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slideLayouts/slideLayout28.xml" ContentType="application/vnd.openxmlformats-officedocument.presentationml.slideLayout+xml"/>
  <Override PartName="/ppt/theme/theme5.xml" ContentType="application/vnd.openxmlformats-officedocument.theme+xml"/>
  <Override PartName="/ppt/slideLayouts/slideLayout2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4" r:id="rId1"/>
    <p:sldMasterId id="2147483763" r:id="rId2"/>
    <p:sldMasterId id="2147483887" r:id="rId3"/>
    <p:sldMasterId id="2147483944" r:id="rId4"/>
    <p:sldMasterId id="2147483950" r:id="rId5"/>
    <p:sldMasterId id="2147483956" r:id="rId6"/>
  </p:sldMasterIdLst>
  <p:notesMasterIdLst>
    <p:notesMasterId r:id="rId41"/>
  </p:notesMasterIdLst>
  <p:handoutMasterIdLst>
    <p:handoutMasterId r:id="rId42"/>
  </p:handoutMasterIdLst>
  <p:sldIdLst>
    <p:sldId id="327" r:id="rId7"/>
    <p:sldId id="298" r:id="rId8"/>
    <p:sldId id="359" r:id="rId9"/>
    <p:sldId id="347" r:id="rId10"/>
    <p:sldId id="348" r:id="rId11"/>
    <p:sldId id="349" r:id="rId12"/>
    <p:sldId id="350" r:id="rId13"/>
    <p:sldId id="351" r:id="rId14"/>
    <p:sldId id="352" r:id="rId15"/>
    <p:sldId id="388" r:id="rId16"/>
    <p:sldId id="353" r:id="rId17"/>
    <p:sldId id="345" r:id="rId18"/>
    <p:sldId id="299" r:id="rId19"/>
    <p:sldId id="305" r:id="rId20"/>
    <p:sldId id="306" r:id="rId21"/>
    <p:sldId id="370" r:id="rId22"/>
    <p:sldId id="307" r:id="rId23"/>
    <p:sldId id="393" r:id="rId24"/>
    <p:sldId id="342" r:id="rId25"/>
    <p:sldId id="360" r:id="rId26"/>
    <p:sldId id="268" r:id="rId27"/>
    <p:sldId id="362" r:id="rId28"/>
    <p:sldId id="363" r:id="rId29"/>
    <p:sldId id="318" r:id="rId30"/>
    <p:sldId id="392" r:id="rId31"/>
    <p:sldId id="382" r:id="rId32"/>
    <p:sldId id="385" r:id="rId33"/>
    <p:sldId id="361" r:id="rId34"/>
    <p:sldId id="399" r:id="rId35"/>
    <p:sldId id="394" r:id="rId36"/>
    <p:sldId id="395" r:id="rId37"/>
    <p:sldId id="396" r:id="rId38"/>
    <p:sldId id="397" r:id="rId39"/>
    <p:sldId id="398" r:id="rId40"/>
  </p:sldIdLst>
  <p:sldSz cx="9144000" cy="6858000" type="screen4x3"/>
  <p:notesSz cx="6669088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9900"/>
    <a:srgbClr val="777777"/>
    <a:srgbClr val="FFFF00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61" autoAdjust="0"/>
    <p:restoredTop sz="67555" autoAdjust="0"/>
  </p:normalViewPr>
  <p:slideViewPr>
    <p:cSldViewPr snapToGrid="0">
      <p:cViewPr varScale="1">
        <p:scale>
          <a:sx n="75" d="100"/>
          <a:sy n="75" d="100"/>
        </p:scale>
        <p:origin x="7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2472" y="-96"/>
      </p:cViewPr>
      <p:guideLst>
        <p:guide orient="horz" pos="3127"/>
        <p:guide pos="210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presProps" Target="presProps.xml"/><Relationship Id="rId8" Type="http://schemas.openxmlformats.org/officeDocument/2006/relationships/slide" Target="slides/slide2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tableStyles" Target="tableStyles.xml"/><Relationship Id="rId20" Type="http://schemas.openxmlformats.org/officeDocument/2006/relationships/slide" Target="slides/slide14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A8DB36DB-6474-4450-8275-562C1ADE84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8296A765-542E-413C-9989-F4C20193455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6E18EB8F-3E3A-42EC-9416-DBBC7368C91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43D0A57B-BE7D-4F2A-BAD2-7740DF2F6D6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46929FD-53C1-4A8C-A804-C39A947CE55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EBB228E1-D7B2-4469-BBBD-E2ED94C3E51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5484183-AB29-40E3-910C-B368CB5E3D0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83675F42-90FD-4AF8-9BA5-90A993FC454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F63831FE-58C2-4A9F-8168-19B330BEF9E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3254" name="Rectangle 6">
            <a:extLst>
              <a:ext uri="{FF2B5EF4-FFF2-40B4-BE49-F238E27FC236}">
                <a16:creationId xmlns:a16="http://schemas.microsoft.com/office/drawing/2014/main" id="{E3DD8CC9-26D3-4B58-968F-DC6EAFC618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5" name="Rectangle 7">
            <a:extLst>
              <a:ext uri="{FF2B5EF4-FFF2-40B4-BE49-F238E27FC236}">
                <a16:creationId xmlns:a16="http://schemas.microsoft.com/office/drawing/2014/main" id="{6282F498-DC97-4A47-94D5-029F6B285D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9EC35F6-FA52-432E-9E11-03566EC7B83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7744AAA-EEDC-4159-91D7-60C4AA13718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A8FB6B27-B611-4D6D-8597-B4DD76A1D1B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>
                <a:extLst>
                  <a:ext uri="{FF2B5EF4-FFF2-40B4-BE49-F238E27FC236}">
                    <a16:creationId xmlns:a16="http://schemas.microsoft.com/office/drawing/2014/main" id="{96835506-7080-4096-898D-4F9619A9468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CEFA8B5D-BB2B-41F5-91DC-E2A78EA3BED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9341368D-6A51-467B-BF1A-99CA488DDFD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26602257-3BB9-49E3-B0B6-273E717A41F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1AC1454E-77F4-49D6-8BC6-56715BC319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CA7A4E5F-F756-495E-A762-3B9CADC6EA6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2CC8CBD0-266E-4886-941E-DBB2849BA16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9414C07-C7BF-4A0A-9317-3213ED5ADBC4}"/>
              </a:ext>
            </a:extLst>
          </p:cNvPr>
          <p:cNvSpPr txBox="1"/>
          <p:nvPr userDrawn="1"/>
        </p:nvSpPr>
        <p:spPr>
          <a:xfrm>
            <a:off x="0" y="1152525"/>
            <a:ext cx="10636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</a:rPr>
              <a:t>N5 Num</a:t>
            </a:r>
          </a:p>
        </p:txBody>
      </p:sp>
      <p:sp>
        <p:nvSpPr>
          <p:cNvPr id="286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630AAAEE-FBF5-494A-94D0-BB2A0D880F1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506A2B4-701F-4ABE-8D52-8FFFD3BDDA43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98A24AF-F13B-4A47-A84F-BE3875BB2E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130DB6DD-E581-4BFE-ADF7-100071012B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83BAD3F5-476F-4EB0-AD81-C8383C5449D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4016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047A49E-6B92-4E6F-B75F-51DB4E6D4A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7BD4A-C0F1-4BF6-8D82-BF622CDB9B8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9F127DB-4D86-4920-A647-4525EEB6277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29FD5E-A336-4C8A-B1A5-5B5B02DF8DE0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0DBAC6C1-E504-4E4F-AFC6-DFD55806E22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66952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CA7AC18-8F20-4A24-B1C0-8CB6372E44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F5384-115E-43BA-B58B-0BD2884F9918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0A90252-5B19-4156-B45C-DA6F25E300B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74A2E6-CAF7-46A1-8F3A-2639700866B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03C17A2-BA31-435F-B694-481E7181EC2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856815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CF7978C-1C08-44CA-A71D-E7F2876E5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FC470-DCD1-4BB0-8A3E-566F0997FA45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DCF1C1E-4D67-4C1D-8285-3CF9932C39F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874A86-BB74-4713-8C5D-025B321F142D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19AE40CC-0CB7-425D-AA84-D2B5CE71E9A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461326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9ADE1A9-22A5-4C2E-B3B8-D962EF8BCA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51C34-3E8A-4FE7-A3DB-472CB139ACAD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ADF1EAE-718A-4140-8409-692F5D6AB2A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33AD35-5C6D-483D-98EE-F7657A28CAF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F9A917AA-8A70-4DDA-A38E-929235BE619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493620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ED6221-CE7B-4104-8E4A-A042D3BAC6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293A1B-0BA9-4417-B486-9A417E46F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371F7-B3B2-4D21-801D-4F397F4BE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A962C40-0671-431C-91AA-DCFA416EC0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99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68328-7151-4DA8-93EA-3BEAC278A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C22AE-C861-4F13-9B9C-9FDA04561F29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6C530-86A5-4D1B-933B-F0619E3F6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7613A-6C55-4F0C-9860-3446D47B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968F4-C3EB-4092-B6D5-812FA42586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8442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3490B-CE65-4376-B513-285F41D28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D4D63-2F47-4296-9DAD-645F622E06B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4F5C1-252B-4BCD-A49E-BC43131DA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25520-D579-4DF3-A06F-322052DA3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BEA8E-6DA5-4501-B581-9CC3790640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9603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30265-D17F-4CA7-84A4-E7C41A5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F3F7E-E33C-492E-8721-76AAB5C80381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FA380-E078-4D4A-9F49-A653E250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CE82A-CA24-4716-9DA1-991A2205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23F32-9E4F-4C2E-A36D-EC1AAEC642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7006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D842E5-F7F7-49A0-B54D-5357C4125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D0533-03FC-47EA-86E0-5FE2400DD72A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97C6058-9386-4E8B-8507-1FA18905E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2D3AC5-C25F-4025-830C-458BD5E5D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B11FE-F23D-431E-AEF2-E3930C6D02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92792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64ADCC7-56A4-448D-9D36-46D8FCAC6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35694-EC22-49D9-A477-9ADE914BF0F2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6BDF007-DEFC-4757-B6F8-4756D8EF9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AC77AFD-FC83-4687-BF9E-F4890ACC4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CBA3A-3AB3-4CE1-8499-4E68BC54EF0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7475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73449AE-41F1-4CCA-8BD6-F755F379F2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5BB21-965D-43AA-89AC-227B1A6485F3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75198D5-4266-4D50-8465-A3E21011CEE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E95FC1-6AC8-4E44-9FAF-9DAFF5006C4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14D1B492-4EC8-4E7F-847E-47671D305FD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0257998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F5F5BE3-17A0-4370-BB2B-4FB450E0D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1995B-5BAE-46A0-96CB-C85B9E30B95B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06B637-D569-40D1-8F10-E44CD1E7B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1D07FA-9D5F-43D7-B7C6-E0222F912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77E450-4E30-4EB8-ABB3-5BDAA384A9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16610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6F59E30-E967-4D87-A688-B0C15C528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A31C1-9D89-4E90-B030-50ED47825036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0D0C89D-7024-4BE9-AE00-4BD156961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C612B9-9B3F-4BA2-B1E2-B1172F51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FC396-2861-46E3-AD65-5A654835AC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28662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DC67059-0D7C-4CB1-A429-90884636E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A986E-1B5B-474B-A66F-896205F06B1A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B3BB51-7A3E-49CE-998B-DD700511F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BDF11F-C881-488B-A89B-6CB2B5453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43A02D-763B-4BE4-B940-BA477439E9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87007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CB896D8-17F9-494D-BAE3-16ADDF517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BA8CB-E05A-4C07-8FE0-81C43450CF75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2EF72EA-BAC4-4797-9A21-7DF71F3DA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A04E18-A0C4-40F1-A195-D2627B00F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EB04B-59E2-466B-BBF8-42A234EE5C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67398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D96F5-0F88-4FBC-8B1B-536D6B76D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93B81-1696-44A6-B511-4BDE238DDD4C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75A5F-1627-4FEE-921E-4716B00A5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C020F-948B-4346-8875-2F12B0970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B4A5C-DFED-4C90-976D-01BC94FEE24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27987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37CD0-6D9B-4864-9820-543798DA0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93B59-29A8-4677-8BD2-F4AAEC1C4F93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E3D4C-E3BD-497F-9390-5BC9BDF22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E4580-52E6-4F7C-95DB-BCA7E94F8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757646-6FCF-4C91-97B5-2A11ECF3E6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81318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scottishflag">
            <a:extLst>
              <a:ext uri="{FF2B5EF4-FFF2-40B4-BE49-F238E27FC236}">
                <a16:creationId xmlns:a16="http://schemas.microsoft.com/office/drawing/2014/main" id="{0F57CBBA-6855-4FD1-88D7-703A424B97E5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75" y="8540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17">
            <a:extLst>
              <a:ext uri="{FF2B5EF4-FFF2-40B4-BE49-F238E27FC236}">
                <a16:creationId xmlns:a16="http://schemas.microsoft.com/office/drawing/2014/main" id="{AFCBAFA9-1CB7-4F38-B543-4D0CD22DA9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C9159A15-F180-4B7C-B496-B85151D11AEC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867574CD-ED7C-458D-8479-F7837CB661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681C197-D02D-450F-8133-83AD8EA462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C47B35-A9D9-4C18-9F1D-AAEF9628DD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27918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D3C149-85DC-452D-8B0B-6AC63C74B3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BFB8AA5-BC49-4E49-8B95-D1E4CDA11F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CB7730-0822-42E0-AB12-701CC1EBF2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369B4C-9AF6-418D-B5BA-71C26F930BC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91052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D8B71D7-4C52-4985-82BB-9F8957DFD3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76F232-E967-4540-824E-202909142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72DF32E-3854-41E4-A066-D37711EE60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5AF84B-1813-4796-AF99-5308ECAFAF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34776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0BACC2D-055A-4CDE-BE79-7A18761153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596A4D2-36F0-4941-A8BE-C68366F8F9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E31CC6-0FDC-4C42-9ABC-7C28E87803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5B70FF-77EB-4871-92DE-CCF8823D17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555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3855A44-CDB1-4C18-8B77-D430AFE807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31CA-D982-41BE-96B4-924B212DA878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05D977E-173D-489D-B8CC-96E0962C792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448A0F-BF8C-4866-AB40-869A95FF69BE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9C00CFB-700F-40F8-A52A-C71B1A36296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58763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3A0D43B-48E8-411B-B63C-0F22C1FC27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7B6F6-4391-4796-815D-A8B5EEE79BE5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E4FB5B4-771F-420A-8903-7F57DDEA06B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865C55-144F-4267-81C2-D50D05FDB66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76279380-65C7-4CE4-880C-8FB13817397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438274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8F1F13B-C337-47D4-BC3A-8ADDE2B468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71133-C215-4719-B8F0-64B07D404C5D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43B5671-D002-40CC-B451-3D802119309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CA1654-FE0A-43CF-A240-B3054F1B324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70AE25D7-BE09-43CD-9009-0042FE403C5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882195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FB15187-3B75-44A4-8B98-C7CC8C6B92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A4314-0EE9-4ECE-A914-6A6B3D934BBC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24600E-870A-4FC4-AA4E-51E767AC50E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748890-AD55-4B3A-94FE-681C3DE0BB60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EAA3B4D9-590E-476A-B84D-EEEABD54F4A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737793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F489DA-2EFA-4928-9934-A42888D2946C}"/>
              </a:ext>
            </a:extLst>
          </p:cNvPr>
          <p:cNvSpPr txBox="1"/>
          <p:nvPr userDrawn="1"/>
        </p:nvSpPr>
        <p:spPr>
          <a:xfrm>
            <a:off x="150813" y="1214438"/>
            <a:ext cx="10620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</a:rPr>
              <a:t>N5 Num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0E1669-0FBC-4D73-81D4-557F65B977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A1B7C-DFD6-467A-AE41-8FE4F7F197C1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FADE64-6015-418B-B206-965C88DBFE8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B5435D-2BD2-4038-89F8-A4144DF116D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17B3A801-550B-4835-8C56-45CB2D4D30D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108374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2715FB7-B753-4589-949D-1B9160A7C9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B33E8-0864-4293-A5FC-97C096A5A1B8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92E6991-E5E3-48EE-A213-3257E2895D7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D0C924-5A6E-4B5B-9D05-4F260236AF4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1CB46BD1-78D9-4EA8-B734-298512DDFA7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119497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E3D8A63-4B68-43CF-A625-1A42FA6207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A654C-4317-4C04-B98E-33B159CBDFB7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4FF13F2-3724-4169-844A-F30DDC3DC39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B9DEB2-E9FB-49B6-A200-0AC1608ED5A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D808F0F6-6A09-48CA-A082-0F2CE427227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2493746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7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8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D6155B8-E2FA-46DE-877D-9524A9D5715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628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00A83A55-92A8-46E0-8246-81EDB8B17C22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27576BE-86C9-4E14-9BF0-D97B933110C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A47B4F-6047-42D8-9C50-635EE2763853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4100" name="Group 4">
            <a:extLst>
              <a:ext uri="{FF2B5EF4-FFF2-40B4-BE49-F238E27FC236}">
                <a16:creationId xmlns:a16="http://schemas.microsoft.com/office/drawing/2014/main" id="{8C63F3A1-7F2C-48F1-A0CF-FA5D754BC2D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4104" name="Group 5">
              <a:extLst>
                <a:ext uri="{FF2B5EF4-FFF2-40B4-BE49-F238E27FC236}">
                  <a16:creationId xmlns:a16="http://schemas.microsoft.com/office/drawing/2014/main" id="{B0A3AA3B-F11E-4B60-8A47-D50C348C40C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4" name="Freeform 6">
                <a:extLst>
                  <a:ext uri="{FF2B5EF4-FFF2-40B4-BE49-F238E27FC236}">
                    <a16:creationId xmlns:a16="http://schemas.microsoft.com/office/drawing/2014/main" id="{C995EE88-FF62-4C96-85A8-E5CDB6C4F2D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655" name="Freeform 7">
                <a:extLst>
                  <a:ext uri="{FF2B5EF4-FFF2-40B4-BE49-F238E27FC236}">
                    <a16:creationId xmlns:a16="http://schemas.microsoft.com/office/drawing/2014/main" id="{982814F7-9041-4CEF-8124-0AC0CC179D2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" name="Freeform 8">
                <a:extLst>
                  <a:ext uri="{FF2B5EF4-FFF2-40B4-BE49-F238E27FC236}">
                    <a16:creationId xmlns:a16="http://schemas.microsoft.com/office/drawing/2014/main" id="{B3D65426-997E-474F-B250-0F62EDB799C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D16CF9F7-C278-4535-AD99-B857EB75C6A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4C110ED7-3F83-47F3-8140-5D1D7417668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27659" name="Freeform 11">
              <a:extLst>
                <a:ext uri="{FF2B5EF4-FFF2-40B4-BE49-F238E27FC236}">
                  <a16:creationId xmlns:a16="http://schemas.microsoft.com/office/drawing/2014/main" id="{494E404D-7D7A-42C7-8CA4-213340CAA21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7660" name="Freeform 12">
              <a:extLst>
                <a:ext uri="{FF2B5EF4-FFF2-40B4-BE49-F238E27FC236}">
                  <a16:creationId xmlns:a16="http://schemas.microsoft.com/office/drawing/2014/main" id="{5D876DEF-E696-42B8-90BE-540E79E806E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FE9F9E1F-596A-4A89-BD34-15FB2383CA4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41DB3BE6-63F2-4E68-91AF-AB3AD8220DF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09850" y="6248400"/>
            <a:ext cx="3933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27663" name="Rectangle 15">
            <a:extLst>
              <a:ext uri="{FF2B5EF4-FFF2-40B4-BE49-F238E27FC236}">
                <a16:creationId xmlns:a16="http://schemas.microsoft.com/office/drawing/2014/main" id="{D8195557-5A29-4233-88C3-3E506B63F2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22" r:id="rId1"/>
    <p:sldLayoutId id="2147484197" r:id="rId2"/>
    <p:sldLayoutId id="2147484198" r:id="rId3"/>
    <p:sldLayoutId id="2147484199" r:id="rId4"/>
    <p:sldLayoutId id="2147484200" r:id="rId5"/>
    <p:sldLayoutId id="2147484201" r:id="rId6"/>
    <p:sldLayoutId id="2147484223" r:id="rId7"/>
    <p:sldLayoutId id="2147484202" r:id="rId8"/>
    <p:sldLayoutId id="2147484203" r:id="rId9"/>
    <p:sldLayoutId id="2147484204" r:id="rId10"/>
    <p:sldLayoutId id="2147484205" r:id="rId11"/>
    <p:sldLayoutId id="2147484206" r:id="rId12"/>
    <p:sldLayoutId id="2147484207" r:id="rId13"/>
    <p:sldLayoutId id="2147484224" r:id="rId1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35AD648D-C66D-4AB7-8A39-4739B3D6BAB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45D90004-7238-4605-A56F-46C6741499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2FEA6-2E4A-4513-937F-1A8D851196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654C583-78B0-48F1-A189-A527E48A6CE8}" type="datetime2">
              <a:rPr lang="en-GB"/>
              <a:pPr>
                <a:defRPr/>
              </a:pPr>
              <a:t>Saturday, 04 July 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CA5735-3D03-4A16-B486-4CD7E0B66F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7146A-7F6F-467A-BA7B-E6CDFB4299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F832162-0765-48D3-8B84-34E25841B63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5BA59F33-6929-4BEB-B295-A6101CF65B5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3CFA08EF-C0B0-4DD9-B79D-EE7F66FFE3D5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00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60C58CC5-F955-4D57-851D-1E6D87AE779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000">
                <a:solidFill>
                  <a:srgbClr val="FFFFFF"/>
                </a:solidFill>
                <a:cs typeface="Arial" charset="0"/>
              </a:endParaRPr>
            </a:p>
          </p:txBody>
        </p:sp>
        <p:grpSp>
          <p:nvGrpSpPr>
            <p:cNvPr id="6153" name="Group 5">
              <a:extLst>
                <a:ext uri="{FF2B5EF4-FFF2-40B4-BE49-F238E27FC236}">
                  <a16:creationId xmlns:a16="http://schemas.microsoft.com/office/drawing/2014/main" id="{70D8849E-58BC-4DC1-AC2B-EE854C7592F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C8EBCC1D-1FA3-4CDB-91BE-F6C25885942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00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5458CF57-DD9B-4C68-A082-87622E11D4F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00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EB598991-995B-4D8E-A537-216AF402293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00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3528A21C-12D8-475B-A1FB-AE279B459EA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00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1A43F24B-F7DA-428D-999D-497699F9501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00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D90A3113-1E95-4C6F-98B8-F6CEF6E020E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00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F7D7AE49-2FF8-424E-BA33-FB23AF91A28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00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C28D2EEE-3B9D-4709-AA50-DA1ABE85949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00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5616C267-F447-42B0-A326-1D7DADEC8DD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00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4113" name="Rectangle 17">
            <a:extLst>
              <a:ext uri="{FF2B5EF4-FFF2-40B4-BE49-F238E27FC236}">
                <a16:creationId xmlns:a16="http://schemas.microsoft.com/office/drawing/2014/main" id="{B49C7683-C34A-40A9-B43C-A99C5C56F16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A24F7063-319F-4411-BA15-C7F76DB7592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15ED5AA5-8678-45EA-A6D5-F42222D517E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6343A1D9-DC97-444F-A283-354824C9397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anose="020B0604020202020204" pitchFamily="34" charset="0"/>
              </a:defRPr>
            </a:lvl1pPr>
          </a:lstStyle>
          <a:p>
            <a:fld id="{B6B2000A-798A-41A0-B29C-82E641ED4A1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624CC5-DA5B-41F3-88CB-97A290BF1FDB}"/>
              </a:ext>
            </a:extLst>
          </p:cNvPr>
          <p:cNvSpPr txBox="1"/>
          <p:nvPr userDrawn="1"/>
        </p:nvSpPr>
        <p:spPr>
          <a:xfrm>
            <a:off x="0" y="1435100"/>
            <a:ext cx="949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cs typeface="Arial" charset="0"/>
              </a:rPr>
              <a:t>Level 3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25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8E83BBE-3B23-4328-A01C-538E52A0A4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0D154A3-F574-47D4-ACE4-92D22F43B3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4BD0787-150C-4E50-9FC3-48C8CD9C916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A0C32E1-5EA4-4A4B-8850-EC3ED4F1D0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9D634BE-C658-4D3D-B03F-E9C669D065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C661E19C-EA1A-4655-AB14-2DBCEA6A00A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6F208FA-568E-48D8-9860-AA50B8DE4C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A7856B7-6122-43F3-B857-024FD36589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B9FC37D-913D-46D8-90FD-687C65C059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B5035F0-3722-4A82-BFE9-D04DD089064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8A7F55A-9EF7-46AE-8835-6781478248E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7CCF0DB3-3256-410C-9DF7-EFEE7C73DE8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E8EE8B7-1986-4442-B502-49639BE23A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02753DD-A549-414D-A0B4-CA1F37E74E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51DF97D-85BB-43C4-B7C0-D05B93D6BAA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5C7D53A-28FF-4CF2-83C7-DD6DEA0C97F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CDA0F9D-DA0C-47C1-B963-4B9E04EEA16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3B260ABA-5B6A-415C-BD7A-73B05A0F49C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2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1.xml"/><Relationship Id="rId5" Type="http://schemas.openxmlformats.org/officeDocument/2006/relationships/image" Target="../media/image1.gif"/><Relationship Id="rId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Office Objects 0572">
            <a:extLst>
              <a:ext uri="{FF2B5EF4-FFF2-40B4-BE49-F238E27FC236}">
                <a16:creationId xmlns:a16="http://schemas.microsoft.com/office/drawing/2014/main" id="{BA2BCB32-D875-455E-AC4D-53268302CF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7">
            <a:extLst>
              <a:ext uri="{FF2B5EF4-FFF2-40B4-BE49-F238E27FC236}">
                <a16:creationId xmlns:a16="http://schemas.microsoft.com/office/drawing/2014/main" id="{861BD680-AFC6-4B46-BB4D-E9D6CB7C6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3513" y="2519363"/>
            <a:ext cx="3989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FC000"/>
                </a:solidFill>
                <a:cs typeface="Arial" panose="020B0604020202020204" pitchFamily="34" charset="0"/>
              </a:rPr>
              <a:t>Volume Cube &amp; Cuboid</a:t>
            </a:r>
          </a:p>
        </p:txBody>
      </p:sp>
      <p:sp>
        <p:nvSpPr>
          <p:cNvPr id="14340" name="Text Box 8">
            <a:extLst>
              <a:ext uri="{FF2B5EF4-FFF2-40B4-BE49-F238E27FC236}">
                <a16:creationId xmlns:a16="http://schemas.microsoft.com/office/drawing/2014/main" id="{F7A78DC2-8B74-4C6D-BFC1-8431F8EB2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3513" y="3325813"/>
            <a:ext cx="34432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FC000"/>
                </a:solidFill>
                <a:cs typeface="Arial" panose="020B0604020202020204" pitchFamily="34" charset="0"/>
              </a:rPr>
              <a:t>Volume of a Prism</a:t>
            </a:r>
          </a:p>
        </p:txBody>
      </p:sp>
      <p:sp>
        <p:nvSpPr>
          <p:cNvPr id="14341" name="AutoShape 10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951FBD3-B765-4070-A89B-D6DFFDA12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1513" y="2527300"/>
            <a:ext cx="407987" cy="320675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2" name="AutoShape 1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42B7EB7-2F26-4A14-8C88-0014AB939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1513" y="3343275"/>
            <a:ext cx="407987" cy="320675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2" name="Rectangle 12">
            <a:extLst>
              <a:ext uri="{FF2B5EF4-FFF2-40B4-BE49-F238E27FC236}">
                <a16:creationId xmlns:a16="http://schemas.microsoft.com/office/drawing/2014/main" id="{072EB9B3-9674-44C1-98A7-5F682E701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Volume</a:t>
            </a:r>
          </a:p>
        </p:txBody>
      </p:sp>
      <p:pic>
        <p:nvPicPr>
          <p:cNvPr id="14344" name="Picture 13" descr="scottishflag">
            <a:extLst>
              <a:ext uri="{FF2B5EF4-FFF2-40B4-BE49-F238E27FC236}">
                <a16:creationId xmlns:a16="http://schemas.microsoft.com/office/drawing/2014/main" id="{AEC4BE2A-7DCB-4D13-96CC-52682C92FBD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Text Box 14">
            <a:extLst>
              <a:ext uri="{FF2B5EF4-FFF2-40B4-BE49-F238E27FC236}">
                <a16:creationId xmlns:a16="http://schemas.microsoft.com/office/drawing/2014/main" id="{B1E4051A-7185-4326-BDCF-8B809D8C9F2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C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14346" name="Text Box 16">
            <a:extLst>
              <a:ext uri="{FF2B5EF4-FFF2-40B4-BE49-F238E27FC236}">
                <a16:creationId xmlns:a16="http://schemas.microsoft.com/office/drawing/2014/main" id="{019DCA97-D0EE-49AE-81CC-DA643CF51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3513" y="4130675"/>
            <a:ext cx="411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FC000"/>
                </a:solidFill>
                <a:cs typeface="Arial" panose="020B0604020202020204" pitchFamily="34" charset="0"/>
              </a:rPr>
              <a:t>Volume of a Cylinder</a:t>
            </a:r>
          </a:p>
        </p:txBody>
      </p:sp>
      <p:sp>
        <p:nvSpPr>
          <p:cNvPr id="14347" name="AutoShape 17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959030A2-E827-49A2-8DAA-A43DA0E29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1513" y="4157663"/>
            <a:ext cx="420687" cy="320675"/>
          </a:xfrm>
          <a:prstGeom prst="actionButtonForwardNex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8" name="Text Box 6">
            <a:extLst>
              <a:ext uri="{FF2B5EF4-FFF2-40B4-BE49-F238E27FC236}">
                <a16:creationId xmlns:a16="http://schemas.microsoft.com/office/drawing/2014/main" id="{4F560E05-E890-4857-8A88-A6F75BBE5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3513" y="4937125"/>
            <a:ext cx="3294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FC000"/>
                </a:solidFill>
                <a:cs typeface="Arial" panose="020B0604020202020204" pitchFamily="34" charset="0"/>
              </a:rPr>
              <a:t>Capacity</a:t>
            </a:r>
          </a:p>
        </p:txBody>
      </p:sp>
      <p:sp>
        <p:nvSpPr>
          <p:cNvPr id="14349" name="AutoShape 9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3E6E67A4-F390-4019-B16D-4116937F6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1513" y="4973638"/>
            <a:ext cx="407987" cy="320675"/>
          </a:xfrm>
          <a:prstGeom prst="actionButtonForwardNex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mso19527">
            <a:extLst>
              <a:ext uri="{FF2B5EF4-FFF2-40B4-BE49-F238E27FC236}">
                <a16:creationId xmlns:a16="http://schemas.microsoft.com/office/drawing/2014/main" id="{1429E03C-2E23-4966-A9E0-33E063A2211E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8" t="67664" r="13458"/>
          <a:stretch>
            <a:fillRect/>
          </a:stretch>
        </p:blipFill>
        <p:spPr>
          <a:xfrm>
            <a:off x="250825" y="260350"/>
            <a:ext cx="8893175" cy="5157788"/>
          </a:xfr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1">
            <a:extLst>
              <a:ext uri="{FF2B5EF4-FFF2-40B4-BE49-F238E27FC236}">
                <a16:creationId xmlns:a16="http://schemas.microsoft.com/office/drawing/2014/main" id="{3D826ADB-13EF-4188-B74E-3A414E7ED59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F392174-9288-48AB-A51F-75007079B1AD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23555" name="Footer Placeholder 2">
            <a:extLst>
              <a:ext uri="{FF2B5EF4-FFF2-40B4-BE49-F238E27FC236}">
                <a16:creationId xmlns:a16="http://schemas.microsoft.com/office/drawing/2014/main" id="{3B1700B5-F2EB-4338-B074-1652E53D961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Compiled by Mr. Lafferty Maths Dept.</a:t>
            </a:r>
          </a:p>
        </p:txBody>
      </p:sp>
      <p:sp>
        <p:nvSpPr>
          <p:cNvPr id="46082" name="AutoShape 2">
            <a:extLst>
              <a:ext uri="{FF2B5EF4-FFF2-40B4-BE49-F238E27FC236}">
                <a16:creationId xmlns:a16="http://schemas.microsoft.com/office/drawing/2014/main" id="{9CD7CEB4-83FC-4288-B9E3-22AAE64120A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34975" y="2495550"/>
            <a:ext cx="3508375" cy="1531938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59993757-CA5A-4570-932B-1F9E2107BD3D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42888"/>
            <a:ext cx="4941888" cy="5334000"/>
            <a:chOff x="2647" y="153"/>
            <a:chExt cx="2882" cy="4167"/>
          </a:xfrm>
        </p:grpSpPr>
        <p:sp>
          <p:nvSpPr>
            <p:cNvPr id="23577" name="Freeform 4">
              <a:extLst>
                <a:ext uri="{FF2B5EF4-FFF2-40B4-BE49-F238E27FC236}">
                  <a16:creationId xmlns:a16="http://schemas.microsoft.com/office/drawing/2014/main" id="{11873710-964C-466C-9E61-2DDA2D384F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Freeform 5">
              <a:extLst>
                <a:ext uri="{FF2B5EF4-FFF2-40B4-BE49-F238E27FC236}">
                  <a16:creationId xmlns:a16="http://schemas.microsoft.com/office/drawing/2014/main" id="{65CFB37B-81C4-4960-826E-89EDC83716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Freeform 6">
              <a:extLst>
                <a:ext uri="{FF2B5EF4-FFF2-40B4-BE49-F238E27FC236}">
                  <a16:creationId xmlns:a16="http://schemas.microsoft.com/office/drawing/2014/main" id="{555572D2-CF90-4DF5-AB01-C21F6556B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0" name="Freeform 7">
              <a:extLst>
                <a:ext uri="{FF2B5EF4-FFF2-40B4-BE49-F238E27FC236}">
                  <a16:creationId xmlns:a16="http://schemas.microsoft.com/office/drawing/2014/main" id="{9325D650-1135-4D54-BC21-D215AD631A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1" name="Freeform 8">
              <a:extLst>
                <a:ext uri="{FF2B5EF4-FFF2-40B4-BE49-F238E27FC236}">
                  <a16:creationId xmlns:a16="http://schemas.microsoft.com/office/drawing/2014/main" id="{E7FAE3B8-DE42-49A6-B2B7-7ADE4A557E3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2" name="Freeform 9">
              <a:extLst>
                <a:ext uri="{FF2B5EF4-FFF2-40B4-BE49-F238E27FC236}">
                  <a16:creationId xmlns:a16="http://schemas.microsoft.com/office/drawing/2014/main" id="{56E5E184-6B55-43C1-B5B3-43808DE897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3853"/>
              <a:ext cx="2497" cy="158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3" name="Freeform 10">
              <a:extLst>
                <a:ext uri="{FF2B5EF4-FFF2-40B4-BE49-F238E27FC236}">
                  <a16:creationId xmlns:a16="http://schemas.microsoft.com/office/drawing/2014/main" id="{0D8129E2-8EE3-444F-B475-FBE1BA59CF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4" name="Freeform 11">
              <a:extLst>
                <a:ext uri="{FF2B5EF4-FFF2-40B4-BE49-F238E27FC236}">
                  <a16:creationId xmlns:a16="http://schemas.microsoft.com/office/drawing/2014/main" id="{90B73128-3375-458C-9997-7F2D1315C9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5" name="Freeform 12">
              <a:extLst>
                <a:ext uri="{FF2B5EF4-FFF2-40B4-BE49-F238E27FC236}">
                  <a16:creationId xmlns:a16="http://schemas.microsoft.com/office/drawing/2014/main" id="{AF59CFFA-CE22-4C46-90FE-0894E66F7B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6" name="Freeform 13">
              <a:extLst>
                <a:ext uri="{FF2B5EF4-FFF2-40B4-BE49-F238E27FC236}">
                  <a16:creationId xmlns:a16="http://schemas.microsoft.com/office/drawing/2014/main" id="{33FAC028-DC70-4EBC-ADBE-54F7581464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7" name="Freeform 14">
              <a:extLst>
                <a:ext uri="{FF2B5EF4-FFF2-40B4-BE49-F238E27FC236}">
                  <a16:creationId xmlns:a16="http://schemas.microsoft.com/office/drawing/2014/main" id="{048E125D-83F0-4D4F-B7C8-C89D04BCA03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8" name="Line 15">
              <a:extLst>
                <a:ext uri="{FF2B5EF4-FFF2-40B4-BE49-F238E27FC236}">
                  <a16:creationId xmlns:a16="http://schemas.microsoft.com/office/drawing/2014/main" id="{065108DE-174C-443D-93AF-6C6D82F6BC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9" name="Rectangle 16">
              <a:extLst>
                <a:ext uri="{FF2B5EF4-FFF2-40B4-BE49-F238E27FC236}">
                  <a16:creationId xmlns:a16="http://schemas.microsoft.com/office/drawing/2014/main" id="{093489CA-031F-4AF4-9CD1-FFF2E5FD46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90" name="Rectangle 17">
              <a:extLst>
                <a:ext uri="{FF2B5EF4-FFF2-40B4-BE49-F238E27FC236}">
                  <a16:creationId xmlns:a16="http://schemas.microsoft.com/office/drawing/2014/main" id="{C1DA7800-92B0-4859-905B-D37743A3E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91" name="Rectangle 18">
              <a:extLst>
                <a:ext uri="{FF2B5EF4-FFF2-40B4-BE49-F238E27FC236}">
                  <a16:creationId xmlns:a16="http://schemas.microsoft.com/office/drawing/2014/main" id="{D0114EE4-E2E1-465A-BCA4-47F70DD4F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92" name="Rectangle 19">
              <a:extLst>
                <a:ext uri="{FF2B5EF4-FFF2-40B4-BE49-F238E27FC236}">
                  <a16:creationId xmlns:a16="http://schemas.microsoft.com/office/drawing/2014/main" id="{7B9408F3-A0F0-489B-96BD-A9F9E8082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93" name="Rectangle 20">
              <a:extLst>
                <a:ext uri="{FF2B5EF4-FFF2-40B4-BE49-F238E27FC236}">
                  <a16:creationId xmlns:a16="http://schemas.microsoft.com/office/drawing/2014/main" id="{B4E38839-723E-4309-81F6-D11450956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94" name="Rectangle 21">
              <a:extLst>
                <a:ext uri="{FF2B5EF4-FFF2-40B4-BE49-F238E27FC236}">
                  <a16:creationId xmlns:a16="http://schemas.microsoft.com/office/drawing/2014/main" id="{8226B813-D80E-4D09-8F4D-4917BBACC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95" name="Freeform 22">
              <a:extLst>
                <a:ext uri="{FF2B5EF4-FFF2-40B4-BE49-F238E27FC236}">
                  <a16:creationId xmlns:a16="http://schemas.microsoft.com/office/drawing/2014/main" id="{2B2DCBD1-C662-44A9-96E2-D8DC04621C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6" name="Freeform 23">
              <a:extLst>
                <a:ext uri="{FF2B5EF4-FFF2-40B4-BE49-F238E27FC236}">
                  <a16:creationId xmlns:a16="http://schemas.microsoft.com/office/drawing/2014/main" id="{BBD130BA-AF99-4F11-9246-54EC213DFE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7" name="Freeform 24">
              <a:extLst>
                <a:ext uri="{FF2B5EF4-FFF2-40B4-BE49-F238E27FC236}">
                  <a16:creationId xmlns:a16="http://schemas.microsoft.com/office/drawing/2014/main" id="{C90D9B85-3861-4012-B8B7-59DAC42F138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8" name="Freeform 25">
              <a:extLst>
                <a:ext uri="{FF2B5EF4-FFF2-40B4-BE49-F238E27FC236}">
                  <a16:creationId xmlns:a16="http://schemas.microsoft.com/office/drawing/2014/main" id="{C1969FEB-3795-4F75-A7DE-B37EA67D24E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9" name="Freeform 26">
              <a:extLst>
                <a:ext uri="{FF2B5EF4-FFF2-40B4-BE49-F238E27FC236}">
                  <a16:creationId xmlns:a16="http://schemas.microsoft.com/office/drawing/2014/main" id="{D70424B7-7693-421F-98E2-3E6A902EF2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0" name="Freeform 27">
              <a:extLst>
                <a:ext uri="{FF2B5EF4-FFF2-40B4-BE49-F238E27FC236}">
                  <a16:creationId xmlns:a16="http://schemas.microsoft.com/office/drawing/2014/main" id="{F66926D7-52BD-466A-ADF3-EAB73D24EE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1" name="Freeform 28">
              <a:extLst>
                <a:ext uri="{FF2B5EF4-FFF2-40B4-BE49-F238E27FC236}">
                  <a16:creationId xmlns:a16="http://schemas.microsoft.com/office/drawing/2014/main" id="{A04EC129-E25E-4889-9B37-19167557277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2" name="Freeform 29">
              <a:extLst>
                <a:ext uri="{FF2B5EF4-FFF2-40B4-BE49-F238E27FC236}">
                  <a16:creationId xmlns:a16="http://schemas.microsoft.com/office/drawing/2014/main" id="{25F89655-7276-4ECA-9E74-B944C35112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3" name="Freeform 30">
              <a:extLst>
                <a:ext uri="{FF2B5EF4-FFF2-40B4-BE49-F238E27FC236}">
                  <a16:creationId xmlns:a16="http://schemas.microsoft.com/office/drawing/2014/main" id="{0AA140BE-8261-4161-B20D-662B59EB67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4" name="Freeform 31">
              <a:extLst>
                <a:ext uri="{FF2B5EF4-FFF2-40B4-BE49-F238E27FC236}">
                  <a16:creationId xmlns:a16="http://schemas.microsoft.com/office/drawing/2014/main" id="{D6A67BF5-E0B7-4647-956F-5B87F8FDE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5" name="Freeform 32">
              <a:extLst>
                <a:ext uri="{FF2B5EF4-FFF2-40B4-BE49-F238E27FC236}">
                  <a16:creationId xmlns:a16="http://schemas.microsoft.com/office/drawing/2014/main" id="{985533FC-6E84-4418-8320-2F17B603D2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6" name="Freeform 33">
              <a:extLst>
                <a:ext uri="{FF2B5EF4-FFF2-40B4-BE49-F238E27FC236}">
                  <a16:creationId xmlns:a16="http://schemas.microsoft.com/office/drawing/2014/main" id="{029A13E2-A7C8-4E62-8E30-356508E1D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7" name="Freeform 34">
              <a:extLst>
                <a:ext uri="{FF2B5EF4-FFF2-40B4-BE49-F238E27FC236}">
                  <a16:creationId xmlns:a16="http://schemas.microsoft.com/office/drawing/2014/main" id="{0D45E9F5-A53D-4ACB-93DE-F9073B86BE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8" name="Freeform 35">
              <a:extLst>
                <a:ext uri="{FF2B5EF4-FFF2-40B4-BE49-F238E27FC236}">
                  <a16:creationId xmlns:a16="http://schemas.microsoft.com/office/drawing/2014/main" id="{93577477-BE4E-4093-A08A-05247420FC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Freeform 36">
              <a:extLst>
                <a:ext uri="{FF2B5EF4-FFF2-40B4-BE49-F238E27FC236}">
                  <a16:creationId xmlns:a16="http://schemas.microsoft.com/office/drawing/2014/main" id="{EFCB1238-7F3C-490C-AEBA-B312AF3A8D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Freeform 37">
              <a:extLst>
                <a:ext uri="{FF2B5EF4-FFF2-40B4-BE49-F238E27FC236}">
                  <a16:creationId xmlns:a16="http://schemas.microsoft.com/office/drawing/2014/main" id="{0B27F798-7DF6-4417-898F-4356784090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1" name="Freeform 38">
              <a:extLst>
                <a:ext uri="{FF2B5EF4-FFF2-40B4-BE49-F238E27FC236}">
                  <a16:creationId xmlns:a16="http://schemas.microsoft.com/office/drawing/2014/main" id="{EDAC1AD3-5457-47D2-A109-220C709C18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2" name="Freeform 39">
              <a:extLst>
                <a:ext uri="{FF2B5EF4-FFF2-40B4-BE49-F238E27FC236}">
                  <a16:creationId xmlns:a16="http://schemas.microsoft.com/office/drawing/2014/main" id="{E62EA46D-02E0-4A78-A2B0-2EF4B29D8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3" name="Freeform 40">
              <a:extLst>
                <a:ext uri="{FF2B5EF4-FFF2-40B4-BE49-F238E27FC236}">
                  <a16:creationId xmlns:a16="http://schemas.microsoft.com/office/drawing/2014/main" id="{79E031A2-7AEC-4DF7-81F6-708F6B7EA9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Freeform 41">
              <a:extLst>
                <a:ext uri="{FF2B5EF4-FFF2-40B4-BE49-F238E27FC236}">
                  <a16:creationId xmlns:a16="http://schemas.microsoft.com/office/drawing/2014/main" id="{B3DE76D5-FD37-469A-BC1D-EE6B7DD60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5" name="Freeform 42">
              <a:extLst>
                <a:ext uri="{FF2B5EF4-FFF2-40B4-BE49-F238E27FC236}">
                  <a16:creationId xmlns:a16="http://schemas.microsoft.com/office/drawing/2014/main" id="{3A02F9EA-70EE-42B8-9335-EF3C755F1E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6" name="Freeform 43">
              <a:extLst>
                <a:ext uri="{FF2B5EF4-FFF2-40B4-BE49-F238E27FC236}">
                  <a16:creationId xmlns:a16="http://schemas.microsoft.com/office/drawing/2014/main" id="{5CA2878D-D777-4C54-A784-4C1B184CDF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7" name="Freeform 44">
              <a:extLst>
                <a:ext uri="{FF2B5EF4-FFF2-40B4-BE49-F238E27FC236}">
                  <a16:creationId xmlns:a16="http://schemas.microsoft.com/office/drawing/2014/main" id="{C1BEEAD0-DAAF-4F48-9037-5FE0EE7891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Freeform 45">
              <a:extLst>
                <a:ext uri="{FF2B5EF4-FFF2-40B4-BE49-F238E27FC236}">
                  <a16:creationId xmlns:a16="http://schemas.microsoft.com/office/drawing/2014/main" id="{C5424273-AD72-4CD1-BD9F-0BBD3705A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9" name="Freeform 46">
              <a:extLst>
                <a:ext uri="{FF2B5EF4-FFF2-40B4-BE49-F238E27FC236}">
                  <a16:creationId xmlns:a16="http://schemas.microsoft.com/office/drawing/2014/main" id="{9AACD7CF-8E4A-47E0-A62C-103737F59D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0" name="Freeform 47">
              <a:extLst>
                <a:ext uri="{FF2B5EF4-FFF2-40B4-BE49-F238E27FC236}">
                  <a16:creationId xmlns:a16="http://schemas.microsoft.com/office/drawing/2014/main" id="{D91E2561-FAF4-49B4-BFC3-39F892E71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1" name="Freeform 48">
              <a:extLst>
                <a:ext uri="{FF2B5EF4-FFF2-40B4-BE49-F238E27FC236}">
                  <a16:creationId xmlns:a16="http://schemas.microsoft.com/office/drawing/2014/main" id="{FD5021BA-F223-4AB9-80B4-2B53C8E21E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2" name="Freeform 49">
              <a:extLst>
                <a:ext uri="{FF2B5EF4-FFF2-40B4-BE49-F238E27FC236}">
                  <a16:creationId xmlns:a16="http://schemas.microsoft.com/office/drawing/2014/main" id="{4E9D7D4B-6604-48B6-A4D8-C626EF7103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3" name="Freeform 50">
              <a:extLst>
                <a:ext uri="{FF2B5EF4-FFF2-40B4-BE49-F238E27FC236}">
                  <a16:creationId xmlns:a16="http://schemas.microsoft.com/office/drawing/2014/main" id="{AA2AEDC9-E5F8-463A-A705-1780212641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4" name="Freeform 51">
              <a:extLst>
                <a:ext uri="{FF2B5EF4-FFF2-40B4-BE49-F238E27FC236}">
                  <a16:creationId xmlns:a16="http://schemas.microsoft.com/office/drawing/2014/main" id="{20B7AE40-CCED-43F4-BF42-3BAA959B1D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5" name="Freeform 52">
              <a:extLst>
                <a:ext uri="{FF2B5EF4-FFF2-40B4-BE49-F238E27FC236}">
                  <a16:creationId xmlns:a16="http://schemas.microsoft.com/office/drawing/2014/main" id="{D091F343-2DF9-4127-B6F5-FFD5FEBEC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6" name="Freeform 53">
              <a:extLst>
                <a:ext uri="{FF2B5EF4-FFF2-40B4-BE49-F238E27FC236}">
                  <a16:creationId xmlns:a16="http://schemas.microsoft.com/office/drawing/2014/main" id="{F33CB724-6231-4B80-9869-DA3BAC05D1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7" name="Freeform 54">
              <a:extLst>
                <a:ext uri="{FF2B5EF4-FFF2-40B4-BE49-F238E27FC236}">
                  <a16:creationId xmlns:a16="http://schemas.microsoft.com/office/drawing/2014/main" id="{1412FDF7-883B-4A52-9B54-A9D6770D41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8" name="Freeform 55">
              <a:extLst>
                <a:ext uri="{FF2B5EF4-FFF2-40B4-BE49-F238E27FC236}">
                  <a16:creationId xmlns:a16="http://schemas.microsoft.com/office/drawing/2014/main" id="{4756879E-B187-47E4-9415-370AF8AB6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9" name="Freeform 56">
              <a:extLst>
                <a:ext uri="{FF2B5EF4-FFF2-40B4-BE49-F238E27FC236}">
                  <a16:creationId xmlns:a16="http://schemas.microsoft.com/office/drawing/2014/main" id="{8E52DFCB-152E-4393-AECD-E812253FD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0" name="Freeform 57">
              <a:extLst>
                <a:ext uri="{FF2B5EF4-FFF2-40B4-BE49-F238E27FC236}">
                  <a16:creationId xmlns:a16="http://schemas.microsoft.com/office/drawing/2014/main" id="{554E28F7-139C-4611-AEBE-FA511A3A5D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1" name="Freeform 58">
              <a:extLst>
                <a:ext uri="{FF2B5EF4-FFF2-40B4-BE49-F238E27FC236}">
                  <a16:creationId xmlns:a16="http://schemas.microsoft.com/office/drawing/2014/main" id="{66BC0110-87E1-4F44-8E31-9F97A0FA2F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2" name="Freeform 59">
              <a:extLst>
                <a:ext uri="{FF2B5EF4-FFF2-40B4-BE49-F238E27FC236}">
                  <a16:creationId xmlns:a16="http://schemas.microsoft.com/office/drawing/2014/main" id="{521861B0-CDED-4BC0-AC9E-FFE8717B6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3" name="Freeform 60">
              <a:extLst>
                <a:ext uri="{FF2B5EF4-FFF2-40B4-BE49-F238E27FC236}">
                  <a16:creationId xmlns:a16="http://schemas.microsoft.com/office/drawing/2014/main" id="{BD15457E-370A-47EE-9EC9-A34BBEA731E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4" name="Freeform 61">
              <a:extLst>
                <a:ext uri="{FF2B5EF4-FFF2-40B4-BE49-F238E27FC236}">
                  <a16:creationId xmlns:a16="http://schemas.microsoft.com/office/drawing/2014/main" id="{6291EDBA-DCEE-48F9-B220-36CF3488D9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5" name="Freeform 62">
              <a:extLst>
                <a:ext uri="{FF2B5EF4-FFF2-40B4-BE49-F238E27FC236}">
                  <a16:creationId xmlns:a16="http://schemas.microsoft.com/office/drawing/2014/main" id="{04FAF095-65E1-4DC1-851C-422388080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6" name="Freeform 63">
              <a:extLst>
                <a:ext uri="{FF2B5EF4-FFF2-40B4-BE49-F238E27FC236}">
                  <a16:creationId xmlns:a16="http://schemas.microsoft.com/office/drawing/2014/main" id="{CE8A13C9-B452-4C4C-95B2-EF62DFAD2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7" name="Freeform 64">
              <a:extLst>
                <a:ext uri="{FF2B5EF4-FFF2-40B4-BE49-F238E27FC236}">
                  <a16:creationId xmlns:a16="http://schemas.microsoft.com/office/drawing/2014/main" id="{E63B2999-6D80-466F-B053-320D80B43A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8" name="Freeform 65">
              <a:extLst>
                <a:ext uri="{FF2B5EF4-FFF2-40B4-BE49-F238E27FC236}">
                  <a16:creationId xmlns:a16="http://schemas.microsoft.com/office/drawing/2014/main" id="{A2B3254B-1379-410C-97E8-57C940A81D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58" name="Rectangle 66">
            <a:extLst>
              <a:ext uri="{FF2B5EF4-FFF2-40B4-BE49-F238E27FC236}">
                <a16:creationId xmlns:a16="http://schemas.microsoft.com/office/drawing/2014/main" id="{6DB47856-0745-4D86-AE27-31A114DCC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246063"/>
            <a:ext cx="287655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ea typeface="PMingLiU" panose="020B0604030504040204" pitchFamily="18" charset="-120"/>
                <a:cs typeface="Arial" panose="020B0604020202020204" pitchFamily="34" charset="0"/>
              </a:rPr>
              <a:t>Example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  <a:cs typeface="Arial" panose="020B0604020202020204" pitchFamily="34" charset="0"/>
            </a:endParaRPr>
          </a:p>
        </p:txBody>
      </p:sp>
      <p:sp>
        <p:nvSpPr>
          <p:cNvPr id="46147" name="Text Box 67">
            <a:extLst>
              <a:ext uri="{FF2B5EF4-FFF2-40B4-BE49-F238E27FC236}">
                <a16:creationId xmlns:a16="http://schemas.microsoft.com/office/drawing/2014/main" id="{3CC9DCA4-154C-4751-82A9-99692A88E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13" y="3121025"/>
            <a:ext cx="1039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  <a:cs typeface="Arial" panose="020B0604020202020204" pitchFamily="34" charset="0"/>
              </a:rPr>
              <a:t>50 cm</a:t>
            </a:r>
          </a:p>
        </p:txBody>
      </p:sp>
      <p:sp>
        <p:nvSpPr>
          <p:cNvPr id="46148" name="Text Box 68">
            <a:extLst>
              <a:ext uri="{FF2B5EF4-FFF2-40B4-BE49-F238E27FC236}">
                <a16:creationId xmlns:a16="http://schemas.microsoft.com/office/drawing/2014/main" id="{774255F1-BD65-4FD3-89F8-7D6967F70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3550" y="4046538"/>
            <a:ext cx="1176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  <a:cs typeface="Arial" panose="020B0604020202020204" pitchFamily="34" charset="0"/>
              </a:rPr>
              <a:t>100 cm</a:t>
            </a:r>
          </a:p>
        </p:txBody>
      </p:sp>
      <p:sp>
        <p:nvSpPr>
          <p:cNvPr id="46149" name="Text Box 69">
            <a:extLst>
              <a:ext uri="{FF2B5EF4-FFF2-40B4-BE49-F238E27FC236}">
                <a16:creationId xmlns:a16="http://schemas.microsoft.com/office/drawing/2014/main" id="{66903CFD-C04E-4018-8054-55D7872DC5BB}"/>
              </a:ext>
            </a:extLst>
          </p:cNvPr>
          <p:cNvSpPr txBox="1">
            <a:spLocks noChangeArrowheads="1"/>
          </p:cNvSpPr>
          <p:nvPr/>
        </p:nvSpPr>
        <p:spPr bwMode="auto">
          <a:xfrm rot="2599271">
            <a:off x="-57150" y="3814763"/>
            <a:ext cx="1039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  <a:cs typeface="Arial" panose="020B0604020202020204" pitchFamily="34" charset="0"/>
              </a:rPr>
              <a:t>30 cm</a:t>
            </a:r>
          </a:p>
        </p:txBody>
      </p:sp>
      <p:sp>
        <p:nvSpPr>
          <p:cNvPr id="46150" name="AutoShape 70">
            <a:extLst>
              <a:ext uri="{FF2B5EF4-FFF2-40B4-BE49-F238E27FC236}">
                <a16:creationId xmlns:a16="http://schemas.microsoft.com/office/drawing/2014/main" id="{41775097-7CAC-403B-A373-4423DA77F78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95288" y="2257425"/>
            <a:ext cx="3529012" cy="1790700"/>
          </a:xfrm>
          <a:prstGeom prst="cube">
            <a:avLst>
              <a:gd name="adj" fmla="val 25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6151" name="Text Box 71">
            <a:extLst>
              <a:ext uri="{FF2B5EF4-FFF2-40B4-BE49-F238E27FC236}">
                <a16:creationId xmlns:a16="http://schemas.microsoft.com/office/drawing/2014/main" id="{D43F0AE9-3E10-4B6E-ADB8-32CA3330B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350" y="1314450"/>
            <a:ext cx="31067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00066"/>
                </a:solidFill>
                <a:cs typeface="Arial" panose="020B0604020202020204" pitchFamily="34" charset="0"/>
              </a:rPr>
              <a:t>Volume = l x b x h</a:t>
            </a:r>
          </a:p>
        </p:txBody>
      </p:sp>
      <p:sp>
        <p:nvSpPr>
          <p:cNvPr id="46152" name="Text Box 72">
            <a:extLst>
              <a:ext uri="{FF2B5EF4-FFF2-40B4-BE49-F238E27FC236}">
                <a16:creationId xmlns:a16="http://schemas.microsoft.com/office/drawing/2014/main" id="{67578C1F-93B1-4E39-B8E2-020ED4380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9850" y="2000250"/>
            <a:ext cx="31194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00066"/>
                </a:solidFill>
                <a:cs typeface="Arial" panose="020B0604020202020204" pitchFamily="34" charset="0"/>
              </a:rPr>
              <a:t>V = 100 x 30 x 50</a:t>
            </a:r>
          </a:p>
        </p:txBody>
      </p:sp>
      <p:sp>
        <p:nvSpPr>
          <p:cNvPr id="46153" name="Text Box 73">
            <a:extLst>
              <a:ext uri="{FF2B5EF4-FFF2-40B4-BE49-F238E27FC236}">
                <a16:creationId xmlns:a16="http://schemas.microsoft.com/office/drawing/2014/main" id="{BBD8AC44-28C7-4B0A-9277-A7367D2B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2587625"/>
            <a:ext cx="2960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00066"/>
                </a:solidFill>
                <a:cs typeface="Arial" panose="020B0604020202020204" pitchFamily="34" charset="0"/>
              </a:rPr>
              <a:t>V = 150 000 cm³</a:t>
            </a:r>
          </a:p>
        </p:txBody>
      </p:sp>
      <p:sp>
        <p:nvSpPr>
          <p:cNvPr id="46154" name="Text Box 74">
            <a:extLst>
              <a:ext uri="{FF2B5EF4-FFF2-40B4-BE49-F238E27FC236}">
                <a16:creationId xmlns:a16="http://schemas.microsoft.com/office/drawing/2014/main" id="{2A19BC05-9DA8-44CB-8670-44ECF50D8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213" y="3159125"/>
            <a:ext cx="2305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00066"/>
                </a:solidFill>
                <a:cs typeface="Arial" panose="020B0604020202020204" pitchFamily="34" charset="0"/>
              </a:rPr>
              <a:t>= 150 000 ml</a:t>
            </a:r>
          </a:p>
        </p:txBody>
      </p:sp>
      <p:sp>
        <p:nvSpPr>
          <p:cNvPr id="46155" name="Text Box 75">
            <a:extLst>
              <a:ext uri="{FF2B5EF4-FFF2-40B4-BE49-F238E27FC236}">
                <a16:creationId xmlns:a16="http://schemas.microsoft.com/office/drawing/2014/main" id="{EAC1EA64-ED9E-4AB2-B907-8891AABD7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763" y="4606925"/>
            <a:ext cx="42799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So the fish tank can hold 150 litres of water.</a:t>
            </a:r>
          </a:p>
        </p:txBody>
      </p:sp>
      <p:sp>
        <p:nvSpPr>
          <p:cNvPr id="46156" name="Text Box 76">
            <a:extLst>
              <a:ext uri="{FF2B5EF4-FFF2-40B4-BE49-F238E27FC236}">
                <a16:creationId xmlns:a16="http://schemas.microsoft.com/office/drawing/2014/main" id="{0A3553DB-1797-4CE8-9373-DCFED1D10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556125"/>
            <a:ext cx="37465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9F911"/>
                </a:solidFill>
                <a:cs typeface="Arial" panose="020B0604020202020204" pitchFamily="34" charset="0"/>
              </a:rPr>
              <a:t>How much water can this fish tank hold in litres?</a:t>
            </a:r>
          </a:p>
        </p:txBody>
      </p:sp>
      <p:sp>
        <p:nvSpPr>
          <p:cNvPr id="46157" name="AutoShape 77">
            <a:extLst>
              <a:ext uri="{FF2B5EF4-FFF2-40B4-BE49-F238E27FC236}">
                <a16:creationId xmlns:a16="http://schemas.microsoft.com/office/drawing/2014/main" id="{E93094F2-3581-4FE8-B2F0-00FF61FF8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6675" y="4532313"/>
            <a:ext cx="4324350" cy="1238250"/>
          </a:xfrm>
          <a:prstGeom prst="wedgeEllipseCallout">
            <a:avLst>
              <a:gd name="adj1" fmla="val -56532"/>
              <a:gd name="adj2" fmla="val 38079"/>
            </a:avLst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rgbClr val="FF0000"/>
                </a:solidFill>
                <a:cs typeface="Arial" panose="020B0604020202020204" pitchFamily="34" charset="0"/>
              </a:rPr>
              <a:t>1cm</a:t>
            </a:r>
            <a:r>
              <a:rPr lang="en-GB" altLang="en-US" sz="2800" baseline="60000">
                <a:solidFill>
                  <a:srgbClr val="FF0000"/>
                </a:solidFill>
                <a:cs typeface="Arial" panose="020B0604020202020204" pitchFamily="34" charset="0"/>
              </a:rPr>
              <a:t>3 </a:t>
            </a:r>
            <a:r>
              <a:rPr lang="en-GB" altLang="en-US" sz="2800">
                <a:solidFill>
                  <a:srgbClr val="FF0000"/>
                </a:solidFill>
                <a:cs typeface="Arial" panose="020B0604020202020204" pitchFamily="34" charset="0"/>
              </a:rPr>
              <a:t>= 1 ml</a:t>
            </a:r>
          </a:p>
          <a:p>
            <a:pPr algn="ctr" eaLnBrk="1" hangingPunct="1"/>
            <a:r>
              <a:rPr lang="en-GB" altLang="en-US" sz="2800">
                <a:solidFill>
                  <a:srgbClr val="FF0000"/>
                </a:solidFill>
                <a:cs typeface="Arial" panose="020B0604020202020204" pitchFamily="34" charset="0"/>
              </a:rPr>
              <a:t>1000 ml</a:t>
            </a:r>
            <a:r>
              <a:rPr lang="en-GB" altLang="en-US" sz="2800">
                <a:solidFill>
                  <a:srgbClr val="FF0000"/>
                </a:solidFill>
                <a:cs typeface="Times New Roman" panose="02020603050405020304" pitchFamily="18" charset="0"/>
              </a:rPr>
              <a:t> = 1 litre</a:t>
            </a:r>
            <a:endParaRPr lang="en-GB" altLang="en-US" sz="28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pic>
        <p:nvPicPr>
          <p:cNvPr id="46158" name="Picture 78" descr="AN02614_">
            <a:extLst>
              <a:ext uri="{FF2B5EF4-FFF2-40B4-BE49-F238E27FC236}">
                <a16:creationId xmlns:a16="http://schemas.microsoft.com/office/drawing/2014/main" id="{EC5443ED-3A4A-4311-843C-22AC248171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88" y="3128963"/>
            <a:ext cx="1589087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59" name="Oval 79">
            <a:extLst>
              <a:ext uri="{FF2B5EF4-FFF2-40B4-BE49-F238E27FC236}">
                <a16:creationId xmlns:a16="http://schemas.microsoft.com/office/drawing/2014/main" id="{F99DB0D0-65E9-45F9-9EE9-3D14B371B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3238500"/>
            <a:ext cx="133350" cy="1333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6160" name="Oval 80">
            <a:extLst>
              <a:ext uri="{FF2B5EF4-FFF2-40B4-BE49-F238E27FC236}">
                <a16:creationId xmlns:a16="http://schemas.microsoft.com/office/drawing/2014/main" id="{F5579C0D-36D6-4D89-B90B-A8D807659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2800350"/>
            <a:ext cx="133350" cy="1333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6161" name="Oval 81">
            <a:extLst>
              <a:ext uri="{FF2B5EF4-FFF2-40B4-BE49-F238E27FC236}">
                <a16:creationId xmlns:a16="http://schemas.microsoft.com/office/drawing/2014/main" id="{54AD8C36-7301-4F06-A99F-EA4281103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28950"/>
            <a:ext cx="133350" cy="1333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6162" name="Text Box 82">
            <a:extLst>
              <a:ext uri="{FF2B5EF4-FFF2-40B4-BE49-F238E27FC236}">
                <a16:creationId xmlns:a16="http://schemas.microsoft.com/office/drawing/2014/main" id="{01E98D92-BC90-4288-8713-1B3244374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213" y="3692525"/>
            <a:ext cx="20780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00066"/>
                </a:solidFill>
                <a:cs typeface="Arial" panose="020B0604020202020204" pitchFamily="34" charset="0"/>
              </a:rPr>
              <a:t>= 150 litres</a:t>
            </a:r>
          </a:p>
        </p:txBody>
      </p:sp>
      <p:sp>
        <p:nvSpPr>
          <p:cNvPr id="46163" name="Text Box 83">
            <a:extLst>
              <a:ext uri="{FF2B5EF4-FFF2-40B4-BE49-F238E27FC236}">
                <a16:creationId xmlns:a16="http://schemas.microsoft.com/office/drawing/2014/main" id="{9C70410E-EFBF-413F-BB87-BBF06FCDB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901700"/>
            <a:ext cx="1579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 u="sng">
                <a:solidFill>
                  <a:srgbClr val="FF0066"/>
                </a:solidFill>
                <a:cs typeface="Arial" panose="020B0604020202020204" pitchFamily="34" charset="0"/>
              </a:rPr>
              <a:t>Working</a:t>
            </a:r>
          </a:p>
        </p:txBody>
      </p:sp>
      <p:sp>
        <p:nvSpPr>
          <p:cNvPr id="46164" name="Rectangle 84">
            <a:extLst>
              <a:ext uri="{FF2B5EF4-FFF2-40B4-BE49-F238E27FC236}">
                <a16:creationId xmlns:a16="http://schemas.microsoft.com/office/drawing/2014/main" id="{7A675689-6EFD-4E44-A596-CFB7F1721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" y="955675"/>
            <a:ext cx="2684463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Liquid Volume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61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4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61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4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61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"/>
                                            </p:cond>
                                          </p:stCondLst>
                                        </p:cTn>
                                        <p:tgtEl>
                                          <p:spTgt spid="4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4" dur="500"/>
                                        <p:tgtEl>
                                          <p:spTgt spid="4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500"/>
                                        <p:tgtEl>
                                          <p:spTgt spid="4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4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4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4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500"/>
                                        <p:tgtEl>
                                          <p:spTgt spid="4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500"/>
                                        <p:tgtEl>
                                          <p:spTgt spid="4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animBg="1"/>
      <p:bldP spid="46147" grpId="0" autoUpdateAnimBg="0"/>
      <p:bldP spid="46148" grpId="0" autoUpdateAnimBg="0"/>
      <p:bldP spid="46149" grpId="0" autoUpdateAnimBg="0"/>
      <p:bldP spid="46150" grpId="0" animBg="1"/>
      <p:bldP spid="46151" grpId="0" autoUpdateAnimBg="0"/>
      <p:bldP spid="46152" grpId="0" autoUpdateAnimBg="0"/>
      <p:bldP spid="46153" grpId="0" autoUpdateAnimBg="0"/>
      <p:bldP spid="46154" grpId="0" autoUpdateAnimBg="0"/>
      <p:bldP spid="46155" grpId="0" autoUpdateAnimBg="0"/>
      <p:bldP spid="46156" grpId="0" autoUpdateAnimBg="0"/>
      <p:bldP spid="46157" grpId="0" animBg="1" autoUpdateAnimBg="0"/>
      <p:bldP spid="46159" grpId="0" animBg="1"/>
      <p:bldP spid="46160" grpId="0" animBg="1"/>
      <p:bldP spid="46161" grpId="0" animBg="1"/>
      <p:bldP spid="46162" grpId="0" autoUpdateAnimBg="0"/>
      <p:bldP spid="4616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1">
            <a:extLst>
              <a:ext uri="{FF2B5EF4-FFF2-40B4-BE49-F238E27FC236}">
                <a16:creationId xmlns:a16="http://schemas.microsoft.com/office/drawing/2014/main" id="{21621CC9-8C56-44A4-BC4F-596DDB88AC8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0C698D4F-8E38-4301-9B3B-A763F214F2CF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24579" name="Footer Placeholder 2">
            <a:extLst>
              <a:ext uri="{FF2B5EF4-FFF2-40B4-BE49-F238E27FC236}">
                <a16:creationId xmlns:a16="http://schemas.microsoft.com/office/drawing/2014/main" id="{F9B47A93-E926-4A49-95D9-72127E5F1A7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@www.mathsrevision.com</a:t>
            </a: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53B240B3-5D74-4BE0-A00F-682B15FDB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1" name="Text Box 3">
            <a:extLst>
              <a:ext uri="{FF2B5EF4-FFF2-40B4-BE49-F238E27FC236}">
                <a16:creationId xmlns:a16="http://schemas.microsoft.com/office/drawing/2014/main" id="{ECCE12C0-2542-4A8D-8855-C62C40627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N5 Lifeskills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 1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Ch8 (page 74)</a:t>
            </a:r>
            <a:endParaRPr lang="en-GB" altLang="en-US" sz="40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pic>
        <p:nvPicPr>
          <p:cNvPr id="24582" name="Picture 4" descr="ag00463_">
            <a:extLst>
              <a:ext uri="{FF2B5EF4-FFF2-40B4-BE49-F238E27FC236}">
                <a16:creationId xmlns:a16="http://schemas.microsoft.com/office/drawing/2014/main" id="{A28B55F4-066D-49D2-9653-C62DED4D8D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5" descr="scottishflag">
            <a:extLst>
              <a:ext uri="{FF2B5EF4-FFF2-40B4-BE49-F238E27FC236}">
                <a16:creationId xmlns:a16="http://schemas.microsoft.com/office/drawing/2014/main" id="{4C5E7CA7-7860-4A59-AF44-56732792A7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6" descr="Office Objects 0572">
            <a:extLst>
              <a:ext uri="{FF2B5EF4-FFF2-40B4-BE49-F238E27FC236}">
                <a16:creationId xmlns:a16="http://schemas.microsoft.com/office/drawing/2014/main" id="{CD90CA28-CFA4-42BE-AF4E-85EF1BC81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5" name="Text Box 7">
            <a:extLst>
              <a:ext uri="{FF2B5EF4-FFF2-40B4-BE49-F238E27FC236}">
                <a16:creationId xmlns:a16="http://schemas.microsoft.com/office/drawing/2014/main" id="{42ADA0B1-7E82-4676-89A0-8BD8A9309DF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C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5064" name="Rectangle 8">
            <a:extLst>
              <a:ext uri="{FF2B5EF4-FFF2-40B4-BE49-F238E27FC236}">
                <a16:creationId xmlns:a16="http://schemas.microsoft.com/office/drawing/2014/main" id="{55BBA189-6D7E-43FE-8266-61FB6A459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392113"/>
            <a:ext cx="56578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788" tIns="47893" rIns="95788" bIns="47893" anchor="ctr" anchorCtr="1"/>
          <a:lstStyle/>
          <a:p>
            <a:pPr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Volume</a:t>
            </a:r>
          </a:p>
        </p:txBody>
      </p:sp>
      <p:sp>
        <p:nvSpPr>
          <p:cNvPr id="24587" name="Slide Number Placeholder 11">
            <a:extLst>
              <a:ext uri="{FF2B5EF4-FFF2-40B4-BE49-F238E27FC236}">
                <a16:creationId xmlns:a16="http://schemas.microsoft.com/office/drawing/2014/main" id="{0860283D-483F-4C82-B15D-591E1EB9F8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609850" y="6248400"/>
            <a:ext cx="3933825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fld id="{CE0F734A-E55D-4206-AAE7-7FF7A9261330}" type="slidenum">
              <a:rPr lang="en-GB" altLang="en-US"/>
              <a:pPr algn="ctr" eaLnBrk="1" hangingPunct="1"/>
              <a:t>12</a:t>
            </a:fld>
            <a:endParaRPr lang="en-GB" altLang="en-U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Date Placeholder 4">
            <a:extLst>
              <a:ext uri="{FF2B5EF4-FFF2-40B4-BE49-F238E27FC236}">
                <a16:creationId xmlns:a16="http://schemas.microsoft.com/office/drawing/2014/main" id="{A7541B76-5A4D-44BD-B35D-79D9169616A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4FC002F0-EE41-477D-B483-9D8BA3D37B65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2052" name="Slide Number Placeholder 5">
            <a:extLst>
              <a:ext uri="{FF2B5EF4-FFF2-40B4-BE49-F238E27FC236}">
                <a16:creationId xmlns:a16="http://schemas.microsoft.com/office/drawing/2014/main" id="{A79B25B8-C982-43F2-AAC8-9CF9D82D01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AD8E1A13-F0EA-49D3-AA51-9915EF1186B3}" type="slidenum">
              <a:rPr lang="en-GB" altLang="en-US"/>
              <a:pPr eaLnBrk="1" hangingPunct="1"/>
              <a:t>13</a:t>
            </a:fld>
            <a:endParaRPr lang="en-GB" altLang="en-US"/>
          </a:p>
        </p:txBody>
      </p:sp>
      <p:sp>
        <p:nvSpPr>
          <p:cNvPr id="2053" name="Footer Placeholder 6">
            <a:extLst>
              <a:ext uri="{FF2B5EF4-FFF2-40B4-BE49-F238E27FC236}">
                <a16:creationId xmlns:a16="http://schemas.microsoft.com/office/drawing/2014/main" id="{54CDA0C5-E64A-47B6-BAEB-44D3AC2FC3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7CB88750-9947-473F-8A6B-D8E0D60F9649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hlink"/>
                </a:solidFill>
              </a:rPr>
              <a:t>Starter Questions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B567F1BC-917B-4A1E-B324-CFCD6C9FE184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5146675" y="5257800"/>
          <a:ext cx="3997325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393480" progId="Equation.DSMT4">
                  <p:embed/>
                </p:oleObj>
              </mc:Choice>
              <mc:Fallback>
                <p:oleObj name="Equation" r:id="rId2" imgW="209520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6675" y="5257800"/>
                        <a:ext cx="3997325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5" name="Picture 4" descr="scottishflag">
            <a:extLst>
              <a:ext uri="{FF2B5EF4-FFF2-40B4-BE49-F238E27FC236}">
                <a16:creationId xmlns:a16="http://schemas.microsoft.com/office/drawing/2014/main" id="{F23F076C-4FF9-43F3-9B5A-03CDB49D45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5">
            <a:extLst>
              <a:ext uri="{FF2B5EF4-FFF2-40B4-BE49-F238E27FC236}">
                <a16:creationId xmlns:a16="http://schemas.microsoft.com/office/drawing/2014/main" id="{0E9377EB-5C7F-448B-95A6-67AF278E9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1703388"/>
            <a:ext cx="6988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True or false  	2(x – 6) - 2(x + 6) = 0</a:t>
            </a:r>
            <a:r>
              <a:rPr lang="en-GB" altLang="en-US" sz="2400" baseline="30000">
                <a:solidFill>
                  <a:schemeClr val="hlink"/>
                </a:solidFill>
              </a:rPr>
              <a:t> </a:t>
            </a:r>
            <a:endParaRPr lang="en-GB" altLang="en-US" sz="2400">
              <a:solidFill>
                <a:schemeClr val="hlink"/>
              </a:solidFill>
            </a:endParaRPr>
          </a:p>
        </p:txBody>
      </p:sp>
      <p:sp>
        <p:nvSpPr>
          <p:cNvPr id="2057" name="Text Box 6">
            <a:extLst>
              <a:ext uri="{FF2B5EF4-FFF2-40B4-BE49-F238E27FC236}">
                <a16:creationId xmlns:a16="http://schemas.microsoft.com/office/drawing/2014/main" id="{671577D1-AD65-4581-9A07-D0E76C20D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2709863"/>
            <a:ext cx="8321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Does 2.5 + 1.25 x 20 = 27.55   </a:t>
            </a:r>
            <a:r>
              <a:rPr lang="en-GB" altLang="en-US" sz="2400"/>
              <a:t>Explain your answer </a:t>
            </a:r>
          </a:p>
        </p:txBody>
      </p:sp>
      <p:sp>
        <p:nvSpPr>
          <p:cNvPr id="2058" name="Text Box 7">
            <a:extLst>
              <a:ext uri="{FF2B5EF4-FFF2-40B4-BE49-F238E27FC236}">
                <a16:creationId xmlns:a16="http://schemas.microsoft.com/office/drawing/2014/main" id="{6933BE6E-6341-4A64-8846-F38D81248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3716338"/>
            <a:ext cx="4594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Factorise     2y</a:t>
            </a:r>
            <a:r>
              <a:rPr lang="en-GB" altLang="en-US" sz="2400" baseline="30000">
                <a:solidFill>
                  <a:schemeClr val="hlink"/>
                </a:solidFill>
              </a:rPr>
              <a:t>2</a:t>
            </a:r>
            <a:r>
              <a:rPr lang="en-GB" altLang="en-US" sz="2400">
                <a:solidFill>
                  <a:schemeClr val="hlink"/>
                </a:solidFill>
              </a:rPr>
              <a:t> + 3y +2 </a:t>
            </a:r>
          </a:p>
        </p:txBody>
      </p:sp>
      <p:sp>
        <p:nvSpPr>
          <p:cNvPr id="2059" name="Text Box 8">
            <a:extLst>
              <a:ext uri="{FF2B5EF4-FFF2-40B4-BE49-F238E27FC236}">
                <a16:creationId xmlns:a16="http://schemas.microsoft.com/office/drawing/2014/main" id="{F0012B00-E6CB-42EA-9B6E-3DB2EF436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722813"/>
            <a:ext cx="238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Calculate</a:t>
            </a:r>
          </a:p>
        </p:txBody>
      </p:sp>
      <p:sp>
        <p:nvSpPr>
          <p:cNvPr id="2060" name="Text Box 27">
            <a:extLst>
              <a:ext uri="{FF2B5EF4-FFF2-40B4-BE49-F238E27FC236}">
                <a16:creationId xmlns:a16="http://schemas.microsoft.com/office/drawing/2014/main" id="{573AFFAC-BA60-4019-867F-737DC245EB8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C000"/>
                </a:solidFill>
              </a:rPr>
              <a:t>www.mathsrevision.com</a:t>
            </a:r>
          </a:p>
        </p:txBody>
      </p:sp>
      <p:pic>
        <p:nvPicPr>
          <p:cNvPr id="2061" name="Picture 6" descr="Office Objects 0572">
            <a:extLst>
              <a:ext uri="{FF2B5EF4-FFF2-40B4-BE49-F238E27FC236}">
                <a16:creationId xmlns:a16="http://schemas.microsoft.com/office/drawing/2014/main" id="{2D7E483B-CCD0-4DA3-A0BD-93E9967F7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Office Objects 0572">
            <a:extLst>
              <a:ext uri="{FF2B5EF4-FFF2-40B4-BE49-F238E27FC236}">
                <a16:creationId xmlns:a16="http://schemas.microsoft.com/office/drawing/2014/main" id="{48DC785F-CB32-4ECD-AD25-BE4E09B01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3">
            <a:extLst>
              <a:ext uri="{FF2B5EF4-FFF2-40B4-BE49-F238E27FC236}">
                <a16:creationId xmlns:a16="http://schemas.microsoft.com/office/drawing/2014/main" id="{F9613A7D-7134-48B3-B3FF-AC1ED54DD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0F733F07-3BA6-4AD9-8397-F0310EB71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5605" name="Line 6">
            <a:extLst>
              <a:ext uri="{FF2B5EF4-FFF2-40B4-BE49-F238E27FC236}">
                <a16:creationId xmlns:a16="http://schemas.microsoft.com/office/drawing/2014/main" id="{E163D81F-D757-4354-B7FB-9BD647580ED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1D322E0D-BCE2-41A6-98AF-B24763799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We are learning how to calculating volume of any </a:t>
            </a:r>
          </a:p>
          <a:p>
            <a:pPr marL="800100" lvl="1" indent="-342900">
              <a:defRPr/>
            </a:pPr>
            <a:r>
              <a:rPr lang="en-GB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	prism given area.</a:t>
            </a:r>
          </a:p>
        </p:txBody>
      </p:sp>
      <p:sp>
        <p:nvSpPr>
          <p:cNvPr id="29704" name="Rectangle 8">
            <a:extLst>
              <a:ext uri="{FF2B5EF4-FFF2-40B4-BE49-F238E27FC236}">
                <a16:creationId xmlns:a16="http://schemas.microsoft.com/office/drawing/2014/main" id="{E983CC42-ABF9-44B6-8FF8-BE78517FB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055938"/>
            <a:ext cx="33607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 	Calculate the volume for </a:t>
            </a:r>
          </a:p>
          <a:p>
            <a:pPr marL="342900" indent="-342900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various prisms.</a:t>
            </a:r>
          </a:p>
        </p:txBody>
      </p:sp>
      <p:sp>
        <p:nvSpPr>
          <p:cNvPr id="29705" name="Rectangle 9">
            <a:extLst>
              <a:ext uri="{FF2B5EF4-FFF2-40B4-BE49-F238E27FC236}">
                <a16:creationId xmlns:a16="http://schemas.microsoft.com/office/drawing/2014/main" id="{7B652793-DD27-4804-889A-939A1FBD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3830638"/>
            <a:ext cx="33242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 	Solution must include</a:t>
            </a:r>
          </a:p>
          <a:p>
            <a:pPr marL="342900" indent="-342900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    appropriate units and working.</a:t>
            </a:r>
          </a:p>
        </p:txBody>
      </p:sp>
      <p:pic>
        <p:nvPicPr>
          <p:cNvPr id="25609" name="Picture 10" descr="scottishflag">
            <a:extLst>
              <a:ext uri="{FF2B5EF4-FFF2-40B4-BE49-F238E27FC236}">
                <a16:creationId xmlns:a16="http://schemas.microsoft.com/office/drawing/2014/main" id="{73A8EA2C-3622-4413-BF16-C6B322CC4AC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3" name="Text Box 11">
            <a:extLst>
              <a:ext uri="{FF2B5EF4-FFF2-40B4-BE49-F238E27FC236}">
                <a16:creationId xmlns:a16="http://schemas.microsoft.com/office/drawing/2014/main" id="{936AD851-DBB1-47BC-BF1E-3C292729F49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www.mathsrevision.com</a:t>
            </a:r>
          </a:p>
        </p:txBody>
      </p:sp>
      <p:sp>
        <p:nvSpPr>
          <p:cNvPr id="29709" name="Rectangle 13">
            <a:extLst>
              <a:ext uri="{FF2B5EF4-FFF2-40B4-BE49-F238E27FC236}">
                <a16:creationId xmlns:a16="http://schemas.microsoft.com/office/drawing/2014/main" id="{E1CBFC33-FAD3-41CE-9136-68E8EE269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Volume of Prisms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/>
      <p:bldP spid="29704" grpId="0"/>
      <p:bldP spid="2970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8" name="AutoShape 78">
            <a:extLst>
              <a:ext uri="{FF2B5EF4-FFF2-40B4-BE49-F238E27FC236}">
                <a16:creationId xmlns:a16="http://schemas.microsoft.com/office/drawing/2014/main" id="{AFEA36B9-6554-434F-9892-EF387DD8E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188" y="3251200"/>
            <a:ext cx="747712" cy="698500"/>
          </a:xfrm>
          <a:prstGeom prst="hexagon">
            <a:avLst>
              <a:gd name="adj" fmla="val 26761"/>
              <a:gd name="vf" fmla="val 115470"/>
            </a:avLst>
          </a:prstGeom>
          <a:solidFill>
            <a:schemeClr val="accent1">
              <a:alpha val="47842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6627" name="Picture 8" descr="scottishflag">
            <a:extLst>
              <a:ext uri="{FF2B5EF4-FFF2-40B4-BE49-F238E27FC236}">
                <a16:creationId xmlns:a16="http://schemas.microsoft.com/office/drawing/2014/main" id="{6A7E073A-B0B6-485D-B41A-B267CBA41C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Text Box 9">
            <a:extLst>
              <a:ext uri="{FF2B5EF4-FFF2-40B4-BE49-F238E27FC236}">
                <a16:creationId xmlns:a16="http://schemas.microsoft.com/office/drawing/2014/main" id="{A8039D99-CE56-4271-9289-A7D9A04226F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C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6629" name="Text Box 23">
            <a:extLst>
              <a:ext uri="{FF2B5EF4-FFF2-40B4-BE49-F238E27FC236}">
                <a16:creationId xmlns:a16="http://schemas.microsoft.com/office/drawing/2014/main" id="{8D937703-A2EE-48DC-85FD-7665A3C7F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2128838"/>
            <a:ext cx="60404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C000"/>
                </a:solidFill>
              </a:rPr>
              <a:t>Definition : A prism is a solid shape with </a:t>
            </a:r>
          </a:p>
          <a:p>
            <a:pPr algn="ctr" eaLnBrk="1" hangingPunct="1"/>
            <a:r>
              <a:rPr lang="en-GB" altLang="en-US" sz="2400">
                <a:solidFill>
                  <a:srgbClr val="FFC000"/>
                </a:solidFill>
              </a:rPr>
              <a:t>        uniform cross-section</a:t>
            </a:r>
          </a:p>
        </p:txBody>
      </p:sp>
      <p:grpSp>
        <p:nvGrpSpPr>
          <p:cNvPr id="2" name="Group 41">
            <a:extLst>
              <a:ext uri="{FF2B5EF4-FFF2-40B4-BE49-F238E27FC236}">
                <a16:creationId xmlns:a16="http://schemas.microsoft.com/office/drawing/2014/main" id="{8E105EA2-05D4-4C1E-82AA-5883843095AA}"/>
              </a:ext>
            </a:extLst>
          </p:cNvPr>
          <p:cNvGrpSpPr>
            <a:grpSpLocks/>
          </p:cNvGrpSpPr>
          <p:nvPr/>
        </p:nvGrpSpPr>
        <p:grpSpPr bwMode="auto">
          <a:xfrm>
            <a:off x="1265238" y="3302000"/>
            <a:ext cx="796925" cy="1174750"/>
            <a:chOff x="1040" y="2314"/>
            <a:chExt cx="502" cy="740"/>
          </a:xfrm>
        </p:grpSpPr>
        <p:sp>
          <p:nvSpPr>
            <p:cNvPr id="26665" name="Oval 31">
              <a:extLst>
                <a:ext uri="{FF2B5EF4-FFF2-40B4-BE49-F238E27FC236}">
                  <a16:creationId xmlns:a16="http://schemas.microsoft.com/office/drawing/2014/main" id="{D5915520-660F-4747-8690-A7024F92D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0" y="2918"/>
              <a:ext cx="499" cy="13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66" name="Oval 32">
              <a:extLst>
                <a:ext uri="{FF2B5EF4-FFF2-40B4-BE49-F238E27FC236}">
                  <a16:creationId xmlns:a16="http://schemas.microsoft.com/office/drawing/2014/main" id="{837B44E4-23A5-4C61-9BF0-0932EB61F3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314"/>
              <a:ext cx="498" cy="128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67" name="Line 34">
              <a:extLst>
                <a:ext uri="{FF2B5EF4-FFF2-40B4-BE49-F238E27FC236}">
                  <a16:creationId xmlns:a16="http://schemas.microsoft.com/office/drawing/2014/main" id="{2BD5F5BF-7E2B-46D3-AD5E-D55ED9FC30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44" y="2373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8" name="Line 35">
              <a:extLst>
                <a:ext uri="{FF2B5EF4-FFF2-40B4-BE49-F238E27FC236}">
                  <a16:creationId xmlns:a16="http://schemas.microsoft.com/office/drawing/2014/main" id="{DD897FB4-438D-4119-B707-89B81BF133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2" y="2380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57" name="Oval 37">
            <a:extLst>
              <a:ext uri="{FF2B5EF4-FFF2-40B4-BE49-F238E27FC236}">
                <a16:creationId xmlns:a16="http://schemas.microsoft.com/office/drawing/2014/main" id="{CDA44B2B-4174-4B00-BFC3-C5BDC0686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588" y="3698875"/>
            <a:ext cx="790575" cy="203200"/>
          </a:xfrm>
          <a:prstGeom prst="ellipse">
            <a:avLst/>
          </a:prstGeom>
          <a:solidFill>
            <a:schemeClr val="accent1">
              <a:alpha val="69019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58" name="Oval 38">
            <a:extLst>
              <a:ext uri="{FF2B5EF4-FFF2-40B4-BE49-F238E27FC236}">
                <a16:creationId xmlns:a16="http://schemas.microsoft.com/office/drawing/2014/main" id="{B2052F9D-5992-45AA-B035-E575899EC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75" y="4010025"/>
            <a:ext cx="784225" cy="169863"/>
          </a:xfrm>
          <a:prstGeom prst="ellipse">
            <a:avLst/>
          </a:prstGeom>
          <a:solidFill>
            <a:schemeClr val="accent1">
              <a:alpha val="52156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62" name="Text Box 42">
            <a:extLst>
              <a:ext uri="{FF2B5EF4-FFF2-40B4-BE49-F238E27FC236}">
                <a16:creationId xmlns:a16="http://schemas.microsoft.com/office/drawing/2014/main" id="{F58B3265-42FF-4E78-AAA8-D6D18410E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4649788"/>
            <a:ext cx="18176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/>
              <a:t>Cylinder</a:t>
            </a:r>
          </a:p>
          <a:p>
            <a:pPr algn="ctr" eaLnBrk="1" hangingPunct="1"/>
            <a:r>
              <a:rPr lang="en-GB" altLang="en-US"/>
              <a:t>(circular Prism)</a:t>
            </a:r>
          </a:p>
        </p:txBody>
      </p:sp>
      <p:grpSp>
        <p:nvGrpSpPr>
          <p:cNvPr id="3" name="Group 59">
            <a:extLst>
              <a:ext uri="{FF2B5EF4-FFF2-40B4-BE49-F238E27FC236}">
                <a16:creationId xmlns:a16="http://schemas.microsoft.com/office/drawing/2014/main" id="{E09B9499-4C7D-43E2-A39A-C65CCBD27037}"/>
              </a:ext>
            </a:extLst>
          </p:cNvPr>
          <p:cNvGrpSpPr>
            <a:grpSpLocks/>
          </p:cNvGrpSpPr>
          <p:nvPr/>
        </p:nvGrpSpPr>
        <p:grpSpPr bwMode="auto">
          <a:xfrm>
            <a:off x="4162425" y="3006725"/>
            <a:ext cx="2678113" cy="1717675"/>
            <a:chOff x="3670" y="1974"/>
            <a:chExt cx="1687" cy="1082"/>
          </a:xfrm>
        </p:grpSpPr>
        <p:sp>
          <p:nvSpPr>
            <p:cNvPr id="26659" name="AutoShape 53">
              <a:extLst>
                <a:ext uri="{FF2B5EF4-FFF2-40B4-BE49-F238E27FC236}">
                  <a16:creationId xmlns:a16="http://schemas.microsoft.com/office/drawing/2014/main" id="{6E3932FB-F1EF-48D5-8E77-E8286F73B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" y="1974"/>
              <a:ext cx="659" cy="632"/>
            </a:xfrm>
            <a:prstGeom prst="pentagon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60" name="Line 54">
              <a:extLst>
                <a:ext uri="{FF2B5EF4-FFF2-40B4-BE49-F238E27FC236}">
                  <a16:creationId xmlns:a16="http://schemas.microsoft.com/office/drawing/2014/main" id="{14E2C8AA-DEF9-45F8-8A03-F83611CDCB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04" y="1976"/>
              <a:ext cx="1020" cy="4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1" name="Line 57">
              <a:extLst>
                <a:ext uri="{FF2B5EF4-FFF2-40B4-BE49-F238E27FC236}">
                  <a16:creationId xmlns:a16="http://schemas.microsoft.com/office/drawing/2014/main" id="{986A3327-B2D3-4707-A50E-3DA2F856B0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6" y="2596"/>
              <a:ext cx="1028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2" name="Line 55">
              <a:extLst>
                <a:ext uri="{FF2B5EF4-FFF2-40B4-BE49-F238E27FC236}">
                  <a16:creationId xmlns:a16="http://schemas.microsoft.com/office/drawing/2014/main" id="{C3F272BD-3EDE-4D8D-BF08-9B97385CAB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76" y="2216"/>
              <a:ext cx="1028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3" name="Line 56">
              <a:extLst>
                <a:ext uri="{FF2B5EF4-FFF2-40B4-BE49-F238E27FC236}">
                  <a16:creationId xmlns:a16="http://schemas.microsoft.com/office/drawing/2014/main" id="{011A4F61-9E10-480C-B994-5AF527D83E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0" y="2604"/>
              <a:ext cx="1020" cy="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4" name="AutoShape 43">
              <a:extLst>
                <a:ext uri="{FF2B5EF4-FFF2-40B4-BE49-F238E27FC236}">
                  <a16:creationId xmlns:a16="http://schemas.microsoft.com/office/drawing/2014/main" id="{77740D98-0035-45B0-9A69-A99B9423F5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8" y="2422"/>
              <a:ext cx="659" cy="632"/>
            </a:xfrm>
            <a:prstGeom prst="pentagon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0778" name="AutoShape 58">
            <a:extLst>
              <a:ext uri="{FF2B5EF4-FFF2-40B4-BE49-F238E27FC236}">
                <a16:creationId xmlns:a16="http://schemas.microsoft.com/office/drawing/2014/main" id="{02D69432-72B6-44A8-AD19-D10C75C8A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8225" y="3298825"/>
            <a:ext cx="1046163" cy="1003300"/>
          </a:xfrm>
          <a:prstGeom prst="pentagon">
            <a:avLst/>
          </a:prstGeom>
          <a:solidFill>
            <a:schemeClr val="accent1">
              <a:alpha val="45882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80" name="Text Box 60">
            <a:extLst>
              <a:ext uri="{FF2B5EF4-FFF2-40B4-BE49-F238E27FC236}">
                <a16:creationId xmlns:a16="http://schemas.microsoft.com/office/drawing/2014/main" id="{38B4F5E5-DA8E-4403-92D0-F587F1607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8438" y="4852988"/>
            <a:ext cx="1962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Pentagonal Prism</a:t>
            </a:r>
          </a:p>
        </p:txBody>
      </p:sp>
      <p:grpSp>
        <p:nvGrpSpPr>
          <p:cNvPr id="4" name="Group 84">
            <a:extLst>
              <a:ext uri="{FF2B5EF4-FFF2-40B4-BE49-F238E27FC236}">
                <a16:creationId xmlns:a16="http://schemas.microsoft.com/office/drawing/2014/main" id="{3943639B-FC4C-4D0A-9E51-5CDFBF86AD1B}"/>
              </a:ext>
            </a:extLst>
          </p:cNvPr>
          <p:cNvGrpSpPr>
            <a:grpSpLocks/>
          </p:cNvGrpSpPr>
          <p:nvPr/>
        </p:nvGrpSpPr>
        <p:grpSpPr bwMode="auto">
          <a:xfrm>
            <a:off x="2470150" y="3238500"/>
            <a:ext cx="2089150" cy="1460500"/>
            <a:chOff x="1556" y="2040"/>
            <a:chExt cx="1316" cy="920"/>
          </a:xfrm>
        </p:grpSpPr>
        <p:sp>
          <p:nvSpPr>
            <p:cNvPr id="26653" name="Line 65">
              <a:extLst>
                <a:ext uri="{FF2B5EF4-FFF2-40B4-BE49-F238E27FC236}">
                  <a16:creationId xmlns:a16="http://schemas.microsoft.com/office/drawing/2014/main" id="{159AFAF2-AE59-4FAF-BDB2-EFC89E2BD0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72" y="2512"/>
              <a:ext cx="792" cy="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654" name="Group 67">
              <a:extLst>
                <a:ext uri="{FF2B5EF4-FFF2-40B4-BE49-F238E27FC236}">
                  <a16:creationId xmlns:a16="http://schemas.microsoft.com/office/drawing/2014/main" id="{9E5C194C-54A6-44FF-B291-4CD4E110F3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56" y="2040"/>
              <a:ext cx="1316" cy="920"/>
              <a:chOff x="1820" y="2160"/>
              <a:chExt cx="1316" cy="920"/>
            </a:xfrm>
          </p:grpSpPr>
          <p:sp>
            <p:nvSpPr>
              <p:cNvPr id="26655" name="AutoShape 62">
                <a:extLst>
                  <a:ext uri="{FF2B5EF4-FFF2-40B4-BE49-F238E27FC236}">
                    <a16:creationId xmlns:a16="http://schemas.microsoft.com/office/drawing/2014/main" id="{B3C92908-2B6B-4DA8-8363-C91A0C1754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0" y="2164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6656" name="Line 63">
                <a:extLst>
                  <a:ext uri="{FF2B5EF4-FFF2-40B4-BE49-F238E27FC236}">
                    <a16:creationId xmlns:a16="http://schemas.microsoft.com/office/drawing/2014/main" id="{C5EACEA9-CE30-42F4-AB02-41C3DDA853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84" y="2160"/>
                <a:ext cx="788" cy="4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57" name="Line 64">
                <a:extLst>
                  <a:ext uri="{FF2B5EF4-FFF2-40B4-BE49-F238E27FC236}">
                    <a16:creationId xmlns:a16="http://schemas.microsoft.com/office/drawing/2014/main" id="{4CB21751-3884-40DD-9610-BCC11CC56F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20" y="2640"/>
                <a:ext cx="788" cy="4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58" name="AutoShape 61">
                <a:extLst>
                  <a:ext uri="{FF2B5EF4-FFF2-40B4-BE49-F238E27FC236}">
                    <a16:creationId xmlns:a16="http://schemas.microsoft.com/office/drawing/2014/main" id="{A04CCE91-46AC-4284-9E45-D8F90480F2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8" y="2600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30786" name="AutoShape 66">
            <a:extLst>
              <a:ext uri="{FF2B5EF4-FFF2-40B4-BE49-F238E27FC236}">
                <a16:creationId xmlns:a16="http://schemas.microsoft.com/office/drawing/2014/main" id="{83F9848F-7B12-4E81-8A87-34A543538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3505200"/>
            <a:ext cx="838200" cy="749300"/>
          </a:xfrm>
          <a:prstGeom prst="triangle">
            <a:avLst>
              <a:gd name="adj" fmla="val 50000"/>
            </a:avLst>
          </a:prstGeom>
          <a:solidFill>
            <a:schemeClr val="accent1">
              <a:alpha val="52156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88" name="Text Box 68">
            <a:extLst>
              <a:ext uri="{FF2B5EF4-FFF2-40B4-BE49-F238E27FC236}">
                <a16:creationId xmlns:a16="http://schemas.microsoft.com/office/drawing/2014/main" id="{1AEBEE69-29D7-4F40-9001-7DE813484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3225" y="4745038"/>
            <a:ext cx="1927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/>
              <a:t>Triangular Prism</a:t>
            </a:r>
          </a:p>
        </p:txBody>
      </p:sp>
      <p:grpSp>
        <p:nvGrpSpPr>
          <p:cNvPr id="6" name="Group 82">
            <a:extLst>
              <a:ext uri="{FF2B5EF4-FFF2-40B4-BE49-F238E27FC236}">
                <a16:creationId xmlns:a16="http://schemas.microsoft.com/office/drawing/2014/main" id="{131048F7-CE8E-46C9-912E-BDC994B2523D}"/>
              </a:ext>
            </a:extLst>
          </p:cNvPr>
          <p:cNvGrpSpPr>
            <a:grpSpLocks/>
          </p:cNvGrpSpPr>
          <p:nvPr/>
        </p:nvGrpSpPr>
        <p:grpSpPr bwMode="auto">
          <a:xfrm>
            <a:off x="6738938" y="3025775"/>
            <a:ext cx="2333625" cy="1185863"/>
            <a:chOff x="4245" y="1906"/>
            <a:chExt cx="1470" cy="747"/>
          </a:xfrm>
        </p:grpSpPr>
        <p:sp>
          <p:nvSpPr>
            <p:cNvPr id="26645" name="Line 76">
              <a:extLst>
                <a:ext uri="{FF2B5EF4-FFF2-40B4-BE49-F238E27FC236}">
                  <a16:creationId xmlns:a16="http://schemas.microsoft.com/office/drawing/2014/main" id="{16E3E14E-5AC1-4967-A8A6-C99E2CC115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10" y="2345"/>
              <a:ext cx="990" cy="3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6" name="Line 80">
              <a:extLst>
                <a:ext uri="{FF2B5EF4-FFF2-40B4-BE49-F238E27FC236}">
                  <a16:creationId xmlns:a16="http://schemas.microsoft.com/office/drawing/2014/main" id="{1FDDE449-9AB9-4CD2-93F0-2C07723BBB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15" y="1910"/>
              <a:ext cx="989" cy="3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79">
              <a:extLst>
                <a:ext uri="{FF2B5EF4-FFF2-40B4-BE49-F238E27FC236}">
                  <a16:creationId xmlns:a16="http://schemas.microsoft.com/office/drawing/2014/main" id="{EBDFB3A4-DEC2-4362-BFC2-3EF940FAEB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722" y="2124"/>
              <a:ext cx="987" cy="3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AutoShape 72">
              <a:extLst>
                <a:ext uri="{FF2B5EF4-FFF2-40B4-BE49-F238E27FC236}">
                  <a16:creationId xmlns:a16="http://schemas.microsoft.com/office/drawing/2014/main" id="{24253779-6430-4A7D-903F-5CD4F17C27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0" y="1909"/>
              <a:ext cx="480" cy="440"/>
            </a:xfrm>
            <a:prstGeom prst="hexagon">
              <a:avLst>
                <a:gd name="adj" fmla="val 27273"/>
                <a:gd name="vf" fmla="val 11547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49" name="AutoShape 73">
              <a:extLst>
                <a:ext uri="{FF2B5EF4-FFF2-40B4-BE49-F238E27FC236}">
                  <a16:creationId xmlns:a16="http://schemas.microsoft.com/office/drawing/2014/main" id="{90653922-F5D4-41AF-ABC0-19B53E2235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5" y="2211"/>
              <a:ext cx="480" cy="440"/>
            </a:xfrm>
            <a:prstGeom prst="hexagon">
              <a:avLst>
                <a:gd name="adj" fmla="val 27273"/>
                <a:gd name="vf" fmla="val 11547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50" name="Line 74">
              <a:extLst>
                <a:ext uri="{FF2B5EF4-FFF2-40B4-BE49-F238E27FC236}">
                  <a16:creationId xmlns:a16="http://schemas.microsoft.com/office/drawing/2014/main" id="{3844EFC8-836E-4EE9-8DDF-38BA59A6FD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45" y="2122"/>
              <a:ext cx="992" cy="3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1" name="Line 75">
              <a:extLst>
                <a:ext uri="{FF2B5EF4-FFF2-40B4-BE49-F238E27FC236}">
                  <a16:creationId xmlns:a16="http://schemas.microsoft.com/office/drawing/2014/main" id="{EBA498E3-3124-4B24-804C-090065AE06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58" y="1906"/>
              <a:ext cx="994" cy="3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2" name="Line 81">
              <a:extLst>
                <a:ext uri="{FF2B5EF4-FFF2-40B4-BE49-F238E27FC236}">
                  <a16:creationId xmlns:a16="http://schemas.microsoft.com/office/drawing/2014/main" id="{FA90585E-01BF-4CC3-805C-AD348C10DD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71" y="2352"/>
              <a:ext cx="981" cy="3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03" name="Text Box 83">
            <a:extLst>
              <a:ext uri="{FF2B5EF4-FFF2-40B4-BE49-F238E27FC236}">
                <a16:creationId xmlns:a16="http://schemas.microsoft.com/office/drawing/2014/main" id="{B7D35A3C-8F23-49B5-BCDB-A0B7D9CD5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6775" y="4244975"/>
            <a:ext cx="1927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Hexagonal Prism</a:t>
            </a:r>
          </a:p>
        </p:txBody>
      </p:sp>
      <p:sp>
        <p:nvSpPr>
          <p:cNvPr id="30806" name="Text Box 86">
            <a:extLst>
              <a:ext uri="{FF2B5EF4-FFF2-40B4-BE49-F238E27FC236}">
                <a16:creationId xmlns:a16="http://schemas.microsoft.com/office/drawing/2014/main" id="{1000E14C-299E-482D-BC50-2CAA6ACF8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25" y="5773738"/>
            <a:ext cx="5919788" cy="51435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Volume = Area of Cross section x length</a:t>
            </a:r>
          </a:p>
        </p:txBody>
      </p:sp>
      <p:pic>
        <p:nvPicPr>
          <p:cNvPr id="26643" name="Picture 92" descr="Office Objects 0572">
            <a:extLst>
              <a:ext uri="{FF2B5EF4-FFF2-40B4-BE49-F238E27FC236}">
                <a16:creationId xmlns:a16="http://schemas.microsoft.com/office/drawing/2014/main" id="{E566CF88-A575-4A5F-B0CC-19A9AA0C0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Rectangle 13">
            <a:extLst>
              <a:ext uri="{FF2B5EF4-FFF2-40B4-BE49-F238E27FC236}">
                <a16:creationId xmlns:a16="http://schemas.microsoft.com/office/drawing/2014/main" id="{84A03A50-018C-4525-9E0F-7456F0AE9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Volume of Prisms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8" grpId="0" animBg="1"/>
      <p:bldP spid="30757" grpId="0" animBg="1"/>
      <p:bldP spid="30758" grpId="0" animBg="1"/>
      <p:bldP spid="30762" grpId="0"/>
      <p:bldP spid="30778" grpId="0" animBg="1"/>
      <p:bldP spid="30780" grpId="0"/>
      <p:bldP spid="30786" grpId="0" animBg="1"/>
      <p:bldP spid="30788" grpId="0"/>
      <p:bldP spid="30803" grpId="0"/>
      <p:bldP spid="3080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8" name="AutoShape 78">
            <a:extLst>
              <a:ext uri="{FF2B5EF4-FFF2-40B4-BE49-F238E27FC236}">
                <a16:creationId xmlns:a16="http://schemas.microsoft.com/office/drawing/2014/main" id="{4C0352DC-86CF-417A-8072-99E237515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188" y="3251200"/>
            <a:ext cx="747712" cy="698500"/>
          </a:xfrm>
          <a:prstGeom prst="hexagon">
            <a:avLst>
              <a:gd name="adj" fmla="val 26761"/>
              <a:gd name="vf" fmla="val 115470"/>
            </a:avLst>
          </a:prstGeom>
          <a:solidFill>
            <a:schemeClr val="accent1">
              <a:alpha val="47842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7651" name="Picture 8" descr="scottishflag">
            <a:extLst>
              <a:ext uri="{FF2B5EF4-FFF2-40B4-BE49-F238E27FC236}">
                <a16:creationId xmlns:a16="http://schemas.microsoft.com/office/drawing/2014/main" id="{CCE9ABED-FECA-415C-A1D5-900E9706A77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Text Box 9">
            <a:extLst>
              <a:ext uri="{FF2B5EF4-FFF2-40B4-BE49-F238E27FC236}">
                <a16:creationId xmlns:a16="http://schemas.microsoft.com/office/drawing/2014/main" id="{3D4774B9-F1C2-4413-9B87-FFE92D76CBF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C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7653" name="Text Box 23">
            <a:extLst>
              <a:ext uri="{FF2B5EF4-FFF2-40B4-BE49-F238E27FC236}">
                <a16:creationId xmlns:a16="http://schemas.microsoft.com/office/drawing/2014/main" id="{0D4052C4-39D9-4E23-8CA6-D3408D0B6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2128838"/>
            <a:ext cx="60404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C000"/>
                </a:solidFill>
              </a:rPr>
              <a:t>Definition : A prism is a solid shape with </a:t>
            </a:r>
          </a:p>
          <a:p>
            <a:pPr algn="ctr" eaLnBrk="1" hangingPunct="1"/>
            <a:r>
              <a:rPr lang="en-GB" altLang="en-US" sz="2400">
                <a:solidFill>
                  <a:srgbClr val="FFC000"/>
                </a:solidFill>
              </a:rPr>
              <a:t>        uniform cross-section</a:t>
            </a:r>
          </a:p>
        </p:txBody>
      </p:sp>
      <p:grpSp>
        <p:nvGrpSpPr>
          <p:cNvPr id="2" name="Group 41">
            <a:extLst>
              <a:ext uri="{FF2B5EF4-FFF2-40B4-BE49-F238E27FC236}">
                <a16:creationId xmlns:a16="http://schemas.microsoft.com/office/drawing/2014/main" id="{DD4D2FB5-C713-4DF7-8716-437991DAC36B}"/>
              </a:ext>
            </a:extLst>
          </p:cNvPr>
          <p:cNvGrpSpPr>
            <a:grpSpLocks/>
          </p:cNvGrpSpPr>
          <p:nvPr/>
        </p:nvGrpSpPr>
        <p:grpSpPr bwMode="auto">
          <a:xfrm>
            <a:off x="1265238" y="3302000"/>
            <a:ext cx="796925" cy="1174750"/>
            <a:chOff x="1040" y="2314"/>
            <a:chExt cx="502" cy="740"/>
          </a:xfrm>
        </p:grpSpPr>
        <p:sp>
          <p:nvSpPr>
            <p:cNvPr id="27689" name="Oval 31">
              <a:extLst>
                <a:ext uri="{FF2B5EF4-FFF2-40B4-BE49-F238E27FC236}">
                  <a16:creationId xmlns:a16="http://schemas.microsoft.com/office/drawing/2014/main" id="{2E53C46F-2781-4AC2-BC4C-F4412175E9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0" y="2918"/>
              <a:ext cx="499" cy="13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690" name="Oval 32">
              <a:extLst>
                <a:ext uri="{FF2B5EF4-FFF2-40B4-BE49-F238E27FC236}">
                  <a16:creationId xmlns:a16="http://schemas.microsoft.com/office/drawing/2014/main" id="{F5E69B79-84C4-4FC0-8A01-27A033A95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314"/>
              <a:ext cx="498" cy="128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691" name="Line 34">
              <a:extLst>
                <a:ext uri="{FF2B5EF4-FFF2-40B4-BE49-F238E27FC236}">
                  <a16:creationId xmlns:a16="http://schemas.microsoft.com/office/drawing/2014/main" id="{4A3E2CE4-C262-4C55-9625-967D6BC82B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44" y="2373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Line 35">
              <a:extLst>
                <a:ext uri="{FF2B5EF4-FFF2-40B4-BE49-F238E27FC236}">
                  <a16:creationId xmlns:a16="http://schemas.microsoft.com/office/drawing/2014/main" id="{63B8E0FA-71A2-4696-B14C-6DFF17B357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2" y="2380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57" name="Oval 37">
            <a:extLst>
              <a:ext uri="{FF2B5EF4-FFF2-40B4-BE49-F238E27FC236}">
                <a16:creationId xmlns:a16="http://schemas.microsoft.com/office/drawing/2014/main" id="{A49AE715-3E84-4685-AE11-4A1A6E2BD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588" y="3698875"/>
            <a:ext cx="790575" cy="203200"/>
          </a:xfrm>
          <a:prstGeom prst="ellipse">
            <a:avLst/>
          </a:prstGeom>
          <a:solidFill>
            <a:schemeClr val="accent1">
              <a:alpha val="69019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58" name="Oval 38">
            <a:extLst>
              <a:ext uri="{FF2B5EF4-FFF2-40B4-BE49-F238E27FC236}">
                <a16:creationId xmlns:a16="http://schemas.microsoft.com/office/drawing/2014/main" id="{C420BC51-4B3C-417F-8556-0651C7AD6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75" y="4010025"/>
            <a:ext cx="784225" cy="169863"/>
          </a:xfrm>
          <a:prstGeom prst="ellipse">
            <a:avLst/>
          </a:prstGeom>
          <a:solidFill>
            <a:schemeClr val="accent1">
              <a:alpha val="52156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62" name="Text Box 42">
            <a:extLst>
              <a:ext uri="{FF2B5EF4-FFF2-40B4-BE49-F238E27FC236}">
                <a16:creationId xmlns:a16="http://schemas.microsoft.com/office/drawing/2014/main" id="{6678E9D2-D4B0-48CA-AA64-C53E69260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4649788"/>
            <a:ext cx="18176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/>
              <a:t>Cylinder</a:t>
            </a:r>
          </a:p>
          <a:p>
            <a:pPr algn="ctr" eaLnBrk="1" hangingPunct="1"/>
            <a:r>
              <a:rPr lang="en-GB" altLang="en-US"/>
              <a:t>(circular Prism)</a:t>
            </a:r>
          </a:p>
        </p:txBody>
      </p:sp>
      <p:grpSp>
        <p:nvGrpSpPr>
          <p:cNvPr id="3" name="Group 59">
            <a:extLst>
              <a:ext uri="{FF2B5EF4-FFF2-40B4-BE49-F238E27FC236}">
                <a16:creationId xmlns:a16="http://schemas.microsoft.com/office/drawing/2014/main" id="{EA898250-7FD9-4E51-9DE8-E2F09B427645}"/>
              </a:ext>
            </a:extLst>
          </p:cNvPr>
          <p:cNvGrpSpPr>
            <a:grpSpLocks/>
          </p:cNvGrpSpPr>
          <p:nvPr/>
        </p:nvGrpSpPr>
        <p:grpSpPr bwMode="auto">
          <a:xfrm>
            <a:off x="4162425" y="3006725"/>
            <a:ext cx="2678113" cy="1717675"/>
            <a:chOff x="3670" y="1974"/>
            <a:chExt cx="1687" cy="1082"/>
          </a:xfrm>
        </p:grpSpPr>
        <p:sp>
          <p:nvSpPr>
            <p:cNvPr id="27683" name="AutoShape 53">
              <a:extLst>
                <a:ext uri="{FF2B5EF4-FFF2-40B4-BE49-F238E27FC236}">
                  <a16:creationId xmlns:a16="http://schemas.microsoft.com/office/drawing/2014/main" id="{7A307088-3F48-4D58-99E1-8EECBD9AA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" y="1974"/>
              <a:ext cx="659" cy="632"/>
            </a:xfrm>
            <a:prstGeom prst="pentagon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684" name="Line 54">
              <a:extLst>
                <a:ext uri="{FF2B5EF4-FFF2-40B4-BE49-F238E27FC236}">
                  <a16:creationId xmlns:a16="http://schemas.microsoft.com/office/drawing/2014/main" id="{53EE36FF-9CD8-417D-ABF6-2F451E96A6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04" y="1976"/>
              <a:ext cx="1020" cy="4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57">
              <a:extLst>
                <a:ext uri="{FF2B5EF4-FFF2-40B4-BE49-F238E27FC236}">
                  <a16:creationId xmlns:a16="http://schemas.microsoft.com/office/drawing/2014/main" id="{1B3FCFB8-FE65-4EFC-B975-24803DF2BF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6" y="2596"/>
              <a:ext cx="1028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55">
              <a:extLst>
                <a:ext uri="{FF2B5EF4-FFF2-40B4-BE49-F238E27FC236}">
                  <a16:creationId xmlns:a16="http://schemas.microsoft.com/office/drawing/2014/main" id="{173FEDBA-398F-40F5-8E90-2AFB9DBE6F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76" y="2216"/>
              <a:ext cx="1028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56">
              <a:extLst>
                <a:ext uri="{FF2B5EF4-FFF2-40B4-BE49-F238E27FC236}">
                  <a16:creationId xmlns:a16="http://schemas.microsoft.com/office/drawing/2014/main" id="{2EEC5B06-201D-4236-8DB7-DF626F315B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00" y="2604"/>
              <a:ext cx="1020" cy="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AutoShape 43">
              <a:extLst>
                <a:ext uri="{FF2B5EF4-FFF2-40B4-BE49-F238E27FC236}">
                  <a16:creationId xmlns:a16="http://schemas.microsoft.com/office/drawing/2014/main" id="{5357EE4B-40BA-4645-AA53-BE51C6E05A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8" y="2422"/>
              <a:ext cx="659" cy="632"/>
            </a:xfrm>
            <a:prstGeom prst="pentagon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0778" name="AutoShape 58">
            <a:extLst>
              <a:ext uri="{FF2B5EF4-FFF2-40B4-BE49-F238E27FC236}">
                <a16:creationId xmlns:a16="http://schemas.microsoft.com/office/drawing/2014/main" id="{66CEB7E5-814C-4CA0-A1EA-CE357E9EC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8225" y="3298825"/>
            <a:ext cx="1046163" cy="1003300"/>
          </a:xfrm>
          <a:prstGeom prst="pentagon">
            <a:avLst/>
          </a:prstGeom>
          <a:solidFill>
            <a:schemeClr val="accent1">
              <a:alpha val="45882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80" name="Text Box 60">
            <a:extLst>
              <a:ext uri="{FF2B5EF4-FFF2-40B4-BE49-F238E27FC236}">
                <a16:creationId xmlns:a16="http://schemas.microsoft.com/office/drawing/2014/main" id="{D2DFC08A-7C30-4569-B5B0-8A147D57A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8438" y="4852988"/>
            <a:ext cx="1962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Pentagonal Prism</a:t>
            </a:r>
          </a:p>
        </p:txBody>
      </p:sp>
      <p:grpSp>
        <p:nvGrpSpPr>
          <p:cNvPr id="4" name="Group 84">
            <a:extLst>
              <a:ext uri="{FF2B5EF4-FFF2-40B4-BE49-F238E27FC236}">
                <a16:creationId xmlns:a16="http://schemas.microsoft.com/office/drawing/2014/main" id="{4411160E-DC42-4458-9DF0-E5AB58CBD694}"/>
              </a:ext>
            </a:extLst>
          </p:cNvPr>
          <p:cNvGrpSpPr>
            <a:grpSpLocks/>
          </p:cNvGrpSpPr>
          <p:nvPr/>
        </p:nvGrpSpPr>
        <p:grpSpPr bwMode="auto">
          <a:xfrm>
            <a:off x="2470150" y="3238500"/>
            <a:ext cx="2089150" cy="1460500"/>
            <a:chOff x="1556" y="2040"/>
            <a:chExt cx="1316" cy="920"/>
          </a:xfrm>
        </p:grpSpPr>
        <p:sp>
          <p:nvSpPr>
            <p:cNvPr id="27677" name="Line 65">
              <a:extLst>
                <a:ext uri="{FF2B5EF4-FFF2-40B4-BE49-F238E27FC236}">
                  <a16:creationId xmlns:a16="http://schemas.microsoft.com/office/drawing/2014/main" id="{E596FFEE-E91C-4BEF-B99F-59D8AC7EB7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72" y="2512"/>
              <a:ext cx="792" cy="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678" name="Group 67">
              <a:extLst>
                <a:ext uri="{FF2B5EF4-FFF2-40B4-BE49-F238E27FC236}">
                  <a16:creationId xmlns:a16="http://schemas.microsoft.com/office/drawing/2014/main" id="{492C4146-5389-40B8-AD67-B170B5046B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56" y="2040"/>
              <a:ext cx="1316" cy="920"/>
              <a:chOff x="1820" y="2160"/>
              <a:chExt cx="1316" cy="920"/>
            </a:xfrm>
          </p:grpSpPr>
          <p:sp>
            <p:nvSpPr>
              <p:cNvPr id="27679" name="AutoShape 62">
                <a:extLst>
                  <a:ext uri="{FF2B5EF4-FFF2-40B4-BE49-F238E27FC236}">
                    <a16:creationId xmlns:a16="http://schemas.microsoft.com/office/drawing/2014/main" id="{2AD780D2-3A63-41E8-8C9C-6387D6D71A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0" y="2164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7680" name="Line 63">
                <a:extLst>
                  <a:ext uri="{FF2B5EF4-FFF2-40B4-BE49-F238E27FC236}">
                    <a16:creationId xmlns:a16="http://schemas.microsoft.com/office/drawing/2014/main" id="{D0A5AFB7-1BDD-4EB5-9D29-E439F02151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84" y="2160"/>
                <a:ext cx="788" cy="4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1" name="Line 64">
                <a:extLst>
                  <a:ext uri="{FF2B5EF4-FFF2-40B4-BE49-F238E27FC236}">
                    <a16:creationId xmlns:a16="http://schemas.microsoft.com/office/drawing/2014/main" id="{FF07629A-F8FB-4D37-ACA3-1BB894D45B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20" y="2640"/>
                <a:ext cx="788" cy="4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2" name="AutoShape 61">
                <a:extLst>
                  <a:ext uri="{FF2B5EF4-FFF2-40B4-BE49-F238E27FC236}">
                    <a16:creationId xmlns:a16="http://schemas.microsoft.com/office/drawing/2014/main" id="{32986088-3895-42CF-B703-7006A229BC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8" y="2600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30786" name="AutoShape 66">
            <a:extLst>
              <a:ext uri="{FF2B5EF4-FFF2-40B4-BE49-F238E27FC236}">
                <a16:creationId xmlns:a16="http://schemas.microsoft.com/office/drawing/2014/main" id="{B28DD482-1C38-4970-8817-4722FE6D2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3505200"/>
            <a:ext cx="838200" cy="749300"/>
          </a:xfrm>
          <a:prstGeom prst="triangle">
            <a:avLst>
              <a:gd name="adj" fmla="val 50000"/>
            </a:avLst>
          </a:prstGeom>
          <a:solidFill>
            <a:schemeClr val="accent1">
              <a:alpha val="52156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88" name="Text Box 68">
            <a:extLst>
              <a:ext uri="{FF2B5EF4-FFF2-40B4-BE49-F238E27FC236}">
                <a16:creationId xmlns:a16="http://schemas.microsoft.com/office/drawing/2014/main" id="{53D24E5F-E10E-424C-911B-CA5110B5F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3225" y="4745038"/>
            <a:ext cx="1927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/>
              <a:t>Triangular Prism</a:t>
            </a:r>
          </a:p>
        </p:txBody>
      </p:sp>
      <p:grpSp>
        <p:nvGrpSpPr>
          <p:cNvPr id="6" name="Group 82">
            <a:extLst>
              <a:ext uri="{FF2B5EF4-FFF2-40B4-BE49-F238E27FC236}">
                <a16:creationId xmlns:a16="http://schemas.microsoft.com/office/drawing/2014/main" id="{4BB2F41B-D1C3-47F7-A1A9-EE5155070D76}"/>
              </a:ext>
            </a:extLst>
          </p:cNvPr>
          <p:cNvGrpSpPr>
            <a:grpSpLocks/>
          </p:cNvGrpSpPr>
          <p:nvPr/>
        </p:nvGrpSpPr>
        <p:grpSpPr bwMode="auto">
          <a:xfrm>
            <a:off x="6738938" y="3025775"/>
            <a:ext cx="2333625" cy="1185863"/>
            <a:chOff x="4245" y="1906"/>
            <a:chExt cx="1470" cy="747"/>
          </a:xfrm>
        </p:grpSpPr>
        <p:sp>
          <p:nvSpPr>
            <p:cNvPr id="27669" name="Line 76">
              <a:extLst>
                <a:ext uri="{FF2B5EF4-FFF2-40B4-BE49-F238E27FC236}">
                  <a16:creationId xmlns:a16="http://schemas.microsoft.com/office/drawing/2014/main" id="{4F1A3588-9DF4-4E62-9087-AAE6D510BF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10" y="2345"/>
              <a:ext cx="990" cy="3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80">
              <a:extLst>
                <a:ext uri="{FF2B5EF4-FFF2-40B4-BE49-F238E27FC236}">
                  <a16:creationId xmlns:a16="http://schemas.microsoft.com/office/drawing/2014/main" id="{86CFDD2E-24D5-4EE8-842F-61EE4DA2DD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15" y="1910"/>
              <a:ext cx="989" cy="3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79">
              <a:extLst>
                <a:ext uri="{FF2B5EF4-FFF2-40B4-BE49-F238E27FC236}">
                  <a16:creationId xmlns:a16="http://schemas.microsoft.com/office/drawing/2014/main" id="{0CB088A9-3D3B-49F9-8965-AC03713D71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722" y="2124"/>
              <a:ext cx="987" cy="3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AutoShape 72">
              <a:extLst>
                <a:ext uri="{FF2B5EF4-FFF2-40B4-BE49-F238E27FC236}">
                  <a16:creationId xmlns:a16="http://schemas.microsoft.com/office/drawing/2014/main" id="{9389968D-B19A-4DE3-9361-8D3C51CED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0" y="1909"/>
              <a:ext cx="480" cy="440"/>
            </a:xfrm>
            <a:prstGeom prst="hexagon">
              <a:avLst>
                <a:gd name="adj" fmla="val 27273"/>
                <a:gd name="vf" fmla="val 11547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673" name="AutoShape 73">
              <a:extLst>
                <a:ext uri="{FF2B5EF4-FFF2-40B4-BE49-F238E27FC236}">
                  <a16:creationId xmlns:a16="http://schemas.microsoft.com/office/drawing/2014/main" id="{55D7023E-2D62-4548-B62E-86DA3E3AA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5" y="2211"/>
              <a:ext cx="480" cy="440"/>
            </a:xfrm>
            <a:prstGeom prst="hexagon">
              <a:avLst>
                <a:gd name="adj" fmla="val 27273"/>
                <a:gd name="vf" fmla="val 11547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674" name="Line 74">
              <a:extLst>
                <a:ext uri="{FF2B5EF4-FFF2-40B4-BE49-F238E27FC236}">
                  <a16:creationId xmlns:a16="http://schemas.microsoft.com/office/drawing/2014/main" id="{FA826A42-4AD7-4DB5-8A1B-59CFDDDAE2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45" y="2122"/>
              <a:ext cx="992" cy="3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75">
              <a:extLst>
                <a:ext uri="{FF2B5EF4-FFF2-40B4-BE49-F238E27FC236}">
                  <a16:creationId xmlns:a16="http://schemas.microsoft.com/office/drawing/2014/main" id="{A61D3E19-63C9-4E3C-90BE-846CCFF5DA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58" y="1906"/>
              <a:ext cx="994" cy="3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81">
              <a:extLst>
                <a:ext uri="{FF2B5EF4-FFF2-40B4-BE49-F238E27FC236}">
                  <a16:creationId xmlns:a16="http://schemas.microsoft.com/office/drawing/2014/main" id="{E50C39CC-8AB7-4B4F-99EC-699C611E9C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71" y="2352"/>
              <a:ext cx="981" cy="3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03" name="Text Box 83">
            <a:extLst>
              <a:ext uri="{FF2B5EF4-FFF2-40B4-BE49-F238E27FC236}">
                <a16:creationId xmlns:a16="http://schemas.microsoft.com/office/drawing/2014/main" id="{C1FB6A69-098B-40CD-BB6C-C71BDA18F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6775" y="4244975"/>
            <a:ext cx="1927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Hexagonal Prism</a:t>
            </a:r>
          </a:p>
        </p:txBody>
      </p:sp>
      <p:sp>
        <p:nvSpPr>
          <p:cNvPr id="30806" name="Text Box 86">
            <a:extLst>
              <a:ext uri="{FF2B5EF4-FFF2-40B4-BE49-F238E27FC236}">
                <a16:creationId xmlns:a16="http://schemas.microsoft.com/office/drawing/2014/main" id="{55C61148-7CB7-4CB7-BD64-BBD560DCF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25" y="5773738"/>
            <a:ext cx="5919788" cy="51435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Volume = Area of Cross section x length</a:t>
            </a:r>
          </a:p>
        </p:txBody>
      </p:sp>
      <p:pic>
        <p:nvPicPr>
          <p:cNvPr id="27667" name="Picture 92" descr="Office Objects 0572">
            <a:extLst>
              <a:ext uri="{FF2B5EF4-FFF2-40B4-BE49-F238E27FC236}">
                <a16:creationId xmlns:a16="http://schemas.microsoft.com/office/drawing/2014/main" id="{26F3064D-4F23-405D-A178-644B378E11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Rectangle 13">
            <a:extLst>
              <a:ext uri="{FF2B5EF4-FFF2-40B4-BE49-F238E27FC236}">
                <a16:creationId xmlns:a16="http://schemas.microsoft.com/office/drawing/2014/main" id="{4BA6451D-0B76-40DB-BFC7-5B9386FE8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Volume of Prisms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8" grpId="0" animBg="1"/>
      <p:bldP spid="30757" grpId="0" animBg="1"/>
      <p:bldP spid="30758" grpId="0" animBg="1"/>
      <p:bldP spid="30762" grpId="0"/>
      <p:bldP spid="30778" grpId="0" animBg="1"/>
      <p:bldP spid="30780" grpId="0"/>
      <p:bldP spid="30786" grpId="0" animBg="1"/>
      <p:bldP spid="30788" grpId="0"/>
      <p:bldP spid="30803" grpId="0"/>
      <p:bldP spid="3080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 descr="scottishflag">
            <a:extLst>
              <a:ext uri="{FF2B5EF4-FFF2-40B4-BE49-F238E27FC236}">
                <a16:creationId xmlns:a16="http://schemas.microsoft.com/office/drawing/2014/main" id="{91AF878F-D122-4A44-9A65-0AEC636B4FC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ext Box 5">
            <a:extLst>
              <a:ext uri="{FF2B5EF4-FFF2-40B4-BE49-F238E27FC236}">
                <a16:creationId xmlns:a16="http://schemas.microsoft.com/office/drawing/2014/main" id="{76B5FDFF-6C2B-41D9-840C-0AE5C64934D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C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8676" name="Text Box 7">
            <a:extLst>
              <a:ext uri="{FF2B5EF4-FFF2-40B4-BE49-F238E27FC236}">
                <a16:creationId xmlns:a16="http://schemas.microsoft.com/office/drawing/2014/main" id="{395783AA-53A0-4871-89CA-B30AC745D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2128838"/>
            <a:ext cx="60404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C000"/>
                </a:solidFill>
              </a:rPr>
              <a:t>Definition : A prism is a solid shape with </a:t>
            </a:r>
          </a:p>
          <a:p>
            <a:pPr algn="ctr" eaLnBrk="1" hangingPunct="1"/>
            <a:r>
              <a:rPr lang="en-GB" altLang="en-US" sz="2400">
                <a:solidFill>
                  <a:srgbClr val="FFC000"/>
                </a:solidFill>
              </a:rPr>
              <a:t>        uniform cross-section</a:t>
            </a:r>
          </a:p>
        </p:txBody>
      </p:sp>
      <p:grpSp>
        <p:nvGrpSpPr>
          <p:cNvPr id="28677" name="Group 25">
            <a:extLst>
              <a:ext uri="{FF2B5EF4-FFF2-40B4-BE49-F238E27FC236}">
                <a16:creationId xmlns:a16="http://schemas.microsoft.com/office/drawing/2014/main" id="{D547AB9B-2AED-401B-BCB8-0E75F553DA13}"/>
              </a:ext>
            </a:extLst>
          </p:cNvPr>
          <p:cNvGrpSpPr>
            <a:grpSpLocks/>
          </p:cNvGrpSpPr>
          <p:nvPr/>
        </p:nvGrpSpPr>
        <p:grpSpPr bwMode="auto">
          <a:xfrm>
            <a:off x="5276850" y="4279900"/>
            <a:ext cx="2089150" cy="1460500"/>
            <a:chOff x="1556" y="2040"/>
            <a:chExt cx="1316" cy="920"/>
          </a:xfrm>
        </p:grpSpPr>
        <p:sp>
          <p:nvSpPr>
            <p:cNvPr id="28689" name="Line 26">
              <a:extLst>
                <a:ext uri="{FF2B5EF4-FFF2-40B4-BE49-F238E27FC236}">
                  <a16:creationId xmlns:a16="http://schemas.microsoft.com/office/drawing/2014/main" id="{14C56DE7-8846-4115-B671-FD699BF8CD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72" y="2512"/>
              <a:ext cx="792" cy="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690" name="Group 27">
              <a:extLst>
                <a:ext uri="{FF2B5EF4-FFF2-40B4-BE49-F238E27FC236}">
                  <a16:creationId xmlns:a16="http://schemas.microsoft.com/office/drawing/2014/main" id="{F9DF89F3-818D-4EA5-A01B-098E213409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56" y="2040"/>
              <a:ext cx="1316" cy="920"/>
              <a:chOff x="1820" y="2160"/>
              <a:chExt cx="1316" cy="920"/>
            </a:xfrm>
          </p:grpSpPr>
          <p:sp>
            <p:nvSpPr>
              <p:cNvPr id="28691" name="AutoShape 28">
                <a:extLst>
                  <a:ext uri="{FF2B5EF4-FFF2-40B4-BE49-F238E27FC236}">
                    <a16:creationId xmlns:a16="http://schemas.microsoft.com/office/drawing/2014/main" id="{DC508FF6-73B1-4F5A-A188-2031810DDB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0" y="2164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8692" name="Line 29">
                <a:extLst>
                  <a:ext uri="{FF2B5EF4-FFF2-40B4-BE49-F238E27FC236}">
                    <a16:creationId xmlns:a16="http://schemas.microsoft.com/office/drawing/2014/main" id="{5D5F608C-E5F5-44CE-8DCF-6350703AC4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084" y="2160"/>
                <a:ext cx="788" cy="4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3" name="Line 30">
                <a:extLst>
                  <a:ext uri="{FF2B5EF4-FFF2-40B4-BE49-F238E27FC236}">
                    <a16:creationId xmlns:a16="http://schemas.microsoft.com/office/drawing/2014/main" id="{4680FBD7-F7D9-4499-91ED-ACE9BBB722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20" y="2640"/>
                <a:ext cx="788" cy="4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4" name="AutoShape 31">
                <a:extLst>
                  <a:ext uri="{FF2B5EF4-FFF2-40B4-BE49-F238E27FC236}">
                    <a16:creationId xmlns:a16="http://schemas.microsoft.com/office/drawing/2014/main" id="{D6562A54-25BA-4322-A958-D6F4ADCAAE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8" y="2600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28678" name="AutoShape 32">
            <a:extLst>
              <a:ext uri="{FF2B5EF4-FFF2-40B4-BE49-F238E27FC236}">
                <a16:creationId xmlns:a16="http://schemas.microsoft.com/office/drawing/2014/main" id="{324FB793-126E-4520-84DB-069C604AE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0" y="4610100"/>
            <a:ext cx="838200" cy="749300"/>
          </a:xfrm>
          <a:prstGeom prst="triangle">
            <a:avLst>
              <a:gd name="adj" fmla="val 50000"/>
            </a:avLst>
          </a:prstGeom>
          <a:solidFill>
            <a:schemeClr val="accent1">
              <a:alpha val="52156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9" name="Text Box 33">
            <a:extLst>
              <a:ext uri="{FF2B5EF4-FFF2-40B4-BE49-F238E27FC236}">
                <a16:creationId xmlns:a16="http://schemas.microsoft.com/office/drawing/2014/main" id="{7C568E7C-BE4E-4CF6-BF0E-BC001733E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8725" y="4338638"/>
            <a:ext cx="1927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/>
              <a:t>Triangular Prism</a:t>
            </a:r>
          </a:p>
        </p:txBody>
      </p:sp>
      <p:sp>
        <p:nvSpPr>
          <p:cNvPr id="33836" name="Text Box 44">
            <a:extLst>
              <a:ext uri="{FF2B5EF4-FFF2-40B4-BE49-F238E27FC236}">
                <a16:creationId xmlns:a16="http://schemas.microsoft.com/office/drawing/2014/main" id="{030F5AE0-4B4C-4419-9B1E-26377F9BB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8225" y="4567238"/>
            <a:ext cx="3525838" cy="51435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Volume = Area x length</a:t>
            </a:r>
          </a:p>
        </p:txBody>
      </p:sp>
      <p:sp>
        <p:nvSpPr>
          <p:cNvPr id="28681" name="Text Box 45">
            <a:extLst>
              <a:ext uri="{FF2B5EF4-FFF2-40B4-BE49-F238E27FC236}">
                <a16:creationId xmlns:a16="http://schemas.microsoft.com/office/drawing/2014/main" id="{BFDCA87E-BA0E-461D-845F-72EA6EFA4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25" y="3259138"/>
            <a:ext cx="5859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Q. Find the volume the triangular prism.</a:t>
            </a:r>
          </a:p>
        </p:txBody>
      </p:sp>
      <p:sp>
        <p:nvSpPr>
          <p:cNvPr id="28682" name="Line 46">
            <a:extLst>
              <a:ext uri="{FF2B5EF4-FFF2-40B4-BE49-F238E27FC236}">
                <a16:creationId xmlns:a16="http://schemas.microsoft.com/office/drawing/2014/main" id="{54C641E6-A38B-4916-8441-DFDD837B243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97700" y="5435600"/>
            <a:ext cx="673100" cy="10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Text Box 47">
            <a:extLst>
              <a:ext uri="{FF2B5EF4-FFF2-40B4-BE49-F238E27FC236}">
                <a16:creationId xmlns:a16="http://schemas.microsoft.com/office/drawing/2014/main" id="{2B641A37-0736-4EFC-8751-9C76BE6DB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7325" y="5481638"/>
            <a:ext cx="1073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20cm</a:t>
            </a:r>
            <a:r>
              <a:rPr lang="en-GB" altLang="en-US" sz="2400" baseline="60000"/>
              <a:t>2</a:t>
            </a:r>
            <a:endParaRPr lang="en-GB" altLang="en-US" sz="2400"/>
          </a:p>
        </p:txBody>
      </p:sp>
      <p:sp>
        <p:nvSpPr>
          <p:cNvPr id="28684" name="Line 48">
            <a:extLst>
              <a:ext uri="{FF2B5EF4-FFF2-40B4-BE49-F238E27FC236}">
                <a16:creationId xmlns:a16="http://schemas.microsoft.com/office/drawing/2014/main" id="{96DBC158-82FA-4AEB-97A0-C9E33B797E4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94300" y="5118100"/>
            <a:ext cx="1193800" cy="685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Text Box 49">
            <a:extLst>
              <a:ext uri="{FF2B5EF4-FFF2-40B4-BE49-F238E27FC236}">
                <a16:creationId xmlns:a16="http://schemas.microsoft.com/office/drawing/2014/main" id="{012896BE-8CB9-4C8C-A2D1-6A762B718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25" y="5405438"/>
            <a:ext cx="900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10cm</a:t>
            </a:r>
          </a:p>
        </p:txBody>
      </p:sp>
      <p:sp>
        <p:nvSpPr>
          <p:cNvPr id="33842" name="Text Box 50">
            <a:extLst>
              <a:ext uri="{FF2B5EF4-FFF2-40B4-BE49-F238E27FC236}">
                <a16:creationId xmlns:a16="http://schemas.microsoft.com/office/drawing/2014/main" id="{C5F05097-8A5D-40B7-92A0-5ABB81458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8100" y="5392738"/>
            <a:ext cx="2986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= 20 x 10 = 200 cm</a:t>
            </a:r>
            <a:r>
              <a:rPr lang="en-GB" altLang="en-US" sz="2400" baseline="60000">
                <a:solidFill>
                  <a:srgbClr val="FFFF00"/>
                </a:solidFill>
              </a:rPr>
              <a:t>3</a:t>
            </a:r>
            <a:endParaRPr lang="en-GB" altLang="en-US" sz="2400">
              <a:solidFill>
                <a:srgbClr val="FFFF00"/>
              </a:solidFill>
            </a:endParaRPr>
          </a:p>
        </p:txBody>
      </p:sp>
      <p:pic>
        <p:nvPicPr>
          <p:cNvPr id="28687" name="Picture 52" descr="Office Objects 0572">
            <a:extLst>
              <a:ext uri="{FF2B5EF4-FFF2-40B4-BE49-F238E27FC236}">
                <a16:creationId xmlns:a16="http://schemas.microsoft.com/office/drawing/2014/main" id="{22CB420A-9102-419D-9B4E-FBFACF76F432}"/>
              </a:ext>
            </a:extLst>
          </p:cNvPr>
          <p:cNvPicPr>
            <a:picLocks noChangeAspect="1" noChangeArrowheads="1"/>
          </p:cNvPicPr>
          <p:nvPr>
            <p:ph type="title"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35888" y="215900"/>
            <a:ext cx="1408112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845" name="Rectangle 53">
            <a:extLst>
              <a:ext uri="{FF2B5EF4-FFF2-40B4-BE49-F238E27FC236}">
                <a16:creationId xmlns:a16="http://schemas.microsoft.com/office/drawing/2014/main" id="{98AFB241-6EE9-4C00-9B8D-E8FBA0126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Volume of Solids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36" grpId="0" animBg="1"/>
      <p:bldP spid="338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>
            <a:extLst>
              <a:ext uri="{FF2B5EF4-FFF2-40B4-BE49-F238E27FC236}">
                <a16:creationId xmlns:a16="http://schemas.microsoft.com/office/drawing/2014/main" id="{B1645F4E-D4BD-4490-B2E5-5776E99CA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33375"/>
            <a:ext cx="7613650" cy="568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4">
            <a:extLst>
              <a:ext uri="{FF2B5EF4-FFF2-40B4-BE49-F238E27FC236}">
                <a16:creationId xmlns:a16="http://schemas.microsoft.com/office/drawing/2014/main" id="{A1E7D9FB-DC85-441F-8917-92E4B7C7F2A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57200"/>
            <a:ext cx="8147050" cy="5708650"/>
            <a:chOff x="720" y="720"/>
            <a:chExt cx="10740" cy="7860"/>
          </a:xfrm>
        </p:grpSpPr>
        <p:pic>
          <p:nvPicPr>
            <p:cNvPr id="30723" name="Picture 5">
              <a:extLst>
                <a:ext uri="{FF2B5EF4-FFF2-40B4-BE49-F238E27FC236}">
                  <a16:creationId xmlns:a16="http://schemas.microsoft.com/office/drawing/2014/main" id="{5F0A391C-FFF7-4379-A880-A919C8B2F9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720"/>
              <a:ext cx="10740" cy="2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24" name="Picture 6">
              <a:extLst>
                <a:ext uri="{FF2B5EF4-FFF2-40B4-BE49-F238E27FC236}">
                  <a16:creationId xmlns:a16="http://schemas.microsoft.com/office/drawing/2014/main" id="{25E940F1-0386-435C-A40C-D5CA5E67EF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3620"/>
              <a:ext cx="5280" cy="3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25" name="Picture 7">
              <a:extLst>
                <a:ext uri="{FF2B5EF4-FFF2-40B4-BE49-F238E27FC236}">
                  <a16:creationId xmlns:a16="http://schemas.microsoft.com/office/drawing/2014/main" id="{F271019C-4944-44DA-979F-97FFD53DB2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0" y="3580"/>
              <a:ext cx="4040" cy="2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26" name="Picture 8">
              <a:extLst>
                <a:ext uri="{FF2B5EF4-FFF2-40B4-BE49-F238E27FC236}">
                  <a16:creationId xmlns:a16="http://schemas.microsoft.com/office/drawing/2014/main" id="{B39892B2-A81A-4FC1-AB7E-8E05E97238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" y="7440"/>
              <a:ext cx="9600" cy="1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5">
            <a:extLst>
              <a:ext uri="{FF2B5EF4-FFF2-40B4-BE49-F238E27FC236}">
                <a16:creationId xmlns:a16="http://schemas.microsoft.com/office/drawing/2014/main" id="{3E82366F-43EE-45F4-BCE8-F1AC17FF4C7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ABD404BC-1462-4B2E-ACC4-6F049633E199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1028" name="Slide Number Placeholder 6">
            <a:extLst>
              <a:ext uri="{FF2B5EF4-FFF2-40B4-BE49-F238E27FC236}">
                <a16:creationId xmlns:a16="http://schemas.microsoft.com/office/drawing/2014/main" id="{47028B47-C310-4756-AF4D-BFCD5C71C8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9281CDBA-6289-4B4F-816F-08C8502C04F5}" type="slidenum">
              <a:rPr lang="en-GB" altLang="en-US"/>
              <a:pPr eaLnBrk="1" hangingPunct="1"/>
              <a:t>2</a:t>
            </a:fld>
            <a:endParaRPr lang="en-GB" altLang="en-US"/>
          </a:p>
        </p:txBody>
      </p:sp>
      <p:sp>
        <p:nvSpPr>
          <p:cNvPr id="1029" name="Footer Placeholder 7">
            <a:extLst>
              <a:ext uri="{FF2B5EF4-FFF2-40B4-BE49-F238E27FC236}">
                <a16:creationId xmlns:a16="http://schemas.microsoft.com/office/drawing/2014/main" id="{B856A284-E910-4721-87D3-FC9638C8DB6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41A1BA59-CC12-4DA5-B946-18F533109FDD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hlink"/>
                </a:solidFill>
              </a:rPr>
              <a:t>Starter Questions</a:t>
            </a:r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C85BCB99-B596-4679-A946-CC0ACE9CB317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4879975" y="4351338"/>
          <a:ext cx="42640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177480" progId="Equation.DSMT4">
                  <p:embed/>
                </p:oleObj>
              </mc:Choice>
              <mc:Fallback>
                <p:oleObj name="Equation" r:id="rId2" imgW="173988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5" y="4351338"/>
                        <a:ext cx="426402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7">
            <a:extLst>
              <a:ext uri="{FF2B5EF4-FFF2-40B4-BE49-F238E27FC236}">
                <a16:creationId xmlns:a16="http://schemas.microsoft.com/office/drawing/2014/main" id="{14F77B75-0642-4EBC-99F7-3F83DB41F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3716338"/>
            <a:ext cx="3186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True or false </a:t>
            </a:r>
          </a:p>
        </p:txBody>
      </p:sp>
      <p:pic>
        <p:nvPicPr>
          <p:cNvPr id="1032" name="Picture 4" descr="scottishflag">
            <a:extLst>
              <a:ext uri="{FF2B5EF4-FFF2-40B4-BE49-F238E27FC236}">
                <a16:creationId xmlns:a16="http://schemas.microsoft.com/office/drawing/2014/main" id="{D805FB2C-6724-42DB-A957-44D3C3ED8D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5">
            <a:extLst>
              <a:ext uri="{FF2B5EF4-FFF2-40B4-BE49-F238E27FC236}">
                <a16:creationId xmlns:a16="http://schemas.microsoft.com/office/drawing/2014/main" id="{8CB04691-7C07-4A33-A788-ACD67AFB5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1703388"/>
            <a:ext cx="5253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Find the area of the triangle.</a:t>
            </a:r>
          </a:p>
        </p:txBody>
      </p:sp>
      <p:sp>
        <p:nvSpPr>
          <p:cNvPr id="1034" name="Text Box 6">
            <a:extLst>
              <a:ext uri="{FF2B5EF4-FFF2-40B4-BE49-F238E27FC236}">
                <a16:creationId xmlns:a16="http://schemas.microsoft.com/office/drawing/2014/main" id="{44D44D9A-7EB2-40F8-A36A-EB1A839B6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3103563"/>
            <a:ext cx="6856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Expand out and simplify  2w</a:t>
            </a:r>
            <a:r>
              <a:rPr lang="en-GB" altLang="en-US" sz="2400" baseline="30000">
                <a:solidFill>
                  <a:schemeClr val="hlink"/>
                </a:solidFill>
              </a:rPr>
              <a:t>2</a:t>
            </a:r>
            <a:r>
              <a:rPr lang="en-GB" altLang="en-US" sz="2400">
                <a:solidFill>
                  <a:schemeClr val="hlink"/>
                </a:solidFill>
              </a:rPr>
              <a:t> – 3(2w – 5)</a:t>
            </a:r>
          </a:p>
        </p:txBody>
      </p:sp>
      <p:sp>
        <p:nvSpPr>
          <p:cNvPr id="1035" name="Text Box 8">
            <a:extLst>
              <a:ext uri="{FF2B5EF4-FFF2-40B4-BE49-F238E27FC236}">
                <a16:creationId xmlns:a16="http://schemas.microsoft.com/office/drawing/2014/main" id="{1A9C03F3-C576-4521-BA60-7A7B292A24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5075238"/>
            <a:ext cx="50974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chemeClr val="hlink"/>
                </a:solidFill>
              </a:rPr>
              <a:t>Q4.	Rearrange into the form y =</a:t>
            </a:r>
          </a:p>
          <a:p>
            <a:pPr algn="ctr" eaLnBrk="1" hangingPunct="1"/>
            <a:endParaRPr lang="en-GB" altLang="en-US" sz="2400">
              <a:solidFill>
                <a:schemeClr val="hlink"/>
              </a:solidFill>
            </a:endParaRPr>
          </a:p>
          <a:p>
            <a:pPr algn="ctr" eaLnBrk="1" hangingPunct="1"/>
            <a:r>
              <a:rPr lang="en-GB" altLang="en-US" sz="2400">
                <a:solidFill>
                  <a:schemeClr val="hlink"/>
                </a:solidFill>
              </a:rPr>
              <a:t>	 </a:t>
            </a:r>
            <a:r>
              <a:rPr lang="en-GB" altLang="en-US" sz="2400"/>
              <a:t>2y – 3x + 7 = 0 </a:t>
            </a:r>
          </a:p>
        </p:txBody>
      </p:sp>
      <p:sp>
        <p:nvSpPr>
          <p:cNvPr id="1036" name="Text Box 37">
            <a:extLst>
              <a:ext uri="{FF2B5EF4-FFF2-40B4-BE49-F238E27FC236}">
                <a16:creationId xmlns:a16="http://schemas.microsoft.com/office/drawing/2014/main" id="{49B7C1D3-8503-4529-A4B1-EF79992E6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3388" y="2990850"/>
            <a:ext cx="769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4cm</a:t>
            </a:r>
          </a:p>
        </p:txBody>
      </p:sp>
      <p:sp>
        <p:nvSpPr>
          <p:cNvPr id="1037" name="Line 38">
            <a:extLst>
              <a:ext uri="{FF2B5EF4-FFF2-40B4-BE49-F238E27FC236}">
                <a16:creationId xmlns:a16="http://schemas.microsoft.com/office/drawing/2014/main" id="{9634E7F5-0ACB-4270-AC10-CE98538F77B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7475" y="2914650"/>
            <a:ext cx="1263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8" name="Group 39">
            <a:extLst>
              <a:ext uri="{FF2B5EF4-FFF2-40B4-BE49-F238E27FC236}">
                <a16:creationId xmlns:a16="http://schemas.microsoft.com/office/drawing/2014/main" id="{0709F013-8FEC-4A55-AFFA-9318E943C051}"/>
              </a:ext>
            </a:extLst>
          </p:cNvPr>
          <p:cNvGrpSpPr>
            <a:grpSpLocks/>
          </p:cNvGrpSpPr>
          <p:nvPr/>
        </p:nvGrpSpPr>
        <p:grpSpPr bwMode="auto">
          <a:xfrm>
            <a:off x="6300788" y="1446213"/>
            <a:ext cx="2671762" cy="1304925"/>
            <a:chOff x="354" y="1578"/>
            <a:chExt cx="1845" cy="915"/>
          </a:xfrm>
        </p:grpSpPr>
        <p:sp>
          <p:nvSpPr>
            <p:cNvPr id="1045" name="Line 40">
              <a:extLst>
                <a:ext uri="{FF2B5EF4-FFF2-40B4-BE49-F238E27FC236}">
                  <a16:creationId xmlns:a16="http://schemas.microsoft.com/office/drawing/2014/main" id="{885C460C-658E-4996-90BD-B008715BC9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3" y="1584"/>
              <a:ext cx="1836" cy="90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Line 41">
              <a:extLst>
                <a:ext uri="{FF2B5EF4-FFF2-40B4-BE49-F238E27FC236}">
                  <a16:creationId xmlns:a16="http://schemas.microsoft.com/office/drawing/2014/main" id="{217125D6-E810-4451-B647-41A96504F1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380" y="2484"/>
              <a:ext cx="813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Line 42">
              <a:extLst>
                <a:ext uri="{FF2B5EF4-FFF2-40B4-BE49-F238E27FC236}">
                  <a16:creationId xmlns:a16="http://schemas.microsoft.com/office/drawing/2014/main" id="{5DF4F6B2-005F-470A-8C7C-C8F7FE317D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4" y="1578"/>
              <a:ext cx="1032" cy="9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9" name="Line 43">
            <a:extLst>
              <a:ext uri="{FF2B5EF4-FFF2-40B4-BE49-F238E27FC236}">
                <a16:creationId xmlns:a16="http://schemas.microsoft.com/office/drawing/2014/main" id="{C772F158-C041-473E-9C50-2A832D192DB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5075" y="1489075"/>
            <a:ext cx="9525" cy="130492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" name="Text Box 44">
            <a:extLst>
              <a:ext uri="{FF2B5EF4-FFF2-40B4-BE49-F238E27FC236}">
                <a16:creationId xmlns:a16="http://schemas.microsoft.com/office/drawing/2014/main" id="{21685F94-B099-4CCB-A52E-FC080C0205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6888" y="2101850"/>
            <a:ext cx="769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3cm</a:t>
            </a:r>
          </a:p>
        </p:txBody>
      </p:sp>
      <p:sp>
        <p:nvSpPr>
          <p:cNvPr id="1041" name="Text Box 47">
            <a:extLst>
              <a:ext uri="{FF2B5EF4-FFF2-40B4-BE49-F238E27FC236}">
                <a16:creationId xmlns:a16="http://schemas.microsoft.com/office/drawing/2014/main" id="{4770841F-9FCD-4146-9849-0B71CD71A34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C000"/>
                </a:solidFill>
              </a:rPr>
              <a:t>www.mathsrevision.com</a:t>
            </a:r>
          </a:p>
        </p:txBody>
      </p:sp>
      <p:sp>
        <p:nvSpPr>
          <p:cNvPr id="1042" name="Line 48">
            <a:extLst>
              <a:ext uri="{FF2B5EF4-FFF2-40B4-BE49-F238E27FC236}">
                <a16:creationId xmlns:a16="http://schemas.microsoft.com/office/drawing/2014/main" id="{70ADB63D-B868-4B46-8300-919D11F0C6ED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021513" y="2062162"/>
            <a:ext cx="19050" cy="138112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3" name="Text Box 44">
            <a:extLst>
              <a:ext uri="{FF2B5EF4-FFF2-40B4-BE49-F238E27FC236}">
                <a16:creationId xmlns:a16="http://schemas.microsoft.com/office/drawing/2014/main" id="{3CB3A74B-6FC7-49FD-B083-CF39CAA5A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4288" y="1644650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10cm</a:t>
            </a:r>
          </a:p>
        </p:txBody>
      </p:sp>
      <p:pic>
        <p:nvPicPr>
          <p:cNvPr id="1044" name="Picture 6" descr="Office Objects 0572">
            <a:extLst>
              <a:ext uri="{FF2B5EF4-FFF2-40B4-BE49-F238E27FC236}">
                <a16:creationId xmlns:a16="http://schemas.microsoft.com/office/drawing/2014/main" id="{35A30789-D814-4EF6-8B40-1E2878BED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1">
            <a:extLst>
              <a:ext uri="{FF2B5EF4-FFF2-40B4-BE49-F238E27FC236}">
                <a16:creationId xmlns:a16="http://schemas.microsoft.com/office/drawing/2014/main" id="{52040CCB-098C-47D2-A7C7-8983C4D5358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F4A1F817-1886-4733-82B5-34CEC5E3556B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31747" name="Footer Placeholder 2">
            <a:extLst>
              <a:ext uri="{FF2B5EF4-FFF2-40B4-BE49-F238E27FC236}">
                <a16:creationId xmlns:a16="http://schemas.microsoft.com/office/drawing/2014/main" id="{9E84A9CB-4147-40A8-AFEB-1F31777CE7F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@www.mathsrevision.com</a:t>
            </a:r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41AF71A7-D2BE-46DF-8A8B-CCA46A4A5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49" name="Text Box 3">
            <a:extLst>
              <a:ext uri="{FF2B5EF4-FFF2-40B4-BE49-F238E27FC236}">
                <a16:creationId xmlns:a16="http://schemas.microsoft.com/office/drawing/2014/main" id="{C4C8A0D9-9FE9-4BD9-AC7D-147CA19C4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N5 Lifeskills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 2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Ch8 (page 75)</a:t>
            </a:r>
            <a:endParaRPr lang="en-GB" altLang="en-US" sz="40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pic>
        <p:nvPicPr>
          <p:cNvPr id="31750" name="Picture 4" descr="ag00463_">
            <a:extLst>
              <a:ext uri="{FF2B5EF4-FFF2-40B4-BE49-F238E27FC236}">
                <a16:creationId xmlns:a16="http://schemas.microsoft.com/office/drawing/2014/main" id="{08B7BFB0-49CE-4A09-97AF-A99C782E7B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5" descr="scottishflag">
            <a:extLst>
              <a:ext uri="{FF2B5EF4-FFF2-40B4-BE49-F238E27FC236}">
                <a16:creationId xmlns:a16="http://schemas.microsoft.com/office/drawing/2014/main" id="{47B4204E-8950-4353-B011-4D604AFDF03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6" descr="Office Objects 0572">
            <a:extLst>
              <a:ext uri="{FF2B5EF4-FFF2-40B4-BE49-F238E27FC236}">
                <a16:creationId xmlns:a16="http://schemas.microsoft.com/office/drawing/2014/main" id="{C2E4EB5D-FC26-4651-A2EC-DD3A61FCA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3" name="Text Box 7">
            <a:extLst>
              <a:ext uri="{FF2B5EF4-FFF2-40B4-BE49-F238E27FC236}">
                <a16:creationId xmlns:a16="http://schemas.microsoft.com/office/drawing/2014/main" id="{8CABE36D-5A4C-43F7-8495-5C965B16674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C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1754" name="Slide Number Placeholder 11">
            <a:extLst>
              <a:ext uri="{FF2B5EF4-FFF2-40B4-BE49-F238E27FC236}">
                <a16:creationId xmlns:a16="http://schemas.microsoft.com/office/drawing/2014/main" id="{467E992F-844A-431A-8C2B-BA271D0E35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609850" y="6248400"/>
            <a:ext cx="3933825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fld id="{ADB33072-2580-4867-9C9B-11FE7FC0A23C}" type="slidenum">
              <a:rPr lang="en-GB" altLang="en-US"/>
              <a:pPr algn="ctr" eaLnBrk="1" hangingPunct="1"/>
              <a:t>20</a:t>
            </a:fld>
            <a:endParaRPr lang="en-GB" altLang="en-US"/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6A7321AF-7761-4A85-A43D-5F227AA43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Volume of Prisms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6" descr="Office Objects 0572">
            <a:extLst>
              <a:ext uri="{FF2B5EF4-FFF2-40B4-BE49-F238E27FC236}">
                <a16:creationId xmlns:a16="http://schemas.microsoft.com/office/drawing/2014/main" id="{1992F759-3CFC-4464-89CE-E7E1A9E4F5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Date Placeholder 4">
            <a:extLst>
              <a:ext uri="{FF2B5EF4-FFF2-40B4-BE49-F238E27FC236}">
                <a16:creationId xmlns:a16="http://schemas.microsoft.com/office/drawing/2014/main" id="{2F4B8FE6-67F0-4ACF-BDEB-948804E7A22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73ACEA52-91DD-436E-AE99-B4BFE2E95B68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32772" name="Slide Number Placeholder 5">
            <a:extLst>
              <a:ext uri="{FF2B5EF4-FFF2-40B4-BE49-F238E27FC236}">
                <a16:creationId xmlns:a16="http://schemas.microsoft.com/office/drawing/2014/main" id="{B8D9EAD4-7B43-4C57-9959-F0B2F85805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8FD76DF7-4359-4247-8B16-2BB0929C6B11}" type="slidenum">
              <a:rPr lang="en-GB" altLang="en-US"/>
              <a:pPr eaLnBrk="1" hangingPunct="1"/>
              <a:t>21</a:t>
            </a:fld>
            <a:endParaRPr lang="en-GB" altLang="en-US"/>
          </a:p>
        </p:txBody>
      </p:sp>
      <p:sp>
        <p:nvSpPr>
          <p:cNvPr id="32773" name="Footer Placeholder 6">
            <a:extLst>
              <a:ext uri="{FF2B5EF4-FFF2-40B4-BE49-F238E27FC236}">
                <a16:creationId xmlns:a16="http://schemas.microsoft.com/office/drawing/2014/main" id="{934F8912-5548-4B28-B239-B49DAE34679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Created by Mr.Lafferty</a:t>
            </a: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2B317175-F323-45BA-BB0E-58B139A9A6EB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57163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chemeClr val="hlink"/>
                </a:solidFill>
              </a:rPr>
              <a:t>Starter Questions</a:t>
            </a:r>
          </a:p>
        </p:txBody>
      </p:sp>
      <p:pic>
        <p:nvPicPr>
          <p:cNvPr id="32775" name="Picture 4" descr="scottishflag">
            <a:extLst>
              <a:ext uri="{FF2B5EF4-FFF2-40B4-BE49-F238E27FC236}">
                <a16:creationId xmlns:a16="http://schemas.microsoft.com/office/drawing/2014/main" id="{8C203D99-CF40-4DCC-86EC-4AB4E852BE5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6" name="Text Box 5">
            <a:extLst>
              <a:ext uri="{FF2B5EF4-FFF2-40B4-BE49-F238E27FC236}">
                <a16:creationId xmlns:a16="http://schemas.microsoft.com/office/drawing/2014/main" id="{7D71772C-65F0-41F4-AC69-D4EB723BA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1703388"/>
            <a:ext cx="5973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Find the area of the parallelogram</a:t>
            </a:r>
          </a:p>
        </p:txBody>
      </p:sp>
      <p:sp>
        <p:nvSpPr>
          <p:cNvPr id="32777" name="Text Box 6">
            <a:extLst>
              <a:ext uri="{FF2B5EF4-FFF2-40B4-BE49-F238E27FC236}">
                <a16:creationId xmlns:a16="http://schemas.microsoft.com/office/drawing/2014/main" id="{D7CC2096-F045-4A00-8B18-AFA4F54ED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63" y="2862263"/>
            <a:ext cx="24685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chemeClr val="hlink"/>
                </a:solidFill>
              </a:rPr>
              <a:t>Q2.	Factorise</a:t>
            </a:r>
          </a:p>
          <a:p>
            <a:pPr algn="ctr" eaLnBrk="1" hangingPunct="1"/>
            <a:r>
              <a:rPr lang="en-GB" altLang="en-US" sz="2400"/>
              <a:t>	4x + 40</a:t>
            </a:r>
          </a:p>
        </p:txBody>
      </p:sp>
      <p:sp>
        <p:nvSpPr>
          <p:cNvPr id="32778" name="Text Box 7">
            <a:extLst>
              <a:ext uri="{FF2B5EF4-FFF2-40B4-BE49-F238E27FC236}">
                <a16:creationId xmlns:a16="http://schemas.microsoft.com/office/drawing/2014/main" id="{0AEB77CA-3863-4516-BC56-B8F47E3A3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100513"/>
            <a:ext cx="71024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A can of beans is reduce by 15% to 25p.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Find the price before the reduction.</a:t>
            </a:r>
          </a:p>
        </p:txBody>
      </p:sp>
      <p:sp>
        <p:nvSpPr>
          <p:cNvPr id="32779" name="Text Box 8">
            <a:extLst>
              <a:ext uri="{FF2B5EF4-FFF2-40B4-BE49-F238E27FC236}">
                <a16:creationId xmlns:a16="http://schemas.microsoft.com/office/drawing/2014/main" id="{CFEA9367-EC62-4F66-9287-C46C3B57F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5106988"/>
            <a:ext cx="8177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The speed of light is 300000000 metres per sec.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True or false in scientific notation 3 x 10</a:t>
            </a:r>
            <a:r>
              <a:rPr lang="en-GB" altLang="en-US" sz="2400" baseline="30000">
                <a:solidFill>
                  <a:schemeClr val="hlink"/>
                </a:solidFill>
              </a:rPr>
              <a:t>8</a:t>
            </a:r>
            <a:r>
              <a:rPr lang="en-GB" altLang="en-US" sz="2400">
                <a:solidFill>
                  <a:schemeClr val="hlink"/>
                </a:solidFill>
              </a:rPr>
              <a:t>. </a:t>
            </a:r>
          </a:p>
        </p:txBody>
      </p:sp>
      <p:sp>
        <p:nvSpPr>
          <p:cNvPr id="32780" name="Text Box 18">
            <a:extLst>
              <a:ext uri="{FF2B5EF4-FFF2-40B4-BE49-F238E27FC236}">
                <a16:creationId xmlns:a16="http://schemas.microsoft.com/office/drawing/2014/main" id="{3E5E66D5-3F24-4F14-BA36-6A643CD20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4600" y="2960688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32781" name="Text Box 20">
            <a:extLst>
              <a:ext uri="{FF2B5EF4-FFF2-40B4-BE49-F238E27FC236}">
                <a16:creationId xmlns:a16="http://schemas.microsoft.com/office/drawing/2014/main" id="{7F2E1642-4A84-498A-892A-F3462815D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3150" y="2312988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32782" name="AutoShape 26">
            <a:extLst>
              <a:ext uri="{FF2B5EF4-FFF2-40B4-BE49-F238E27FC236}">
                <a16:creationId xmlns:a16="http://schemas.microsoft.com/office/drawing/2014/main" id="{F7DE8707-D882-4450-AFC3-C9F2136F9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5175" y="2001838"/>
            <a:ext cx="1571625" cy="942975"/>
          </a:xfrm>
          <a:prstGeom prst="parallelogram">
            <a:avLst>
              <a:gd name="adj" fmla="val 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83" name="Line 28">
            <a:extLst>
              <a:ext uri="{FF2B5EF4-FFF2-40B4-BE49-F238E27FC236}">
                <a16:creationId xmlns:a16="http://schemas.microsoft.com/office/drawing/2014/main" id="{883C09CC-D8FD-487C-9385-D45BF12FDEDD}"/>
              </a:ext>
            </a:extLst>
          </p:cNvPr>
          <p:cNvSpPr>
            <a:spLocks noChangeShapeType="1"/>
          </p:cNvSpPr>
          <p:nvPr/>
        </p:nvSpPr>
        <p:spPr bwMode="auto">
          <a:xfrm>
            <a:off x="8677275" y="2001838"/>
            <a:ext cx="0" cy="9239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Text Box 30">
            <a:extLst>
              <a:ext uri="{FF2B5EF4-FFF2-40B4-BE49-F238E27FC236}">
                <a16:creationId xmlns:a16="http://schemas.microsoft.com/office/drawing/2014/main" id="{3C840A47-BDA4-4254-8276-3E832DD7F17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C000"/>
                </a:solidFill>
              </a:rPr>
              <a:t>www.mathsrevision.com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Office Objects 0572">
            <a:extLst>
              <a:ext uri="{FF2B5EF4-FFF2-40B4-BE49-F238E27FC236}">
                <a16:creationId xmlns:a16="http://schemas.microsoft.com/office/drawing/2014/main" id="{8E38E83E-E123-460F-9FA4-310CA1D2C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Rectangle 3">
            <a:extLst>
              <a:ext uri="{FF2B5EF4-FFF2-40B4-BE49-F238E27FC236}">
                <a16:creationId xmlns:a16="http://schemas.microsoft.com/office/drawing/2014/main" id="{75838C13-FD97-4D23-B107-B23DFFF04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A8E34B78-F886-4388-89E6-1FA71ADE0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id="{280462F8-EFA5-4686-8B32-AD7083D89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formula.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3798" name="Line 6">
            <a:extLst>
              <a:ext uri="{FF2B5EF4-FFF2-40B4-BE49-F238E27FC236}">
                <a16:creationId xmlns:a16="http://schemas.microsoft.com/office/drawing/2014/main" id="{719D9319-BBB9-4D0E-BBB6-725A3ED2B2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37AD3C7B-B351-4506-A6F6-A28059091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>
                <a:solidFill>
                  <a:srgbClr val="FFC000"/>
                </a:solidFill>
                <a:cs typeface="Arial" panose="020B0604020202020204" pitchFamily="34" charset="0"/>
              </a:rPr>
              <a:t>We are learning how to derive the formula for the volume of a cylinder and apply it to solve problems.</a:t>
            </a:r>
          </a:p>
        </p:txBody>
      </p:sp>
      <p:sp>
        <p:nvSpPr>
          <p:cNvPr id="36872" name="Rectangle 8">
            <a:extLst>
              <a:ext uri="{FF2B5EF4-FFF2-40B4-BE49-F238E27FC236}">
                <a16:creationId xmlns:a16="http://schemas.microsoft.com/office/drawing/2014/main" id="{988A3EF8-F28A-4C11-9FCE-E9C9BE2F0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Apply formula correctly.</a:t>
            </a:r>
          </a:p>
        </p:txBody>
      </p:sp>
      <p:sp>
        <p:nvSpPr>
          <p:cNvPr id="36873" name="Rectangle 9">
            <a:extLst>
              <a:ext uri="{FF2B5EF4-FFF2-40B4-BE49-F238E27FC236}">
                <a16:creationId xmlns:a16="http://schemas.microsoft.com/office/drawing/2014/main" id="{71518F46-4C8D-4870-8817-8992CD2B3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960938"/>
            <a:ext cx="3324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Work  backwards using formula.</a:t>
            </a:r>
          </a:p>
        </p:txBody>
      </p:sp>
      <p:pic>
        <p:nvPicPr>
          <p:cNvPr id="33802" name="Picture 10" descr="scottishflag">
            <a:extLst>
              <a:ext uri="{FF2B5EF4-FFF2-40B4-BE49-F238E27FC236}">
                <a16:creationId xmlns:a16="http://schemas.microsoft.com/office/drawing/2014/main" id="{3BF82429-C881-47D5-8EB0-FE0AC05ABDE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3" name="Text Box 11">
            <a:extLst>
              <a:ext uri="{FF2B5EF4-FFF2-40B4-BE49-F238E27FC236}">
                <a16:creationId xmlns:a16="http://schemas.microsoft.com/office/drawing/2014/main" id="{7AC2E0B4-710E-4CBA-A250-EB28F020857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C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14" name="Rectangle 53">
            <a:extLst>
              <a:ext uri="{FF2B5EF4-FFF2-40B4-BE49-F238E27FC236}">
                <a16:creationId xmlns:a16="http://schemas.microsoft.com/office/drawing/2014/main" id="{980AF73D-684C-4A37-B01E-0E3E4B678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Volume of a Cylinder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1" grpId="0"/>
      <p:bldP spid="36872" grpId="0"/>
      <p:bldP spid="3687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4" descr="scottishflag">
            <a:extLst>
              <a:ext uri="{FF2B5EF4-FFF2-40B4-BE49-F238E27FC236}">
                <a16:creationId xmlns:a16="http://schemas.microsoft.com/office/drawing/2014/main" id="{6AF77E7F-7B7F-42E6-9D8F-03A59C0B14B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Text Box 5">
            <a:extLst>
              <a:ext uri="{FF2B5EF4-FFF2-40B4-BE49-F238E27FC236}">
                <a16:creationId xmlns:a16="http://schemas.microsoft.com/office/drawing/2014/main" id="{FF63B5C8-159A-474A-80E8-1C79BB5D7ED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C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3836" name="Text Box 44">
            <a:extLst>
              <a:ext uri="{FF2B5EF4-FFF2-40B4-BE49-F238E27FC236}">
                <a16:creationId xmlns:a16="http://schemas.microsoft.com/office/drawing/2014/main" id="{A9F65DBA-0E85-4C97-9AC6-17DCEBD62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6513" y="3425825"/>
            <a:ext cx="4640262" cy="58420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C000"/>
                </a:solidFill>
                <a:cs typeface="Arial" panose="020B0604020202020204" pitchFamily="34" charset="0"/>
              </a:rPr>
              <a:t>Volume = Area x height</a:t>
            </a:r>
          </a:p>
        </p:txBody>
      </p:sp>
      <p:sp>
        <p:nvSpPr>
          <p:cNvPr id="34821" name="Text Box 45">
            <a:extLst>
              <a:ext uri="{FF2B5EF4-FFF2-40B4-BE49-F238E27FC236}">
                <a16:creationId xmlns:a16="http://schemas.microsoft.com/office/drawing/2014/main" id="{A26C7757-BFEA-4FE9-8953-2C60D96AA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990725"/>
            <a:ext cx="79994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FFFF"/>
                </a:solidFill>
                <a:cs typeface="Arial" panose="020B0604020202020204" pitchFamily="34" charset="0"/>
              </a:rPr>
              <a:t>The volume of a cylinder can be thought as being a pile </a:t>
            </a:r>
          </a:p>
          <a:p>
            <a:pPr algn="ctr" eaLnBrk="1" hangingPunct="1"/>
            <a:r>
              <a:rPr lang="en-GB" altLang="en-US" sz="2400">
                <a:solidFill>
                  <a:srgbClr val="FFFFFF"/>
                </a:solidFill>
                <a:cs typeface="Arial" panose="020B0604020202020204" pitchFamily="34" charset="0"/>
              </a:rPr>
              <a:t>of circles laid on top of each other.</a:t>
            </a:r>
          </a:p>
        </p:txBody>
      </p:sp>
      <p:sp>
        <p:nvSpPr>
          <p:cNvPr id="33842" name="Text Box 50">
            <a:extLst>
              <a:ext uri="{FF2B5EF4-FFF2-40B4-BE49-F238E27FC236}">
                <a16:creationId xmlns:a16="http://schemas.microsoft.com/office/drawing/2014/main" id="{BF5088E3-5147-4ADE-95F9-E303DB5D3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9713" y="4135438"/>
            <a:ext cx="1139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C000"/>
                </a:solidFill>
                <a:cs typeface="Arial" panose="020B0604020202020204" pitchFamily="34" charset="0"/>
              </a:rPr>
              <a:t>= </a:t>
            </a:r>
            <a:r>
              <a:rPr lang="el-GR" altLang="en-US" sz="3200">
                <a:solidFill>
                  <a:srgbClr val="FFC000"/>
                </a:solidFill>
                <a:cs typeface="Arial" panose="020B0604020202020204" pitchFamily="34" charset="0"/>
              </a:rPr>
              <a:t>π</a:t>
            </a:r>
            <a:r>
              <a:rPr lang="en-GB" altLang="en-US" sz="3200">
                <a:solidFill>
                  <a:srgbClr val="FFC000"/>
                </a:solidFill>
                <a:cs typeface="Arial" panose="020B0604020202020204" pitchFamily="34" charset="0"/>
              </a:rPr>
              <a:t>r</a:t>
            </a:r>
            <a:r>
              <a:rPr lang="en-GB" altLang="en-US" sz="3200" baseline="30000">
                <a:solidFill>
                  <a:srgbClr val="FFC000"/>
                </a:solidFill>
                <a:cs typeface="Arial" panose="020B0604020202020204" pitchFamily="34" charset="0"/>
              </a:rPr>
              <a:t>2</a:t>
            </a:r>
            <a:endParaRPr lang="en-GB" altLang="en-US" sz="3200">
              <a:solidFill>
                <a:srgbClr val="FFC000"/>
              </a:solidFill>
              <a:cs typeface="Arial" panose="020B0604020202020204" pitchFamily="34" charset="0"/>
            </a:endParaRPr>
          </a:p>
        </p:txBody>
      </p:sp>
      <p:pic>
        <p:nvPicPr>
          <p:cNvPr id="34823" name="Picture 52" descr="Office Objects 0572">
            <a:extLst>
              <a:ext uri="{FF2B5EF4-FFF2-40B4-BE49-F238E27FC236}">
                <a16:creationId xmlns:a16="http://schemas.microsoft.com/office/drawing/2014/main" id="{D872F419-4156-4AA5-997E-AF1149747B12}"/>
              </a:ext>
            </a:extLst>
          </p:cNvPr>
          <p:cNvPicPr>
            <a:picLocks noChangeAspect="1" noChangeArrowheads="1"/>
          </p:cNvPicPr>
          <p:nvPr>
            <p:ph type="title"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35888" y="215900"/>
            <a:ext cx="1408112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845" name="Rectangle 53">
            <a:extLst>
              <a:ext uri="{FF2B5EF4-FFF2-40B4-BE49-F238E27FC236}">
                <a16:creationId xmlns:a16="http://schemas.microsoft.com/office/drawing/2014/main" id="{2B334044-3B5B-4BAD-B6AE-ED90C528B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Volume of a Cylinder</a:t>
            </a:r>
          </a:p>
        </p:txBody>
      </p:sp>
      <p:grpSp>
        <p:nvGrpSpPr>
          <p:cNvPr id="34825" name="Group 41">
            <a:extLst>
              <a:ext uri="{FF2B5EF4-FFF2-40B4-BE49-F238E27FC236}">
                <a16:creationId xmlns:a16="http://schemas.microsoft.com/office/drawing/2014/main" id="{90429762-2B39-4550-A878-3A3B4071A3D8}"/>
              </a:ext>
            </a:extLst>
          </p:cNvPr>
          <p:cNvGrpSpPr>
            <a:grpSpLocks/>
          </p:cNvGrpSpPr>
          <p:nvPr/>
        </p:nvGrpSpPr>
        <p:grpSpPr bwMode="auto">
          <a:xfrm>
            <a:off x="7412038" y="3302000"/>
            <a:ext cx="796925" cy="1174750"/>
            <a:chOff x="1040" y="2314"/>
            <a:chExt cx="502" cy="740"/>
          </a:xfrm>
        </p:grpSpPr>
        <p:sp>
          <p:nvSpPr>
            <p:cNvPr id="34833" name="Oval 31">
              <a:extLst>
                <a:ext uri="{FF2B5EF4-FFF2-40B4-BE49-F238E27FC236}">
                  <a16:creationId xmlns:a16="http://schemas.microsoft.com/office/drawing/2014/main" id="{CF0F9A07-BC35-4FCD-8A24-E5E6458E2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0" y="2918"/>
              <a:ext cx="499" cy="13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4834" name="Oval 32">
              <a:extLst>
                <a:ext uri="{FF2B5EF4-FFF2-40B4-BE49-F238E27FC236}">
                  <a16:creationId xmlns:a16="http://schemas.microsoft.com/office/drawing/2014/main" id="{040343F4-EC24-4A39-8930-6DF69328F8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314"/>
              <a:ext cx="498" cy="128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4835" name="Line 34">
              <a:extLst>
                <a:ext uri="{FF2B5EF4-FFF2-40B4-BE49-F238E27FC236}">
                  <a16:creationId xmlns:a16="http://schemas.microsoft.com/office/drawing/2014/main" id="{256188D1-264B-49F6-9E7F-58946D9BD1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44" y="2373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Line 35">
              <a:extLst>
                <a:ext uri="{FF2B5EF4-FFF2-40B4-BE49-F238E27FC236}">
                  <a16:creationId xmlns:a16="http://schemas.microsoft.com/office/drawing/2014/main" id="{8FD0102B-FC18-4BD3-A3A3-511EFF82E6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2" y="2380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Oval 37">
            <a:extLst>
              <a:ext uri="{FF2B5EF4-FFF2-40B4-BE49-F238E27FC236}">
                <a16:creationId xmlns:a16="http://schemas.microsoft.com/office/drawing/2014/main" id="{AC77260E-436D-4E7B-9922-0E47D9B8A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8388" y="3698875"/>
            <a:ext cx="790575" cy="203200"/>
          </a:xfrm>
          <a:prstGeom prst="ellipse">
            <a:avLst/>
          </a:prstGeom>
          <a:solidFill>
            <a:schemeClr val="accent1">
              <a:alpha val="69019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29" name="Oval 38">
            <a:extLst>
              <a:ext uri="{FF2B5EF4-FFF2-40B4-BE49-F238E27FC236}">
                <a16:creationId xmlns:a16="http://schemas.microsoft.com/office/drawing/2014/main" id="{3A55B82C-496C-4B74-A2D4-4DBFE4690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9975" y="4010025"/>
            <a:ext cx="784225" cy="169863"/>
          </a:xfrm>
          <a:prstGeom prst="ellipse">
            <a:avLst/>
          </a:prstGeom>
          <a:solidFill>
            <a:schemeClr val="accent1">
              <a:alpha val="52156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34828" name="Text Box 42">
            <a:extLst>
              <a:ext uri="{FF2B5EF4-FFF2-40B4-BE49-F238E27FC236}">
                <a16:creationId xmlns:a16="http://schemas.microsoft.com/office/drawing/2014/main" id="{8FB22766-95E1-4028-8237-19AB72EF2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1838" y="4649788"/>
            <a:ext cx="18176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Cylinder</a:t>
            </a:r>
          </a:p>
          <a:p>
            <a:pPr algn="ctr"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(circular Prism)</a:t>
            </a:r>
          </a:p>
        </p:txBody>
      </p:sp>
      <p:sp>
        <p:nvSpPr>
          <p:cNvPr id="31" name="Text Box 50">
            <a:extLst>
              <a:ext uri="{FF2B5EF4-FFF2-40B4-BE49-F238E27FC236}">
                <a16:creationId xmlns:a16="http://schemas.microsoft.com/office/drawing/2014/main" id="{4E0C1434-EEB5-43A1-9125-885BECAC0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2863" y="4141788"/>
            <a:ext cx="7572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C000"/>
                </a:solidFill>
                <a:cs typeface="Arial" panose="020B0604020202020204" pitchFamily="34" charset="0"/>
              </a:rPr>
              <a:t>x</a:t>
            </a:r>
            <a:r>
              <a:rPr lang="en-GB" altLang="en-US" sz="3200">
                <a:solidFill>
                  <a:srgbClr val="FFC000"/>
                </a:solidFill>
                <a:cs typeface="Arial" panose="020B0604020202020204" pitchFamily="34" charset="0"/>
              </a:rPr>
              <a:t> h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D8030F3-49DE-4CC1-B117-7D504D31F371}"/>
              </a:ext>
            </a:extLst>
          </p:cNvPr>
          <p:cNvCxnSpPr/>
          <p:nvPr/>
        </p:nvCxnSpPr>
        <p:spPr>
          <a:xfrm rot="5400000" flipH="1" flipV="1">
            <a:off x="7865269" y="3894931"/>
            <a:ext cx="996950" cy="1588"/>
          </a:xfrm>
          <a:prstGeom prst="straightConnector1">
            <a:avLst/>
          </a:prstGeom>
          <a:ln w="38100">
            <a:solidFill>
              <a:srgbClr val="FF99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31" name="TextBox 33">
            <a:extLst>
              <a:ext uri="{FF2B5EF4-FFF2-40B4-BE49-F238E27FC236}">
                <a16:creationId xmlns:a16="http://schemas.microsoft.com/office/drawing/2014/main" id="{EE7C9B0D-BCE5-4B8F-8966-3A37BDAF4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2325" y="3636963"/>
            <a:ext cx="390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C000"/>
                </a:solidFill>
                <a:cs typeface="Arial" panose="020B0604020202020204" pitchFamily="34" charset="0"/>
              </a:rPr>
              <a:t>h</a:t>
            </a:r>
          </a:p>
        </p:txBody>
      </p:sp>
      <p:sp>
        <p:nvSpPr>
          <p:cNvPr id="35" name="Text Box 50">
            <a:extLst>
              <a:ext uri="{FF2B5EF4-FFF2-40B4-BE49-F238E27FC236}">
                <a16:creationId xmlns:a16="http://schemas.microsoft.com/office/drawing/2014/main" id="{3A1D7894-EA52-4AEC-84A6-D6B4B1D0F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4845050"/>
            <a:ext cx="13779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C000"/>
                </a:solidFill>
                <a:cs typeface="Arial" panose="020B0604020202020204" pitchFamily="34" charset="0"/>
              </a:rPr>
              <a:t>= </a:t>
            </a:r>
            <a:r>
              <a:rPr lang="el-GR" altLang="en-US" sz="3200">
                <a:solidFill>
                  <a:srgbClr val="FFC000"/>
                </a:solidFill>
                <a:cs typeface="Arial" panose="020B0604020202020204" pitchFamily="34" charset="0"/>
              </a:rPr>
              <a:t>π</a:t>
            </a:r>
            <a:r>
              <a:rPr lang="en-GB" altLang="en-US" sz="3200">
                <a:solidFill>
                  <a:srgbClr val="FFC000"/>
                </a:solidFill>
                <a:cs typeface="Arial" panose="020B0604020202020204" pitchFamily="34" charset="0"/>
              </a:rPr>
              <a:t>r</a:t>
            </a:r>
            <a:r>
              <a:rPr lang="en-GB" altLang="en-US" sz="3200" baseline="30000">
                <a:solidFill>
                  <a:srgbClr val="FFC000"/>
                </a:solidFill>
                <a:cs typeface="Arial" panose="020B0604020202020204" pitchFamily="34" charset="0"/>
              </a:rPr>
              <a:t>2</a:t>
            </a:r>
            <a:r>
              <a:rPr lang="en-GB" altLang="en-US" sz="3200">
                <a:solidFill>
                  <a:srgbClr val="FFC000"/>
                </a:solidFill>
                <a:cs typeface="Arial" panose="020B0604020202020204" pitchFamily="34" charset="0"/>
              </a:rPr>
              <a:t>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36" grpId="0" animBg="1"/>
      <p:bldP spid="33842" grpId="0"/>
      <p:bldP spid="28" grpId="0" animBg="1"/>
      <p:bldP spid="29" grpId="0" animBg="1"/>
      <p:bldP spid="31" grpId="0"/>
      <p:bldP spid="3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4" descr="scottishflag">
            <a:extLst>
              <a:ext uri="{FF2B5EF4-FFF2-40B4-BE49-F238E27FC236}">
                <a16:creationId xmlns:a16="http://schemas.microsoft.com/office/drawing/2014/main" id="{14074212-A8D1-411D-9DF5-1F3B776C8F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Text Box 5">
            <a:extLst>
              <a:ext uri="{FF2B5EF4-FFF2-40B4-BE49-F238E27FC236}">
                <a16:creationId xmlns:a16="http://schemas.microsoft.com/office/drawing/2014/main" id="{0FB3EBA0-0138-44E9-A8E1-4380F965340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C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3836" name="Text Box 44">
            <a:extLst>
              <a:ext uri="{FF2B5EF4-FFF2-40B4-BE49-F238E27FC236}">
                <a16:creationId xmlns:a16="http://schemas.microsoft.com/office/drawing/2014/main" id="{2CF24A26-965D-45E9-BCE6-C13BB2DB2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6338" y="3425825"/>
            <a:ext cx="1766887" cy="58420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C000"/>
                </a:solidFill>
              </a:rPr>
              <a:t>V = </a:t>
            </a:r>
            <a:r>
              <a:rPr lang="el-GR" altLang="en-US" sz="3200">
                <a:solidFill>
                  <a:srgbClr val="FFC000"/>
                </a:solidFill>
              </a:rPr>
              <a:t>π</a:t>
            </a:r>
            <a:r>
              <a:rPr lang="en-GB" altLang="en-US" sz="3200">
                <a:solidFill>
                  <a:srgbClr val="FFC000"/>
                </a:solidFill>
              </a:rPr>
              <a:t>r</a:t>
            </a:r>
            <a:r>
              <a:rPr lang="en-GB" altLang="en-US" sz="3200" baseline="30000">
                <a:solidFill>
                  <a:srgbClr val="FFC000"/>
                </a:solidFill>
              </a:rPr>
              <a:t>2</a:t>
            </a:r>
            <a:r>
              <a:rPr lang="en-GB" altLang="en-US" sz="3200">
                <a:solidFill>
                  <a:srgbClr val="FFC000"/>
                </a:solidFill>
              </a:rPr>
              <a:t>h</a:t>
            </a:r>
          </a:p>
        </p:txBody>
      </p:sp>
      <p:sp>
        <p:nvSpPr>
          <p:cNvPr id="35845" name="Text Box 45">
            <a:extLst>
              <a:ext uri="{FF2B5EF4-FFF2-40B4-BE49-F238E27FC236}">
                <a16:creationId xmlns:a16="http://schemas.microsoft.com/office/drawing/2014/main" id="{E71682FA-8D3C-41A3-8A16-B014EDCA5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990725"/>
            <a:ext cx="7694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u="sng">
                <a:solidFill>
                  <a:srgbClr val="FFC000"/>
                </a:solidFill>
              </a:rPr>
              <a:t>Example</a:t>
            </a:r>
            <a:r>
              <a:rPr lang="en-GB" altLang="en-US" sz="2400">
                <a:solidFill>
                  <a:srgbClr val="FFC000"/>
                </a:solidFill>
              </a:rPr>
              <a:t> : Find the volume of the cylinder below.</a:t>
            </a:r>
          </a:p>
        </p:txBody>
      </p:sp>
      <p:pic>
        <p:nvPicPr>
          <p:cNvPr id="35846" name="Picture 52" descr="Office Objects 0572">
            <a:extLst>
              <a:ext uri="{FF2B5EF4-FFF2-40B4-BE49-F238E27FC236}">
                <a16:creationId xmlns:a16="http://schemas.microsoft.com/office/drawing/2014/main" id="{5407E7AC-D999-4EC2-A5E8-CFDC19AD8458}"/>
              </a:ext>
            </a:extLst>
          </p:cNvPr>
          <p:cNvPicPr>
            <a:picLocks noChangeAspect="1" noChangeArrowheads="1"/>
          </p:cNvPicPr>
          <p:nvPr>
            <p:ph type="title"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35888" y="215900"/>
            <a:ext cx="1408112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 Box 50">
            <a:extLst>
              <a:ext uri="{FF2B5EF4-FFF2-40B4-BE49-F238E27FC236}">
                <a16:creationId xmlns:a16="http://schemas.microsoft.com/office/drawing/2014/main" id="{E9E23D6C-C771-4139-B3D2-92D3CFF6E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314825"/>
            <a:ext cx="20796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C000"/>
                </a:solidFill>
              </a:rPr>
              <a:t>= </a:t>
            </a:r>
            <a:r>
              <a:rPr lang="el-GR" altLang="en-US" sz="3200">
                <a:solidFill>
                  <a:srgbClr val="FFC000"/>
                </a:solidFill>
              </a:rPr>
              <a:t>π</a:t>
            </a:r>
            <a:r>
              <a:rPr lang="en-GB" altLang="en-US" sz="3200">
                <a:solidFill>
                  <a:srgbClr val="FFC000"/>
                </a:solidFill>
              </a:rPr>
              <a:t>(5)</a:t>
            </a:r>
            <a:r>
              <a:rPr lang="en-GB" altLang="en-US" sz="3200" baseline="30000">
                <a:solidFill>
                  <a:srgbClr val="FFC000"/>
                </a:solidFill>
              </a:rPr>
              <a:t>2</a:t>
            </a:r>
            <a:r>
              <a:rPr lang="en-GB" altLang="en-US" sz="2000">
                <a:solidFill>
                  <a:srgbClr val="FFC000"/>
                </a:solidFill>
              </a:rPr>
              <a:t>x</a:t>
            </a:r>
            <a:r>
              <a:rPr lang="en-GB" altLang="en-US" sz="3200">
                <a:solidFill>
                  <a:srgbClr val="FFC000"/>
                </a:solidFill>
              </a:rPr>
              <a:t>10</a:t>
            </a:r>
          </a:p>
        </p:txBody>
      </p:sp>
      <p:grpSp>
        <p:nvGrpSpPr>
          <p:cNvPr id="35848" name="Group 20">
            <a:extLst>
              <a:ext uri="{FF2B5EF4-FFF2-40B4-BE49-F238E27FC236}">
                <a16:creationId xmlns:a16="http://schemas.microsoft.com/office/drawing/2014/main" id="{BD47F69E-78C9-4B3A-ACFD-92EDB0E35D04}"/>
              </a:ext>
            </a:extLst>
          </p:cNvPr>
          <p:cNvGrpSpPr>
            <a:grpSpLocks/>
          </p:cNvGrpSpPr>
          <p:nvPr/>
        </p:nvGrpSpPr>
        <p:grpSpPr bwMode="auto">
          <a:xfrm>
            <a:off x="6777038" y="2916238"/>
            <a:ext cx="2266950" cy="2374900"/>
            <a:chOff x="7081838" y="2916584"/>
            <a:chExt cx="2267419" cy="2374554"/>
          </a:xfrm>
        </p:grpSpPr>
        <p:sp>
          <p:nvSpPr>
            <p:cNvPr id="35852" name="TextBox 31">
              <a:extLst>
                <a:ext uri="{FF2B5EF4-FFF2-40B4-BE49-F238E27FC236}">
                  <a16:creationId xmlns:a16="http://schemas.microsoft.com/office/drawing/2014/main" id="{BF0D7F9D-F0D8-45BA-91A1-2476332962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22165" y="2916584"/>
              <a:ext cx="7697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5cm</a:t>
              </a:r>
            </a:p>
          </p:txBody>
        </p:sp>
        <p:grpSp>
          <p:nvGrpSpPr>
            <p:cNvPr id="35853" name="Group 37">
              <a:extLst>
                <a:ext uri="{FF2B5EF4-FFF2-40B4-BE49-F238E27FC236}">
                  <a16:creationId xmlns:a16="http://schemas.microsoft.com/office/drawing/2014/main" id="{0917ECEA-C3F1-4856-93DD-66381D613E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81838" y="3302000"/>
              <a:ext cx="2267419" cy="1989138"/>
              <a:chOff x="7081838" y="3302000"/>
              <a:chExt cx="2267419" cy="1989138"/>
            </a:xfrm>
          </p:grpSpPr>
          <p:sp>
            <p:nvSpPr>
              <p:cNvPr id="35855" name="Text Box 42">
                <a:extLst>
                  <a:ext uri="{FF2B5EF4-FFF2-40B4-BE49-F238E27FC236}">
                    <a16:creationId xmlns:a16="http://schemas.microsoft.com/office/drawing/2014/main" id="{647AF533-BF54-4879-8C49-10C3568B93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1838" y="4649788"/>
                <a:ext cx="1817687" cy="641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 eaLnBrk="1" hangingPunct="1"/>
                <a:r>
                  <a:rPr lang="en-GB" altLang="en-US"/>
                  <a:t>Cylinder</a:t>
                </a:r>
              </a:p>
              <a:p>
                <a:pPr algn="ctr" eaLnBrk="1" hangingPunct="1"/>
                <a:r>
                  <a:rPr lang="en-GB" altLang="en-US"/>
                  <a:t>(circular Prism)</a:t>
                </a:r>
              </a:p>
            </p:txBody>
          </p:sp>
          <p:grpSp>
            <p:nvGrpSpPr>
              <p:cNvPr id="35856" name="Group 36">
                <a:extLst>
                  <a:ext uri="{FF2B5EF4-FFF2-40B4-BE49-F238E27FC236}">
                    <a16:creationId xmlns:a16="http://schemas.microsoft.com/office/drawing/2014/main" id="{77988AE3-328A-4D70-B0FA-11905C159A0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2037" y="3302000"/>
                <a:ext cx="1937220" cy="1174750"/>
                <a:chOff x="7412037" y="3302000"/>
                <a:chExt cx="1937220" cy="1174750"/>
              </a:xfrm>
            </p:grpSpPr>
            <p:grpSp>
              <p:nvGrpSpPr>
                <p:cNvPr id="35857" name="Group 35">
                  <a:extLst>
                    <a:ext uri="{FF2B5EF4-FFF2-40B4-BE49-F238E27FC236}">
                      <a16:creationId xmlns:a16="http://schemas.microsoft.com/office/drawing/2014/main" id="{FC921694-5713-45B9-9DFE-08E8A26F8FA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412037" y="3302000"/>
                  <a:ext cx="796926" cy="1174750"/>
                  <a:chOff x="7412037" y="3302000"/>
                  <a:chExt cx="796926" cy="1174750"/>
                </a:xfrm>
              </p:grpSpPr>
              <p:grpSp>
                <p:nvGrpSpPr>
                  <p:cNvPr id="35860" name="Group 41">
                    <a:extLst>
                      <a:ext uri="{FF2B5EF4-FFF2-40B4-BE49-F238E27FC236}">
                        <a16:creationId xmlns:a16="http://schemas.microsoft.com/office/drawing/2014/main" id="{4712B7B4-E375-470E-A98D-131BFA103E7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412037" y="3302000"/>
                    <a:ext cx="796924" cy="1174750"/>
                    <a:chOff x="1040" y="2314"/>
                    <a:chExt cx="502" cy="740"/>
                  </a:xfrm>
                </p:grpSpPr>
                <p:sp>
                  <p:nvSpPr>
                    <p:cNvPr id="35863" name="Oval 31">
                      <a:extLst>
                        <a:ext uri="{FF2B5EF4-FFF2-40B4-BE49-F238E27FC236}">
                          <a16:creationId xmlns:a16="http://schemas.microsoft.com/office/drawing/2014/main" id="{6B8FFBAF-497D-4518-8BDF-D239B20AB85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2918"/>
                      <a:ext cx="499" cy="136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35864" name="Oval 32">
                      <a:extLst>
                        <a:ext uri="{FF2B5EF4-FFF2-40B4-BE49-F238E27FC236}">
                          <a16:creationId xmlns:a16="http://schemas.microsoft.com/office/drawing/2014/main" id="{56ECC6B5-9BAC-4498-890F-AEF0DC7BA70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1" y="2314"/>
                      <a:ext cx="498" cy="128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eaLnBrk="1" hangingPunct="1"/>
                      <a:endParaRPr lang="en-US" altLang="en-US"/>
                    </a:p>
                  </p:txBody>
                </p:sp>
                <p:sp>
                  <p:nvSpPr>
                    <p:cNvPr id="35865" name="Line 34">
                      <a:extLst>
                        <a:ext uri="{FF2B5EF4-FFF2-40B4-BE49-F238E27FC236}">
                          <a16:creationId xmlns:a16="http://schemas.microsoft.com/office/drawing/2014/main" id="{0B301E67-EF25-4F85-A115-4057C94DE6A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044" y="2373"/>
                      <a:ext cx="0" cy="62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866" name="Line 35">
                      <a:extLst>
                        <a:ext uri="{FF2B5EF4-FFF2-40B4-BE49-F238E27FC236}">
                          <a16:creationId xmlns:a16="http://schemas.microsoft.com/office/drawing/2014/main" id="{6273F59A-4DD4-4BD0-87CB-B0A985A8467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542" y="2380"/>
                      <a:ext cx="0" cy="62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35861" name="Oval 37">
                    <a:extLst>
                      <a:ext uri="{FF2B5EF4-FFF2-40B4-BE49-F238E27FC236}">
                        <a16:creationId xmlns:a16="http://schemas.microsoft.com/office/drawing/2014/main" id="{1F55A029-65DF-4439-B345-02D083D3203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418388" y="3698875"/>
                    <a:ext cx="790575" cy="203200"/>
                  </a:xfrm>
                  <a:prstGeom prst="ellipse">
                    <a:avLst/>
                  </a:prstGeom>
                  <a:solidFill>
                    <a:schemeClr val="accent1">
                      <a:alpha val="69019"/>
                    </a:schemeClr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35862" name="Oval 38">
                    <a:extLst>
                      <a:ext uri="{FF2B5EF4-FFF2-40B4-BE49-F238E27FC236}">
                        <a16:creationId xmlns:a16="http://schemas.microsoft.com/office/drawing/2014/main" id="{7E696F69-DB5C-4FEB-BA1A-C46324D4124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419975" y="4010024"/>
                    <a:ext cx="784225" cy="169863"/>
                  </a:xfrm>
                  <a:prstGeom prst="ellipse">
                    <a:avLst/>
                  </a:prstGeom>
                  <a:solidFill>
                    <a:schemeClr val="accent1">
                      <a:alpha val="52156"/>
                    </a:schemeClr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cxnSp>
              <p:nvCxnSpPr>
                <p:cNvPr id="39" name="Straight Arrow Connector 38">
                  <a:extLst>
                    <a:ext uri="{FF2B5EF4-FFF2-40B4-BE49-F238E27FC236}">
                      <a16:creationId xmlns:a16="http://schemas.microsoft.com/office/drawing/2014/main" id="{9F2EC171-34CD-41A9-8C3D-E4C6441C4241}"/>
                    </a:ext>
                  </a:extLst>
                </p:cNvPr>
                <p:cNvCxnSpPr/>
                <p:nvPr/>
              </p:nvCxnSpPr>
              <p:spPr>
                <a:xfrm rot="5400000" flipH="1" flipV="1">
                  <a:off x="7864019" y="3895134"/>
                  <a:ext cx="996805" cy="1587"/>
                </a:xfrm>
                <a:prstGeom prst="straightConnector1">
                  <a:avLst/>
                </a:prstGeom>
                <a:ln w="38100">
                  <a:solidFill>
                    <a:srgbClr val="FF9900"/>
                  </a:solidFill>
                  <a:headEnd type="triangl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859" name="TextBox 39">
                  <a:extLst>
                    <a:ext uri="{FF2B5EF4-FFF2-40B4-BE49-F238E27FC236}">
                      <a16:creationId xmlns:a16="http://schemas.microsoft.com/office/drawing/2014/main" id="{0D5539D4-B460-404C-8017-92441849EB1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1636" y="3637035"/>
                  <a:ext cx="907621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r>
                    <a:rPr lang="en-GB" altLang="en-US" sz="2400">
                      <a:solidFill>
                        <a:srgbClr val="FFC000"/>
                      </a:solidFill>
                    </a:rPr>
                    <a:t>10cm</a:t>
                  </a:r>
                </a:p>
              </p:txBody>
            </p:sp>
          </p:grpSp>
        </p:grp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3986FF96-2477-418F-A2BA-F589D01B3235}"/>
                </a:ext>
              </a:extLst>
            </p:cNvPr>
            <p:cNvCxnSpPr/>
            <p:nvPr/>
          </p:nvCxnSpPr>
          <p:spPr>
            <a:xfrm flipV="1">
              <a:off x="7809063" y="3407050"/>
              <a:ext cx="395369" cy="0"/>
            </a:xfrm>
            <a:prstGeom prst="straightConnector1">
              <a:avLst/>
            </a:prstGeom>
            <a:ln w="28575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 Box 50">
            <a:extLst>
              <a:ext uri="{FF2B5EF4-FFF2-40B4-BE49-F238E27FC236}">
                <a16:creationId xmlns:a16="http://schemas.microsoft.com/office/drawing/2014/main" id="{C5F18133-CFF6-4E7A-9FFB-974D6A090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900613"/>
            <a:ext cx="24304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C000"/>
                </a:solidFill>
              </a:rPr>
              <a:t>= 250</a:t>
            </a:r>
            <a:r>
              <a:rPr lang="el-GR" altLang="en-US" sz="3200">
                <a:solidFill>
                  <a:srgbClr val="FFC000"/>
                </a:solidFill>
              </a:rPr>
              <a:t>π</a:t>
            </a:r>
            <a:r>
              <a:rPr lang="en-GB" altLang="en-US" sz="3200">
                <a:solidFill>
                  <a:srgbClr val="FFC000"/>
                </a:solidFill>
              </a:rPr>
              <a:t> cm</a:t>
            </a:r>
            <a:r>
              <a:rPr lang="en-GB" altLang="en-US" sz="3200" baseline="30000">
                <a:solidFill>
                  <a:srgbClr val="FFC000"/>
                </a:solidFill>
              </a:rPr>
              <a:t>3</a:t>
            </a:r>
          </a:p>
        </p:txBody>
      </p:sp>
      <p:sp>
        <p:nvSpPr>
          <p:cNvPr id="26" name="Rectangle 53">
            <a:extLst>
              <a:ext uri="{FF2B5EF4-FFF2-40B4-BE49-F238E27FC236}">
                <a16:creationId xmlns:a16="http://schemas.microsoft.com/office/drawing/2014/main" id="{22C06624-E02C-40F9-B4BD-42D8D43D2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Volume of a Cylinder</a:t>
            </a:r>
          </a:p>
        </p:txBody>
      </p:sp>
      <p:sp>
        <p:nvSpPr>
          <p:cNvPr id="27" name="Text Box 50">
            <a:extLst>
              <a:ext uri="{FF2B5EF4-FFF2-40B4-BE49-F238E27FC236}">
                <a16:creationId xmlns:a16="http://schemas.microsoft.com/office/drawing/2014/main" id="{10809427-D0D4-4337-93D7-8EB45A0E3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5421313"/>
            <a:ext cx="2525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C000"/>
                </a:solidFill>
              </a:rPr>
              <a:t>= 784.5 cm</a:t>
            </a:r>
            <a:r>
              <a:rPr lang="en-GB" altLang="en-US" sz="3200" baseline="30000">
                <a:solidFill>
                  <a:srgbClr val="FFC000"/>
                </a:solidFill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36" grpId="0" animBg="1"/>
      <p:bldP spid="35" grpId="0"/>
      <p:bldP spid="48" grpId="0"/>
      <p:bldP spid="2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mso2C5DF">
            <a:extLst>
              <a:ext uri="{FF2B5EF4-FFF2-40B4-BE49-F238E27FC236}">
                <a16:creationId xmlns:a16="http://schemas.microsoft.com/office/drawing/2014/main" id="{1A7CD585-4503-4167-A5C2-D0E784954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0" t="7559" r="32713" b="65179"/>
          <a:stretch>
            <a:fillRect/>
          </a:stretch>
        </p:blipFill>
        <p:spPr bwMode="auto">
          <a:xfrm>
            <a:off x="468313" y="260350"/>
            <a:ext cx="7488237" cy="524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>
            <a:extLst>
              <a:ext uri="{FF2B5EF4-FFF2-40B4-BE49-F238E27FC236}">
                <a16:creationId xmlns:a16="http://schemas.microsoft.com/office/drawing/2014/main" id="{7F46E743-7693-48A6-933A-863E738B5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8913"/>
            <a:ext cx="8815388" cy="51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mso8E540">
            <a:extLst>
              <a:ext uri="{FF2B5EF4-FFF2-40B4-BE49-F238E27FC236}">
                <a16:creationId xmlns:a16="http://schemas.microsoft.com/office/drawing/2014/main" id="{F9AD6853-2E72-4FB0-8681-C8EF93C8F0FF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94" t="4535" r="34207" b="68231"/>
          <a:stretch>
            <a:fillRect/>
          </a:stretch>
        </p:blipFill>
        <p:spPr>
          <a:xfrm>
            <a:off x="0" y="0"/>
            <a:ext cx="9144000" cy="6229350"/>
          </a:xfr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1">
            <a:extLst>
              <a:ext uri="{FF2B5EF4-FFF2-40B4-BE49-F238E27FC236}">
                <a16:creationId xmlns:a16="http://schemas.microsoft.com/office/drawing/2014/main" id="{50B680AE-640B-4373-A910-0A0A7E96D2B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7D376604-6EB7-4511-8E38-76C7BAD40814}" type="datetime2">
              <a:rPr lang="en-GB" altLang="en-US" smtClean="0"/>
              <a:pPr eaLnBrk="1" hangingPunct="1"/>
              <a:t>Saturday, 04 July 2026</a:t>
            </a:fld>
            <a:endParaRPr lang="en-GB" altLang="en-US"/>
          </a:p>
        </p:txBody>
      </p:sp>
      <p:sp>
        <p:nvSpPr>
          <p:cNvPr id="39939" name="Footer Placeholder 2">
            <a:extLst>
              <a:ext uri="{FF2B5EF4-FFF2-40B4-BE49-F238E27FC236}">
                <a16:creationId xmlns:a16="http://schemas.microsoft.com/office/drawing/2014/main" id="{20500595-1CBA-4229-89E2-3125178660E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553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en-GB" altLang="en-US"/>
              <a:t>Created by Mr. Lafferty @www.mathsrevision.com</a:t>
            </a:r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A0E4292D-44AA-44FD-BAFA-26BB46405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41" name="Text Box 3">
            <a:extLst>
              <a:ext uri="{FF2B5EF4-FFF2-40B4-BE49-F238E27FC236}">
                <a16:creationId xmlns:a16="http://schemas.microsoft.com/office/drawing/2014/main" id="{03208E1A-A975-43E4-A5E6-88D603A82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N5 Lifeskills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 3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Ch8 (page 77)</a:t>
            </a:r>
            <a:endParaRPr lang="en-GB" altLang="en-US" sz="40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pic>
        <p:nvPicPr>
          <p:cNvPr id="39942" name="Picture 4" descr="ag00463_">
            <a:extLst>
              <a:ext uri="{FF2B5EF4-FFF2-40B4-BE49-F238E27FC236}">
                <a16:creationId xmlns:a16="http://schemas.microsoft.com/office/drawing/2014/main" id="{1080B522-241D-4E0F-B001-C0A50990980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3" name="Picture 5" descr="scottishflag">
            <a:extLst>
              <a:ext uri="{FF2B5EF4-FFF2-40B4-BE49-F238E27FC236}">
                <a16:creationId xmlns:a16="http://schemas.microsoft.com/office/drawing/2014/main" id="{68C355CE-BA76-47EC-8946-1E1EA81D61C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4" name="Picture 6" descr="Office Objects 0572">
            <a:extLst>
              <a:ext uri="{FF2B5EF4-FFF2-40B4-BE49-F238E27FC236}">
                <a16:creationId xmlns:a16="http://schemas.microsoft.com/office/drawing/2014/main" id="{EAD933EB-E445-477D-9914-F38D24027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Text Box 7">
            <a:extLst>
              <a:ext uri="{FF2B5EF4-FFF2-40B4-BE49-F238E27FC236}">
                <a16:creationId xmlns:a16="http://schemas.microsoft.com/office/drawing/2014/main" id="{570CD1A7-B720-4BA5-AD47-85065A62F99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C0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9946" name="Slide Number Placeholder 11">
            <a:extLst>
              <a:ext uri="{FF2B5EF4-FFF2-40B4-BE49-F238E27FC236}">
                <a16:creationId xmlns:a16="http://schemas.microsoft.com/office/drawing/2014/main" id="{FC30A1BC-F9B0-40E6-929E-B340544E43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609850" y="6248400"/>
            <a:ext cx="3933825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fld id="{0819AAB3-012F-4969-A10E-AC504E194DED}" type="slidenum">
              <a:rPr lang="en-GB" altLang="en-US"/>
              <a:pPr algn="ctr" eaLnBrk="1" hangingPunct="1"/>
              <a:t>28</a:t>
            </a:fld>
            <a:endParaRPr lang="en-GB" altLang="en-US"/>
          </a:p>
        </p:txBody>
      </p:sp>
      <p:sp>
        <p:nvSpPr>
          <p:cNvPr id="13" name="Rectangle 53">
            <a:extLst>
              <a:ext uri="{FF2B5EF4-FFF2-40B4-BE49-F238E27FC236}">
                <a16:creationId xmlns:a16="http://schemas.microsoft.com/office/drawing/2014/main" id="{D8FA5D73-7D56-462B-9B3F-494815084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Volume of a Cylinder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8">
            <a:extLst>
              <a:ext uri="{FF2B5EF4-FFF2-40B4-BE49-F238E27FC236}">
                <a16:creationId xmlns:a16="http://schemas.microsoft.com/office/drawing/2014/main" id="{81C8E338-9810-4555-8F02-B6B6976ED62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45324480-F387-42AE-A985-CC54EEA6AA7A}" type="datetime5">
              <a:rPr lang="en-GB" altLang="en-US" smtClean="0">
                <a:latin typeface="Arial" panose="020B0604020202020204" pitchFamily="34" charset="0"/>
              </a:rPr>
              <a:pPr eaLnBrk="1" hangingPunct="1"/>
              <a:t>4-Jul-26</a:t>
            </a:fld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076" name="Rectangle 19">
            <a:extLst>
              <a:ext uri="{FF2B5EF4-FFF2-40B4-BE49-F238E27FC236}">
                <a16:creationId xmlns:a16="http://schemas.microsoft.com/office/drawing/2014/main" id="{C0B8DF5B-508B-427F-A372-2466A7DC12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latin typeface="Arial" panose="020B0604020202020204" pitchFamily="34" charset="0"/>
              </a:rPr>
              <a:t>Compiled by Mr. Lafferty Maths Dept.</a:t>
            </a: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EF181ECE-9E96-4E4B-8990-6C955A51E49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502275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3078" name="Picture 3" descr="scottishflag">
            <a:extLst>
              <a:ext uri="{FF2B5EF4-FFF2-40B4-BE49-F238E27FC236}">
                <a16:creationId xmlns:a16="http://schemas.microsoft.com/office/drawing/2014/main" id="{83C266B3-C757-43EF-A462-161ED1C07BB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4">
            <a:extLst>
              <a:ext uri="{FF2B5EF4-FFF2-40B4-BE49-F238E27FC236}">
                <a16:creationId xmlns:a16="http://schemas.microsoft.com/office/drawing/2014/main" id="{9C778E8B-0CC8-4E3E-8436-89F7624921B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289050" y="4129088"/>
            <a:ext cx="3506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3074" name="Object 8">
            <a:extLst>
              <a:ext uri="{FF2B5EF4-FFF2-40B4-BE49-F238E27FC236}">
                <a16:creationId xmlns:a16="http://schemas.microsoft.com/office/drawing/2014/main" id="{D72318FB-DDED-4CDC-826F-48C8F2ADE6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1250" y="2700338"/>
          <a:ext cx="7688263" cy="287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00720" imgH="2692080" progId="Equation.DSMT4">
                  <p:embed/>
                </p:oleObj>
              </mc:Choice>
              <mc:Fallback>
                <p:oleObj name="Equation" r:id="rId3" imgW="7200720" imgH="2692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50" y="2700338"/>
                        <a:ext cx="7688263" cy="287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Text Box 10">
            <a:extLst>
              <a:ext uri="{FF2B5EF4-FFF2-40B4-BE49-F238E27FC236}">
                <a16:creationId xmlns:a16="http://schemas.microsoft.com/office/drawing/2014/main" id="{164DED15-DEC7-4163-BE83-D340CE087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9663" y="2532063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b="1">
                <a:solidFill>
                  <a:srgbClr val="F9F911"/>
                </a:solidFill>
              </a:rPr>
              <a:t>7cm</a:t>
            </a:r>
            <a:endParaRPr lang="en-US" altLang="en-US" sz="2000" b="1">
              <a:solidFill>
                <a:srgbClr val="F9F911"/>
              </a:solidFill>
            </a:endParaRPr>
          </a:p>
        </p:txBody>
      </p:sp>
      <p:sp>
        <p:nvSpPr>
          <p:cNvPr id="3081" name="Text Box 14">
            <a:extLst>
              <a:ext uri="{FF2B5EF4-FFF2-40B4-BE49-F238E27FC236}">
                <a16:creationId xmlns:a16="http://schemas.microsoft.com/office/drawing/2014/main" id="{03D86C77-343B-40AD-A286-2D3C06049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9225" y="4279900"/>
            <a:ext cx="2514600" cy="911225"/>
          </a:xfrm>
          <a:prstGeom prst="rect">
            <a:avLst/>
          </a:prstGeom>
          <a:noFill/>
          <a:ln w="57150" cmpd="thinThick">
            <a:solidFill>
              <a:srgbClr val="FF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 b="1">
                <a:solidFill>
                  <a:srgbClr val="F9F911"/>
                </a:solidFill>
              </a:rPr>
              <a:t>Exchange Rate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 b="1">
                <a:solidFill>
                  <a:srgbClr val="F9F911"/>
                </a:solidFill>
              </a:rPr>
              <a:t>£1 =$1.50</a:t>
            </a:r>
            <a:endParaRPr lang="en-US" altLang="en-US" sz="2000" b="1">
              <a:solidFill>
                <a:srgbClr val="F9F911"/>
              </a:solidFill>
            </a:endParaRPr>
          </a:p>
        </p:txBody>
      </p:sp>
      <p:sp>
        <p:nvSpPr>
          <p:cNvPr id="3082" name="AutoShape 15">
            <a:extLst>
              <a:ext uri="{FF2B5EF4-FFF2-40B4-BE49-F238E27FC236}">
                <a16:creationId xmlns:a16="http://schemas.microsoft.com/office/drawing/2014/main" id="{F7625641-9167-41A8-9ECB-C678D5E31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2413" y="1536700"/>
            <a:ext cx="1889125" cy="1608138"/>
          </a:xfrm>
          <a:prstGeom prst="pentag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8">
            <a:extLst>
              <a:ext uri="{FF2B5EF4-FFF2-40B4-BE49-F238E27FC236}">
                <a16:creationId xmlns:a16="http://schemas.microsoft.com/office/drawing/2014/main" id="{C19CCF1D-C001-47FA-912A-F6063E780FD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0FFDF1AD-126D-4D47-9D9B-16ADC88969C2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15363" name="Rectangle 19">
            <a:extLst>
              <a:ext uri="{FF2B5EF4-FFF2-40B4-BE49-F238E27FC236}">
                <a16:creationId xmlns:a16="http://schemas.microsoft.com/office/drawing/2014/main" id="{D35F7EE1-7342-4CF3-8626-CC6D0C4F78F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Compiled by Mr. Lafferty Maths Dept.</a:t>
            </a:r>
          </a:p>
        </p:txBody>
      </p:sp>
      <p:pic>
        <p:nvPicPr>
          <p:cNvPr id="15364" name="Picture 3" descr="scottishflag">
            <a:extLst>
              <a:ext uri="{FF2B5EF4-FFF2-40B4-BE49-F238E27FC236}">
                <a16:creationId xmlns:a16="http://schemas.microsoft.com/office/drawing/2014/main" id="{97568AD8-0826-4F5A-80D8-11DC7E943FB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4">
            <a:extLst>
              <a:ext uri="{FF2B5EF4-FFF2-40B4-BE49-F238E27FC236}">
                <a16:creationId xmlns:a16="http://schemas.microsoft.com/office/drawing/2014/main" id="{2BB32CFD-D658-4F72-8882-07CB7F727F6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15366" name="Picture 5" descr="Office Objects 0572">
            <a:extLst>
              <a:ext uri="{FF2B5EF4-FFF2-40B4-BE49-F238E27FC236}">
                <a16:creationId xmlns:a16="http://schemas.microsoft.com/office/drawing/2014/main" id="{F48C8A70-035A-491C-AC6A-796E7AB6F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2" name="Rectangle 6">
            <a:extLst>
              <a:ext uri="{FF2B5EF4-FFF2-40B4-BE49-F238E27FC236}">
                <a16:creationId xmlns:a16="http://schemas.microsoft.com/office/drawing/2014/main" id="{550A076A-FF62-4757-9D6D-7FE9A7A79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5A58F685-1998-4AA8-8970-C0CDE17D3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0184" name="Text Box 8">
            <a:extLst>
              <a:ext uri="{FF2B5EF4-FFF2-40B4-BE49-F238E27FC236}">
                <a16:creationId xmlns:a16="http://schemas.microsoft.com/office/drawing/2014/main" id="{6B94C427-F922-423F-AD88-BDFF799F0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Know formulae.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5370" name="Line 9">
            <a:extLst>
              <a:ext uri="{FF2B5EF4-FFF2-40B4-BE49-F238E27FC236}">
                <a16:creationId xmlns:a16="http://schemas.microsoft.com/office/drawing/2014/main" id="{8A307FDE-ECF3-4980-9FC5-A42D537B47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Rectangle 10">
            <a:extLst>
              <a:ext uri="{FF2B5EF4-FFF2-40B4-BE49-F238E27FC236}">
                <a16:creationId xmlns:a16="http://schemas.microsoft.com/office/drawing/2014/main" id="{EB50AFB0-3EBA-4A89-8DA4-FBFE41523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>
                <a:solidFill>
                  <a:srgbClr val="FFFF00"/>
                </a:solidFill>
                <a:cs typeface="Arial" panose="020B0604020202020204" pitchFamily="34" charset="0"/>
              </a:rPr>
              <a:t>We are revising volume of a cuboid.</a:t>
            </a:r>
          </a:p>
        </p:txBody>
      </p:sp>
      <p:sp>
        <p:nvSpPr>
          <p:cNvPr id="50187" name="Rectangle 11">
            <a:extLst>
              <a:ext uri="{FF2B5EF4-FFF2-40B4-BE49-F238E27FC236}">
                <a16:creationId xmlns:a16="http://schemas.microsoft.com/office/drawing/2014/main" id="{9FBD1473-CD9F-4474-95F4-B548ABD63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Use formulae correctly.</a:t>
            </a:r>
          </a:p>
        </p:txBody>
      </p:sp>
      <p:sp>
        <p:nvSpPr>
          <p:cNvPr id="50188" name="Rectangle 12">
            <a:extLst>
              <a:ext uri="{FF2B5EF4-FFF2-40B4-BE49-F238E27FC236}">
                <a16:creationId xmlns:a16="http://schemas.microsoft.com/office/drawing/2014/main" id="{76089A3E-4D6A-491A-8E7D-8892D3061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732338"/>
            <a:ext cx="3324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Show working and</a:t>
            </a:r>
          </a:p>
          <a:p>
            <a:pPr marL="342900" indent="-342900">
              <a:defRPr/>
            </a:pPr>
            <a:r>
              <a:rPr lang="en-GB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    appropriate units.</a:t>
            </a:r>
          </a:p>
        </p:txBody>
      </p:sp>
      <p:sp>
        <p:nvSpPr>
          <p:cNvPr id="15374" name="Rectangle 15">
            <a:extLst>
              <a:ext uri="{FF2B5EF4-FFF2-40B4-BE49-F238E27FC236}">
                <a16:creationId xmlns:a16="http://schemas.microsoft.com/office/drawing/2014/main" id="{5B9D5724-5BDC-4BD0-9ABE-5F2BC6FE9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8975" y="477838"/>
            <a:ext cx="5395913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400">
                <a:solidFill>
                  <a:srgbClr val="F9F911"/>
                </a:solidFill>
                <a:ea typeface="PMingLiU" panose="020B0604030504040204" pitchFamily="18" charset="-120"/>
                <a:cs typeface="Arial" panose="020B0604020202020204" pitchFamily="34" charset="0"/>
              </a:rPr>
              <a:t>Volume</a:t>
            </a:r>
            <a:endParaRPr lang="en-GB" altLang="en-US" sz="2800" i="1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  <p:bldP spid="50186" grpId="0"/>
      <p:bldP spid="50187" grpId="0"/>
      <p:bldP spid="5018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1DCBA2A-0D7B-40A9-A74A-91CD1466C28A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738188" y="312738"/>
            <a:ext cx="7772400" cy="1163637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dirty="0">
                <a:solidFill>
                  <a:srgbClr val="FFFF00"/>
                </a:solidFill>
              </a:rPr>
              <a:t>Liquid Volume</a:t>
            </a:r>
          </a:p>
        </p:txBody>
      </p:sp>
      <p:sp>
        <p:nvSpPr>
          <p:cNvPr id="40963" name="Rectangle 18">
            <a:extLst>
              <a:ext uri="{FF2B5EF4-FFF2-40B4-BE49-F238E27FC236}">
                <a16:creationId xmlns:a16="http://schemas.microsoft.com/office/drawing/2014/main" id="{08010798-02D6-475A-B6FA-C06CB16C0E1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016223B4-8A07-4547-99D7-D6BA16DBE06F}" type="datetime5">
              <a:rPr lang="en-GB" altLang="en-US" smtClean="0">
                <a:latin typeface="Arial" panose="020B0604020202020204" pitchFamily="34" charset="0"/>
              </a:rPr>
              <a:pPr eaLnBrk="1" hangingPunct="1"/>
              <a:t>4-Jul-26</a:t>
            </a:fld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40964" name="Rectangle 19">
            <a:extLst>
              <a:ext uri="{FF2B5EF4-FFF2-40B4-BE49-F238E27FC236}">
                <a16:creationId xmlns:a16="http://schemas.microsoft.com/office/drawing/2014/main" id="{8959087D-0553-495A-9BD6-D9921A9056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latin typeface="Arial" panose="020B0604020202020204" pitchFamily="34" charset="0"/>
              </a:rPr>
              <a:t>Compiled by Mr. Lafferty Maths Dept.</a:t>
            </a:r>
          </a:p>
        </p:txBody>
      </p:sp>
      <p:pic>
        <p:nvPicPr>
          <p:cNvPr id="40965" name="Picture 3" descr="scottishflag">
            <a:extLst>
              <a:ext uri="{FF2B5EF4-FFF2-40B4-BE49-F238E27FC236}">
                <a16:creationId xmlns:a16="http://schemas.microsoft.com/office/drawing/2014/main" id="{900014B0-F566-4308-9694-90D0C4EC7A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Text Box 4">
            <a:extLst>
              <a:ext uri="{FF2B5EF4-FFF2-40B4-BE49-F238E27FC236}">
                <a16:creationId xmlns:a16="http://schemas.microsoft.com/office/drawing/2014/main" id="{09A1DC9D-7B35-42D6-9F46-802A21934C7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289050" y="4129088"/>
            <a:ext cx="3506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0967" name="Picture 5" descr="Office Objects 0572">
            <a:extLst>
              <a:ext uri="{FF2B5EF4-FFF2-40B4-BE49-F238E27FC236}">
                <a16:creationId xmlns:a16="http://schemas.microsoft.com/office/drawing/2014/main" id="{1F644693-97AE-440F-9EFC-952548EF0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0" name="Rectangle 6">
            <a:extLst>
              <a:ext uri="{FF2B5EF4-FFF2-40B4-BE49-F238E27FC236}">
                <a16:creationId xmlns:a16="http://schemas.microsoft.com/office/drawing/2014/main" id="{ED788B3F-CB6F-45DF-87BA-64C393556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FACD214D-6748-4502-931C-8A1B86DCD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36872" name="Text Box 8">
            <a:extLst>
              <a:ext uri="{FF2B5EF4-FFF2-40B4-BE49-F238E27FC236}">
                <a16:creationId xmlns:a16="http://schemas.microsoft.com/office/drawing/2014/main" id="{EDD9D936-4C16-4E59-B836-CDC02275F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Unerstand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the term liquid volume.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40971" name="Line 9">
            <a:extLst>
              <a:ext uri="{FF2B5EF4-FFF2-40B4-BE49-F238E27FC236}">
                <a16:creationId xmlns:a16="http://schemas.microsoft.com/office/drawing/2014/main" id="{24C25A90-08DF-4C04-9731-DB92AA0655B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10">
            <a:extLst>
              <a:ext uri="{FF2B5EF4-FFF2-40B4-BE49-F238E27FC236}">
                <a16:creationId xmlns:a16="http://schemas.microsoft.com/office/drawing/2014/main" id="{EF7C0AD3-002D-42FE-BAC9-266C3C903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>
                <a:solidFill>
                  <a:srgbClr val="FFFF00"/>
                </a:solidFill>
              </a:rPr>
              <a:t>We are learning the</a:t>
            </a:r>
          </a:p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	term liquid volume using millilitres and litres.</a:t>
            </a:r>
          </a:p>
        </p:txBody>
      </p:sp>
      <p:sp>
        <p:nvSpPr>
          <p:cNvPr id="36875" name="Rectangle 11">
            <a:extLst>
              <a:ext uri="{FF2B5EF4-FFF2-40B4-BE49-F238E27FC236}">
                <a16:creationId xmlns:a16="http://schemas.microsoft.com/office/drawing/2014/main" id="{90FA108A-FE56-47FA-A5AA-C6B86B048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Calculate volumes using 1ml and litres.</a:t>
            </a:r>
          </a:p>
        </p:txBody>
      </p:sp>
      <p:sp>
        <p:nvSpPr>
          <p:cNvPr id="36876" name="Rectangle 12">
            <a:extLst>
              <a:ext uri="{FF2B5EF4-FFF2-40B4-BE49-F238E27FC236}">
                <a16:creationId xmlns:a16="http://schemas.microsoft.com/office/drawing/2014/main" id="{4F47690D-5DE5-4DBE-8DF3-BA68AFB77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732338"/>
            <a:ext cx="3324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Answer to contain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appropriate units.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/>
      <p:bldP spid="36874" grpId="0"/>
      <p:bldP spid="36875" grpId="0"/>
      <p:bldP spid="3687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1">
            <a:extLst>
              <a:ext uri="{FF2B5EF4-FFF2-40B4-BE49-F238E27FC236}">
                <a16:creationId xmlns:a16="http://schemas.microsoft.com/office/drawing/2014/main" id="{128A6A19-9EFC-4F47-92EC-6FBC244948C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8C683409-4062-4D26-BAF6-42127C4C5674}" type="datetime5">
              <a:rPr lang="en-GB" altLang="en-US" smtClean="0">
                <a:latin typeface="Arial" panose="020B0604020202020204" pitchFamily="34" charset="0"/>
              </a:rPr>
              <a:pPr eaLnBrk="1" hangingPunct="1"/>
              <a:t>4-Jul-26</a:t>
            </a:fld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41987" name="Footer Placeholder 2">
            <a:extLst>
              <a:ext uri="{FF2B5EF4-FFF2-40B4-BE49-F238E27FC236}">
                <a16:creationId xmlns:a16="http://schemas.microsoft.com/office/drawing/2014/main" id="{0ACE9446-1A37-4D4A-A00D-8EA4C87D6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latin typeface="Arial" panose="020B0604020202020204" pitchFamily="34" charset="0"/>
              </a:rPr>
              <a:t>Compiled by Mr. Lafferty Maths Dept.</a:t>
            </a:r>
          </a:p>
        </p:txBody>
      </p:sp>
      <p:sp>
        <p:nvSpPr>
          <p:cNvPr id="41988" name="AutoShape 17">
            <a:extLst>
              <a:ext uri="{FF2B5EF4-FFF2-40B4-BE49-F238E27FC236}">
                <a16:creationId xmlns:a16="http://schemas.microsoft.com/office/drawing/2014/main" id="{F0633DAB-784E-4A60-8B74-5B719A8FB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7550" y="1295400"/>
            <a:ext cx="2879725" cy="2879725"/>
          </a:xfrm>
          <a:prstGeom prst="cube">
            <a:avLst>
              <a:gd name="adj" fmla="val 25000"/>
            </a:avLst>
          </a:prstGeom>
          <a:solidFill>
            <a:srgbClr val="B2B2B2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61" name="AutoShape 29">
            <a:extLst>
              <a:ext uri="{FF2B5EF4-FFF2-40B4-BE49-F238E27FC236}">
                <a16:creationId xmlns:a16="http://schemas.microsoft.com/office/drawing/2014/main" id="{66FDF9F9-BD3C-460F-860E-C24857B86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1311275"/>
            <a:ext cx="2879725" cy="2879725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0E982903-AF6B-4884-9A2E-CD758B64B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83225"/>
            <a:ext cx="9144000" cy="1187450"/>
          </a:xfrm>
          <a:prstGeom prst="rect">
            <a:avLst/>
          </a:prstGeom>
          <a:solidFill>
            <a:srgbClr val="FF00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endParaRPr lang="en-US" altLang="en-US" sz="2400">
              <a:solidFill>
                <a:srgbClr val="F9F91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91" name="AutoShape 5">
            <a:extLst>
              <a:ext uri="{FF2B5EF4-FFF2-40B4-BE49-F238E27FC236}">
                <a16:creationId xmlns:a16="http://schemas.microsoft.com/office/drawing/2014/main" id="{E66D8858-A6F3-4D1C-B9AF-81ADCAE27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7550" y="1295400"/>
            <a:ext cx="2879725" cy="2879725"/>
          </a:xfrm>
          <a:prstGeom prst="cube">
            <a:avLst>
              <a:gd name="adj" fmla="val 25000"/>
            </a:avLst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8" name="Line 6">
            <a:extLst>
              <a:ext uri="{FF2B5EF4-FFF2-40B4-BE49-F238E27FC236}">
                <a16:creationId xmlns:a16="http://schemas.microsoft.com/office/drawing/2014/main" id="{33C95543-FFD4-4763-88DD-1798AB9A8B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46438" y="4187825"/>
            <a:ext cx="21336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Text Box 9">
            <a:extLst>
              <a:ext uri="{FF2B5EF4-FFF2-40B4-BE49-F238E27FC236}">
                <a16:creationId xmlns:a16="http://schemas.microsoft.com/office/drawing/2014/main" id="{6E2B30C2-932C-4D73-B0AF-056CBE434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388" y="2795588"/>
            <a:ext cx="80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</a:rPr>
              <a:t>1 cm</a:t>
            </a:r>
          </a:p>
        </p:txBody>
      </p:sp>
      <p:sp>
        <p:nvSpPr>
          <p:cNvPr id="44042" name="Text Box 10">
            <a:extLst>
              <a:ext uri="{FF2B5EF4-FFF2-40B4-BE49-F238E27FC236}">
                <a16:creationId xmlns:a16="http://schemas.microsoft.com/office/drawing/2014/main" id="{9D108BDA-C40A-4836-90C6-9D90A3BA5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4294188"/>
            <a:ext cx="80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1 cm</a:t>
            </a:r>
          </a:p>
        </p:txBody>
      </p:sp>
      <p:sp>
        <p:nvSpPr>
          <p:cNvPr id="44043" name="Text Box 11">
            <a:extLst>
              <a:ext uri="{FF2B5EF4-FFF2-40B4-BE49-F238E27FC236}">
                <a16:creationId xmlns:a16="http://schemas.microsoft.com/office/drawing/2014/main" id="{86CF9DF9-0C42-4B37-BBCE-9CA9AA75F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550" y="3790950"/>
            <a:ext cx="80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1 cm</a:t>
            </a:r>
          </a:p>
        </p:txBody>
      </p:sp>
      <p:sp>
        <p:nvSpPr>
          <p:cNvPr id="44044" name="Text Box 12">
            <a:extLst>
              <a:ext uri="{FF2B5EF4-FFF2-40B4-BE49-F238E27FC236}">
                <a16:creationId xmlns:a16="http://schemas.microsoft.com/office/drawing/2014/main" id="{21DE4A7D-4940-4145-BC5F-3384C3953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0900" y="4837113"/>
            <a:ext cx="26336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9F911"/>
                </a:solidFill>
              </a:rPr>
              <a:t>Volume = </a:t>
            </a:r>
          </a:p>
        </p:txBody>
      </p:sp>
      <p:sp>
        <p:nvSpPr>
          <p:cNvPr id="44045" name="Text Box 13">
            <a:extLst>
              <a:ext uri="{FF2B5EF4-FFF2-40B4-BE49-F238E27FC236}">
                <a16:creationId xmlns:a16="http://schemas.microsoft.com/office/drawing/2014/main" id="{D079EEEC-9376-42E3-A7E7-BB5FE7D17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1513" y="4856163"/>
            <a:ext cx="25923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9F911"/>
                </a:solidFill>
              </a:rPr>
              <a:t>= 1 cm³</a:t>
            </a:r>
            <a:r>
              <a:rPr lang="en-GB" altLang="en-US" sz="320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4046" name="Text Box 14">
            <a:extLst>
              <a:ext uri="{FF2B5EF4-FFF2-40B4-BE49-F238E27FC236}">
                <a16:creationId xmlns:a16="http://schemas.microsoft.com/office/drawing/2014/main" id="{29A161CE-A288-4CD8-B69E-8032E393A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813" y="4837113"/>
            <a:ext cx="1066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9F911"/>
                </a:solidFill>
              </a:rPr>
              <a:t>x h </a:t>
            </a:r>
          </a:p>
        </p:txBody>
      </p:sp>
      <p:sp>
        <p:nvSpPr>
          <p:cNvPr id="44047" name="Text Box 15">
            <a:extLst>
              <a:ext uri="{FF2B5EF4-FFF2-40B4-BE49-F238E27FC236}">
                <a16:creationId xmlns:a16="http://schemas.microsoft.com/office/drawing/2014/main" id="{0BE142D7-423C-4247-817D-A578B5B04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1650" y="4837113"/>
            <a:ext cx="11287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x b </a:t>
            </a:r>
          </a:p>
        </p:txBody>
      </p:sp>
      <p:sp>
        <p:nvSpPr>
          <p:cNvPr id="44048" name="Text Box 16">
            <a:extLst>
              <a:ext uri="{FF2B5EF4-FFF2-40B4-BE49-F238E27FC236}">
                <a16:creationId xmlns:a16="http://schemas.microsoft.com/office/drawing/2014/main" id="{69F368B8-D3C7-44CD-BDC9-0CEA659D0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4950" y="4856163"/>
            <a:ext cx="576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l </a:t>
            </a:r>
          </a:p>
        </p:txBody>
      </p:sp>
      <p:sp>
        <p:nvSpPr>
          <p:cNvPr id="44052" name="Text Box 20">
            <a:extLst>
              <a:ext uri="{FF2B5EF4-FFF2-40B4-BE49-F238E27FC236}">
                <a16:creationId xmlns:a16="http://schemas.microsoft.com/office/drawing/2014/main" id="{7A367F90-060E-49D0-AF75-6C4A0B212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" y="1436688"/>
            <a:ext cx="25241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How much water does this hold?</a:t>
            </a:r>
          </a:p>
        </p:txBody>
      </p:sp>
      <p:sp>
        <p:nvSpPr>
          <p:cNvPr id="44053" name="Text Box 21">
            <a:extLst>
              <a:ext uri="{FF2B5EF4-FFF2-40B4-BE49-F238E27FC236}">
                <a16:creationId xmlns:a16="http://schemas.microsoft.com/office/drawing/2014/main" id="{E13FE907-91BE-4630-BF07-3A58EE597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8" y="5594350"/>
            <a:ext cx="8977312" cy="48895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600">
                <a:solidFill>
                  <a:srgbClr val="F9F911"/>
                </a:solidFill>
              </a:rPr>
              <a:t>A cube with volume 1cm</a:t>
            </a:r>
            <a:r>
              <a:rPr lang="en-GB" altLang="en-US" sz="2600">
                <a:solidFill>
                  <a:srgbClr val="F9F911"/>
                </a:solidFill>
                <a:cs typeface="Times New Roman" panose="02020603050405020304" pitchFamily="18" charset="0"/>
              </a:rPr>
              <a:t>³ holds exact 1 millilitre of liquid.</a:t>
            </a:r>
            <a:endParaRPr lang="en-GB" altLang="en-US" sz="2600">
              <a:solidFill>
                <a:srgbClr val="F9F911"/>
              </a:solidFill>
            </a:endParaRPr>
          </a:p>
        </p:txBody>
      </p:sp>
      <p:sp>
        <p:nvSpPr>
          <p:cNvPr id="44054" name="Oval 22">
            <a:extLst>
              <a:ext uri="{FF2B5EF4-FFF2-40B4-BE49-F238E27FC236}">
                <a16:creationId xmlns:a16="http://schemas.microsoft.com/office/drawing/2014/main" id="{F510B570-AF97-440E-A0F7-AAD1A70B7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1390650"/>
            <a:ext cx="1390650" cy="495300"/>
          </a:xfrm>
          <a:prstGeom prst="ellipse">
            <a:avLst/>
          </a:prstGeom>
          <a:solidFill>
            <a:srgbClr val="D9D9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55" name="Oval 23">
            <a:extLst>
              <a:ext uri="{FF2B5EF4-FFF2-40B4-BE49-F238E27FC236}">
                <a16:creationId xmlns:a16="http://schemas.microsoft.com/office/drawing/2014/main" id="{21D63B58-545D-4345-81C2-EB77EF97A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0" y="1428750"/>
            <a:ext cx="1219200" cy="361950"/>
          </a:xfrm>
          <a:prstGeom prst="ellipse">
            <a:avLst/>
          </a:prstGeom>
          <a:solidFill>
            <a:srgbClr val="D9D9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56" name="Oval 24">
            <a:extLst>
              <a:ext uri="{FF2B5EF4-FFF2-40B4-BE49-F238E27FC236}">
                <a16:creationId xmlns:a16="http://schemas.microsoft.com/office/drawing/2014/main" id="{52ABC891-D8C3-4210-8D7D-C05673CCA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0050" y="1466850"/>
            <a:ext cx="990600" cy="266700"/>
          </a:xfrm>
          <a:prstGeom prst="ellipse">
            <a:avLst/>
          </a:prstGeom>
          <a:solidFill>
            <a:srgbClr val="D9D9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59" name="Text Box 27">
            <a:extLst>
              <a:ext uri="{FF2B5EF4-FFF2-40B4-BE49-F238E27FC236}">
                <a16:creationId xmlns:a16="http://schemas.microsoft.com/office/drawing/2014/main" id="{FB8CBFFF-66F0-45FF-A4F5-66E50A0FA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675" y="6061075"/>
            <a:ext cx="4668838" cy="48895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600">
                <a:solidFill>
                  <a:srgbClr val="F9F911"/>
                </a:solidFill>
              </a:rPr>
              <a:t>A volume of 1000 ml = 1 lit</a:t>
            </a:r>
            <a:r>
              <a:rPr lang="en-GB" altLang="en-US" sz="2600">
                <a:solidFill>
                  <a:srgbClr val="F9F911"/>
                </a:solidFill>
                <a:cs typeface="Times New Roman" panose="02020603050405020304" pitchFamily="18" charset="0"/>
              </a:rPr>
              <a:t>re.</a:t>
            </a:r>
            <a:endParaRPr lang="en-GB" altLang="en-US" sz="2600">
              <a:solidFill>
                <a:srgbClr val="F9F911"/>
              </a:solidFill>
            </a:endParaRPr>
          </a:p>
        </p:txBody>
      </p:sp>
      <p:sp>
        <p:nvSpPr>
          <p:cNvPr id="44058" name="AutoShape 26">
            <a:extLst>
              <a:ext uri="{FF2B5EF4-FFF2-40B4-BE49-F238E27FC236}">
                <a16:creationId xmlns:a16="http://schemas.microsoft.com/office/drawing/2014/main" id="{D92A6943-AC05-424E-967B-3B3F9C438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2100" y="742950"/>
            <a:ext cx="2171700" cy="1376363"/>
          </a:xfrm>
          <a:prstGeom prst="cloudCallout">
            <a:avLst>
              <a:gd name="adj1" fmla="val -71051"/>
              <a:gd name="adj2" fmla="val -14583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chemeClr val="bg1"/>
                </a:solidFill>
              </a:rPr>
              <a:t>I’m a very small duck!</a:t>
            </a:r>
          </a:p>
        </p:txBody>
      </p:sp>
      <p:pic>
        <p:nvPicPr>
          <p:cNvPr id="44057" name="Picture 25" descr="wb01747_">
            <a:extLst>
              <a:ext uri="{FF2B5EF4-FFF2-40B4-BE49-F238E27FC236}">
                <a16:creationId xmlns:a16="http://schemas.microsoft.com/office/drawing/2014/main" id="{98173800-D7D3-4352-8999-23FF5717F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850" y="914400"/>
            <a:ext cx="1847850" cy="80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62" name="Rectangle 30">
            <a:extLst>
              <a:ext uri="{FF2B5EF4-FFF2-40B4-BE49-F238E27FC236}">
                <a16:creationId xmlns:a16="http://schemas.microsoft.com/office/drawing/2014/main" id="{6EC60BFF-6AC9-4C88-881A-E2F923389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8488" y="15081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Liquid Volume</a:t>
            </a:r>
          </a:p>
        </p:txBody>
      </p:sp>
      <p:pic>
        <p:nvPicPr>
          <p:cNvPr id="42010" name="Picture 31" descr="scottishflag">
            <a:extLst>
              <a:ext uri="{FF2B5EF4-FFF2-40B4-BE49-F238E27FC236}">
                <a16:creationId xmlns:a16="http://schemas.microsoft.com/office/drawing/2014/main" id="{CBD7AD1E-9750-4B18-B0BF-8D0C795643D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3508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011" name="Picture 32" descr="Office Objects 0572">
            <a:extLst>
              <a:ext uri="{FF2B5EF4-FFF2-40B4-BE49-F238E27FC236}">
                <a16:creationId xmlns:a16="http://schemas.microsoft.com/office/drawing/2014/main" id="{3E427F4E-FD30-491B-8560-124247F49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0" name="Line 8">
            <a:extLst>
              <a:ext uri="{FF2B5EF4-FFF2-40B4-BE49-F238E27FC236}">
                <a16:creationId xmlns:a16="http://schemas.microsoft.com/office/drawing/2014/main" id="{F956FABB-4571-42DD-81BD-391BB3A2DA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3213" y="3457575"/>
            <a:ext cx="754062" cy="7239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9" name="Line 7">
            <a:extLst>
              <a:ext uri="{FF2B5EF4-FFF2-40B4-BE49-F238E27FC236}">
                <a16:creationId xmlns:a16="http://schemas.microsoft.com/office/drawing/2014/main" id="{02772FE1-F26D-4524-84A0-E5A2DF60585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3375" y="2019300"/>
            <a:ext cx="0" cy="219233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7" dur="2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0"/>
                                        <p:tgtEl>
                                          <p:spTgt spid="4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575"/>
                            </p:stCondLst>
                            <p:childTnLst>
                              <p:par>
                                <p:cTn id="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650"/>
                            </p:stCondLst>
                            <p:childTnLst>
                              <p:par>
                                <p:cTn id="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1" grpId="0" animBg="1"/>
      <p:bldP spid="44034" grpId="0" animBg="1"/>
      <p:bldP spid="44041" grpId="0"/>
      <p:bldP spid="44042" grpId="0"/>
      <p:bldP spid="44043" grpId="0"/>
      <p:bldP spid="44044" grpId="0" autoUpdateAnimBg="0"/>
      <p:bldP spid="44045" grpId="0" autoUpdateAnimBg="0"/>
      <p:bldP spid="44046" grpId="0" autoUpdateAnimBg="0"/>
      <p:bldP spid="44047" grpId="0" autoUpdateAnimBg="0"/>
      <p:bldP spid="44048" grpId="0" autoUpdateAnimBg="0"/>
      <p:bldP spid="44052" grpId="0"/>
      <p:bldP spid="44053" grpId="0" animBg="1" autoUpdateAnimBg="0"/>
      <p:bldP spid="44054" grpId="0" animBg="1"/>
      <p:bldP spid="44055" grpId="0" animBg="1"/>
      <p:bldP spid="44056" grpId="0" animBg="1"/>
      <p:bldP spid="44059" grpId="0" animBg="1" autoUpdateAnimBg="0"/>
      <p:bldP spid="44058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1">
            <a:extLst>
              <a:ext uri="{FF2B5EF4-FFF2-40B4-BE49-F238E27FC236}">
                <a16:creationId xmlns:a16="http://schemas.microsoft.com/office/drawing/2014/main" id="{F005328A-8AEA-4A92-B42E-B32738B5721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EA3B9AB9-6EC2-40C1-9E2E-83C025724C68}" type="datetime5">
              <a:rPr lang="en-GB" altLang="en-US" smtClean="0">
                <a:latin typeface="Arial" panose="020B0604020202020204" pitchFamily="34" charset="0"/>
              </a:rPr>
              <a:pPr eaLnBrk="1" hangingPunct="1"/>
              <a:t>4-Jul-26</a:t>
            </a:fld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43011" name="Footer Placeholder 2">
            <a:extLst>
              <a:ext uri="{FF2B5EF4-FFF2-40B4-BE49-F238E27FC236}">
                <a16:creationId xmlns:a16="http://schemas.microsoft.com/office/drawing/2014/main" id="{B6BAA24A-46CF-4C9B-AFA8-902552001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latin typeface="Arial" panose="020B0604020202020204" pitchFamily="34" charset="0"/>
              </a:rPr>
              <a:t>Compiled by Mr. Lafferty Maths Dept.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5A81EBCF-34D2-47EF-97A7-86602313A93A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42888"/>
            <a:ext cx="4941888" cy="5876925"/>
            <a:chOff x="2647" y="153"/>
            <a:chExt cx="2882" cy="4167"/>
          </a:xfrm>
        </p:grpSpPr>
        <p:sp>
          <p:nvSpPr>
            <p:cNvPr id="43092" name="Freeform 3">
              <a:extLst>
                <a:ext uri="{FF2B5EF4-FFF2-40B4-BE49-F238E27FC236}">
                  <a16:creationId xmlns:a16="http://schemas.microsoft.com/office/drawing/2014/main" id="{CF474EEC-756D-4FCA-A266-60D801758B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3" name="Freeform 4">
              <a:extLst>
                <a:ext uri="{FF2B5EF4-FFF2-40B4-BE49-F238E27FC236}">
                  <a16:creationId xmlns:a16="http://schemas.microsoft.com/office/drawing/2014/main" id="{D4DE0BAC-A261-4ABC-8DDC-7C3ED2DA37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4" name="Freeform 5">
              <a:extLst>
                <a:ext uri="{FF2B5EF4-FFF2-40B4-BE49-F238E27FC236}">
                  <a16:creationId xmlns:a16="http://schemas.microsoft.com/office/drawing/2014/main" id="{962DE963-CD79-4E80-9DA9-F18369EFDB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5" name="Freeform 6">
              <a:extLst>
                <a:ext uri="{FF2B5EF4-FFF2-40B4-BE49-F238E27FC236}">
                  <a16:creationId xmlns:a16="http://schemas.microsoft.com/office/drawing/2014/main" id="{FCE36ECD-0D0E-4C0C-931C-2F7527171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6" name="Freeform 7">
              <a:extLst>
                <a:ext uri="{FF2B5EF4-FFF2-40B4-BE49-F238E27FC236}">
                  <a16:creationId xmlns:a16="http://schemas.microsoft.com/office/drawing/2014/main" id="{C8EC108C-26E0-48C6-98AA-889F5098E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7" name="Freeform 8">
              <a:extLst>
                <a:ext uri="{FF2B5EF4-FFF2-40B4-BE49-F238E27FC236}">
                  <a16:creationId xmlns:a16="http://schemas.microsoft.com/office/drawing/2014/main" id="{3F4DD9CD-5EFF-4CDD-BA54-535CBFD2B0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3853"/>
              <a:ext cx="2497" cy="158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8" name="Freeform 9">
              <a:extLst>
                <a:ext uri="{FF2B5EF4-FFF2-40B4-BE49-F238E27FC236}">
                  <a16:creationId xmlns:a16="http://schemas.microsoft.com/office/drawing/2014/main" id="{E5AA3FE6-3651-48C6-B947-41BDBBCF57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9" name="Freeform 10">
              <a:extLst>
                <a:ext uri="{FF2B5EF4-FFF2-40B4-BE49-F238E27FC236}">
                  <a16:creationId xmlns:a16="http://schemas.microsoft.com/office/drawing/2014/main" id="{49FAB8F4-1559-4305-8B44-B04F421840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0" name="Freeform 11">
              <a:extLst>
                <a:ext uri="{FF2B5EF4-FFF2-40B4-BE49-F238E27FC236}">
                  <a16:creationId xmlns:a16="http://schemas.microsoft.com/office/drawing/2014/main" id="{462CEC5C-3E64-4CF4-A402-702E2A7C89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1" name="Freeform 12">
              <a:extLst>
                <a:ext uri="{FF2B5EF4-FFF2-40B4-BE49-F238E27FC236}">
                  <a16:creationId xmlns:a16="http://schemas.microsoft.com/office/drawing/2014/main" id="{31F18AEC-0FF3-4546-A1CD-C5E202FBB0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2" name="Freeform 13">
              <a:extLst>
                <a:ext uri="{FF2B5EF4-FFF2-40B4-BE49-F238E27FC236}">
                  <a16:creationId xmlns:a16="http://schemas.microsoft.com/office/drawing/2014/main" id="{3A8F7403-8A61-49BF-A6F3-198AE7F5D1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3" name="Line 14">
              <a:extLst>
                <a:ext uri="{FF2B5EF4-FFF2-40B4-BE49-F238E27FC236}">
                  <a16:creationId xmlns:a16="http://schemas.microsoft.com/office/drawing/2014/main" id="{2AC88404-4396-4797-9490-871A346A22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4" name="Rectangle 15">
              <a:extLst>
                <a:ext uri="{FF2B5EF4-FFF2-40B4-BE49-F238E27FC236}">
                  <a16:creationId xmlns:a16="http://schemas.microsoft.com/office/drawing/2014/main" id="{86038AB6-E5ED-49F3-9E7F-9CE5FC4D25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105" name="Rectangle 16">
              <a:extLst>
                <a:ext uri="{FF2B5EF4-FFF2-40B4-BE49-F238E27FC236}">
                  <a16:creationId xmlns:a16="http://schemas.microsoft.com/office/drawing/2014/main" id="{F2BBFC12-B924-4009-9F76-C1C551F3F2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106" name="Rectangle 17">
              <a:extLst>
                <a:ext uri="{FF2B5EF4-FFF2-40B4-BE49-F238E27FC236}">
                  <a16:creationId xmlns:a16="http://schemas.microsoft.com/office/drawing/2014/main" id="{51AD1F28-2461-4BA9-A81D-FDFE4C8EE6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107" name="Rectangle 18">
              <a:extLst>
                <a:ext uri="{FF2B5EF4-FFF2-40B4-BE49-F238E27FC236}">
                  <a16:creationId xmlns:a16="http://schemas.microsoft.com/office/drawing/2014/main" id="{B87190E5-B0B0-488D-95DC-C3F37CC1DA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108" name="Rectangle 19">
              <a:extLst>
                <a:ext uri="{FF2B5EF4-FFF2-40B4-BE49-F238E27FC236}">
                  <a16:creationId xmlns:a16="http://schemas.microsoft.com/office/drawing/2014/main" id="{A74040AA-92BC-469D-971E-9E9B5A4008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109" name="Rectangle 20">
              <a:extLst>
                <a:ext uri="{FF2B5EF4-FFF2-40B4-BE49-F238E27FC236}">
                  <a16:creationId xmlns:a16="http://schemas.microsoft.com/office/drawing/2014/main" id="{93CB7A29-AB90-4073-977A-5A8663685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110" name="Freeform 21">
              <a:extLst>
                <a:ext uri="{FF2B5EF4-FFF2-40B4-BE49-F238E27FC236}">
                  <a16:creationId xmlns:a16="http://schemas.microsoft.com/office/drawing/2014/main" id="{13EEFB56-DC0C-44C2-97A5-57BD559F05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1" name="Freeform 22">
              <a:extLst>
                <a:ext uri="{FF2B5EF4-FFF2-40B4-BE49-F238E27FC236}">
                  <a16:creationId xmlns:a16="http://schemas.microsoft.com/office/drawing/2014/main" id="{FD538406-19F5-4CD2-9881-7D8C5D67C4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2" name="Freeform 23">
              <a:extLst>
                <a:ext uri="{FF2B5EF4-FFF2-40B4-BE49-F238E27FC236}">
                  <a16:creationId xmlns:a16="http://schemas.microsoft.com/office/drawing/2014/main" id="{843FB7CB-6C11-4EBF-9FAF-666B25CC1D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3" name="Freeform 24">
              <a:extLst>
                <a:ext uri="{FF2B5EF4-FFF2-40B4-BE49-F238E27FC236}">
                  <a16:creationId xmlns:a16="http://schemas.microsoft.com/office/drawing/2014/main" id="{A1E7A5E7-6589-4714-81BD-7DD2F13574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4" name="Freeform 25">
              <a:extLst>
                <a:ext uri="{FF2B5EF4-FFF2-40B4-BE49-F238E27FC236}">
                  <a16:creationId xmlns:a16="http://schemas.microsoft.com/office/drawing/2014/main" id="{720409D5-9132-48C3-946F-F6DC00013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5" name="Freeform 26">
              <a:extLst>
                <a:ext uri="{FF2B5EF4-FFF2-40B4-BE49-F238E27FC236}">
                  <a16:creationId xmlns:a16="http://schemas.microsoft.com/office/drawing/2014/main" id="{737BC708-B460-4609-88C3-0C5CF6A9F8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6" name="Freeform 27">
              <a:extLst>
                <a:ext uri="{FF2B5EF4-FFF2-40B4-BE49-F238E27FC236}">
                  <a16:creationId xmlns:a16="http://schemas.microsoft.com/office/drawing/2014/main" id="{3FE0D2F2-3E25-4CB8-BC8E-3B12669DDF0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7" name="Freeform 28">
              <a:extLst>
                <a:ext uri="{FF2B5EF4-FFF2-40B4-BE49-F238E27FC236}">
                  <a16:creationId xmlns:a16="http://schemas.microsoft.com/office/drawing/2014/main" id="{1A281F37-9386-42E6-B9BD-303C078C2D1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8" name="Freeform 29">
              <a:extLst>
                <a:ext uri="{FF2B5EF4-FFF2-40B4-BE49-F238E27FC236}">
                  <a16:creationId xmlns:a16="http://schemas.microsoft.com/office/drawing/2014/main" id="{3D4072ED-E960-4F0C-8541-A3D198402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9" name="Freeform 30">
              <a:extLst>
                <a:ext uri="{FF2B5EF4-FFF2-40B4-BE49-F238E27FC236}">
                  <a16:creationId xmlns:a16="http://schemas.microsoft.com/office/drawing/2014/main" id="{70C76707-9463-4E83-81B4-21412B411B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0" name="Freeform 31">
              <a:extLst>
                <a:ext uri="{FF2B5EF4-FFF2-40B4-BE49-F238E27FC236}">
                  <a16:creationId xmlns:a16="http://schemas.microsoft.com/office/drawing/2014/main" id="{271D6CFA-1DC1-4C6C-8EEE-A8BDF1F903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1" name="Freeform 32">
              <a:extLst>
                <a:ext uri="{FF2B5EF4-FFF2-40B4-BE49-F238E27FC236}">
                  <a16:creationId xmlns:a16="http://schemas.microsoft.com/office/drawing/2014/main" id="{591970DF-EED4-4E6E-A253-C3CE2379BF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2" name="Freeform 33">
              <a:extLst>
                <a:ext uri="{FF2B5EF4-FFF2-40B4-BE49-F238E27FC236}">
                  <a16:creationId xmlns:a16="http://schemas.microsoft.com/office/drawing/2014/main" id="{6224FFCC-9227-4F20-BED2-361B968981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3" name="Freeform 34">
              <a:extLst>
                <a:ext uri="{FF2B5EF4-FFF2-40B4-BE49-F238E27FC236}">
                  <a16:creationId xmlns:a16="http://schemas.microsoft.com/office/drawing/2014/main" id="{085B4FAF-B586-401B-ACB9-6034FA86D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4" name="Freeform 35">
              <a:extLst>
                <a:ext uri="{FF2B5EF4-FFF2-40B4-BE49-F238E27FC236}">
                  <a16:creationId xmlns:a16="http://schemas.microsoft.com/office/drawing/2014/main" id="{C9E3064A-F8EF-4E5D-B22F-28B7217085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5" name="Freeform 36">
              <a:extLst>
                <a:ext uri="{FF2B5EF4-FFF2-40B4-BE49-F238E27FC236}">
                  <a16:creationId xmlns:a16="http://schemas.microsoft.com/office/drawing/2014/main" id="{B29711ED-0B8D-4EFD-85FF-081B981456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6" name="Freeform 37">
              <a:extLst>
                <a:ext uri="{FF2B5EF4-FFF2-40B4-BE49-F238E27FC236}">
                  <a16:creationId xmlns:a16="http://schemas.microsoft.com/office/drawing/2014/main" id="{6CCC5430-9B47-4808-B6B7-2BCA64A2D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7" name="Freeform 38">
              <a:extLst>
                <a:ext uri="{FF2B5EF4-FFF2-40B4-BE49-F238E27FC236}">
                  <a16:creationId xmlns:a16="http://schemas.microsoft.com/office/drawing/2014/main" id="{4784BF80-AA91-4259-BEC2-6CE00B5CE2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8" name="Freeform 39">
              <a:extLst>
                <a:ext uri="{FF2B5EF4-FFF2-40B4-BE49-F238E27FC236}">
                  <a16:creationId xmlns:a16="http://schemas.microsoft.com/office/drawing/2014/main" id="{8D37DA2F-9FBB-4E8A-A907-B3C1DFBEB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29" name="Freeform 40">
              <a:extLst>
                <a:ext uri="{FF2B5EF4-FFF2-40B4-BE49-F238E27FC236}">
                  <a16:creationId xmlns:a16="http://schemas.microsoft.com/office/drawing/2014/main" id="{781863A1-48F7-499E-9C9E-67B3F6134E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0" name="Freeform 41">
              <a:extLst>
                <a:ext uri="{FF2B5EF4-FFF2-40B4-BE49-F238E27FC236}">
                  <a16:creationId xmlns:a16="http://schemas.microsoft.com/office/drawing/2014/main" id="{6342CC86-557D-4C62-86C5-94A1B523BC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1" name="Freeform 42">
              <a:extLst>
                <a:ext uri="{FF2B5EF4-FFF2-40B4-BE49-F238E27FC236}">
                  <a16:creationId xmlns:a16="http://schemas.microsoft.com/office/drawing/2014/main" id="{B5D02869-3BE6-4757-8207-5B7B6DCD9D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2" name="Freeform 43">
              <a:extLst>
                <a:ext uri="{FF2B5EF4-FFF2-40B4-BE49-F238E27FC236}">
                  <a16:creationId xmlns:a16="http://schemas.microsoft.com/office/drawing/2014/main" id="{73222795-C425-4730-A5E5-DA638DE18B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3" name="Freeform 44">
              <a:extLst>
                <a:ext uri="{FF2B5EF4-FFF2-40B4-BE49-F238E27FC236}">
                  <a16:creationId xmlns:a16="http://schemas.microsoft.com/office/drawing/2014/main" id="{6BA71BCE-5180-46BF-9B81-B04DBE7284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4" name="Freeform 45">
              <a:extLst>
                <a:ext uri="{FF2B5EF4-FFF2-40B4-BE49-F238E27FC236}">
                  <a16:creationId xmlns:a16="http://schemas.microsoft.com/office/drawing/2014/main" id="{B7D374E7-8B08-4FF6-86E0-F54DCD3F6E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5" name="Freeform 46">
              <a:extLst>
                <a:ext uri="{FF2B5EF4-FFF2-40B4-BE49-F238E27FC236}">
                  <a16:creationId xmlns:a16="http://schemas.microsoft.com/office/drawing/2014/main" id="{B2AEECC9-37C8-46DE-B973-43B23041BE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6" name="Freeform 47">
              <a:extLst>
                <a:ext uri="{FF2B5EF4-FFF2-40B4-BE49-F238E27FC236}">
                  <a16:creationId xmlns:a16="http://schemas.microsoft.com/office/drawing/2014/main" id="{76883423-8A63-41D8-9A66-FC77DAC8C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7" name="Freeform 48">
              <a:extLst>
                <a:ext uri="{FF2B5EF4-FFF2-40B4-BE49-F238E27FC236}">
                  <a16:creationId xmlns:a16="http://schemas.microsoft.com/office/drawing/2014/main" id="{AF2C3330-573F-4452-934B-A658238E32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8" name="Freeform 49">
              <a:extLst>
                <a:ext uri="{FF2B5EF4-FFF2-40B4-BE49-F238E27FC236}">
                  <a16:creationId xmlns:a16="http://schemas.microsoft.com/office/drawing/2014/main" id="{C5ADC99E-0D1A-4EB9-9275-92C4CB3933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9" name="Freeform 50">
              <a:extLst>
                <a:ext uri="{FF2B5EF4-FFF2-40B4-BE49-F238E27FC236}">
                  <a16:creationId xmlns:a16="http://schemas.microsoft.com/office/drawing/2014/main" id="{18867A50-71D3-4831-8409-2CF63ABE09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0" name="Freeform 51">
              <a:extLst>
                <a:ext uri="{FF2B5EF4-FFF2-40B4-BE49-F238E27FC236}">
                  <a16:creationId xmlns:a16="http://schemas.microsoft.com/office/drawing/2014/main" id="{34C4A758-C6B9-4518-B34A-DB8581AC75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1" name="Freeform 52">
              <a:extLst>
                <a:ext uri="{FF2B5EF4-FFF2-40B4-BE49-F238E27FC236}">
                  <a16:creationId xmlns:a16="http://schemas.microsoft.com/office/drawing/2014/main" id="{0CC30315-2539-4383-9AA9-A4E64B676B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2" name="Freeform 53">
              <a:extLst>
                <a:ext uri="{FF2B5EF4-FFF2-40B4-BE49-F238E27FC236}">
                  <a16:creationId xmlns:a16="http://schemas.microsoft.com/office/drawing/2014/main" id="{AA4C6FA7-72EA-4FFB-9A96-CBD529C66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3" name="Freeform 54">
              <a:extLst>
                <a:ext uri="{FF2B5EF4-FFF2-40B4-BE49-F238E27FC236}">
                  <a16:creationId xmlns:a16="http://schemas.microsoft.com/office/drawing/2014/main" id="{60F643D6-FB86-499F-B99A-AB474B8296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4" name="Freeform 55">
              <a:extLst>
                <a:ext uri="{FF2B5EF4-FFF2-40B4-BE49-F238E27FC236}">
                  <a16:creationId xmlns:a16="http://schemas.microsoft.com/office/drawing/2014/main" id="{0663658F-8D4A-4FFA-BA02-83A4B1A4F1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5" name="Freeform 56">
              <a:extLst>
                <a:ext uri="{FF2B5EF4-FFF2-40B4-BE49-F238E27FC236}">
                  <a16:creationId xmlns:a16="http://schemas.microsoft.com/office/drawing/2014/main" id="{7E28A787-2548-4EA0-B923-1B08624CB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6" name="Freeform 57">
              <a:extLst>
                <a:ext uri="{FF2B5EF4-FFF2-40B4-BE49-F238E27FC236}">
                  <a16:creationId xmlns:a16="http://schemas.microsoft.com/office/drawing/2014/main" id="{61C7E022-E33F-4FC5-A377-40F1992DF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7" name="Freeform 58">
              <a:extLst>
                <a:ext uri="{FF2B5EF4-FFF2-40B4-BE49-F238E27FC236}">
                  <a16:creationId xmlns:a16="http://schemas.microsoft.com/office/drawing/2014/main" id="{FB5DDD3A-9AEB-4975-A028-76556A6201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8" name="Freeform 59">
              <a:extLst>
                <a:ext uri="{FF2B5EF4-FFF2-40B4-BE49-F238E27FC236}">
                  <a16:creationId xmlns:a16="http://schemas.microsoft.com/office/drawing/2014/main" id="{8E1C766E-900E-4047-85BB-A3A321EAB5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9" name="Freeform 60">
              <a:extLst>
                <a:ext uri="{FF2B5EF4-FFF2-40B4-BE49-F238E27FC236}">
                  <a16:creationId xmlns:a16="http://schemas.microsoft.com/office/drawing/2014/main" id="{470FB8C6-099E-4727-890B-F18B54CBDD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0" name="Freeform 61">
              <a:extLst>
                <a:ext uri="{FF2B5EF4-FFF2-40B4-BE49-F238E27FC236}">
                  <a16:creationId xmlns:a16="http://schemas.microsoft.com/office/drawing/2014/main" id="{BDBDBE73-2325-4286-BB07-D8E20A70E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1" name="Freeform 62">
              <a:extLst>
                <a:ext uri="{FF2B5EF4-FFF2-40B4-BE49-F238E27FC236}">
                  <a16:creationId xmlns:a16="http://schemas.microsoft.com/office/drawing/2014/main" id="{2DE24100-66C9-43AA-B7AA-0782E23B0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2" name="Freeform 63">
              <a:extLst>
                <a:ext uri="{FF2B5EF4-FFF2-40B4-BE49-F238E27FC236}">
                  <a16:creationId xmlns:a16="http://schemas.microsoft.com/office/drawing/2014/main" id="{E0178320-9A03-475F-83F4-19CC8B4004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3" name="Freeform 64">
              <a:extLst>
                <a:ext uri="{FF2B5EF4-FFF2-40B4-BE49-F238E27FC236}">
                  <a16:creationId xmlns:a16="http://schemas.microsoft.com/office/drawing/2014/main" id="{3790637C-75F4-4C52-AD01-B99A7B7E2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13" name="Rectangle 65">
            <a:extLst>
              <a:ext uri="{FF2B5EF4-FFF2-40B4-BE49-F238E27FC236}">
                <a16:creationId xmlns:a16="http://schemas.microsoft.com/office/drawing/2014/main" id="{D5C1A77A-A335-456C-98CF-D0EB6FAEA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413" y="141288"/>
            <a:ext cx="278765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ea typeface="PMingLiU" panose="020B0604030504040204" pitchFamily="18" charset="-120"/>
              </a:rPr>
              <a:t>Example 1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</a:endParaRPr>
          </a:p>
        </p:txBody>
      </p:sp>
      <p:sp>
        <p:nvSpPr>
          <p:cNvPr id="45122" name="Text Box 66">
            <a:extLst>
              <a:ext uri="{FF2B5EF4-FFF2-40B4-BE49-F238E27FC236}">
                <a16:creationId xmlns:a16="http://schemas.microsoft.com/office/drawing/2014/main" id="{6C3B2B49-AB1A-4C9A-B0C0-6766BF227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5" y="2532063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</a:rPr>
              <a:t>12 cm</a:t>
            </a:r>
          </a:p>
        </p:txBody>
      </p:sp>
      <p:sp>
        <p:nvSpPr>
          <p:cNvPr id="45123" name="Text Box 67">
            <a:extLst>
              <a:ext uri="{FF2B5EF4-FFF2-40B4-BE49-F238E27FC236}">
                <a16:creationId xmlns:a16="http://schemas.microsoft.com/office/drawing/2014/main" id="{7FA698B6-AE3B-47A4-A43C-85D92A6E7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2613" y="4144963"/>
            <a:ext cx="85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</a:rPr>
              <a:t>6 cm</a:t>
            </a:r>
          </a:p>
        </p:txBody>
      </p:sp>
      <p:sp>
        <p:nvSpPr>
          <p:cNvPr id="45124" name="Text Box 68">
            <a:extLst>
              <a:ext uri="{FF2B5EF4-FFF2-40B4-BE49-F238E27FC236}">
                <a16:creationId xmlns:a16="http://schemas.microsoft.com/office/drawing/2014/main" id="{E2E1079F-BF2A-4E2A-A087-AEFD1B2A9361}"/>
              </a:ext>
            </a:extLst>
          </p:cNvPr>
          <p:cNvSpPr txBox="1">
            <a:spLocks noChangeArrowheads="1"/>
          </p:cNvSpPr>
          <p:nvPr/>
        </p:nvSpPr>
        <p:spPr bwMode="auto">
          <a:xfrm rot="2599271">
            <a:off x="742950" y="3860800"/>
            <a:ext cx="85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</a:rPr>
              <a:t>3 cm</a:t>
            </a:r>
          </a:p>
        </p:txBody>
      </p:sp>
      <p:grpSp>
        <p:nvGrpSpPr>
          <p:cNvPr id="3" name="Group 69">
            <a:extLst>
              <a:ext uri="{FF2B5EF4-FFF2-40B4-BE49-F238E27FC236}">
                <a16:creationId xmlns:a16="http://schemas.microsoft.com/office/drawing/2014/main" id="{1404049D-160C-4A3D-8073-BD56F0D9A33F}"/>
              </a:ext>
            </a:extLst>
          </p:cNvPr>
          <p:cNvGrpSpPr>
            <a:grpSpLocks/>
          </p:cNvGrpSpPr>
          <p:nvPr/>
        </p:nvGrpSpPr>
        <p:grpSpPr bwMode="auto">
          <a:xfrm>
            <a:off x="1023938" y="1193800"/>
            <a:ext cx="1897062" cy="2952750"/>
            <a:chOff x="300" y="1968"/>
            <a:chExt cx="1195" cy="1860"/>
          </a:xfrm>
        </p:grpSpPr>
        <p:sp>
          <p:nvSpPr>
            <p:cNvPr id="43028" name="AutoShape 70">
              <a:extLst>
                <a:ext uri="{FF2B5EF4-FFF2-40B4-BE49-F238E27FC236}">
                  <a16:creationId xmlns:a16="http://schemas.microsoft.com/office/drawing/2014/main" id="{11ADA9AF-B47D-402A-889A-E25F0E9617F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00" y="1968"/>
              <a:ext cx="1188" cy="1860"/>
            </a:xfrm>
            <a:prstGeom prst="cube">
              <a:avLst>
                <a:gd name="adj" fmla="val 25000"/>
              </a:avLst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029" name="Group 71">
              <a:extLst>
                <a:ext uri="{FF2B5EF4-FFF2-40B4-BE49-F238E27FC236}">
                  <a16:creationId xmlns:a16="http://schemas.microsoft.com/office/drawing/2014/main" id="{42C1CE1E-98D0-4BD8-8F0E-80AD2B1DC1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7" y="2311"/>
              <a:ext cx="842" cy="905"/>
              <a:chOff x="4475" y="3007"/>
              <a:chExt cx="974" cy="905"/>
            </a:xfrm>
          </p:grpSpPr>
          <p:sp>
            <p:nvSpPr>
              <p:cNvPr id="43032" name="Freeform 72">
                <a:extLst>
                  <a:ext uri="{FF2B5EF4-FFF2-40B4-BE49-F238E27FC236}">
                    <a16:creationId xmlns:a16="http://schemas.microsoft.com/office/drawing/2014/main" id="{E36395C8-08AB-4882-B84A-64041E99DF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3023"/>
                <a:ext cx="889" cy="875"/>
              </a:xfrm>
              <a:custGeom>
                <a:avLst/>
                <a:gdLst>
                  <a:gd name="T0" fmla="*/ 1 w 1778"/>
                  <a:gd name="T1" fmla="*/ 9 h 1751"/>
                  <a:gd name="T2" fmla="*/ 5 w 1778"/>
                  <a:gd name="T3" fmla="*/ 2 h 1751"/>
                  <a:gd name="T4" fmla="*/ 5 w 1778"/>
                  <a:gd name="T5" fmla="*/ 2 h 1751"/>
                  <a:gd name="T6" fmla="*/ 1 w 1778"/>
                  <a:gd name="T7" fmla="*/ 12 h 1751"/>
                  <a:gd name="T8" fmla="*/ 2 w 1778"/>
                  <a:gd name="T9" fmla="*/ 12 h 1751"/>
                  <a:gd name="T10" fmla="*/ 6 w 1778"/>
                  <a:gd name="T11" fmla="*/ 3 h 1751"/>
                  <a:gd name="T12" fmla="*/ 7 w 1778"/>
                  <a:gd name="T13" fmla="*/ 3 h 1751"/>
                  <a:gd name="T14" fmla="*/ 2 w 1778"/>
                  <a:gd name="T15" fmla="*/ 16 h 1751"/>
                  <a:gd name="T16" fmla="*/ 3 w 1778"/>
                  <a:gd name="T17" fmla="*/ 15 h 1751"/>
                  <a:gd name="T18" fmla="*/ 2 w 1778"/>
                  <a:gd name="T19" fmla="*/ 21 h 1751"/>
                  <a:gd name="T20" fmla="*/ 3 w 1778"/>
                  <a:gd name="T21" fmla="*/ 20 h 1751"/>
                  <a:gd name="T22" fmla="*/ 3 w 1778"/>
                  <a:gd name="T23" fmla="*/ 20 h 1751"/>
                  <a:gd name="T24" fmla="*/ 6 w 1778"/>
                  <a:gd name="T25" fmla="*/ 25 h 1751"/>
                  <a:gd name="T26" fmla="*/ 7 w 1778"/>
                  <a:gd name="T27" fmla="*/ 26 h 1751"/>
                  <a:gd name="T28" fmla="*/ 5 w 1778"/>
                  <a:gd name="T29" fmla="*/ 23 h 1751"/>
                  <a:gd name="T30" fmla="*/ 6 w 1778"/>
                  <a:gd name="T31" fmla="*/ 23 h 1751"/>
                  <a:gd name="T32" fmla="*/ 12 w 1778"/>
                  <a:gd name="T33" fmla="*/ 27 h 1751"/>
                  <a:gd name="T34" fmla="*/ 13 w 1778"/>
                  <a:gd name="T35" fmla="*/ 27 h 1751"/>
                  <a:gd name="T36" fmla="*/ 9 w 1778"/>
                  <a:gd name="T37" fmla="*/ 25 h 1751"/>
                  <a:gd name="T38" fmla="*/ 7 w 1778"/>
                  <a:gd name="T39" fmla="*/ 24 h 1751"/>
                  <a:gd name="T40" fmla="*/ 10 w 1778"/>
                  <a:gd name="T41" fmla="*/ 25 h 1751"/>
                  <a:gd name="T42" fmla="*/ 14 w 1778"/>
                  <a:gd name="T43" fmla="*/ 26 h 1751"/>
                  <a:gd name="T44" fmla="*/ 20 w 1778"/>
                  <a:gd name="T45" fmla="*/ 26 h 1751"/>
                  <a:gd name="T46" fmla="*/ 21 w 1778"/>
                  <a:gd name="T47" fmla="*/ 26 h 1751"/>
                  <a:gd name="T48" fmla="*/ 15 w 1778"/>
                  <a:gd name="T49" fmla="*/ 25 h 1751"/>
                  <a:gd name="T50" fmla="*/ 17 w 1778"/>
                  <a:gd name="T51" fmla="*/ 25 h 1751"/>
                  <a:gd name="T52" fmla="*/ 24 w 1778"/>
                  <a:gd name="T53" fmla="*/ 25 h 1751"/>
                  <a:gd name="T54" fmla="*/ 25 w 1778"/>
                  <a:gd name="T55" fmla="*/ 25 h 1751"/>
                  <a:gd name="T56" fmla="*/ 20 w 1778"/>
                  <a:gd name="T57" fmla="*/ 24 h 1751"/>
                  <a:gd name="T58" fmla="*/ 20 w 1778"/>
                  <a:gd name="T59" fmla="*/ 24 h 1751"/>
                  <a:gd name="T60" fmla="*/ 26 w 1778"/>
                  <a:gd name="T61" fmla="*/ 23 h 1751"/>
                  <a:gd name="T62" fmla="*/ 25 w 1778"/>
                  <a:gd name="T63" fmla="*/ 23 h 1751"/>
                  <a:gd name="T64" fmla="*/ 21 w 1778"/>
                  <a:gd name="T65" fmla="*/ 23 h 1751"/>
                  <a:gd name="T66" fmla="*/ 22 w 1778"/>
                  <a:gd name="T67" fmla="*/ 23 h 1751"/>
                  <a:gd name="T68" fmla="*/ 26 w 1778"/>
                  <a:gd name="T69" fmla="*/ 21 h 1751"/>
                  <a:gd name="T70" fmla="*/ 26 w 1778"/>
                  <a:gd name="T71" fmla="*/ 21 h 1751"/>
                  <a:gd name="T72" fmla="*/ 23 w 1778"/>
                  <a:gd name="T73" fmla="*/ 22 h 1751"/>
                  <a:gd name="T74" fmla="*/ 23 w 1778"/>
                  <a:gd name="T75" fmla="*/ 21 h 1751"/>
                  <a:gd name="T76" fmla="*/ 27 w 1778"/>
                  <a:gd name="T77" fmla="*/ 18 h 1751"/>
                  <a:gd name="T78" fmla="*/ 27 w 1778"/>
                  <a:gd name="T79" fmla="*/ 17 h 1751"/>
                  <a:gd name="T80" fmla="*/ 25 w 1778"/>
                  <a:gd name="T81" fmla="*/ 19 h 1751"/>
                  <a:gd name="T82" fmla="*/ 26 w 1778"/>
                  <a:gd name="T83" fmla="*/ 18 h 1751"/>
                  <a:gd name="T84" fmla="*/ 28 w 1778"/>
                  <a:gd name="T85" fmla="*/ 12 h 1751"/>
                  <a:gd name="T86" fmla="*/ 27 w 1778"/>
                  <a:gd name="T87" fmla="*/ 14 h 1751"/>
                  <a:gd name="T88" fmla="*/ 27 w 1778"/>
                  <a:gd name="T89" fmla="*/ 9 h 1751"/>
                  <a:gd name="T90" fmla="*/ 26 w 1778"/>
                  <a:gd name="T91" fmla="*/ 10 h 1751"/>
                  <a:gd name="T92" fmla="*/ 26 w 1778"/>
                  <a:gd name="T93" fmla="*/ 4 h 1751"/>
                  <a:gd name="T94" fmla="*/ 25 w 1778"/>
                  <a:gd name="T95" fmla="*/ 6 h 1751"/>
                  <a:gd name="T96" fmla="*/ 24 w 1778"/>
                  <a:gd name="T97" fmla="*/ 3 h 1751"/>
                  <a:gd name="T98" fmla="*/ 24 w 1778"/>
                  <a:gd name="T99" fmla="*/ 4 h 1751"/>
                  <a:gd name="T100" fmla="*/ 23 w 1778"/>
                  <a:gd name="T101" fmla="*/ 4 h 1751"/>
                  <a:gd name="T102" fmla="*/ 18 w 1778"/>
                  <a:gd name="T103" fmla="*/ 0 h 1751"/>
                  <a:gd name="T104" fmla="*/ 17 w 1778"/>
                  <a:gd name="T105" fmla="*/ 0 h 1751"/>
                  <a:gd name="T106" fmla="*/ 21 w 1778"/>
                  <a:gd name="T107" fmla="*/ 2 h 1751"/>
                  <a:gd name="T108" fmla="*/ 20 w 1778"/>
                  <a:gd name="T109" fmla="*/ 2 h 1751"/>
                  <a:gd name="T110" fmla="*/ 13 w 1778"/>
                  <a:gd name="T111" fmla="*/ 0 h 1751"/>
                  <a:gd name="T112" fmla="*/ 12 w 1778"/>
                  <a:gd name="T113" fmla="*/ 0 h 1751"/>
                  <a:gd name="T114" fmla="*/ 17 w 1778"/>
                  <a:gd name="T115" fmla="*/ 2 h 1751"/>
                  <a:gd name="T116" fmla="*/ 17 w 1778"/>
                  <a:gd name="T117" fmla="*/ 2 h 1751"/>
                  <a:gd name="T118" fmla="*/ 14 w 1778"/>
                  <a:gd name="T119" fmla="*/ 1 h 1751"/>
                  <a:gd name="T120" fmla="*/ 9 w 1778"/>
                  <a:gd name="T121" fmla="*/ 0 h 1751"/>
                  <a:gd name="T122" fmla="*/ 2 w 1778"/>
                  <a:gd name="T123" fmla="*/ 0 h 1751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778"/>
                  <a:gd name="T187" fmla="*/ 0 h 1751"/>
                  <a:gd name="T188" fmla="*/ 1778 w 1778"/>
                  <a:gd name="T189" fmla="*/ 1751 h 1751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778" h="1751">
                    <a:moveTo>
                      <a:pt x="0" y="19"/>
                    </a:moveTo>
                    <a:lnTo>
                      <a:pt x="0" y="834"/>
                    </a:lnTo>
                    <a:lnTo>
                      <a:pt x="0" y="827"/>
                    </a:lnTo>
                    <a:lnTo>
                      <a:pt x="1" y="808"/>
                    </a:lnTo>
                    <a:lnTo>
                      <a:pt x="4" y="778"/>
                    </a:lnTo>
                    <a:lnTo>
                      <a:pt x="9" y="739"/>
                    </a:lnTo>
                    <a:lnTo>
                      <a:pt x="16" y="690"/>
                    </a:lnTo>
                    <a:lnTo>
                      <a:pt x="25" y="636"/>
                    </a:lnTo>
                    <a:lnTo>
                      <a:pt x="39" y="576"/>
                    </a:lnTo>
                    <a:lnTo>
                      <a:pt x="56" y="513"/>
                    </a:lnTo>
                    <a:lnTo>
                      <a:pt x="77" y="447"/>
                    </a:lnTo>
                    <a:lnTo>
                      <a:pt x="103" y="380"/>
                    </a:lnTo>
                    <a:lnTo>
                      <a:pt x="134" y="315"/>
                    </a:lnTo>
                    <a:lnTo>
                      <a:pt x="171" y="251"/>
                    </a:lnTo>
                    <a:lnTo>
                      <a:pt x="214" y="192"/>
                    </a:lnTo>
                    <a:lnTo>
                      <a:pt x="265" y="136"/>
                    </a:lnTo>
                    <a:lnTo>
                      <a:pt x="321" y="88"/>
                    </a:lnTo>
                    <a:lnTo>
                      <a:pt x="386" y="48"/>
                    </a:lnTo>
                    <a:lnTo>
                      <a:pt x="382" y="50"/>
                    </a:lnTo>
                    <a:lnTo>
                      <a:pt x="371" y="56"/>
                    </a:lnTo>
                    <a:lnTo>
                      <a:pt x="355" y="67"/>
                    </a:lnTo>
                    <a:lnTo>
                      <a:pt x="333" y="86"/>
                    </a:lnTo>
                    <a:lnTo>
                      <a:pt x="307" y="110"/>
                    </a:lnTo>
                    <a:lnTo>
                      <a:pt x="279" y="142"/>
                    </a:lnTo>
                    <a:lnTo>
                      <a:pt x="249" y="182"/>
                    </a:lnTo>
                    <a:lnTo>
                      <a:pt x="216" y="233"/>
                    </a:lnTo>
                    <a:lnTo>
                      <a:pt x="184" y="293"/>
                    </a:lnTo>
                    <a:lnTo>
                      <a:pt x="153" y="363"/>
                    </a:lnTo>
                    <a:lnTo>
                      <a:pt x="123" y="446"/>
                    </a:lnTo>
                    <a:lnTo>
                      <a:pt x="96" y="541"/>
                    </a:lnTo>
                    <a:lnTo>
                      <a:pt x="73" y="649"/>
                    </a:lnTo>
                    <a:lnTo>
                      <a:pt x="55" y="771"/>
                    </a:lnTo>
                    <a:lnTo>
                      <a:pt x="42" y="908"/>
                    </a:lnTo>
                    <a:lnTo>
                      <a:pt x="35" y="1061"/>
                    </a:lnTo>
                    <a:lnTo>
                      <a:pt x="35" y="1053"/>
                    </a:lnTo>
                    <a:lnTo>
                      <a:pt x="38" y="1029"/>
                    </a:lnTo>
                    <a:lnTo>
                      <a:pt x="41" y="992"/>
                    </a:lnTo>
                    <a:lnTo>
                      <a:pt x="47" y="944"/>
                    </a:lnTo>
                    <a:lnTo>
                      <a:pt x="55" y="885"/>
                    </a:lnTo>
                    <a:lnTo>
                      <a:pt x="68" y="818"/>
                    </a:lnTo>
                    <a:lnTo>
                      <a:pt x="85" y="746"/>
                    </a:lnTo>
                    <a:lnTo>
                      <a:pt x="107" y="667"/>
                    </a:lnTo>
                    <a:lnTo>
                      <a:pt x="134" y="587"/>
                    </a:lnTo>
                    <a:lnTo>
                      <a:pt x="168" y="505"/>
                    </a:lnTo>
                    <a:lnTo>
                      <a:pt x="208" y="424"/>
                    </a:lnTo>
                    <a:lnTo>
                      <a:pt x="257" y="346"/>
                    </a:lnTo>
                    <a:lnTo>
                      <a:pt x="313" y="272"/>
                    </a:lnTo>
                    <a:lnTo>
                      <a:pt x="379" y="203"/>
                    </a:lnTo>
                    <a:lnTo>
                      <a:pt x="454" y="143"/>
                    </a:lnTo>
                    <a:lnTo>
                      <a:pt x="539" y="92"/>
                    </a:lnTo>
                    <a:lnTo>
                      <a:pt x="534" y="95"/>
                    </a:lnTo>
                    <a:lnTo>
                      <a:pt x="519" y="104"/>
                    </a:lnTo>
                    <a:lnTo>
                      <a:pt x="497" y="120"/>
                    </a:lnTo>
                    <a:lnTo>
                      <a:pt x="469" y="144"/>
                    </a:lnTo>
                    <a:lnTo>
                      <a:pt x="435" y="178"/>
                    </a:lnTo>
                    <a:lnTo>
                      <a:pt x="397" y="220"/>
                    </a:lnTo>
                    <a:lnTo>
                      <a:pt x="356" y="274"/>
                    </a:lnTo>
                    <a:lnTo>
                      <a:pt x="314" y="340"/>
                    </a:lnTo>
                    <a:lnTo>
                      <a:pt x="270" y="420"/>
                    </a:lnTo>
                    <a:lnTo>
                      <a:pt x="229" y="512"/>
                    </a:lnTo>
                    <a:lnTo>
                      <a:pt x="190" y="620"/>
                    </a:lnTo>
                    <a:lnTo>
                      <a:pt x="154" y="743"/>
                    </a:lnTo>
                    <a:lnTo>
                      <a:pt x="123" y="884"/>
                    </a:lnTo>
                    <a:lnTo>
                      <a:pt x="98" y="1042"/>
                    </a:lnTo>
                    <a:lnTo>
                      <a:pt x="80" y="1218"/>
                    </a:lnTo>
                    <a:lnTo>
                      <a:pt x="71" y="1414"/>
                    </a:lnTo>
                    <a:lnTo>
                      <a:pt x="73" y="1396"/>
                    </a:lnTo>
                    <a:lnTo>
                      <a:pt x="78" y="1348"/>
                    </a:lnTo>
                    <a:lnTo>
                      <a:pt x="87" y="1278"/>
                    </a:lnTo>
                    <a:lnTo>
                      <a:pt x="101" y="1193"/>
                    </a:lnTo>
                    <a:lnTo>
                      <a:pt x="117" y="1099"/>
                    </a:lnTo>
                    <a:lnTo>
                      <a:pt x="139" y="1008"/>
                    </a:lnTo>
                    <a:lnTo>
                      <a:pt x="166" y="924"/>
                    </a:lnTo>
                    <a:lnTo>
                      <a:pt x="196" y="857"/>
                    </a:lnTo>
                    <a:lnTo>
                      <a:pt x="189" y="878"/>
                    </a:lnTo>
                    <a:lnTo>
                      <a:pt x="173" y="935"/>
                    </a:lnTo>
                    <a:lnTo>
                      <a:pt x="153" y="1021"/>
                    </a:lnTo>
                    <a:lnTo>
                      <a:pt x="133" y="1127"/>
                    </a:lnTo>
                    <a:lnTo>
                      <a:pt x="123" y="1246"/>
                    </a:lnTo>
                    <a:lnTo>
                      <a:pt x="124" y="1370"/>
                    </a:lnTo>
                    <a:lnTo>
                      <a:pt x="144" y="1493"/>
                    </a:lnTo>
                    <a:lnTo>
                      <a:pt x="189" y="1605"/>
                    </a:lnTo>
                    <a:lnTo>
                      <a:pt x="187" y="1593"/>
                    </a:lnTo>
                    <a:lnTo>
                      <a:pt x="185" y="1561"/>
                    </a:lnTo>
                    <a:lnTo>
                      <a:pt x="182" y="1513"/>
                    </a:lnTo>
                    <a:lnTo>
                      <a:pt x="181" y="1452"/>
                    </a:lnTo>
                    <a:lnTo>
                      <a:pt x="182" y="1384"/>
                    </a:lnTo>
                    <a:lnTo>
                      <a:pt x="185" y="1312"/>
                    </a:lnTo>
                    <a:lnTo>
                      <a:pt x="196" y="1242"/>
                    </a:lnTo>
                    <a:lnTo>
                      <a:pt x="211" y="1178"/>
                    </a:lnTo>
                    <a:lnTo>
                      <a:pt x="209" y="1182"/>
                    </a:lnTo>
                    <a:lnTo>
                      <a:pt x="207" y="1195"/>
                    </a:lnTo>
                    <a:lnTo>
                      <a:pt x="205" y="1216"/>
                    </a:lnTo>
                    <a:lnTo>
                      <a:pt x="202" y="1243"/>
                    </a:lnTo>
                    <a:lnTo>
                      <a:pt x="201" y="1276"/>
                    </a:lnTo>
                    <a:lnTo>
                      <a:pt x="201" y="1312"/>
                    </a:lnTo>
                    <a:lnTo>
                      <a:pt x="205" y="1354"/>
                    </a:lnTo>
                    <a:lnTo>
                      <a:pt x="211" y="1398"/>
                    </a:lnTo>
                    <a:lnTo>
                      <a:pt x="222" y="1443"/>
                    </a:lnTo>
                    <a:lnTo>
                      <a:pt x="237" y="1489"/>
                    </a:lnTo>
                    <a:lnTo>
                      <a:pt x="259" y="1534"/>
                    </a:lnTo>
                    <a:lnTo>
                      <a:pt x="287" y="1579"/>
                    </a:lnTo>
                    <a:lnTo>
                      <a:pt x="322" y="1620"/>
                    </a:lnTo>
                    <a:lnTo>
                      <a:pt x="366" y="1659"/>
                    </a:lnTo>
                    <a:lnTo>
                      <a:pt x="418" y="1694"/>
                    </a:lnTo>
                    <a:lnTo>
                      <a:pt x="480" y="1723"/>
                    </a:lnTo>
                    <a:lnTo>
                      <a:pt x="478" y="1721"/>
                    </a:lnTo>
                    <a:lnTo>
                      <a:pt x="473" y="1719"/>
                    </a:lnTo>
                    <a:lnTo>
                      <a:pt x="464" y="1713"/>
                    </a:lnTo>
                    <a:lnTo>
                      <a:pt x="454" y="1706"/>
                    </a:lnTo>
                    <a:lnTo>
                      <a:pt x="441" y="1697"/>
                    </a:lnTo>
                    <a:lnTo>
                      <a:pt x="426" y="1684"/>
                    </a:lnTo>
                    <a:lnTo>
                      <a:pt x="410" y="1671"/>
                    </a:lnTo>
                    <a:lnTo>
                      <a:pt x="394" y="1653"/>
                    </a:lnTo>
                    <a:lnTo>
                      <a:pt x="376" y="1634"/>
                    </a:lnTo>
                    <a:lnTo>
                      <a:pt x="360" y="1612"/>
                    </a:lnTo>
                    <a:lnTo>
                      <a:pt x="344" y="1587"/>
                    </a:lnTo>
                    <a:lnTo>
                      <a:pt x="329" y="1558"/>
                    </a:lnTo>
                    <a:lnTo>
                      <a:pt x="317" y="1527"/>
                    </a:lnTo>
                    <a:lnTo>
                      <a:pt x="305" y="1492"/>
                    </a:lnTo>
                    <a:lnTo>
                      <a:pt x="296" y="1455"/>
                    </a:lnTo>
                    <a:lnTo>
                      <a:pt x="290" y="1414"/>
                    </a:lnTo>
                    <a:lnTo>
                      <a:pt x="291" y="1417"/>
                    </a:lnTo>
                    <a:lnTo>
                      <a:pt x="296" y="1429"/>
                    </a:lnTo>
                    <a:lnTo>
                      <a:pt x="303" y="1446"/>
                    </a:lnTo>
                    <a:lnTo>
                      <a:pt x="314" y="1469"/>
                    </a:lnTo>
                    <a:lnTo>
                      <a:pt x="330" y="1496"/>
                    </a:lnTo>
                    <a:lnTo>
                      <a:pt x="350" y="1524"/>
                    </a:lnTo>
                    <a:lnTo>
                      <a:pt x="376" y="1555"/>
                    </a:lnTo>
                    <a:lnTo>
                      <a:pt x="408" y="1588"/>
                    </a:lnTo>
                    <a:lnTo>
                      <a:pt x="444" y="1620"/>
                    </a:lnTo>
                    <a:lnTo>
                      <a:pt x="489" y="1651"/>
                    </a:lnTo>
                    <a:lnTo>
                      <a:pt x="540" y="1680"/>
                    </a:lnTo>
                    <a:lnTo>
                      <a:pt x="599" y="1705"/>
                    </a:lnTo>
                    <a:lnTo>
                      <a:pt x="666" y="1726"/>
                    </a:lnTo>
                    <a:lnTo>
                      <a:pt x="741" y="1741"/>
                    </a:lnTo>
                    <a:lnTo>
                      <a:pt x="825" y="1750"/>
                    </a:lnTo>
                    <a:lnTo>
                      <a:pt x="918" y="1751"/>
                    </a:lnTo>
                    <a:lnTo>
                      <a:pt x="915" y="1751"/>
                    </a:lnTo>
                    <a:lnTo>
                      <a:pt x="904" y="1751"/>
                    </a:lnTo>
                    <a:lnTo>
                      <a:pt x="888" y="1751"/>
                    </a:lnTo>
                    <a:lnTo>
                      <a:pt x="866" y="1750"/>
                    </a:lnTo>
                    <a:lnTo>
                      <a:pt x="840" y="1748"/>
                    </a:lnTo>
                    <a:lnTo>
                      <a:pt x="810" y="1744"/>
                    </a:lnTo>
                    <a:lnTo>
                      <a:pt x="776" y="1739"/>
                    </a:lnTo>
                    <a:lnTo>
                      <a:pt x="742" y="1731"/>
                    </a:lnTo>
                    <a:lnTo>
                      <a:pt x="705" y="1720"/>
                    </a:lnTo>
                    <a:lnTo>
                      <a:pt x="667" y="1706"/>
                    </a:lnTo>
                    <a:lnTo>
                      <a:pt x="629" y="1689"/>
                    </a:lnTo>
                    <a:lnTo>
                      <a:pt x="592" y="1668"/>
                    </a:lnTo>
                    <a:lnTo>
                      <a:pt x="556" y="1643"/>
                    </a:lnTo>
                    <a:lnTo>
                      <a:pt x="523" y="1613"/>
                    </a:lnTo>
                    <a:lnTo>
                      <a:pt x="492" y="1580"/>
                    </a:lnTo>
                    <a:lnTo>
                      <a:pt x="465" y="1539"/>
                    </a:lnTo>
                    <a:lnTo>
                      <a:pt x="465" y="1540"/>
                    </a:lnTo>
                    <a:lnTo>
                      <a:pt x="468" y="1542"/>
                    </a:lnTo>
                    <a:lnTo>
                      <a:pt x="470" y="1545"/>
                    </a:lnTo>
                    <a:lnTo>
                      <a:pt x="473" y="1549"/>
                    </a:lnTo>
                    <a:lnTo>
                      <a:pt x="479" y="1554"/>
                    </a:lnTo>
                    <a:lnTo>
                      <a:pt x="485" y="1560"/>
                    </a:lnTo>
                    <a:lnTo>
                      <a:pt x="493" y="1566"/>
                    </a:lnTo>
                    <a:lnTo>
                      <a:pt x="502" y="1574"/>
                    </a:lnTo>
                    <a:lnTo>
                      <a:pt x="514" y="1582"/>
                    </a:lnTo>
                    <a:lnTo>
                      <a:pt x="526" y="1590"/>
                    </a:lnTo>
                    <a:lnTo>
                      <a:pt x="540" y="1598"/>
                    </a:lnTo>
                    <a:lnTo>
                      <a:pt x="557" y="1607"/>
                    </a:lnTo>
                    <a:lnTo>
                      <a:pt x="575" y="1617"/>
                    </a:lnTo>
                    <a:lnTo>
                      <a:pt x="595" y="1626"/>
                    </a:lnTo>
                    <a:lnTo>
                      <a:pt x="617" y="1635"/>
                    </a:lnTo>
                    <a:lnTo>
                      <a:pt x="643" y="1643"/>
                    </a:lnTo>
                    <a:lnTo>
                      <a:pt x="669" y="1652"/>
                    </a:lnTo>
                    <a:lnTo>
                      <a:pt x="698" y="1660"/>
                    </a:lnTo>
                    <a:lnTo>
                      <a:pt x="730" y="1668"/>
                    </a:lnTo>
                    <a:lnTo>
                      <a:pt x="764" y="1676"/>
                    </a:lnTo>
                    <a:lnTo>
                      <a:pt x="801" y="1683"/>
                    </a:lnTo>
                    <a:lnTo>
                      <a:pt x="840" y="1690"/>
                    </a:lnTo>
                    <a:lnTo>
                      <a:pt x="882" y="1695"/>
                    </a:lnTo>
                    <a:lnTo>
                      <a:pt x="927" y="1699"/>
                    </a:lnTo>
                    <a:lnTo>
                      <a:pt x="975" y="1703"/>
                    </a:lnTo>
                    <a:lnTo>
                      <a:pt x="1025" y="1705"/>
                    </a:lnTo>
                    <a:lnTo>
                      <a:pt x="1079" y="1708"/>
                    </a:lnTo>
                    <a:lnTo>
                      <a:pt x="1137" y="1708"/>
                    </a:lnTo>
                    <a:lnTo>
                      <a:pt x="1197" y="1705"/>
                    </a:lnTo>
                    <a:lnTo>
                      <a:pt x="1260" y="1703"/>
                    </a:lnTo>
                    <a:lnTo>
                      <a:pt x="1328" y="1698"/>
                    </a:lnTo>
                    <a:lnTo>
                      <a:pt x="1399" y="1693"/>
                    </a:lnTo>
                    <a:lnTo>
                      <a:pt x="1396" y="1693"/>
                    </a:lnTo>
                    <a:lnTo>
                      <a:pt x="1388" y="1694"/>
                    </a:lnTo>
                    <a:lnTo>
                      <a:pt x="1376" y="1694"/>
                    </a:lnTo>
                    <a:lnTo>
                      <a:pt x="1358" y="1695"/>
                    </a:lnTo>
                    <a:lnTo>
                      <a:pt x="1338" y="1695"/>
                    </a:lnTo>
                    <a:lnTo>
                      <a:pt x="1312" y="1695"/>
                    </a:lnTo>
                    <a:lnTo>
                      <a:pt x="1285" y="1694"/>
                    </a:lnTo>
                    <a:lnTo>
                      <a:pt x="1252" y="1693"/>
                    </a:lnTo>
                    <a:lnTo>
                      <a:pt x="1219" y="1689"/>
                    </a:lnTo>
                    <a:lnTo>
                      <a:pt x="1182" y="1684"/>
                    </a:lnTo>
                    <a:lnTo>
                      <a:pt x="1144" y="1679"/>
                    </a:lnTo>
                    <a:lnTo>
                      <a:pt x="1104" y="1672"/>
                    </a:lnTo>
                    <a:lnTo>
                      <a:pt x="1062" y="1663"/>
                    </a:lnTo>
                    <a:lnTo>
                      <a:pt x="1019" y="1651"/>
                    </a:lnTo>
                    <a:lnTo>
                      <a:pt x="977" y="1636"/>
                    </a:lnTo>
                    <a:lnTo>
                      <a:pt x="933" y="1620"/>
                    </a:lnTo>
                    <a:lnTo>
                      <a:pt x="938" y="1620"/>
                    </a:lnTo>
                    <a:lnTo>
                      <a:pt x="953" y="1622"/>
                    </a:lnTo>
                    <a:lnTo>
                      <a:pt x="975" y="1625"/>
                    </a:lnTo>
                    <a:lnTo>
                      <a:pt x="1006" y="1627"/>
                    </a:lnTo>
                    <a:lnTo>
                      <a:pt x="1043" y="1629"/>
                    </a:lnTo>
                    <a:lnTo>
                      <a:pt x="1085" y="1633"/>
                    </a:lnTo>
                    <a:lnTo>
                      <a:pt x="1134" y="1635"/>
                    </a:lnTo>
                    <a:lnTo>
                      <a:pt x="1185" y="1637"/>
                    </a:lnTo>
                    <a:lnTo>
                      <a:pt x="1241" y="1638"/>
                    </a:lnTo>
                    <a:lnTo>
                      <a:pt x="1298" y="1638"/>
                    </a:lnTo>
                    <a:lnTo>
                      <a:pt x="1358" y="1637"/>
                    </a:lnTo>
                    <a:lnTo>
                      <a:pt x="1418" y="1635"/>
                    </a:lnTo>
                    <a:lnTo>
                      <a:pt x="1477" y="1630"/>
                    </a:lnTo>
                    <a:lnTo>
                      <a:pt x="1536" y="1625"/>
                    </a:lnTo>
                    <a:lnTo>
                      <a:pt x="1592" y="1617"/>
                    </a:lnTo>
                    <a:lnTo>
                      <a:pt x="1646" y="1605"/>
                    </a:lnTo>
                    <a:lnTo>
                      <a:pt x="1643" y="1605"/>
                    </a:lnTo>
                    <a:lnTo>
                      <a:pt x="1635" y="1606"/>
                    </a:lnTo>
                    <a:lnTo>
                      <a:pt x="1620" y="1606"/>
                    </a:lnTo>
                    <a:lnTo>
                      <a:pt x="1600" y="1607"/>
                    </a:lnTo>
                    <a:lnTo>
                      <a:pt x="1577" y="1608"/>
                    </a:lnTo>
                    <a:lnTo>
                      <a:pt x="1550" y="1608"/>
                    </a:lnTo>
                    <a:lnTo>
                      <a:pt x="1518" y="1608"/>
                    </a:lnTo>
                    <a:lnTo>
                      <a:pt x="1484" y="1608"/>
                    </a:lnTo>
                    <a:lnTo>
                      <a:pt x="1447" y="1607"/>
                    </a:lnTo>
                    <a:lnTo>
                      <a:pt x="1408" y="1605"/>
                    </a:lnTo>
                    <a:lnTo>
                      <a:pt x="1368" y="1603"/>
                    </a:lnTo>
                    <a:lnTo>
                      <a:pt x="1326" y="1598"/>
                    </a:lnTo>
                    <a:lnTo>
                      <a:pt x="1283" y="1592"/>
                    </a:lnTo>
                    <a:lnTo>
                      <a:pt x="1241" y="1585"/>
                    </a:lnTo>
                    <a:lnTo>
                      <a:pt x="1198" y="1577"/>
                    </a:lnTo>
                    <a:lnTo>
                      <a:pt x="1157" y="1567"/>
                    </a:lnTo>
                    <a:lnTo>
                      <a:pt x="1160" y="1567"/>
                    </a:lnTo>
                    <a:lnTo>
                      <a:pt x="1172" y="1567"/>
                    </a:lnTo>
                    <a:lnTo>
                      <a:pt x="1190" y="1568"/>
                    </a:lnTo>
                    <a:lnTo>
                      <a:pt x="1214" y="1568"/>
                    </a:lnTo>
                    <a:lnTo>
                      <a:pt x="1243" y="1568"/>
                    </a:lnTo>
                    <a:lnTo>
                      <a:pt x="1276" y="1567"/>
                    </a:lnTo>
                    <a:lnTo>
                      <a:pt x="1313" y="1566"/>
                    </a:lnTo>
                    <a:lnTo>
                      <a:pt x="1354" y="1565"/>
                    </a:lnTo>
                    <a:lnTo>
                      <a:pt x="1395" y="1561"/>
                    </a:lnTo>
                    <a:lnTo>
                      <a:pt x="1438" y="1558"/>
                    </a:lnTo>
                    <a:lnTo>
                      <a:pt x="1480" y="1552"/>
                    </a:lnTo>
                    <a:lnTo>
                      <a:pt x="1524" y="1545"/>
                    </a:lnTo>
                    <a:lnTo>
                      <a:pt x="1566" y="1537"/>
                    </a:lnTo>
                    <a:lnTo>
                      <a:pt x="1605" y="1528"/>
                    </a:lnTo>
                    <a:lnTo>
                      <a:pt x="1642" y="1515"/>
                    </a:lnTo>
                    <a:lnTo>
                      <a:pt x="1675" y="1501"/>
                    </a:lnTo>
                    <a:lnTo>
                      <a:pt x="1672" y="1501"/>
                    </a:lnTo>
                    <a:lnTo>
                      <a:pt x="1664" y="1502"/>
                    </a:lnTo>
                    <a:lnTo>
                      <a:pt x="1651" y="1504"/>
                    </a:lnTo>
                    <a:lnTo>
                      <a:pt x="1633" y="1505"/>
                    </a:lnTo>
                    <a:lnTo>
                      <a:pt x="1612" y="1505"/>
                    </a:lnTo>
                    <a:lnTo>
                      <a:pt x="1586" y="1506"/>
                    </a:lnTo>
                    <a:lnTo>
                      <a:pt x="1559" y="1507"/>
                    </a:lnTo>
                    <a:lnTo>
                      <a:pt x="1529" y="1507"/>
                    </a:lnTo>
                    <a:lnTo>
                      <a:pt x="1498" y="1507"/>
                    </a:lnTo>
                    <a:lnTo>
                      <a:pt x="1464" y="1506"/>
                    </a:lnTo>
                    <a:lnTo>
                      <a:pt x="1432" y="1505"/>
                    </a:lnTo>
                    <a:lnTo>
                      <a:pt x="1399" y="1501"/>
                    </a:lnTo>
                    <a:lnTo>
                      <a:pt x="1365" y="1498"/>
                    </a:lnTo>
                    <a:lnTo>
                      <a:pt x="1333" y="1493"/>
                    </a:lnTo>
                    <a:lnTo>
                      <a:pt x="1303" y="1487"/>
                    </a:lnTo>
                    <a:lnTo>
                      <a:pt x="1274" y="1479"/>
                    </a:lnTo>
                    <a:lnTo>
                      <a:pt x="1276" y="1479"/>
                    </a:lnTo>
                    <a:lnTo>
                      <a:pt x="1285" y="1481"/>
                    </a:lnTo>
                    <a:lnTo>
                      <a:pt x="1297" y="1481"/>
                    </a:lnTo>
                    <a:lnTo>
                      <a:pt x="1315" y="1479"/>
                    </a:lnTo>
                    <a:lnTo>
                      <a:pt x="1335" y="1479"/>
                    </a:lnTo>
                    <a:lnTo>
                      <a:pt x="1361" y="1477"/>
                    </a:lnTo>
                    <a:lnTo>
                      <a:pt x="1388" y="1473"/>
                    </a:lnTo>
                    <a:lnTo>
                      <a:pt x="1418" y="1468"/>
                    </a:lnTo>
                    <a:lnTo>
                      <a:pt x="1450" y="1460"/>
                    </a:lnTo>
                    <a:lnTo>
                      <a:pt x="1485" y="1449"/>
                    </a:lnTo>
                    <a:lnTo>
                      <a:pt x="1521" y="1437"/>
                    </a:lnTo>
                    <a:lnTo>
                      <a:pt x="1558" y="1421"/>
                    </a:lnTo>
                    <a:lnTo>
                      <a:pt x="1595" y="1401"/>
                    </a:lnTo>
                    <a:lnTo>
                      <a:pt x="1631" y="1378"/>
                    </a:lnTo>
                    <a:lnTo>
                      <a:pt x="1668" y="1350"/>
                    </a:lnTo>
                    <a:lnTo>
                      <a:pt x="1704" y="1318"/>
                    </a:lnTo>
                    <a:lnTo>
                      <a:pt x="1702" y="1319"/>
                    </a:lnTo>
                    <a:lnTo>
                      <a:pt x="1696" y="1323"/>
                    </a:lnTo>
                    <a:lnTo>
                      <a:pt x="1688" y="1329"/>
                    </a:lnTo>
                    <a:lnTo>
                      <a:pt x="1675" y="1335"/>
                    </a:lnTo>
                    <a:lnTo>
                      <a:pt x="1660" y="1344"/>
                    </a:lnTo>
                    <a:lnTo>
                      <a:pt x="1643" y="1352"/>
                    </a:lnTo>
                    <a:lnTo>
                      <a:pt x="1622" y="1361"/>
                    </a:lnTo>
                    <a:lnTo>
                      <a:pt x="1600" y="1370"/>
                    </a:lnTo>
                    <a:lnTo>
                      <a:pt x="1576" y="1379"/>
                    </a:lnTo>
                    <a:lnTo>
                      <a:pt x="1551" y="1388"/>
                    </a:lnTo>
                    <a:lnTo>
                      <a:pt x="1523" y="1395"/>
                    </a:lnTo>
                    <a:lnTo>
                      <a:pt x="1495" y="1402"/>
                    </a:lnTo>
                    <a:lnTo>
                      <a:pt x="1465" y="1406"/>
                    </a:lnTo>
                    <a:lnTo>
                      <a:pt x="1436" y="1408"/>
                    </a:lnTo>
                    <a:lnTo>
                      <a:pt x="1406" y="1408"/>
                    </a:lnTo>
                    <a:lnTo>
                      <a:pt x="1376" y="1406"/>
                    </a:lnTo>
                    <a:lnTo>
                      <a:pt x="1378" y="1406"/>
                    </a:lnTo>
                    <a:lnTo>
                      <a:pt x="1386" y="1405"/>
                    </a:lnTo>
                    <a:lnTo>
                      <a:pt x="1397" y="1402"/>
                    </a:lnTo>
                    <a:lnTo>
                      <a:pt x="1415" y="1399"/>
                    </a:lnTo>
                    <a:lnTo>
                      <a:pt x="1434" y="1393"/>
                    </a:lnTo>
                    <a:lnTo>
                      <a:pt x="1456" y="1385"/>
                    </a:lnTo>
                    <a:lnTo>
                      <a:pt x="1482" y="1375"/>
                    </a:lnTo>
                    <a:lnTo>
                      <a:pt x="1509" y="1362"/>
                    </a:lnTo>
                    <a:lnTo>
                      <a:pt x="1538" y="1345"/>
                    </a:lnTo>
                    <a:lnTo>
                      <a:pt x="1568" y="1324"/>
                    </a:lnTo>
                    <a:lnTo>
                      <a:pt x="1598" y="1299"/>
                    </a:lnTo>
                    <a:lnTo>
                      <a:pt x="1629" y="1269"/>
                    </a:lnTo>
                    <a:lnTo>
                      <a:pt x="1659" y="1234"/>
                    </a:lnTo>
                    <a:lnTo>
                      <a:pt x="1688" y="1195"/>
                    </a:lnTo>
                    <a:lnTo>
                      <a:pt x="1716" y="1149"/>
                    </a:lnTo>
                    <a:lnTo>
                      <a:pt x="1742" y="1097"/>
                    </a:lnTo>
                    <a:lnTo>
                      <a:pt x="1741" y="1098"/>
                    </a:lnTo>
                    <a:lnTo>
                      <a:pt x="1739" y="1102"/>
                    </a:lnTo>
                    <a:lnTo>
                      <a:pt x="1735" y="1107"/>
                    </a:lnTo>
                    <a:lnTo>
                      <a:pt x="1729" y="1115"/>
                    </a:lnTo>
                    <a:lnTo>
                      <a:pt x="1722" y="1123"/>
                    </a:lnTo>
                    <a:lnTo>
                      <a:pt x="1713" y="1134"/>
                    </a:lnTo>
                    <a:lnTo>
                      <a:pt x="1703" y="1145"/>
                    </a:lnTo>
                    <a:lnTo>
                      <a:pt x="1690" y="1158"/>
                    </a:lnTo>
                    <a:lnTo>
                      <a:pt x="1676" y="1171"/>
                    </a:lnTo>
                    <a:lnTo>
                      <a:pt x="1660" y="1183"/>
                    </a:lnTo>
                    <a:lnTo>
                      <a:pt x="1643" y="1196"/>
                    </a:lnTo>
                    <a:lnTo>
                      <a:pt x="1623" y="1209"/>
                    </a:lnTo>
                    <a:lnTo>
                      <a:pt x="1603" y="1221"/>
                    </a:lnTo>
                    <a:lnTo>
                      <a:pt x="1580" y="1233"/>
                    </a:lnTo>
                    <a:lnTo>
                      <a:pt x="1555" y="1243"/>
                    </a:lnTo>
                    <a:lnTo>
                      <a:pt x="1529" y="1252"/>
                    </a:lnTo>
                    <a:lnTo>
                      <a:pt x="1531" y="1250"/>
                    </a:lnTo>
                    <a:lnTo>
                      <a:pt x="1539" y="1244"/>
                    </a:lnTo>
                    <a:lnTo>
                      <a:pt x="1551" y="1235"/>
                    </a:lnTo>
                    <a:lnTo>
                      <a:pt x="1566" y="1221"/>
                    </a:lnTo>
                    <a:lnTo>
                      <a:pt x="1583" y="1203"/>
                    </a:lnTo>
                    <a:lnTo>
                      <a:pt x="1604" y="1180"/>
                    </a:lnTo>
                    <a:lnTo>
                      <a:pt x="1626" y="1151"/>
                    </a:lnTo>
                    <a:lnTo>
                      <a:pt x="1648" y="1118"/>
                    </a:lnTo>
                    <a:lnTo>
                      <a:pt x="1671" y="1080"/>
                    </a:lnTo>
                    <a:lnTo>
                      <a:pt x="1692" y="1036"/>
                    </a:lnTo>
                    <a:lnTo>
                      <a:pt x="1713" y="985"/>
                    </a:lnTo>
                    <a:lnTo>
                      <a:pt x="1733" y="930"/>
                    </a:lnTo>
                    <a:lnTo>
                      <a:pt x="1749" y="868"/>
                    </a:lnTo>
                    <a:lnTo>
                      <a:pt x="1763" y="800"/>
                    </a:lnTo>
                    <a:lnTo>
                      <a:pt x="1772" y="725"/>
                    </a:lnTo>
                    <a:lnTo>
                      <a:pt x="1778" y="643"/>
                    </a:lnTo>
                    <a:lnTo>
                      <a:pt x="1777" y="653"/>
                    </a:lnTo>
                    <a:lnTo>
                      <a:pt x="1772" y="682"/>
                    </a:lnTo>
                    <a:lnTo>
                      <a:pt x="1763" y="726"/>
                    </a:lnTo>
                    <a:lnTo>
                      <a:pt x="1749" y="782"/>
                    </a:lnTo>
                    <a:lnTo>
                      <a:pt x="1727" y="846"/>
                    </a:lnTo>
                    <a:lnTo>
                      <a:pt x="1697" y="915"/>
                    </a:lnTo>
                    <a:lnTo>
                      <a:pt x="1659" y="985"/>
                    </a:lnTo>
                    <a:lnTo>
                      <a:pt x="1610" y="1053"/>
                    </a:lnTo>
                    <a:lnTo>
                      <a:pt x="1615" y="1038"/>
                    </a:lnTo>
                    <a:lnTo>
                      <a:pt x="1631" y="994"/>
                    </a:lnTo>
                    <a:lnTo>
                      <a:pt x="1653" y="926"/>
                    </a:lnTo>
                    <a:lnTo>
                      <a:pt x="1679" y="837"/>
                    </a:lnTo>
                    <a:lnTo>
                      <a:pt x="1701" y="728"/>
                    </a:lnTo>
                    <a:lnTo>
                      <a:pt x="1718" y="605"/>
                    </a:lnTo>
                    <a:lnTo>
                      <a:pt x="1725" y="470"/>
                    </a:lnTo>
                    <a:lnTo>
                      <a:pt x="1719" y="327"/>
                    </a:lnTo>
                    <a:lnTo>
                      <a:pt x="1718" y="339"/>
                    </a:lnTo>
                    <a:lnTo>
                      <a:pt x="1714" y="372"/>
                    </a:lnTo>
                    <a:lnTo>
                      <a:pt x="1707" y="423"/>
                    </a:lnTo>
                    <a:lnTo>
                      <a:pt x="1695" y="488"/>
                    </a:lnTo>
                    <a:lnTo>
                      <a:pt x="1675" y="562"/>
                    </a:lnTo>
                    <a:lnTo>
                      <a:pt x="1648" y="644"/>
                    </a:lnTo>
                    <a:lnTo>
                      <a:pt x="1612" y="728"/>
                    </a:lnTo>
                    <a:lnTo>
                      <a:pt x="1566" y="812"/>
                    </a:lnTo>
                    <a:lnTo>
                      <a:pt x="1571" y="793"/>
                    </a:lnTo>
                    <a:lnTo>
                      <a:pt x="1588" y="738"/>
                    </a:lnTo>
                    <a:lnTo>
                      <a:pt x="1607" y="652"/>
                    </a:lnTo>
                    <a:lnTo>
                      <a:pt x="1626" y="546"/>
                    </a:lnTo>
                    <a:lnTo>
                      <a:pt x="1638" y="424"/>
                    </a:lnTo>
                    <a:lnTo>
                      <a:pt x="1639" y="292"/>
                    </a:lnTo>
                    <a:lnTo>
                      <a:pt x="1624" y="157"/>
                    </a:lnTo>
                    <a:lnTo>
                      <a:pt x="1588" y="27"/>
                    </a:lnTo>
                    <a:lnTo>
                      <a:pt x="1589" y="41"/>
                    </a:lnTo>
                    <a:lnTo>
                      <a:pt x="1590" y="80"/>
                    </a:lnTo>
                    <a:lnTo>
                      <a:pt x="1590" y="139"/>
                    </a:lnTo>
                    <a:lnTo>
                      <a:pt x="1589" y="212"/>
                    </a:lnTo>
                    <a:lnTo>
                      <a:pt x="1583" y="297"/>
                    </a:lnTo>
                    <a:lnTo>
                      <a:pt x="1573" y="388"/>
                    </a:lnTo>
                    <a:lnTo>
                      <a:pt x="1554" y="482"/>
                    </a:lnTo>
                    <a:lnTo>
                      <a:pt x="1529" y="571"/>
                    </a:lnTo>
                    <a:lnTo>
                      <a:pt x="1530" y="558"/>
                    </a:lnTo>
                    <a:lnTo>
                      <a:pt x="1533" y="523"/>
                    </a:lnTo>
                    <a:lnTo>
                      <a:pt x="1535" y="469"/>
                    </a:lnTo>
                    <a:lnTo>
                      <a:pt x="1535" y="399"/>
                    </a:lnTo>
                    <a:lnTo>
                      <a:pt x="1529" y="318"/>
                    </a:lnTo>
                    <a:lnTo>
                      <a:pt x="1516" y="228"/>
                    </a:lnTo>
                    <a:lnTo>
                      <a:pt x="1495" y="135"/>
                    </a:lnTo>
                    <a:lnTo>
                      <a:pt x="1463" y="41"/>
                    </a:lnTo>
                    <a:lnTo>
                      <a:pt x="1465" y="51"/>
                    </a:lnTo>
                    <a:lnTo>
                      <a:pt x="1469" y="80"/>
                    </a:lnTo>
                    <a:lnTo>
                      <a:pt x="1475" y="122"/>
                    </a:lnTo>
                    <a:lnTo>
                      <a:pt x="1478" y="177"/>
                    </a:lnTo>
                    <a:lnTo>
                      <a:pt x="1479" y="238"/>
                    </a:lnTo>
                    <a:lnTo>
                      <a:pt x="1476" y="301"/>
                    </a:lnTo>
                    <a:lnTo>
                      <a:pt x="1467" y="364"/>
                    </a:lnTo>
                    <a:lnTo>
                      <a:pt x="1449" y="423"/>
                    </a:lnTo>
                    <a:lnTo>
                      <a:pt x="1449" y="418"/>
                    </a:lnTo>
                    <a:lnTo>
                      <a:pt x="1448" y="407"/>
                    </a:lnTo>
                    <a:lnTo>
                      <a:pt x="1446" y="387"/>
                    </a:lnTo>
                    <a:lnTo>
                      <a:pt x="1441" y="363"/>
                    </a:lnTo>
                    <a:lnTo>
                      <a:pt x="1433" y="333"/>
                    </a:lnTo>
                    <a:lnTo>
                      <a:pt x="1422" y="300"/>
                    </a:lnTo>
                    <a:lnTo>
                      <a:pt x="1407" y="264"/>
                    </a:lnTo>
                    <a:lnTo>
                      <a:pt x="1386" y="227"/>
                    </a:lnTo>
                    <a:lnTo>
                      <a:pt x="1361" y="189"/>
                    </a:lnTo>
                    <a:lnTo>
                      <a:pt x="1328" y="152"/>
                    </a:lnTo>
                    <a:lnTo>
                      <a:pt x="1289" y="118"/>
                    </a:lnTo>
                    <a:lnTo>
                      <a:pt x="1243" y="84"/>
                    </a:lnTo>
                    <a:lnTo>
                      <a:pt x="1188" y="56"/>
                    </a:lnTo>
                    <a:lnTo>
                      <a:pt x="1124" y="33"/>
                    </a:lnTo>
                    <a:lnTo>
                      <a:pt x="1051" y="14"/>
                    </a:lnTo>
                    <a:lnTo>
                      <a:pt x="966" y="4"/>
                    </a:lnTo>
                    <a:lnTo>
                      <a:pt x="970" y="5"/>
                    </a:lnTo>
                    <a:lnTo>
                      <a:pt x="979" y="7"/>
                    </a:lnTo>
                    <a:lnTo>
                      <a:pt x="994" y="12"/>
                    </a:lnTo>
                    <a:lnTo>
                      <a:pt x="1014" y="18"/>
                    </a:lnTo>
                    <a:lnTo>
                      <a:pt x="1038" y="26"/>
                    </a:lnTo>
                    <a:lnTo>
                      <a:pt x="1064" y="36"/>
                    </a:lnTo>
                    <a:lnTo>
                      <a:pt x="1093" y="48"/>
                    </a:lnTo>
                    <a:lnTo>
                      <a:pt x="1123" y="61"/>
                    </a:lnTo>
                    <a:lnTo>
                      <a:pt x="1153" y="77"/>
                    </a:lnTo>
                    <a:lnTo>
                      <a:pt x="1184" y="96"/>
                    </a:lnTo>
                    <a:lnTo>
                      <a:pt x="1213" y="115"/>
                    </a:lnTo>
                    <a:lnTo>
                      <a:pt x="1241" y="137"/>
                    </a:lnTo>
                    <a:lnTo>
                      <a:pt x="1266" y="162"/>
                    </a:lnTo>
                    <a:lnTo>
                      <a:pt x="1288" y="188"/>
                    </a:lnTo>
                    <a:lnTo>
                      <a:pt x="1305" y="216"/>
                    </a:lnTo>
                    <a:lnTo>
                      <a:pt x="1318" y="247"/>
                    </a:lnTo>
                    <a:lnTo>
                      <a:pt x="1316" y="245"/>
                    </a:lnTo>
                    <a:lnTo>
                      <a:pt x="1308" y="236"/>
                    </a:lnTo>
                    <a:lnTo>
                      <a:pt x="1295" y="226"/>
                    </a:lnTo>
                    <a:lnTo>
                      <a:pt x="1276" y="211"/>
                    </a:lnTo>
                    <a:lnTo>
                      <a:pt x="1253" y="194"/>
                    </a:lnTo>
                    <a:lnTo>
                      <a:pt x="1226" y="174"/>
                    </a:lnTo>
                    <a:lnTo>
                      <a:pt x="1191" y="152"/>
                    </a:lnTo>
                    <a:lnTo>
                      <a:pt x="1153" y="130"/>
                    </a:lnTo>
                    <a:lnTo>
                      <a:pt x="1109" y="109"/>
                    </a:lnTo>
                    <a:lnTo>
                      <a:pt x="1060" y="87"/>
                    </a:lnTo>
                    <a:lnTo>
                      <a:pt x="1006" y="67"/>
                    </a:lnTo>
                    <a:lnTo>
                      <a:pt x="946" y="48"/>
                    </a:lnTo>
                    <a:lnTo>
                      <a:pt x="881" y="31"/>
                    </a:lnTo>
                    <a:lnTo>
                      <a:pt x="811" y="19"/>
                    </a:lnTo>
                    <a:lnTo>
                      <a:pt x="736" y="9"/>
                    </a:lnTo>
                    <a:lnTo>
                      <a:pt x="655" y="4"/>
                    </a:lnTo>
                    <a:lnTo>
                      <a:pt x="659" y="4"/>
                    </a:lnTo>
                    <a:lnTo>
                      <a:pt x="669" y="6"/>
                    </a:lnTo>
                    <a:lnTo>
                      <a:pt x="685" y="8"/>
                    </a:lnTo>
                    <a:lnTo>
                      <a:pt x="707" y="12"/>
                    </a:lnTo>
                    <a:lnTo>
                      <a:pt x="733" y="18"/>
                    </a:lnTo>
                    <a:lnTo>
                      <a:pt x="763" y="23"/>
                    </a:lnTo>
                    <a:lnTo>
                      <a:pt x="795" y="31"/>
                    </a:lnTo>
                    <a:lnTo>
                      <a:pt x="828" y="42"/>
                    </a:lnTo>
                    <a:lnTo>
                      <a:pt x="864" y="53"/>
                    </a:lnTo>
                    <a:lnTo>
                      <a:pt x="901" y="67"/>
                    </a:lnTo>
                    <a:lnTo>
                      <a:pt x="937" y="82"/>
                    </a:lnTo>
                    <a:lnTo>
                      <a:pt x="971" y="101"/>
                    </a:lnTo>
                    <a:lnTo>
                      <a:pt x="1003" y="120"/>
                    </a:lnTo>
                    <a:lnTo>
                      <a:pt x="1034" y="142"/>
                    </a:lnTo>
                    <a:lnTo>
                      <a:pt x="1061" y="167"/>
                    </a:lnTo>
                    <a:lnTo>
                      <a:pt x="1084" y="195"/>
                    </a:lnTo>
                    <a:lnTo>
                      <a:pt x="1083" y="194"/>
                    </a:lnTo>
                    <a:lnTo>
                      <a:pt x="1078" y="192"/>
                    </a:lnTo>
                    <a:lnTo>
                      <a:pt x="1073" y="188"/>
                    </a:lnTo>
                    <a:lnTo>
                      <a:pt x="1063" y="183"/>
                    </a:lnTo>
                    <a:lnTo>
                      <a:pt x="1052" y="178"/>
                    </a:lnTo>
                    <a:lnTo>
                      <a:pt x="1037" y="171"/>
                    </a:lnTo>
                    <a:lnTo>
                      <a:pt x="1021" y="164"/>
                    </a:lnTo>
                    <a:lnTo>
                      <a:pt x="1002" y="155"/>
                    </a:lnTo>
                    <a:lnTo>
                      <a:pt x="980" y="145"/>
                    </a:lnTo>
                    <a:lnTo>
                      <a:pt x="957" y="136"/>
                    </a:lnTo>
                    <a:lnTo>
                      <a:pt x="932" y="126"/>
                    </a:lnTo>
                    <a:lnTo>
                      <a:pt x="904" y="115"/>
                    </a:lnTo>
                    <a:lnTo>
                      <a:pt x="874" y="105"/>
                    </a:lnTo>
                    <a:lnTo>
                      <a:pt x="843" y="95"/>
                    </a:lnTo>
                    <a:lnTo>
                      <a:pt x="810" y="84"/>
                    </a:lnTo>
                    <a:lnTo>
                      <a:pt x="774" y="74"/>
                    </a:lnTo>
                    <a:lnTo>
                      <a:pt x="737" y="64"/>
                    </a:lnTo>
                    <a:lnTo>
                      <a:pt x="698" y="53"/>
                    </a:lnTo>
                    <a:lnTo>
                      <a:pt x="658" y="44"/>
                    </a:lnTo>
                    <a:lnTo>
                      <a:pt x="615" y="36"/>
                    </a:lnTo>
                    <a:lnTo>
                      <a:pt x="571" y="28"/>
                    </a:lnTo>
                    <a:lnTo>
                      <a:pt x="526" y="20"/>
                    </a:lnTo>
                    <a:lnTo>
                      <a:pt x="479" y="14"/>
                    </a:lnTo>
                    <a:lnTo>
                      <a:pt x="431" y="8"/>
                    </a:lnTo>
                    <a:lnTo>
                      <a:pt x="381" y="5"/>
                    </a:lnTo>
                    <a:lnTo>
                      <a:pt x="330" y="3"/>
                    </a:lnTo>
                    <a:lnTo>
                      <a:pt x="277" y="0"/>
                    </a:lnTo>
                    <a:lnTo>
                      <a:pt x="224" y="0"/>
                    </a:lnTo>
                    <a:lnTo>
                      <a:pt x="170" y="3"/>
                    </a:lnTo>
                    <a:lnTo>
                      <a:pt x="114" y="6"/>
                    </a:lnTo>
                    <a:lnTo>
                      <a:pt x="57" y="12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3FD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3" name="Freeform 73">
                <a:extLst>
                  <a:ext uri="{FF2B5EF4-FFF2-40B4-BE49-F238E27FC236}">
                    <a16:creationId xmlns:a16="http://schemas.microsoft.com/office/drawing/2014/main" id="{0FFF318D-C06A-41F6-A8AB-4C667C2DF3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90" y="3116"/>
                <a:ext cx="653" cy="587"/>
              </a:xfrm>
              <a:custGeom>
                <a:avLst/>
                <a:gdLst>
                  <a:gd name="T0" fmla="*/ 11 w 1306"/>
                  <a:gd name="T1" fmla="*/ 18 h 1175"/>
                  <a:gd name="T2" fmla="*/ 13 w 1306"/>
                  <a:gd name="T3" fmla="*/ 17 h 1175"/>
                  <a:gd name="T4" fmla="*/ 15 w 1306"/>
                  <a:gd name="T5" fmla="*/ 17 h 1175"/>
                  <a:gd name="T6" fmla="*/ 17 w 1306"/>
                  <a:gd name="T7" fmla="*/ 16 h 1175"/>
                  <a:gd name="T8" fmla="*/ 19 w 1306"/>
                  <a:gd name="T9" fmla="*/ 15 h 1175"/>
                  <a:gd name="T10" fmla="*/ 20 w 1306"/>
                  <a:gd name="T11" fmla="*/ 13 h 1175"/>
                  <a:gd name="T12" fmla="*/ 20 w 1306"/>
                  <a:gd name="T13" fmla="*/ 11 h 1175"/>
                  <a:gd name="T14" fmla="*/ 20 w 1306"/>
                  <a:gd name="T15" fmla="*/ 10 h 1175"/>
                  <a:gd name="T16" fmla="*/ 20 w 1306"/>
                  <a:gd name="T17" fmla="*/ 8 h 1175"/>
                  <a:gd name="T18" fmla="*/ 20 w 1306"/>
                  <a:gd name="T19" fmla="*/ 6 h 1175"/>
                  <a:gd name="T20" fmla="*/ 20 w 1306"/>
                  <a:gd name="T21" fmla="*/ 4 h 1175"/>
                  <a:gd name="T22" fmla="*/ 19 w 1306"/>
                  <a:gd name="T23" fmla="*/ 3 h 1175"/>
                  <a:gd name="T24" fmla="*/ 17 w 1306"/>
                  <a:gd name="T25" fmla="*/ 2 h 1175"/>
                  <a:gd name="T26" fmla="*/ 15 w 1306"/>
                  <a:gd name="T27" fmla="*/ 1 h 1175"/>
                  <a:gd name="T28" fmla="*/ 13 w 1306"/>
                  <a:gd name="T29" fmla="*/ 0 h 1175"/>
                  <a:gd name="T30" fmla="*/ 11 w 1306"/>
                  <a:gd name="T31" fmla="*/ 0 h 1175"/>
                  <a:gd name="T32" fmla="*/ 10 w 1306"/>
                  <a:gd name="T33" fmla="*/ 0 h 1175"/>
                  <a:gd name="T34" fmla="*/ 7 w 1306"/>
                  <a:gd name="T35" fmla="*/ 0 h 1175"/>
                  <a:gd name="T36" fmla="*/ 5 w 1306"/>
                  <a:gd name="T37" fmla="*/ 1 h 1175"/>
                  <a:gd name="T38" fmla="*/ 3 w 1306"/>
                  <a:gd name="T39" fmla="*/ 2 h 1175"/>
                  <a:gd name="T40" fmla="*/ 3 w 1306"/>
                  <a:gd name="T41" fmla="*/ 3 h 1175"/>
                  <a:gd name="T42" fmla="*/ 1 w 1306"/>
                  <a:gd name="T43" fmla="*/ 4 h 1175"/>
                  <a:gd name="T44" fmla="*/ 1 w 1306"/>
                  <a:gd name="T45" fmla="*/ 6 h 1175"/>
                  <a:gd name="T46" fmla="*/ 1 w 1306"/>
                  <a:gd name="T47" fmla="*/ 8 h 1175"/>
                  <a:gd name="T48" fmla="*/ 1 w 1306"/>
                  <a:gd name="T49" fmla="*/ 10 h 1175"/>
                  <a:gd name="T50" fmla="*/ 1 w 1306"/>
                  <a:gd name="T51" fmla="*/ 11 h 1175"/>
                  <a:gd name="T52" fmla="*/ 1 w 1306"/>
                  <a:gd name="T53" fmla="*/ 13 h 1175"/>
                  <a:gd name="T54" fmla="*/ 3 w 1306"/>
                  <a:gd name="T55" fmla="*/ 15 h 1175"/>
                  <a:gd name="T56" fmla="*/ 3 w 1306"/>
                  <a:gd name="T57" fmla="*/ 16 h 1175"/>
                  <a:gd name="T58" fmla="*/ 5 w 1306"/>
                  <a:gd name="T59" fmla="*/ 17 h 1175"/>
                  <a:gd name="T60" fmla="*/ 7 w 1306"/>
                  <a:gd name="T61" fmla="*/ 17 h 1175"/>
                  <a:gd name="T62" fmla="*/ 10 w 1306"/>
                  <a:gd name="T63" fmla="*/ 18 h 117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06"/>
                  <a:gd name="T97" fmla="*/ 0 h 1175"/>
                  <a:gd name="T98" fmla="*/ 1306 w 1306"/>
                  <a:gd name="T99" fmla="*/ 1175 h 117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06" h="1175">
                    <a:moveTo>
                      <a:pt x="651" y="1175"/>
                    </a:moveTo>
                    <a:lnTo>
                      <a:pt x="718" y="1171"/>
                    </a:lnTo>
                    <a:lnTo>
                      <a:pt x="782" y="1163"/>
                    </a:lnTo>
                    <a:lnTo>
                      <a:pt x="846" y="1148"/>
                    </a:lnTo>
                    <a:lnTo>
                      <a:pt x="906" y="1129"/>
                    </a:lnTo>
                    <a:lnTo>
                      <a:pt x="962" y="1104"/>
                    </a:lnTo>
                    <a:lnTo>
                      <a:pt x="1016" y="1075"/>
                    </a:lnTo>
                    <a:lnTo>
                      <a:pt x="1067" y="1040"/>
                    </a:lnTo>
                    <a:lnTo>
                      <a:pt x="1113" y="1002"/>
                    </a:lnTo>
                    <a:lnTo>
                      <a:pt x="1156" y="961"/>
                    </a:lnTo>
                    <a:lnTo>
                      <a:pt x="1194" y="916"/>
                    </a:lnTo>
                    <a:lnTo>
                      <a:pt x="1226" y="867"/>
                    </a:lnTo>
                    <a:lnTo>
                      <a:pt x="1254" y="817"/>
                    </a:lnTo>
                    <a:lnTo>
                      <a:pt x="1276" y="763"/>
                    </a:lnTo>
                    <a:lnTo>
                      <a:pt x="1292" y="706"/>
                    </a:lnTo>
                    <a:lnTo>
                      <a:pt x="1302" y="648"/>
                    </a:lnTo>
                    <a:lnTo>
                      <a:pt x="1306" y="589"/>
                    </a:lnTo>
                    <a:lnTo>
                      <a:pt x="1302" y="529"/>
                    </a:lnTo>
                    <a:lnTo>
                      <a:pt x="1292" y="470"/>
                    </a:lnTo>
                    <a:lnTo>
                      <a:pt x="1276" y="413"/>
                    </a:lnTo>
                    <a:lnTo>
                      <a:pt x="1254" y="359"/>
                    </a:lnTo>
                    <a:lnTo>
                      <a:pt x="1226" y="309"/>
                    </a:lnTo>
                    <a:lnTo>
                      <a:pt x="1194" y="259"/>
                    </a:lnTo>
                    <a:lnTo>
                      <a:pt x="1156" y="214"/>
                    </a:lnTo>
                    <a:lnTo>
                      <a:pt x="1113" y="173"/>
                    </a:lnTo>
                    <a:lnTo>
                      <a:pt x="1067" y="135"/>
                    </a:lnTo>
                    <a:lnTo>
                      <a:pt x="1016" y="100"/>
                    </a:lnTo>
                    <a:lnTo>
                      <a:pt x="962" y="71"/>
                    </a:lnTo>
                    <a:lnTo>
                      <a:pt x="906" y="46"/>
                    </a:lnTo>
                    <a:lnTo>
                      <a:pt x="846" y="26"/>
                    </a:lnTo>
                    <a:lnTo>
                      <a:pt x="782" y="11"/>
                    </a:lnTo>
                    <a:lnTo>
                      <a:pt x="718" y="3"/>
                    </a:lnTo>
                    <a:lnTo>
                      <a:pt x="651" y="0"/>
                    </a:lnTo>
                    <a:lnTo>
                      <a:pt x="584" y="3"/>
                    </a:lnTo>
                    <a:lnTo>
                      <a:pt x="520" y="11"/>
                    </a:lnTo>
                    <a:lnTo>
                      <a:pt x="457" y="26"/>
                    </a:lnTo>
                    <a:lnTo>
                      <a:pt x="398" y="46"/>
                    </a:lnTo>
                    <a:lnTo>
                      <a:pt x="341" y="71"/>
                    </a:lnTo>
                    <a:lnTo>
                      <a:pt x="287" y="100"/>
                    </a:lnTo>
                    <a:lnTo>
                      <a:pt x="237" y="135"/>
                    </a:lnTo>
                    <a:lnTo>
                      <a:pt x="191" y="173"/>
                    </a:lnTo>
                    <a:lnTo>
                      <a:pt x="149" y="214"/>
                    </a:lnTo>
                    <a:lnTo>
                      <a:pt x="112" y="259"/>
                    </a:lnTo>
                    <a:lnTo>
                      <a:pt x="78" y="309"/>
                    </a:lnTo>
                    <a:lnTo>
                      <a:pt x="51" y="359"/>
                    </a:lnTo>
                    <a:lnTo>
                      <a:pt x="29" y="413"/>
                    </a:lnTo>
                    <a:lnTo>
                      <a:pt x="13" y="470"/>
                    </a:lnTo>
                    <a:lnTo>
                      <a:pt x="3" y="529"/>
                    </a:lnTo>
                    <a:lnTo>
                      <a:pt x="0" y="589"/>
                    </a:lnTo>
                    <a:lnTo>
                      <a:pt x="3" y="648"/>
                    </a:lnTo>
                    <a:lnTo>
                      <a:pt x="13" y="706"/>
                    </a:lnTo>
                    <a:lnTo>
                      <a:pt x="29" y="763"/>
                    </a:lnTo>
                    <a:lnTo>
                      <a:pt x="51" y="817"/>
                    </a:lnTo>
                    <a:lnTo>
                      <a:pt x="78" y="867"/>
                    </a:lnTo>
                    <a:lnTo>
                      <a:pt x="112" y="916"/>
                    </a:lnTo>
                    <a:lnTo>
                      <a:pt x="149" y="961"/>
                    </a:lnTo>
                    <a:lnTo>
                      <a:pt x="191" y="1002"/>
                    </a:lnTo>
                    <a:lnTo>
                      <a:pt x="237" y="1040"/>
                    </a:lnTo>
                    <a:lnTo>
                      <a:pt x="287" y="1075"/>
                    </a:lnTo>
                    <a:lnTo>
                      <a:pt x="341" y="1104"/>
                    </a:lnTo>
                    <a:lnTo>
                      <a:pt x="398" y="1129"/>
                    </a:lnTo>
                    <a:lnTo>
                      <a:pt x="457" y="1148"/>
                    </a:lnTo>
                    <a:lnTo>
                      <a:pt x="520" y="1163"/>
                    </a:lnTo>
                    <a:lnTo>
                      <a:pt x="584" y="1171"/>
                    </a:lnTo>
                    <a:lnTo>
                      <a:pt x="651" y="117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4" name="Freeform 74">
                <a:extLst>
                  <a:ext uri="{FF2B5EF4-FFF2-40B4-BE49-F238E27FC236}">
                    <a16:creationId xmlns:a16="http://schemas.microsoft.com/office/drawing/2014/main" id="{4694EA0A-F37F-4574-A2A1-60B170B227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8" y="3132"/>
                <a:ext cx="616" cy="555"/>
              </a:xfrm>
              <a:custGeom>
                <a:avLst/>
                <a:gdLst>
                  <a:gd name="T0" fmla="*/ 10 w 1233"/>
                  <a:gd name="T1" fmla="*/ 17 h 1111"/>
                  <a:gd name="T2" fmla="*/ 12 w 1233"/>
                  <a:gd name="T3" fmla="*/ 16 h 1111"/>
                  <a:gd name="T4" fmla="*/ 14 w 1233"/>
                  <a:gd name="T5" fmla="*/ 16 h 1111"/>
                  <a:gd name="T6" fmla="*/ 15 w 1233"/>
                  <a:gd name="T7" fmla="*/ 15 h 1111"/>
                  <a:gd name="T8" fmla="*/ 17 w 1233"/>
                  <a:gd name="T9" fmla="*/ 14 h 1111"/>
                  <a:gd name="T10" fmla="*/ 18 w 1233"/>
                  <a:gd name="T11" fmla="*/ 12 h 1111"/>
                  <a:gd name="T12" fmla="*/ 18 w 1233"/>
                  <a:gd name="T13" fmla="*/ 11 h 1111"/>
                  <a:gd name="T14" fmla="*/ 19 w 1233"/>
                  <a:gd name="T15" fmla="*/ 9 h 1111"/>
                  <a:gd name="T16" fmla="*/ 19 w 1233"/>
                  <a:gd name="T17" fmla="*/ 7 h 1111"/>
                  <a:gd name="T18" fmla="*/ 18 w 1233"/>
                  <a:gd name="T19" fmla="*/ 6 h 1111"/>
                  <a:gd name="T20" fmla="*/ 18 w 1233"/>
                  <a:gd name="T21" fmla="*/ 4 h 1111"/>
                  <a:gd name="T22" fmla="*/ 17 w 1233"/>
                  <a:gd name="T23" fmla="*/ 3 h 1111"/>
                  <a:gd name="T24" fmla="*/ 15 w 1233"/>
                  <a:gd name="T25" fmla="*/ 1 h 1111"/>
                  <a:gd name="T26" fmla="*/ 14 w 1233"/>
                  <a:gd name="T27" fmla="*/ 1 h 1111"/>
                  <a:gd name="T28" fmla="*/ 12 w 1233"/>
                  <a:gd name="T29" fmla="*/ 0 h 1111"/>
                  <a:gd name="T30" fmla="*/ 10 w 1233"/>
                  <a:gd name="T31" fmla="*/ 0 h 1111"/>
                  <a:gd name="T32" fmla="*/ 8 w 1233"/>
                  <a:gd name="T33" fmla="*/ 0 h 1111"/>
                  <a:gd name="T34" fmla="*/ 6 w 1233"/>
                  <a:gd name="T35" fmla="*/ 0 h 1111"/>
                  <a:gd name="T36" fmla="*/ 5 w 1233"/>
                  <a:gd name="T37" fmla="*/ 1 h 1111"/>
                  <a:gd name="T38" fmla="*/ 3 w 1233"/>
                  <a:gd name="T39" fmla="*/ 1 h 1111"/>
                  <a:gd name="T40" fmla="*/ 2 w 1233"/>
                  <a:gd name="T41" fmla="*/ 3 h 1111"/>
                  <a:gd name="T42" fmla="*/ 1 w 1233"/>
                  <a:gd name="T43" fmla="*/ 4 h 1111"/>
                  <a:gd name="T44" fmla="*/ 0 w 1233"/>
                  <a:gd name="T45" fmla="*/ 6 h 1111"/>
                  <a:gd name="T46" fmla="*/ 0 w 1233"/>
                  <a:gd name="T47" fmla="*/ 7 h 1111"/>
                  <a:gd name="T48" fmla="*/ 0 w 1233"/>
                  <a:gd name="T49" fmla="*/ 9 h 1111"/>
                  <a:gd name="T50" fmla="*/ 0 w 1233"/>
                  <a:gd name="T51" fmla="*/ 11 h 1111"/>
                  <a:gd name="T52" fmla="*/ 1 w 1233"/>
                  <a:gd name="T53" fmla="*/ 12 h 1111"/>
                  <a:gd name="T54" fmla="*/ 2 w 1233"/>
                  <a:gd name="T55" fmla="*/ 14 h 1111"/>
                  <a:gd name="T56" fmla="*/ 3 w 1233"/>
                  <a:gd name="T57" fmla="*/ 15 h 1111"/>
                  <a:gd name="T58" fmla="*/ 5 w 1233"/>
                  <a:gd name="T59" fmla="*/ 16 h 1111"/>
                  <a:gd name="T60" fmla="*/ 6 w 1233"/>
                  <a:gd name="T61" fmla="*/ 16 h 1111"/>
                  <a:gd name="T62" fmla="*/ 8 w 1233"/>
                  <a:gd name="T63" fmla="*/ 17 h 111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233"/>
                  <a:gd name="T97" fmla="*/ 0 h 1111"/>
                  <a:gd name="T98" fmla="*/ 1233 w 1233"/>
                  <a:gd name="T99" fmla="*/ 1111 h 111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233" h="1111">
                    <a:moveTo>
                      <a:pt x="615" y="1111"/>
                    </a:moveTo>
                    <a:lnTo>
                      <a:pt x="678" y="1108"/>
                    </a:lnTo>
                    <a:lnTo>
                      <a:pt x="740" y="1099"/>
                    </a:lnTo>
                    <a:lnTo>
                      <a:pt x="798" y="1085"/>
                    </a:lnTo>
                    <a:lnTo>
                      <a:pt x="856" y="1067"/>
                    </a:lnTo>
                    <a:lnTo>
                      <a:pt x="909" y="1044"/>
                    </a:lnTo>
                    <a:lnTo>
                      <a:pt x="961" y="1016"/>
                    </a:lnTo>
                    <a:lnTo>
                      <a:pt x="1008" y="984"/>
                    </a:lnTo>
                    <a:lnTo>
                      <a:pt x="1052" y="948"/>
                    </a:lnTo>
                    <a:lnTo>
                      <a:pt x="1092" y="909"/>
                    </a:lnTo>
                    <a:lnTo>
                      <a:pt x="1127" y="866"/>
                    </a:lnTo>
                    <a:lnTo>
                      <a:pt x="1158" y="820"/>
                    </a:lnTo>
                    <a:lnTo>
                      <a:pt x="1184" y="772"/>
                    </a:lnTo>
                    <a:lnTo>
                      <a:pt x="1205" y="721"/>
                    </a:lnTo>
                    <a:lnTo>
                      <a:pt x="1220" y="668"/>
                    </a:lnTo>
                    <a:lnTo>
                      <a:pt x="1229" y="613"/>
                    </a:lnTo>
                    <a:lnTo>
                      <a:pt x="1233" y="557"/>
                    </a:lnTo>
                    <a:lnTo>
                      <a:pt x="1229" y="500"/>
                    </a:lnTo>
                    <a:lnTo>
                      <a:pt x="1220" y="445"/>
                    </a:lnTo>
                    <a:lnTo>
                      <a:pt x="1205" y="391"/>
                    </a:lnTo>
                    <a:lnTo>
                      <a:pt x="1184" y="340"/>
                    </a:lnTo>
                    <a:lnTo>
                      <a:pt x="1158" y="292"/>
                    </a:lnTo>
                    <a:lnTo>
                      <a:pt x="1127" y="246"/>
                    </a:lnTo>
                    <a:lnTo>
                      <a:pt x="1092" y="203"/>
                    </a:lnTo>
                    <a:lnTo>
                      <a:pt x="1052" y="163"/>
                    </a:lnTo>
                    <a:lnTo>
                      <a:pt x="1008" y="127"/>
                    </a:lnTo>
                    <a:lnTo>
                      <a:pt x="961" y="95"/>
                    </a:lnTo>
                    <a:lnTo>
                      <a:pt x="909" y="67"/>
                    </a:lnTo>
                    <a:lnTo>
                      <a:pt x="856" y="44"/>
                    </a:lnTo>
                    <a:lnTo>
                      <a:pt x="798" y="26"/>
                    </a:lnTo>
                    <a:lnTo>
                      <a:pt x="740" y="12"/>
                    </a:lnTo>
                    <a:lnTo>
                      <a:pt x="678" y="2"/>
                    </a:lnTo>
                    <a:lnTo>
                      <a:pt x="615" y="0"/>
                    </a:lnTo>
                    <a:lnTo>
                      <a:pt x="553" y="2"/>
                    </a:lnTo>
                    <a:lnTo>
                      <a:pt x="492" y="12"/>
                    </a:lnTo>
                    <a:lnTo>
                      <a:pt x="433" y="26"/>
                    </a:lnTo>
                    <a:lnTo>
                      <a:pt x="377" y="44"/>
                    </a:lnTo>
                    <a:lnTo>
                      <a:pt x="322" y="67"/>
                    </a:lnTo>
                    <a:lnTo>
                      <a:pt x="272" y="95"/>
                    </a:lnTo>
                    <a:lnTo>
                      <a:pt x="224" y="127"/>
                    </a:lnTo>
                    <a:lnTo>
                      <a:pt x="181" y="163"/>
                    </a:lnTo>
                    <a:lnTo>
                      <a:pt x="140" y="203"/>
                    </a:lnTo>
                    <a:lnTo>
                      <a:pt x="105" y="246"/>
                    </a:lnTo>
                    <a:lnTo>
                      <a:pt x="75" y="292"/>
                    </a:lnTo>
                    <a:lnTo>
                      <a:pt x="48" y="340"/>
                    </a:lnTo>
                    <a:lnTo>
                      <a:pt x="27" y="391"/>
                    </a:lnTo>
                    <a:lnTo>
                      <a:pt x="12" y="445"/>
                    </a:lnTo>
                    <a:lnTo>
                      <a:pt x="3" y="500"/>
                    </a:lnTo>
                    <a:lnTo>
                      <a:pt x="0" y="557"/>
                    </a:lnTo>
                    <a:lnTo>
                      <a:pt x="3" y="613"/>
                    </a:lnTo>
                    <a:lnTo>
                      <a:pt x="12" y="668"/>
                    </a:lnTo>
                    <a:lnTo>
                      <a:pt x="27" y="721"/>
                    </a:lnTo>
                    <a:lnTo>
                      <a:pt x="48" y="772"/>
                    </a:lnTo>
                    <a:lnTo>
                      <a:pt x="75" y="820"/>
                    </a:lnTo>
                    <a:lnTo>
                      <a:pt x="105" y="866"/>
                    </a:lnTo>
                    <a:lnTo>
                      <a:pt x="140" y="909"/>
                    </a:lnTo>
                    <a:lnTo>
                      <a:pt x="181" y="948"/>
                    </a:lnTo>
                    <a:lnTo>
                      <a:pt x="224" y="984"/>
                    </a:lnTo>
                    <a:lnTo>
                      <a:pt x="272" y="1016"/>
                    </a:lnTo>
                    <a:lnTo>
                      <a:pt x="322" y="1044"/>
                    </a:lnTo>
                    <a:lnTo>
                      <a:pt x="377" y="1067"/>
                    </a:lnTo>
                    <a:lnTo>
                      <a:pt x="433" y="1085"/>
                    </a:lnTo>
                    <a:lnTo>
                      <a:pt x="492" y="1099"/>
                    </a:lnTo>
                    <a:lnTo>
                      <a:pt x="553" y="1108"/>
                    </a:lnTo>
                    <a:lnTo>
                      <a:pt x="615" y="1111"/>
                    </a:lnTo>
                    <a:close/>
                  </a:path>
                </a:pathLst>
              </a:custGeom>
              <a:solidFill>
                <a:srgbClr val="FFD6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5" name="Freeform 75">
                <a:extLst>
                  <a:ext uri="{FF2B5EF4-FFF2-40B4-BE49-F238E27FC236}">
                    <a16:creationId xmlns:a16="http://schemas.microsoft.com/office/drawing/2014/main" id="{6BE6A0F1-8D2C-46D9-93E8-0721A02228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3" y="3160"/>
                <a:ext cx="220" cy="485"/>
              </a:xfrm>
              <a:custGeom>
                <a:avLst/>
                <a:gdLst>
                  <a:gd name="T0" fmla="*/ 7 w 440"/>
                  <a:gd name="T1" fmla="*/ 10 h 970"/>
                  <a:gd name="T2" fmla="*/ 7 w 440"/>
                  <a:gd name="T3" fmla="*/ 9 h 970"/>
                  <a:gd name="T4" fmla="*/ 7 w 440"/>
                  <a:gd name="T5" fmla="*/ 7 h 970"/>
                  <a:gd name="T6" fmla="*/ 6 w 440"/>
                  <a:gd name="T7" fmla="*/ 4 h 970"/>
                  <a:gd name="T8" fmla="*/ 3 w 440"/>
                  <a:gd name="T9" fmla="*/ 2 h 970"/>
                  <a:gd name="T10" fmla="*/ 2 w 440"/>
                  <a:gd name="T11" fmla="*/ 1 h 970"/>
                  <a:gd name="T12" fmla="*/ 2 w 440"/>
                  <a:gd name="T13" fmla="*/ 1 h 970"/>
                  <a:gd name="T14" fmla="*/ 3 w 440"/>
                  <a:gd name="T15" fmla="*/ 2 h 970"/>
                  <a:gd name="T16" fmla="*/ 3 w 440"/>
                  <a:gd name="T17" fmla="*/ 3 h 970"/>
                  <a:gd name="T18" fmla="*/ 5 w 440"/>
                  <a:gd name="T19" fmla="*/ 5 h 970"/>
                  <a:gd name="T20" fmla="*/ 6 w 440"/>
                  <a:gd name="T21" fmla="*/ 7 h 970"/>
                  <a:gd name="T22" fmla="*/ 6 w 440"/>
                  <a:gd name="T23" fmla="*/ 7 h 970"/>
                  <a:gd name="T24" fmla="*/ 5 w 440"/>
                  <a:gd name="T25" fmla="*/ 6 h 970"/>
                  <a:gd name="T26" fmla="*/ 5 w 440"/>
                  <a:gd name="T27" fmla="*/ 5 h 970"/>
                  <a:gd name="T28" fmla="*/ 3 w 440"/>
                  <a:gd name="T29" fmla="*/ 4 h 970"/>
                  <a:gd name="T30" fmla="*/ 1 w 440"/>
                  <a:gd name="T31" fmla="*/ 3 h 970"/>
                  <a:gd name="T32" fmla="*/ 1 w 440"/>
                  <a:gd name="T33" fmla="*/ 3 h 970"/>
                  <a:gd name="T34" fmla="*/ 1 w 440"/>
                  <a:gd name="T35" fmla="*/ 3 h 970"/>
                  <a:gd name="T36" fmla="*/ 2 w 440"/>
                  <a:gd name="T37" fmla="*/ 4 h 970"/>
                  <a:gd name="T38" fmla="*/ 3 w 440"/>
                  <a:gd name="T39" fmla="*/ 5 h 970"/>
                  <a:gd name="T40" fmla="*/ 3 w 440"/>
                  <a:gd name="T41" fmla="*/ 7 h 970"/>
                  <a:gd name="T42" fmla="*/ 5 w 440"/>
                  <a:gd name="T43" fmla="*/ 8 h 970"/>
                  <a:gd name="T44" fmla="*/ 5 w 440"/>
                  <a:gd name="T45" fmla="*/ 8 h 970"/>
                  <a:gd name="T46" fmla="*/ 4 w 440"/>
                  <a:gd name="T47" fmla="*/ 8 h 970"/>
                  <a:gd name="T48" fmla="*/ 3 w 440"/>
                  <a:gd name="T49" fmla="*/ 7 h 970"/>
                  <a:gd name="T50" fmla="*/ 3 w 440"/>
                  <a:gd name="T51" fmla="*/ 6 h 970"/>
                  <a:gd name="T52" fmla="*/ 2 w 440"/>
                  <a:gd name="T53" fmla="*/ 6 h 970"/>
                  <a:gd name="T54" fmla="*/ 2 w 440"/>
                  <a:gd name="T55" fmla="*/ 6 h 970"/>
                  <a:gd name="T56" fmla="*/ 3 w 440"/>
                  <a:gd name="T57" fmla="*/ 8 h 970"/>
                  <a:gd name="T58" fmla="*/ 3 w 440"/>
                  <a:gd name="T59" fmla="*/ 10 h 970"/>
                  <a:gd name="T60" fmla="*/ 3 w 440"/>
                  <a:gd name="T61" fmla="*/ 9 h 970"/>
                  <a:gd name="T62" fmla="*/ 3 w 440"/>
                  <a:gd name="T63" fmla="*/ 9 h 970"/>
                  <a:gd name="T64" fmla="*/ 3 w 440"/>
                  <a:gd name="T65" fmla="*/ 9 h 970"/>
                  <a:gd name="T66" fmla="*/ 3 w 440"/>
                  <a:gd name="T67" fmla="*/ 10 h 970"/>
                  <a:gd name="T68" fmla="*/ 3 w 440"/>
                  <a:gd name="T69" fmla="*/ 11 h 970"/>
                  <a:gd name="T70" fmla="*/ 3 w 440"/>
                  <a:gd name="T71" fmla="*/ 11 h 970"/>
                  <a:gd name="T72" fmla="*/ 3 w 440"/>
                  <a:gd name="T73" fmla="*/ 11 h 970"/>
                  <a:gd name="T74" fmla="*/ 3 w 440"/>
                  <a:gd name="T75" fmla="*/ 10 h 970"/>
                  <a:gd name="T76" fmla="*/ 3 w 440"/>
                  <a:gd name="T77" fmla="*/ 11 h 970"/>
                  <a:gd name="T78" fmla="*/ 3 w 440"/>
                  <a:gd name="T79" fmla="*/ 12 h 970"/>
                  <a:gd name="T80" fmla="*/ 3 w 440"/>
                  <a:gd name="T81" fmla="*/ 13 h 970"/>
                  <a:gd name="T82" fmla="*/ 3 w 440"/>
                  <a:gd name="T83" fmla="*/ 12 h 970"/>
                  <a:gd name="T84" fmla="*/ 3 w 440"/>
                  <a:gd name="T85" fmla="*/ 12 h 970"/>
                  <a:gd name="T86" fmla="*/ 3 w 440"/>
                  <a:gd name="T87" fmla="*/ 13 h 970"/>
                  <a:gd name="T88" fmla="*/ 2 w 440"/>
                  <a:gd name="T89" fmla="*/ 15 h 970"/>
                  <a:gd name="T90" fmla="*/ 1 w 440"/>
                  <a:gd name="T91" fmla="*/ 15 h 970"/>
                  <a:gd name="T92" fmla="*/ 2 w 440"/>
                  <a:gd name="T93" fmla="*/ 15 h 970"/>
                  <a:gd name="T94" fmla="*/ 3 w 440"/>
                  <a:gd name="T95" fmla="*/ 15 h 970"/>
                  <a:gd name="T96" fmla="*/ 3 w 440"/>
                  <a:gd name="T97" fmla="*/ 15 h 970"/>
                  <a:gd name="T98" fmla="*/ 6 w 440"/>
                  <a:gd name="T99" fmla="*/ 13 h 970"/>
                  <a:gd name="T100" fmla="*/ 7 w 440"/>
                  <a:gd name="T101" fmla="*/ 11 h 97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40"/>
                  <a:gd name="T154" fmla="*/ 0 h 970"/>
                  <a:gd name="T155" fmla="*/ 440 w 440"/>
                  <a:gd name="T156" fmla="*/ 970 h 97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40" h="970">
                    <a:moveTo>
                      <a:pt x="414" y="661"/>
                    </a:moveTo>
                    <a:lnTo>
                      <a:pt x="416" y="655"/>
                    </a:lnTo>
                    <a:lnTo>
                      <a:pt x="420" y="640"/>
                    </a:lnTo>
                    <a:lnTo>
                      <a:pt x="427" y="616"/>
                    </a:lnTo>
                    <a:lnTo>
                      <a:pt x="432" y="585"/>
                    </a:lnTo>
                    <a:lnTo>
                      <a:pt x="438" y="546"/>
                    </a:lnTo>
                    <a:lnTo>
                      <a:pt x="440" y="502"/>
                    </a:lnTo>
                    <a:lnTo>
                      <a:pt x="439" y="453"/>
                    </a:lnTo>
                    <a:lnTo>
                      <a:pt x="435" y="402"/>
                    </a:lnTo>
                    <a:lnTo>
                      <a:pt x="422" y="348"/>
                    </a:lnTo>
                    <a:lnTo>
                      <a:pt x="404" y="292"/>
                    </a:lnTo>
                    <a:lnTo>
                      <a:pt x="376" y="237"/>
                    </a:lnTo>
                    <a:lnTo>
                      <a:pt x="338" y="183"/>
                    </a:lnTo>
                    <a:lnTo>
                      <a:pt x="290" y="131"/>
                    </a:lnTo>
                    <a:lnTo>
                      <a:pt x="228" y="83"/>
                    </a:lnTo>
                    <a:lnTo>
                      <a:pt x="154" y="39"/>
                    </a:lnTo>
                    <a:lnTo>
                      <a:pt x="64" y="0"/>
                    </a:lnTo>
                    <a:lnTo>
                      <a:pt x="67" y="1"/>
                    </a:lnTo>
                    <a:lnTo>
                      <a:pt x="75" y="7"/>
                    </a:lnTo>
                    <a:lnTo>
                      <a:pt x="89" y="15"/>
                    </a:lnTo>
                    <a:lnTo>
                      <a:pt x="106" y="25"/>
                    </a:lnTo>
                    <a:lnTo>
                      <a:pt x="126" y="40"/>
                    </a:lnTo>
                    <a:lnTo>
                      <a:pt x="149" y="58"/>
                    </a:lnTo>
                    <a:lnTo>
                      <a:pt x="173" y="79"/>
                    </a:lnTo>
                    <a:lnTo>
                      <a:pt x="198" y="104"/>
                    </a:lnTo>
                    <a:lnTo>
                      <a:pt x="224" y="132"/>
                    </a:lnTo>
                    <a:lnTo>
                      <a:pt x="248" y="163"/>
                    </a:lnTo>
                    <a:lnTo>
                      <a:pt x="271" y="199"/>
                    </a:lnTo>
                    <a:lnTo>
                      <a:pt x="291" y="237"/>
                    </a:lnTo>
                    <a:lnTo>
                      <a:pt x="308" y="280"/>
                    </a:lnTo>
                    <a:lnTo>
                      <a:pt x="322" y="324"/>
                    </a:lnTo>
                    <a:lnTo>
                      <a:pt x="330" y="374"/>
                    </a:lnTo>
                    <a:lnTo>
                      <a:pt x="333" y="427"/>
                    </a:lnTo>
                    <a:lnTo>
                      <a:pt x="333" y="425"/>
                    </a:lnTo>
                    <a:lnTo>
                      <a:pt x="332" y="417"/>
                    </a:lnTo>
                    <a:lnTo>
                      <a:pt x="329" y="406"/>
                    </a:lnTo>
                    <a:lnTo>
                      <a:pt x="325" y="390"/>
                    </a:lnTo>
                    <a:lnTo>
                      <a:pt x="318" y="373"/>
                    </a:lnTo>
                    <a:lnTo>
                      <a:pt x="310" y="352"/>
                    </a:lnTo>
                    <a:lnTo>
                      <a:pt x="299" y="329"/>
                    </a:lnTo>
                    <a:lnTo>
                      <a:pt x="284" y="305"/>
                    </a:lnTo>
                    <a:lnTo>
                      <a:pt x="265" y="281"/>
                    </a:lnTo>
                    <a:lnTo>
                      <a:pt x="242" y="255"/>
                    </a:lnTo>
                    <a:lnTo>
                      <a:pt x="216" y="230"/>
                    </a:lnTo>
                    <a:lnTo>
                      <a:pt x="184" y="206"/>
                    </a:lnTo>
                    <a:lnTo>
                      <a:pt x="147" y="183"/>
                    </a:lnTo>
                    <a:lnTo>
                      <a:pt x="104" y="161"/>
                    </a:lnTo>
                    <a:lnTo>
                      <a:pt x="56" y="142"/>
                    </a:lnTo>
                    <a:lnTo>
                      <a:pt x="0" y="126"/>
                    </a:lnTo>
                    <a:lnTo>
                      <a:pt x="3" y="127"/>
                    </a:lnTo>
                    <a:lnTo>
                      <a:pt x="10" y="130"/>
                    </a:lnTo>
                    <a:lnTo>
                      <a:pt x="21" y="133"/>
                    </a:lnTo>
                    <a:lnTo>
                      <a:pt x="35" y="140"/>
                    </a:lnTo>
                    <a:lnTo>
                      <a:pt x="52" y="149"/>
                    </a:lnTo>
                    <a:lnTo>
                      <a:pt x="73" y="161"/>
                    </a:lnTo>
                    <a:lnTo>
                      <a:pt x="95" y="176"/>
                    </a:lnTo>
                    <a:lnTo>
                      <a:pt x="118" y="194"/>
                    </a:lnTo>
                    <a:lnTo>
                      <a:pt x="141" y="217"/>
                    </a:lnTo>
                    <a:lnTo>
                      <a:pt x="165" y="244"/>
                    </a:lnTo>
                    <a:lnTo>
                      <a:pt x="189" y="275"/>
                    </a:lnTo>
                    <a:lnTo>
                      <a:pt x="212" y="311"/>
                    </a:lnTo>
                    <a:lnTo>
                      <a:pt x="234" y="352"/>
                    </a:lnTo>
                    <a:lnTo>
                      <a:pt x="255" y="398"/>
                    </a:lnTo>
                    <a:lnTo>
                      <a:pt x="272" y="450"/>
                    </a:lnTo>
                    <a:lnTo>
                      <a:pt x="287" y="509"/>
                    </a:lnTo>
                    <a:lnTo>
                      <a:pt x="287" y="508"/>
                    </a:lnTo>
                    <a:lnTo>
                      <a:pt x="285" y="504"/>
                    </a:lnTo>
                    <a:lnTo>
                      <a:pt x="283" y="500"/>
                    </a:lnTo>
                    <a:lnTo>
                      <a:pt x="278" y="494"/>
                    </a:lnTo>
                    <a:lnTo>
                      <a:pt x="272" y="486"/>
                    </a:lnTo>
                    <a:lnTo>
                      <a:pt x="265" y="475"/>
                    </a:lnTo>
                    <a:lnTo>
                      <a:pt x="256" y="465"/>
                    </a:lnTo>
                    <a:lnTo>
                      <a:pt x="247" y="453"/>
                    </a:lnTo>
                    <a:lnTo>
                      <a:pt x="234" y="440"/>
                    </a:lnTo>
                    <a:lnTo>
                      <a:pt x="220" y="427"/>
                    </a:lnTo>
                    <a:lnTo>
                      <a:pt x="204" y="412"/>
                    </a:lnTo>
                    <a:lnTo>
                      <a:pt x="186" y="397"/>
                    </a:lnTo>
                    <a:lnTo>
                      <a:pt x="166" y="382"/>
                    </a:lnTo>
                    <a:lnTo>
                      <a:pt x="143" y="367"/>
                    </a:lnTo>
                    <a:lnTo>
                      <a:pt x="119" y="351"/>
                    </a:lnTo>
                    <a:lnTo>
                      <a:pt x="91" y="336"/>
                    </a:lnTo>
                    <a:lnTo>
                      <a:pt x="95" y="339"/>
                    </a:lnTo>
                    <a:lnTo>
                      <a:pt x="106" y="349"/>
                    </a:lnTo>
                    <a:lnTo>
                      <a:pt x="122" y="366"/>
                    </a:lnTo>
                    <a:lnTo>
                      <a:pt x="142" y="390"/>
                    </a:lnTo>
                    <a:lnTo>
                      <a:pt x="165" y="424"/>
                    </a:lnTo>
                    <a:lnTo>
                      <a:pt x="189" y="466"/>
                    </a:lnTo>
                    <a:lnTo>
                      <a:pt x="212" y="518"/>
                    </a:lnTo>
                    <a:lnTo>
                      <a:pt x="234" y="581"/>
                    </a:lnTo>
                    <a:lnTo>
                      <a:pt x="234" y="580"/>
                    </a:lnTo>
                    <a:lnTo>
                      <a:pt x="234" y="578"/>
                    </a:lnTo>
                    <a:lnTo>
                      <a:pt x="231" y="572"/>
                    </a:lnTo>
                    <a:lnTo>
                      <a:pt x="223" y="565"/>
                    </a:lnTo>
                    <a:lnTo>
                      <a:pt x="210" y="556"/>
                    </a:lnTo>
                    <a:lnTo>
                      <a:pt x="189" y="543"/>
                    </a:lnTo>
                    <a:lnTo>
                      <a:pt x="159" y="527"/>
                    </a:lnTo>
                    <a:lnTo>
                      <a:pt x="118" y="509"/>
                    </a:lnTo>
                    <a:lnTo>
                      <a:pt x="122" y="511"/>
                    </a:lnTo>
                    <a:lnTo>
                      <a:pt x="134" y="519"/>
                    </a:lnTo>
                    <a:lnTo>
                      <a:pt x="150" y="533"/>
                    </a:lnTo>
                    <a:lnTo>
                      <a:pt x="169" y="553"/>
                    </a:lnTo>
                    <a:lnTo>
                      <a:pt x="187" y="578"/>
                    </a:lnTo>
                    <a:lnTo>
                      <a:pt x="205" y="611"/>
                    </a:lnTo>
                    <a:lnTo>
                      <a:pt x="218" y="650"/>
                    </a:lnTo>
                    <a:lnTo>
                      <a:pt x="225" y="697"/>
                    </a:lnTo>
                    <a:lnTo>
                      <a:pt x="224" y="695"/>
                    </a:lnTo>
                    <a:lnTo>
                      <a:pt x="218" y="693"/>
                    </a:lnTo>
                    <a:lnTo>
                      <a:pt x="210" y="688"/>
                    </a:lnTo>
                    <a:lnTo>
                      <a:pt x="200" y="682"/>
                    </a:lnTo>
                    <a:lnTo>
                      <a:pt x="185" y="674"/>
                    </a:lnTo>
                    <a:lnTo>
                      <a:pt x="169" y="662"/>
                    </a:lnTo>
                    <a:lnTo>
                      <a:pt x="148" y="649"/>
                    </a:lnTo>
                    <a:lnTo>
                      <a:pt x="126" y="633"/>
                    </a:lnTo>
                    <a:lnTo>
                      <a:pt x="129" y="636"/>
                    </a:lnTo>
                    <a:lnTo>
                      <a:pt x="137" y="641"/>
                    </a:lnTo>
                    <a:lnTo>
                      <a:pt x="149" y="652"/>
                    </a:lnTo>
                    <a:lnTo>
                      <a:pt x="163" y="667"/>
                    </a:lnTo>
                    <a:lnTo>
                      <a:pt x="175" y="687"/>
                    </a:lnTo>
                    <a:lnTo>
                      <a:pt x="187" y="714"/>
                    </a:lnTo>
                    <a:lnTo>
                      <a:pt x="195" y="747"/>
                    </a:lnTo>
                    <a:lnTo>
                      <a:pt x="198" y="788"/>
                    </a:lnTo>
                    <a:lnTo>
                      <a:pt x="197" y="786"/>
                    </a:lnTo>
                    <a:lnTo>
                      <a:pt x="194" y="782"/>
                    </a:lnTo>
                    <a:lnTo>
                      <a:pt x="188" y="776"/>
                    </a:lnTo>
                    <a:lnTo>
                      <a:pt x="181" y="768"/>
                    </a:lnTo>
                    <a:lnTo>
                      <a:pt x="171" y="760"/>
                    </a:lnTo>
                    <a:lnTo>
                      <a:pt x="160" y="753"/>
                    </a:lnTo>
                    <a:lnTo>
                      <a:pt x="149" y="747"/>
                    </a:lnTo>
                    <a:lnTo>
                      <a:pt x="135" y="743"/>
                    </a:lnTo>
                    <a:lnTo>
                      <a:pt x="137" y="750"/>
                    </a:lnTo>
                    <a:lnTo>
                      <a:pt x="142" y="769"/>
                    </a:lnTo>
                    <a:lnTo>
                      <a:pt x="147" y="798"/>
                    </a:lnTo>
                    <a:lnTo>
                      <a:pt x="147" y="832"/>
                    </a:lnTo>
                    <a:lnTo>
                      <a:pt x="139" y="869"/>
                    </a:lnTo>
                    <a:lnTo>
                      <a:pt x="120" y="907"/>
                    </a:lnTo>
                    <a:lnTo>
                      <a:pt x="88" y="942"/>
                    </a:lnTo>
                    <a:lnTo>
                      <a:pt x="37" y="970"/>
                    </a:lnTo>
                    <a:lnTo>
                      <a:pt x="41" y="970"/>
                    </a:lnTo>
                    <a:lnTo>
                      <a:pt x="49" y="970"/>
                    </a:lnTo>
                    <a:lnTo>
                      <a:pt x="63" y="968"/>
                    </a:lnTo>
                    <a:lnTo>
                      <a:pt x="80" y="966"/>
                    </a:lnTo>
                    <a:lnTo>
                      <a:pt x="101" y="962"/>
                    </a:lnTo>
                    <a:lnTo>
                      <a:pt x="126" y="956"/>
                    </a:lnTo>
                    <a:lnTo>
                      <a:pt x="152" y="947"/>
                    </a:lnTo>
                    <a:lnTo>
                      <a:pt x="182" y="934"/>
                    </a:lnTo>
                    <a:lnTo>
                      <a:pt x="212" y="918"/>
                    </a:lnTo>
                    <a:lnTo>
                      <a:pt x="243" y="898"/>
                    </a:lnTo>
                    <a:lnTo>
                      <a:pt x="275" y="873"/>
                    </a:lnTo>
                    <a:lnTo>
                      <a:pt x="306" y="843"/>
                    </a:lnTo>
                    <a:lnTo>
                      <a:pt x="336" y="807"/>
                    </a:lnTo>
                    <a:lnTo>
                      <a:pt x="364" y="765"/>
                    </a:lnTo>
                    <a:lnTo>
                      <a:pt x="391" y="716"/>
                    </a:lnTo>
                    <a:lnTo>
                      <a:pt x="414" y="661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6" name="Freeform 76">
                <a:extLst>
                  <a:ext uri="{FF2B5EF4-FFF2-40B4-BE49-F238E27FC236}">
                    <a16:creationId xmlns:a16="http://schemas.microsoft.com/office/drawing/2014/main" id="{C289C30F-7EF7-4F09-A098-822C18C19C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34" y="3219"/>
                <a:ext cx="98" cy="389"/>
              </a:xfrm>
              <a:custGeom>
                <a:avLst/>
                <a:gdLst>
                  <a:gd name="T0" fmla="*/ 3 w 195"/>
                  <a:gd name="T1" fmla="*/ 1 h 778"/>
                  <a:gd name="T2" fmla="*/ 3 w 195"/>
                  <a:gd name="T3" fmla="*/ 1 h 778"/>
                  <a:gd name="T4" fmla="*/ 2 w 195"/>
                  <a:gd name="T5" fmla="*/ 2 h 778"/>
                  <a:gd name="T6" fmla="*/ 1 w 195"/>
                  <a:gd name="T7" fmla="*/ 3 h 778"/>
                  <a:gd name="T8" fmla="*/ 1 w 195"/>
                  <a:gd name="T9" fmla="*/ 5 h 778"/>
                  <a:gd name="T10" fmla="*/ 0 w 195"/>
                  <a:gd name="T11" fmla="*/ 6 h 778"/>
                  <a:gd name="T12" fmla="*/ 1 w 195"/>
                  <a:gd name="T13" fmla="*/ 9 h 778"/>
                  <a:gd name="T14" fmla="*/ 2 w 195"/>
                  <a:gd name="T15" fmla="*/ 11 h 778"/>
                  <a:gd name="T16" fmla="*/ 3 w 195"/>
                  <a:gd name="T17" fmla="*/ 12 h 778"/>
                  <a:gd name="T18" fmla="*/ 3 w 195"/>
                  <a:gd name="T19" fmla="*/ 12 h 778"/>
                  <a:gd name="T20" fmla="*/ 3 w 195"/>
                  <a:gd name="T21" fmla="*/ 12 h 778"/>
                  <a:gd name="T22" fmla="*/ 2 w 195"/>
                  <a:gd name="T23" fmla="*/ 11 h 778"/>
                  <a:gd name="T24" fmla="*/ 2 w 195"/>
                  <a:gd name="T25" fmla="*/ 9 h 778"/>
                  <a:gd name="T26" fmla="*/ 1 w 195"/>
                  <a:gd name="T27" fmla="*/ 7 h 778"/>
                  <a:gd name="T28" fmla="*/ 2 w 195"/>
                  <a:gd name="T29" fmla="*/ 6 h 778"/>
                  <a:gd name="T30" fmla="*/ 2 w 195"/>
                  <a:gd name="T31" fmla="*/ 5 h 778"/>
                  <a:gd name="T32" fmla="*/ 3 w 195"/>
                  <a:gd name="T33" fmla="*/ 5 h 778"/>
                  <a:gd name="T34" fmla="*/ 2 w 195"/>
                  <a:gd name="T35" fmla="*/ 5 h 778"/>
                  <a:gd name="T36" fmla="*/ 2 w 195"/>
                  <a:gd name="T37" fmla="*/ 5 h 778"/>
                  <a:gd name="T38" fmla="*/ 2 w 195"/>
                  <a:gd name="T39" fmla="*/ 6 h 778"/>
                  <a:gd name="T40" fmla="*/ 1 w 195"/>
                  <a:gd name="T41" fmla="*/ 6 h 778"/>
                  <a:gd name="T42" fmla="*/ 1 w 195"/>
                  <a:gd name="T43" fmla="*/ 5 h 778"/>
                  <a:gd name="T44" fmla="*/ 2 w 195"/>
                  <a:gd name="T45" fmla="*/ 3 h 778"/>
                  <a:gd name="T46" fmla="*/ 3 w 195"/>
                  <a:gd name="T47" fmla="*/ 3 h 778"/>
                  <a:gd name="T48" fmla="*/ 3 w 195"/>
                  <a:gd name="T49" fmla="*/ 3 h 778"/>
                  <a:gd name="T50" fmla="*/ 3 w 195"/>
                  <a:gd name="T51" fmla="*/ 3 h 778"/>
                  <a:gd name="T52" fmla="*/ 2 w 195"/>
                  <a:gd name="T53" fmla="*/ 3 h 778"/>
                  <a:gd name="T54" fmla="*/ 2 w 195"/>
                  <a:gd name="T55" fmla="*/ 3 h 778"/>
                  <a:gd name="T56" fmla="*/ 2 w 195"/>
                  <a:gd name="T57" fmla="*/ 3 h 778"/>
                  <a:gd name="T58" fmla="*/ 2 w 195"/>
                  <a:gd name="T59" fmla="*/ 3 h 778"/>
                  <a:gd name="T60" fmla="*/ 2 w 195"/>
                  <a:gd name="T61" fmla="*/ 2 h 778"/>
                  <a:gd name="T62" fmla="*/ 3 w 195"/>
                  <a:gd name="T63" fmla="*/ 1 h 77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5"/>
                  <a:gd name="T97" fmla="*/ 0 h 778"/>
                  <a:gd name="T98" fmla="*/ 195 w 195"/>
                  <a:gd name="T99" fmla="*/ 778 h 77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5" h="778">
                    <a:moveTo>
                      <a:pt x="195" y="0"/>
                    </a:moveTo>
                    <a:lnTo>
                      <a:pt x="191" y="4"/>
                    </a:lnTo>
                    <a:lnTo>
                      <a:pt x="178" y="14"/>
                    </a:lnTo>
                    <a:lnTo>
                      <a:pt x="159" y="32"/>
                    </a:lnTo>
                    <a:lnTo>
                      <a:pt x="134" y="55"/>
                    </a:lnTo>
                    <a:lnTo>
                      <a:pt x="109" y="87"/>
                    </a:lnTo>
                    <a:lnTo>
                      <a:pt x="81" y="123"/>
                    </a:lnTo>
                    <a:lnTo>
                      <a:pt x="56" y="165"/>
                    </a:lnTo>
                    <a:lnTo>
                      <a:pt x="33" y="213"/>
                    </a:lnTo>
                    <a:lnTo>
                      <a:pt x="15" y="267"/>
                    </a:lnTo>
                    <a:lnTo>
                      <a:pt x="3" y="326"/>
                    </a:lnTo>
                    <a:lnTo>
                      <a:pt x="0" y="391"/>
                    </a:lnTo>
                    <a:lnTo>
                      <a:pt x="6" y="459"/>
                    </a:lnTo>
                    <a:lnTo>
                      <a:pt x="26" y="532"/>
                    </a:lnTo>
                    <a:lnTo>
                      <a:pt x="59" y="610"/>
                    </a:lnTo>
                    <a:lnTo>
                      <a:pt x="110" y="692"/>
                    </a:lnTo>
                    <a:lnTo>
                      <a:pt x="177" y="778"/>
                    </a:lnTo>
                    <a:lnTo>
                      <a:pt x="175" y="774"/>
                    </a:lnTo>
                    <a:lnTo>
                      <a:pt x="168" y="765"/>
                    </a:lnTo>
                    <a:lnTo>
                      <a:pt x="157" y="750"/>
                    </a:lnTo>
                    <a:lnTo>
                      <a:pt x="145" y="730"/>
                    </a:lnTo>
                    <a:lnTo>
                      <a:pt x="130" y="706"/>
                    </a:lnTo>
                    <a:lnTo>
                      <a:pt x="115" y="679"/>
                    </a:lnTo>
                    <a:lnTo>
                      <a:pt x="101" y="646"/>
                    </a:lnTo>
                    <a:lnTo>
                      <a:pt x="87" y="611"/>
                    </a:lnTo>
                    <a:lnTo>
                      <a:pt x="76" y="573"/>
                    </a:lnTo>
                    <a:lnTo>
                      <a:pt x="68" y="533"/>
                    </a:lnTo>
                    <a:lnTo>
                      <a:pt x="63" y="492"/>
                    </a:lnTo>
                    <a:lnTo>
                      <a:pt x="63" y="449"/>
                    </a:lnTo>
                    <a:lnTo>
                      <a:pt x="70" y="406"/>
                    </a:lnTo>
                    <a:lnTo>
                      <a:pt x="83" y="362"/>
                    </a:lnTo>
                    <a:lnTo>
                      <a:pt x="103" y="319"/>
                    </a:lnTo>
                    <a:lnTo>
                      <a:pt x="133" y="277"/>
                    </a:lnTo>
                    <a:lnTo>
                      <a:pt x="131" y="277"/>
                    </a:lnTo>
                    <a:lnTo>
                      <a:pt x="125" y="277"/>
                    </a:lnTo>
                    <a:lnTo>
                      <a:pt x="117" y="279"/>
                    </a:lnTo>
                    <a:lnTo>
                      <a:pt x="106" y="285"/>
                    </a:lnTo>
                    <a:lnTo>
                      <a:pt x="94" y="294"/>
                    </a:lnTo>
                    <a:lnTo>
                      <a:pt x="81" y="310"/>
                    </a:lnTo>
                    <a:lnTo>
                      <a:pt x="70" y="332"/>
                    </a:lnTo>
                    <a:lnTo>
                      <a:pt x="59" y="362"/>
                    </a:lnTo>
                    <a:lnTo>
                      <a:pt x="58" y="356"/>
                    </a:lnTo>
                    <a:lnTo>
                      <a:pt x="56" y="340"/>
                    </a:lnTo>
                    <a:lnTo>
                      <a:pt x="56" y="317"/>
                    </a:lnTo>
                    <a:lnTo>
                      <a:pt x="62" y="286"/>
                    </a:lnTo>
                    <a:lnTo>
                      <a:pt x="73" y="250"/>
                    </a:lnTo>
                    <a:lnTo>
                      <a:pt x="95" y="212"/>
                    </a:lnTo>
                    <a:lnTo>
                      <a:pt x="130" y="173"/>
                    </a:lnTo>
                    <a:lnTo>
                      <a:pt x="180" y="134"/>
                    </a:lnTo>
                    <a:lnTo>
                      <a:pt x="177" y="134"/>
                    </a:lnTo>
                    <a:lnTo>
                      <a:pt x="169" y="136"/>
                    </a:lnTo>
                    <a:lnTo>
                      <a:pt x="155" y="141"/>
                    </a:lnTo>
                    <a:lnTo>
                      <a:pt x="140" y="148"/>
                    </a:lnTo>
                    <a:lnTo>
                      <a:pt x="123" y="158"/>
                    </a:lnTo>
                    <a:lnTo>
                      <a:pt x="104" y="173"/>
                    </a:lnTo>
                    <a:lnTo>
                      <a:pt x="88" y="192"/>
                    </a:lnTo>
                    <a:lnTo>
                      <a:pt x="73" y="218"/>
                    </a:lnTo>
                    <a:lnTo>
                      <a:pt x="76" y="211"/>
                    </a:lnTo>
                    <a:lnTo>
                      <a:pt x="83" y="194"/>
                    </a:lnTo>
                    <a:lnTo>
                      <a:pt x="93" y="166"/>
                    </a:lnTo>
                    <a:lnTo>
                      <a:pt x="108" y="134"/>
                    </a:lnTo>
                    <a:lnTo>
                      <a:pt x="126" y="98"/>
                    </a:lnTo>
                    <a:lnTo>
                      <a:pt x="147" y="62"/>
                    </a:lnTo>
                    <a:lnTo>
                      <a:pt x="170" y="29"/>
                    </a:lnTo>
                    <a:lnTo>
                      <a:pt x="195" y="0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7" name="Freeform 77">
                <a:extLst>
                  <a:ext uri="{FF2B5EF4-FFF2-40B4-BE49-F238E27FC236}">
                    <a16:creationId xmlns:a16="http://schemas.microsoft.com/office/drawing/2014/main" id="{9CF269C3-3DE2-457E-8500-81F5442F5C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60" y="3432"/>
                <a:ext cx="102" cy="122"/>
              </a:xfrm>
              <a:custGeom>
                <a:avLst/>
                <a:gdLst>
                  <a:gd name="T0" fmla="*/ 1 w 204"/>
                  <a:gd name="T1" fmla="*/ 0 h 246"/>
                  <a:gd name="T2" fmla="*/ 1 w 204"/>
                  <a:gd name="T3" fmla="*/ 0 h 246"/>
                  <a:gd name="T4" fmla="*/ 1 w 204"/>
                  <a:gd name="T5" fmla="*/ 0 h 246"/>
                  <a:gd name="T6" fmla="*/ 1 w 204"/>
                  <a:gd name="T7" fmla="*/ 0 h 246"/>
                  <a:gd name="T8" fmla="*/ 1 w 204"/>
                  <a:gd name="T9" fmla="*/ 0 h 246"/>
                  <a:gd name="T10" fmla="*/ 1 w 204"/>
                  <a:gd name="T11" fmla="*/ 0 h 246"/>
                  <a:gd name="T12" fmla="*/ 1 w 204"/>
                  <a:gd name="T13" fmla="*/ 0 h 246"/>
                  <a:gd name="T14" fmla="*/ 1 w 204"/>
                  <a:gd name="T15" fmla="*/ 1 h 246"/>
                  <a:gd name="T16" fmla="*/ 1 w 204"/>
                  <a:gd name="T17" fmla="*/ 1 h 246"/>
                  <a:gd name="T18" fmla="*/ 1 w 204"/>
                  <a:gd name="T19" fmla="*/ 1 h 246"/>
                  <a:gd name="T20" fmla="*/ 1 w 204"/>
                  <a:gd name="T21" fmla="*/ 1 h 246"/>
                  <a:gd name="T22" fmla="*/ 2 w 204"/>
                  <a:gd name="T23" fmla="*/ 1 h 246"/>
                  <a:gd name="T24" fmla="*/ 2 w 204"/>
                  <a:gd name="T25" fmla="*/ 2 h 246"/>
                  <a:gd name="T26" fmla="*/ 2 w 204"/>
                  <a:gd name="T27" fmla="*/ 2 h 246"/>
                  <a:gd name="T28" fmla="*/ 3 w 204"/>
                  <a:gd name="T29" fmla="*/ 2 h 246"/>
                  <a:gd name="T30" fmla="*/ 3 w 204"/>
                  <a:gd name="T31" fmla="*/ 2 h 246"/>
                  <a:gd name="T32" fmla="*/ 3 w 204"/>
                  <a:gd name="T33" fmla="*/ 2 h 246"/>
                  <a:gd name="T34" fmla="*/ 3 w 204"/>
                  <a:gd name="T35" fmla="*/ 2 h 246"/>
                  <a:gd name="T36" fmla="*/ 3 w 204"/>
                  <a:gd name="T37" fmla="*/ 2 h 246"/>
                  <a:gd name="T38" fmla="*/ 3 w 204"/>
                  <a:gd name="T39" fmla="*/ 2 h 246"/>
                  <a:gd name="T40" fmla="*/ 3 w 204"/>
                  <a:gd name="T41" fmla="*/ 3 h 246"/>
                  <a:gd name="T42" fmla="*/ 3 w 204"/>
                  <a:gd name="T43" fmla="*/ 3 h 246"/>
                  <a:gd name="T44" fmla="*/ 2 w 204"/>
                  <a:gd name="T45" fmla="*/ 2 h 246"/>
                  <a:gd name="T46" fmla="*/ 2 w 204"/>
                  <a:gd name="T47" fmla="*/ 2 h 246"/>
                  <a:gd name="T48" fmla="*/ 1 w 204"/>
                  <a:gd name="T49" fmla="*/ 2 h 246"/>
                  <a:gd name="T50" fmla="*/ 1 w 204"/>
                  <a:gd name="T51" fmla="*/ 2 h 246"/>
                  <a:gd name="T52" fmla="*/ 1 w 204"/>
                  <a:gd name="T53" fmla="*/ 2 h 246"/>
                  <a:gd name="T54" fmla="*/ 2 w 204"/>
                  <a:gd name="T55" fmla="*/ 2 h 246"/>
                  <a:gd name="T56" fmla="*/ 2 w 204"/>
                  <a:gd name="T57" fmla="*/ 3 h 246"/>
                  <a:gd name="T58" fmla="*/ 2 w 204"/>
                  <a:gd name="T59" fmla="*/ 3 h 246"/>
                  <a:gd name="T60" fmla="*/ 2 w 204"/>
                  <a:gd name="T61" fmla="*/ 3 h 246"/>
                  <a:gd name="T62" fmla="*/ 2 w 204"/>
                  <a:gd name="T63" fmla="*/ 3 h 246"/>
                  <a:gd name="T64" fmla="*/ 2 w 204"/>
                  <a:gd name="T65" fmla="*/ 3 h 246"/>
                  <a:gd name="T66" fmla="*/ 2 w 204"/>
                  <a:gd name="T67" fmla="*/ 3 h 246"/>
                  <a:gd name="T68" fmla="*/ 2 w 204"/>
                  <a:gd name="T69" fmla="*/ 3 h 246"/>
                  <a:gd name="T70" fmla="*/ 2 w 204"/>
                  <a:gd name="T71" fmla="*/ 3 h 246"/>
                  <a:gd name="T72" fmla="*/ 2 w 204"/>
                  <a:gd name="T73" fmla="*/ 3 h 246"/>
                  <a:gd name="T74" fmla="*/ 2 w 204"/>
                  <a:gd name="T75" fmla="*/ 3 h 246"/>
                  <a:gd name="T76" fmla="*/ 2 w 204"/>
                  <a:gd name="T77" fmla="*/ 3 h 246"/>
                  <a:gd name="T78" fmla="*/ 1 w 204"/>
                  <a:gd name="T79" fmla="*/ 3 h 246"/>
                  <a:gd name="T80" fmla="*/ 1 w 204"/>
                  <a:gd name="T81" fmla="*/ 3 h 246"/>
                  <a:gd name="T82" fmla="*/ 1 w 204"/>
                  <a:gd name="T83" fmla="*/ 3 h 246"/>
                  <a:gd name="T84" fmla="*/ 1 w 204"/>
                  <a:gd name="T85" fmla="*/ 2 h 246"/>
                  <a:gd name="T86" fmla="*/ 1 w 204"/>
                  <a:gd name="T87" fmla="*/ 2 h 246"/>
                  <a:gd name="T88" fmla="*/ 0 w 204"/>
                  <a:gd name="T89" fmla="*/ 2 h 246"/>
                  <a:gd name="T90" fmla="*/ 0 w 204"/>
                  <a:gd name="T91" fmla="*/ 1 h 246"/>
                  <a:gd name="T92" fmla="*/ 1 w 204"/>
                  <a:gd name="T93" fmla="*/ 1 h 246"/>
                  <a:gd name="T94" fmla="*/ 1 w 204"/>
                  <a:gd name="T95" fmla="*/ 0 h 246"/>
                  <a:gd name="T96" fmla="*/ 1 w 204"/>
                  <a:gd name="T97" fmla="*/ 0 h 24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04"/>
                  <a:gd name="T148" fmla="*/ 0 h 246"/>
                  <a:gd name="T149" fmla="*/ 204 w 204"/>
                  <a:gd name="T150" fmla="*/ 246 h 24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04" h="246">
                    <a:moveTo>
                      <a:pt x="33" y="0"/>
                    </a:moveTo>
                    <a:lnTo>
                      <a:pt x="33" y="1"/>
                    </a:lnTo>
                    <a:lnTo>
                      <a:pt x="32" y="7"/>
                    </a:lnTo>
                    <a:lnTo>
                      <a:pt x="30" y="14"/>
                    </a:lnTo>
                    <a:lnTo>
                      <a:pt x="29" y="24"/>
                    </a:lnTo>
                    <a:lnTo>
                      <a:pt x="29" y="36"/>
                    </a:lnTo>
                    <a:lnTo>
                      <a:pt x="29" y="50"/>
                    </a:lnTo>
                    <a:lnTo>
                      <a:pt x="32" y="64"/>
                    </a:lnTo>
                    <a:lnTo>
                      <a:pt x="36" y="80"/>
                    </a:lnTo>
                    <a:lnTo>
                      <a:pt x="43" y="95"/>
                    </a:lnTo>
                    <a:lnTo>
                      <a:pt x="53" y="111"/>
                    </a:lnTo>
                    <a:lnTo>
                      <a:pt x="67" y="126"/>
                    </a:lnTo>
                    <a:lnTo>
                      <a:pt x="84" y="140"/>
                    </a:lnTo>
                    <a:lnTo>
                      <a:pt x="106" y="153"/>
                    </a:lnTo>
                    <a:lnTo>
                      <a:pt x="134" y="165"/>
                    </a:lnTo>
                    <a:lnTo>
                      <a:pt x="166" y="174"/>
                    </a:lnTo>
                    <a:lnTo>
                      <a:pt x="204" y="181"/>
                    </a:lnTo>
                    <a:lnTo>
                      <a:pt x="202" y="183"/>
                    </a:lnTo>
                    <a:lnTo>
                      <a:pt x="194" y="187"/>
                    </a:lnTo>
                    <a:lnTo>
                      <a:pt x="182" y="191"/>
                    </a:lnTo>
                    <a:lnTo>
                      <a:pt x="165" y="195"/>
                    </a:lnTo>
                    <a:lnTo>
                      <a:pt x="144" y="195"/>
                    </a:lnTo>
                    <a:lnTo>
                      <a:pt x="120" y="190"/>
                    </a:lnTo>
                    <a:lnTo>
                      <a:pt x="93" y="179"/>
                    </a:lnTo>
                    <a:lnTo>
                      <a:pt x="62" y="159"/>
                    </a:lnTo>
                    <a:lnTo>
                      <a:pt x="62" y="163"/>
                    </a:lnTo>
                    <a:lnTo>
                      <a:pt x="63" y="171"/>
                    </a:lnTo>
                    <a:lnTo>
                      <a:pt x="66" y="183"/>
                    </a:lnTo>
                    <a:lnTo>
                      <a:pt x="70" y="197"/>
                    </a:lnTo>
                    <a:lnTo>
                      <a:pt x="77" y="212"/>
                    </a:lnTo>
                    <a:lnTo>
                      <a:pt x="89" y="226"/>
                    </a:lnTo>
                    <a:lnTo>
                      <a:pt x="105" y="238"/>
                    </a:lnTo>
                    <a:lnTo>
                      <a:pt x="126" y="246"/>
                    </a:lnTo>
                    <a:lnTo>
                      <a:pt x="123" y="246"/>
                    </a:lnTo>
                    <a:lnTo>
                      <a:pt x="117" y="246"/>
                    </a:lnTo>
                    <a:lnTo>
                      <a:pt x="107" y="244"/>
                    </a:lnTo>
                    <a:lnTo>
                      <a:pt x="96" y="243"/>
                    </a:lnTo>
                    <a:lnTo>
                      <a:pt x="82" y="240"/>
                    </a:lnTo>
                    <a:lnTo>
                      <a:pt x="67" y="235"/>
                    </a:lnTo>
                    <a:lnTo>
                      <a:pt x="51" y="227"/>
                    </a:lnTo>
                    <a:lnTo>
                      <a:pt x="37" y="218"/>
                    </a:lnTo>
                    <a:lnTo>
                      <a:pt x="23" y="205"/>
                    </a:lnTo>
                    <a:lnTo>
                      <a:pt x="13" y="189"/>
                    </a:lnTo>
                    <a:lnTo>
                      <a:pt x="5" y="170"/>
                    </a:lnTo>
                    <a:lnTo>
                      <a:pt x="0" y="145"/>
                    </a:lnTo>
                    <a:lnTo>
                      <a:pt x="0" y="117"/>
                    </a:lnTo>
                    <a:lnTo>
                      <a:pt x="5" y="83"/>
                    </a:lnTo>
                    <a:lnTo>
                      <a:pt x="16" y="45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8" name="Freeform 78">
                <a:extLst>
                  <a:ext uri="{FF2B5EF4-FFF2-40B4-BE49-F238E27FC236}">
                    <a16:creationId xmlns:a16="http://schemas.microsoft.com/office/drawing/2014/main" id="{3F5E83C7-BEEF-49FA-BDAA-21A07B1EC4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6" y="3616"/>
                <a:ext cx="221" cy="174"/>
              </a:xfrm>
              <a:custGeom>
                <a:avLst/>
                <a:gdLst>
                  <a:gd name="T0" fmla="*/ 7 w 441"/>
                  <a:gd name="T1" fmla="*/ 0 h 349"/>
                  <a:gd name="T2" fmla="*/ 7 w 441"/>
                  <a:gd name="T3" fmla="*/ 0 h 349"/>
                  <a:gd name="T4" fmla="*/ 7 w 441"/>
                  <a:gd name="T5" fmla="*/ 0 h 349"/>
                  <a:gd name="T6" fmla="*/ 7 w 441"/>
                  <a:gd name="T7" fmla="*/ 0 h 349"/>
                  <a:gd name="T8" fmla="*/ 7 w 441"/>
                  <a:gd name="T9" fmla="*/ 0 h 349"/>
                  <a:gd name="T10" fmla="*/ 6 w 441"/>
                  <a:gd name="T11" fmla="*/ 0 h 349"/>
                  <a:gd name="T12" fmla="*/ 6 w 441"/>
                  <a:gd name="T13" fmla="*/ 0 h 349"/>
                  <a:gd name="T14" fmla="*/ 6 w 441"/>
                  <a:gd name="T15" fmla="*/ 0 h 349"/>
                  <a:gd name="T16" fmla="*/ 5 w 441"/>
                  <a:gd name="T17" fmla="*/ 0 h 349"/>
                  <a:gd name="T18" fmla="*/ 5 w 441"/>
                  <a:gd name="T19" fmla="*/ 0 h 349"/>
                  <a:gd name="T20" fmla="*/ 5 w 441"/>
                  <a:gd name="T21" fmla="*/ 0 h 349"/>
                  <a:gd name="T22" fmla="*/ 4 w 441"/>
                  <a:gd name="T23" fmla="*/ 0 h 349"/>
                  <a:gd name="T24" fmla="*/ 4 w 441"/>
                  <a:gd name="T25" fmla="*/ 0 h 349"/>
                  <a:gd name="T26" fmla="*/ 4 w 441"/>
                  <a:gd name="T27" fmla="*/ 0 h 349"/>
                  <a:gd name="T28" fmla="*/ 4 w 441"/>
                  <a:gd name="T29" fmla="*/ 0 h 349"/>
                  <a:gd name="T30" fmla="*/ 4 w 441"/>
                  <a:gd name="T31" fmla="*/ 1 h 349"/>
                  <a:gd name="T32" fmla="*/ 3 w 441"/>
                  <a:gd name="T33" fmla="*/ 1 h 349"/>
                  <a:gd name="T34" fmla="*/ 3 w 441"/>
                  <a:gd name="T35" fmla="*/ 1 h 349"/>
                  <a:gd name="T36" fmla="*/ 3 w 441"/>
                  <a:gd name="T37" fmla="*/ 2 h 349"/>
                  <a:gd name="T38" fmla="*/ 3 w 441"/>
                  <a:gd name="T39" fmla="*/ 2 h 349"/>
                  <a:gd name="T40" fmla="*/ 3 w 441"/>
                  <a:gd name="T41" fmla="*/ 2 h 349"/>
                  <a:gd name="T42" fmla="*/ 3 w 441"/>
                  <a:gd name="T43" fmla="*/ 2 h 349"/>
                  <a:gd name="T44" fmla="*/ 3 w 441"/>
                  <a:gd name="T45" fmla="*/ 2 h 349"/>
                  <a:gd name="T46" fmla="*/ 3 w 441"/>
                  <a:gd name="T47" fmla="*/ 2 h 349"/>
                  <a:gd name="T48" fmla="*/ 3 w 441"/>
                  <a:gd name="T49" fmla="*/ 3 h 349"/>
                  <a:gd name="T50" fmla="*/ 3 w 441"/>
                  <a:gd name="T51" fmla="*/ 3 h 349"/>
                  <a:gd name="T52" fmla="*/ 2 w 441"/>
                  <a:gd name="T53" fmla="*/ 3 h 349"/>
                  <a:gd name="T54" fmla="*/ 2 w 441"/>
                  <a:gd name="T55" fmla="*/ 3 h 349"/>
                  <a:gd name="T56" fmla="*/ 2 w 441"/>
                  <a:gd name="T57" fmla="*/ 3 h 349"/>
                  <a:gd name="T58" fmla="*/ 2 w 441"/>
                  <a:gd name="T59" fmla="*/ 4 h 349"/>
                  <a:gd name="T60" fmla="*/ 1 w 441"/>
                  <a:gd name="T61" fmla="*/ 4 h 349"/>
                  <a:gd name="T62" fmla="*/ 1 w 441"/>
                  <a:gd name="T63" fmla="*/ 4 h 349"/>
                  <a:gd name="T64" fmla="*/ 0 w 441"/>
                  <a:gd name="T65" fmla="*/ 3 h 349"/>
                  <a:gd name="T66" fmla="*/ 1 w 441"/>
                  <a:gd name="T67" fmla="*/ 3 h 349"/>
                  <a:gd name="T68" fmla="*/ 1 w 441"/>
                  <a:gd name="T69" fmla="*/ 4 h 349"/>
                  <a:gd name="T70" fmla="*/ 1 w 441"/>
                  <a:gd name="T71" fmla="*/ 4 h 349"/>
                  <a:gd name="T72" fmla="*/ 2 w 441"/>
                  <a:gd name="T73" fmla="*/ 4 h 349"/>
                  <a:gd name="T74" fmla="*/ 2 w 441"/>
                  <a:gd name="T75" fmla="*/ 4 h 349"/>
                  <a:gd name="T76" fmla="*/ 3 w 441"/>
                  <a:gd name="T77" fmla="*/ 5 h 349"/>
                  <a:gd name="T78" fmla="*/ 4 w 441"/>
                  <a:gd name="T79" fmla="*/ 5 h 349"/>
                  <a:gd name="T80" fmla="*/ 4 w 441"/>
                  <a:gd name="T81" fmla="*/ 5 h 349"/>
                  <a:gd name="T82" fmla="*/ 5 w 441"/>
                  <a:gd name="T83" fmla="*/ 5 h 349"/>
                  <a:gd name="T84" fmla="*/ 6 w 441"/>
                  <a:gd name="T85" fmla="*/ 5 h 349"/>
                  <a:gd name="T86" fmla="*/ 6 w 441"/>
                  <a:gd name="T87" fmla="*/ 5 h 349"/>
                  <a:gd name="T88" fmla="*/ 7 w 441"/>
                  <a:gd name="T89" fmla="*/ 4 h 349"/>
                  <a:gd name="T90" fmla="*/ 7 w 441"/>
                  <a:gd name="T91" fmla="*/ 4 h 349"/>
                  <a:gd name="T92" fmla="*/ 7 w 441"/>
                  <a:gd name="T93" fmla="*/ 3 h 349"/>
                  <a:gd name="T94" fmla="*/ 7 w 441"/>
                  <a:gd name="T95" fmla="*/ 2 h 349"/>
                  <a:gd name="T96" fmla="*/ 7 w 441"/>
                  <a:gd name="T97" fmla="*/ 0 h 34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41"/>
                  <a:gd name="T148" fmla="*/ 0 h 349"/>
                  <a:gd name="T149" fmla="*/ 441 w 441"/>
                  <a:gd name="T150" fmla="*/ 349 h 34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41" h="349">
                    <a:moveTo>
                      <a:pt x="437" y="46"/>
                    </a:moveTo>
                    <a:lnTo>
                      <a:pt x="435" y="45"/>
                    </a:lnTo>
                    <a:lnTo>
                      <a:pt x="426" y="40"/>
                    </a:lnTo>
                    <a:lnTo>
                      <a:pt x="415" y="34"/>
                    </a:lnTo>
                    <a:lnTo>
                      <a:pt x="400" y="27"/>
                    </a:lnTo>
                    <a:lnTo>
                      <a:pt x="382" y="19"/>
                    </a:lnTo>
                    <a:lnTo>
                      <a:pt x="361" y="13"/>
                    </a:lnTo>
                    <a:lnTo>
                      <a:pt x="340" y="6"/>
                    </a:lnTo>
                    <a:lnTo>
                      <a:pt x="317" y="2"/>
                    </a:lnTo>
                    <a:lnTo>
                      <a:pt x="295" y="0"/>
                    </a:lnTo>
                    <a:lnTo>
                      <a:pt x="272" y="2"/>
                    </a:lnTo>
                    <a:lnTo>
                      <a:pt x="252" y="8"/>
                    </a:lnTo>
                    <a:lnTo>
                      <a:pt x="233" y="18"/>
                    </a:lnTo>
                    <a:lnTo>
                      <a:pt x="217" y="33"/>
                    </a:lnTo>
                    <a:lnTo>
                      <a:pt x="204" y="56"/>
                    </a:lnTo>
                    <a:lnTo>
                      <a:pt x="196" y="85"/>
                    </a:lnTo>
                    <a:lnTo>
                      <a:pt x="191" y="122"/>
                    </a:lnTo>
                    <a:lnTo>
                      <a:pt x="190" y="124"/>
                    </a:lnTo>
                    <a:lnTo>
                      <a:pt x="189" y="129"/>
                    </a:lnTo>
                    <a:lnTo>
                      <a:pt x="186" y="138"/>
                    </a:lnTo>
                    <a:lnTo>
                      <a:pt x="182" y="148"/>
                    </a:lnTo>
                    <a:lnTo>
                      <a:pt x="175" y="161"/>
                    </a:lnTo>
                    <a:lnTo>
                      <a:pt x="168" y="175"/>
                    </a:lnTo>
                    <a:lnTo>
                      <a:pt x="160" y="189"/>
                    </a:lnTo>
                    <a:lnTo>
                      <a:pt x="150" y="204"/>
                    </a:lnTo>
                    <a:lnTo>
                      <a:pt x="137" y="218"/>
                    </a:lnTo>
                    <a:lnTo>
                      <a:pt x="123" y="230"/>
                    </a:lnTo>
                    <a:lnTo>
                      <a:pt x="107" y="242"/>
                    </a:lnTo>
                    <a:lnTo>
                      <a:pt x="90" y="250"/>
                    </a:lnTo>
                    <a:lnTo>
                      <a:pt x="70" y="257"/>
                    </a:lnTo>
                    <a:lnTo>
                      <a:pt x="50" y="259"/>
                    </a:lnTo>
                    <a:lnTo>
                      <a:pt x="25" y="257"/>
                    </a:lnTo>
                    <a:lnTo>
                      <a:pt x="0" y="251"/>
                    </a:lnTo>
                    <a:lnTo>
                      <a:pt x="6" y="254"/>
                    </a:lnTo>
                    <a:lnTo>
                      <a:pt x="21" y="264"/>
                    </a:lnTo>
                    <a:lnTo>
                      <a:pt x="45" y="277"/>
                    </a:lnTo>
                    <a:lnTo>
                      <a:pt x="77" y="294"/>
                    </a:lnTo>
                    <a:lnTo>
                      <a:pt x="113" y="310"/>
                    </a:lnTo>
                    <a:lnTo>
                      <a:pt x="155" y="326"/>
                    </a:lnTo>
                    <a:lnTo>
                      <a:pt x="197" y="339"/>
                    </a:lnTo>
                    <a:lnTo>
                      <a:pt x="241" y="347"/>
                    </a:lnTo>
                    <a:lnTo>
                      <a:pt x="284" y="349"/>
                    </a:lnTo>
                    <a:lnTo>
                      <a:pt x="325" y="343"/>
                    </a:lnTo>
                    <a:lnTo>
                      <a:pt x="362" y="328"/>
                    </a:lnTo>
                    <a:lnTo>
                      <a:pt x="394" y="300"/>
                    </a:lnTo>
                    <a:lnTo>
                      <a:pt x="418" y="261"/>
                    </a:lnTo>
                    <a:lnTo>
                      <a:pt x="436" y="206"/>
                    </a:lnTo>
                    <a:lnTo>
                      <a:pt x="441" y="136"/>
                    </a:lnTo>
                    <a:lnTo>
                      <a:pt x="437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9" name="Freeform 79">
                <a:extLst>
                  <a:ext uri="{FF2B5EF4-FFF2-40B4-BE49-F238E27FC236}">
                    <a16:creationId xmlns:a16="http://schemas.microsoft.com/office/drawing/2014/main" id="{C94D37E3-AA83-4F96-BBEB-6A3D6F9B2B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0" y="3641"/>
                <a:ext cx="157" cy="128"/>
              </a:xfrm>
              <a:custGeom>
                <a:avLst/>
                <a:gdLst>
                  <a:gd name="T0" fmla="*/ 5 w 313"/>
                  <a:gd name="T1" fmla="*/ 1 h 255"/>
                  <a:gd name="T2" fmla="*/ 5 w 313"/>
                  <a:gd name="T3" fmla="*/ 1 h 255"/>
                  <a:gd name="T4" fmla="*/ 5 w 313"/>
                  <a:gd name="T5" fmla="*/ 1 h 255"/>
                  <a:gd name="T6" fmla="*/ 5 w 313"/>
                  <a:gd name="T7" fmla="*/ 1 h 255"/>
                  <a:gd name="T8" fmla="*/ 4 w 313"/>
                  <a:gd name="T9" fmla="*/ 0 h 255"/>
                  <a:gd name="T10" fmla="*/ 4 w 313"/>
                  <a:gd name="T11" fmla="*/ 1 h 255"/>
                  <a:gd name="T12" fmla="*/ 3 w 313"/>
                  <a:gd name="T13" fmla="*/ 1 h 255"/>
                  <a:gd name="T14" fmla="*/ 3 w 313"/>
                  <a:gd name="T15" fmla="*/ 1 h 255"/>
                  <a:gd name="T16" fmla="*/ 3 w 313"/>
                  <a:gd name="T17" fmla="*/ 2 h 255"/>
                  <a:gd name="T18" fmla="*/ 3 w 313"/>
                  <a:gd name="T19" fmla="*/ 2 h 255"/>
                  <a:gd name="T20" fmla="*/ 3 w 313"/>
                  <a:gd name="T21" fmla="*/ 2 h 255"/>
                  <a:gd name="T22" fmla="*/ 2 w 313"/>
                  <a:gd name="T23" fmla="*/ 3 h 255"/>
                  <a:gd name="T24" fmla="*/ 2 w 313"/>
                  <a:gd name="T25" fmla="*/ 3 h 255"/>
                  <a:gd name="T26" fmla="*/ 2 w 313"/>
                  <a:gd name="T27" fmla="*/ 3 h 255"/>
                  <a:gd name="T28" fmla="*/ 1 w 313"/>
                  <a:gd name="T29" fmla="*/ 4 h 255"/>
                  <a:gd name="T30" fmla="*/ 1 w 313"/>
                  <a:gd name="T31" fmla="*/ 4 h 255"/>
                  <a:gd name="T32" fmla="*/ 0 w 313"/>
                  <a:gd name="T33" fmla="*/ 4 h 255"/>
                  <a:gd name="T34" fmla="*/ 1 w 313"/>
                  <a:gd name="T35" fmla="*/ 4 h 255"/>
                  <a:gd name="T36" fmla="*/ 1 w 313"/>
                  <a:gd name="T37" fmla="*/ 4 h 255"/>
                  <a:gd name="T38" fmla="*/ 1 w 313"/>
                  <a:gd name="T39" fmla="*/ 4 h 255"/>
                  <a:gd name="T40" fmla="*/ 1 w 313"/>
                  <a:gd name="T41" fmla="*/ 4 h 255"/>
                  <a:gd name="T42" fmla="*/ 2 w 313"/>
                  <a:gd name="T43" fmla="*/ 4 h 255"/>
                  <a:gd name="T44" fmla="*/ 2 w 313"/>
                  <a:gd name="T45" fmla="*/ 4 h 255"/>
                  <a:gd name="T46" fmla="*/ 3 w 313"/>
                  <a:gd name="T47" fmla="*/ 4 h 255"/>
                  <a:gd name="T48" fmla="*/ 3 w 313"/>
                  <a:gd name="T49" fmla="*/ 4 h 255"/>
                  <a:gd name="T50" fmla="*/ 4 w 313"/>
                  <a:gd name="T51" fmla="*/ 4 h 255"/>
                  <a:gd name="T52" fmla="*/ 4 w 313"/>
                  <a:gd name="T53" fmla="*/ 4 h 255"/>
                  <a:gd name="T54" fmla="*/ 5 w 313"/>
                  <a:gd name="T55" fmla="*/ 4 h 255"/>
                  <a:gd name="T56" fmla="*/ 5 w 313"/>
                  <a:gd name="T57" fmla="*/ 4 h 255"/>
                  <a:gd name="T58" fmla="*/ 5 w 313"/>
                  <a:gd name="T59" fmla="*/ 3 h 255"/>
                  <a:gd name="T60" fmla="*/ 5 w 313"/>
                  <a:gd name="T61" fmla="*/ 3 h 255"/>
                  <a:gd name="T62" fmla="*/ 5 w 313"/>
                  <a:gd name="T63" fmla="*/ 2 h 255"/>
                  <a:gd name="T64" fmla="*/ 5 w 313"/>
                  <a:gd name="T65" fmla="*/ 1 h 25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13"/>
                  <a:gd name="T100" fmla="*/ 0 h 255"/>
                  <a:gd name="T101" fmla="*/ 313 w 313"/>
                  <a:gd name="T102" fmla="*/ 255 h 25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13" h="255">
                    <a:moveTo>
                      <a:pt x="310" y="26"/>
                    </a:moveTo>
                    <a:lnTo>
                      <a:pt x="303" y="23"/>
                    </a:lnTo>
                    <a:lnTo>
                      <a:pt x="284" y="14"/>
                    </a:lnTo>
                    <a:lnTo>
                      <a:pt x="259" y="5"/>
                    </a:lnTo>
                    <a:lnTo>
                      <a:pt x="229" y="0"/>
                    </a:lnTo>
                    <a:lnTo>
                      <a:pt x="199" y="2"/>
                    </a:lnTo>
                    <a:lnTo>
                      <a:pt x="173" y="17"/>
                    </a:lnTo>
                    <a:lnTo>
                      <a:pt x="154" y="47"/>
                    </a:lnTo>
                    <a:lnTo>
                      <a:pt x="146" y="96"/>
                    </a:lnTo>
                    <a:lnTo>
                      <a:pt x="144" y="102"/>
                    </a:lnTo>
                    <a:lnTo>
                      <a:pt x="137" y="119"/>
                    </a:lnTo>
                    <a:lnTo>
                      <a:pt x="125" y="142"/>
                    </a:lnTo>
                    <a:lnTo>
                      <a:pt x="109" y="168"/>
                    </a:lnTo>
                    <a:lnTo>
                      <a:pt x="88" y="192"/>
                    </a:lnTo>
                    <a:lnTo>
                      <a:pt x="63" y="211"/>
                    </a:lnTo>
                    <a:lnTo>
                      <a:pt x="34" y="222"/>
                    </a:lnTo>
                    <a:lnTo>
                      <a:pt x="0" y="220"/>
                    </a:lnTo>
                    <a:lnTo>
                      <a:pt x="3" y="221"/>
                    </a:lnTo>
                    <a:lnTo>
                      <a:pt x="15" y="225"/>
                    </a:lnTo>
                    <a:lnTo>
                      <a:pt x="32" y="232"/>
                    </a:lnTo>
                    <a:lnTo>
                      <a:pt x="55" y="239"/>
                    </a:lnTo>
                    <a:lnTo>
                      <a:pt x="80" y="246"/>
                    </a:lnTo>
                    <a:lnTo>
                      <a:pt x="109" y="252"/>
                    </a:lnTo>
                    <a:lnTo>
                      <a:pt x="140" y="255"/>
                    </a:lnTo>
                    <a:lnTo>
                      <a:pt x="171" y="255"/>
                    </a:lnTo>
                    <a:lnTo>
                      <a:pt x="203" y="252"/>
                    </a:lnTo>
                    <a:lnTo>
                      <a:pt x="231" y="244"/>
                    </a:lnTo>
                    <a:lnTo>
                      <a:pt x="258" y="228"/>
                    </a:lnTo>
                    <a:lnTo>
                      <a:pt x="280" y="206"/>
                    </a:lnTo>
                    <a:lnTo>
                      <a:pt x="298" y="176"/>
                    </a:lnTo>
                    <a:lnTo>
                      <a:pt x="310" y="137"/>
                    </a:lnTo>
                    <a:lnTo>
                      <a:pt x="313" y="87"/>
                    </a:lnTo>
                    <a:lnTo>
                      <a:pt x="310" y="26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0" name="Freeform 80">
                <a:extLst>
                  <a:ext uri="{FF2B5EF4-FFF2-40B4-BE49-F238E27FC236}">
                    <a16:creationId xmlns:a16="http://schemas.microsoft.com/office/drawing/2014/main" id="{C6F9FD2D-D69C-4D43-9EAA-2816C8AB57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8" y="3677"/>
                <a:ext cx="223" cy="184"/>
              </a:xfrm>
              <a:custGeom>
                <a:avLst/>
                <a:gdLst>
                  <a:gd name="T0" fmla="*/ 7 w 446"/>
                  <a:gd name="T1" fmla="*/ 0 h 369"/>
                  <a:gd name="T2" fmla="*/ 7 w 446"/>
                  <a:gd name="T3" fmla="*/ 0 h 369"/>
                  <a:gd name="T4" fmla="*/ 7 w 446"/>
                  <a:gd name="T5" fmla="*/ 0 h 369"/>
                  <a:gd name="T6" fmla="*/ 7 w 446"/>
                  <a:gd name="T7" fmla="*/ 0 h 369"/>
                  <a:gd name="T8" fmla="*/ 7 w 446"/>
                  <a:gd name="T9" fmla="*/ 0 h 369"/>
                  <a:gd name="T10" fmla="*/ 7 w 446"/>
                  <a:gd name="T11" fmla="*/ 0 h 369"/>
                  <a:gd name="T12" fmla="*/ 6 w 446"/>
                  <a:gd name="T13" fmla="*/ 0 h 369"/>
                  <a:gd name="T14" fmla="*/ 6 w 446"/>
                  <a:gd name="T15" fmla="*/ 0 h 369"/>
                  <a:gd name="T16" fmla="*/ 5 w 446"/>
                  <a:gd name="T17" fmla="*/ 0 h 369"/>
                  <a:gd name="T18" fmla="*/ 5 w 446"/>
                  <a:gd name="T19" fmla="*/ 0 h 369"/>
                  <a:gd name="T20" fmla="*/ 5 w 446"/>
                  <a:gd name="T21" fmla="*/ 0 h 369"/>
                  <a:gd name="T22" fmla="*/ 3 w 446"/>
                  <a:gd name="T23" fmla="*/ 0 h 369"/>
                  <a:gd name="T24" fmla="*/ 3 w 446"/>
                  <a:gd name="T25" fmla="*/ 0 h 369"/>
                  <a:gd name="T26" fmla="*/ 3 w 446"/>
                  <a:gd name="T27" fmla="*/ 0 h 369"/>
                  <a:gd name="T28" fmla="*/ 3 w 446"/>
                  <a:gd name="T29" fmla="*/ 1 h 369"/>
                  <a:gd name="T30" fmla="*/ 3 w 446"/>
                  <a:gd name="T31" fmla="*/ 1 h 369"/>
                  <a:gd name="T32" fmla="*/ 3 w 446"/>
                  <a:gd name="T33" fmla="*/ 2 h 369"/>
                  <a:gd name="T34" fmla="*/ 3 w 446"/>
                  <a:gd name="T35" fmla="*/ 2 h 369"/>
                  <a:gd name="T36" fmla="*/ 3 w 446"/>
                  <a:gd name="T37" fmla="*/ 2 h 369"/>
                  <a:gd name="T38" fmla="*/ 3 w 446"/>
                  <a:gd name="T39" fmla="*/ 2 h 369"/>
                  <a:gd name="T40" fmla="*/ 3 w 446"/>
                  <a:gd name="T41" fmla="*/ 2 h 369"/>
                  <a:gd name="T42" fmla="*/ 3 w 446"/>
                  <a:gd name="T43" fmla="*/ 3 h 369"/>
                  <a:gd name="T44" fmla="*/ 3 w 446"/>
                  <a:gd name="T45" fmla="*/ 3 h 369"/>
                  <a:gd name="T46" fmla="*/ 3 w 446"/>
                  <a:gd name="T47" fmla="*/ 3 h 369"/>
                  <a:gd name="T48" fmla="*/ 3 w 446"/>
                  <a:gd name="T49" fmla="*/ 3 h 369"/>
                  <a:gd name="T50" fmla="*/ 3 w 446"/>
                  <a:gd name="T51" fmla="*/ 4 h 369"/>
                  <a:gd name="T52" fmla="*/ 2 w 446"/>
                  <a:gd name="T53" fmla="*/ 4 h 369"/>
                  <a:gd name="T54" fmla="*/ 2 w 446"/>
                  <a:gd name="T55" fmla="*/ 4 h 369"/>
                  <a:gd name="T56" fmla="*/ 2 w 446"/>
                  <a:gd name="T57" fmla="*/ 4 h 369"/>
                  <a:gd name="T58" fmla="*/ 2 w 446"/>
                  <a:gd name="T59" fmla="*/ 4 h 369"/>
                  <a:gd name="T60" fmla="*/ 1 w 446"/>
                  <a:gd name="T61" fmla="*/ 5 h 369"/>
                  <a:gd name="T62" fmla="*/ 1 w 446"/>
                  <a:gd name="T63" fmla="*/ 5 h 369"/>
                  <a:gd name="T64" fmla="*/ 0 w 446"/>
                  <a:gd name="T65" fmla="*/ 5 h 369"/>
                  <a:gd name="T66" fmla="*/ 1 w 446"/>
                  <a:gd name="T67" fmla="*/ 5 h 369"/>
                  <a:gd name="T68" fmla="*/ 1 w 446"/>
                  <a:gd name="T69" fmla="*/ 5 h 369"/>
                  <a:gd name="T70" fmla="*/ 1 w 446"/>
                  <a:gd name="T71" fmla="*/ 5 h 369"/>
                  <a:gd name="T72" fmla="*/ 2 w 446"/>
                  <a:gd name="T73" fmla="*/ 5 h 369"/>
                  <a:gd name="T74" fmla="*/ 2 w 446"/>
                  <a:gd name="T75" fmla="*/ 5 h 369"/>
                  <a:gd name="T76" fmla="*/ 3 w 446"/>
                  <a:gd name="T77" fmla="*/ 5 h 369"/>
                  <a:gd name="T78" fmla="*/ 3 w 446"/>
                  <a:gd name="T79" fmla="*/ 5 h 369"/>
                  <a:gd name="T80" fmla="*/ 3 w 446"/>
                  <a:gd name="T81" fmla="*/ 5 h 369"/>
                  <a:gd name="T82" fmla="*/ 5 w 446"/>
                  <a:gd name="T83" fmla="*/ 5 h 369"/>
                  <a:gd name="T84" fmla="*/ 6 w 446"/>
                  <a:gd name="T85" fmla="*/ 5 h 369"/>
                  <a:gd name="T86" fmla="*/ 6 w 446"/>
                  <a:gd name="T87" fmla="*/ 4 h 369"/>
                  <a:gd name="T88" fmla="*/ 7 w 446"/>
                  <a:gd name="T89" fmla="*/ 4 h 369"/>
                  <a:gd name="T90" fmla="*/ 7 w 446"/>
                  <a:gd name="T91" fmla="*/ 3 h 369"/>
                  <a:gd name="T92" fmla="*/ 7 w 446"/>
                  <a:gd name="T93" fmla="*/ 2 h 369"/>
                  <a:gd name="T94" fmla="*/ 7 w 446"/>
                  <a:gd name="T95" fmla="*/ 1 h 369"/>
                  <a:gd name="T96" fmla="*/ 7 w 446"/>
                  <a:gd name="T97" fmla="*/ 0 h 36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46"/>
                  <a:gd name="T148" fmla="*/ 0 h 369"/>
                  <a:gd name="T149" fmla="*/ 446 w 446"/>
                  <a:gd name="T150" fmla="*/ 369 h 36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46" h="369">
                    <a:moveTo>
                      <a:pt x="441" y="13"/>
                    </a:moveTo>
                    <a:lnTo>
                      <a:pt x="439" y="11"/>
                    </a:lnTo>
                    <a:lnTo>
                      <a:pt x="431" y="9"/>
                    </a:lnTo>
                    <a:lnTo>
                      <a:pt x="419" y="7"/>
                    </a:lnTo>
                    <a:lnTo>
                      <a:pt x="403" y="3"/>
                    </a:lnTo>
                    <a:lnTo>
                      <a:pt x="386" y="1"/>
                    </a:lnTo>
                    <a:lnTo>
                      <a:pt x="365" y="0"/>
                    </a:lnTo>
                    <a:lnTo>
                      <a:pt x="343" y="0"/>
                    </a:lnTo>
                    <a:lnTo>
                      <a:pt x="320" y="1"/>
                    </a:lnTo>
                    <a:lnTo>
                      <a:pt x="297" y="6"/>
                    </a:lnTo>
                    <a:lnTo>
                      <a:pt x="275" y="14"/>
                    </a:lnTo>
                    <a:lnTo>
                      <a:pt x="255" y="24"/>
                    </a:lnTo>
                    <a:lnTo>
                      <a:pt x="235" y="40"/>
                    </a:lnTo>
                    <a:lnTo>
                      <a:pt x="219" y="60"/>
                    </a:lnTo>
                    <a:lnTo>
                      <a:pt x="206" y="85"/>
                    </a:lnTo>
                    <a:lnTo>
                      <a:pt x="197" y="116"/>
                    </a:lnTo>
                    <a:lnTo>
                      <a:pt x="192" y="154"/>
                    </a:lnTo>
                    <a:lnTo>
                      <a:pt x="192" y="157"/>
                    </a:lnTo>
                    <a:lnTo>
                      <a:pt x="190" y="162"/>
                    </a:lnTo>
                    <a:lnTo>
                      <a:pt x="187" y="172"/>
                    </a:lnTo>
                    <a:lnTo>
                      <a:pt x="183" y="183"/>
                    </a:lnTo>
                    <a:lnTo>
                      <a:pt x="177" y="197"/>
                    </a:lnTo>
                    <a:lnTo>
                      <a:pt x="169" y="213"/>
                    </a:lnTo>
                    <a:lnTo>
                      <a:pt x="161" y="229"/>
                    </a:lnTo>
                    <a:lnTo>
                      <a:pt x="151" y="246"/>
                    </a:lnTo>
                    <a:lnTo>
                      <a:pt x="138" y="264"/>
                    </a:lnTo>
                    <a:lnTo>
                      <a:pt x="124" y="280"/>
                    </a:lnTo>
                    <a:lnTo>
                      <a:pt x="109" y="295"/>
                    </a:lnTo>
                    <a:lnTo>
                      <a:pt x="91" y="309"/>
                    </a:lnTo>
                    <a:lnTo>
                      <a:pt x="71" y="319"/>
                    </a:lnTo>
                    <a:lnTo>
                      <a:pt x="50" y="328"/>
                    </a:lnTo>
                    <a:lnTo>
                      <a:pt x="27" y="333"/>
                    </a:lnTo>
                    <a:lnTo>
                      <a:pt x="0" y="334"/>
                    </a:lnTo>
                    <a:lnTo>
                      <a:pt x="6" y="336"/>
                    </a:lnTo>
                    <a:lnTo>
                      <a:pt x="22" y="341"/>
                    </a:lnTo>
                    <a:lnTo>
                      <a:pt x="46" y="348"/>
                    </a:lnTo>
                    <a:lnTo>
                      <a:pt x="77" y="356"/>
                    </a:lnTo>
                    <a:lnTo>
                      <a:pt x="114" y="363"/>
                    </a:lnTo>
                    <a:lnTo>
                      <a:pt x="154" y="367"/>
                    </a:lnTo>
                    <a:lnTo>
                      <a:pt x="198" y="369"/>
                    </a:lnTo>
                    <a:lnTo>
                      <a:pt x="242" y="365"/>
                    </a:lnTo>
                    <a:lnTo>
                      <a:pt x="286" y="355"/>
                    </a:lnTo>
                    <a:lnTo>
                      <a:pt x="327" y="339"/>
                    </a:lnTo>
                    <a:lnTo>
                      <a:pt x="364" y="313"/>
                    </a:lnTo>
                    <a:lnTo>
                      <a:pt x="396" y="278"/>
                    </a:lnTo>
                    <a:lnTo>
                      <a:pt x="422" y="231"/>
                    </a:lnTo>
                    <a:lnTo>
                      <a:pt x="439" y="173"/>
                    </a:lnTo>
                    <a:lnTo>
                      <a:pt x="446" y="100"/>
                    </a:lnTo>
                    <a:lnTo>
                      <a:pt x="441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1" name="Freeform 81">
                <a:extLst>
                  <a:ext uri="{FF2B5EF4-FFF2-40B4-BE49-F238E27FC236}">
                    <a16:creationId xmlns:a16="http://schemas.microsoft.com/office/drawing/2014/main" id="{AE00C6A6-0CC7-429C-9D57-4104F7A494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83" y="3701"/>
                <a:ext cx="148" cy="141"/>
              </a:xfrm>
              <a:custGeom>
                <a:avLst/>
                <a:gdLst>
                  <a:gd name="T0" fmla="*/ 5 w 296"/>
                  <a:gd name="T1" fmla="*/ 1 h 282"/>
                  <a:gd name="T2" fmla="*/ 5 w 296"/>
                  <a:gd name="T3" fmla="*/ 1 h 282"/>
                  <a:gd name="T4" fmla="*/ 5 w 296"/>
                  <a:gd name="T5" fmla="*/ 1 h 282"/>
                  <a:gd name="T6" fmla="*/ 3 w 296"/>
                  <a:gd name="T7" fmla="*/ 0 h 282"/>
                  <a:gd name="T8" fmla="*/ 3 w 296"/>
                  <a:gd name="T9" fmla="*/ 1 h 282"/>
                  <a:gd name="T10" fmla="*/ 2 w 296"/>
                  <a:gd name="T11" fmla="*/ 1 h 282"/>
                  <a:gd name="T12" fmla="*/ 2 w 296"/>
                  <a:gd name="T13" fmla="*/ 1 h 282"/>
                  <a:gd name="T14" fmla="*/ 2 w 296"/>
                  <a:gd name="T15" fmla="*/ 1 h 282"/>
                  <a:gd name="T16" fmla="*/ 1 w 296"/>
                  <a:gd name="T17" fmla="*/ 1 h 282"/>
                  <a:gd name="T18" fmla="*/ 1 w 296"/>
                  <a:gd name="T19" fmla="*/ 2 h 282"/>
                  <a:gd name="T20" fmla="*/ 1 w 296"/>
                  <a:gd name="T21" fmla="*/ 2 h 282"/>
                  <a:gd name="T22" fmla="*/ 1 w 296"/>
                  <a:gd name="T23" fmla="*/ 2 h 282"/>
                  <a:gd name="T24" fmla="*/ 1 w 296"/>
                  <a:gd name="T25" fmla="*/ 3 h 282"/>
                  <a:gd name="T26" fmla="*/ 1 w 296"/>
                  <a:gd name="T27" fmla="*/ 3 h 282"/>
                  <a:gd name="T28" fmla="*/ 1 w 296"/>
                  <a:gd name="T29" fmla="*/ 3 h 282"/>
                  <a:gd name="T30" fmla="*/ 1 w 296"/>
                  <a:gd name="T31" fmla="*/ 4 h 282"/>
                  <a:gd name="T32" fmla="*/ 0 w 296"/>
                  <a:gd name="T33" fmla="*/ 4 h 282"/>
                  <a:gd name="T34" fmla="*/ 1 w 296"/>
                  <a:gd name="T35" fmla="*/ 4 h 282"/>
                  <a:gd name="T36" fmla="*/ 1 w 296"/>
                  <a:gd name="T37" fmla="*/ 4 h 282"/>
                  <a:gd name="T38" fmla="*/ 1 w 296"/>
                  <a:gd name="T39" fmla="*/ 4 h 282"/>
                  <a:gd name="T40" fmla="*/ 1 w 296"/>
                  <a:gd name="T41" fmla="*/ 4 h 282"/>
                  <a:gd name="T42" fmla="*/ 1 w 296"/>
                  <a:gd name="T43" fmla="*/ 4 h 282"/>
                  <a:gd name="T44" fmla="*/ 1 w 296"/>
                  <a:gd name="T45" fmla="*/ 4 h 282"/>
                  <a:gd name="T46" fmla="*/ 2 w 296"/>
                  <a:gd name="T47" fmla="*/ 4 h 282"/>
                  <a:gd name="T48" fmla="*/ 2 w 296"/>
                  <a:gd name="T49" fmla="*/ 4 h 282"/>
                  <a:gd name="T50" fmla="*/ 3 w 296"/>
                  <a:gd name="T51" fmla="*/ 4 h 282"/>
                  <a:gd name="T52" fmla="*/ 3 w 296"/>
                  <a:gd name="T53" fmla="*/ 3 h 282"/>
                  <a:gd name="T54" fmla="*/ 3 w 296"/>
                  <a:gd name="T55" fmla="*/ 3 h 282"/>
                  <a:gd name="T56" fmla="*/ 5 w 296"/>
                  <a:gd name="T57" fmla="*/ 3 h 282"/>
                  <a:gd name="T58" fmla="*/ 5 w 296"/>
                  <a:gd name="T59" fmla="*/ 2 h 282"/>
                  <a:gd name="T60" fmla="*/ 5 w 296"/>
                  <a:gd name="T61" fmla="*/ 1 h 282"/>
                  <a:gd name="T62" fmla="*/ 5 w 296"/>
                  <a:gd name="T63" fmla="*/ 1 h 282"/>
                  <a:gd name="T64" fmla="*/ 5 w 296"/>
                  <a:gd name="T65" fmla="*/ 1 h 28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96"/>
                  <a:gd name="T100" fmla="*/ 0 h 282"/>
                  <a:gd name="T101" fmla="*/ 296 w 296"/>
                  <a:gd name="T102" fmla="*/ 282 h 28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96" h="282">
                    <a:moveTo>
                      <a:pt x="291" y="7"/>
                    </a:moveTo>
                    <a:lnTo>
                      <a:pt x="284" y="5"/>
                    </a:lnTo>
                    <a:lnTo>
                      <a:pt x="266" y="2"/>
                    </a:lnTo>
                    <a:lnTo>
                      <a:pt x="239" y="0"/>
                    </a:lnTo>
                    <a:lnTo>
                      <a:pt x="209" y="4"/>
                    </a:lnTo>
                    <a:lnTo>
                      <a:pt x="179" y="14"/>
                    </a:lnTo>
                    <a:lnTo>
                      <a:pt x="153" y="35"/>
                    </a:lnTo>
                    <a:lnTo>
                      <a:pt x="134" y="70"/>
                    </a:lnTo>
                    <a:lnTo>
                      <a:pt x="126" y="122"/>
                    </a:lnTo>
                    <a:lnTo>
                      <a:pt x="125" y="128"/>
                    </a:lnTo>
                    <a:lnTo>
                      <a:pt x="121" y="144"/>
                    </a:lnTo>
                    <a:lnTo>
                      <a:pt x="113" y="167"/>
                    </a:lnTo>
                    <a:lnTo>
                      <a:pt x="100" y="193"/>
                    </a:lnTo>
                    <a:lnTo>
                      <a:pt x="83" y="219"/>
                    </a:lnTo>
                    <a:lnTo>
                      <a:pt x="61" y="241"/>
                    </a:lnTo>
                    <a:lnTo>
                      <a:pt x="33" y="257"/>
                    </a:lnTo>
                    <a:lnTo>
                      <a:pt x="0" y="264"/>
                    </a:lnTo>
                    <a:lnTo>
                      <a:pt x="3" y="265"/>
                    </a:lnTo>
                    <a:lnTo>
                      <a:pt x="15" y="269"/>
                    </a:lnTo>
                    <a:lnTo>
                      <a:pt x="31" y="273"/>
                    </a:lnTo>
                    <a:lnTo>
                      <a:pt x="51" y="277"/>
                    </a:lnTo>
                    <a:lnTo>
                      <a:pt x="77" y="280"/>
                    </a:lnTo>
                    <a:lnTo>
                      <a:pt x="105" y="282"/>
                    </a:lnTo>
                    <a:lnTo>
                      <a:pt x="133" y="281"/>
                    </a:lnTo>
                    <a:lnTo>
                      <a:pt x="163" y="277"/>
                    </a:lnTo>
                    <a:lnTo>
                      <a:pt x="192" y="269"/>
                    </a:lnTo>
                    <a:lnTo>
                      <a:pt x="220" y="255"/>
                    </a:lnTo>
                    <a:lnTo>
                      <a:pt x="244" y="234"/>
                    </a:lnTo>
                    <a:lnTo>
                      <a:pt x="266" y="206"/>
                    </a:lnTo>
                    <a:lnTo>
                      <a:pt x="282" y="171"/>
                    </a:lnTo>
                    <a:lnTo>
                      <a:pt x="292" y="127"/>
                    </a:lnTo>
                    <a:lnTo>
                      <a:pt x="296" y="73"/>
                    </a:lnTo>
                    <a:lnTo>
                      <a:pt x="291" y="7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2" name="Freeform 82">
                <a:extLst>
                  <a:ext uri="{FF2B5EF4-FFF2-40B4-BE49-F238E27FC236}">
                    <a16:creationId xmlns:a16="http://schemas.microsoft.com/office/drawing/2014/main" id="{A70BD0E2-4A0F-41B4-BE61-A0B7133212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4" y="3685"/>
                <a:ext cx="201" cy="172"/>
              </a:xfrm>
              <a:custGeom>
                <a:avLst/>
                <a:gdLst>
                  <a:gd name="T0" fmla="*/ 1 w 401"/>
                  <a:gd name="T1" fmla="*/ 1 h 343"/>
                  <a:gd name="T2" fmla="*/ 1 w 401"/>
                  <a:gd name="T3" fmla="*/ 1 h 343"/>
                  <a:gd name="T4" fmla="*/ 1 w 401"/>
                  <a:gd name="T5" fmla="*/ 0 h 343"/>
                  <a:gd name="T6" fmla="*/ 1 w 401"/>
                  <a:gd name="T7" fmla="*/ 0 h 343"/>
                  <a:gd name="T8" fmla="*/ 1 w 401"/>
                  <a:gd name="T9" fmla="*/ 0 h 343"/>
                  <a:gd name="T10" fmla="*/ 1 w 401"/>
                  <a:gd name="T11" fmla="*/ 0 h 343"/>
                  <a:gd name="T12" fmla="*/ 2 w 401"/>
                  <a:gd name="T13" fmla="*/ 1 h 343"/>
                  <a:gd name="T14" fmla="*/ 2 w 401"/>
                  <a:gd name="T15" fmla="*/ 1 h 343"/>
                  <a:gd name="T16" fmla="*/ 2 w 401"/>
                  <a:gd name="T17" fmla="*/ 1 h 343"/>
                  <a:gd name="T18" fmla="*/ 3 w 401"/>
                  <a:gd name="T19" fmla="*/ 1 h 343"/>
                  <a:gd name="T20" fmla="*/ 3 w 401"/>
                  <a:gd name="T21" fmla="*/ 1 h 343"/>
                  <a:gd name="T22" fmla="*/ 3 w 401"/>
                  <a:gd name="T23" fmla="*/ 1 h 343"/>
                  <a:gd name="T24" fmla="*/ 4 w 401"/>
                  <a:gd name="T25" fmla="*/ 1 h 343"/>
                  <a:gd name="T26" fmla="*/ 4 w 401"/>
                  <a:gd name="T27" fmla="*/ 2 h 343"/>
                  <a:gd name="T28" fmla="*/ 4 w 401"/>
                  <a:gd name="T29" fmla="*/ 2 h 343"/>
                  <a:gd name="T30" fmla="*/ 4 w 401"/>
                  <a:gd name="T31" fmla="*/ 2 h 343"/>
                  <a:gd name="T32" fmla="*/ 4 w 401"/>
                  <a:gd name="T33" fmla="*/ 3 h 343"/>
                  <a:gd name="T34" fmla="*/ 4 w 401"/>
                  <a:gd name="T35" fmla="*/ 3 h 343"/>
                  <a:gd name="T36" fmla="*/ 4 w 401"/>
                  <a:gd name="T37" fmla="*/ 3 h 343"/>
                  <a:gd name="T38" fmla="*/ 4 w 401"/>
                  <a:gd name="T39" fmla="*/ 4 h 343"/>
                  <a:gd name="T40" fmla="*/ 5 w 401"/>
                  <a:gd name="T41" fmla="*/ 4 h 343"/>
                  <a:gd name="T42" fmla="*/ 5 w 401"/>
                  <a:gd name="T43" fmla="*/ 5 h 343"/>
                  <a:gd name="T44" fmla="*/ 5 w 401"/>
                  <a:gd name="T45" fmla="*/ 5 h 343"/>
                  <a:gd name="T46" fmla="*/ 6 w 401"/>
                  <a:gd name="T47" fmla="*/ 6 h 343"/>
                  <a:gd name="T48" fmla="*/ 7 w 401"/>
                  <a:gd name="T49" fmla="*/ 6 h 343"/>
                  <a:gd name="T50" fmla="*/ 7 w 401"/>
                  <a:gd name="T51" fmla="*/ 6 h 343"/>
                  <a:gd name="T52" fmla="*/ 6 w 401"/>
                  <a:gd name="T53" fmla="*/ 6 h 343"/>
                  <a:gd name="T54" fmla="*/ 6 w 401"/>
                  <a:gd name="T55" fmla="*/ 6 h 343"/>
                  <a:gd name="T56" fmla="*/ 6 w 401"/>
                  <a:gd name="T57" fmla="*/ 6 h 343"/>
                  <a:gd name="T58" fmla="*/ 5 w 401"/>
                  <a:gd name="T59" fmla="*/ 6 h 343"/>
                  <a:gd name="T60" fmla="*/ 5 w 401"/>
                  <a:gd name="T61" fmla="*/ 6 h 343"/>
                  <a:gd name="T62" fmla="*/ 4 w 401"/>
                  <a:gd name="T63" fmla="*/ 6 h 343"/>
                  <a:gd name="T64" fmla="*/ 3 w 401"/>
                  <a:gd name="T65" fmla="*/ 6 h 343"/>
                  <a:gd name="T66" fmla="*/ 3 w 401"/>
                  <a:gd name="T67" fmla="*/ 5 h 343"/>
                  <a:gd name="T68" fmla="*/ 2 w 401"/>
                  <a:gd name="T69" fmla="*/ 5 h 343"/>
                  <a:gd name="T70" fmla="*/ 2 w 401"/>
                  <a:gd name="T71" fmla="*/ 5 h 343"/>
                  <a:gd name="T72" fmla="*/ 1 w 401"/>
                  <a:gd name="T73" fmla="*/ 4 h 343"/>
                  <a:gd name="T74" fmla="*/ 1 w 401"/>
                  <a:gd name="T75" fmla="*/ 3 h 343"/>
                  <a:gd name="T76" fmla="*/ 1 w 401"/>
                  <a:gd name="T77" fmla="*/ 3 h 343"/>
                  <a:gd name="T78" fmla="*/ 0 w 401"/>
                  <a:gd name="T79" fmla="*/ 2 h 343"/>
                  <a:gd name="T80" fmla="*/ 1 w 401"/>
                  <a:gd name="T81" fmla="*/ 1 h 34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01"/>
                  <a:gd name="T124" fmla="*/ 0 h 343"/>
                  <a:gd name="T125" fmla="*/ 401 w 401"/>
                  <a:gd name="T126" fmla="*/ 343 h 34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01" h="343">
                    <a:moveTo>
                      <a:pt x="7" y="1"/>
                    </a:moveTo>
                    <a:lnTo>
                      <a:pt x="9" y="1"/>
                    </a:lnTo>
                    <a:lnTo>
                      <a:pt x="16" y="0"/>
                    </a:lnTo>
                    <a:lnTo>
                      <a:pt x="28" y="0"/>
                    </a:lnTo>
                    <a:lnTo>
                      <a:pt x="42" y="0"/>
                    </a:lnTo>
                    <a:lnTo>
                      <a:pt x="59" y="0"/>
                    </a:lnTo>
                    <a:lnTo>
                      <a:pt x="77" y="2"/>
                    </a:lnTo>
                    <a:lnTo>
                      <a:pt x="98" y="5"/>
                    </a:lnTo>
                    <a:lnTo>
                      <a:pt x="119" y="10"/>
                    </a:lnTo>
                    <a:lnTo>
                      <a:pt x="140" y="17"/>
                    </a:lnTo>
                    <a:lnTo>
                      <a:pt x="159" y="27"/>
                    </a:lnTo>
                    <a:lnTo>
                      <a:pt x="179" y="39"/>
                    </a:lnTo>
                    <a:lnTo>
                      <a:pt x="195" y="55"/>
                    </a:lnTo>
                    <a:lnTo>
                      <a:pt x="210" y="75"/>
                    </a:lnTo>
                    <a:lnTo>
                      <a:pt x="220" y="98"/>
                    </a:lnTo>
                    <a:lnTo>
                      <a:pt x="228" y="126"/>
                    </a:lnTo>
                    <a:lnTo>
                      <a:pt x="231" y="158"/>
                    </a:lnTo>
                    <a:lnTo>
                      <a:pt x="233" y="165"/>
                    </a:lnTo>
                    <a:lnTo>
                      <a:pt x="239" y="183"/>
                    </a:lnTo>
                    <a:lnTo>
                      <a:pt x="250" y="211"/>
                    </a:lnTo>
                    <a:lnTo>
                      <a:pt x="266" y="242"/>
                    </a:lnTo>
                    <a:lnTo>
                      <a:pt x="289" y="273"/>
                    </a:lnTo>
                    <a:lnTo>
                      <a:pt x="318" y="303"/>
                    </a:lnTo>
                    <a:lnTo>
                      <a:pt x="356" y="325"/>
                    </a:lnTo>
                    <a:lnTo>
                      <a:pt x="401" y="338"/>
                    </a:lnTo>
                    <a:lnTo>
                      <a:pt x="395" y="339"/>
                    </a:lnTo>
                    <a:lnTo>
                      <a:pt x="382" y="340"/>
                    </a:lnTo>
                    <a:lnTo>
                      <a:pt x="359" y="342"/>
                    </a:lnTo>
                    <a:lnTo>
                      <a:pt x="330" y="343"/>
                    </a:lnTo>
                    <a:lnTo>
                      <a:pt x="295" y="343"/>
                    </a:lnTo>
                    <a:lnTo>
                      <a:pt x="257" y="341"/>
                    </a:lnTo>
                    <a:lnTo>
                      <a:pt x="218" y="335"/>
                    </a:lnTo>
                    <a:lnTo>
                      <a:pt x="178" y="326"/>
                    </a:lnTo>
                    <a:lnTo>
                      <a:pt x="137" y="312"/>
                    </a:lnTo>
                    <a:lnTo>
                      <a:pt x="100" y="292"/>
                    </a:lnTo>
                    <a:lnTo>
                      <a:pt x="67" y="265"/>
                    </a:lnTo>
                    <a:lnTo>
                      <a:pt x="38" y="230"/>
                    </a:lnTo>
                    <a:lnTo>
                      <a:pt x="17" y="188"/>
                    </a:lnTo>
                    <a:lnTo>
                      <a:pt x="4" y="136"/>
                    </a:lnTo>
                    <a:lnTo>
                      <a:pt x="0" y="74"/>
                    </a:lnTo>
                    <a:lnTo>
                      <a:pt x="7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3" name="Freeform 83">
                <a:extLst>
                  <a:ext uri="{FF2B5EF4-FFF2-40B4-BE49-F238E27FC236}">
                    <a16:creationId xmlns:a16="http://schemas.microsoft.com/office/drawing/2014/main" id="{75B8DEFC-BC4A-426D-9C73-144EEAC504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2" y="3706"/>
                <a:ext cx="133" cy="131"/>
              </a:xfrm>
              <a:custGeom>
                <a:avLst/>
                <a:gdLst>
                  <a:gd name="T0" fmla="*/ 1 w 266"/>
                  <a:gd name="T1" fmla="*/ 0 h 262"/>
                  <a:gd name="T2" fmla="*/ 1 w 266"/>
                  <a:gd name="T3" fmla="*/ 0 h 262"/>
                  <a:gd name="T4" fmla="*/ 1 w 266"/>
                  <a:gd name="T5" fmla="*/ 0 h 262"/>
                  <a:gd name="T6" fmla="*/ 1 w 266"/>
                  <a:gd name="T7" fmla="*/ 1 h 262"/>
                  <a:gd name="T8" fmla="*/ 1 w 266"/>
                  <a:gd name="T9" fmla="*/ 1 h 262"/>
                  <a:gd name="T10" fmla="*/ 1 w 266"/>
                  <a:gd name="T11" fmla="*/ 1 h 262"/>
                  <a:gd name="T12" fmla="*/ 2 w 266"/>
                  <a:gd name="T13" fmla="*/ 1 h 262"/>
                  <a:gd name="T14" fmla="*/ 2 w 266"/>
                  <a:gd name="T15" fmla="*/ 1 h 262"/>
                  <a:gd name="T16" fmla="*/ 2 w 266"/>
                  <a:gd name="T17" fmla="*/ 1 h 262"/>
                  <a:gd name="T18" fmla="*/ 2 w 266"/>
                  <a:gd name="T19" fmla="*/ 1 h 262"/>
                  <a:gd name="T20" fmla="*/ 2 w 266"/>
                  <a:gd name="T21" fmla="*/ 2 h 262"/>
                  <a:gd name="T22" fmla="*/ 2 w 266"/>
                  <a:gd name="T23" fmla="*/ 2 h 262"/>
                  <a:gd name="T24" fmla="*/ 2 w 266"/>
                  <a:gd name="T25" fmla="*/ 2 h 262"/>
                  <a:gd name="T26" fmla="*/ 2 w 266"/>
                  <a:gd name="T27" fmla="*/ 3 h 262"/>
                  <a:gd name="T28" fmla="*/ 3 w 266"/>
                  <a:gd name="T29" fmla="*/ 3 h 262"/>
                  <a:gd name="T30" fmla="*/ 3 w 266"/>
                  <a:gd name="T31" fmla="*/ 3 h 262"/>
                  <a:gd name="T32" fmla="*/ 4 w 266"/>
                  <a:gd name="T33" fmla="*/ 4 h 262"/>
                  <a:gd name="T34" fmla="*/ 4 w 266"/>
                  <a:gd name="T35" fmla="*/ 4 h 262"/>
                  <a:gd name="T36" fmla="*/ 3 w 266"/>
                  <a:gd name="T37" fmla="*/ 4 h 262"/>
                  <a:gd name="T38" fmla="*/ 3 w 266"/>
                  <a:gd name="T39" fmla="*/ 4 h 262"/>
                  <a:gd name="T40" fmla="*/ 3 w 266"/>
                  <a:gd name="T41" fmla="*/ 4 h 262"/>
                  <a:gd name="T42" fmla="*/ 3 w 266"/>
                  <a:gd name="T43" fmla="*/ 4 h 262"/>
                  <a:gd name="T44" fmla="*/ 2 w 266"/>
                  <a:gd name="T45" fmla="*/ 4 h 262"/>
                  <a:gd name="T46" fmla="*/ 2 w 266"/>
                  <a:gd name="T47" fmla="*/ 3 h 262"/>
                  <a:gd name="T48" fmla="*/ 1 w 266"/>
                  <a:gd name="T49" fmla="*/ 3 h 262"/>
                  <a:gd name="T50" fmla="*/ 1 w 266"/>
                  <a:gd name="T51" fmla="*/ 3 h 262"/>
                  <a:gd name="T52" fmla="*/ 1 w 266"/>
                  <a:gd name="T53" fmla="*/ 3 h 262"/>
                  <a:gd name="T54" fmla="*/ 1 w 266"/>
                  <a:gd name="T55" fmla="*/ 3 h 262"/>
                  <a:gd name="T56" fmla="*/ 1 w 266"/>
                  <a:gd name="T57" fmla="*/ 2 h 262"/>
                  <a:gd name="T58" fmla="*/ 1 w 266"/>
                  <a:gd name="T59" fmla="*/ 2 h 262"/>
                  <a:gd name="T60" fmla="*/ 1 w 266"/>
                  <a:gd name="T61" fmla="*/ 1 h 262"/>
                  <a:gd name="T62" fmla="*/ 0 w 266"/>
                  <a:gd name="T63" fmla="*/ 1 h 262"/>
                  <a:gd name="T64" fmla="*/ 1 w 266"/>
                  <a:gd name="T65" fmla="*/ 0 h 26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66"/>
                  <a:gd name="T100" fmla="*/ 0 h 262"/>
                  <a:gd name="T101" fmla="*/ 266 w 266"/>
                  <a:gd name="T102" fmla="*/ 262 h 26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66" h="262">
                    <a:moveTo>
                      <a:pt x="7" y="0"/>
                    </a:moveTo>
                    <a:lnTo>
                      <a:pt x="14" y="0"/>
                    </a:lnTo>
                    <a:lnTo>
                      <a:pt x="30" y="0"/>
                    </a:lnTo>
                    <a:lnTo>
                      <a:pt x="54" y="2"/>
                    </a:lnTo>
                    <a:lnTo>
                      <a:pt x="82" y="9"/>
                    </a:lnTo>
                    <a:lnTo>
                      <a:pt x="109" y="23"/>
                    </a:lnTo>
                    <a:lnTo>
                      <a:pt x="132" y="44"/>
                    </a:lnTo>
                    <a:lnTo>
                      <a:pt x="149" y="77"/>
                    </a:lnTo>
                    <a:lnTo>
                      <a:pt x="154" y="122"/>
                    </a:lnTo>
                    <a:lnTo>
                      <a:pt x="155" y="127"/>
                    </a:lnTo>
                    <a:lnTo>
                      <a:pt x="159" y="141"/>
                    </a:lnTo>
                    <a:lnTo>
                      <a:pt x="166" y="161"/>
                    </a:lnTo>
                    <a:lnTo>
                      <a:pt x="176" y="185"/>
                    </a:lnTo>
                    <a:lnTo>
                      <a:pt x="191" y="209"/>
                    </a:lnTo>
                    <a:lnTo>
                      <a:pt x="211" y="231"/>
                    </a:lnTo>
                    <a:lnTo>
                      <a:pt x="235" y="248"/>
                    </a:lnTo>
                    <a:lnTo>
                      <a:pt x="266" y="259"/>
                    </a:lnTo>
                    <a:lnTo>
                      <a:pt x="263" y="259"/>
                    </a:lnTo>
                    <a:lnTo>
                      <a:pt x="252" y="260"/>
                    </a:lnTo>
                    <a:lnTo>
                      <a:pt x="237" y="261"/>
                    </a:lnTo>
                    <a:lnTo>
                      <a:pt x="218" y="262"/>
                    </a:lnTo>
                    <a:lnTo>
                      <a:pt x="195" y="261"/>
                    </a:lnTo>
                    <a:lnTo>
                      <a:pt x="168" y="259"/>
                    </a:lnTo>
                    <a:lnTo>
                      <a:pt x="142" y="253"/>
                    </a:lnTo>
                    <a:lnTo>
                      <a:pt x="114" y="245"/>
                    </a:lnTo>
                    <a:lnTo>
                      <a:pt x="87" y="233"/>
                    </a:lnTo>
                    <a:lnTo>
                      <a:pt x="63" y="217"/>
                    </a:lnTo>
                    <a:lnTo>
                      <a:pt x="41" y="197"/>
                    </a:lnTo>
                    <a:lnTo>
                      <a:pt x="23" y="171"/>
                    </a:lnTo>
                    <a:lnTo>
                      <a:pt x="9" y="139"/>
                    </a:lnTo>
                    <a:lnTo>
                      <a:pt x="1" y="100"/>
                    </a:lnTo>
                    <a:lnTo>
                      <a:pt x="0" y="54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4" name="Freeform 84">
                <a:extLst>
                  <a:ext uri="{FF2B5EF4-FFF2-40B4-BE49-F238E27FC236}">
                    <a16:creationId xmlns:a16="http://schemas.microsoft.com/office/drawing/2014/main" id="{C66413AE-427B-4802-B03F-176AEF4CDA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13" y="3635"/>
                <a:ext cx="236" cy="197"/>
              </a:xfrm>
              <a:custGeom>
                <a:avLst/>
                <a:gdLst>
                  <a:gd name="T0" fmla="*/ 0 w 473"/>
                  <a:gd name="T1" fmla="*/ 0 h 394"/>
                  <a:gd name="T2" fmla="*/ 0 w 473"/>
                  <a:gd name="T3" fmla="*/ 0 h 394"/>
                  <a:gd name="T4" fmla="*/ 0 w 473"/>
                  <a:gd name="T5" fmla="*/ 0 h 394"/>
                  <a:gd name="T6" fmla="*/ 0 w 473"/>
                  <a:gd name="T7" fmla="*/ 1 h 394"/>
                  <a:gd name="T8" fmla="*/ 0 w 473"/>
                  <a:gd name="T9" fmla="*/ 1 h 394"/>
                  <a:gd name="T10" fmla="*/ 0 w 473"/>
                  <a:gd name="T11" fmla="*/ 1 h 394"/>
                  <a:gd name="T12" fmla="*/ 1 w 473"/>
                  <a:gd name="T13" fmla="*/ 1 h 394"/>
                  <a:gd name="T14" fmla="*/ 1 w 473"/>
                  <a:gd name="T15" fmla="*/ 1 h 394"/>
                  <a:gd name="T16" fmla="*/ 1 w 473"/>
                  <a:gd name="T17" fmla="*/ 1 h 394"/>
                  <a:gd name="T18" fmla="*/ 2 w 473"/>
                  <a:gd name="T19" fmla="*/ 1 h 394"/>
                  <a:gd name="T20" fmla="*/ 2 w 473"/>
                  <a:gd name="T21" fmla="*/ 1 h 394"/>
                  <a:gd name="T22" fmla="*/ 2 w 473"/>
                  <a:gd name="T23" fmla="*/ 1 h 394"/>
                  <a:gd name="T24" fmla="*/ 3 w 473"/>
                  <a:gd name="T25" fmla="*/ 2 h 394"/>
                  <a:gd name="T26" fmla="*/ 3 w 473"/>
                  <a:gd name="T27" fmla="*/ 2 h 394"/>
                  <a:gd name="T28" fmla="*/ 3 w 473"/>
                  <a:gd name="T29" fmla="*/ 2 h 394"/>
                  <a:gd name="T30" fmla="*/ 3 w 473"/>
                  <a:gd name="T31" fmla="*/ 3 h 394"/>
                  <a:gd name="T32" fmla="*/ 4 w 473"/>
                  <a:gd name="T33" fmla="*/ 3 h 394"/>
                  <a:gd name="T34" fmla="*/ 4 w 473"/>
                  <a:gd name="T35" fmla="*/ 3 h 394"/>
                  <a:gd name="T36" fmla="*/ 4 w 473"/>
                  <a:gd name="T37" fmla="*/ 3 h 394"/>
                  <a:gd name="T38" fmla="*/ 4 w 473"/>
                  <a:gd name="T39" fmla="*/ 3 h 394"/>
                  <a:gd name="T40" fmla="*/ 4 w 473"/>
                  <a:gd name="T41" fmla="*/ 3 h 394"/>
                  <a:gd name="T42" fmla="*/ 4 w 473"/>
                  <a:gd name="T43" fmla="*/ 3 h 394"/>
                  <a:gd name="T44" fmla="*/ 4 w 473"/>
                  <a:gd name="T45" fmla="*/ 3 h 394"/>
                  <a:gd name="T46" fmla="*/ 4 w 473"/>
                  <a:gd name="T47" fmla="*/ 5 h 394"/>
                  <a:gd name="T48" fmla="*/ 4 w 473"/>
                  <a:gd name="T49" fmla="*/ 5 h 394"/>
                  <a:gd name="T50" fmla="*/ 5 w 473"/>
                  <a:gd name="T51" fmla="*/ 5 h 394"/>
                  <a:gd name="T52" fmla="*/ 5 w 473"/>
                  <a:gd name="T53" fmla="*/ 5 h 394"/>
                  <a:gd name="T54" fmla="*/ 5 w 473"/>
                  <a:gd name="T55" fmla="*/ 6 h 394"/>
                  <a:gd name="T56" fmla="*/ 5 w 473"/>
                  <a:gd name="T57" fmla="*/ 6 h 394"/>
                  <a:gd name="T58" fmla="*/ 6 w 473"/>
                  <a:gd name="T59" fmla="*/ 6 h 394"/>
                  <a:gd name="T60" fmla="*/ 6 w 473"/>
                  <a:gd name="T61" fmla="*/ 6 h 394"/>
                  <a:gd name="T62" fmla="*/ 6 w 473"/>
                  <a:gd name="T63" fmla="*/ 6 h 394"/>
                  <a:gd name="T64" fmla="*/ 7 w 473"/>
                  <a:gd name="T65" fmla="*/ 6 h 394"/>
                  <a:gd name="T66" fmla="*/ 7 w 473"/>
                  <a:gd name="T67" fmla="*/ 6 h 394"/>
                  <a:gd name="T68" fmla="*/ 7 w 473"/>
                  <a:gd name="T69" fmla="*/ 6 h 394"/>
                  <a:gd name="T70" fmla="*/ 6 w 473"/>
                  <a:gd name="T71" fmla="*/ 6 h 394"/>
                  <a:gd name="T72" fmla="*/ 6 w 473"/>
                  <a:gd name="T73" fmla="*/ 6 h 394"/>
                  <a:gd name="T74" fmla="*/ 5 w 473"/>
                  <a:gd name="T75" fmla="*/ 6 h 394"/>
                  <a:gd name="T76" fmla="*/ 5 w 473"/>
                  <a:gd name="T77" fmla="*/ 6 h 394"/>
                  <a:gd name="T78" fmla="*/ 4 w 473"/>
                  <a:gd name="T79" fmla="*/ 6 h 394"/>
                  <a:gd name="T80" fmla="*/ 3 w 473"/>
                  <a:gd name="T81" fmla="*/ 6 h 394"/>
                  <a:gd name="T82" fmla="*/ 3 w 473"/>
                  <a:gd name="T83" fmla="*/ 6 h 394"/>
                  <a:gd name="T84" fmla="*/ 2 w 473"/>
                  <a:gd name="T85" fmla="*/ 5 h 394"/>
                  <a:gd name="T86" fmla="*/ 1 w 473"/>
                  <a:gd name="T87" fmla="*/ 5 h 394"/>
                  <a:gd name="T88" fmla="*/ 1 w 473"/>
                  <a:gd name="T89" fmla="*/ 3 h 394"/>
                  <a:gd name="T90" fmla="*/ 0 w 473"/>
                  <a:gd name="T91" fmla="*/ 3 h 394"/>
                  <a:gd name="T92" fmla="*/ 0 w 473"/>
                  <a:gd name="T93" fmla="*/ 3 h 394"/>
                  <a:gd name="T94" fmla="*/ 0 w 473"/>
                  <a:gd name="T95" fmla="*/ 2 h 394"/>
                  <a:gd name="T96" fmla="*/ 0 w 473"/>
                  <a:gd name="T97" fmla="*/ 0 h 39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73"/>
                  <a:gd name="T148" fmla="*/ 0 h 394"/>
                  <a:gd name="T149" fmla="*/ 473 w 473"/>
                  <a:gd name="T150" fmla="*/ 394 h 394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73" h="394">
                    <a:moveTo>
                      <a:pt x="0" y="0"/>
                    </a:moveTo>
                    <a:lnTo>
                      <a:pt x="2" y="0"/>
                    </a:lnTo>
                    <a:lnTo>
                      <a:pt x="9" y="0"/>
                    </a:lnTo>
                    <a:lnTo>
                      <a:pt x="21" y="1"/>
                    </a:lnTo>
                    <a:lnTo>
                      <a:pt x="35" y="3"/>
                    </a:lnTo>
                    <a:lnTo>
                      <a:pt x="52" y="6"/>
                    </a:lnTo>
                    <a:lnTo>
                      <a:pt x="72" y="10"/>
                    </a:lnTo>
                    <a:lnTo>
                      <a:pt x="92" y="16"/>
                    </a:lnTo>
                    <a:lnTo>
                      <a:pt x="115" y="23"/>
                    </a:lnTo>
                    <a:lnTo>
                      <a:pt x="137" y="33"/>
                    </a:lnTo>
                    <a:lnTo>
                      <a:pt x="160" y="46"/>
                    </a:lnTo>
                    <a:lnTo>
                      <a:pt x="182" y="61"/>
                    </a:lnTo>
                    <a:lnTo>
                      <a:pt x="203" y="79"/>
                    </a:lnTo>
                    <a:lnTo>
                      <a:pt x="221" y="101"/>
                    </a:lnTo>
                    <a:lnTo>
                      <a:pt x="239" y="127"/>
                    </a:lnTo>
                    <a:lnTo>
                      <a:pt x="251" y="155"/>
                    </a:lnTo>
                    <a:lnTo>
                      <a:pt x="262" y="189"/>
                    </a:lnTo>
                    <a:lnTo>
                      <a:pt x="263" y="191"/>
                    </a:lnTo>
                    <a:lnTo>
                      <a:pt x="265" y="196"/>
                    </a:lnTo>
                    <a:lnTo>
                      <a:pt x="270" y="205"/>
                    </a:lnTo>
                    <a:lnTo>
                      <a:pt x="276" y="216"/>
                    </a:lnTo>
                    <a:lnTo>
                      <a:pt x="282" y="229"/>
                    </a:lnTo>
                    <a:lnTo>
                      <a:pt x="292" y="244"/>
                    </a:lnTo>
                    <a:lnTo>
                      <a:pt x="303" y="261"/>
                    </a:lnTo>
                    <a:lnTo>
                      <a:pt x="316" y="279"/>
                    </a:lnTo>
                    <a:lnTo>
                      <a:pt x="330" y="296"/>
                    </a:lnTo>
                    <a:lnTo>
                      <a:pt x="345" y="313"/>
                    </a:lnTo>
                    <a:lnTo>
                      <a:pt x="362" y="330"/>
                    </a:lnTo>
                    <a:lnTo>
                      <a:pt x="382" y="348"/>
                    </a:lnTo>
                    <a:lnTo>
                      <a:pt x="402" y="362"/>
                    </a:lnTo>
                    <a:lnTo>
                      <a:pt x="424" y="375"/>
                    </a:lnTo>
                    <a:lnTo>
                      <a:pt x="447" y="386"/>
                    </a:lnTo>
                    <a:lnTo>
                      <a:pt x="473" y="394"/>
                    </a:lnTo>
                    <a:lnTo>
                      <a:pt x="468" y="394"/>
                    </a:lnTo>
                    <a:lnTo>
                      <a:pt x="453" y="394"/>
                    </a:lnTo>
                    <a:lnTo>
                      <a:pt x="431" y="394"/>
                    </a:lnTo>
                    <a:lnTo>
                      <a:pt x="402" y="392"/>
                    </a:lnTo>
                    <a:lnTo>
                      <a:pt x="368" y="387"/>
                    </a:lnTo>
                    <a:lnTo>
                      <a:pt x="329" y="380"/>
                    </a:lnTo>
                    <a:lnTo>
                      <a:pt x="287" y="368"/>
                    </a:lnTo>
                    <a:lnTo>
                      <a:pt x="244" y="354"/>
                    </a:lnTo>
                    <a:lnTo>
                      <a:pt x="202" y="334"/>
                    </a:lnTo>
                    <a:lnTo>
                      <a:pt x="159" y="309"/>
                    </a:lnTo>
                    <a:lnTo>
                      <a:pt x="120" y="276"/>
                    </a:lnTo>
                    <a:lnTo>
                      <a:pt x="83" y="238"/>
                    </a:lnTo>
                    <a:lnTo>
                      <a:pt x="52" y="191"/>
                    </a:lnTo>
                    <a:lnTo>
                      <a:pt x="27" y="137"/>
                    </a:lnTo>
                    <a:lnTo>
                      <a:pt x="9" y="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5" name="Freeform 85">
                <a:extLst>
                  <a:ext uri="{FF2B5EF4-FFF2-40B4-BE49-F238E27FC236}">
                    <a16:creationId xmlns:a16="http://schemas.microsoft.com/office/drawing/2014/main" id="{EFBF7EFE-A56B-4F9F-A1F5-4AA44B8801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5" y="3658"/>
                <a:ext cx="160" cy="149"/>
              </a:xfrm>
              <a:custGeom>
                <a:avLst/>
                <a:gdLst>
                  <a:gd name="T0" fmla="*/ 0 w 319"/>
                  <a:gd name="T1" fmla="*/ 0 h 297"/>
                  <a:gd name="T2" fmla="*/ 1 w 319"/>
                  <a:gd name="T3" fmla="*/ 0 h 297"/>
                  <a:gd name="T4" fmla="*/ 1 w 319"/>
                  <a:gd name="T5" fmla="*/ 1 h 297"/>
                  <a:gd name="T6" fmla="*/ 1 w 319"/>
                  <a:gd name="T7" fmla="*/ 1 h 297"/>
                  <a:gd name="T8" fmla="*/ 2 w 319"/>
                  <a:gd name="T9" fmla="*/ 1 h 297"/>
                  <a:gd name="T10" fmla="*/ 2 w 319"/>
                  <a:gd name="T11" fmla="*/ 1 h 297"/>
                  <a:gd name="T12" fmla="*/ 3 w 319"/>
                  <a:gd name="T13" fmla="*/ 1 h 297"/>
                  <a:gd name="T14" fmla="*/ 3 w 319"/>
                  <a:gd name="T15" fmla="*/ 2 h 297"/>
                  <a:gd name="T16" fmla="*/ 3 w 319"/>
                  <a:gd name="T17" fmla="*/ 3 h 297"/>
                  <a:gd name="T18" fmla="*/ 3 w 319"/>
                  <a:gd name="T19" fmla="*/ 3 h 297"/>
                  <a:gd name="T20" fmla="*/ 3 w 319"/>
                  <a:gd name="T21" fmla="*/ 3 h 297"/>
                  <a:gd name="T22" fmla="*/ 4 w 319"/>
                  <a:gd name="T23" fmla="*/ 3 h 297"/>
                  <a:gd name="T24" fmla="*/ 4 w 319"/>
                  <a:gd name="T25" fmla="*/ 4 h 297"/>
                  <a:gd name="T26" fmla="*/ 4 w 319"/>
                  <a:gd name="T27" fmla="*/ 4 h 297"/>
                  <a:gd name="T28" fmla="*/ 5 w 319"/>
                  <a:gd name="T29" fmla="*/ 5 h 297"/>
                  <a:gd name="T30" fmla="*/ 5 w 319"/>
                  <a:gd name="T31" fmla="*/ 5 h 297"/>
                  <a:gd name="T32" fmla="*/ 5 w 319"/>
                  <a:gd name="T33" fmla="*/ 5 h 297"/>
                  <a:gd name="T34" fmla="*/ 5 w 319"/>
                  <a:gd name="T35" fmla="*/ 5 h 297"/>
                  <a:gd name="T36" fmla="*/ 5 w 319"/>
                  <a:gd name="T37" fmla="*/ 5 h 297"/>
                  <a:gd name="T38" fmla="*/ 5 w 319"/>
                  <a:gd name="T39" fmla="*/ 5 h 297"/>
                  <a:gd name="T40" fmla="*/ 5 w 319"/>
                  <a:gd name="T41" fmla="*/ 5 h 297"/>
                  <a:gd name="T42" fmla="*/ 4 w 319"/>
                  <a:gd name="T43" fmla="*/ 5 h 297"/>
                  <a:gd name="T44" fmla="*/ 4 w 319"/>
                  <a:gd name="T45" fmla="*/ 5 h 297"/>
                  <a:gd name="T46" fmla="*/ 4 w 319"/>
                  <a:gd name="T47" fmla="*/ 5 h 297"/>
                  <a:gd name="T48" fmla="*/ 3 w 319"/>
                  <a:gd name="T49" fmla="*/ 5 h 297"/>
                  <a:gd name="T50" fmla="*/ 3 w 319"/>
                  <a:gd name="T51" fmla="*/ 4 h 297"/>
                  <a:gd name="T52" fmla="*/ 2 w 319"/>
                  <a:gd name="T53" fmla="*/ 4 h 297"/>
                  <a:gd name="T54" fmla="*/ 2 w 319"/>
                  <a:gd name="T55" fmla="*/ 4 h 297"/>
                  <a:gd name="T56" fmla="*/ 1 w 319"/>
                  <a:gd name="T57" fmla="*/ 3 h 297"/>
                  <a:gd name="T58" fmla="*/ 1 w 319"/>
                  <a:gd name="T59" fmla="*/ 3 h 297"/>
                  <a:gd name="T60" fmla="*/ 1 w 319"/>
                  <a:gd name="T61" fmla="*/ 2 h 297"/>
                  <a:gd name="T62" fmla="*/ 1 w 319"/>
                  <a:gd name="T63" fmla="*/ 1 h 297"/>
                  <a:gd name="T64" fmla="*/ 0 w 319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19"/>
                  <a:gd name="T100" fmla="*/ 0 h 297"/>
                  <a:gd name="T101" fmla="*/ 319 w 319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19" h="297">
                    <a:moveTo>
                      <a:pt x="0" y="0"/>
                    </a:moveTo>
                    <a:lnTo>
                      <a:pt x="7" y="0"/>
                    </a:lnTo>
                    <a:lnTo>
                      <a:pt x="24" y="2"/>
                    </a:lnTo>
                    <a:lnTo>
                      <a:pt x="48" y="8"/>
                    </a:lnTo>
                    <a:lnTo>
                      <a:pt x="78" y="18"/>
                    </a:lnTo>
                    <a:lnTo>
                      <a:pt x="108" y="36"/>
                    </a:lnTo>
                    <a:lnTo>
                      <a:pt x="137" y="61"/>
                    </a:lnTo>
                    <a:lnTo>
                      <a:pt x="161" y="97"/>
                    </a:lnTo>
                    <a:lnTo>
                      <a:pt x="176" y="143"/>
                    </a:lnTo>
                    <a:lnTo>
                      <a:pt x="179" y="149"/>
                    </a:lnTo>
                    <a:lnTo>
                      <a:pt x="186" y="164"/>
                    </a:lnTo>
                    <a:lnTo>
                      <a:pt x="197" y="184"/>
                    </a:lnTo>
                    <a:lnTo>
                      <a:pt x="212" y="210"/>
                    </a:lnTo>
                    <a:lnTo>
                      <a:pt x="233" y="236"/>
                    </a:lnTo>
                    <a:lnTo>
                      <a:pt x="257" y="261"/>
                    </a:lnTo>
                    <a:lnTo>
                      <a:pt x="286" y="282"/>
                    </a:lnTo>
                    <a:lnTo>
                      <a:pt x="319" y="297"/>
                    </a:lnTo>
                    <a:lnTo>
                      <a:pt x="316" y="297"/>
                    </a:lnTo>
                    <a:lnTo>
                      <a:pt x="305" y="297"/>
                    </a:lnTo>
                    <a:lnTo>
                      <a:pt x="290" y="296"/>
                    </a:lnTo>
                    <a:lnTo>
                      <a:pt x="271" y="294"/>
                    </a:lnTo>
                    <a:lnTo>
                      <a:pt x="248" y="290"/>
                    </a:lnTo>
                    <a:lnTo>
                      <a:pt x="221" y="284"/>
                    </a:lnTo>
                    <a:lnTo>
                      <a:pt x="193" y="276"/>
                    </a:lnTo>
                    <a:lnTo>
                      <a:pt x="164" y="264"/>
                    </a:lnTo>
                    <a:lnTo>
                      <a:pt x="134" y="249"/>
                    </a:lnTo>
                    <a:lnTo>
                      <a:pt x="106" y="229"/>
                    </a:lnTo>
                    <a:lnTo>
                      <a:pt x="78" y="206"/>
                    </a:lnTo>
                    <a:lnTo>
                      <a:pt x="54" y="176"/>
                    </a:lnTo>
                    <a:lnTo>
                      <a:pt x="34" y="142"/>
                    </a:lnTo>
                    <a:lnTo>
                      <a:pt x="16" y="101"/>
                    </a:lnTo>
                    <a:lnTo>
                      <a:pt x="6" y="5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6" name="Freeform 86">
                <a:extLst>
                  <a:ext uri="{FF2B5EF4-FFF2-40B4-BE49-F238E27FC236}">
                    <a16:creationId xmlns:a16="http://schemas.microsoft.com/office/drawing/2014/main" id="{4A1F7375-7962-4473-8320-91998CDC10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3128"/>
                <a:ext cx="280" cy="131"/>
              </a:xfrm>
              <a:custGeom>
                <a:avLst/>
                <a:gdLst>
                  <a:gd name="T0" fmla="*/ 4 w 559"/>
                  <a:gd name="T1" fmla="*/ 1 h 263"/>
                  <a:gd name="T2" fmla="*/ 4 w 559"/>
                  <a:gd name="T3" fmla="*/ 0 h 263"/>
                  <a:gd name="T4" fmla="*/ 4 w 559"/>
                  <a:gd name="T5" fmla="*/ 0 h 263"/>
                  <a:gd name="T6" fmla="*/ 3 w 559"/>
                  <a:gd name="T7" fmla="*/ 0 h 263"/>
                  <a:gd name="T8" fmla="*/ 3 w 559"/>
                  <a:gd name="T9" fmla="*/ 0 h 263"/>
                  <a:gd name="T10" fmla="*/ 2 w 559"/>
                  <a:gd name="T11" fmla="*/ 0 h 263"/>
                  <a:gd name="T12" fmla="*/ 1 w 559"/>
                  <a:gd name="T13" fmla="*/ 0 h 263"/>
                  <a:gd name="T14" fmla="*/ 1 w 559"/>
                  <a:gd name="T15" fmla="*/ 0 h 263"/>
                  <a:gd name="T16" fmla="*/ 0 w 559"/>
                  <a:gd name="T17" fmla="*/ 0 h 263"/>
                  <a:gd name="T18" fmla="*/ 1 w 559"/>
                  <a:gd name="T19" fmla="*/ 0 h 263"/>
                  <a:gd name="T20" fmla="*/ 2 w 559"/>
                  <a:gd name="T21" fmla="*/ 0 h 263"/>
                  <a:gd name="T22" fmla="*/ 2 w 559"/>
                  <a:gd name="T23" fmla="*/ 1 h 263"/>
                  <a:gd name="T24" fmla="*/ 3 w 559"/>
                  <a:gd name="T25" fmla="*/ 1 h 263"/>
                  <a:gd name="T26" fmla="*/ 3 w 559"/>
                  <a:gd name="T27" fmla="*/ 1 h 263"/>
                  <a:gd name="T28" fmla="*/ 4 w 559"/>
                  <a:gd name="T29" fmla="*/ 1 h 263"/>
                  <a:gd name="T30" fmla="*/ 4 w 559"/>
                  <a:gd name="T31" fmla="*/ 1 h 263"/>
                  <a:gd name="T32" fmla="*/ 4 w 559"/>
                  <a:gd name="T33" fmla="*/ 1 h 263"/>
                  <a:gd name="T34" fmla="*/ 5 w 559"/>
                  <a:gd name="T35" fmla="*/ 1 h 263"/>
                  <a:gd name="T36" fmla="*/ 6 w 559"/>
                  <a:gd name="T37" fmla="*/ 1 h 263"/>
                  <a:gd name="T38" fmla="*/ 7 w 559"/>
                  <a:gd name="T39" fmla="*/ 2 h 263"/>
                  <a:gd name="T40" fmla="*/ 7 w 559"/>
                  <a:gd name="T41" fmla="*/ 2 h 263"/>
                  <a:gd name="T42" fmla="*/ 8 w 559"/>
                  <a:gd name="T43" fmla="*/ 3 h 263"/>
                  <a:gd name="T44" fmla="*/ 8 w 559"/>
                  <a:gd name="T45" fmla="*/ 3 h 263"/>
                  <a:gd name="T46" fmla="*/ 8 w 559"/>
                  <a:gd name="T47" fmla="*/ 3 h 263"/>
                  <a:gd name="T48" fmla="*/ 8 w 559"/>
                  <a:gd name="T49" fmla="*/ 3 h 263"/>
                  <a:gd name="T50" fmla="*/ 6 w 559"/>
                  <a:gd name="T51" fmla="*/ 3 h 263"/>
                  <a:gd name="T52" fmla="*/ 5 w 559"/>
                  <a:gd name="T53" fmla="*/ 3 h 263"/>
                  <a:gd name="T54" fmla="*/ 4 w 559"/>
                  <a:gd name="T55" fmla="*/ 3 h 263"/>
                  <a:gd name="T56" fmla="*/ 3 w 559"/>
                  <a:gd name="T57" fmla="*/ 2 h 263"/>
                  <a:gd name="T58" fmla="*/ 2 w 559"/>
                  <a:gd name="T59" fmla="*/ 2 h 263"/>
                  <a:gd name="T60" fmla="*/ 1 w 559"/>
                  <a:gd name="T61" fmla="*/ 2 h 263"/>
                  <a:gd name="T62" fmla="*/ 1 w 559"/>
                  <a:gd name="T63" fmla="*/ 1 h 263"/>
                  <a:gd name="T64" fmla="*/ 1 w 559"/>
                  <a:gd name="T65" fmla="*/ 1 h 263"/>
                  <a:gd name="T66" fmla="*/ 1 w 559"/>
                  <a:gd name="T67" fmla="*/ 2 h 263"/>
                  <a:gd name="T68" fmla="*/ 2 w 559"/>
                  <a:gd name="T69" fmla="*/ 2 h 263"/>
                  <a:gd name="T70" fmla="*/ 3 w 559"/>
                  <a:gd name="T71" fmla="*/ 3 h 263"/>
                  <a:gd name="T72" fmla="*/ 3 w 559"/>
                  <a:gd name="T73" fmla="*/ 3 h 263"/>
                  <a:gd name="T74" fmla="*/ 4 w 559"/>
                  <a:gd name="T75" fmla="*/ 3 h 263"/>
                  <a:gd name="T76" fmla="*/ 5 w 559"/>
                  <a:gd name="T77" fmla="*/ 3 h 263"/>
                  <a:gd name="T78" fmla="*/ 7 w 559"/>
                  <a:gd name="T79" fmla="*/ 4 h 263"/>
                  <a:gd name="T80" fmla="*/ 8 w 559"/>
                  <a:gd name="T81" fmla="*/ 4 h 263"/>
                  <a:gd name="T82" fmla="*/ 9 w 559"/>
                  <a:gd name="T83" fmla="*/ 4 h 263"/>
                  <a:gd name="T84" fmla="*/ 9 w 559"/>
                  <a:gd name="T85" fmla="*/ 3 h 263"/>
                  <a:gd name="T86" fmla="*/ 9 w 559"/>
                  <a:gd name="T87" fmla="*/ 3 h 263"/>
                  <a:gd name="T88" fmla="*/ 9 w 559"/>
                  <a:gd name="T89" fmla="*/ 3 h 263"/>
                  <a:gd name="T90" fmla="*/ 8 w 559"/>
                  <a:gd name="T91" fmla="*/ 2 h 263"/>
                  <a:gd name="T92" fmla="*/ 8 w 559"/>
                  <a:gd name="T93" fmla="*/ 2 h 263"/>
                  <a:gd name="T94" fmla="*/ 6 w 559"/>
                  <a:gd name="T95" fmla="*/ 1 h 263"/>
                  <a:gd name="T96" fmla="*/ 5 w 559"/>
                  <a:gd name="T97" fmla="*/ 1 h 26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559"/>
                  <a:gd name="T148" fmla="*/ 0 h 263"/>
                  <a:gd name="T149" fmla="*/ 559 w 559"/>
                  <a:gd name="T150" fmla="*/ 263 h 26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559" h="263">
                    <a:moveTo>
                      <a:pt x="226" y="66"/>
                    </a:moveTo>
                    <a:lnTo>
                      <a:pt x="225" y="66"/>
                    </a:lnTo>
                    <a:lnTo>
                      <a:pt x="220" y="65"/>
                    </a:lnTo>
                    <a:lnTo>
                      <a:pt x="214" y="63"/>
                    </a:lnTo>
                    <a:lnTo>
                      <a:pt x="205" y="61"/>
                    </a:lnTo>
                    <a:lnTo>
                      <a:pt x="195" y="59"/>
                    </a:lnTo>
                    <a:lnTo>
                      <a:pt x="182" y="57"/>
                    </a:lnTo>
                    <a:lnTo>
                      <a:pt x="168" y="53"/>
                    </a:lnTo>
                    <a:lnTo>
                      <a:pt x="153" y="48"/>
                    </a:lnTo>
                    <a:lnTo>
                      <a:pt x="136" y="45"/>
                    </a:lnTo>
                    <a:lnTo>
                      <a:pt x="118" y="39"/>
                    </a:lnTo>
                    <a:lnTo>
                      <a:pt x="99" y="35"/>
                    </a:lnTo>
                    <a:lnTo>
                      <a:pt x="80" y="29"/>
                    </a:lnTo>
                    <a:lnTo>
                      <a:pt x="60" y="22"/>
                    </a:lnTo>
                    <a:lnTo>
                      <a:pt x="40" y="15"/>
                    </a:lnTo>
                    <a:lnTo>
                      <a:pt x="20" y="8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16" y="35"/>
                    </a:lnTo>
                    <a:lnTo>
                      <a:pt x="34" y="43"/>
                    </a:lnTo>
                    <a:lnTo>
                      <a:pt x="52" y="50"/>
                    </a:lnTo>
                    <a:lnTo>
                      <a:pt x="70" y="57"/>
                    </a:lnTo>
                    <a:lnTo>
                      <a:pt x="90" y="62"/>
                    </a:lnTo>
                    <a:lnTo>
                      <a:pt x="108" y="68"/>
                    </a:lnTo>
                    <a:lnTo>
                      <a:pt x="127" y="74"/>
                    </a:lnTo>
                    <a:lnTo>
                      <a:pt x="144" y="78"/>
                    </a:lnTo>
                    <a:lnTo>
                      <a:pt x="160" y="82"/>
                    </a:lnTo>
                    <a:lnTo>
                      <a:pt x="176" y="85"/>
                    </a:lnTo>
                    <a:lnTo>
                      <a:pt x="189" y="89"/>
                    </a:lnTo>
                    <a:lnTo>
                      <a:pt x="202" y="91"/>
                    </a:lnTo>
                    <a:lnTo>
                      <a:pt x="211" y="93"/>
                    </a:lnTo>
                    <a:lnTo>
                      <a:pt x="219" y="95"/>
                    </a:lnTo>
                    <a:lnTo>
                      <a:pt x="224" y="96"/>
                    </a:lnTo>
                    <a:lnTo>
                      <a:pt x="225" y="96"/>
                    </a:lnTo>
                    <a:lnTo>
                      <a:pt x="269" y="101"/>
                    </a:lnTo>
                    <a:lnTo>
                      <a:pt x="308" y="108"/>
                    </a:lnTo>
                    <a:lnTo>
                      <a:pt x="341" y="116"/>
                    </a:lnTo>
                    <a:lnTo>
                      <a:pt x="370" y="126"/>
                    </a:lnTo>
                    <a:lnTo>
                      <a:pt x="394" y="137"/>
                    </a:lnTo>
                    <a:lnTo>
                      <a:pt x="415" y="148"/>
                    </a:lnTo>
                    <a:lnTo>
                      <a:pt x="431" y="159"/>
                    </a:lnTo>
                    <a:lnTo>
                      <a:pt x="445" y="171"/>
                    </a:lnTo>
                    <a:lnTo>
                      <a:pt x="455" y="182"/>
                    </a:lnTo>
                    <a:lnTo>
                      <a:pt x="463" y="192"/>
                    </a:lnTo>
                    <a:lnTo>
                      <a:pt x="469" y="202"/>
                    </a:lnTo>
                    <a:lnTo>
                      <a:pt x="473" y="211"/>
                    </a:lnTo>
                    <a:lnTo>
                      <a:pt x="475" y="218"/>
                    </a:lnTo>
                    <a:lnTo>
                      <a:pt x="476" y="224"/>
                    </a:lnTo>
                    <a:lnTo>
                      <a:pt x="477" y="227"/>
                    </a:lnTo>
                    <a:lnTo>
                      <a:pt x="477" y="228"/>
                    </a:lnTo>
                    <a:lnTo>
                      <a:pt x="427" y="226"/>
                    </a:lnTo>
                    <a:lnTo>
                      <a:pt x="378" y="222"/>
                    </a:lnTo>
                    <a:lnTo>
                      <a:pt x="333" y="218"/>
                    </a:lnTo>
                    <a:lnTo>
                      <a:pt x="293" y="213"/>
                    </a:lnTo>
                    <a:lnTo>
                      <a:pt x="254" y="206"/>
                    </a:lnTo>
                    <a:lnTo>
                      <a:pt x="219" y="199"/>
                    </a:lnTo>
                    <a:lnTo>
                      <a:pt x="186" y="191"/>
                    </a:lnTo>
                    <a:lnTo>
                      <a:pt x="157" y="182"/>
                    </a:lnTo>
                    <a:lnTo>
                      <a:pt x="129" y="173"/>
                    </a:lnTo>
                    <a:lnTo>
                      <a:pt x="104" y="163"/>
                    </a:lnTo>
                    <a:lnTo>
                      <a:pt x="82" y="152"/>
                    </a:lnTo>
                    <a:lnTo>
                      <a:pt x="61" y="142"/>
                    </a:lnTo>
                    <a:lnTo>
                      <a:pt x="44" y="130"/>
                    </a:lnTo>
                    <a:lnTo>
                      <a:pt x="28" y="120"/>
                    </a:lnTo>
                    <a:lnTo>
                      <a:pt x="14" y="108"/>
                    </a:lnTo>
                    <a:lnTo>
                      <a:pt x="1" y="97"/>
                    </a:lnTo>
                    <a:lnTo>
                      <a:pt x="1" y="131"/>
                    </a:lnTo>
                    <a:lnTo>
                      <a:pt x="35" y="152"/>
                    </a:lnTo>
                    <a:lnTo>
                      <a:pt x="64" y="171"/>
                    </a:lnTo>
                    <a:lnTo>
                      <a:pt x="91" y="187"/>
                    </a:lnTo>
                    <a:lnTo>
                      <a:pt x="117" y="201"/>
                    </a:lnTo>
                    <a:lnTo>
                      <a:pt x="141" y="212"/>
                    </a:lnTo>
                    <a:lnTo>
                      <a:pt x="164" y="222"/>
                    </a:lnTo>
                    <a:lnTo>
                      <a:pt x="189" y="230"/>
                    </a:lnTo>
                    <a:lnTo>
                      <a:pt x="214" y="236"/>
                    </a:lnTo>
                    <a:lnTo>
                      <a:pt x="242" y="242"/>
                    </a:lnTo>
                    <a:lnTo>
                      <a:pt x="273" y="247"/>
                    </a:lnTo>
                    <a:lnTo>
                      <a:pt x="307" y="250"/>
                    </a:lnTo>
                    <a:lnTo>
                      <a:pt x="346" y="254"/>
                    </a:lnTo>
                    <a:lnTo>
                      <a:pt x="390" y="256"/>
                    </a:lnTo>
                    <a:lnTo>
                      <a:pt x="439" y="258"/>
                    </a:lnTo>
                    <a:lnTo>
                      <a:pt x="496" y="260"/>
                    </a:lnTo>
                    <a:lnTo>
                      <a:pt x="559" y="263"/>
                    </a:lnTo>
                    <a:lnTo>
                      <a:pt x="559" y="260"/>
                    </a:lnTo>
                    <a:lnTo>
                      <a:pt x="559" y="256"/>
                    </a:lnTo>
                    <a:lnTo>
                      <a:pt x="558" y="248"/>
                    </a:lnTo>
                    <a:lnTo>
                      <a:pt x="554" y="237"/>
                    </a:lnTo>
                    <a:lnTo>
                      <a:pt x="550" y="225"/>
                    </a:lnTo>
                    <a:lnTo>
                      <a:pt x="543" y="211"/>
                    </a:lnTo>
                    <a:lnTo>
                      <a:pt x="533" y="195"/>
                    </a:lnTo>
                    <a:lnTo>
                      <a:pt x="520" y="179"/>
                    </a:lnTo>
                    <a:lnTo>
                      <a:pt x="503" y="161"/>
                    </a:lnTo>
                    <a:lnTo>
                      <a:pt x="481" y="145"/>
                    </a:lnTo>
                    <a:lnTo>
                      <a:pt x="453" y="128"/>
                    </a:lnTo>
                    <a:lnTo>
                      <a:pt x="421" y="113"/>
                    </a:lnTo>
                    <a:lnTo>
                      <a:pt x="383" y="98"/>
                    </a:lnTo>
                    <a:lnTo>
                      <a:pt x="338" y="85"/>
                    </a:lnTo>
                    <a:lnTo>
                      <a:pt x="286" y="74"/>
                    </a:lnTo>
                    <a:lnTo>
                      <a:pt x="226" y="6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7" name="Freeform 87">
                <a:extLst>
                  <a:ext uri="{FF2B5EF4-FFF2-40B4-BE49-F238E27FC236}">
                    <a16:creationId xmlns:a16="http://schemas.microsoft.com/office/drawing/2014/main" id="{6040EF23-C5B1-4E87-AC89-04091A04B4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3141"/>
                <a:ext cx="239" cy="101"/>
              </a:xfrm>
              <a:custGeom>
                <a:avLst/>
                <a:gdLst>
                  <a:gd name="T0" fmla="*/ 8 w 477"/>
                  <a:gd name="T1" fmla="*/ 4 h 201"/>
                  <a:gd name="T2" fmla="*/ 8 w 477"/>
                  <a:gd name="T3" fmla="*/ 4 h 201"/>
                  <a:gd name="T4" fmla="*/ 8 w 477"/>
                  <a:gd name="T5" fmla="*/ 4 h 201"/>
                  <a:gd name="T6" fmla="*/ 8 w 477"/>
                  <a:gd name="T7" fmla="*/ 3 h 201"/>
                  <a:gd name="T8" fmla="*/ 8 w 477"/>
                  <a:gd name="T9" fmla="*/ 3 h 201"/>
                  <a:gd name="T10" fmla="*/ 8 w 477"/>
                  <a:gd name="T11" fmla="*/ 3 h 201"/>
                  <a:gd name="T12" fmla="*/ 8 w 477"/>
                  <a:gd name="T13" fmla="*/ 3 h 201"/>
                  <a:gd name="T14" fmla="*/ 8 w 477"/>
                  <a:gd name="T15" fmla="*/ 3 h 201"/>
                  <a:gd name="T16" fmla="*/ 7 w 477"/>
                  <a:gd name="T17" fmla="*/ 3 h 201"/>
                  <a:gd name="T18" fmla="*/ 7 w 477"/>
                  <a:gd name="T19" fmla="*/ 3 h 201"/>
                  <a:gd name="T20" fmla="*/ 7 w 477"/>
                  <a:gd name="T21" fmla="*/ 2 h 201"/>
                  <a:gd name="T22" fmla="*/ 7 w 477"/>
                  <a:gd name="T23" fmla="*/ 2 h 201"/>
                  <a:gd name="T24" fmla="*/ 6 w 477"/>
                  <a:gd name="T25" fmla="*/ 2 h 201"/>
                  <a:gd name="T26" fmla="*/ 6 w 477"/>
                  <a:gd name="T27" fmla="*/ 2 h 201"/>
                  <a:gd name="T28" fmla="*/ 5 w 477"/>
                  <a:gd name="T29" fmla="*/ 2 h 201"/>
                  <a:gd name="T30" fmla="*/ 5 w 477"/>
                  <a:gd name="T31" fmla="*/ 2 h 201"/>
                  <a:gd name="T32" fmla="*/ 4 w 477"/>
                  <a:gd name="T33" fmla="*/ 2 h 201"/>
                  <a:gd name="T34" fmla="*/ 4 w 477"/>
                  <a:gd name="T35" fmla="*/ 2 h 201"/>
                  <a:gd name="T36" fmla="*/ 4 w 477"/>
                  <a:gd name="T37" fmla="*/ 2 h 201"/>
                  <a:gd name="T38" fmla="*/ 4 w 477"/>
                  <a:gd name="T39" fmla="*/ 2 h 201"/>
                  <a:gd name="T40" fmla="*/ 4 w 477"/>
                  <a:gd name="T41" fmla="*/ 1 h 201"/>
                  <a:gd name="T42" fmla="*/ 3 w 477"/>
                  <a:gd name="T43" fmla="*/ 1 h 201"/>
                  <a:gd name="T44" fmla="*/ 3 w 477"/>
                  <a:gd name="T45" fmla="*/ 1 h 201"/>
                  <a:gd name="T46" fmla="*/ 3 w 477"/>
                  <a:gd name="T47" fmla="*/ 1 h 201"/>
                  <a:gd name="T48" fmla="*/ 3 w 477"/>
                  <a:gd name="T49" fmla="*/ 1 h 201"/>
                  <a:gd name="T50" fmla="*/ 2 w 477"/>
                  <a:gd name="T51" fmla="*/ 1 h 201"/>
                  <a:gd name="T52" fmla="*/ 2 w 477"/>
                  <a:gd name="T53" fmla="*/ 1 h 201"/>
                  <a:gd name="T54" fmla="*/ 2 w 477"/>
                  <a:gd name="T55" fmla="*/ 1 h 201"/>
                  <a:gd name="T56" fmla="*/ 2 w 477"/>
                  <a:gd name="T57" fmla="*/ 1 h 201"/>
                  <a:gd name="T58" fmla="*/ 1 w 477"/>
                  <a:gd name="T59" fmla="*/ 1 h 201"/>
                  <a:gd name="T60" fmla="*/ 1 w 477"/>
                  <a:gd name="T61" fmla="*/ 1 h 201"/>
                  <a:gd name="T62" fmla="*/ 1 w 477"/>
                  <a:gd name="T63" fmla="*/ 1 h 201"/>
                  <a:gd name="T64" fmla="*/ 0 w 477"/>
                  <a:gd name="T65" fmla="*/ 0 h 201"/>
                  <a:gd name="T66" fmla="*/ 1 w 477"/>
                  <a:gd name="T67" fmla="*/ 2 h 201"/>
                  <a:gd name="T68" fmla="*/ 1 w 477"/>
                  <a:gd name="T69" fmla="*/ 2 h 201"/>
                  <a:gd name="T70" fmla="*/ 1 w 477"/>
                  <a:gd name="T71" fmla="*/ 2 h 201"/>
                  <a:gd name="T72" fmla="*/ 1 w 477"/>
                  <a:gd name="T73" fmla="*/ 2 h 201"/>
                  <a:gd name="T74" fmla="*/ 1 w 477"/>
                  <a:gd name="T75" fmla="*/ 2 h 201"/>
                  <a:gd name="T76" fmla="*/ 2 w 477"/>
                  <a:gd name="T77" fmla="*/ 2 h 201"/>
                  <a:gd name="T78" fmla="*/ 2 w 477"/>
                  <a:gd name="T79" fmla="*/ 3 h 201"/>
                  <a:gd name="T80" fmla="*/ 3 w 477"/>
                  <a:gd name="T81" fmla="*/ 3 h 201"/>
                  <a:gd name="T82" fmla="*/ 3 w 477"/>
                  <a:gd name="T83" fmla="*/ 3 h 201"/>
                  <a:gd name="T84" fmla="*/ 3 w 477"/>
                  <a:gd name="T85" fmla="*/ 3 h 201"/>
                  <a:gd name="T86" fmla="*/ 4 w 477"/>
                  <a:gd name="T87" fmla="*/ 3 h 201"/>
                  <a:gd name="T88" fmla="*/ 4 w 477"/>
                  <a:gd name="T89" fmla="*/ 3 h 201"/>
                  <a:gd name="T90" fmla="*/ 5 w 477"/>
                  <a:gd name="T91" fmla="*/ 3 h 201"/>
                  <a:gd name="T92" fmla="*/ 6 w 477"/>
                  <a:gd name="T93" fmla="*/ 3 h 201"/>
                  <a:gd name="T94" fmla="*/ 6 w 477"/>
                  <a:gd name="T95" fmla="*/ 4 h 201"/>
                  <a:gd name="T96" fmla="*/ 7 w 477"/>
                  <a:gd name="T97" fmla="*/ 4 h 201"/>
                  <a:gd name="T98" fmla="*/ 8 w 477"/>
                  <a:gd name="T99" fmla="*/ 4 h 20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477"/>
                  <a:gd name="T151" fmla="*/ 0 h 201"/>
                  <a:gd name="T152" fmla="*/ 477 w 477"/>
                  <a:gd name="T153" fmla="*/ 201 h 201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477" h="201">
                    <a:moveTo>
                      <a:pt x="477" y="201"/>
                    </a:moveTo>
                    <a:lnTo>
                      <a:pt x="477" y="200"/>
                    </a:lnTo>
                    <a:lnTo>
                      <a:pt x="476" y="197"/>
                    </a:lnTo>
                    <a:lnTo>
                      <a:pt x="475" y="191"/>
                    </a:lnTo>
                    <a:lnTo>
                      <a:pt x="473" y="184"/>
                    </a:lnTo>
                    <a:lnTo>
                      <a:pt x="469" y="175"/>
                    </a:lnTo>
                    <a:lnTo>
                      <a:pt x="463" y="165"/>
                    </a:lnTo>
                    <a:lnTo>
                      <a:pt x="455" y="155"/>
                    </a:lnTo>
                    <a:lnTo>
                      <a:pt x="445" y="144"/>
                    </a:lnTo>
                    <a:lnTo>
                      <a:pt x="431" y="132"/>
                    </a:lnTo>
                    <a:lnTo>
                      <a:pt x="415" y="121"/>
                    </a:lnTo>
                    <a:lnTo>
                      <a:pt x="394" y="110"/>
                    </a:lnTo>
                    <a:lnTo>
                      <a:pt x="370" y="99"/>
                    </a:lnTo>
                    <a:lnTo>
                      <a:pt x="341" y="89"/>
                    </a:lnTo>
                    <a:lnTo>
                      <a:pt x="308" y="81"/>
                    </a:lnTo>
                    <a:lnTo>
                      <a:pt x="269" y="74"/>
                    </a:lnTo>
                    <a:lnTo>
                      <a:pt x="225" y="69"/>
                    </a:lnTo>
                    <a:lnTo>
                      <a:pt x="224" y="69"/>
                    </a:lnTo>
                    <a:lnTo>
                      <a:pt x="219" y="68"/>
                    </a:lnTo>
                    <a:lnTo>
                      <a:pt x="211" y="66"/>
                    </a:lnTo>
                    <a:lnTo>
                      <a:pt x="202" y="64"/>
                    </a:lnTo>
                    <a:lnTo>
                      <a:pt x="189" y="62"/>
                    </a:lnTo>
                    <a:lnTo>
                      <a:pt x="176" y="58"/>
                    </a:lnTo>
                    <a:lnTo>
                      <a:pt x="160" y="55"/>
                    </a:lnTo>
                    <a:lnTo>
                      <a:pt x="144" y="51"/>
                    </a:lnTo>
                    <a:lnTo>
                      <a:pt x="127" y="47"/>
                    </a:lnTo>
                    <a:lnTo>
                      <a:pt x="108" y="41"/>
                    </a:lnTo>
                    <a:lnTo>
                      <a:pt x="90" y="35"/>
                    </a:lnTo>
                    <a:lnTo>
                      <a:pt x="70" y="30"/>
                    </a:lnTo>
                    <a:lnTo>
                      <a:pt x="52" y="23"/>
                    </a:lnTo>
                    <a:lnTo>
                      <a:pt x="34" y="16"/>
                    </a:lnTo>
                    <a:lnTo>
                      <a:pt x="16" y="8"/>
                    </a:lnTo>
                    <a:lnTo>
                      <a:pt x="0" y="0"/>
                    </a:lnTo>
                    <a:lnTo>
                      <a:pt x="1" y="70"/>
                    </a:lnTo>
                    <a:lnTo>
                      <a:pt x="14" y="81"/>
                    </a:lnTo>
                    <a:lnTo>
                      <a:pt x="28" y="93"/>
                    </a:lnTo>
                    <a:lnTo>
                      <a:pt x="44" y="103"/>
                    </a:lnTo>
                    <a:lnTo>
                      <a:pt x="61" y="115"/>
                    </a:lnTo>
                    <a:lnTo>
                      <a:pt x="82" y="125"/>
                    </a:lnTo>
                    <a:lnTo>
                      <a:pt x="104" y="136"/>
                    </a:lnTo>
                    <a:lnTo>
                      <a:pt x="129" y="146"/>
                    </a:lnTo>
                    <a:lnTo>
                      <a:pt x="157" y="155"/>
                    </a:lnTo>
                    <a:lnTo>
                      <a:pt x="186" y="164"/>
                    </a:lnTo>
                    <a:lnTo>
                      <a:pt x="219" y="172"/>
                    </a:lnTo>
                    <a:lnTo>
                      <a:pt x="254" y="179"/>
                    </a:lnTo>
                    <a:lnTo>
                      <a:pt x="293" y="186"/>
                    </a:lnTo>
                    <a:lnTo>
                      <a:pt x="333" y="191"/>
                    </a:lnTo>
                    <a:lnTo>
                      <a:pt x="378" y="195"/>
                    </a:lnTo>
                    <a:lnTo>
                      <a:pt x="427" y="199"/>
                    </a:lnTo>
                    <a:lnTo>
                      <a:pt x="477" y="201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8" name="Freeform 88">
                <a:extLst>
                  <a:ext uri="{FF2B5EF4-FFF2-40B4-BE49-F238E27FC236}">
                    <a16:creationId xmlns:a16="http://schemas.microsoft.com/office/drawing/2014/main" id="{3FBEEB24-59A7-4A16-95DA-0A80FAF562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6" y="3275"/>
                <a:ext cx="232" cy="96"/>
              </a:xfrm>
              <a:custGeom>
                <a:avLst/>
                <a:gdLst>
                  <a:gd name="T0" fmla="*/ 3 w 465"/>
                  <a:gd name="T1" fmla="*/ 1 h 192"/>
                  <a:gd name="T2" fmla="*/ 4 w 465"/>
                  <a:gd name="T3" fmla="*/ 1 h 192"/>
                  <a:gd name="T4" fmla="*/ 4 w 465"/>
                  <a:gd name="T5" fmla="*/ 1 h 192"/>
                  <a:gd name="T6" fmla="*/ 5 w 465"/>
                  <a:gd name="T7" fmla="*/ 1 h 192"/>
                  <a:gd name="T8" fmla="*/ 5 w 465"/>
                  <a:gd name="T9" fmla="*/ 2 h 192"/>
                  <a:gd name="T10" fmla="*/ 6 w 465"/>
                  <a:gd name="T11" fmla="*/ 2 h 192"/>
                  <a:gd name="T12" fmla="*/ 6 w 465"/>
                  <a:gd name="T13" fmla="*/ 2 h 192"/>
                  <a:gd name="T14" fmla="*/ 6 w 465"/>
                  <a:gd name="T15" fmla="*/ 2 h 192"/>
                  <a:gd name="T16" fmla="*/ 5 w 465"/>
                  <a:gd name="T17" fmla="*/ 3 h 192"/>
                  <a:gd name="T18" fmla="*/ 4 w 465"/>
                  <a:gd name="T19" fmla="*/ 3 h 192"/>
                  <a:gd name="T20" fmla="*/ 3 w 465"/>
                  <a:gd name="T21" fmla="*/ 3 h 192"/>
                  <a:gd name="T22" fmla="*/ 2 w 465"/>
                  <a:gd name="T23" fmla="*/ 3 h 192"/>
                  <a:gd name="T24" fmla="*/ 1 w 465"/>
                  <a:gd name="T25" fmla="*/ 3 h 192"/>
                  <a:gd name="T26" fmla="*/ 1 w 465"/>
                  <a:gd name="T27" fmla="*/ 3 h 192"/>
                  <a:gd name="T28" fmla="*/ 0 w 465"/>
                  <a:gd name="T29" fmla="*/ 3 h 192"/>
                  <a:gd name="T30" fmla="*/ 0 w 465"/>
                  <a:gd name="T31" fmla="*/ 3 h 192"/>
                  <a:gd name="T32" fmla="*/ 0 w 465"/>
                  <a:gd name="T33" fmla="*/ 3 h 192"/>
                  <a:gd name="T34" fmla="*/ 0 w 465"/>
                  <a:gd name="T35" fmla="*/ 3 h 192"/>
                  <a:gd name="T36" fmla="*/ 1 w 465"/>
                  <a:gd name="T37" fmla="*/ 3 h 192"/>
                  <a:gd name="T38" fmla="*/ 1 w 465"/>
                  <a:gd name="T39" fmla="*/ 3 h 192"/>
                  <a:gd name="T40" fmla="*/ 2 w 465"/>
                  <a:gd name="T41" fmla="*/ 3 h 192"/>
                  <a:gd name="T42" fmla="*/ 3 w 465"/>
                  <a:gd name="T43" fmla="*/ 3 h 192"/>
                  <a:gd name="T44" fmla="*/ 4 w 465"/>
                  <a:gd name="T45" fmla="*/ 3 h 192"/>
                  <a:gd name="T46" fmla="*/ 5 w 465"/>
                  <a:gd name="T47" fmla="*/ 3 h 192"/>
                  <a:gd name="T48" fmla="*/ 7 w 465"/>
                  <a:gd name="T49" fmla="*/ 3 h 192"/>
                  <a:gd name="T50" fmla="*/ 7 w 465"/>
                  <a:gd name="T51" fmla="*/ 2 h 192"/>
                  <a:gd name="T52" fmla="*/ 7 w 465"/>
                  <a:gd name="T53" fmla="*/ 2 h 192"/>
                  <a:gd name="T54" fmla="*/ 7 w 465"/>
                  <a:gd name="T55" fmla="*/ 2 h 192"/>
                  <a:gd name="T56" fmla="*/ 6 w 465"/>
                  <a:gd name="T57" fmla="*/ 1 h 192"/>
                  <a:gd name="T58" fmla="*/ 6 w 465"/>
                  <a:gd name="T59" fmla="*/ 1 h 192"/>
                  <a:gd name="T60" fmla="*/ 5 w 465"/>
                  <a:gd name="T61" fmla="*/ 1 h 192"/>
                  <a:gd name="T62" fmla="*/ 4 w 465"/>
                  <a:gd name="T63" fmla="*/ 0 h 192"/>
                  <a:gd name="T64" fmla="*/ 2 w 465"/>
                  <a:gd name="T65" fmla="*/ 1 h 192"/>
                  <a:gd name="T66" fmla="*/ 2 w 465"/>
                  <a:gd name="T67" fmla="*/ 1 h 192"/>
                  <a:gd name="T68" fmla="*/ 1 w 465"/>
                  <a:gd name="T69" fmla="*/ 1 h 192"/>
                  <a:gd name="T70" fmla="*/ 0 w 465"/>
                  <a:gd name="T71" fmla="*/ 1 h 192"/>
                  <a:gd name="T72" fmla="*/ 0 w 465"/>
                  <a:gd name="T73" fmla="*/ 1 h 192"/>
                  <a:gd name="T74" fmla="*/ 0 w 465"/>
                  <a:gd name="T75" fmla="*/ 1 h 192"/>
                  <a:gd name="T76" fmla="*/ 1 w 465"/>
                  <a:gd name="T77" fmla="*/ 1 h 192"/>
                  <a:gd name="T78" fmla="*/ 2 w 465"/>
                  <a:gd name="T79" fmla="*/ 1 h 192"/>
                  <a:gd name="T80" fmla="*/ 2 w 465"/>
                  <a:gd name="T81" fmla="*/ 1 h 19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5"/>
                  <a:gd name="T124" fmla="*/ 0 h 192"/>
                  <a:gd name="T125" fmla="*/ 465 w 465"/>
                  <a:gd name="T126" fmla="*/ 192 h 19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5" h="192">
                    <a:moveTo>
                      <a:pt x="169" y="47"/>
                    </a:moveTo>
                    <a:lnTo>
                      <a:pt x="207" y="39"/>
                    </a:lnTo>
                    <a:lnTo>
                      <a:pt x="240" y="36"/>
                    </a:lnTo>
                    <a:lnTo>
                      <a:pt x="269" y="34"/>
                    </a:lnTo>
                    <a:lnTo>
                      <a:pt x="294" y="37"/>
                    </a:lnTo>
                    <a:lnTo>
                      <a:pt x="316" y="41"/>
                    </a:lnTo>
                    <a:lnTo>
                      <a:pt x="333" y="47"/>
                    </a:lnTo>
                    <a:lnTo>
                      <a:pt x="350" y="55"/>
                    </a:lnTo>
                    <a:lnTo>
                      <a:pt x="361" y="64"/>
                    </a:lnTo>
                    <a:lnTo>
                      <a:pt x="371" y="74"/>
                    </a:lnTo>
                    <a:lnTo>
                      <a:pt x="378" y="83"/>
                    </a:lnTo>
                    <a:lnTo>
                      <a:pt x="384" y="92"/>
                    </a:lnTo>
                    <a:lnTo>
                      <a:pt x="389" y="101"/>
                    </a:lnTo>
                    <a:lnTo>
                      <a:pt x="391" y="108"/>
                    </a:lnTo>
                    <a:lnTo>
                      <a:pt x="392" y="114"/>
                    </a:lnTo>
                    <a:lnTo>
                      <a:pt x="393" y="119"/>
                    </a:lnTo>
                    <a:lnTo>
                      <a:pt x="393" y="120"/>
                    </a:lnTo>
                    <a:lnTo>
                      <a:pt x="354" y="132"/>
                    </a:lnTo>
                    <a:lnTo>
                      <a:pt x="317" y="143"/>
                    </a:lnTo>
                    <a:lnTo>
                      <a:pt x="283" y="151"/>
                    </a:lnTo>
                    <a:lnTo>
                      <a:pt x="250" y="158"/>
                    </a:lnTo>
                    <a:lnTo>
                      <a:pt x="221" y="163"/>
                    </a:lnTo>
                    <a:lnTo>
                      <a:pt x="192" y="167"/>
                    </a:lnTo>
                    <a:lnTo>
                      <a:pt x="165" y="168"/>
                    </a:lnTo>
                    <a:lnTo>
                      <a:pt x="140" y="169"/>
                    </a:lnTo>
                    <a:lnTo>
                      <a:pt x="117" y="168"/>
                    </a:lnTo>
                    <a:lnTo>
                      <a:pt x="96" y="167"/>
                    </a:lnTo>
                    <a:lnTo>
                      <a:pt x="76" y="163"/>
                    </a:lnTo>
                    <a:lnTo>
                      <a:pt x="58" y="160"/>
                    </a:lnTo>
                    <a:lnTo>
                      <a:pt x="42" y="155"/>
                    </a:lnTo>
                    <a:lnTo>
                      <a:pt x="27" y="150"/>
                    </a:lnTo>
                    <a:lnTo>
                      <a:pt x="13" y="143"/>
                    </a:lnTo>
                    <a:lnTo>
                      <a:pt x="0" y="136"/>
                    </a:lnTo>
                    <a:lnTo>
                      <a:pt x="2" y="168"/>
                    </a:lnTo>
                    <a:lnTo>
                      <a:pt x="19" y="174"/>
                    </a:lnTo>
                    <a:lnTo>
                      <a:pt x="38" y="180"/>
                    </a:lnTo>
                    <a:lnTo>
                      <a:pt x="58" y="184"/>
                    </a:lnTo>
                    <a:lnTo>
                      <a:pt x="80" y="188"/>
                    </a:lnTo>
                    <a:lnTo>
                      <a:pt x="103" y="190"/>
                    </a:lnTo>
                    <a:lnTo>
                      <a:pt x="127" y="192"/>
                    </a:lnTo>
                    <a:lnTo>
                      <a:pt x="154" y="192"/>
                    </a:lnTo>
                    <a:lnTo>
                      <a:pt x="181" y="191"/>
                    </a:lnTo>
                    <a:lnTo>
                      <a:pt x="210" y="189"/>
                    </a:lnTo>
                    <a:lnTo>
                      <a:pt x="241" y="185"/>
                    </a:lnTo>
                    <a:lnTo>
                      <a:pt x="275" y="181"/>
                    </a:lnTo>
                    <a:lnTo>
                      <a:pt x="309" y="175"/>
                    </a:lnTo>
                    <a:lnTo>
                      <a:pt x="345" y="167"/>
                    </a:lnTo>
                    <a:lnTo>
                      <a:pt x="383" y="158"/>
                    </a:lnTo>
                    <a:lnTo>
                      <a:pt x="423" y="146"/>
                    </a:lnTo>
                    <a:lnTo>
                      <a:pt x="465" y="133"/>
                    </a:lnTo>
                    <a:lnTo>
                      <a:pt x="465" y="131"/>
                    </a:lnTo>
                    <a:lnTo>
                      <a:pt x="464" y="125"/>
                    </a:lnTo>
                    <a:lnTo>
                      <a:pt x="463" y="117"/>
                    </a:lnTo>
                    <a:lnTo>
                      <a:pt x="459" y="106"/>
                    </a:lnTo>
                    <a:lnTo>
                      <a:pt x="454" y="92"/>
                    </a:lnTo>
                    <a:lnTo>
                      <a:pt x="448" y="78"/>
                    </a:lnTo>
                    <a:lnTo>
                      <a:pt x="437" y="63"/>
                    </a:lnTo>
                    <a:lnTo>
                      <a:pt x="426" y="49"/>
                    </a:lnTo>
                    <a:lnTo>
                      <a:pt x="410" y="36"/>
                    </a:lnTo>
                    <a:lnTo>
                      <a:pt x="389" y="23"/>
                    </a:lnTo>
                    <a:lnTo>
                      <a:pt x="366" y="13"/>
                    </a:lnTo>
                    <a:lnTo>
                      <a:pt x="337" y="4"/>
                    </a:lnTo>
                    <a:lnTo>
                      <a:pt x="302" y="0"/>
                    </a:lnTo>
                    <a:lnTo>
                      <a:pt x="263" y="0"/>
                    </a:lnTo>
                    <a:lnTo>
                      <a:pt x="218" y="4"/>
                    </a:lnTo>
                    <a:lnTo>
                      <a:pt x="168" y="14"/>
                    </a:lnTo>
                    <a:lnTo>
                      <a:pt x="164" y="14"/>
                    </a:lnTo>
                    <a:lnTo>
                      <a:pt x="153" y="15"/>
                    </a:lnTo>
                    <a:lnTo>
                      <a:pt x="136" y="16"/>
                    </a:lnTo>
                    <a:lnTo>
                      <a:pt x="116" y="17"/>
                    </a:lnTo>
                    <a:lnTo>
                      <a:pt x="90" y="18"/>
                    </a:lnTo>
                    <a:lnTo>
                      <a:pt x="62" y="17"/>
                    </a:lnTo>
                    <a:lnTo>
                      <a:pt x="32" y="16"/>
                    </a:lnTo>
                    <a:lnTo>
                      <a:pt x="0" y="14"/>
                    </a:lnTo>
                    <a:lnTo>
                      <a:pt x="0" y="46"/>
                    </a:lnTo>
                    <a:lnTo>
                      <a:pt x="29" y="49"/>
                    </a:lnTo>
                    <a:lnTo>
                      <a:pt x="58" y="52"/>
                    </a:lnTo>
                    <a:lnTo>
                      <a:pt x="86" y="53"/>
                    </a:lnTo>
                    <a:lnTo>
                      <a:pt x="112" y="52"/>
                    </a:lnTo>
                    <a:lnTo>
                      <a:pt x="135" y="51"/>
                    </a:lnTo>
                    <a:lnTo>
                      <a:pt x="153" y="49"/>
                    </a:lnTo>
                    <a:lnTo>
                      <a:pt x="164" y="47"/>
                    </a:lnTo>
                    <a:lnTo>
                      <a:pt x="169" y="4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9" name="Freeform 89">
                <a:extLst>
                  <a:ext uri="{FF2B5EF4-FFF2-40B4-BE49-F238E27FC236}">
                    <a16:creationId xmlns:a16="http://schemas.microsoft.com/office/drawing/2014/main" id="{53F4B07B-FDFF-4AE3-9211-517D8EAC1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6" y="3292"/>
                <a:ext cx="197" cy="68"/>
              </a:xfrm>
              <a:custGeom>
                <a:avLst/>
                <a:gdLst>
                  <a:gd name="T0" fmla="*/ 7 w 393"/>
                  <a:gd name="T1" fmla="*/ 2 h 135"/>
                  <a:gd name="T2" fmla="*/ 7 w 393"/>
                  <a:gd name="T3" fmla="*/ 2 h 135"/>
                  <a:gd name="T4" fmla="*/ 7 w 393"/>
                  <a:gd name="T5" fmla="*/ 2 h 135"/>
                  <a:gd name="T6" fmla="*/ 7 w 393"/>
                  <a:gd name="T7" fmla="*/ 2 h 135"/>
                  <a:gd name="T8" fmla="*/ 7 w 393"/>
                  <a:gd name="T9" fmla="*/ 2 h 135"/>
                  <a:gd name="T10" fmla="*/ 6 w 393"/>
                  <a:gd name="T11" fmla="*/ 1 h 135"/>
                  <a:gd name="T12" fmla="*/ 6 w 393"/>
                  <a:gd name="T13" fmla="*/ 1 h 135"/>
                  <a:gd name="T14" fmla="*/ 6 w 393"/>
                  <a:gd name="T15" fmla="*/ 1 h 135"/>
                  <a:gd name="T16" fmla="*/ 6 w 393"/>
                  <a:gd name="T17" fmla="*/ 1 h 135"/>
                  <a:gd name="T18" fmla="*/ 6 w 393"/>
                  <a:gd name="T19" fmla="*/ 1 h 135"/>
                  <a:gd name="T20" fmla="*/ 6 w 393"/>
                  <a:gd name="T21" fmla="*/ 1 h 135"/>
                  <a:gd name="T22" fmla="*/ 5 w 393"/>
                  <a:gd name="T23" fmla="*/ 1 h 135"/>
                  <a:gd name="T24" fmla="*/ 5 w 393"/>
                  <a:gd name="T25" fmla="*/ 1 h 135"/>
                  <a:gd name="T26" fmla="*/ 5 w 393"/>
                  <a:gd name="T27" fmla="*/ 0 h 135"/>
                  <a:gd name="T28" fmla="*/ 4 w 393"/>
                  <a:gd name="T29" fmla="*/ 1 h 135"/>
                  <a:gd name="T30" fmla="*/ 4 w 393"/>
                  <a:gd name="T31" fmla="*/ 1 h 135"/>
                  <a:gd name="T32" fmla="*/ 3 w 393"/>
                  <a:gd name="T33" fmla="*/ 1 h 135"/>
                  <a:gd name="T34" fmla="*/ 3 w 393"/>
                  <a:gd name="T35" fmla="*/ 1 h 135"/>
                  <a:gd name="T36" fmla="*/ 3 w 393"/>
                  <a:gd name="T37" fmla="*/ 1 h 135"/>
                  <a:gd name="T38" fmla="*/ 3 w 393"/>
                  <a:gd name="T39" fmla="*/ 1 h 135"/>
                  <a:gd name="T40" fmla="*/ 2 w 393"/>
                  <a:gd name="T41" fmla="*/ 1 h 135"/>
                  <a:gd name="T42" fmla="*/ 2 w 393"/>
                  <a:gd name="T43" fmla="*/ 1 h 135"/>
                  <a:gd name="T44" fmla="*/ 1 w 393"/>
                  <a:gd name="T45" fmla="*/ 1 h 135"/>
                  <a:gd name="T46" fmla="*/ 1 w 393"/>
                  <a:gd name="T47" fmla="*/ 1 h 135"/>
                  <a:gd name="T48" fmla="*/ 0 w 393"/>
                  <a:gd name="T49" fmla="*/ 1 h 135"/>
                  <a:gd name="T50" fmla="*/ 0 w 393"/>
                  <a:gd name="T51" fmla="*/ 2 h 135"/>
                  <a:gd name="T52" fmla="*/ 1 w 393"/>
                  <a:gd name="T53" fmla="*/ 2 h 135"/>
                  <a:gd name="T54" fmla="*/ 1 w 393"/>
                  <a:gd name="T55" fmla="*/ 2 h 135"/>
                  <a:gd name="T56" fmla="*/ 1 w 393"/>
                  <a:gd name="T57" fmla="*/ 2 h 135"/>
                  <a:gd name="T58" fmla="*/ 1 w 393"/>
                  <a:gd name="T59" fmla="*/ 2 h 135"/>
                  <a:gd name="T60" fmla="*/ 2 w 393"/>
                  <a:gd name="T61" fmla="*/ 3 h 135"/>
                  <a:gd name="T62" fmla="*/ 2 w 393"/>
                  <a:gd name="T63" fmla="*/ 3 h 135"/>
                  <a:gd name="T64" fmla="*/ 2 w 393"/>
                  <a:gd name="T65" fmla="*/ 3 h 135"/>
                  <a:gd name="T66" fmla="*/ 3 w 393"/>
                  <a:gd name="T67" fmla="*/ 3 h 135"/>
                  <a:gd name="T68" fmla="*/ 3 w 393"/>
                  <a:gd name="T69" fmla="*/ 3 h 135"/>
                  <a:gd name="T70" fmla="*/ 3 w 393"/>
                  <a:gd name="T71" fmla="*/ 3 h 135"/>
                  <a:gd name="T72" fmla="*/ 4 w 393"/>
                  <a:gd name="T73" fmla="*/ 3 h 135"/>
                  <a:gd name="T74" fmla="*/ 4 w 393"/>
                  <a:gd name="T75" fmla="*/ 2 h 135"/>
                  <a:gd name="T76" fmla="*/ 5 w 393"/>
                  <a:gd name="T77" fmla="*/ 2 h 135"/>
                  <a:gd name="T78" fmla="*/ 5 w 393"/>
                  <a:gd name="T79" fmla="*/ 2 h 135"/>
                  <a:gd name="T80" fmla="*/ 6 w 393"/>
                  <a:gd name="T81" fmla="*/ 2 h 135"/>
                  <a:gd name="T82" fmla="*/ 7 w 393"/>
                  <a:gd name="T83" fmla="*/ 2 h 13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3"/>
                  <a:gd name="T127" fmla="*/ 0 h 135"/>
                  <a:gd name="T128" fmla="*/ 393 w 393"/>
                  <a:gd name="T129" fmla="*/ 135 h 13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3" h="135">
                    <a:moveTo>
                      <a:pt x="393" y="86"/>
                    </a:moveTo>
                    <a:lnTo>
                      <a:pt x="393" y="85"/>
                    </a:lnTo>
                    <a:lnTo>
                      <a:pt x="392" y="80"/>
                    </a:lnTo>
                    <a:lnTo>
                      <a:pt x="391" y="74"/>
                    </a:lnTo>
                    <a:lnTo>
                      <a:pt x="389" y="67"/>
                    </a:lnTo>
                    <a:lnTo>
                      <a:pt x="384" y="58"/>
                    </a:lnTo>
                    <a:lnTo>
                      <a:pt x="378" y="49"/>
                    </a:lnTo>
                    <a:lnTo>
                      <a:pt x="371" y="40"/>
                    </a:lnTo>
                    <a:lnTo>
                      <a:pt x="361" y="30"/>
                    </a:lnTo>
                    <a:lnTo>
                      <a:pt x="350" y="21"/>
                    </a:lnTo>
                    <a:lnTo>
                      <a:pt x="333" y="13"/>
                    </a:lnTo>
                    <a:lnTo>
                      <a:pt x="316" y="7"/>
                    </a:lnTo>
                    <a:lnTo>
                      <a:pt x="294" y="3"/>
                    </a:lnTo>
                    <a:lnTo>
                      <a:pt x="269" y="0"/>
                    </a:lnTo>
                    <a:lnTo>
                      <a:pt x="240" y="2"/>
                    </a:lnTo>
                    <a:lnTo>
                      <a:pt x="207" y="5"/>
                    </a:lnTo>
                    <a:lnTo>
                      <a:pt x="169" y="13"/>
                    </a:lnTo>
                    <a:lnTo>
                      <a:pt x="164" y="13"/>
                    </a:lnTo>
                    <a:lnTo>
                      <a:pt x="153" y="15"/>
                    </a:lnTo>
                    <a:lnTo>
                      <a:pt x="135" y="17"/>
                    </a:lnTo>
                    <a:lnTo>
                      <a:pt x="112" y="18"/>
                    </a:lnTo>
                    <a:lnTo>
                      <a:pt x="86" y="19"/>
                    </a:lnTo>
                    <a:lnTo>
                      <a:pt x="58" y="18"/>
                    </a:lnTo>
                    <a:lnTo>
                      <a:pt x="29" y="15"/>
                    </a:lnTo>
                    <a:lnTo>
                      <a:pt x="0" y="12"/>
                    </a:lnTo>
                    <a:lnTo>
                      <a:pt x="0" y="102"/>
                    </a:lnTo>
                    <a:lnTo>
                      <a:pt x="13" y="109"/>
                    </a:lnTo>
                    <a:lnTo>
                      <a:pt x="27" y="116"/>
                    </a:lnTo>
                    <a:lnTo>
                      <a:pt x="42" y="121"/>
                    </a:lnTo>
                    <a:lnTo>
                      <a:pt x="58" y="126"/>
                    </a:lnTo>
                    <a:lnTo>
                      <a:pt x="76" y="129"/>
                    </a:lnTo>
                    <a:lnTo>
                      <a:pt x="96" y="133"/>
                    </a:lnTo>
                    <a:lnTo>
                      <a:pt x="117" y="134"/>
                    </a:lnTo>
                    <a:lnTo>
                      <a:pt x="140" y="135"/>
                    </a:lnTo>
                    <a:lnTo>
                      <a:pt x="165" y="134"/>
                    </a:lnTo>
                    <a:lnTo>
                      <a:pt x="192" y="133"/>
                    </a:lnTo>
                    <a:lnTo>
                      <a:pt x="221" y="129"/>
                    </a:lnTo>
                    <a:lnTo>
                      <a:pt x="250" y="124"/>
                    </a:lnTo>
                    <a:lnTo>
                      <a:pt x="283" y="117"/>
                    </a:lnTo>
                    <a:lnTo>
                      <a:pt x="317" y="109"/>
                    </a:lnTo>
                    <a:lnTo>
                      <a:pt x="354" y="98"/>
                    </a:lnTo>
                    <a:lnTo>
                      <a:pt x="393" y="86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0" name="Freeform 90">
                <a:extLst>
                  <a:ext uri="{FF2B5EF4-FFF2-40B4-BE49-F238E27FC236}">
                    <a16:creationId xmlns:a16="http://schemas.microsoft.com/office/drawing/2014/main" id="{BD2DC489-AB68-41F2-B77F-809138853F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7" y="3396"/>
                <a:ext cx="222" cy="153"/>
              </a:xfrm>
              <a:custGeom>
                <a:avLst/>
                <a:gdLst>
                  <a:gd name="T0" fmla="*/ 3 w 442"/>
                  <a:gd name="T1" fmla="*/ 2 h 305"/>
                  <a:gd name="T2" fmla="*/ 4 w 442"/>
                  <a:gd name="T3" fmla="*/ 2 h 305"/>
                  <a:gd name="T4" fmla="*/ 4 w 442"/>
                  <a:gd name="T5" fmla="*/ 1 h 305"/>
                  <a:gd name="T6" fmla="*/ 5 w 442"/>
                  <a:gd name="T7" fmla="*/ 1 h 305"/>
                  <a:gd name="T8" fmla="*/ 6 w 442"/>
                  <a:gd name="T9" fmla="*/ 1 h 305"/>
                  <a:gd name="T10" fmla="*/ 6 w 442"/>
                  <a:gd name="T11" fmla="*/ 1 h 305"/>
                  <a:gd name="T12" fmla="*/ 6 w 442"/>
                  <a:gd name="T13" fmla="*/ 1 h 305"/>
                  <a:gd name="T14" fmla="*/ 7 w 442"/>
                  <a:gd name="T15" fmla="*/ 2 h 305"/>
                  <a:gd name="T16" fmla="*/ 6 w 442"/>
                  <a:gd name="T17" fmla="*/ 2 h 305"/>
                  <a:gd name="T18" fmla="*/ 6 w 442"/>
                  <a:gd name="T19" fmla="*/ 4 h 305"/>
                  <a:gd name="T20" fmla="*/ 5 w 442"/>
                  <a:gd name="T21" fmla="*/ 4 h 305"/>
                  <a:gd name="T22" fmla="*/ 4 w 442"/>
                  <a:gd name="T23" fmla="*/ 5 h 305"/>
                  <a:gd name="T24" fmla="*/ 3 w 442"/>
                  <a:gd name="T25" fmla="*/ 5 h 305"/>
                  <a:gd name="T26" fmla="*/ 2 w 442"/>
                  <a:gd name="T27" fmla="*/ 5 h 305"/>
                  <a:gd name="T28" fmla="*/ 1 w 442"/>
                  <a:gd name="T29" fmla="*/ 4 h 305"/>
                  <a:gd name="T30" fmla="*/ 1 w 442"/>
                  <a:gd name="T31" fmla="*/ 4 h 305"/>
                  <a:gd name="T32" fmla="*/ 0 w 442"/>
                  <a:gd name="T33" fmla="*/ 5 h 305"/>
                  <a:gd name="T34" fmla="*/ 1 w 442"/>
                  <a:gd name="T35" fmla="*/ 5 h 305"/>
                  <a:gd name="T36" fmla="*/ 2 w 442"/>
                  <a:gd name="T37" fmla="*/ 5 h 305"/>
                  <a:gd name="T38" fmla="*/ 3 w 442"/>
                  <a:gd name="T39" fmla="*/ 5 h 305"/>
                  <a:gd name="T40" fmla="*/ 4 w 442"/>
                  <a:gd name="T41" fmla="*/ 5 h 305"/>
                  <a:gd name="T42" fmla="*/ 5 w 442"/>
                  <a:gd name="T43" fmla="*/ 5 h 305"/>
                  <a:gd name="T44" fmla="*/ 6 w 442"/>
                  <a:gd name="T45" fmla="*/ 4 h 305"/>
                  <a:gd name="T46" fmla="*/ 7 w 442"/>
                  <a:gd name="T47" fmla="*/ 3 h 305"/>
                  <a:gd name="T48" fmla="*/ 7 w 442"/>
                  <a:gd name="T49" fmla="*/ 1 h 305"/>
                  <a:gd name="T50" fmla="*/ 7 w 442"/>
                  <a:gd name="T51" fmla="*/ 1 h 305"/>
                  <a:gd name="T52" fmla="*/ 7 w 442"/>
                  <a:gd name="T53" fmla="*/ 1 h 305"/>
                  <a:gd name="T54" fmla="*/ 6 w 442"/>
                  <a:gd name="T55" fmla="*/ 1 h 305"/>
                  <a:gd name="T56" fmla="*/ 6 w 442"/>
                  <a:gd name="T57" fmla="*/ 1 h 305"/>
                  <a:gd name="T58" fmla="*/ 5 w 442"/>
                  <a:gd name="T59" fmla="*/ 1 h 305"/>
                  <a:gd name="T60" fmla="*/ 4 w 442"/>
                  <a:gd name="T61" fmla="*/ 1 h 305"/>
                  <a:gd name="T62" fmla="*/ 3 w 442"/>
                  <a:gd name="T63" fmla="*/ 1 h 305"/>
                  <a:gd name="T64" fmla="*/ 3 w 442"/>
                  <a:gd name="T65" fmla="*/ 2 h 305"/>
                  <a:gd name="T66" fmla="*/ 2 w 442"/>
                  <a:gd name="T67" fmla="*/ 2 h 305"/>
                  <a:gd name="T68" fmla="*/ 2 w 442"/>
                  <a:gd name="T69" fmla="*/ 3 h 305"/>
                  <a:gd name="T70" fmla="*/ 1 w 442"/>
                  <a:gd name="T71" fmla="*/ 3 h 305"/>
                  <a:gd name="T72" fmla="*/ 0 w 442"/>
                  <a:gd name="T73" fmla="*/ 4 h 305"/>
                  <a:gd name="T74" fmla="*/ 1 w 442"/>
                  <a:gd name="T75" fmla="*/ 4 h 305"/>
                  <a:gd name="T76" fmla="*/ 2 w 442"/>
                  <a:gd name="T77" fmla="*/ 4 h 305"/>
                  <a:gd name="T78" fmla="*/ 3 w 442"/>
                  <a:gd name="T79" fmla="*/ 3 h 305"/>
                  <a:gd name="T80" fmla="*/ 3 w 442"/>
                  <a:gd name="T81" fmla="*/ 3 h 30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42"/>
                  <a:gd name="T124" fmla="*/ 0 h 305"/>
                  <a:gd name="T125" fmla="*/ 442 w 442"/>
                  <a:gd name="T126" fmla="*/ 305 h 30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42" h="305">
                    <a:moveTo>
                      <a:pt x="176" y="125"/>
                    </a:moveTo>
                    <a:lnTo>
                      <a:pt x="189" y="101"/>
                    </a:lnTo>
                    <a:lnTo>
                      <a:pt x="203" y="83"/>
                    </a:lnTo>
                    <a:lnTo>
                      <a:pt x="219" y="68"/>
                    </a:lnTo>
                    <a:lnTo>
                      <a:pt x="235" y="57"/>
                    </a:lnTo>
                    <a:lnTo>
                      <a:pt x="252" y="50"/>
                    </a:lnTo>
                    <a:lnTo>
                      <a:pt x="271" y="46"/>
                    </a:lnTo>
                    <a:lnTo>
                      <a:pt x="288" y="45"/>
                    </a:lnTo>
                    <a:lnTo>
                      <a:pt x="305" y="45"/>
                    </a:lnTo>
                    <a:lnTo>
                      <a:pt x="321" y="47"/>
                    </a:lnTo>
                    <a:lnTo>
                      <a:pt x="336" y="50"/>
                    </a:lnTo>
                    <a:lnTo>
                      <a:pt x="350" y="55"/>
                    </a:lnTo>
                    <a:lnTo>
                      <a:pt x="363" y="60"/>
                    </a:lnTo>
                    <a:lnTo>
                      <a:pt x="373" y="64"/>
                    </a:lnTo>
                    <a:lnTo>
                      <a:pt x="380" y="68"/>
                    </a:lnTo>
                    <a:lnTo>
                      <a:pt x="386" y="70"/>
                    </a:lnTo>
                    <a:lnTo>
                      <a:pt x="387" y="71"/>
                    </a:lnTo>
                    <a:lnTo>
                      <a:pt x="370" y="126"/>
                    </a:lnTo>
                    <a:lnTo>
                      <a:pt x="348" y="171"/>
                    </a:lnTo>
                    <a:lnTo>
                      <a:pt x="324" y="207"/>
                    </a:lnTo>
                    <a:lnTo>
                      <a:pt x="296" y="234"/>
                    </a:lnTo>
                    <a:lnTo>
                      <a:pt x="267" y="253"/>
                    </a:lnTo>
                    <a:lnTo>
                      <a:pt x="237" y="266"/>
                    </a:lnTo>
                    <a:lnTo>
                      <a:pt x="206" y="273"/>
                    </a:lnTo>
                    <a:lnTo>
                      <a:pt x="175" y="274"/>
                    </a:lnTo>
                    <a:lnTo>
                      <a:pt x="145" y="273"/>
                    </a:lnTo>
                    <a:lnTo>
                      <a:pt x="116" y="267"/>
                    </a:lnTo>
                    <a:lnTo>
                      <a:pt x="88" y="259"/>
                    </a:lnTo>
                    <a:lnTo>
                      <a:pt x="63" y="251"/>
                    </a:lnTo>
                    <a:lnTo>
                      <a:pt x="41" y="241"/>
                    </a:lnTo>
                    <a:lnTo>
                      <a:pt x="23" y="231"/>
                    </a:lnTo>
                    <a:lnTo>
                      <a:pt x="9" y="224"/>
                    </a:lnTo>
                    <a:lnTo>
                      <a:pt x="0" y="219"/>
                    </a:lnTo>
                    <a:lnTo>
                      <a:pt x="0" y="272"/>
                    </a:lnTo>
                    <a:lnTo>
                      <a:pt x="27" y="281"/>
                    </a:lnTo>
                    <a:lnTo>
                      <a:pt x="56" y="290"/>
                    </a:lnTo>
                    <a:lnTo>
                      <a:pt x="85" y="297"/>
                    </a:lnTo>
                    <a:lnTo>
                      <a:pt x="116" y="302"/>
                    </a:lnTo>
                    <a:lnTo>
                      <a:pt x="147" y="305"/>
                    </a:lnTo>
                    <a:lnTo>
                      <a:pt x="180" y="305"/>
                    </a:lnTo>
                    <a:lnTo>
                      <a:pt x="211" y="300"/>
                    </a:lnTo>
                    <a:lnTo>
                      <a:pt x="242" y="294"/>
                    </a:lnTo>
                    <a:lnTo>
                      <a:pt x="273" y="282"/>
                    </a:lnTo>
                    <a:lnTo>
                      <a:pt x="303" y="266"/>
                    </a:lnTo>
                    <a:lnTo>
                      <a:pt x="330" y="244"/>
                    </a:lnTo>
                    <a:lnTo>
                      <a:pt x="357" y="217"/>
                    </a:lnTo>
                    <a:lnTo>
                      <a:pt x="382" y="185"/>
                    </a:lnTo>
                    <a:lnTo>
                      <a:pt x="405" y="145"/>
                    </a:lnTo>
                    <a:lnTo>
                      <a:pt x="425" y="99"/>
                    </a:lnTo>
                    <a:lnTo>
                      <a:pt x="442" y="46"/>
                    </a:lnTo>
                    <a:lnTo>
                      <a:pt x="440" y="45"/>
                    </a:lnTo>
                    <a:lnTo>
                      <a:pt x="433" y="40"/>
                    </a:lnTo>
                    <a:lnTo>
                      <a:pt x="422" y="34"/>
                    </a:lnTo>
                    <a:lnTo>
                      <a:pt x="407" y="27"/>
                    </a:lnTo>
                    <a:lnTo>
                      <a:pt x="389" y="21"/>
                    </a:lnTo>
                    <a:lnTo>
                      <a:pt x="368" y="14"/>
                    </a:lnTo>
                    <a:lnTo>
                      <a:pt x="347" y="7"/>
                    </a:lnTo>
                    <a:lnTo>
                      <a:pt x="322" y="2"/>
                    </a:lnTo>
                    <a:lnTo>
                      <a:pt x="298" y="0"/>
                    </a:lnTo>
                    <a:lnTo>
                      <a:pt x="273" y="1"/>
                    </a:lnTo>
                    <a:lnTo>
                      <a:pt x="247" y="4"/>
                    </a:lnTo>
                    <a:lnTo>
                      <a:pt x="222" y="12"/>
                    </a:lnTo>
                    <a:lnTo>
                      <a:pt x="198" y="26"/>
                    </a:lnTo>
                    <a:lnTo>
                      <a:pt x="175" y="45"/>
                    </a:lnTo>
                    <a:lnTo>
                      <a:pt x="155" y="70"/>
                    </a:lnTo>
                    <a:lnTo>
                      <a:pt x="137" y="102"/>
                    </a:lnTo>
                    <a:lnTo>
                      <a:pt x="135" y="106"/>
                    </a:lnTo>
                    <a:lnTo>
                      <a:pt x="126" y="114"/>
                    </a:lnTo>
                    <a:lnTo>
                      <a:pt x="115" y="126"/>
                    </a:lnTo>
                    <a:lnTo>
                      <a:pt x="99" y="141"/>
                    </a:lnTo>
                    <a:lnTo>
                      <a:pt x="79" y="158"/>
                    </a:lnTo>
                    <a:lnTo>
                      <a:pt x="56" y="174"/>
                    </a:lnTo>
                    <a:lnTo>
                      <a:pt x="29" y="190"/>
                    </a:lnTo>
                    <a:lnTo>
                      <a:pt x="0" y="203"/>
                    </a:lnTo>
                    <a:lnTo>
                      <a:pt x="0" y="217"/>
                    </a:lnTo>
                    <a:lnTo>
                      <a:pt x="35" y="220"/>
                    </a:lnTo>
                    <a:lnTo>
                      <a:pt x="69" y="213"/>
                    </a:lnTo>
                    <a:lnTo>
                      <a:pt x="99" y="198"/>
                    </a:lnTo>
                    <a:lnTo>
                      <a:pt x="124" y="179"/>
                    </a:lnTo>
                    <a:lnTo>
                      <a:pt x="146" y="160"/>
                    </a:lnTo>
                    <a:lnTo>
                      <a:pt x="162" y="143"/>
                    </a:lnTo>
                    <a:lnTo>
                      <a:pt x="173" y="130"/>
                    </a:lnTo>
                    <a:lnTo>
                      <a:pt x="176" y="1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1" name="Freeform 91">
                <a:extLst>
                  <a:ext uri="{FF2B5EF4-FFF2-40B4-BE49-F238E27FC236}">
                    <a16:creationId xmlns:a16="http://schemas.microsoft.com/office/drawing/2014/main" id="{5D832050-BBAA-4734-BF63-C69000963A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7" y="3418"/>
                <a:ext cx="194" cy="115"/>
              </a:xfrm>
              <a:custGeom>
                <a:avLst/>
                <a:gdLst>
                  <a:gd name="T0" fmla="*/ 7 w 387"/>
                  <a:gd name="T1" fmla="*/ 1 h 229"/>
                  <a:gd name="T2" fmla="*/ 7 w 387"/>
                  <a:gd name="T3" fmla="*/ 1 h 229"/>
                  <a:gd name="T4" fmla="*/ 6 w 387"/>
                  <a:gd name="T5" fmla="*/ 1 h 229"/>
                  <a:gd name="T6" fmla="*/ 6 w 387"/>
                  <a:gd name="T7" fmla="*/ 1 h 229"/>
                  <a:gd name="T8" fmla="*/ 6 w 387"/>
                  <a:gd name="T9" fmla="*/ 1 h 229"/>
                  <a:gd name="T10" fmla="*/ 6 w 387"/>
                  <a:gd name="T11" fmla="*/ 1 h 229"/>
                  <a:gd name="T12" fmla="*/ 6 w 387"/>
                  <a:gd name="T13" fmla="*/ 1 h 229"/>
                  <a:gd name="T14" fmla="*/ 6 w 387"/>
                  <a:gd name="T15" fmla="*/ 1 h 229"/>
                  <a:gd name="T16" fmla="*/ 5 w 387"/>
                  <a:gd name="T17" fmla="*/ 0 h 229"/>
                  <a:gd name="T18" fmla="*/ 5 w 387"/>
                  <a:gd name="T19" fmla="*/ 0 h 229"/>
                  <a:gd name="T20" fmla="*/ 5 w 387"/>
                  <a:gd name="T21" fmla="*/ 1 h 229"/>
                  <a:gd name="T22" fmla="*/ 4 w 387"/>
                  <a:gd name="T23" fmla="*/ 1 h 229"/>
                  <a:gd name="T24" fmla="*/ 4 w 387"/>
                  <a:gd name="T25" fmla="*/ 1 h 229"/>
                  <a:gd name="T26" fmla="*/ 4 w 387"/>
                  <a:gd name="T27" fmla="*/ 1 h 229"/>
                  <a:gd name="T28" fmla="*/ 4 w 387"/>
                  <a:gd name="T29" fmla="*/ 1 h 229"/>
                  <a:gd name="T30" fmla="*/ 3 w 387"/>
                  <a:gd name="T31" fmla="*/ 1 h 229"/>
                  <a:gd name="T32" fmla="*/ 3 w 387"/>
                  <a:gd name="T33" fmla="*/ 2 h 229"/>
                  <a:gd name="T34" fmla="*/ 3 w 387"/>
                  <a:gd name="T35" fmla="*/ 2 h 229"/>
                  <a:gd name="T36" fmla="*/ 3 w 387"/>
                  <a:gd name="T37" fmla="*/ 2 h 229"/>
                  <a:gd name="T38" fmla="*/ 3 w 387"/>
                  <a:gd name="T39" fmla="*/ 2 h 229"/>
                  <a:gd name="T40" fmla="*/ 2 w 387"/>
                  <a:gd name="T41" fmla="*/ 3 h 229"/>
                  <a:gd name="T42" fmla="*/ 2 w 387"/>
                  <a:gd name="T43" fmla="*/ 3 h 229"/>
                  <a:gd name="T44" fmla="*/ 2 w 387"/>
                  <a:gd name="T45" fmla="*/ 3 h 229"/>
                  <a:gd name="T46" fmla="*/ 1 w 387"/>
                  <a:gd name="T47" fmla="*/ 3 h 229"/>
                  <a:gd name="T48" fmla="*/ 0 w 387"/>
                  <a:gd name="T49" fmla="*/ 3 h 229"/>
                  <a:gd name="T50" fmla="*/ 0 w 387"/>
                  <a:gd name="T51" fmla="*/ 3 h 229"/>
                  <a:gd name="T52" fmla="*/ 1 w 387"/>
                  <a:gd name="T53" fmla="*/ 3 h 229"/>
                  <a:gd name="T54" fmla="*/ 1 w 387"/>
                  <a:gd name="T55" fmla="*/ 3 h 229"/>
                  <a:gd name="T56" fmla="*/ 1 w 387"/>
                  <a:gd name="T57" fmla="*/ 4 h 229"/>
                  <a:gd name="T58" fmla="*/ 1 w 387"/>
                  <a:gd name="T59" fmla="*/ 4 h 229"/>
                  <a:gd name="T60" fmla="*/ 2 w 387"/>
                  <a:gd name="T61" fmla="*/ 4 h 229"/>
                  <a:gd name="T62" fmla="*/ 2 w 387"/>
                  <a:gd name="T63" fmla="*/ 4 h 229"/>
                  <a:gd name="T64" fmla="*/ 3 w 387"/>
                  <a:gd name="T65" fmla="*/ 4 h 229"/>
                  <a:gd name="T66" fmla="*/ 3 w 387"/>
                  <a:gd name="T67" fmla="*/ 4 h 229"/>
                  <a:gd name="T68" fmla="*/ 4 w 387"/>
                  <a:gd name="T69" fmla="*/ 4 h 229"/>
                  <a:gd name="T70" fmla="*/ 4 w 387"/>
                  <a:gd name="T71" fmla="*/ 4 h 229"/>
                  <a:gd name="T72" fmla="*/ 5 w 387"/>
                  <a:gd name="T73" fmla="*/ 4 h 229"/>
                  <a:gd name="T74" fmla="*/ 5 w 387"/>
                  <a:gd name="T75" fmla="*/ 3 h 229"/>
                  <a:gd name="T76" fmla="*/ 6 w 387"/>
                  <a:gd name="T77" fmla="*/ 3 h 229"/>
                  <a:gd name="T78" fmla="*/ 6 w 387"/>
                  <a:gd name="T79" fmla="*/ 2 h 229"/>
                  <a:gd name="T80" fmla="*/ 6 w 387"/>
                  <a:gd name="T81" fmla="*/ 2 h 229"/>
                  <a:gd name="T82" fmla="*/ 7 w 387"/>
                  <a:gd name="T83" fmla="*/ 1 h 229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87"/>
                  <a:gd name="T127" fmla="*/ 0 h 229"/>
                  <a:gd name="T128" fmla="*/ 387 w 387"/>
                  <a:gd name="T129" fmla="*/ 229 h 229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87" h="229">
                    <a:moveTo>
                      <a:pt x="387" y="26"/>
                    </a:moveTo>
                    <a:lnTo>
                      <a:pt x="386" y="25"/>
                    </a:lnTo>
                    <a:lnTo>
                      <a:pt x="380" y="23"/>
                    </a:lnTo>
                    <a:lnTo>
                      <a:pt x="373" y="19"/>
                    </a:lnTo>
                    <a:lnTo>
                      <a:pt x="363" y="15"/>
                    </a:lnTo>
                    <a:lnTo>
                      <a:pt x="350" y="10"/>
                    </a:lnTo>
                    <a:lnTo>
                      <a:pt x="336" y="5"/>
                    </a:lnTo>
                    <a:lnTo>
                      <a:pt x="321" y="2"/>
                    </a:lnTo>
                    <a:lnTo>
                      <a:pt x="305" y="0"/>
                    </a:lnTo>
                    <a:lnTo>
                      <a:pt x="288" y="0"/>
                    </a:lnTo>
                    <a:lnTo>
                      <a:pt x="271" y="1"/>
                    </a:lnTo>
                    <a:lnTo>
                      <a:pt x="252" y="5"/>
                    </a:lnTo>
                    <a:lnTo>
                      <a:pt x="235" y="12"/>
                    </a:lnTo>
                    <a:lnTo>
                      <a:pt x="219" y="23"/>
                    </a:lnTo>
                    <a:lnTo>
                      <a:pt x="203" y="38"/>
                    </a:lnTo>
                    <a:lnTo>
                      <a:pt x="189" y="56"/>
                    </a:lnTo>
                    <a:lnTo>
                      <a:pt x="176" y="80"/>
                    </a:lnTo>
                    <a:lnTo>
                      <a:pt x="173" y="85"/>
                    </a:lnTo>
                    <a:lnTo>
                      <a:pt x="162" y="98"/>
                    </a:lnTo>
                    <a:lnTo>
                      <a:pt x="146" y="115"/>
                    </a:lnTo>
                    <a:lnTo>
                      <a:pt x="124" y="134"/>
                    </a:lnTo>
                    <a:lnTo>
                      <a:pt x="99" y="153"/>
                    </a:lnTo>
                    <a:lnTo>
                      <a:pt x="69" y="168"/>
                    </a:lnTo>
                    <a:lnTo>
                      <a:pt x="35" y="175"/>
                    </a:lnTo>
                    <a:lnTo>
                      <a:pt x="0" y="172"/>
                    </a:lnTo>
                    <a:lnTo>
                      <a:pt x="0" y="174"/>
                    </a:lnTo>
                    <a:lnTo>
                      <a:pt x="9" y="179"/>
                    </a:lnTo>
                    <a:lnTo>
                      <a:pt x="23" y="186"/>
                    </a:lnTo>
                    <a:lnTo>
                      <a:pt x="41" y="196"/>
                    </a:lnTo>
                    <a:lnTo>
                      <a:pt x="63" y="206"/>
                    </a:lnTo>
                    <a:lnTo>
                      <a:pt x="88" y="214"/>
                    </a:lnTo>
                    <a:lnTo>
                      <a:pt x="116" y="222"/>
                    </a:lnTo>
                    <a:lnTo>
                      <a:pt x="145" y="228"/>
                    </a:lnTo>
                    <a:lnTo>
                      <a:pt x="175" y="229"/>
                    </a:lnTo>
                    <a:lnTo>
                      <a:pt x="206" y="228"/>
                    </a:lnTo>
                    <a:lnTo>
                      <a:pt x="237" y="221"/>
                    </a:lnTo>
                    <a:lnTo>
                      <a:pt x="267" y="208"/>
                    </a:lnTo>
                    <a:lnTo>
                      <a:pt x="296" y="189"/>
                    </a:lnTo>
                    <a:lnTo>
                      <a:pt x="324" y="162"/>
                    </a:lnTo>
                    <a:lnTo>
                      <a:pt x="348" y="126"/>
                    </a:lnTo>
                    <a:lnTo>
                      <a:pt x="370" y="81"/>
                    </a:lnTo>
                    <a:lnTo>
                      <a:pt x="387" y="26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2" name="Freeform 92">
                <a:extLst>
                  <a:ext uri="{FF2B5EF4-FFF2-40B4-BE49-F238E27FC236}">
                    <a16:creationId xmlns:a16="http://schemas.microsoft.com/office/drawing/2014/main" id="{A16380AD-8A69-44DF-B9ED-1AE2CBDAC1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9" y="3549"/>
                <a:ext cx="265" cy="183"/>
              </a:xfrm>
              <a:custGeom>
                <a:avLst/>
                <a:gdLst>
                  <a:gd name="T0" fmla="*/ 2 w 531"/>
                  <a:gd name="T1" fmla="*/ 3 h 365"/>
                  <a:gd name="T2" fmla="*/ 3 w 531"/>
                  <a:gd name="T3" fmla="*/ 3 h 365"/>
                  <a:gd name="T4" fmla="*/ 3 w 531"/>
                  <a:gd name="T5" fmla="*/ 2 h 365"/>
                  <a:gd name="T6" fmla="*/ 4 w 531"/>
                  <a:gd name="T7" fmla="*/ 2 h 365"/>
                  <a:gd name="T8" fmla="*/ 5 w 531"/>
                  <a:gd name="T9" fmla="*/ 2 h 365"/>
                  <a:gd name="T10" fmla="*/ 6 w 531"/>
                  <a:gd name="T11" fmla="*/ 1 h 365"/>
                  <a:gd name="T12" fmla="*/ 6 w 531"/>
                  <a:gd name="T13" fmla="*/ 1 h 365"/>
                  <a:gd name="T14" fmla="*/ 6 w 531"/>
                  <a:gd name="T15" fmla="*/ 1 h 365"/>
                  <a:gd name="T16" fmla="*/ 6 w 531"/>
                  <a:gd name="T17" fmla="*/ 2 h 365"/>
                  <a:gd name="T18" fmla="*/ 6 w 531"/>
                  <a:gd name="T19" fmla="*/ 2 h 365"/>
                  <a:gd name="T20" fmla="*/ 5 w 531"/>
                  <a:gd name="T21" fmla="*/ 3 h 365"/>
                  <a:gd name="T22" fmla="*/ 4 w 531"/>
                  <a:gd name="T23" fmla="*/ 4 h 365"/>
                  <a:gd name="T24" fmla="*/ 3 w 531"/>
                  <a:gd name="T25" fmla="*/ 4 h 365"/>
                  <a:gd name="T26" fmla="*/ 2 w 531"/>
                  <a:gd name="T27" fmla="*/ 5 h 365"/>
                  <a:gd name="T28" fmla="*/ 1 w 531"/>
                  <a:gd name="T29" fmla="*/ 5 h 365"/>
                  <a:gd name="T30" fmla="*/ 0 w 531"/>
                  <a:gd name="T31" fmla="*/ 5 h 365"/>
                  <a:gd name="T32" fmla="*/ 0 w 531"/>
                  <a:gd name="T33" fmla="*/ 6 h 365"/>
                  <a:gd name="T34" fmla="*/ 1 w 531"/>
                  <a:gd name="T35" fmla="*/ 6 h 365"/>
                  <a:gd name="T36" fmla="*/ 2 w 531"/>
                  <a:gd name="T37" fmla="*/ 5 h 365"/>
                  <a:gd name="T38" fmla="*/ 3 w 531"/>
                  <a:gd name="T39" fmla="*/ 5 h 365"/>
                  <a:gd name="T40" fmla="*/ 5 w 531"/>
                  <a:gd name="T41" fmla="*/ 4 h 365"/>
                  <a:gd name="T42" fmla="*/ 6 w 531"/>
                  <a:gd name="T43" fmla="*/ 3 h 365"/>
                  <a:gd name="T44" fmla="*/ 7 w 531"/>
                  <a:gd name="T45" fmla="*/ 3 h 365"/>
                  <a:gd name="T46" fmla="*/ 7 w 531"/>
                  <a:gd name="T47" fmla="*/ 2 h 365"/>
                  <a:gd name="T48" fmla="*/ 8 w 531"/>
                  <a:gd name="T49" fmla="*/ 0 h 365"/>
                  <a:gd name="T50" fmla="*/ 8 w 531"/>
                  <a:gd name="T51" fmla="*/ 0 h 365"/>
                  <a:gd name="T52" fmla="*/ 7 w 531"/>
                  <a:gd name="T53" fmla="*/ 1 h 365"/>
                  <a:gd name="T54" fmla="*/ 6 w 531"/>
                  <a:gd name="T55" fmla="*/ 1 h 365"/>
                  <a:gd name="T56" fmla="*/ 5 w 531"/>
                  <a:gd name="T57" fmla="*/ 1 h 365"/>
                  <a:gd name="T58" fmla="*/ 3 w 531"/>
                  <a:gd name="T59" fmla="*/ 1 h 365"/>
                  <a:gd name="T60" fmla="*/ 2 w 531"/>
                  <a:gd name="T61" fmla="*/ 2 h 365"/>
                  <a:gd name="T62" fmla="*/ 1 w 531"/>
                  <a:gd name="T63" fmla="*/ 3 h 365"/>
                  <a:gd name="T64" fmla="*/ 0 w 531"/>
                  <a:gd name="T65" fmla="*/ 4 h 365"/>
                  <a:gd name="T66" fmla="*/ 0 w 531"/>
                  <a:gd name="T67" fmla="*/ 4 h 365"/>
                  <a:gd name="T68" fmla="*/ 0 w 531"/>
                  <a:gd name="T69" fmla="*/ 4 h 365"/>
                  <a:gd name="T70" fmla="*/ 0 w 531"/>
                  <a:gd name="T71" fmla="*/ 4 h 365"/>
                  <a:gd name="T72" fmla="*/ 0 w 531"/>
                  <a:gd name="T73" fmla="*/ 4 h 365"/>
                  <a:gd name="T74" fmla="*/ 0 w 531"/>
                  <a:gd name="T75" fmla="*/ 5 h 365"/>
                  <a:gd name="T76" fmla="*/ 1 w 531"/>
                  <a:gd name="T77" fmla="*/ 4 h 365"/>
                  <a:gd name="T78" fmla="*/ 1 w 531"/>
                  <a:gd name="T79" fmla="*/ 4 h 365"/>
                  <a:gd name="T80" fmla="*/ 1 w 531"/>
                  <a:gd name="T81" fmla="*/ 4 h 36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531"/>
                  <a:gd name="T124" fmla="*/ 0 h 365"/>
                  <a:gd name="T125" fmla="*/ 531 w 531"/>
                  <a:gd name="T126" fmla="*/ 365 h 36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531" h="365">
                    <a:moveTo>
                      <a:pt x="122" y="202"/>
                    </a:moveTo>
                    <a:lnTo>
                      <a:pt x="148" y="178"/>
                    </a:lnTo>
                    <a:lnTo>
                      <a:pt x="173" y="156"/>
                    </a:lnTo>
                    <a:lnTo>
                      <a:pt x="201" y="137"/>
                    </a:lnTo>
                    <a:lnTo>
                      <a:pt x="227" y="120"/>
                    </a:lnTo>
                    <a:lnTo>
                      <a:pt x="255" y="106"/>
                    </a:lnTo>
                    <a:lnTo>
                      <a:pt x="282" y="94"/>
                    </a:lnTo>
                    <a:lnTo>
                      <a:pt x="309" y="83"/>
                    </a:lnTo>
                    <a:lnTo>
                      <a:pt x="334" y="74"/>
                    </a:lnTo>
                    <a:lnTo>
                      <a:pt x="357" y="67"/>
                    </a:lnTo>
                    <a:lnTo>
                      <a:pt x="379" y="61"/>
                    </a:lnTo>
                    <a:lnTo>
                      <a:pt x="399" y="57"/>
                    </a:lnTo>
                    <a:lnTo>
                      <a:pt x="416" y="53"/>
                    </a:lnTo>
                    <a:lnTo>
                      <a:pt x="429" y="51"/>
                    </a:lnTo>
                    <a:lnTo>
                      <a:pt x="439" y="50"/>
                    </a:lnTo>
                    <a:lnTo>
                      <a:pt x="446" y="49"/>
                    </a:lnTo>
                    <a:lnTo>
                      <a:pt x="448" y="49"/>
                    </a:lnTo>
                    <a:lnTo>
                      <a:pt x="431" y="76"/>
                    </a:lnTo>
                    <a:lnTo>
                      <a:pt x="411" y="102"/>
                    </a:lnTo>
                    <a:lnTo>
                      <a:pt x="388" y="127"/>
                    </a:lnTo>
                    <a:lnTo>
                      <a:pt x="364" y="150"/>
                    </a:lnTo>
                    <a:lnTo>
                      <a:pt x="338" y="172"/>
                    </a:lnTo>
                    <a:lnTo>
                      <a:pt x="309" y="191"/>
                    </a:lnTo>
                    <a:lnTo>
                      <a:pt x="279" y="211"/>
                    </a:lnTo>
                    <a:lnTo>
                      <a:pt x="249" y="228"/>
                    </a:lnTo>
                    <a:lnTo>
                      <a:pt x="217" y="244"/>
                    </a:lnTo>
                    <a:lnTo>
                      <a:pt x="184" y="259"/>
                    </a:lnTo>
                    <a:lnTo>
                      <a:pt x="152" y="274"/>
                    </a:lnTo>
                    <a:lnTo>
                      <a:pt x="121" y="287"/>
                    </a:lnTo>
                    <a:lnTo>
                      <a:pt x="89" y="299"/>
                    </a:lnTo>
                    <a:lnTo>
                      <a:pt x="59" y="309"/>
                    </a:lnTo>
                    <a:lnTo>
                      <a:pt x="29" y="318"/>
                    </a:lnTo>
                    <a:lnTo>
                      <a:pt x="0" y="326"/>
                    </a:lnTo>
                    <a:lnTo>
                      <a:pt x="0" y="365"/>
                    </a:lnTo>
                    <a:lnTo>
                      <a:pt x="43" y="354"/>
                    </a:lnTo>
                    <a:lnTo>
                      <a:pt x="85" y="341"/>
                    </a:lnTo>
                    <a:lnTo>
                      <a:pt x="128" y="327"/>
                    </a:lnTo>
                    <a:lnTo>
                      <a:pt x="171" y="312"/>
                    </a:lnTo>
                    <a:lnTo>
                      <a:pt x="213" y="296"/>
                    </a:lnTo>
                    <a:lnTo>
                      <a:pt x="254" y="278"/>
                    </a:lnTo>
                    <a:lnTo>
                      <a:pt x="294" y="258"/>
                    </a:lnTo>
                    <a:lnTo>
                      <a:pt x="332" y="236"/>
                    </a:lnTo>
                    <a:lnTo>
                      <a:pt x="368" y="213"/>
                    </a:lnTo>
                    <a:lnTo>
                      <a:pt x="401" y="189"/>
                    </a:lnTo>
                    <a:lnTo>
                      <a:pt x="432" y="163"/>
                    </a:lnTo>
                    <a:lnTo>
                      <a:pt x="460" y="134"/>
                    </a:lnTo>
                    <a:lnTo>
                      <a:pt x="484" y="104"/>
                    </a:lnTo>
                    <a:lnTo>
                      <a:pt x="504" y="72"/>
                    </a:lnTo>
                    <a:lnTo>
                      <a:pt x="520" y="37"/>
                    </a:lnTo>
                    <a:lnTo>
                      <a:pt x="531" y="0"/>
                    </a:lnTo>
                    <a:lnTo>
                      <a:pt x="527" y="0"/>
                    </a:lnTo>
                    <a:lnTo>
                      <a:pt x="515" y="0"/>
                    </a:lnTo>
                    <a:lnTo>
                      <a:pt x="496" y="1"/>
                    </a:lnTo>
                    <a:lnTo>
                      <a:pt x="471" y="3"/>
                    </a:lnTo>
                    <a:lnTo>
                      <a:pt x="440" y="5"/>
                    </a:lnTo>
                    <a:lnTo>
                      <a:pt x="407" y="8"/>
                    </a:lnTo>
                    <a:lnTo>
                      <a:pt x="370" y="15"/>
                    </a:lnTo>
                    <a:lnTo>
                      <a:pt x="330" y="23"/>
                    </a:lnTo>
                    <a:lnTo>
                      <a:pt x="289" y="34"/>
                    </a:lnTo>
                    <a:lnTo>
                      <a:pt x="249" y="47"/>
                    </a:lnTo>
                    <a:lnTo>
                      <a:pt x="209" y="64"/>
                    </a:lnTo>
                    <a:lnTo>
                      <a:pt x="171" y="84"/>
                    </a:lnTo>
                    <a:lnTo>
                      <a:pt x="134" y="108"/>
                    </a:lnTo>
                    <a:lnTo>
                      <a:pt x="101" y="137"/>
                    </a:lnTo>
                    <a:lnTo>
                      <a:pt x="74" y="171"/>
                    </a:lnTo>
                    <a:lnTo>
                      <a:pt x="52" y="209"/>
                    </a:lnTo>
                    <a:lnTo>
                      <a:pt x="51" y="210"/>
                    </a:lnTo>
                    <a:lnTo>
                      <a:pt x="48" y="212"/>
                    </a:lnTo>
                    <a:lnTo>
                      <a:pt x="44" y="217"/>
                    </a:lnTo>
                    <a:lnTo>
                      <a:pt x="38" y="221"/>
                    </a:lnTo>
                    <a:lnTo>
                      <a:pt x="31" y="228"/>
                    </a:lnTo>
                    <a:lnTo>
                      <a:pt x="22" y="236"/>
                    </a:lnTo>
                    <a:lnTo>
                      <a:pt x="12" y="246"/>
                    </a:lnTo>
                    <a:lnTo>
                      <a:pt x="0" y="256"/>
                    </a:lnTo>
                    <a:lnTo>
                      <a:pt x="0" y="301"/>
                    </a:lnTo>
                    <a:lnTo>
                      <a:pt x="28" y="284"/>
                    </a:lnTo>
                    <a:lnTo>
                      <a:pt x="52" y="266"/>
                    </a:lnTo>
                    <a:lnTo>
                      <a:pt x="73" y="249"/>
                    </a:lnTo>
                    <a:lnTo>
                      <a:pt x="91" y="234"/>
                    </a:lnTo>
                    <a:lnTo>
                      <a:pt x="104" y="221"/>
                    </a:lnTo>
                    <a:lnTo>
                      <a:pt x="114" y="211"/>
                    </a:lnTo>
                    <a:lnTo>
                      <a:pt x="120" y="204"/>
                    </a:lnTo>
                    <a:lnTo>
                      <a:pt x="122" y="20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3" name="Freeform 93">
                <a:extLst>
                  <a:ext uri="{FF2B5EF4-FFF2-40B4-BE49-F238E27FC236}">
                    <a16:creationId xmlns:a16="http://schemas.microsoft.com/office/drawing/2014/main" id="{8F963A10-3B24-49DE-8B91-E82296DB0F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9" y="3573"/>
                <a:ext cx="224" cy="139"/>
              </a:xfrm>
              <a:custGeom>
                <a:avLst/>
                <a:gdLst>
                  <a:gd name="T0" fmla="*/ 7 w 448"/>
                  <a:gd name="T1" fmla="*/ 0 h 277"/>
                  <a:gd name="T2" fmla="*/ 7 w 448"/>
                  <a:gd name="T3" fmla="*/ 0 h 277"/>
                  <a:gd name="T4" fmla="*/ 7 w 448"/>
                  <a:gd name="T5" fmla="*/ 0 h 277"/>
                  <a:gd name="T6" fmla="*/ 7 w 448"/>
                  <a:gd name="T7" fmla="*/ 0 h 277"/>
                  <a:gd name="T8" fmla="*/ 7 w 448"/>
                  <a:gd name="T9" fmla="*/ 1 h 277"/>
                  <a:gd name="T10" fmla="*/ 7 w 448"/>
                  <a:gd name="T11" fmla="*/ 1 h 277"/>
                  <a:gd name="T12" fmla="*/ 6 w 448"/>
                  <a:gd name="T13" fmla="*/ 1 h 277"/>
                  <a:gd name="T14" fmla="*/ 6 w 448"/>
                  <a:gd name="T15" fmla="*/ 1 h 277"/>
                  <a:gd name="T16" fmla="*/ 6 w 448"/>
                  <a:gd name="T17" fmla="*/ 1 h 277"/>
                  <a:gd name="T18" fmla="*/ 5 w 448"/>
                  <a:gd name="T19" fmla="*/ 1 h 277"/>
                  <a:gd name="T20" fmla="*/ 5 w 448"/>
                  <a:gd name="T21" fmla="*/ 1 h 277"/>
                  <a:gd name="T22" fmla="*/ 4 w 448"/>
                  <a:gd name="T23" fmla="*/ 1 h 277"/>
                  <a:gd name="T24" fmla="*/ 4 w 448"/>
                  <a:gd name="T25" fmla="*/ 1 h 277"/>
                  <a:gd name="T26" fmla="*/ 3 w 448"/>
                  <a:gd name="T27" fmla="*/ 2 h 277"/>
                  <a:gd name="T28" fmla="*/ 3 w 448"/>
                  <a:gd name="T29" fmla="*/ 2 h 277"/>
                  <a:gd name="T30" fmla="*/ 3 w 448"/>
                  <a:gd name="T31" fmla="*/ 2 h 277"/>
                  <a:gd name="T32" fmla="*/ 2 w 448"/>
                  <a:gd name="T33" fmla="*/ 3 h 277"/>
                  <a:gd name="T34" fmla="*/ 2 w 448"/>
                  <a:gd name="T35" fmla="*/ 3 h 277"/>
                  <a:gd name="T36" fmla="*/ 2 w 448"/>
                  <a:gd name="T37" fmla="*/ 3 h 277"/>
                  <a:gd name="T38" fmla="*/ 2 w 448"/>
                  <a:gd name="T39" fmla="*/ 3 h 277"/>
                  <a:gd name="T40" fmla="*/ 2 w 448"/>
                  <a:gd name="T41" fmla="*/ 3 h 277"/>
                  <a:gd name="T42" fmla="*/ 2 w 448"/>
                  <a:gd name="T43" fmla="*/ 3 h 277"/>
                  <a:gd name="T44" fmla="*/ 1 w 448"/>
                  <a:gd name="T45" fmla="*/ 4 h 277"/>
                  <a:gd name="T46" fmla="*/ 1 w 448"/>
                  <a:gd name="T47" fmla="*/ 4 h 277"/>
                  <a:gd name="T48" fmla="*/ 0 w 448"/>
                  <a:gd name="T49" fmla="*/ 4 h 277"/>
                  <a:gd name="T50" fmla="*/ 0 w 448"/>
                  <a:gd name="T51" fmla="*/ 5 h 277"/>
                  <a:gd name="T52" fmla="*/ 1 w 448"/>
                  <a:gd name="T53" fmla="*/ 5 h 277"/>
                  <a:gd name="T54" fmla="*/ 2 w 448"/>
                  <a:gd name="T55" fmla="*/ 5 h 277"/>
                  <a:gd name="T56" fmla="*/ 2 w 448"/>
                  <a:gd name="T57" fmla="*/ 4 h 277"/>
                  <a:gd name="T58" fmla="*/ 3 w 448"/>
                  <a:gd name="T59" fmla="*/ 4 h 277"/>
                  <a:gd name="T60" fmla="*/ 3 w 448"/>
                  <a:gd name="T61" fmla="*/ 4 h 277"/>
                  <a:gd name="T62" fmla="*/ 4 w 448"/>
                  <a:gd name="T63" fmla="*/ 4 h 277"/>
                  <a:gd name="T64" fmla="*/ 4 w 448"/>
                  <a:gd name="T65" fmla="*/ 4 h 277"/>
                  <a:gd name="T66" fmla="*/ 5 w 448"/>
                  <a:gd name="T67" fmla="*/ 3 h 277"/>
                  <a:gd name="T68" fmla="*/ 5 w 448"/>
                  <a:gd name="T69" fmla="*/ 3 h 277"/>
                  <a:gd name="T70" fmla="*/ 6 w 448"/>
                  <a:gd name="T71" fmla="*/ 3 h 277"/>
                  <a:gd name="T72" fmla="*/ 6 w 448"/>
                  <a:gd name="T73" fmla="*/ 2 h 277"/>
                  <a:gd name="T74" fmla="*/ 6 w 448"/>
                  <a:gd name="T75" fmla="*/ 2 h 277"/>
                  <a:gd name="T76" fmla="*/ 7 w 448"/>
                  <a:gd name="T77" fmla="*/ 2 h 277"/>
                  <a:gd name="T78" fmla="*/ 7 w 448"/>
                  <a:gd name="T79" fmla="*/ 1 h 277"/>
                  <a:gd name="T80" fmla="*/ 7 w 448"/>
                  <a:gd name="T81" fmla="*/ 1 h 277"/>
                  <a:gd name="T82" fmla="*/ 7 w 448"/>
                  <a:gd name="T83" fmla="*/ 0 h 27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48"/>
                  <a:gd name="T127" fmla="*/ 0 h 277"/>
                  <a:gd name="T128" fmla="*/ 448 w 448"/>
                  <a:gd name="T129" fmla="*/ 277 h 27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48" h="277">
                    <a:moveTo>
                      <a:pt x="448" y="0"/>
                    </a:moveTo>
                    <a:lnTo>
                      <a:pt x="446" y="0"/>
                    </a:lnTo>
                    <a:lnTo>
                      <a:pt x="439" y="0"/>
                    </a:lnTo>
                    <a:lnTo>
                      <a:pt x="429" y="0"/>
                    </a:lnTo>
                    <a:lnTo>
                      <a:pt x="414" y="1"/>
                    </a:lnTo>
                    <a:lnTo>
                      <a:pt x="396" y="2"/>
                    </a:lnTo>
                    <a:lnTo>
                      <a:pt x="377" y="4"/>
                    </a:lnTo>
                    <a:lnTo>
                      <a:pt x="354" y="8"/>
                    </a:lnTo>
                    <a:lnTo>
                      <a:pt x="330" y="13"/>
                    </a:lnTo>
                    <a:lnTo>
                      <a:pt x="303" y="19"/>
                    </a:lnTo>
                    <a:lnTo>
                      <a:pt x="277" y="28"/>
                    </a:lnTo>
                    <a:lnTo>
                      <a:pt x="249" y="39"/>
                    </a:lnTo>
                    <a:lnTo>
                      <a:pt x="220" y="51"/>
                    </a:lnTo>
                    <a:lnTo>
                      <a:pt x="192" y="66"/>
                    </a:lnTo>
                    <a:lnTo>
                      <a:pt x="165" y="84"/>
                    </a:lnTo>
                    <a:lnTo>
                      <a:pt x="138" y="104"/>
                    </a:lnTo>
                    <a:lnTo>
                      <a:pt x="113" y="129"/>
                    </a:lnTo>
                    <a:lnTo>
                      <a:pt x="112" y="132"/>
                    </a:lnTo>
                    <a:lnTo>
                      <a:pt x="107" y="141"/>
                    </a:lnTo>
                    <a:lnTo>
                      <a:pt x="98" y="155"/>
                    </a:lnTo>
                    <a:lnTo>
                      <a:pt x="86" y="172"/>
                    </a:lnTo>
                    <a:lnTo>
                      <a:pt x="71" y="192"/>
                    </a:lnTo>
                    <a:lnTo>
                      <a:pt x="52" y="213"/>
                    </a:lnTo>
                    <a:lnTo>
                      <a:pt x="28" y="232"/>
                    </a:lnTo>
                    <a:lnTo>
                      <a:pt x="0" y="252"/>
                    </a:lnTo>
                    <a:lnTo>
                      <a:pt x="0" y="277"/>
                    </a:lnTo>
                    <a:lnTo>
                      <a:pt x="38" y="270"/>
                    </a:lnTo>
                    <a:lnTo>
                      <a:pt x="75" y="262"/>
                    </a:lnTo>
                    <a:lnTo>
                      <a:pt x="111" y="253"/>
                    </a:lnTo>
                    <a:lnTo>
                      <a:pt x="145" y="242"/>
                    </a:lnTo>
                    <a:lnTo>
                      <a:pt x="179" y="230"/>
                    </a:lnTo>
                    <a:lnTo>
                      <a:pt x="210" y="215"/>
                    </a:lnTo>
                    <a:lnTo>
                      <a:pt x="241" y="200"/>
                    </a:lnTo>
                    <a:lnTo>
                      <a:pt x="270" y="183"/>
                    </a:lnTo>
                    <a:lnTo>
                      <a:pt x="297" y="165"/>
                    </a:lnTo>
                    <a:lnTo>
                      <a:pt x="324" y="146"/>
                    </a:lnTo>
                    <a:lnTo>
                      <a:pt x="349" y="125"/>
                    </a:lnTo>
                    <a:lnTo>
                      <a:pt x="372" y="102"/>
                    </a:lnTo>
                    <a:lnTo>
                      <a:pt x="394" y="79"/>
                    </a:lnTo>
                    <a:lnTo>
                      <a:pt x="414" y="54"/>
                    </a:lnTo>
                    <a:lnTo>
                      <a:pt x="432" y="27"/>
                    </a:lnTo>
                    <a:lnTo>
                      <a:pt x="448" y="0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4" name="Freeform 94">
                <a:extLst>
                  <a:ext uri="{FF2B5EF4-FFF2-40B4-BE49-F238E27FC236}">
                    <a16:creationId xmlns:a16="http://schemas.microsoft.com/office/drawing/2014/main" id="{4FF10C73-FB6E-4D7D-86F6-280EE584F0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61" y="3695"/>
                <a:ext cx="113" cy="217"/>
              </a:xfrm>
              <a:custGeom>
                <a:avLst/>
                <a:gdLst>
                  <a:gd name="T0" fmla="*/ 2 w 224"/>
                  <a:gd name="T1" fmla="*/ 7 h 433"/>
                  <a:gd name="T2" fmla="*/ 2 w 224"/>
                  <a:gd name="T3" fmla="*/ 6 h 433"/>
                  <a:gd name="T4" fmla="*/ 1 w 224"/>
                  <a:gd name="T5" fmla="*/ 5 h 433"/>
                  <a:gd name="T6" fmla="*/ 1 w 224"/>
                  <a:gd name="T7" fmla="*/ 4 h 433"/>
                  <a:gd name="T8" fmla="*/ 1 w 224"/>
                  <a:gd name="T9" fmla="*/ 4 h 433"/>
                  <a:gd name="T10" fmla="*/ 2 w 224"/>
                  <a:gd name="T11" fmla="*/ 3 h 433"/>
                  <a:gd name="T12" fmla="*/ 2 w 224"/>
                  <a:gd name="T13" fmla="*/ 2 h 433"/>
                  <a:gd name="T14" fmla="*/ 2 w 224"/>
                  <a:gd name="T15" fmla="*/ 2 h 433"/>
                  <a:gd name="T16" fmla="*/ 2 w 224"/>
                  <a:gd name="T17" fmla="*/ 2 h 433"/>
                  <a:gd name="T18" fmla="*/ 2 w 224"/>
                  <a:gd name="T19" fmla="*/ 2 h 433"/>
                  <a:gd name="T20" fmla="*/ 3 w 224"/>
                  <a:gd name="T21" fmla="*/ 3 h 433"/>
                  <a:gd name="T22" fmla="*/ 3 w 224"/>
                  <a:gd name="T23" fmla="*/ 4 h 433"/>
                  <a:gd name="T24" fmla="*/ 3 w 224"/>
                  <a:gd name="T25" fmla="*/ 4 h 433"/>
                  <a:gd name="T26" fmla="*/ 3 w 224"/>
                  <a:gd name="T27" fmla="*/ 5 h 433"/>
                  <a:gd name="T28" fmla="*/ 3 w 224"/>
                  <a:gd name="T29" fmla="*/ 6 h 433"/>
                  <a:gd name="T30" fmla="*/ 3 w 224"/>
                  <a:gd name="T31" fmla="*/ 7 h 433"/>
                  <a:gd name="T32" fmla="*/ 3 w 224"/>
                  <a:gd name="T33" fmla="*/ 7 h 433"/>
                  <a:gd name="T34" fmla="*/ 4 w 224"/>
                  <a:gd name="T35" fmla="*/ 7 h 433"/>
                  <a:gd name="T36" fmla="*/ 4 w 224"/>
                  <a:gd name="T37" fmla="*/ 6 h 433"/>
                  <a:gd name="T38" fmla="*/ 4 w 224"/>
                  <a:gd name="T39" fmla="*/ 5 h 433"/>
                  <a:gd name="T40" fmla="*/ 4 w 224"/>
                  <a:gd name="T41" fmla="*/ 4 h 433"/>
                  <a:gd name="T42" fmla="*/ 4 w 224"/>
                  <a:gd name="T43" fmla="*/ 3 h 433"/>
                  <a:gd name="T44" fmla="*/ 3 w 224"/>
                  <a:gd name="T45" fmla="*/ 3 h 433"/>
                  <a:gd name="T46" fmla="*/ 3 w 224"/>
                  <a:gd name="T47" fmla="*/ 2 h 433"/>
                  <a:gd name="T48" fmla="*/ 2 w 224"/>
                  <a:gd name="T49" fmla="*/ 1 h 433"/>
                  <a:gd name="T50" fmla="*/ 2 w 224"/>
                  <a:gd name="T51" fmla="*/ 0 h 433"/>
                  <a:gd name="T52" fmla="*/ 2 w 224"/>
                  <a:gd name="T53" fmla="*/ 1 h 433"/>
                  <a:gd name="T54" fmla="*/ 1 w 224"/>
                  <a:gd name="T55" fmla="*/ 1 h 433"/>
                  <a:gd name="T56" fmla="*/ 1 w 224"/>
                  <a:gd name="T57" fmla="*/ 2 h 433"/>
                  <a:gd name="T58" fmla="*/ 1 w 224"/>
                  <a:gd name="T59" fmla="*/ 3 h 433"/>
                  <a:gd name="T60" fmla="*/ 1 w 224"/>
                  <a:gd name="T61" fmla="*/ 4 h 433"/>
                  <a:gd name="T62" fmla="*/ 0 w 224"/>
                  <a:gd name="T63" fmla="*/ 5 h 433"/>
                  <a:gd name="T64" fmla="*/ 1 w 224"/>
                  <a:gd name="T65" fmla="*/ 6 h 433"/>
                  <a:gd name="T66" fmla="*/ 1 w 224"/>
                  <a:gd name="T67" fmla="*/ 7 h 433"/>
                  <a:gd name="T68" fmla="*/ 2 w 224"/>
                  <a:gd name="T69" fmla="*/ 7 h 433"/>
                  <a:gd name="T70" fmla="*/ 2 w 224"/>
                  <a:gd name="T71" fmla="*/ 7 h 433"/>
                  <a:gd name="T72" fmla="*/ 2 w 224"/>
                  <a:gd name="T73" fmla="*/ 7 h 433"/>
                  <a:gd name="T74" fmla="*/ 2 w 224"/>
                  <a:gd name="T75" fmla="*/ 7 h 433"/>
                  <a:gd name="T76" fmla="*/ 2 w 224"/>
                  <a:gd name="T77" fmla="*/ 7 h 433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24"/>
                  <a:gd name="T118" fmla="*/ 0 h 433"/>
                  <a:gd name="T119" fmla="*/ 224 w 224"/>
                  <a:gd name="T120" fmla="*/ 433 h 433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24" h="433">
                    <a:moveTo>
                      <a:pt x="93" y="431"/>
                    </a:moveTo>
                    <a:lnTo>
                      <a:pt x="71" y="367"/>
                    </a:lnTo>
                    <a:lnTo>
                      <a:pt x="62" y="306"/>
                    </a:lnTo>
                    <a:lnTo>
                      <a:pt x="60" y="249"/>
                    </a:lnTo>
                    <a:lnTo>
                      <a:pt x="64" y="197"/>
                    </a:lnTo>
                    <a:lnTo>
                      <a:pt x="71" y="153"/>
                    </a:lnTo>
                    <a:lnTo>
                      <a:pt x="79" y="120"/>
                    </a:lnTo>
                    <a:lnTo>
                      <a:pt x="87" y="98"/>
                    </a:lnTo>
                    <a:lnTo>
                      <a:pt x="90" y="90"/>
                    </a:lnTo>
                    <a:lnTo>
                      <a:pt x="115" y="127"/>
                    </a:lnTo>
                    <a:lnTo>
                      <a:pt x="135" y="166"/>
                    </a:lnTo>
                    <a:lnTo>
                      <a:pt x="151" y="207"/>
                    </a:lnTo>
                    <a:lnTo>
                      <a:pt x="162" y="251"/>
                    </a:lnTo>
                    <a:lnTo>
                      <a:pt x="170" y="296"/>
                    </a:lnTo>
                    <a:lnTo>
                      <a:pt x="175" y="341"/>
                    </a:lnTo>
                    <a:lnTo>
                      <a:pt x="176" y="387"/>
                    </a:lnTo>
                    <a:lnTo>
                      <a:pt x="175" y="432"/>
                    </a:lnTo>
                    <a:lnTo>
                      <a:pt x="222" y="432"/>
                    </a:lnTo>
                    <a:lnTo>
                      <a:pt x="224" y="368"/>
                    </a:lnTo>
                    <a:lnTo>
                      <a:pt x="223" y="306"/>
                    </a:lnTo>
                    <a:lnTo>
                      <a:pt x="216" y="246"/>
                    </a:lnTo>
                    <a:lnTo>
                      <a:pt x="204" y="189"/>
                    </a:lnTo>
                    <a:lnTo>
                      <a:pt x="185" y="135"/>
                    </a:lnTo>
                    <a:lnTo>
                      <a:pt x="159" y="84"/>
                    </a:lnTo>
                    <a:lnTo>
                      <a:pt x="124" y="39"/>
                    </a:lnTo>
                    <a:lnTo>
                      <a:pt x="82" y="0"/>
                    </a:lnTo>
                    <a:lnTo>
                      <a:pt x="76" y="11"/>
                    </a:lnTo>
                    <a:lnTo>
                      <a:pt x="61" y="41"/>
                    </a:lnTo>
                    <a:lnTo>
                      <a:pt x="41" y="89"/>
                    </a:lnTo>
                    <a:lnTo>
                      <a:pt x="22" y="147"/>
                    </a:lnTo>
                    <a:lnTo>
                      <a:pt x="7" y="215"/>
                    </a:lnTo>
                    <a:lnTo>
                      <a:pt x="0" y="288"/>
                    </a:lnTo>
                    <a:lnTo>
                      <a:pt x="5" y="362"/>
                    </a:lnTo>
                    <a:lnTo>
                      <a:pt x="29" y="433"/>
                    </a:lnTo>
                    <a:lnTo>
                      <a:pt x="94" y="433"/>
                    </a:lnTo>
                    <a:lnTo>
                      <a:pt x="93" y="432"/>
                    </a:lnTo>
                    <a:lnTo>
                      <a:pt x="93" y="4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5" name="Freeform 95">
                <a:extLst>
                  <a:ext uri="{FF2B5EF4-FFF2-40B4-BE49-F238E27FC236}">
                    <a16:creationId xmlns:a16="http://schemas.microsoft.com/office/drawing/2014/main" id="{A2FCC663-1B3D-49BD-8AE6-D51B869E4B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6" y="3736"/>
                <a:ext cx="75" cy="165"/>
              </a:xfrm>
              <a:custGeom>
                <a:avLst/>
                <a:gdLst>
                  <a:gd name="T0" fmla="*/ 1 w 149"/>
                  <a:gd name="T1" fmla="*/ 0 h 329"/>
                  <a:gd name="T2" fmla="*/ 1 w 149"/>
                  <a:gd name="T3" fmla="*/ 1 h 329"/>
                  <a:gd name="T4" fmla="*/ 1 w 149"/>
                  <a:gd name="T5" fmla="*/ 1 h 329"/>
                  <a:gd name="T6" fmla="*/ 1 w 149"/>
                  <a:gd name="T7" fmla="*/ 1 h 329"/>
                  <a:gd name="T8" fmla="*/ 1 w 149"/>
                  <a:gd name="T9" fmla="*/ 2 h 329"/>
                  <a:gd name="T10" fmla="*/ 1 w 149"/>
                  <a:gd name="T11" fmla="*/ 3 h 329"/>
                  <a:gd name="T12" fmla="*/ 0 w 149"/>
                  <a:gd name="T13" fmla="*/ 4 h 329"/>
                  <a:gd name="T14" fmla="*/ 1 w 149"/>
                  <a:gd name="T15" fmla="*/ 5 h 329"/>
                  <a:gd name="T16" fmla="*/ 1 w 149"/>
                  <a:gd name="T17" fmla="*/ 6 h 329"/>
                  <a:gd name="T18" fmla="*/ 1 w 149"/>
                  <a:gd name="T19" fmla="*/ 6 h 329"/>
                  <a:gd name="T20" fmla="*/ 1 w 149"/>
                  <a:gd name="T21" fmla="*/ 6 h 329"/>
                  <a:gd name="T22" fmla="*/ 1 w 149"/>
                  <a:gd name="T23" fmla="*/ 6 h 329"/>
                  <a:gd name="T24" fmla="*/ 1 w 149"/>
                  <a:gd name="T25" fmla="*/ 6 h 329"/>
                  <a:gd name="T26" fmla="*/ 3 w 149"/>
                  <a:gd name="T27" fmla="*/ 6 h 329"/>
                  <a:gd name="T28" fmla="*/ 3 w 149"/>
                  <a:gd name="T29" fmla="*/ 5 h 329"/>
                  <a:gd name="T30" fmla="*/ 3 w 149"/>
                  <a:gd name="T31" fmla="*/ 4 h 329"/>
                  <a:gd name="T32" fmla="*/ 3 w 149"/>
                  <a:gd name="T33" fmla="*/ 4 h 329"/>
                  <a:gd name="T34" fmla="*/ 3 w 149"/>
                  <a:gd name="T35" fmla="*/ 3 h 329"/>
                  <a:gd name="T36" fmla="*/ 2 w 149"/>
                  <a:gd name="T37" fmla="*/ 2 h 329"/>
                  <a:gd name="T38" fmla="*/ 2 w 149"/>
                  <a:gd name="T39" fmla="*/ 2 h 329"/>
                  <a:gd name="T40" fmla="*/ 2 w 149"/>
                  <a:gd name="T41" fmla="*/ 1 h 329"/>
                  <a:gd name="T42" fmla="*/ 1 w 149"/>
                  <a:gd name="T43" fmla="*/ 0 h 3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49"/>
                  <a:gd name="T67" fmla="*/ 0 h 329"/>
                  <a:gd name="T68" fmla="*/ 149 w 149"/>
                  <a:gd name="T69" fmla="*/ 329 h 329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49" h="329">
                    <a:moveTo>
                      <a:pt x="56" y="0"/>
                    </a:moveTo>
                    <a:lnTo>
                      <a:pt x="52" y="7"/>
                    </a:lnTo>
                    <a:lnTo>
                      <a:pt x="40" y="28"/>
                    </a:lnTo>
                    <a:lnTo>
                      <a:pt x="26" y="61"/>
                    </a:lnTo>
                    <a:lnTo>
                      <a:pt x="12" y="103"/>
                    </a:lnTo>
                    <a:lnTo>
                      <a:pt x="3" y="153"/>
                    </a:lnTo>
                    <a:lnTo>
                      <a:pt x="0" y="208"/>
                    </a:lnTo>
                    <a:lnTo>
                      <a:pt x="9" y="267"/>
                    </a:lnTo>
                    <a:lnTo>
                      <a:pt x="32" y="328"/>
                    </a:lnTo>
                    <a:lnTo>
                      <a:pt x="33" y="328"/>
                    </a:lnTo>
                    <a:lnTo>
                      <a:pt x="33" y="329"/>
                    </a:lnTo>
                    <a:lnTo>
                      <a:pt x="144" y="329"/>
                    </a:lnTo>
                    <a:lnTo>
                      <a:pt x="148" y="285"/>
                    </a:lnTo>
                    <a:lnTo>
                      <a:pt x="149" y="242"/>
                    </a:lnTo>
                    <a:lnTo>
                      <a:pt x="146" y="198"/>
                    </a:lnTo>
                    <a:lnTo>
                      <a:pt x="140" y="155"/>
                    </a:lnTo>
                    <a:lnTo>
                      <a:pt x="128" y="112"/>
                    </a:lnTo>
                    <a:lnTo>
                      <a:pt x="110" y="72"/>
                    </a:lnTo>
                    <a:lnTo>
                      <a:pt x="86" y="34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6" name="Freeform 96">
                <a:extLst>
                  <a:ext uri="{FF2B5EF4-FFF2-40B4-BE49-F238E27FC236}">
                    <a16:creationId xmlns:a16="http://schemas.microsoft.com/office/drawing/2014/main" id="{94CA741A-41DD-4550-A55C-05A7B0ED15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8" y="3440"/>
                <a:ext cx="67" cy="101"/>
              </a:xfrm>
              <a:custGeom>
                <a:avLst/>
                <a:gdLst>
                  <a:gd name="T0" fmla="*/ 1 w 134"/>
                  <a:gd name="T1" fmla="*/ 0 h 203"/>
                  <a:gd name="T2" fmla="*/ 1 w 134"/>
                  <a:gd name="T3" fmla="*/ 0 h 203"/>
                  <a:gd name="T4" fmla="*/ 1 w 134"/>
                  <a:gd name="T5" fmla="*/ 0 h 203"/>
                  <a:gd name="T6" fmla="*/ 1 w 134"/>
                  <a:gd name="T7" fmla="*/ 0 h 203"/>
                  <a:gd name="T8" fmla="*/ 1 w 134"/>
                  <a:gd name="T9" fmla="*/ 0 h 203"/>
                  <a:gd name="T10" fmla="*/ 1 w 134"/>
                  <a:gd name="T11" fmla="*/ 0 h 203"/>
                  <a:gd name="T12" fmla="*/ 1 w 134"/>
                  <a:gd name="T13" fmla="*/ 0 h 203"/>
                  <a:gd name="T14" fmla="*/ 1 w 134"/>
                  <a:gd name="T15" fmla="*/ 0 h 203"/>
                  <a:gd name="T16" fmla="*/ 2 w 134"/>
                  <a:gd name="T17" fmla="*/ 0 h 203"/>
                  <a:gd name="T18" fmla="*/ 2 w 134"/>
                  <a:gd name="T19" fmla="*/ 0 h 203"/>
                  <a:gd name="T20" fmla="*/ 1 w 134"/>
                  <a:gd name="T21" fmla="*/ 0 h 203"/>
                  <a:gd name="T22" fmla="*/ 1 w 134"/>
                  <a:gd name="T23" fmla="*/ 0 h 203"/>
                  <a:gd name="T24" fmla="*/ 1 w 134"/>
                  <a:gd name="T25" fmla="*/ 0 h 203"/>
                  <a:gd name="T26" fmla="*/ 1 w 134"/>
                  <a:gd name="T27" fmla="*/ 0 h 203"/>
                  <a:gd name="T28" fmla="*/ 1 w 134"/>
                  <a:gd name="T29" fmla="*/ 0 h 203"/>
                  <a:gd name="T30" fmla="*/ 1 w 134"/>
                  <a:gd name="T31" fmla="*/ 0 h 203"/>
                  <a:gd name="T32" fmla="*/ 1 w 134"/>
                  <a:gd name="T33" fmla="*/ 0 h 203"/>
                  <a:gd name="T34" fmla="*/ 0 w 134"/>
                  <a:gd name="T35" fmla="*/ 0 h 203"/>
                  <a:gd name="T36" fmla="*/ 1 w 134"/>
                  <a:gd name="T37" fmla="*/ 1 h 203"/>
                  <a:gd name="T38" fmla="*/ 1 w 134"/>
                  <a:gd name="T39" fmla="*/ 1 h 203"/>
                  <a:gd name="T40" fmla="*/ 1 w 134"/>
                  <a:gd name="T41" fmla="*/ 1 h 203"/>
                  <a:gd name="T42" fmla="*/ 1 w 134"/>
                  <a:gd name="T43" fmla="*/ 2 h 203"/>
                  <a:gd name="T44" fmla="*/ 1 w 134"/>
                  <a:gd name="T45" fmla="*/ 2 h 203"/>
                  <a:gd name="T46" fmla="*/ 1 w 134"/>
                  <a:gd name="T47" fmla="*/ 2 h 203"/>
                  <a:gd name="T48" fmla="*/ 1 w 134"/>
                  <a:gd name="T49" fmla="*/ 3 h 203"/>
                  <a:gd name="T50" fmla="*/ 2 w 134"/>
                  <a:gd name="T51" fmla="*/ 3 h 203"/>
                  <a:gd name="T52" fmla="*/ 2 w 134"/>
                  <a:gd name="T53" fmla="*/ 2 h 203"/>
                  <a:gd name="T54" fmla="*/ 1 w 134"/>
                  <a:gd name="T55" fmla="*/ 2 h 203"/>
                  <a:gd name="T56" fmla="*/ 1 w 134"/>
                  <a:gd name="T57" fmla="*/ 2 h 203"/>
                  <a:gd name="T58" fmla="*/ 1 w 134"/>
                  <a:gd name="T59" fmla="*/ 2 h 203"/>
                  <a:gd name="T60" fmla="*/ 1 w 134"/>
                  <a:gd name="T61" fmla="*/ 1 h 203"/>
                  <a:gd name="T62" fmla="*/ 1 w 134"/>
                  <a:gd name="T63" fmla="*/ 1 h 203"/>
                  <a:gd name="T64" fmla="*/ 1 w 134"/>
                  <a:gd name="T65" fmla="*/ 1 h 203"/>
                  <a:gd name="T66" fmla="*/ 1 w 134"/>
                  <a:gd name="T67" fmla="*/ 1 h 203"/>
                  <a:gd name="T68" fmla="*/ 1 w 134"/>
                  <a:gd name="T69" fmla="*/ 0 h 20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4"/>
                  <a:gd name="T106" fmla="*/ 0 h 203"/>
                  <a:gd name="T107" fmla="*/ 134 w 134"/>
                  <a:gd name="T108" fmla="*/ 203 h 20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4" h="203">
                    <a:moveTo>
                      <a:pt x="55" y="60"/>
                    </a:moveTo>
                    <a:lnTo>
                      <a:pt x="56" y="59"/>
                    </a:lnTo>
                    <a:lnTo>
                      <a:pt x="61" y="57"/>
                    </a:lnTo>
                    <a:lnTo>
                      <a:pt x="68" y="53"/>
                    </a:lnTo>
                    <a:lnTo>
                      <a:pt x="77" y="50"/>
                    </a:lnTo>
                    <a:lnTo>
                      <a:pt x="88" y="45"/>
                    </a:lnTo>
                    <a:lnTo>
                      <a:pt x="101" y="42"/>
                    </a:lnTo>
                    <a:lnTo>
                      <a:pt x="116" y="38"/>
                    </a:lnTo>
                    <a:lnTo>
                      <a:pt x="131" y="36"/>
                    </a:lnTo>
                    <a:lnTo>
                      <a:pt x="131" y="0"/>
                    </a:lnTo>
                    <a:lnTo>
                      <a:pt x="106" y="4"/>
                    </a:lnTo>
                    <a:lnTo>
                      <a:pt x="80" y="10"/>
                    </a:lnTo>
                    <a:lnTo>
                      <a:pt x="58" y="15"/>
                    </a:lnTo>
                    <a:lnTo>
                      <a:pt x="39" y="22"/>
                    </a:lnTo>
                    <a:lnTo>
                      <a:pt x="23" y="29"/>
                    </a:lnTo>
                    <a:lnTo>
                      <a:pt x="10" y="35"/>
                    </a:lnTo>
                    <a:lnTo>
                      <a:pt x="2" y="39"/>
                    </a:lnTo>
                    <a:lnTo>
                      <a:pt x="0" y="41"/>
                    </a:lnTo>
                    <a:lnTo>
                      <a:pt x="13" y="69"/>
                    </a:lnTo>
                    <a:lnTo>
                      <a:pt x="30" y="96"/>
                    </a:lnTo>
                    <a:lnTo>
                      <a:pt x="45" y="120"/>
                    </a:lnTo>
                    <a:lnTo>
                      <a:pt x="62" y="141"/>
                    </a:lnTo>
                    <a:lnTo>
                      <a:pt x="79" y="160"/>
                    </a:lnTo>
                    <a:lnTo>
                      <a:pt x="98" y="177"/>
                    </a:lnTo>
                    <a:lnTo>
                      <a:pt x="116" y="192"/>
                    </a:lnTo>
                    <a:lnTo>
                      <a:pt x="134" y="203"/>
                    </a:lnTo>
                    <a:lnTo>
                      <a:pt x="133" y="172"/>
                    </a:lnTo>
                    <a:lnTo>
                      <a:pt x="123" y="162"/>
                    </a:lnTo>
                    <a:lnTo>
                      <a:pt x="113" y="151"/>
                    </a:lnTo>
                    <a:lnTo>
                      <a:pt x="102" y="139"/>
                    </a:lnTo>
                    <a:lnTo>
                      <a:pt x="92" y="126"/>
                    </a:lnTo>
                    <a:lnTo>
                      <a:pt x="81" y="111"/>
                    </a:lnTo>
                    <a:lnTo>
                      <a:pt x="72" y="96"/>
                    </a:lnTo>
                    <a:lnTo>
                      <a:pt x="63" y="79"/>
                    </a:lnTo>
                    <a:lnTo>
                      <a:pt x="55" y="6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7" name="Freeform 97">
                <a:extLst>
                  <a:ext uri="{FF2B5EF4-FFF2-40B4-BE49-F238E27FC236}">
                    <a16:creationId xmlns:a16="http://schemas.microsoft.com/office/drawing/2014/main" id="{8B577960-9CBB-472A-B269-D89C344DBF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5" y="3458"/>
                <a:ext cx="40" cy="67"/>
              </a:xfrm>
              <a:custGeom>
                <a:avLst/>
                <a:gdLst>
                  <a:gd name="T0" fmla="*/ 2 w 78"/>
                  <a:gd name="T1" fmla="*/ 2 h 136"/>
                  <a:gd name="T2" fmla="*/ 2 w 78"/>
                  <a:gd name="T3" fmla="*/ 0 h 136"/>
                  <a:gd name="T4" fmla="*/ 1 w 78"/>
                  <a:gd name="T5" fmla="*/ 0 h 136"/>
                  <a:gd name="T6" fmla="*/ 1 w 78"/>
                  <a:gd name="T7" fmla="*/ 0 h 136"/>
                  <a:gd name="T8" fmla="*/ 1 w 78"/>
                  <a:gd name="T9" fmla="*/ 0 h 136"/>
                  <a:gd name="T10" fmla="*/ 1 w 78"/>
                  <a:gd name="T11" fmla="*/ 0 h 136"/>
                  <a:gd name="T12" fmla="*/ 1 w 78"/>
                  <a:gd name="T13" fmla="*/ 0 h 136"/>
                  <a:gd name="T14" fmla="*/ 1 w 78"/>
                  <a:gd name="T15" fmla="*/ 0 h 136"/>
                  <a:gd name="T16" fmla="*/ 1 w 78"/>
                  <a:gd name="T17" fmla="*/ 0 h 136"/>
                  <a:gd name="T18" fmla="*/ 0 w 78"/>
                  <a:gd name="T19" fmla="*/ 0 h 136"/>
                  <a:gd name="T20" fmla="*/ 1 w 78"/>
                  <a:gd name="T21" fmla="*/ 0 h 136"/>
                  <a:gd name="T22" fmla="*/ 1 w 78"/>
                  <a:gd name="T23" fmla="*/ 0 h 136"/>
                  <a:gd name="T24" fmla="*/ 1 w 78"/>
                  <a:gd name="T25" fmla="*/ 1 h 136"/>
                  <a:gd name="T26" fmla="*/ 1 w 78"/>
                  <a:gd name="T27" fmla="*/ 1 h 136"/>
                  <a:gd name="T28" fmla="*/ 1 w 78"/>
                  <a:gd name="T29" fmla="*/ 1 h 136"/>
                  <a:gd name="T30" fmla="*/ 1 w 78"/>
                  <a:gd name="T31" fmla="*/ 1 h 136"/>
                  <a:gd name="T32" fmla="*/ 2 w 78"/>
                  <a:gd name="T33" fmla="*/ 1 h 136"/>
                  <a:gd name="T34" fmla="*/ 2 w 78"/>
                  <a:gd name="T35" fmla="*/ 2 h 1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8"/>
                  <a:gd name="T55" fmla="*/ 0 h 136"/>
                  <a:gd name="T56" fmla="*/ 78 w 78"/>
                  <a:gd name="T57" fmla="*/ 136 h 1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8" h="136">
                    <a:moveTo>
                      <a:pt x="78" y="136"/>
                    </a:moveTo>
                    <a:lnTo>
                      <a:pt x="76" y="0"/>
                    </a:lnTo>
                    <a:lnTo>
                      <a:pt x="61" y="2"/>
                    </a:lnTo>
                    <a:lnTo>
                      <a:pt x="46" y="6"/>
                    </a:lnTo>
                    <a:lnTo>
                      <a:pt x="33" y="9"/>
                    </a:lnTo>
                    <a:lnTo>
                      <a:pt x="22" y="14"/>
                    </a:lnTo>
                    <a:lnTo>
                      <a:pt x="13" y="17"/>
                    </a:lnTo>
                    <a:lnTo>
                      <a:pt x="6" y="21"/>
                    </a:lnTo>
                    <a:lnTo>
                      <a:pt x="1" y="23"/>
                    </a:lnTo>
                    <a:lnTo>
                      <a:pt x="0" y="24"/>
                    </a:lnTo>
                    <a:lnTo>
                      <a:pt x="8" y="43"/>
                    </a:lnTo>
                    <a:lnTo>
                      <a:pt x="17" y="60"/>
                    </a:lnTo>
                    <a:lnTo>
                      <a:pt x="26" y="75"/>
                    </a:lnTo>
                    <a:lnTo>
                      <a:pt x="37" y="90"/>
                    </a:lnTo>
                    <a:lnTo>
                      <a:pt x="47" y="103"/>
                    </a:lnTo>
                    <a:lnTo>
                      <a:pt x="58" y="115"/>
                    </a:lnTo>
                    <a:lnTo>
                      <a:pt x="68" y="126"/>
                    </a:lnTo>
                    <a:lnTo>
                      <a:pt x="78" y="136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8" name="Freeform 98">
                <a:extLst>
                  <a:ext uri="{FF2B5EF4-FFF2-40B4-BE49-F238E27FC236}">
                    <a16:creationId xmlns:a16="http://schemas.microsoft.com/office/drawing/2014/main" id="{2125780C-1FE2-496C-B933-97E730E034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8" y="3290"/>
                <a:ext cx="65" cy="109"/>
              </a:xfrm>
              <a:custGeom>
                <a:avLst/>
                <a:gdLst>
                  <a:gd name="T0" fmla="*/ 1 w 129"/>
                  <a:gd name="T1" fmla="*/ 2 h 218"/>
                  <a:gd name="T2" fmla="*/ 1 w 129"/>
                  <a:gd name="T3" fmla="*/ 2 h 218"/>
                  <a:gd name="T4" fmla="*/ 1 w 129"/>
                  <a:gd name="T5" fmla="*/ 2 h 218"/>
                  <a:gd name="T6" fmla="*/ 1 w 129"/>
                  <a:gd name="T7" fmla="*/ 2 h 218"/>
                  <a:gd name="T8" fmla="*/ 2 w 129"/>
                  <a:gd name="T9" fmla="*/ 2 h 218"/>
                  <a:gd name="T10" fmla="*/ 2 w 129"/>
                  <a:gd name="T11" fmla="*/ 1 h 218"/>
                  <a:gd name="T12" fmla="*/ 2 w 129"/>
                  <a:gd name="T13" fmla="*/ 1 h 218"/>
                  <a:gd name="T14" fmla="*/ 2 w 129"/>
                  <a:gd name="T15" fmla="*/ 1 h 218"/>
                  <a:gd name="T16" fmla="*/ 2 w 129"/>
                  <a:gd name="T17" fmla="*/ 1 h 218"/>
                  <a:gd name="T18" fmla="*/ 2 w 129"/>
                  <a:gd name="T19" fmla="*/ 0 h 218"/>
                  <a:gd name="T20" fmla="*/ 2 w 129"/>
                  <a:gd name="T21" fmla="*/ 1 h 218"/>
                  <a:gd name="T22" fmla="*/ 2 w 129"/>
                  <a:gd name="T23" fmla="*/ 1 h 218"/>
                  <a:gd name="T24" fmla="*/ 1 w 129"/>
                  <a:gd name="T25" fmla="*/ 1 h 218"/>
                  <a:gd name="T26" fmla="*/ 1 w 129"/>
                  <a:gd name="T27" fmla="*/ 1 h 218"/>
                  <a:gd name="T28" fmla="*/ 1 w 129"/>
                  <a:gd name="T29" fmla="*/ 1 h 218"/>
                  <a:gd name="T30" fmla="*/ 1 w 129"/>
                  <a:gd name="T31" fmla="*/ 2 h 218"/>
                  <a:gd name="T32" fmla="*/ 1 w 129"/>
                  <a:gd name="T33" fmla="*/ 2 h 218"/>
                  <a:gd name="T34" fmla="*/ 0 w 129"/>
                  <a:gd name="T35" fmla="*/ 2 h 218"/>
                  <a:gd name="T36" fmla="*/ 1 w 129"/>
                  <a:gd name="T37" fmla="*/ 2 h 218"/>
                  <a:gd name="T38" fmla="*/ 1 w 129"/>
                  <a:gd name="T39" fmla="*/ 3 h 218"/>
                  <a:gd name="T40" fmla="*/ 1 w 129"/>
                  <a:gd name="T41" fmla="*/ 3 h 218"/>
                  <a:gd name="T42" fmla="*/ 1 w 129"/>
                  <a:gd name="T43" fmla="*/ 3 h 218"/>
                  <a:gd name="T44" fmla="*/ 2 w 129"/>
                  <a:gd name="T45" fmla="*/ 3 h 218"/>
                  <a:gd name="T46" fmla="*/ 2 w 129"/>
                  <a:gd name="T47" fmla="*/ 3 h 218"/>
                  <a:gd name="T48" fmla="*/ 2 w 129"/>
                  <a:gd name="T49" fmla="*/ 3 h 218"/>
                  <a:gd name="T50" fmla="*/ 3 w 129"/>
                  <a:gd name="T51" fmla="*/ 3 h 218"/>
                  <a:gd name="T52" fmla="*/ 3 w 129"/>
                  <a:gd name="T53" fmla="*/ 3 h 218"/>
                  <a:gd name="T54" fmla="*/ 2 w 129"/>
                  <a:gd name="T55" fmla="*/ 3 h 218"/>
                  <a:gd name="T56" fmla="*/ 2 w 129"/>
                  <a:gd name="T57" fmla="*/ 3 h 218"/>
                  <a:gd name="T58" fmla="*/ 2 w 129"/>
                  <a:gd name="T59" fmla="*/ 3 h 218"/>
                  <a:gd name="T60" fmla="*/ 2 w 129"/>
                  <a:gd name="T61" fmla="*/ 3 h 218"/>
                  <a:gd name="T62" fmla="*/ 2 w 129"/>
                  <a:gd name="T63" fmla="*/ 3 h 218"/>
                  <a:gd name="T64" fmla="*/ 2 w 129"/>
                  <a:gd name="T65" fmla="*/ 2 h 218"/>
                  <a:gd name="T66" fmla="*/ 1 w 129"/>
                  <a:gd name="T67" fmla="*/ 2 h 218"/>
                  <a:gd name="T68" fmla="*/ 1 w 129"/>
                  <a:gd name="T69" fmla="*/ 2 h 21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9"/>
                  <a:gd name="T106" fmla="*/ 0 h 218"/>
                  <a:gd name="T107" fmla="*/ 129 w 129"/>
                  <a:gd name="T108" fmla="*/ 218 h 21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9" h="218">
                    <a:moveTo>
                      <a:pt x="52" y="85"/>
                    </a:moveTo>
                    <a:lnTo>
                      <a:pt x="53" y="84"/>
                    </a:lnTo>
                    <a:lnTo>
                      <a:pt x="57" y="80"/>
                    </a:lnTo>
                    <a:lnTo>
                      <a:pt x="64" y="75"/>
                    </a:lnTo>
                    <a:lnTo>
                      <a:pt x="74" y="68"/>
                    </a:lnTo>
                    <a:lnTo>
                      <a:pt x="85" y="60"/>
                    </a:lnTo>
                    <a:lnTo>
                      <a:pt x="98" y="53"/>
                    </a:lnTo>
                    <a:lnTo>
                      <a:pt x="113" y="45"/>
                    </a:lnTo>
                    <a:lnTo>
                      <a:pt x="128" y="39"/>
                    </a:lnTo>
                    <a:lnTo>
                      <a:pt x="127" y="0"/>
                    </a:lnTo>
                    <a:lnTo>
                      <a:pt x="101" y="10"/>
                    </a:lnTo>
                    <a:lnTo>
                      <a:pt x="78" y="23"/>
                    </a:lnTo>
                    <a:lnTo>
                      <a:pt x="56" y="36"/>
                    </a:lnTo>
                    <a:lnTo>
                      <a:pt x="38" y="48"/>
                    </a:lnTo>
                    <a:lnTo>
                      <a:pt x="22" y="61"/>
                    </a:lnTo>
                    <a:lnTo>
                      <a:pt x="10" y="70"/>
                    </a:lnTo>
                    <a:lnTo>
                      <a:pt x="2" y="77"/>
                    </a:lnTo>
                    <a:lnTo>
                      <a:pt x="0" y="79"/>
                    </a:lnTo>
                    <a:lnTo>
                      <a:pt x="14" y="107"/>
                    </a:lnTo>
                    <a:lnTo>
                      <a:pt x="29" y="131"/>
                    </a:lnTo>
                    <a:lnTo>
                      <a:pt x="44" y="152"/>
                    </a:lnTo>
                    <a:lnTo>
                      <a:pt x="60" y="170"/>
                    </a:lnTo>
                    <a:lnTo>
                      <a:pt x="76" y="186"/>
                    </a:lnTo>
                    <a:lnTo>
                      <a:pt x="93" y="199"/>
                    </a:lnTo>
                    <a:lnTo>
                      <a:pt x="110" y="209"/>
                    </a:lnTo>
                    <a:lnTo>
                      <a:pt x="129" y="218"/>
                    </a:lnTo>
                    <a:lnTo>
                      <a:pt x="129" y="184"/>
                    </a:lnTo>
                    <a:lnTo>
                      <a:pt x="118" y="176"/>
                    </a:lnTo>
                    <a:lnTo>
                      <a:pt x="108" y="168"/>
                    </a:lnTo>
                    <a:lnTo>
                      <a:pt x="99" y="158"/>
                    </a:lnTo>
                    <a:lnTo>
                      <a:pt x="89" y="146"/>
                    </a:lnTo>
                    <a:lnTo>
                      <a:pt x="79" y="132"/>
                    </a:lnTo>
                    <a:lnTo>
                      <a:pt x="70" y="118"/>
                    </a:lnTo>
                    <a:lnTo>
                      <a:pt x="61" y="102"/>
                    </a:lnTo>
                    <a:lnTo>
                      <a:pt x="52" y="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9" name="Freeform 99">
                <a:extLst>
                  <a:ext uri="{FF2B5EF4-FFF2-40B4-BE49-F238E27FC236}">
                    <a16:creationId xmlns:a16="http://schemas.microsoft.com/office/drawing/2014/main" id="{1EE8197B-E8E0-4122-ADE5-12D272CA98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4" y="3309"/>
                <a:ext cx="39" cy="73"/>
              </a:xfrm>
              <a:custGeom>
                <a:avLst/>
                <a:gdLst>
                  <a:gd name="T0" fmla="*/ 2 w 77"/>
                  <a:gd name="T1" fmla="*/ 3 h 145"/>
                  <a:gd name="T2" fmla="*/ 2 w 77"/>
                  <a:gd name="T3" fmla="*/ 0 h 145"/>
                  <a:gd name="T4" fmla="*/ 1 w 77"/>
                  <a:gd name="T5" fmla="*/ 1 h 145"/>
                  <a:gd name="T6" fmla="*/ 1 w 77"/>
                  <a:gd name="T7" fmla="*/ 1 h 145"/>
                  <a:gd name="T8" fmla="*/ 1 w 77"/>
                  <a:gd name="T9" fmla="*/ 1 h 145"/>
                  <a:gd name="T10" fmla="*/ 1 w 77"/>
                  <a:gd name="T11" fmla="*/ 1 h 145"/>
                  <a:gd name="T12" fmla="*/ 1 w 77"/>
                  <a:gd name="T13" fmla="*/ 1 h 145"/>
                  <a:gd name="T14" fmla="*/ 1 w 77"/>
                  <a:gd name="T15" fmla="*/ 1 h 145"/>
                  <a:gd name="T16" fmla="*/ 1 w 77"/>
                  <a:gd name="T17" fmla="*/ 1 h 145"/>
                  <a:gd name="T18" fmla="*/ 0 w 77"/>
                  <a:gd name="T19" fmla="*/ 1 h 145"/>
                  <a:gd name="T20" fmla="*/ 1 w 77"/>
                  <a:gd name="T21" fmla="*/ 1 h 145"/>
                  <a:gd name="T22" fmla="*/ 1 w 77"/>
                  <a:gd name="T23" fmla="*/ 2 h 145"/>
                  <a:gd name="T24" fmla="*/ 1 w 77"/>
                  <a:gd name="T25" fmla="*/ 2 h 145"/>
                  <a:gd name="T26" fmla="*/ 1 w 77"/>
                  <a:gd name="T27" fmla="*/ 2 h 145"/>
                  <a:gd name="T28" fmla="*/ 1 w 77"/>
                  <a:gd name="T29" fmla="*/ 2 h 145"/>
                  <a:gd name="T30" fmla="*/ 1 w 77"/>
                  <a:gd name="T31" fmla="*/ 3 h 145"/>
                  <a:gd name="T32" fmla="*/ 2 w 77"/>
                  <a:gd name="T33" fmla="*/ 3 h 145"/>
                  <a:gd name="T34" fmla="*/ 2 w 77"/>
                  <a:gd name="T35" fmla="*/ 3 h 14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7"/>
                  <a:gd name="T55" fmla="*/ 0 h 145"/>
                  <a:gd name="T56" fmla="*/ 77 w 77"/>
                  <a:gd name="T57" fmla="*/ 145 h 14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7" h="145">
                    <a:moveTo>
                      <a:pt x="77" y="145"/>
                    </a:moveTo>
                    <a:lnTo>
                      <a:pt x="76" y="0"/>
                    </a:lnTo>
                    <a:lnTo>
                      <a:pt x="61" y="6"/>
                    </a:lnTo>
                    <a:lnTo>
                      <a:pt x="46" y="14"/>
                    </a:lnTo>
                    <a:lnTo>
                      <a:pt x="33" y="21"/>
                    </a:lnTo>
                    <a:lnTo>
                      <a:pt x="22" y="29"/>
                    </a:lnTo>
                    <a:lnTo>
                      <a:pt x="12" y="36"/>
                    </a:lnTo>
                    <a:lnTo>
                      <a:pt x="5" y="41"/>
                    </a:lnTo>
                    <a:lnTo>
                      <a:pt x="1" y="45"/>
                    </a:lnTo>
                    <a:lnTo>
                      <a:pt x="0" y="46"/>
                    </a:lnTo>
                    <a:lnTo>
                      <a:pt x="9" y="63"/>
                    </a:lnTo>
                    <a:lnTo>
                      <a:pt x="18" y="79"/>
                    </a:lnTo>
                    <a:lnTo>
                      <a:pt x="27" y="93"/>
                    </a:lnTo>
                    <a:lnTo>
                      <a:pt x="37" y="107"/>
                    </a:lnTo>
                    <a:lnTo>
                      <a:pt x="47" y="119"/>
                    </a:lnTo>
                    <a:lnTo>
                      <a:pt x="56" y="129"/>
                    </a:lnTo>
                    <a:lnTo>
                      <a:pt x="66" y="137"/>
                    </a:lnTo>
                    <a:lnTo>
                      <a:pt x="77" y="145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0" name="Freeform 100">
                <a:extLst>
                  <a:ext uri="{FF2B5EF4-FFF2-40B4-BE49-F238E27FC236}">
                    <a16:creationId xmlns:a16="http://schemas.microsoft.com/office/drawing/2014/main" id="{6C242CF2-66DC-4B5C-8188-679E7FD6FA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8" y="3115"/>
                <a:ext cx="133" cy="121"/>
              </a:xfrm>
              <a:custGeom>
                <a:avLst/>
                <a:gdLst>
                  <a:gd name="T0" fmla="*/ 1 w 267"/>
                  <a:gd name="T1" fmla="*/ 4 h 242"/>
                  <a:gd name="T2" fmla="*/ 1 w 267"/>
                  <a:gd name="T3" fmla="*/ 3 h 242"/>
                  <a:gd name="T4" fmla="*/ 1 w 267"/>
                  <a:gd name="T5" fmla="*/ 3 h 242"/>
                  <a:gd name="T6" fmla="*/ 2 w 267"/>
                  <a:gd name="T7" fmla="*/ 3 h 242"/>
                  <a:gd name="T8" fmla="*/ 2 w 267"/>
                  <a:gd name="T9" fmla="*/ 2 h 242"/>
                  <a:gd name="T10" fmla="*/ 2 w 267"/>
                  <a:gd name="T11" fmla="*/ 2 h 242"/>
                  <a:gd name="T12" fmla="*/ 3 w 267"/>
                  <a:gd name="T13" fmla="*/ 2 h 242"/>
                  <a:gd name="T14" fmla="*/ 3 w 267"/>
                  <a:gd name="T15" fmla="*/ 2 h 242"/>
                  <a:gd name="T16" fmla="*/ 4 w 267"/>
                  <a:gd name="T17" fmla="*/ 1 h 242"/>
                  <a:gd name="T18" fmla="*/ 4 w 267"/>
                  <a:gd name="T19" fmla="*/ 0 h 242"/>
                  <a:gd name="T20" fmla="*/ 3 w 267"/>
                  <a:gd name="T21" fmla="*/ 1 h 242"/>
                  <a:gd name="T22" fmla="*/ 3 w 267"/>
                  <a:gd name="T23" fmla="*/ 1 h 242"/>
                  <a:gd name="T24" fmla="*/ 3 w 267"/>
                  <a:gd name="T25" fmla="*/ 1 h 242"/>
                  <a:gd name="T26" fmla="*/ 2 w 267"/>
                  <a:gd name="T27" fmla="*/ 1 h 242"/>
                  <a:gd name="T28" fmla="*/ 2 w 267"/>
                  <a:gd name="T29" fmla="*/ 1 h 242"/>
                  <a:gd name="T30" fmla="*/ 2 w 267"/>
                  <a:gd name="T31" fmla="*/ 1 h 242"/>
                  <a:gd name="T32" fmla="*/ 1 w 267"/>
                  <a:gd name="T33" fmla="*/ 2 h 242"/>
                  <a:gd name="T34" fmla="*/ 1 w 267"/>
                  <a:gd name="T35" fmla="*/ 2 h 242"/>
                  <a:gd name="T36" fmla="*/ 1 w 267"/>
                  <a:gd name="T37" fmla="*/ 2 h 242"/>
                  <a:gd name="T38" fmla="*/ 1 w 267"/>
                  <a:gd name="T39" fmla="*/ 2 h 242"/>
                  <a:gd name="T40" fmla="*/ 0 w 267"/>
                  <a:gd name="T41" fmla="*/ 3 h 242"/>
                  <a:gd name="T42" fmla="*/ 0 w 267"/>
                  <a:gd name="T43" fmla="*/ 3 h 242"/>
                  <a:gd name="T44" fmla="*/ 0 w 267"/>
                  <a:gd name="T45" fmla="*/ 3 h 242"/>
                  <a:gd name="T46" fmla="*/ 0 w 267"/>
                  <a:gd name="T47" fmla="*/ 3 h 242"/>
                  <a:gd name="T48" fmla="*/ 0 w 267"/>
                  <a:gd name="T49" fmla="*/ 4 h 242"/>
                  <a:gd name="T50" fmla="*/ 0 w 267"/>
                  <a:gd name="T51" fmla="*/ 4 h 242"/>
                  <a:gd name="T52" fmla="*/ 0 w 267"/>
                  <a:gd name="T53" fmla="*/ 4 h 242"/>
                  <a:gd name="T54" fmla="*/ 0 w 267"/>
                  <a:gd name="T55" fmla="*/ 4 h 242"/>
                  <a:gd name="T56" fmla="*/ 0 w 267"/>
                  <a:gd name="T57" fmla="*/ 4 h 242"/>
                  <a:gd name="T58" fmla="*/ 0 w 267"/>
                  <a:gd name="T59" fmla="*/ 4 h 242"/>
                  <a:gd name="T60" fmla="*/ 0 w 267"/>
                  <a:gd name="T61" fmla="*/ 4 h 242"/>
                  <a:gd name="T62" fmla="*/ 0 w 267"/>
                  <a:gd name="T63" fmla="*/ 4 h 242"/>
                  <a:gd name="T64" fmla="*/ 1 w 267"/>
                  <a:gd name="T65" fmla="*/ 4 h 242"/>
                  <a:gd name="T66" fmla="*/ 1 w 267"/>
                  <a:gd name="T67" fmla="*/ 4 h 242"/>
                  <a:gd name="T68" fmla="*/ 1 w 267"/>
                  <a:gd name="T69" fmla="*/ 4 h 242"/>
                  <a:gd name="T70" fmla="*/ 1 w 267"/>
                  <a:gd name="T71" fmla="*/ 4 h 242"/>
                  <a:gd name="T72" fmla="*/ 2 w 267"/>
                  <a:gd name="T73" fmla="*/ 4 h 242"/>
                  <a:gd name="T74" fmla="*/ 2 w 267"/>
                  <a:gd name="T75" fmla="*/ 4 h 242"/>
                  <a:gd name="T76" fmla="*/ 3 w 267"/>
                  <a:gd name="T77" fmla="*/ 4 h 242"/>
                  <a:gd name="T78" fmla="*/ 3 w 267"/>
                  <a:gd name="T79" fmla="*/ 4 h 242"/>
                  <a:gd name="T80" fmla="*/ 3 w 267"/>
                  <a:gd name="T81" fmla="*/ 4 h 242"/>
                  <a:gd name="T82" fmla="*/ 4 w 267"/>
                  <a:gd name="T83" fmla="*/ 4 h 242"/>
                  <a:gd name="T84" fmla="*/ 4 w 267"/>
                  <a:gd name="T85" fmla="*/ 3 h 242"/>
                  <a:gd name="T86" fmla="*/ 3 w 267"/>
                  <a:gd name="T87" fmla="*/ 3 h 242"/>
                  <a:gd name="T88" fmla="*/ 3 w 267"/>
                  <a:gd name="T89" fmla="*/ 3 h 242"/>
                  <a:gd name="T90" fmla="*/ 2 w 267"/>
                  <a:gd name="T91" fmla="*/ 3 h 242"/>
                  <a:gd name="T92" fmla="*/ 2 w 267"/>
                  <a:gd name="T93" fmla="*/ 4 h 242"/>
                  <a:gd name="T94" fmla="*/ 1 w 267"/>
                  <a:gd name="T95" fmla="*/ 4 h 242"/>
                  <a:gd name="T96" fmla="*/ 1 w 267"/>
                  <a:gd name="T97" fmla="*/ 4 h 242"/>
                  <a:gd name="T98" fmla="*/ 1 w 267"/>
                  <a:gd name="T99" fmla="*/ 4 h 242"/>
                  <a:gd name="T100" fmla="*/ 1 w 267"/>
                  <a:gd name="T101" fmla="*/ 4 h 24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267"/>
                  <a:gd name="T154" fmla="*/ 0 h 242"/>
                  <a:gd name="T155" fmla="*/ 267 w 267"/>
                  <a:gd name="T156" fmla="*/ 242 h 242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267" h="242">
                    <a:moveTo>
                      <a:pt x="84" y="193"/>
                    </a:moveTo>
                    <a:lnTo>
                      <a:pt x="101" y="170"/>
                    </a:lnTo>
                    <a:lnTo>
                      <a:pt x="121" y="149"/>
                    </a:lnTo>
                    <a:lnTo>
                      <a:pt x="142" y="130"/>
                    </a:lnTo>
                    <a:lnTo>
                      <a:pt x="164" y="112"/>
                    </a:lnTo>
                    <a:lnTo>
                      <a:pt x="187" y="96"/>
                    </a:lnTo>
                    <a:lnTo>
                      <a:pt x="212" y="81"/>
                    </a:lnTo>
                    <a:lnTo>
                      <a:pt x="237" y="68"/>
                    </a:lnTo>
                    <a:lnTo>
                      <a:pt x="264" y="55"/>
                    </a:lnTo>
                    <a:lnTo>
                      <a:pt x="264" y="0"/>
                    </a:lnTo>
                    <a:lnTo>
                      <a:pt x="242" y="8"/>
                    </a:lnTo>
                    <a:lnTo>
                      <a:pt x="220" y="17"/>
                    </a:lnTo>
                    <a:lnTo>
                      <a:pt x="198" y="26"/>
                    </a:lnTo>
                    <a:lnTo>
                      <a:pt x="179" y="36"/>
                    </a:lnTo>
                    <a:lnTo>
                      <a:pt x="158" y="48"/>
                    </a:lnTo>
                    <a:lnTo>
                      <a:pt x="139" y="60"/>
                    </a:lnTo>
                    <a:lnTo>
                      <a:pt x="121" y="73"/>
                    </a:lnTo>
                    <a:lnTo>
                      <a:pt x="103" y="86"/>
                    </a:lnTo>
                    <a:lnTo>
                      <a:pt x="86" y="101"/>
                    </a:lnTo>
                    <a:lnTo>
                      <a:pt x="70" y="116"/>
                    </a:lnTo>
                    <a:lnTo>
                      <a:pt x="57" y="132"/>
                    </a:lnTo>
                    <a:lnTo>
                      <a:pt x="43" y="149"/>
                    </a:lnTo>
                    <a:lnTo>
                      <a:pt x="30" y="167"/>
                    </a:lnTo>
                    <a:lnTo>
                      <a:pt x="18" y="186"/>
                    </a:lnTo>
                    <a:lnTo>
                      <a:pt x="9" y="206"/>
                    </a:lnTo>
                    <a:lnTo>
                      <a:pt x="0" y="227"/>
                    </a:lnTo>
                    <a:lnTo>
                      <a:pt x="1" y="227"/>
                    </a:lnTo>
                    <a:lnTo>
                      <a:pt x="6" y="228"/>
                    </a:lnTo>
                    <a:lnTo>
                      <a:pt x="14" y="229"/>
                    </a:lnTo>
                    <a:lnTo>
                      <a:pt x="23" y="231"/>
                    </a:lnTo>
                    <a:lnTo>
                      <a:pt x="36" y="233"/>
                    </a:lnTo>
                    <a:lnTo>
                      <a:pt x="50" y="235"/>
                    </a:lnTo>
                    <a:lnTo>
                      <a:pt x="66" y="237"/>
                    </a:lnTo>
                    <a:lnTo>
                      <a:pt x="84" y="239"/>
                    </a:lnTo>
                    <a:lnTo>
                      <a:pt x="104" y="240"/>
                    </a:lnTo>
                    <a:lnTo>
                      <a:pt x="124" y="242"/>
                    </a:lnTo>
                    <a:lnTo>
                      <a:pt x="146" y="242"/>
                    </a:lnTo>
                    <a:lnTo>
                      <a:pt x="169" y="242"/>
                    </a:lnTo>
                    <a:lnTo>
                      <a:pt x="194" y="240"/>
                    </a:lnTo>
                    <a:lnTo>
                      <a:pt x="218" y="238"/>
                    </a:lnTo>
                    <a:lnTo>
                      <a:pt x="242" y="236"/>
                    </a:lnTo>
                    <a:lnTo>
                      <a:pt x="267" y="231"/>
                    </a:lnTo>
                    <a:lnTo>
                      <a:pt x="266" y="170"/>
                    </a:lnTo>
                    <a:lnTo>
                      <a:pt x="231" y="179"/>
                    </a:lnTo>
                    <a:lnTo>
                      <a:pt x="196" y="186"/>
                    </a:lnTo>
                    <a:lnTo>
                      <a:pt x="166" y="191"/>
                    </a:lnTo>
                    <a:lnTo>
                      <a:pt x="138" y="193"/>
                    </a:lnTo>
                    <a:lnTo>
                      <a:pt x="116" y="194"/>
                    </a:lnTo>
                    <a:lnTo>
                      <a:pt x="99" y="194"/>
                    </a:lnTo>
                    <a:lnTo>
                      <a:pt x="88" y="193"/>
                    </a:lnTo>
                    <a:lnTo>
                      <a:pt x="84" y="19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1" name="Freeform 101">
                <a:extLst>
                  <a:ext uri="{FF2B5EF4-FFF2-40B4-BE49-F238E27FC236}">
                    <a16:creationId xmlns:a16="http://schemas.microsoft.com/office/drawing/2014/main" id="{B26BB4B7-0457-439D-9F29-9EF93CB6BF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0" y="3142"/>
                <a:ext cx="91" cy="70"/>
              </a:xfrm>
              <a:custGeom>
                <a:avLst/>
                <a:gdLst>
                  <a:gd name="T0" fmla="*/ 0 w 182"/>
                  <a:gd name="T1" fmla="*/ 3 h 139"/>
                  <a:gd name="T2" fmla="*/ 1 w 182"/>
                  <a:gd name="T3" fmla="*/ 3 h 139"/>
                  <a:gd name="T4" fmla="*/ 1 w 182"/>
                  <a:gd name="T5" fmla="*/ 3 h 139"/>
                  <a:gd name="T6" fmla="*/ 1 w 182"/>
                  <a:gd name="T7" fmla="*/ 3 h 139"/>
                  <a:gd name="T8" fmla="*/ 1 w 182"/>
                  <a:gd name="T9" fmla="*/ 3 h 139"/>
                  <a:gd name="T10" fmla="*/ 1 w 182"/>
                  <a:gd name="T11" fmla="*/ 3 h 139"/>
                  <a:gd name="T12" fmla="*/ 1 w 182"/>
                  <a:gd name="T13" fmla="*/ 3 h 139"/>
                  <a:gd name="T14" fmla="*/ 3 w 182"/>
                  <a:gd name="T15" fmla="*/ 2 h 139"/>
                  <a:gd name="T16" fmla="*/ 3 w 182"/>
                  <a:gd name="T17" fmla="*/ 2 h 139"/>
                  <a:gd name="T18" fmla="*/ 3 w 182"/>
                  <a:gd name="T19" fmla="*/ 0 h 139"/>
                  <a:gd name="T20" fmla="*/ 3 w 182"/>
                  <a:gd name="T21" fmla="*/ 1 h 139"/>
                  <a:gd name="T22" fmla="*/ 2 w 182"/>
                  <a:gd name="T23" fmla="*/ 1 h 139"/>
                  <a:gd name="T24" fmla="*/ 1 w 182"/>
                  <a:gd name="T25" fmla="*/ 1 h 139"/>
                  <a:gd name="T26" fmla="*/ 1 w 182"/>
                  <a:gd name="T27" fmla="*/ 1 h 139"/>
                  <a:gd name="T28" fmla="*/ 1 w 182"/>
                  <a:gd name="T29" fmla="*/ 2 h 139"/>
                  <a:gd name="T30" fmla="*/ 1 w 182"/>
                  <a:gd name="T31" fmla="*/ 2 h 139"/>
                  <a:gd name="T32" fmla="*/ 1 w 182"/>
                  <a:gd name="T33" fmla="*/ 2 h 139"/>
                  <a:gd name="T34" fmla="*/ 0 w 182"/>
                  <a:gd name="T35" fmla="*/ 3 h 13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82"/>
                  <a:gd name="T55" fmla="*/ 0 h 139"/>
                  <a:gd name="T56" fmla="*/ 182 w 182"/>
                  <a:gd name="T57" fmla="*/ 139 h 13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82" h="139">
                    <a:moveTo>
                      <a:pt x="0" y="138"/>
                    </a:moveTo>
                    <a:lnTo>
                      <a:pt x="4" y="138"/>
                    </a:lnTo>
                    <a:lnTo>
                      <a:pt x="15" y="139"/>
                    </a:lnTo>
                    <a:lnTo>
                      <a:pt x="32" y="139"/>
                    </a:lnTo>
                    <a:lnTo>
                      <a:pt x="54" y="138"/>
                    </a:lnTo>
                    <a:lnTo>
                      <a:pt x="82" y="136"/>
                    </a:lnTo>
                    <a:lnTo>
                      <a:pt x="112" y="131"/>
                    </a:lnTo>
                    <a:lnTo>
                      <a:pt x="147" y="124"/>
                    </a:lnTo>
                    <a:lnTo>
                      <a:pt x="182" y="115"/>
                    </a:lnTo>
                    <a:lnTo>
                      <a:pt x="180" y="0"/>
                    </a:lnTo>
                    <a:lnTo>
                      <a:pt x="153" y="13"/>
                    </a:lnTo>
                    <a:lnTo>
                      <a:pt x="128" y="26"/>
                    </a:lnTo>
                    <a:lnTo>
                      <a:pt x="103" y="41"/>
                    </a:lnTo>
                    <a:lnTo>
                      <a:pt x="80" y="57"/>
                    </a:lnTo>
                    <a:lnTo>
                      <a:pt x="58" y="75"/>
                    </a:lnTo>
                    <a:lnTo>
                      <a:pt x="37" y="94"/>
                    </a:lnTo>
                    <a:lnTo>
                      <a:pt x="17" y="115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2" name="Freeform 102">
                <a:extLst>
                  <a:ext uri="{FF2B5EF4-FFF2-40B4-BE49-F238E27FC236}">
                    <a16:creationId xmlns:a16="http://schemas.microsoft.com/office/drawing/2014/main" id="{73D87A07-0AF2-46D9-8AD3-7AA5ED6C1B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71" y="3540"/>
                <a:ext cx="126" cy="126"/>
              </a:xfrm>
              <a:custGeom>
                <a:avLst/>
                <a:gdLst>
                  <a:gd name="T0" fmla="*/ 1 w 252"/>
                  <a:gd name="T1" fmla="*/ 1 h 251"/>
                  <a:gd name="T2" fmla="*/ 0 w 252"/>
                  <a:gd name="T3" fmla="*/ 2 h 251"/>
                  <a:gd name="T4" fmla="*/ 0 w 252"/>
                  <a:gd name="T5" fmla="*/ 2 h 251"/>
                  <a:gd name="T6" fmla="*/ 1 w 252"/>
                  <a:gd name="T7" fmla="*/ 3 h 251"/>
                  <a:gd name="T8" fmla="*/ 1 w 252"/>
                  <a:gd name="T9" fmla="*/ 3 h 251"/>
                  <a:gd name="T10" fmla="*/ 1 w 252"/>
                  <a:gd name="T11" fmla="*/ 3 h 251"/>
                  <a:gd name="T12" fmla="*/ 1 w 252"/>
                  <a:gd name="T13" fmla="*/ 4 h 251"/>
                  <a:gd name="T14" fmla="*/ 1 w 252"/>
                  <a:gd name="T15" fmla="*/ 4 h 251"/>
                  <a:gd name="T16" fmla="*/ 1 w 252"/>
                  <a:gd name="T17" fmla="*/ 4 h 251"/>
                  <a:gd name="T18" fmla="*/ 2 w 252"/>
                  <a:gd name="T19" fmla="*/ 4 h 251"/>
                  <a:gd name="T20" fmla="*/ 2 w 252"/>
                  <a:gd name="T21" fmla="*/ 4 h 251"/>
                  <a:gd name="T22" fmla="*/ 2 w 252"/>
                  <a:gd name="T23" fmla="*/ 4 h 251"/>
                  <a:gd name="T24" fmla="*/ 3 w 252"/>
                  <a:gd name="T25" fmla="*/ 4 h 251"/>
                  <a:gd name="T26" fmla="*/ 3 w 252"/>
                  <a:gd name="T27" fmla="*/ 4 h 251"/>
                  <a:gd name="T28" fmla="*/ 4 w 252"/>
                  <a:gd name="T29" fmla="*/ 4 h 251"/>
                  <a:gd name="T30" fmla="*/ 4 w 252"/>
                  <a:gd name="T31" fmla="*/ 4 h 251"/>
                  <a:gd name="T32" fmla="*/ 4 w 252"/>
                  <a:gd name="T33" fmla="*/ 4 h 251"/>
                  <a:gd name="T34" fmla="*/ 4 w 252"/>
                  <a:gd name="T35" fmla="*/ 4 h 251"/>
                  <a:gd name="T36" fmla="*/ 4 w 252"/>
                  <a:gd name="T37" fmla="*/ 4 h 251"/>
                  <a:gd name="T38" fmla="*/ 4 w 252"/>
                  <a:gd name="T39" fmla="*/ 4 h 251"/>
                  <a:gd name="T40" fmla="*/ 3 w 252"/>
                  <a:gd name="T41" fmla="*/ 4 h 251"/>
                  <a:gd name="T42" fmla="*/ 3 w 252"/>
                  <a:gd name="T43" fmla="*/ 4 h 251"/>
                  <a:gd name="T44" fmla="*/ 3 w 252"/>
                  <a:gd name="T45" fmla="*/ 4 h 251"/>
                  <a:gd name="T46" fmla="*/ 3 w 252"/>
                  <a:gd name="T47" fmla="*/ 4 h 251"/>
                  <a:gd name="T48" fmla="*/ 2 w 252"/>
                  <a:gd name="T49" fmla="*/ 4 h 251"/>
                  <a:gd name="T50" fmla="*/ 2 w 252"/>
                  <a:gd name="T51" fmla="*/ 4 h 251"/>
                  <a:gd name="T52" fmla="*/ 2 w 252"/>
                  <a:gd name="T53" fmla="*/ 4 h 251"/>
                  <a:gd name="T54" fmla="*/ 2 w 252"/>
                  <a:gd name="T55" fmla="*/ 4 h 251"/>
                  <a:gd name="T56" fmla="*/ 1 w 252"/>
                  <a:gd name="T57" fmla="*/ 3 h 251"/>
                  <a:gd name="T58" fmla="*/ 1 w 252"/>
                  <a:gd name="T59" fmla="*/ 3 h 251"/>
                  <a:gd name="T60" fmla="*/ 1 w 252"/>
                  <a:gd name="T61" fmla="*/ 3 h 251"/>
                  <a:gd name="T62" fmla="*/ 1 w 252"/>
                  <a:gd name="T63" fmla="*/ 2 h 251"/>
                  <a:gd name="T64" fmla="*/ 1 w 252"/>
                  <a:gd name="T65" fmla="*/ 2 h 251"/>
                  <a:gd name="T66" fmla="*/ 1 w 252"/>
                  <a:gd name="T67" fmla="*/ 1 h 251"/>
                  <a:gd name="T68" fmla="*/ 1 w 252"/>
                  <a:gd name="T69" fmla="*/ 1 h 251"/>
                  <a:gd name="T70" fmla="*/ 2 w 252"/>
                  <a:gd name="T71" fmla="*/ 1 h 251"/>
                  <a:gd name="T72" fmla="*/ 2 w 252"/>
                  <a:gd name="T73" fmla="*/ 1 h 251"/>
                  <a:gd name="T74" fmla="*/ 3 w 252"/>
                  <a:gd name="T75" fmla="*/ 1 h 251"/>
                  <a:gd name="T76" fmla="*/ 3 w 252"/>
                  <a:gd name="T77" fmla="*/ 1 h 251"/>
                  <a:gd name="T78" fmla="*/ 4 w 252"/>
                  <a:gd name="T79" fmla="*/ 1 h 251"/>
                  <a:gd name="T80" fmla="*/ 4 w 252"/>
                  <a:gd name="T81" fmla="*/ 2 h 251"/>
                  <a:gd name="T82" fmla="*/ 4 w 252"/>
                  <a:gd name="T83" fmla="*/ 2 h 251"/>
                  <a:gd name="T84" fmla="*/ 4 w 252"/>
                  <a:gd name="T85" fmla="*/ 2 h 251"/>
                  <a:gd name="T86" fmla="*/ 4 w 252"/>
                  <a:gd name="T87" fmla="*/ 2 h 251"/>
                  <a:gd name="T88" fmla="*/ 4 w 252"/>
                  <a:gd name="T89" fmla="*/ 2 h 251"/>
                  <a:gd name="T90" fmla="*/ 4 w 252"/>
                  <a:gd name="T91" fmla="*/ 3 h 251"/>
                  <a:gd name="T92" fmla="*/ 4 w 252"/>
                  <a:gd name="T93" fmla="*/ 1 h 251"/>
                  <a:gd name="T94" fmla="*/ 4 w 252"/>
                  <a:gd name="T95" fmla="*/ 1 h 251"/>
                  <a:gd name="T96" fmla="*/ 4 w 252"/>
                  <a:gd name="T97" fmla="*/ 1 h 251"/>
                  <a:gd name="T98" fmla="*/ 4 w 252"/>
                  <a:gd name="T99" fmla="*/ 1 h 251"/>
                  <a:gd name="T100" fmla="*/ 3 w 252"/>
                  <a:gd name="T101" fmla="*/ 0 h 251"/>
                  <a:gd name="T102" fmla="*/ 3 w 252"/>
                  <a:gd name="T103" fmla="*/ 0 h 251"/>
                  <a:gd name="T104" fmla="*/ 3 w 252"/>
                  <a:gd name="T105" fmla="*/ 1 h 251"/>
                  <a:gd name="T106" fmla="*/ 2 w 252"/>
                  <a:gd name="T107" fmla="*/ 1 h 251"/>
                  <a:gd name="T108" fmla="*/ 2 w 252"/>
                  <a:gd name="T109" fmla="*/ 1 h 251"/>
                  <a:gd name="T110" fmla="*/ 2 w 252"/>
                  <a:gd name="T111" fmla="*/ 1 h 251"/>
                  <a:gd name="T112" fmla="*/ 1 w 252"/>
                  <a:gd name="T113" fmla="*/ 1 h 251"/>
                  <a:gd name="T114" fmla="*/ 1 w 252"/>
                  <a:gd name="T115" fmla="*/ 1 h 251"/>
                  <a:gd name="T116" fmla="*/ 1 w 252"/>
                  <a:gd name="T117" fmla="*/ 1 h 251"/>
                  <a:gd name="T118" fmla="*/ 1 w 252"/>
                  <a:gd name="T119" fmla="*/ 1 h 251"/>
                  <a:gd name="T120" fmla="*/ 1 w 252"/>
                  <a:gd name="T121" fmla="*/ 1 h 251"/>
                  <a:gd name="T122" fmla="*/ 1 w 252"/>
                  <a:gd name="T123" fmla="*/ 1 h 251"/>
                  <a:gd name="T124" fmla="*/ 1 w 252"/>
                  <a:gd name="T125" fmla="*/ 1 h 25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52"/>
                  <a:gd name="T190" fmla="*/ 0 h 251"/>
                  <a:gd name="T191" fmla="*/ 252 w 252"/>
                  <a:gd name="T192" fmla="*/ 251 h 251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52" h="251">
                    <a:moveTo>
                      <a:pt x="4" y="44"/>
                    </a:moveTo>
                    <a:lnTo>
                      <a:pt x="0" y="81"/>
                    </a:lnTo>
                    <a:lnTo>
                      <a:pt x="0" y="114"/>
                    </a:lnTo>
                    <a:lnTo>
                      <a:pt x="3" y="142"/>
                    </a:lnTo>
                    <a:lnTo>
                      <a:pt x="10" y="167"/>
                    </a:lnTo>
                    <a:lnTo>
                      <a:pt x="19" y="188"/>
                    </a:lnTo>
                    <a:lnTo>
                      <a:pt x="32" y="206"/>
                    </a:lnTo>
                    <a:lnTo>
                      <a:pt x="47" y="220"/>
                    </a:lnTo>
                    <a:lnTo>
                      <a:pt x="64" y="231"/>
                    </a:lnTo>
                    <a:lnTo>
                      <a:pt x="84" y="240"/>
                    </a:lnTo>
                    <a:lnTo>
                      <a:pt x="104" y="246"/>
                    </a:lnTo>
                    <a:lnTo>
                      <a:pt x="127" y="250"/>
                    </a:lnTo>
                    <a:lnTo>
                      <a:pt x="151" y="251"/>
                    </a:lnTo>
                    <a:lnTo>
                      <a:pt x="175" y="251"/>
                    </a:lnTo>
                    <a:lnTo>
                      <a:pt x="200" y="249"/>
                    </a:lnTo>
                    <a:lnTo>
                      <a:pt x="227" y="244"/>
                    </a:lnTo>
                    <a:lnTo>
                      <a:pt x="252" y="240"/>
                    </a:lnTo>
                    <a:lnTo>
                      <a:pt x="251" y="212"/>
                    </a:lnTo>
                    <a:lnTo>
                      <a:pt x="231" y="216"/>
                    </a:lnTo>
                    <a:lnTo>
                      <a:pt x="212" y="221"/>
                    </a:lnTo>
                    <a:lnTo>
                      <a:pt x="191" y="223"/>
                    </a:lnTo>
                    <a:lnTo>
                      <a:pt x="171" y="226"/>
                    </a:lnTo>
                    <a:lnTo>
                      <a:pt x="152" y="226"/>
                    </a:lnTo>
                    <a:lnTo>
                      <a:pt x="133" y="225"/>
                    </a:lnTo>
                    <a:lnTo>
                      <a:pt x="115" y="221"/>
                    </a:lnTo>
                    <a:lnTo>
                      <a:pt x="99" y="215"/>
                    </a:lnTo>
                    <a:lnTo>
                      <a:pt x="84" y="207"/>
                    </a:lnTo>
                    <a:lnTo>
                      <a:pt x="70" y="197"/>
                    </a:lnTo>
                    <a:lnTo>
                      <a:pt x="59" y="183"/>
                    </a:lnTo>
                    <a:lnTo>
                      <a:pt x="50" y="167"/>
                    </a:lnTo>
                    <a:lnTo>
                      <a:pt x="44" y="146"/>
                    </a:lnTo>
                    <a:lnTo>
                      <a:pt x="42" y="123"/>
                    </a:lnTo>
                    <a:lnTo>
                      <a:pt x="42" y="96"/>
                    </a:lnTo>
                    <a:lnTo>
                      <a:pt x="47" y="63"/>
                    </a:lnTo>
                    <a:lnTo>
                      <a:pt x="54" y="60"/>
                    </a:lnTo>
                    <a:lnTo>
                      <a:pt x="74" y="53"/>
                    </a:lnTo>
                    <a:lnTo>
                      <a:pt x="102" y="45"/>
                    </a:lnTo>
                    <a:lnTo>
                      <a:pt x="134" y="39"/>
                    </a:lnTo>
                    <a:lnTo>
                      <a:pt x="167" y="38"/>
                    </a:lnTo>
                    <a:lnTo>
                      <a:pt x="195" y="47"/>
                    </a:lnTo>
                    <a:lnTo>
                      <a:pt x="216" y="67"/>
                    </a:lnTo>
                    <a:lnTo>
                      <a:pt x="224" y="102"/>
                    </a:lnTo>
                    <a:lnTo>
                      <a:pt x="225" y="106"/>
                    </a:lnTo>
                    <a:lnTo>
                      <a:pt x="230" y="115"/>
                    </a:lnTo>
                    <a:lnTo>
                      <a:pt x="238" y="128"/>
                    </a:lnTo>
                    <a:lnTo>
                      <a:pt x="250" y="143"/>
                    </a:lnTo>
                    <a:lnTo>
                      <a:pt x="248" y="25"/>
                    </a:lnTo>
                    <a:lnTo>
                      <a:pt x="235" y="15"/>
                    </a:lnTo>
                    <a:lnTo>
                      <a:pt x="220" y="7"/>
                    </a:lnTo>
                    <a:lnTo>
                      <a:pt x="202" y="2"/>
                    </a:lnTo>
                    <a:lnTo>
                      <a:pt x="183" y="0"/>
                    </a:lnTo>
                    <a:lnTo>
                      <a:pt x="163" y="0"/>
                    </a:lnTo>
                    <a:lnTo>
                      <a:pt x="142" y="2"/>
                    </a:lnTo>
                    <a:lnTo>
                      <a:pt x="123" y="6"/>
                    </a:lnTo>
                    <a:lnTo>
                      <a:pt x="102" y="10"/>
                    </a:lnTo>
                    <a:lnTo>
                      <a:pt x="83" y="15"/>
                    </a:lnTo>
                    <a:lnTo>
                      <a:pt x="64" y="21"/>
                    </a:lnTo>
                    <a:lnTo>
                      <a:pt x="48" y="26"/>
                    </a:lnTo>
                    <a:lnTo>
                      <a:pt x="33" y="31"/>
                    </a:lnTo>
                    <a:lnTo>
                      <a:pt x="21" y="37"/>
                    </a:lnTo>
                    <a:lnTo>
                      <a:pt x="12" y="40"/>
                    </a:lnTo>
                    <a:lnTo>
                      <a:pt x="6" y="43"/>
                    </a:lnTo>
                    <a:lnTo>
                      <a:pt x="4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3" name="Freeform 103">
                <a:extLst>
                  <a:ext uri="{FF2B5EF4-FFF2-40B4-BE49-F238E27FC236}">
                    <a16:creationId xmlns:a16="http://schemas.microsoft.com/office/drawing/2014/main" id="{681DC184-C056-4577-A610-580DA373CE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2" y="3559"/>
                <a:ext cx="104" cy="94"/>
              </a:xfrm>
              <a:custGeom>
                <a:avLst/>
                <a:gdLst>
                  <a:gd name="T0" fmla="*/ 2 w 209"/>
                  <a:gd name="T1" fmla="*/ 1 h 188"/>
                  <a:gd name="T2" fmla="*/ 2 w 209"/>
                  <a:gd name="T3" fmla="*/ 1 h 188"/>
                  <a:gd name="T4" fmla="*/ 2 w 209"/>
                  <a:gd name="T5" fmla="*/ 1 h 188"/>
                  <a:gd name="T6" fmla="*/ 1 w 209"/>
                  <a:gd name="T7" fmla="*/ 0 h 188"/>
                  <a:gd name="T8" fmla="*/ 1 w 209"/>
                  <a:gd name="T9" fmla="*/ 1 h 188"/>
                  <a:gd name="T10" fmla="*/ 0 w 209"/>
                  <a:gd name="T11" fmla="*/ 1 h 188"/>
                  <a:gd name="T12" fmla="*/ 0 w 209"/>
                  <a:gd name="T13" fmla="*/ 1 h 188"/>
                  <a:gd name="T14" fmla="*/ 0 w 209"/>
                  <a:gd name="T15" fmla="*/ 1 h 188"/>
                  <a:gd name="T16" fmla="*/ 0 w 209"/>
                  <a:gd name="T17" fmla="*/ 1 h 188"/>
                  <a:gd name="T18" fmla="*/ 0 w 209"/>
                  <a:gd name="T19" fmla="*/ 1 h 188"/>
                  <a:gd name="T20" fmla="*/ 0 w 209"/>
                  <a:gd name="T21" fmla="*/ 1 h 188"/>
                  <a:gd name="T22" fmla="*/ 0 w 209"/>
                  <a:gd name="T23" fmla="*/ 1 h 188"/>
                  <a:gd name="T24" fmla="*/ 0 w 209"/>
                  <a:gd name="T25" fmla="*/ 3 h 188"/>
                  <a:gd name="T26" fmla="*/ 0 w 209"/>
                  <a:gd name="T27" fmla="*/ 3 h 188"/>
                  <a:gd name="T28" fmla="*/ 0 w 209"/>
                  <a:gd name="T29" fmla="*/ 3 h 188"/>
                  <a:gd name="T30" fmla="*/ 0 w 209"/>
                  <a:gd name="T31" fmla="*/ 3 h 188"/>
                  <a:gd name="T32" fmla="*/ 0 w 209"/>
                  <a:gd name="T33" fmla="*/ 3 h 188"/>
                  <a:gd name="T34" fmla="*/ 1 w 209"/>
                  <a:gd name="T35" fmla="*/ 3 h 188"/>
                  <a:gd name="T36" fmla="*/ 1 w 209"/>
                  <a:gd name="T37" fmla="*/ 3 h 188"/>
                  <a:gd name="T38" fmla="*/ 1 w 209"/>
                  <a:gd name="T39" fmla="*/ 3 h 188"/>
                  <a:gd name="T40" fmla="*/ 2 w 209"/>
                  <a:gd name="T41" fmla="*/ 3 h 188"/>
                  <a:gd name="T42" fmla="*/ 2 w 209"/>
                  <a:gd name="T43" fmla="*/ 3 h 188"/>
                  <a:gd name="T44" fmla="*/ 2 w 209"/>
                  <a:gd name="T45" fmla="*/ 3 h 188"/>
                  <a:gd name="T46" fmla="*/ 2 w 209"/>
                  <a:gd name="T47" fmla="*/ 3 h 188"/>
                  <a:gd name="T48" fmla="*/ 3 w 209"/>
                  <a:gd name="T49" fmla="*/ 3 h 188"/>
                  <a:gd name="T50" fmla="*/ 3 w 209"/>
                  <a:gd name="T51" fmla="*/ 1 h 188"/>
                  <a:gd name="T52" fmla="*/ 3 w 209"/>
                  <a:gd name="T53" fmla="*/ 1 h 188"/>
                  <a:gd name="T54" fmla="*/ 2 w 209"/>
                  <a:gd name="T55" fmla="*/ 1 h 188"/>
                  <a:gd name="T56" fmla="*/ 2 w 209"/>
                  <a:gd name="T57" fmla="*/ 1 h 188"/>
                  <a:gd name="T58" fmla="*/ 2 w 209"/>
                  <a:gd name="T59" fmla="*/ 1 h 18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09"/>
                  <a:gd name="T91" fmla="*/ 0 h 188"/>
                  <a:gd name="T92" fmla="*/ 209 w 209"/>
                  <a:gd name="T93" fmla="*/ 188 h 18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09" h="188">
                    <a:moveTo>
                      <a:pt x="182" y="64"/>
                    </a:moveTo>
                    <a:lnTo>
                      <a:pt x="174" y="29"/>
                    </a:lnTo>
                    <a:lnTo>
                      <a:pt x="153" y="9"/>
                    </a:lnTo>
                    <a:lnTo>
                      <a:pt x="125" y="0"/>
                    </a:lnTo>
                    <a:lnTo>
                      <a:pt x="92" y="1"/>
                    </a:lnTo>
                    <a:lnTo>
                      <a:pt x="60" y="7"/>
                    </a:lnTo>
                    <a:lnTo>
                      <a:pt x="32" y="15"/>
                    </a:lnTo>
                    <a:lnTo>
                      <a:pt x="12" y="22"/>
                    </a:lnTo>
                    <a:lnTo>
                      <a:pt x="5" y="25"/>
                    </a:lnTo>
                    <a:lnTo>
                      <a:pt x="0" y="58"/>
                    </a:lnTo>
                    <a:lnTo>
                      <a:pt x="0" y="85"/>
                    </a:lnTo>
                    <a:lnTo>
                      <a:pt x="2" y="108"/>
                    </a:lnTo>
                    <a:lnTo>
                      <a:pt x="8" y="129"/>
                    </a:lnTo>
                    <a:lnTo>
                      <a:pt x="17" y="145"/>
                    </a:lnTo>
                    <a:lnTo>
                      <a:pt x="28" y="159"/>
                    </a:lnTo>
                    <a:lnTo>
                      <a:pt x="42" y="169"/>
                    </a:lnTo>
                    <a:lnTo>
                      <a:pt x="57" y="177"/>
                    </a:lnTo>
                    <a:lnTo>
                      <a:pt x="73" y="183"/>
                    </a:lnTo>
                    <a:lnTo>
                      <a:pt x="91" y="187"/>
                    </a:lnTo>
                    <a:lnTo>
                      <a:pt x="110" y="188"/>
                    </a:lnTo>
                    <a:lnTo>
                      <a:pt x="129" y="188"/>
                    </a:lnTo>
                    <a:lnTo>
                      <a:pt x="149" y="185"/>
                    </a:lnTo>
                    <a:lnTo>
                      <a:pt x="170" y="183"/>
                    </a:lnTo>
                    <a:lnTo>
                      <a:pt x="189" y="178"/>
                    </a:lnTo>
                    <a:lnTo>
                      <a:pt x="209" y="174"/>
                    </a:lnTo>
                    <a:lnTo>
                      <a:pt x="208" y="105"/>
                    </a:lnTo>
                    <a:lnTo>
                      <a:pt x="196" y="90"/>
                    </a:lnTo>
                    <a:lnTo>
                      <a:pt x="188" y="77"/>
                    </a:lnTo>
                    <a:lnTo>
                      <a:pt x="183" y="68"/>
                    </a:lnTo>
                    <a:lnTo>
                      <a:pt x="182" y="64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4" name="Freeform 104">
                <a:extLst>
                  <a:ext uri="{FF2B5EF4-FFF2-40B4-BE49-F238E27FC236}">
                    <a16:creationId xmlns:a16="http://schemas.microsoft.com/office/drawing/2014/main" id="{15633024-2E55-4BB6-A8F1-929774106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2" y="3012"/>
                <a:ext cx="191" cy="152"/>
              </a:xfrm>
              <a:custGeom>
                <a:avLst/>
                <a:gdLst>
                  <a:gd name="T0" fmla="*/ 6 w 381"/>
                  <a:gd name="T1" fmla="*/ 0 h 305"/>
                  <a:gd name="T2" fmla="*/ 6 w 381"/>
                  <a:gd name="T3" fmla="*/ 0 h 305"/>
                  <a:gd name="T4" fmla="*/ 5 w 381"/>
                  <a:gd name="T5" fmla="*/ 0 h 305"/>
                  <a:gd name="T6" fmla="*/ 5 w 381"/>
                  <a:gd name="T7" fmla="*/ 0 h 305"/>
                  <a:gd name="T8" fmla="*/ 5 w 381"/>
                  <a:gd name="T9" fmla="*/ 1 h 305"/>
                  <a:gd name="T10" fmla="*/ 5 w 381"/>
                  <a:gd name="T11" fmla="*/ 1 h 305"/>
                  <a:gd name="T12" fmla="*/ 5 w 381"/>
                  <a:gd name="T13" fmla="*/ 2 h 305"/>
                  <a:gd name="T14" fmla="*/ 5 w 381"/>
                  <a:gd name="T15" fmla="*/ 2 h 305"/>
                  <a:gd name="T16" fmla="*/ 4 w 381"/>
                  <a:gd name="T17" fmla="*/ 2 h 305"/>
                  <a:gd name="T18" fmla="*/ 4 w 381"/>
                  <a:gd name="T19" fmla="*/ 3 h 305"/>
                  <a:gd name="T20" fmla="*/ 3 w 381"/>
                  <a:gd name="T21" fmla="*/ 3 h 305"/>
                  <a:gd name="T22" fmla="*/ 3 w 381"/>
                  <a:gd name="T23" fmla="*/ 3 h 305"/>
                  <a:gd name="T24" fmla="*/ 3 w 381"/>
                  <a:gd name="T25" fmla="*/ 4 h 305"/>
                  <a:gd name="T26" fmla="*/ 2 w 381"/>
                  <a:gd name="T27" fmla="*/ 3 h 305"/>
                  <a:gd name="T28" fmla="*/ 1 w 381"/>
                  <a:gd name="T29" fmla="*/ 3 h 305"/>
                  <a:gd name="T30" fmla="*/ 1 w 381"/>
                  <a:gd name="T31" fmla="*/ 2 h 305"/>
                  <a:gd name="T32" fmla="*/ 1 w 381"/>
                  <a:gd name="T33" fmla="*/ 2 h 305"/>
                  <a:gd name="T34" fmla="*/ 2 w 381"/>
                  <a:gd name="T35" fmla="*/ 1 h 305"/>
                  <a:gd name="T36" fmla="*/ 2 w 381"/>
                  <a:gd name="T37" fmla="*/ 1 h 305"/>
                  <a:gd name="T38" fmla="*/ 3 w 381"/>
                  <a:gd name="T39" fmla="*/ 0 h 305"/>
                  <a:gd name="T40" fmla="*/ 4 w 381"/>
                  <a:gd name="T41" fmla="*/ 0 h 305"/>
                  <a:gd name="T42" fmla="*/ 3 w 381"/>
                  <a:gd name="T43" fmla="*/ 0 h 305"/>
                  <a:gd name="T44" fmla="*/ 2 w 381"/>
                  <a:gd name="T45" fmla="*/ 1 h 305"/>
                  <a:gd name="T46" fmla="*/ 1 w 381"/>
                  <a:gd name="T47" fmla="*/ 1 h 305"/>
                  <a:gd name="T48" fmla="*/ 1 w 381"/>
                  <a:gd name="T49" fmla="*/ 2 h 305"/>
                  <a:gd name="T50" fmla="*/ 1 w 381"/>
                  <a:gd name="T51" fmla="*/ 2 h 305"/>
                  <a:gd name="T52" fmla="*/ 1 w 381"/>
                  <a:gd name="T53" fmla="*/ 3 h 305"/>
                  <a:gd name="T54" fmla="*/ 1 w 381"/>
                  <a:gd name="T55" fmla="*/ 4 h 305"/>
                  <a:gd name="T56" fmla="*/ 2 w 381"/>
                  <a:gd name="T57" fmla="*/ 4 h 305"/>
                  <a:gd name="T58" fmla="*/ 2 w 381"/>
                  <a:gd name="T59" fmla="*/ 4 h 305"/>
                  <a:gd name="T60" fmla="*/ 3 w 381"/>
                  <a:gd name="T61" fmla="*/ 4 h 305"/>
                  <a:gd name="T62" fmla="*/ 4 w 381"/>
                  <a:gd name="T63" fmla="*/ 4 h 305"/>
                  <a:gd name="T64" fmla="*/ 4 w 381"/>
                  <a:gd name="T65" fmla="*/ 3 h 305"/>
                  <a:gd name="T66" fmla="*/ 5 w 381"/>
                  <a:gd name="T67" fmla="*/ 2 h 305"/>
                  <a:gd name="T68" fmla="*/ 6 w 381"/>
                  <a:gd name="T69" fmla="*/ 2 h 305"/>
                  <a:gd name="T70" fmla="*/ 6 w 381"/>
                  <a:gd name="T71" fmla="*/ 1 h 305"/>
                  <a:gd name="T72" fmla="*/ 6 w 381"/>
                  <a:gd name="T73" fmla="*/ 1 h 305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381"/>
                  <a:gd name="T112" fmla="*/ 0 h 305"/>
                  <a:gd name="T113" fmla="*/ 381 w 381"/>
                  <a:gd name="T114" fmla="*/ 305 h 305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381" h="305">
                    <a:moveTo>
                      <a:pt x="354" y="48"/>
                    </a:moveTo>
                    <a:lnTo>
                      <a:pt x="353" y="44"/>
                    </a:lnTo>
                    <a:lnTo>
                      <a:pt x="349" y="35"/>
                    </a:lnTo>
                    <a:lnTo>
                      <a:pt x="346" y="20"/>
                    </a:lnTo>
                    <a:lnTo>
                      <a:pt x="346" y="0"/>
                    </a:lnTo>
                    <a:lnTo>
                      <a:pt x="285" y="2"/>
                    </a:lnTo>
                    <a:lnTo>
                      <a:pt x="275" y="33"/>
                    </a:lnTo>
                    <a:lnTo>
                      <a:pt x="278" y="57"/>
                    </a:lnTo>
                    <a:lnTo>
                      <a:pt x="283" y="73"/>
                    </a:lnTo>
                    <a:lnTo>
                      <a:pt x="287" y="79"/>
                    </a:lnTo>
                    <a:lnTo>
                      <a:pt x="302" y="90"/>
                    </a:lnTo>
                    <a:lnTo>
                      <a:pt x="311" y="103"/>
                    </a:lnTo>
                    <a:lnTo>
                      <a:pt x="312" y="117"/>
                    </a:lnTo>
                    <a:lnTo>
                      <a:pt x="309" y="131"/>
                    </a:lnTo>
                    <a:lnTo>
                      <a:pt x="300" y="146"/>
                    </a:lnTo>
                    <a:lnTo>
                      <a:pt x="287" y="161"/>
                    </a:lnTo>
                    <a:lnTo>
                      <a:pt x="272" y="175"/>
                    </a:lnTo>
                    <a:lnTo>
                      <a:pt x="255" y="189"/>
                    </a:lnTo>
                    <a:lnTo>
                      <a:pt x="236" y="203"/>
                    </a:lnTo>
                    <a:lnTo>
                      <a:pt x="217" y="216"/>
                    </a:lnTo>
                    <a:lnTo>
                      <a:pt x="198" y="227"/>
                    </a:lnTo>
                    <a:lnTo>
                      <a:pt x="181" y="238"/>
                    </a:lnTo>
                    <a:lnTo>
                      <a:pt x="166" y="246"/>
                    </a:lnTo>
                    <a:lnTo>
                      <a:pt x="154" y="252"/>
                    </a:lnTo>
                    <a:lnTo>
                      <a:pt x="146" y="256"/>
                    </a:lnTo>
                    <a:lnTo>
                      <a:pt x="144" y="257"/>
                    </a:lnTo>
                    <a:lnTo>
                      <a:pt x="111" y="246"/>
                    </a:lnTo>
                    <a:lnTo>
                      <a:pt x="85" y="233"/>
                    </a:lnTo>
                    <a:lnTo>
                      <a:pt x="66" y="219"/>
                    </a:lnTo>
                    <a:lnTo>
                      <a:pt x="54" y="204"/>
                    </a:lnTo>
                    <a:lnTo>
                      <a:pt x="47" y="189"/>
                    </a:lnTo>
                    <a:lnTo>
                      <a:pt x="46" y="172"/>
                    </a:lnTo>
                    <a:lnTo>
                      <a:pt x="50" y="156"/>
                    </a:lnTo>
                    <a:lnTo>
                      <a:pt x="58" y="137"/>
                    </a:lnTo>
                    <a:lnTo>
                      <a:pt x="69" y="120"/>
                    </a:lnTo>
                    <a:lnTo>
                      <a:pt x="85" y="103"/>
                    </a:lnTo>
                    <a:lnTo>
                      <a:pt x="103" y="84"/>
                    </a:lnTo>
                    <a:lnTo>
                      <a:pt x="123" y="67"/>
                    </a:lnTo>
                    <a:lnTo>
                      <a:pt x="145" y="50"/>
                    </a:lnTo>
                    <a:lnTo>
                      <a:pt x="169" y="33"/>
                    </a:lnTo>
                    <a:lnTo>
                      <a:pt x="194" y="17"/>
                    </a:lnTo>
                    <a:lnTo>
                      <a:pt x="218" y="2"/>
                    </a:lnTo>
                    <a:lnTo>
                      <a:pt x="172" y="3"/>
                    </a:lnTo>
                    <a:lnTo>
                      <a:pt x="143" y="23"/>
                    </a:lnTo>
                    <a:lnTo>
                      <a:pt x="116" y="44"/>
                    </a:lnTo>
                    <a:lnTo>
                      <a:pt x="91" y="65"/>
                    </a:lnTo>
                    <a:lnTo>
                      <a:pt x="68" y="86"/>
                    </a:lnTo>
                    <a:lnTo>
                      <a:pt x="47" y="106"/>
                    </a:lnTo>
                    <a:lnTo>
                      <a:pt x="30" y="128"/>
                    </a:lnTo>
                    <a:lnTo>
                      <a:pt x="16" y="149"/>
                    </a:lnTo>
                    <a:lnTo>
                      <a:pt x="7" y="169"/>
                    </a:lnTo>
                    <a:lnTo>
                      <a:pt x="1" y="189"/>
                    </a:lnTo>
                    <a:lnTo>
                      <a:pt x="0" y="209"/>
                    </a:lnTo>
                    <a:lnTo>
                      <a:pt x="5" y="227"/>
                    </a:lnTo>
                    <a:lnTo>
                      <a:pt x="15" y="245"/>
                    </a:lnTo>
                    <a:lnTo>
                      <a:pt x="31" y="262"/>
                    </a:lnTo>
                    <a:lnTo>
                      <a:pt x="53" y="277"/>
                    </a:lnTo>
                    <a:lnTo>
                      <a:pt x="82" y="292"/>
                    </a:lnTo>
                    <a:lnTo>
                      <a:pt x="119" y="305"/>
                    </a:lnTo>
                    <a:lnTo>
                      <a:pt x="123" y="302"/>
                    </a:lnTo>
                    <a:lnTo>
                      <a:pt x="134" y="296"/>
                    </a:lnTo>
                    <a:lnTo>
                      <a:pt x="152" y="288"/>
                    </a:lnTo>
                    <a:lnTo>
                      <a:pt x="174" y="276"/>
                    </a:lnTo>
                    <a:lnTo>
                      <a:pt x="199" y="262"/>
                    </a:lnTo>
                    <a:lnTo>
                      <a:pt x="227" y="245"/>
                    </a:lnTo>
                    <a:lnTo>
                      <a:pt x="256" y="227"/>
                    </a:lnTo>
                    <a:lnTo>
                      <a:pt x="285" y="207"/>
                    </a:lnTo>
                    <a:lnTo>
                      <a:pt x="312" y="187"/>
                    </a:lnTo>
                    <a:lnTo>
                      <a:pt x="336" y="165"/>
                    </a:lnTo>
                    <a:lnTo>
                      <a:pt x="357" y="144"/>
                    </a:lnTo>
                    <a:lnTo>
                      <a:pt x="372" y="123"/>
                    </a:lnTo>
                    <a:lnTo>
                      <a:pt x="380" y="102"/>
                    </a:lnTo>
                    <a:lnTo>
                      <a:pt x="381" y="82"/>
                    </a:lnTo>
                    <a:lnTo>
                      <a:pt x="372" y="64"/>
                    </a:lnTo>
                    <a:lnTo>
                      <a:pt x="354" y="4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5" name="Freeform 105">
                <a:extLst>
                  <a:ext uri="{FF2B5EF4-FFF2-40B4-BE49-F238E27FC236}">
                    <a16:creationId xmlns:a16="http://schemas.microsoft.com/office/drawing/2014/main" id="{88472C1A-A1DF-46E5-B22E-1CE08BAF79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56" y="3012"/>
                <a:ext cx="133" cy="128"/>
              </a:xfrm>
              <a:custGeom>
                <a:avLst/>
                <a:gdLst>
                  <a:gd name="T0" fmla="*/ 1 w 266"/>
                  <a:gd name="T1" fmla="*/ 4 h 255"/>
                  <a:gd name="T2" fmla="*/ 1 w 266"/>
                  <a:gd name="T3" fmla="*/ 4 h 255"/>
                  <a:gd name="T4" fmla="*/ 1 w 266"/>
                  <a:gd name="T5" fmla="*/ 4 h 255"/>
                  <a:gd name="T6" fmla="*/ 1 w 266"/>
                  <a:gd name="T7" fmla="*/ 4 h 255"/>
                  <a:gd name="T8" fmla="*/ 2 w 266"/>
                  <a:gd name="T9" fmla="*/ 4 h 255"/>
                  <a:gd name="T10" fmla="*/ 2 w 266"/>
                  <a:gd name="T11" fmla="*/ 4 h 255"/>
                  <a:gd name="T12" fmla="*/ 2 w 266"/>
                  <a:gd name="T13" fmla="*/ 4 h 255"/>
                  <a:gd name="T14" fmla="*/ 2 w 266"/>
                  <a:gd name="T15" fmla="*/ 4 h 255"/>
                  <a:gd name="T16" fmla="*/ 3 w 266"/>
                  <a:gd name="T17" fmla="*/ 3 h 255"/>
                  <a:gd name="T18" fmla="*/ 3 w 266"/>
                  <a:gd name="T19" fmla="*/ 3 h 255"/>
                  <a:gd name="T20" fmla="*/ 3 w 266"/>
                  <a:gd name="T21" fmla="*/ 3 h 255"/>
                  <a:gd name="T22" fmla="*/ 3 w 266"/>
                  <a:gd name="T23" fmla="*/ 3 h 255"/>
                  <a:gd name="T24" fmla="*/ 4 w 266"/>
                  <a:gd name="T25" fmla="*/ 3 h 255"/>
                  <a:gd name="T26" fmla="*/ 4 w 266"/>
                  <a:gd name="T27" fmla="*/ 2 h 255"/>
                  <a:gd name="T28" fmla="*/ 4 w 266"/>
                  <a:gd name="T29" fmla="*/ 2 h 255"/>
                  <a:gd name="T30" fmla="*/ 4 w 266"/>
                  <a:gd name="T31" fmla="*/ 2 h 255"/>
                  <a:gd name="T32" fmla="*/ 3 w 266"/>
                  <a:gd name="T33" fmla="*/ 2 h 255"/>
                  <a:gd name="T34" fmla="*/ 3 w 266"/>
                  <a:gd name="T35" fmla="*/ 2 h 255"/>
                  <a:gd name="T36" fmla="*/ 3 w 266"/>
                  <a:gd name="T37" fmla="*/ 1 h 255"/>
                  <a:gd name="T38" fmla="*/ 3 w 266"/>
                  <a:gd name="T39" fmla="*/ 1 h 255"/>
                  <a:gd name="T40" fmla="*/ 3 w 266"/>
                  <a:gd name="T41" fmla="*/ 0 h 255"/>
                  <a:gd name="T42" fmla="*/ 2 w 266"/>
                  <a:gd name="T43" fmla="*/ 0 h 255"/>
                  <a:gd name="T44" fmla="*/ 2 w 266"/>
                  <a:gd name="T45" fmla="*/ 1 h 255"/>
                  <a:gd name="T46" fmla="*/ 1 w 266"/>
                  <a:gd name="T47" fmla="*/ 1 h 255"/>
                  <a:gd name="T48" fmla="*/ 1 w 266"/>
                  <a:gd name="T49" fmla="*/ 1 h 255"/>
                  <a:gd name="T50" fmla="*/ 1 w 266"/>
                  <a:gd name="T51" fmla="*/ 2 h 255"/>
                  <a:gd name="T52" fmla="*/ 1 w 266"/>
                  <a:gd name="T53" fmla="*/ 2 h 255"/>
                  <a:gd name="T54" fmla="*/ 1 w 266"/>
                  <a:gd name="T55" fmla="*/ 2 h 255"/>
                  <a:gd name="T56" fmla="*/ 1 w 266"/>
                  <a:gd name="T57" fmla="*/ 2 h 255"/>
                  <a:gd name="T58" fmla="*/ 1 w 266"/>
                  <a:gd name="T59" fmla="*/ 3 h 255"/>
                  <a:gd name="T60" fmla="*/ 1 w 266"/>
                  <a:gd name="T61" fmla="*/ 3 h 255"/>
                  <a:gd name="T62" fmla="*/ 0 w 266"/>
                  <a:gd name="T63" fmla="*/ 3 h 255"/>
                  <a:gd name="T64" fmla="*/ 1 w 266"/>
                  <a:gd name="T65" fmla="*/ 3 h 255"/>
                  <a:gd name="T66" fmla="*/ 1 w 266"/>
                  <a:gd name="T67" fmla="*/ 4 h 255"/>
                  <a:gd name="T68" fmla="*/ 1 w 266"/>
                  <a:gd name="T69" fmla="*/ 4 h 255"/>
                  <a:gd name="T70" fmla="*/ 1 w 266"/>
                  <a:gd name="T71" fmla="*/ 4 h 255"/>
                  <a:gd name="T72" fmla="*/ 1 w 266"/>
                  <a:gd name="T73" fmla="*/ 4 h 255"/>
                  <a:gd name="T74" fmla="*/ 1 w 266"/>
                  <a:gd name="T75" fmla="*/ 4 h 255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66"/>
                  <a:gd name="T115" fmla="*/ 0 h 255"/>
                  <a:gd name="T116" fmla="*/ 266 w 266"/>
                  <a:gd name="T117" fmla="*/ 255 h 255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66" h="255">
                    <a:moveTo>
                      <a:pt x="98" y="255"/>
                    </a:moveTo>
                    <a:lnTo>
                      <a:pt x="100" y="254"/>
                    </a:lnTo>
                    <a:lnTo>
                      <a:pt x="108" y="250"/>
                    </a:lnTo>
                    <a:lnTo>
                      <a:pt x="120" y="244"/>
                    </a:lnTo>
                    <a:lnTo>
                      <a:pt x="135" y="236"/>
                    </a:lnTo>
                    <a:lnTo>
                      <a:pt x="152" y="225"/>
                    </a:lnTo>
                    <a:lnTo>
                      <a:pt x="171" y="214"/>
                    </a:lnTo>
                    <a:lnTo>
                      <a:pt x="190" y="201"/>
                    </a:lnTo>
                    <a:lnTo>
                      <a:pt x="209" y="187"/>
                    </a:lnTo>
                    <a:lnTo>
                      <a:pt x="226" y="173"/>
                    </a:lnTo>
                    <a:lnTo>
                      <a:pt x="241" y="159"/>
                    </a:lnTo>
                    <a:lnTo>
                      <a:pt x="254" y="144"/>
                    </a:lnTo>
                    <a:lnTo>
                      <a:pt x="263" y="129"/>
                    </a:lnTo>
                    <a:lnTo>
                      <a:pt x="266" y="115"/>
                    </a:lnTo>
                    <a:lnTo>
                      <a:pt x="265" y="101"/>
                    </a:lnTo>
                    <a:lnTo>
                      <a:pt x="256" y="88"/>
                    </a:lnTo>
                    <a:lnTo>
                      <a:pt x="241" y="77"/>
                    </a:lnTo>
                    <a:lnTo>
                      <a:pt x="237" y="71"/>
                    </a:lnTo>
                    <a:lnTo>
                      <a:pt x="232" y="55"/>
                    </a:lnTo>
                    <a:lnTo>
                      <a:pt x="229" y="31"/>
                    </a:lnTo>
                    <a:lnTo>
                      <a:pt x="239" y="0"/>
                    </a:lnTo>
                    <a:lnTo>
                      <a:pt x="172" y="0"/>
                    </a:lnTo>
                    <a:lnTo>
                      <a:pt x="148" y="15"/>
                    </a:lnTo>
                    <a:lnTo>
                      <a:pt x="123" y="31"/>
                    </a:lnTo>
                    <a:lnTo>
                      <a:pt x="99" y="48"/>
                    </a:lnTo>
                    <a:lnTo>
                      <a:pt x="77" y="65"/>
                    </a:lnTo>
                    <a:lnTo>
                      <a:pt x="57" y="82"/>
                    </a:lnTo>
                    <a:lnTo>
                      <a:pt x="39" y="101"/>
                    </a:lnTo>
                    <a:lnTo>
                      <a:pt x="23" y="118"/>
                    </a:lnTo>
                    <a:lnTo>
                      <a:pt x="12" y="135"/>
                    </a:lnTo>
                    <a:lnTo>
                      <a:pt x="4" y="154"/>
                    </a:lnTo>
                    <a:lnTo>
                      <a:pt x="0" y="170"/>
                    </a:lnTo>
                    <a:lnTo>
                      <a:pt x="1" y="187"/>
                    </a:lnTo>
                    <a:lnTo>
                      <a:pt x="8" y="202"/>
                    </a:lnTo>
                    <a:lnTo>
                      <a:pt x="20" y="217"/>
                    </a:lnTo>
                    <a:lnTo>
                      <a:pt x="39" y="231"/>
                    </a:lnTo>
                    <a:lnTo>
                      <a:pt x="65" y="244"/>
                    </a:lnTo>
                    <a:lnTo>
                      <a:pt x="98" y="255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6" name="Freeform 106">
                <a:extLst>
                  <a:ext uri="{FF2B5EF4-FFF2-40B4-BE49-F238E27FC236}">
                    <a16:creationId xmlns:a16="http://schemas.microsoft.com/office/drawing/2014/main" id="{A4E3CF0F-AA39-4C95-A396-20F685B269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9" y="3007"/>
                <a:ext cx="127" cy="124"/>
              </a:xfrm>
              <a:custGeom>
                <a:avLst/>
                <a:gdLst>
                  <a:gd name="T0" fmla="*/ 3 w 252"/>
                  <a:gd name="T1" fmla="*/ 2 h 249"/>
                  <a:gd name="T2" fmla="*/ 2 w 252"/>
                  <a:gd name="T3" fmla="*/ 2 h 249"/>
                  <a:gd name="T4" fmla="*/ 2 w 252"/>
                  <a:gd name="T5" fmla="*/ 2 h 249"/>
                  <a:gd name="T6" fmla="*/ 1 w 252"/>
                  <a:gd name="T7" fmla="*/ 2 h 249"/>
                  <a:gd name="T8" fmla="*/ 1 w 252"/>
                  <a:gd name="T9" fmla="*/ 1 h 249"/>
                  <a:gd name="T10" fmla="*/ 1 w 252"/>
                  <a:gd name="T11" fmla="*/ 1 h 249"/>
                  <a:gd name="T12" fmla="*/ 1 w 252"/>
                  <a:gd name="T13" fmla="*/ 0 h 249"/>
                  <a:gd name="T14" fmla="*/ 1 w 252"/>
                  <a:gd name="T15" fmla="*/ 0 h 249"/>
                  <a:gd name="T16" fmla="*/ 1 w 252"/>
                  <a:gd name="T17" fmla="*/ 0 h 249"/>
                  <a:gd name="T18" fmla="*/ 1 w 252"/>
                  <a:gd name="T19" fmla="*/ 0 h 249"/>
                  <a:gd name="T20" fmla="*/ 1 w 252"/>
                  <a:gd name="T21" fmla="*/ 0 h 249"/>
                  <a:gd name="T22" fmla="*/ 0 w 252"/>
                  <a:gd name="T23" fmla="*/ 1 h 249"/>
                  <a:gd name="T24" fmla="*/ 1 w 252"/>
                  <a:gd name="T25" fmla="*/ 1 h 249"/>
                  <a:gd name="T26" fmla="*/ 1 w 252"/>
                  <a:gd name="T27" fmla="*/ 2 h 249"/>
                  <a:gd name="T28" fmla="*/ 1 w 252"/>
                  <a:gd name="T29" fmla="*/ 2 h 249"/>
                  <a:gd name="T30" fmla="*/ 1 w 252"/>
                  <a:gd name="T31" fmla="*/ 3 h 249"/>
                  <a:gd name="T32" fmla="*/ 2 w 252"/>
                  <a:gd name="T33" fmla="*/ 3 h 249"/>
                  <a:gd name="T34" fmla="*/ 3 w 252"/>
                  <a:gd name="T35" fmla="*/ 3 h 249"/>
                  <a:gd name="T36" fmla="*/ 3 w 252"/>
                  <a:gd name="T37" fmla="*/ 3 h 249"/>
                  <a:gd name="T38" fmla="*/ 3 w 252"/>
                  <a:gd name="T39" fmla="*/ 3 h 249"/>
                  <a:gd name="T40" fmla="*/ 3 w 252"/>
                  <a:gd name="T41" fmla="*/ 3 h 249"/>
                  <a:gd name="T42" fmla="*/ 3 w 252"/>
                  <a:gd name="T43" fmla="*/ 2 h 249"/>
                  <a:gd name="T44" fmla="*/ 4 w 252"/>
                  <a:gd name="T45" fmla="*/ 2 h 249"/>
                  <a:gd name="T46" fmla="*/ 4 w 252"/>
                  <a:gd name="T47" fmla="*/ 1 h 249"/>
                  <a:gd name="T48" fmla="*/ 4 w 252"/>
                  <a:gd name="T49" fmla="*/ 0 h 249"/>
                  <a:gd name="T50" fmla="*/ 4 w 252"/>
                  <a:gd name="T51" fmla="*/ 0 h 249"/>
                  <a:gd name="T52" fmla="*/ 4 w 252"/>
                  <a:gd name="T53" fmla="*/ 0 h 249"/>
                  <a:gd name="T54" fmla="*/ 4 w 252"/>
                  <a:gd name="T55" fmla="*/ 0 h 249"/>
                  <a:gd name="T56" fmla="*/ 4 w 252"/>
                  <a:gd name="T57" fmla="*/ 0 h 249"/>
                  <a:gd name="T58" fmla="*/ 3 w 252"/>
                  <a:gd name="T59" fmla="*/ 1 h 249"/>
                  <a:gd name="T60" fmla="*/ 3 w 252"/>
                  <a:gd name="T61" fmla="*/ 1 h 249"/>
                  <a:gd name="T62" fmla="*/ 3 w 252"/>
                  <a:gd name="T63" fmla="*/ 2 h 249"/>
                  <a:gd name="T64" fmla="*/ 3 w 252"/>
                  <a:gd name="T65" fmla="*/ 2 h 249"/>
                  <a:gd name="T66" fmla="*/ 3 w 252"/>
                  <a:gd name="T67" fmla="*/ 2 h 249"/>
                  <a:gd name="T68" fmla="*/ 3 w 252"/>
                  <a:gd name="T69" fmla="*/ 2 h 24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52"/>
                  <a:gd name="T106" fmla="*/ 0 h 249"/>
                  <a:gd name="T107" fmla="*/ 252 w 252"/>
                  <a:gd name="T108" fmla="*/ 249 h 24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52" h="249">
                    <a:moveTo>
                      <a:pt x="133" y="183"/>
                    </a:moveTo>
                    <a:lnTo>
                      <a:pt x="99" y="173"/>
                    </a:lnTo>
                    <a:lnTo>
                      <a:pt x="71" y="158"/>
                    </a:lnTo>
                    <a:lnTo>
                      <a:pt x="52" y="139"/>
                    </a:lnTo>
                    <a:lnTo>
                      <a:pt x="38" y="116"/>
                    </a:lnTo>
                    <a:lnTo>
                      <a:pt x="30" y="91"/>
                    </a:lnTo>
                    <a:lnTo>
                      <a:pt x="27" y="63"/>
                    </a:lnTo>
                    <a:lnTo>
                      <a:pt x="30" y="33"/>
                    </a:lnTo>
                    <a:lnTo>
                      <a:pt x="36" y="2"/>
                    </a:lnTo>
                    <a:lnTo>
                      <a:pt x="10" y="2"/>
                    </a:lnTo>
                    <a:lnTo>
                      <a:pt x="2" y="45"/>
                    </a:lnTo>
                    <a:lnTo>
                      <a:pt x="0" y="84"/>
                    </a:lnTo>
                    <a:lnTo>
                      <a:pt x="2" y="122"/>
                    </a:lnTo>
                    <a:lnTo>
                      <a:pt x="12" y="157"/>
                    </a:lnTo>
                    <a:lnTo>
                      <a:pt x="29" y="188"/>
                    </a:lnTo>
                    <a:lnTo>
                      <a:pt x="54" y="213"/>
                    </a:lnTo>
                    <a:lnTo>
                      <a:pt x="89" y="234"/>
                    </a:lnTo>
                    <a:lnTo>
                      <a:pt x="132" y="249"/>
                    </a:lnTo>
                    <a:lnTo>
                      <a:pt x="137" y="243"/>
                    </a:lnTo>
                    <a:lnTo>
                      <a:pt x="148" y="226"/>
                    </a:lnTo>
                    <a:lnTo>
                      <a:pt x="165" y="199"/>
                    </a:lnTo>
                    <a:lnTo>
                      <a:pt x="184" y="166"/>
                    </a:lnTo>
                    <a:lnTo>
                      <a:pt x="205" y="128"/>
                    </a:lnTo>
                    <a:lnTo>
                      <a:pt x="224" y="85"/>
                    </a:lnTo>
                    <a:lnTo>
                      <a:pt x="241" y="43"/>
                    </a:lnTo>
                    <a:lnTo>
                      <a:pt x="252" y="0"/>
                    </a:lnTo>
                    <a:lnTo>
                      <a:pt x="212" y="0"/>
                    </a:lnTo>
                    <a:lnTo>
                      <a:pt x="208" y="30"/>
                    </a:lnTo>
                    <a:lnTo>
                      <a:pt x="199" y="61"/>
                    </a:lnTo>
                    <a:lnTo>
                      <a:pt x="186" y="92"/>
                    </a:lnTo>
                    <a:lnTo>
                      <a:pt x="171" y="121"/>
                    </a:lnTo>
                    <a:lnTo>
                      <a:pt x="158" y="145"/>
                    </a:lnTo>
                    <a:lnTo>
                      <a:pt x="145" y="166"/>
                    </a:lnTo>
                    <a:lnTo>
                      <a:pt x="137" y="179"/>
                    </a:lnTo>
                    <a:lnTo>
                      <a:pt x="133" y="18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7" name="Freeform 107">
                <a:extLst>
                  <a:ext uri="{FF2B5EF4-FFF2-40B4-BE49-F238E27FC236}">
                    <a16:creationId xmlns:a16="http://schemas.microsoft.com/office/drawing/2014/main" id="{5D534960-81BB-4292-9963-CCE3990A9A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13" y="3007"/>
                <a:ext cx="92" cy="91"/>
              </a:xfrm>
              <a:custGeom>
                <a:avLst/>
                <a:gdLst>
                  <a:gd name="T0" fmla="*/ 1 w 185"/>
                  <a:gd name="T1" fmla="*/ 2 h 183"/>
                  <a:gd name="T2" fmla="*/ 1 w 185"/>
                  <a:gd name="T3" fmla="*/ 2 h 183"/>
                  <a:gd name="T4" fmla="*/ 1 w 185"/>
                  <a:gd name="T5" fmla="*/ 2 h 183"/>
                  <a:gd name="T6" fmla="*/ 2 w 185"/>
                  <a:gd name="T7" fmla="*/ 2 h 183"/>
                  <a:gd name="T8" fmla="*/ 2 w 185"/>
                  <a:gd name="T9" fmla="*/ 1 h 183"/>
                  <a:gd name="T10" fmla="*/ 2 w 185"/>
                  <a:gd name="T11" fmla="*/ 1 h 183"/>
                  <a:gd name="T12" fmla="*/ 2 w 185"/>
                  <a:gd name="T13" fmla="*/ 0 h 183"/>
                  <a:gd name="T14" fmla="*/ 2 w 185"/>
                  <a:gd name="T15" fmla="*/ 0 h 183"/>
                  <a:gd name="T16" fmla="*/ 2 w 185"/>
                  <a:gd name="T17" fmla="*/ 0 h 183"/>
                  <a:gd name="T18" fmla="*/ 0 w 185"/>
                  <a:gd name="T19" fmla="*/ 0 h 183"/>
                  <a:gd name="T20" fmla="*/ 0 w 185"/>
                  <a:gd name="T21" fmla="*/ 0 h 183"/>
                  <a:gd name="T22" fmla="*/ 0 w 185"/>
                  <a:gd name="T23" fmla="*/ 0 h 183"/>
                  <a:gd name="T24" fmla="*/ 0 w 185"/>
                  <a:gd name="T25" fmla="*/ 1 h 183"/>
                  <a:gd name="T26" fmla="*/ 0 w 185"/>
                  <a:gd name="T27" fmla="*/ 1 h 183"/>
                  <a:gd name="T28" fmla="*/ 0 w 185"/>
                  <a:gd name="T29" fmla="*/ 2 h 183"/>
                  <a:gd name="T30" fmla="*/ 0 w 185"/>
                  <a:gd name="T31" fmla="*/ 2 h 183"/>
                  <a:gd name="T32" fmla="*/ 1 w 185"/>
                  <a:gd name="T33" fmla="*/ 2 h 183"/>
                  <a:gd name="T34" fmla="*/ 1 w 185"/>
                  <a:gd name="T35" fmla="*/ 2 h 18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85"/>
                  <a:gd name="T55" fmla="*/ 0 h 183"/>
                  <a:gd name="T56" fmla="*/ 185 w 185"/>
                  <a:gd name="T57" fmla="*/ 183 h 18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85" h="183">
                    <a:moveTo>
                      <a:pt x="106" y="183"/>
                    </a:moveTo>
                    <a:lnTo>
                      <a:pt x="110" y="179"/>
                    </a:lnTo>
                    <a:lnTo>
                      <a:pt x="118" y="166"/>
                    </a:lnTo>
                    <a:lnTo>
                      <a:pt x="131" y="145"/>
                    </a:lnTo>
                    <a:lnTo>
                      <a:pt x="144" y="121"/>
                    </a:lnTo>
                    <a:lnTo>
                      <a:pt x="159" y="92"/>
                    </a:lnTo>
                    <a:lnTo>
                      <a:pt x="172" y="61"/>
                    </a:lnTo>
                    <a:lnTo>
                      <a:pt x="181" y="30"/>
                    </a:lnTo>
                    <a:lnTo>
                      <a:pt x="185" y="0"/>
                    </a:lnTo>
                    <a:lnTo>
                      <a:pt x="9" y="2"/>
                    </a:lnTo>
                    <a:lnTo>
                      <a:pt x="3" y="33"/>
                    </a:lnTo>
                    <a:lnTo>
                      <a:pt x="0" y="63"/>
                    </a:lnTo>
                    <a:lnTo>
                      <a:pt x="3" y="91"/>
                    </a:lnTo>
                    <a:lnTo>
                      <a:pt x="11" y="116"/>
                    </a:lnTo>
                    <a:lnTo>
                      <a:pt x="25" y="139"/>
                    </a:lnTo>
                    <a:lnTo>
                      <a:pt x="44" y="158"/>
                    </a:lnTo>
                    <a:lnTo>
                      <a:pt x="72" y="173"/>
                    </a:lnTo>
                    <a:lnTo>
                      <a:pt x="106" y="183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8" name="Freeform 108">
                <a:extLst>
                  <a:ext uri="{FF2B5EF4-FFF2-40B4-BE49-F238E27FC236}">
                    <a16:creationId xmlns:a16="http://schemas.microsoft.com/office/drawing/2014/main" id="{532DF8DD-AAA1-4C0A-AD8B-AC76D0FD43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0" y="3016"/>
                <a:ext cx="155" cy="113"/>
              </a:xfrm>
              <a:custGeom>
                <a:avLst/>
                <a:gdLst>
                  <a:gd name="T0" fmla="*/ 3 w 310"/>
                  <a:gd name="T1" fmla="*/ 2 h 227"/>
                  <a:gd name="T2" fmla="*/ 3 w 310"/>
                  <a:gd name="T3" fmla="*/ 2 h 227"/>
                  <a:gd name="T4" fmla="*/ 2 w 310"/>
                  <a:gd name="T5" fmla="*/ 2 h 227"/>
                  <a:gd name="T6" fmla="*/ 2 w 310"/>
                  <a:gd name="T7" fmla="*/ 2 h 227"/>
                  <a:gd name="T8" fmla="*/ 2 w 310"/>
                  <a:gd name="T9" fmla="*/ 2 h 227"/>
                  <a:gd name="T10" fmla="*/ 1 w 310"/>
                  <a:gd name="T11" fmla="*/ 2 h 227"/>
                  <a:gd name="T12" fmla="*/ 1 w 310"/>
                  <a:gd name="T13" fmla="*/ 2 h 227"/>
                  <a:gd name="T14" fmla="*/ 1 w 310"/>
                  <a:gd name="T15" fmla="*/ 2 h 227"/>
                  <a:gd name="T16" fmla="*/ 1 w 310"/>
                  <a:gd name="T17" fmla="*/ 1 h 227"/>
                  <a:gd name="T18" fmla="*/ 1 w 310"/>
                  <a:gd name="T19" fmla="*/ 1 h 227"/>
                  <a:gd name="T20" fmla="*/ 1 w 310"/>
                  <a:gd name="T21" fmla="*/ 1 h 227"/>
                  <a:gd name="T22" fmla="*/ 1 w 310"/>
                  <a:gd name="T23" fmla="*/ 1 h 227"/>
                  <a:gd name="T24" fmla="*/ 1 w 310"/>
                  <a:gd name="T25" fmla="*/ 1 h 227"/>
                  <a:gd name="T26" fmla="*/ 1 w 310"/>
                  <a:gd name="T27" fmla="*/ 0 h 227"/>
                  <a:gd name="T28" fmla="*/ 1 w 310"/>
                  <a:gd name="T29" fmla="*/ 0 h 227"/>
                  <a:gd name="T30" fmla="*/ 1 w 310"/>
                  <a:gd name="T31" fmla="*/ 0 h 227"/>
                  <a:gd name="T32" fmla="*/ 1 w 310"/>
                  <a:gd name="T33" fmla="*/ 0 h 227"/>
                  <a:gd name="T34" fmla="*/ 0 w 310"/>
                  <a:gd name="T35" fmla="*/ 0 h 227"/>
                  <a:gd name="T36" fmla="*/ 1 w 310"/>
                  <a:gd name="T37" fmla="*/ 0 h 227"/>
                  <a:gd name="T38" fmla="*/ 1 w 310"/>
                  <a:gd name="T39" fmla="*/ 0 h 227"/>
                  <a:gd name="T40" fmla="*/ 1 w 310"/>
                  <a:gd name="T41" fmla="*/ 1 h 227"/>
                  <a:gd name="T42" fmla="*/ 1 w 310"/>
                  <a:gd name="T43" fmla="*/ 1 h 227"/>
                  <a:gd name="T44" fmla="*/ 1 w 310"/>
                  <a:gd name="T45" fmla="*/ 1 h 227"/>
                  <a:gd name="T46" fmla="*/ 1 w 310"/>
                  <a:gd name="T47" fmla="*/ 1 h 227"/>
                  <a:gd name="T48" fmla="*/ 1 w 310"/>
                  <a:gd name="T49" fmla="*/ 2 h 227"/>
                  <a:gd name="T50" fmla="*/ 1 w 310"/>
                  <a:gd name="T51" fmla="*/ 2 h 227"/>
                  <a:gd name="T52" fmla="*/ 1 w 310"/>
                  <a:gd name="T53" fmla="*/ 2 h 227"/>
                  <a:gd name="T54" fmla="*/ 1 w 310"/>
                  <a:gd name="T55" fmla="*/ 2 h 227"/>
                  <a:gd name="T56" fmla="*/ 1 w 310"/>
                  <a:gd name="T57" fmla="*/ 3 h 227"/>
                  <a:gd name="T58" fmla="*/ 2 w 310"/>
                  <a:gd name="T59" fmla="*/ 3 h 227"/>
                  <a:gd name="T60" fmla="*/ 2 w 310"/>
                  <a:gd name="T61" fmla="*/ 3 h 227"/>
                  <a:gd name="T62" fmla="*/ 3 w 310"/>
                  <a:gd name="T63" fmla="*/ 3 h 227"/>
                  <a:gd name="T64" fmla="*/ 3 w 310"/>
                  <a:gd name="T65" fmla="*/ 3 h 227"/>
                  <a:gd name="T66" fmla="*/ 5 w 310"/>
                  <a:gd name="T67" fmla="*/ 3 h 227"/>
                  <a:gd name="T68" fmla="*/ 5 w 310"/>
                  <a:gd name="T69" fmla="*/ 3 h 227"/>
                  <a:gd name="T70" fmla="*/ 5 w 310"/>
                  <a:gd name="T71" fmla="*/ 3 h 227"/>
                  <a:gd name="T72" fmla="*/ 5 w 310"/>
                  <a:gd name="T73" fmla="*/ 2 h 227"/>
                  <a:gd name="T74" fmla="*/ 5 w 310"/>
                  <a:gd name="T75" fmla="*/ 2 h 227"/>
                  <a:gd name="T76" fmla="*/ 5 w 310"/>
                  <a:gd name="T77" fmla="*/ 1 h 227"/>
                  <a:gd name="T78" fmla="*/ 5 w 310"/>
                  <a:gd name="T79" fmla="*/ 1 h 227"/>
                  <a:gd name="T80" fmla="*/ 5 w 310"/>
                  <a:gd name="T81" fmla="*/ 0 h 227"/>
                  <a:gd name="T82" fmla="*/ 5 w 310"/>
                  <a:gd name="T83" fmla="*/ 0 h 227"/>
                  <a:gd name="T84" fmla="*/ 3 w 310"/>
                  <a:gd name="T85" fmla="*/ 0 h 227"/>
                  <a:gd name="T86" fmla="*/ 3 w 310"/>
                  <a:gd name="T87" fmla="*/ 0 h 227"/>
                  <a:gd name="T88" fmla="*/ 5 w 310"/>
                  <a:gd name="T89" fmla="*/ 0 h 227"/>
                  <a:gd name="T90" fmla="*/ 5 w 310"/>
                  <a:gd name="T91" fmla="*/ 1 h 227"/>
                  <a:gd name="T92" fmla="*/ 5 w 310"/>
                  <a:gd name="T93" fmla="*/ 1 h 227"/>
                  <a:gd name="T94" fmla="*/ 5 w 310"/>
                  <a:gd name="T95" fmla="*/ 2 h 227"/>
                  <a:gd name="T96" fmla="*/ 3 w 310"/>
                  <a:gd name="T97" fmla="*/ 2 h 227"/>
                  <a:gd name="T98" fmla="*/ 3 w 310"/>
                  <a:gd name="T99" fmla="*/ 2 h 227"/>
                  <a:gd name="T100" fmla="*/ 3 w 310"/>
                  <a:gd name="T101" fmla="*/ 2 h 22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310"/>
                  <a:gd name="T154" fmla="*/ 0 h 227"/>
                  <a:gd name="T155" fmla="*/ 310 w 310"/>
                  <a:gd name="T156" fmla="*/ 227 h 22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310" h="227">
                    <a:moveTo>
                      <a:pt x="245" y="179"/>
                    </a:moveTo>
                    <a:lnTo>
                      <a:pt x="214" y="177"/>
                    </a:lnTo>
                    <a:lnTo>
                      <a:pt x="186" y="173"/>
                    </a:lnTo>
                    <a:lnTo>
                      <a:pt x="161" y="167"/>
                    </a:lnTo>
                    <a:lnTo>
                      <a:pt x="139" y="161"/>
                    </a:lnTo>
                    <a:lnTo>
                      <a:pt x="120" y="153"/>
                    </a:lnTo>
                    <a:lnTo>
                      <a:pt x="101" y="143"/>
                    </a:lnTo>
                    <a:lnTo>
                      <a:pt x="86" y="133"/>
                    </a:lnTo>
                    <a:lnTo>
                      <a:pt x="74" y="120"/>
                    </a:lnTo>
                    <a:lnTo>
                      <a:pt x="62" y="108"/>
                    </a:lnTo>
                    <a:lnTo>
                      <a:pt x="53" y="94"/>
                    </a:lnTo>
                    <a:lnTo>
                      <a:pt x="46" y="80"/>
                    </a:lnTo>
                    <a:lnTo>
                      <a:pt x="40" y="65"/>
                    </a:lnTo>
                    <a:lnTo>
                      <a:pt x="36" y="50"/>
                    </a:lnTo>
                    <a:lnTo>
                      <a:pt x="33" y="34"/>
                    </a:lnTo>
                    <a:lnTo>
                      <a:pt x="31" y="18"/>
                    </a:lnTo>
                    <a:lnTo>
                      <a:pt x="31" y="2"/>
                    </a:lnTo>
                    <a:lnTo>
                      <a:pt x="0" y="3"/>
                    </a:lnTo>
                    <a:lnTo>
                      <a:pt x="1" y="23"/>
                    </a:lnTo>
                    <a:lnTo>
                      <a:pt x="4" y="44"/>
                    </a:lnTo>
                    <a:lnTo>
                      <a:pt x="9" y="64"/>
                    </a:lnTo>
                    <a:lnTo>
                      <a:pt x="15" y="83"/>
                    </a:lnTo>
                    <a:lnTo>
                      <a:pt x="24" y="103"/>
                    </a:lnTo>
                    <a:lnTo>
                      <a:pt x="33" y="120"/>
                    </a:lnTo>
                    <a:lnTo>
                      <a:pt x="46" y="138"/>
                    </a:lnTo>
                    <a:lnTo>
                      <a:pt x="61" y="154"/>
                    </a:lnTo>
                    <a:lnTo>
                      <a:pt x="77" y="169"/>
                    </a:lnTo>
                    <a:lnTo>
                      <a:pt x="97" y="182"/>
                    </a:lnTo>
                    <a:lnTo>
                      <a:pt x="118" y="194"/>
                    </a:lnTo>
                    <a:lnTo>
                      <a:pt x="144" y="204"/>
                    </a:lnTo>
                    <a:lnTo>
                      <a:pt x="172" y="214"/>
                    </a:lnTo>
                    <a:lnTo>
                      <a:pt x="203" y="220"/>
                    </a:lnTo>
                    <a:lnTo>
                      <a:pt x="237" y="225"/>
                    </a:lnTo>
                    <a:lnTo>
                      <a:pt x="274" y="227"/>
                    </a:lnTo>
                    <a:lnTo>
                      <a:pt x="276" y="222"/>
                    </a:lnTo>
                    <a:lnTo>
                      <a:pt x="284" y="204"/>
                    </a:lnTo>
                    <a:lnTo>
                      <a:pt x="293" y="178"/>
                    </a:lnTo>
                    <a:lnTo>
                      <a:pt x="302" y="147"/>
                    </a:lnTo>
                    <a:lnTo>
                      <a:pt x="309" y="110"/>
                    </a:lnTo>
                    <a:lnTo>
                      <a:pt x="310" y="72"/>
                    </a:lnTo>
                    <a:lnTo>
                      <a:pt x="305" y="35"/>
                    </a:lnTo>
                    <a:lnTo>
                      <a:pt x="291" y="0"/>
                    </a:lnTo>
                    <a:lnTo>
                      <a:pt x="226" y="0"/>
                    </a:lnTo>
                    <a:lnTo>
                      <a:pt x="249" y="23"/>
                    </a:lnTo>
                    <a:lnTo>
                      <a:pt x="261" y="50"/>
                    </a:lnTo>
                    <a:lnTo>
                      <a:pt x="266" y="80"/>
                    </a:lnTo>
                    <a:lnTo>
                      <a:pt x="265" y="109"/>
                    </a:lnTo>
                    <a:lnTo>
                      <a:pt x="260" y="136"/>
                    </a:lnTo>
                    <a:lnTo>
                      <a:pt x="253" y="158"/>
                    </a:lnTo>
                    <a:lnTo>
                      <a:pt x="248" y="173"/>
                    </a:lnTo>
                    <a:lnTo>
                      <a:pt x="245" y="17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9" name="Freeform 109">
                <a:extLst>
                  <a:ext uri="{FF2B5EF4-FFF2-40B4-BE49-F238E27FC236}">
                    <a16:creationId xmlns:a16="http://schemas.microsoft.com/office/drawing/2014/main" id="{2E59A0FE-E4E9-4D25-9989-640E361857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26" y="3016"/>
                <a:ext cx="118" cy="89"/>
              </a:xfrm>
              <a:custGeom>
                <a:avLst/>
                <a:gdLst>
                  <a:gd name="T0" fmla="*/ 4 w 235"/>
                  <a:gd name="T1" fmla="*/ 2 h 179"/>
                  <a:gd name="T2" fmla="*/ 4 w 235"/>
                  <a:gd name="T3" fmla="*/ 2 h 179"/>
                  <a:gd name="T4" fmla="*/ 4 w 235"/>
                  <a:gd name="T5" fmla="*/ 2 h 179"/>
                  <a:gd name="T6" fmla="*/ 4 w 235"/>
                  <a:gd name="T7" fmla="*/ 2 h 179"/>
                  <a:gd name="T8" fmla="*/ 4 w 235"/>
                  <a:gd name="T9" fmla="*/ 1 h 179"/>
                  <a:gd name="T10" fmla="*/ 4 w 235"/>
                  <a:gd name="T11" fmla="*/ 1 h 179"/>
                  <a:gd name="T12" fmla="*/ 4 w 235"/>
                  <a:gd name="T13" fmla="*/ 0 h 179"/>
                  <a:gd name="T14" fmla="*/ 4 w 235"/>
                  <a:gd name="T15" fmla="*/ 0 h 179"/>
                  <a:gd name="T16" fmla="*/ 4 w 235"/>
                  <a:gd name="T17" fmla="*/ 0 h 179"/>
                  <a:gd name="T18" fmla="*/ 0 w 235"/>
                  <a:gd name="T19" fmla="*/ 0 h 179"/>
                  <a:gd name="T20" fmla="*/ 0 w 235"/>
                  <a:gd name="T21" fmla="*/ 0 h 179"/>
                  <a:gd name="T22" fmla="*/ 1 w 235"/>
                  <a:gd name="T23" fmla="*/ 0 h 179"/>
                  <a:gd name="T24" fmla="*/ 1 w 235"/>
                  <a:gd name="T25" fmla="*/ 0 h 179"/>
                  <a:gd name="T26" fmla="*/ 1 w 235"/>
                  <a:gd name="T27" fmla="*/ 1 h 179"/>
                  <a:gd name="T28" fmla="*/ 1 w 235"/>
                  <a:gd name="T29" fmla="*/ 1 h 179"/>
                  <a:gd name="T30" fmla="*/ 1 w 235"/>
                  <a:gd name="T31" fmla="*/ 1 h 179"/>
                  <a:gd name="T32" fmla="*/ 1 w 235"/>
                  <a:gd name="T33" fmla="*/ 1 h 179"/>
                  <a:gd name="T34" fmla="*/ 1 w 235"/>
                  <a:gd name="T35" fmla="*/ 1 h 179"/>
                  <a:gd name="T36" fmla="*/ 1 w 235"/>
                  <a:gd name="T37" fmla="*/ 2 h 179"/>
                  <a:gd name="T38" fmla="*/ 2 w 235"/>
                  <a:gd name="T39" fmla="*/ 2 h 179"/>
                  <a:gd name="T40" fmla="*/ 2 w 235"/>
                  <a:gd name="T41" fmla="*/ 2 h 179"/>
                  <a:gd name="T42" fmla="*/ 2 w 235"/>
                  <a:gd name="T43" fmla="*/ 2 h 179"/>
                  <a:gd name="T44" fmla="*/ 3 w 235"/>
                  <a:gd name="T45" fmla="*/ 2 h 179"/>
                  <a:gd name="T46" fmla="*/ 3 w 235"/>
                  <a:gd name="T47" fmla="*/ 2 h 179"/>
                  <a:gd name="T48" fmla="*/ 3 w 235"/>
                  <a:gd name="T49" fmla="*/ 2 h 179"/>
                  <a:gd name="T50" fmla="*/ 4 w 235"/>
                  <a:gd name="T51" fmla="*/ 2 h 179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35"/>
                  <a:gd name="T79" fmla="*/ 0 h 179"/>
                  <a:gd name="T80" fmla="*/ 235 w 235"/>
                  <a:gd name="T81" fmla="*/ 179 h 179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35" h="179">
                    <a:moveTo>
                      <a:pt x="214" y="179"/>
                    </a:moveTo>
                    <a:lnTo>
                      <a:pt x="217" y="173"/>
                    </a:lnTo>
                    <a:lnTo>
                      <a:pt x="222" y="158"/>
                    </a:lnTo>
                    <a:lnTo>
                      <a:pt x="229" y="136"/>
                    </a:lnTo>
                    <a:lnTo>
                      <a:pt x="234" y="109"/>
                    </a:lnTo>
                    <a:lnTo>
                      <a:pt x="235" y="80"/>
                    </a:lnTo>
                    <a:lnTo>
                      <a:pt x="230" y="50"/>
                    </a:lnTo>
                    <a:lnTo>
                      <a:pt x="218" y="23"/>
                    </a:lnTo>
                    <a:lnTo>
                      <a:pt x="195" y="0"/>
                    </a:lnTo>
                    <a:lnTo>
                      <a:pt x="0" y="2"/>
                    </a:lnTo>
                    <a:lnTo>
                      <a:pt x="0" y="18"/>
                    </a:lnTo>
                    <a:lnTo>
                      <a:pt x="2" y="34"/>
                    </a:lnTo>
                    <a:lnTo>
                      <a:pt x="5" y="50"/>
                    </a:lnTo>
                    <a:lnTo>
                      <a:pt x="9" y="65"/>
                    </a:lnTo>
                    <a:lnTo>
                      <a:pt x="15" y="80"/>
                    </a:lnTo>
                    <a:lnTo>
                      <a:pt x="22" y="94"/>
                    </a:lnTo>
                    <a:lnTo>
                      <a:pt x="31" y="108"/>
                    </a:lnTo>
                    <a:lnTo>
                      <a:pt x="43" y="120"/>
                    </a:lnTo>
                    <a:lnTo>
                      <a:pt x="55" y="133"/>
                    </a:lnTo>
                    <a:lnTo>
                      <a:pt x="70" y="143"/>
                    </a:lnTo>
                    <a:lnTo>
                      <a:pt x="89" y="153"/>
                    </a:lnTo>
                    <a:lnTo>
                      <a:pt x="108" y="161"/>
                    </a:lnTo>
                    <a:lnTo>
                      <a:pt x="130" y="167"/>
                    </a:lnTo>
                    <a:lnTo>
                      <a:pt x="155" y="173"/>
                    </a:lnTo>
                    <a:lnTo>
                      <a:pt x="183" y="177"/>
                    </a:lnTo>
                    <a:lnTo>
                      <a:pt x="214" y="179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0" name="Freeform 110">
                <a:extLst>
                  <a:ext uri="{FF2B5EF4-FFF2-40B4-BE49-F238E27FC236}">
                    <a16:creationId xmlns:a16="http://schemas.microsoft.com/office/drawing/2014/main" id="{65CE7E54-146B-4CFA-B582-A3F44CCF64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4" y="3018"/>
                <a:ext cx="184" cy="177"/>
              </a:xfrm>
              <a:custGeom>
                <a:avLst/>
                <a:gdLst>
                  <a:gd name="T0" fmla="*/ 3 w 368"/>
                  <a:gd name="T1" fmla="*/ 2 h 355"/>
                  <a:gd name="T2" fmla="*/ 5 w 368"/>
                  <a:gd name="T3" fmla="*/ 3 h 355"/>
                  <a:gd name="T4" fmla="*/ 6 w 368"/>
                  <a:gd name="T5" fmla="*/ 4 h 355"/>
                  <a:gd name="T6" fmla="*/ 5 w 368"/>
                  <a:gd name="T7" fmla="*/ 4 h 355"/>
                  <a:gd name="T8" fmla="*/ 3 w 368"/>
                  <a:gd name="T9" fmla="*/ 4 h 355"/>
                  <a:gd name="T10" fmla="*/ 3 w 368"/>
                  <a:gd name="T11" fmla="*/ 4 h 355"/>
                  <a:gd name="T12" fmla="*/ 1 w 368"/>
                  <a:gd name="T13" fmla="*/ 3 h 355"/>
                  <a:gd name="T14" fmla="*/ 1 w 368"/>
                  <a:gd name="T15" fmla="*/ 3 h 355"/>
                  <a:gd name="T16" fmla="*/ 1 w 368"/>
                  <a:gd name="T17" fmla="*/ 2 h 355"/>
                  <a:gd name="T18" fmla="*/ 1 w 368"/>
                  <a:gd name="T19" fmla="*/ 1 h 355"/>
                  <a:gd name="T20" fmla="*/ 1 w 368"/>
                  <a:gd name="T21" fmla="*/ 0 h 355"/>
                  <a:gd name="T22" fmla="*/ 1 w 368"/>
                  <a:gd name="T23" fmla="*/ 0 h 355"/>
                  <a:gd name="T24" fmla="*/ 1 w 368"/>
                  <a:gd name="T25" fmla="*/ 0 h 355"/>
                  <a:gd name="T26" fmla="*/ 1 w 368"/>
                  <a:gd name="T27" fmla="*/ 0 h 355"/>
                  <a:gd name="T28" fmla="*/ 1 w 368"/>
                  <a:gd name="T29" fmla="*/ 1 h 355"/>
                  <a:gd name="T30" fmla="*/ 1 w 368"/>
                  <a:gd name="T31" fmla="*/ 2 h 355"/>
                  <a:gd name="T32" fmla="*/ 1 w 368"/>
                  <a:gd name="T33" fmla="*/ 3 h 355"/>
                  <a:gd name="T34" fmla="*/ 1 w 368"/>
                  <a:gd name="T35" fmla="*/ 4 h 355"/>
                  <a:gd name="T36" fmla="*/ 3 w 368"/>
                  <a:gd name="T37" fmla="*/ 4 h 355"/>
                  <a:gd name="T38" fmla="*/ 3 w 368"/>
                  <a:gd name="T39" fmla="*/ 5 h 355"/>
                  <a:gd name="T40" fmla="*/ 6 w 368"/>
                  <a:gd name="T41" fmla="*/ 5 h 355"/>
                  <a:gd name="T42" fmla="*/ 6 w 368"/>
                  <a:gd name="T43" fmla="*/ 5 h 355"/>
                  <a:gd name="T44" fmla="*/ 6 w 368"/>
                  <a:gd name="T45" fmla="*/ 4 h 355"/>
                  <a:gd name="T46" fmla="*/ 6 w 368"/>
                  <a:gd name="T47" fmla="*/ 4 h 355"/>
                  <a:gd name="T48" fmla="*/ 6 w 368"/>
                  <a:gd name="T49" fmla="*/ 3 h 355"/>
                  <a:gd name="T50" fmla="*/ 6 w 368"/>
                  <a:gd name="T51" fmla="*/ 2 h 355"/>
                  <a:gd name="T52" fmla="*/ 6 w 368"/>
                  <a:gd name="T53" fmla="*/ 2 h 355"/>
                  <a:gd name="T54" fmla="*/ 5 w 368"/>
                  <a:gd name="T55" fmla="*/ 1 h 355"/>
                  <a:gd name="T56" fmla="*/ 3 w 368"/>
                  <a:gd name="T57" fmla="*/ 1 h 355"/>
                  <a:gd name="T58" fmla="*/ 3 w 368"/>
                  <a:gd name="T59" fmla="*/ 1 h 355"/>
                  <a:gd name="T60" fmla="*/ 3 w 368"/>
                  <a:gd name="T61" fmla="*/ 1 h 355"/>
                  <a:gd name="T62" fmla="*/ 1 w 368"/>
                  <a:gd name="T63" fmla="*/ 0 h 355"/>
                  <a:gd name="T64" fmla="*/ 1 w 368"/>
                  <a:gd name="T65" fmla="*/ 0 h 355"/>
                  <a:gd name="T66" fmla="*/ 1 w 368"/>
                  <a:gd name="T67" fmla="*/ 0 h 355"/>
                  <a:gd name="T68" fmla="*/ 1 w 368"/>
                  <a:gd name="T69" fmla="*/ 1 h 355"/>
                  <a:gd name="T70" fmla="*/ 3 w 368"/>
                  <a:gd name="T71" fmla="*/ 1 h 355"/>
                  <a:gd name="T72" fmla="*/ 3 w 368"/>
                  <a:gd name="T73" fmla="*/ 2 h 355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368"/>
                  <a:gd name="T112" fmla="*/ 0 h 355"/>
                  <a:gd name="T113" fmla="*/ 368 w 368"/>
                  <a:gd name="T114" fmla="*/ 355 h 355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368" h="355">
                    <a:moveTo>
                      <a:pt x="201" y="136"/>
                    </a:moveTo>
                    <a:lnTo>
                      <a:pt x="253" y="150"/>
                    </a:lnTo>
                    <a:lnTo>
                      <a:pt x="288" y="172"/>
                    </a:lnTo>
                    <a:lnTo>
                      <a:pt x="309" y="201"/>
                    </a:lnTo>
                    <a:lnTo>
                      <a:pt x="318" y="232"/>
                    </a:lnTo>
                    <a:lnTo>
                      <a:pt x="321" y="262"/>
                    </a:lnTo>
                    <a:lnTo>
                      <a:pt x="317" y="287"/>
                    </a:lnTo>
                    <a:lnTo>
                      <a:pt x="314" y="304"/>
                    </a:lnTo>
                    <a:lnTo>
                      <a:pt x="311" y="311"/>
                    </a:lnTo>
                    <a:lnTo>
                      <a:pt x="250" y="309"/>
                    </a:lnTo>
                    <a:lnTo>
                      <a:pt x="198" y="301"/>
                    </a:lnTo>
                    <a:lnTo>
                      <a:pt x="155" y="288"/>
                    </a:lnTo>
                    <a:lnTo>
                      <a:pt x="120" y="271"/>
                    </a:lnTo>
                    <a:lnTo>
                      <a:pt x="92" y="250"/>
                    </a:lnTo>
                    <a:lnTo>
                      <a:pt x="72" y="227"/>
                    </a:lnTo>
                    <a:lnTo>
                      <a:pt x="57" y="201"/>
                    </a:lnTo>
                    <a:lnTo>
                      <a:pt x="47" y="174"/>
                    </a:lnTo>
                    <a:lnTo>
                      <a:pt x="42" y="146"/>
                    </a:lnTo>
                    <a:lnTo>
                      <a:pt x="39" y="119"/>
                    </a:lnTo>
                    <a:lnTo>
                      <a:pt x="41" y="92"/>
                    </a:lnTo>
                    <a:lnTo>
                      <a:pt x="44" y="67"/>
                    </a:lnTo>
                    <a:lnTo>
                      <a:pt x="47" y="45"/>
                    </a:lnTo>
                    <a:lnTo>
                      <a:pt x="53" y="25"/>
                    </a:lnTo>
                    <a:lnTo>
                      <a:pt x="58" y="10"/>
                    </a:lnTo>
                    <a:lnTo>
                      <a:pt x="61" y="0"/>
                    </a:lnTo>
                    <a:lnTo>
                      <a:pt x="8" y="1"/>
                    </a:lnTo>
                    <a:lnTo>
                      <a:pt x="4" y="28"/>
                    </a:lnTo>
                    <a:lnTo>
                      <a:pt x="1" y="57"/>
                    </a:lnTo>
                    <a:lnTo>
                      <a:pt x="0" y="85"/>
                    </a:lnTo>
                    <a:lnTo>
                      <a:pt x="2" y="115"/>
                    </a:lnTo>
                    <a:lnTo>
                      <a:pt x="6" y="145"/>
                    </a:lnTo>
                    <a:lnTo>
                      <a:pt x="13" y="174"/>
                    </a:lnTo>
                    <a:lnTo>
                      <a:pt x="24" y="203"/>
                    </a:lnTo>
                    <a:lnTo>
                      <a:pt x="39" y="230"/>
                    </a:lnTo>
                    <a:lnTo>
                      <a:pt x="58" y="256"/>
                    </a:lnTo>
                    <a:lnTo>
                      <a:pt x="82" y="280"/>
                    </a:lnTo>
                    <a:lnTo>
                      <a:pt x="111" y="301"/>
                    </a:lnTo>
                    <a:lnTo>
                      <a:pt x="147" y="319"/>
                    </a:lnTo>
                    <a:lnTo>
                      <a:pt x="187" y="334"/>
                    </a:lnTo>
                    <a:lnTo>
                      <a:pt x="234" y="346"/>
                    </a:lnTo>
                    <a:lnTo>
                      <a:pt x="288" y="353"/>
                    </a:lnTo>
                    <a:lnTo>
                      <a:pt x="350" y="355"/>
                    </a:lnTo>
                    <a:lnTo>
                      <a:pt x="352" y="353"/>
                    </a:lnTo>
                    <a:lnTo>
                      <a:pt x="354" y="346"/>
                    </a:lnTo>
                    <a:lnTo>
                      <a:pt x="357" y="334"/>
                    </a:lnTo>
                    <a:lnTo>
                      <a:pt x="361" y="319"/>
                    </a:lnTo>
                    <a:lnTo>
                      <a:pt x="364" y="302"/>
                    </a:lnTo>
                    <a:lnTo>
                      <a:pt x="367" y="281"/>
                    </a:lnTo>
                    <a:lnTo>
                      <a:pt x="368" y="260"/>
                    </a:lnTo>
                    <a:lnTo>
                      <a:pt x="367" y="237"/>
                    </a:lnTo>
                    <a:lnTo>
                      <a:pt x="363" y="214"/>
                    </a:lnTo>
                    <a:lnTo>
                      <a:pt x="356" y="191"/>
                    </a:lnTo>
                    <a:lnTo>
                      <a:pt x="346" y="169"/>
                    </a:lnTo>
                    <a:lnTo>
                      <a:pt x="331" y="150"/>
                    </a:lnTo>
                    <a:lnTo>
                      <a:pt x="311" y="130"/>
                    </a:lnTo>
                    <a:lnTo>
                      <a:pt x="286" y="115"/>
                    </a:lnTo>
                    <a:lnTo>
                      <a:pt x="255" y="103"/>
                    </a:lnTo>
                    <a:lnTo>
                      <a:pt x="217" y="93"/>
                    </a:lnTo>
                    <a:lnTo>
                      <a:pt x="213" y="92"/>
                    </a:lnTo>
                    <a:lnTo>
                      <a:pt x="203" y="88"/>
                    </a:lnTo>
                    <a:lnTo>
                      <a:pt x="188" y="81"/>
                    </a:lnTo>
                    <a:lnTo>
                      <a:pt x="168" y="70"/>
                    </a:lnTo>
                    <a:lnTo>
                      <a:pt x="148" y="58"/>
                    </a:lnTo>
                    <a:lnTo>
                      <a:pt x="125" y="42"/>
                    </a:lnTo>
                    <a:lnTo>
                      <a:pt x="103" y="22"/>
                    </a:lnTo>
                    <a:lnTo>
                      <a:pt x="82" y="0"/>
                    </a:lnTo>
                    <a:lnTo>
                      <a:pt x="62" y="0"/>
                    </a:lnTo>
                    <a:lnTo>
                      <a:pt x="69" y="32"/>
                    </a:lnTo>
                    <a:lnTo>
                      <a:pt x="85" y="60"/>
                    </a:lnTo>
                    <a:lnTo>
                      <a:pt x="107" y="83"/>
                    </a:lnTo>
                    <a:lnTo>
                      <a:pt x="133" y="103"/>
                    </a:lnTo>
                    <a:lnTo>
                      <a:pt x="158" y="118"/>
                    </a:lnTo>
                    <a:lnTo>
                      <a:pt x="180" y="128"/>
                    </a:lnTo>
                    <a:lnTo>
                      <a:pt x="195" y="134"/>
                    </a:lnTo>
                    <a:lnTo>
                      <a:pt x="201" y="13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1" name="Freeform 111">
                <a:extLst>
                  <a:ext uri="{FF2B5EF4-FFF2-40B4-BE49-F238E27FC236}">
                    <a16:creationId xmlns:a16="http://schemas.microsoft.com/office/drawing/2014/main" id="{0DDC5BFA-2BDB-47C7-9043-1960B9495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4" y="3018"/>
                <a:ext cx="140" cy="156"/>
              </a:xfrm>
              <a:custGeom>
                <a:avLst/>
                <a:gdLst>
                  <a:gd name="T0" fmla="*/ 4 w 282"/>
                  <a:gd name="T1" fmla="*/ 5 h 311"/>
                  <a:gd name="T2" fmla="*/ 4 w 282"/>
                  <a:gd name="T3" fmla="*/ 5 h 311"/>
                  <a:gd name="T4" fmla="*/ 4 w 282"/>
                  <a:gd name="T5" fmla="*/ 5 h 311"/>
                  <a:gd name="T6" fmla="*/ 4 w 282"/>
                  <a:gd name="T7" fmla="*/ 5 h 311"/>
                  <a:gd name="T8" fmla="*/ 4 w 282"/>
                  <a:gd name="T9" fmla="*/ 4 h 311"/>
                  <a:gd name="T10" fmla="*/ 4 w 282"/>
                  <a:gd name="T11" fmla="*/ 4 h 311"/>
                  <a:gd name="T12" fmla="*/ 3 w 282"/>
                  <a:gd name="T13" fmla="*/ 3 h 311"/>
                  <a:gd name="T14" fmla="*/ 3 w 282"/>
                  <a:gd name="T15" fmla="*/ 3 h 311"/>
                  <a:gd name="T16" fmla="*/ 2 w 282"/>
                  <a:gd name="T17" fmla="*/ 3 h 311"/>
                  <a:gd name="T18" fmla="*/ 2 w 282"/>
                  <a:gd name="T19" fmla="*/ 3 h 311"/>
                  <a:gd name="T20" fmla="*/ 2 w 282"/>
                  <a:gd name="T21" fmla="*/ 2 h 311"/>
                  <a:gd name="T22" fmla="*/ 1 w 282"/>
                  <a:gd name="T23" fmla="*/ 2 h 311"/>
                  <a:gd name="T24" fmla="*/ 1 w 282"/>
                  <a:gd name="T25" fmla="*/ 2 h 311"/>
                  <a:gd name="T26" fmla="*/ 1 w 282"/>
                  <a:gd name="T27" fmla="*/ 2 h 311"/>
                  <a:gd name="T28" fmla="*/ 0 w 282"/>
                  <a:gd name="T29" fmla="*/ 1 h 311"/>
                  <a:gd name="T30" fmla="*/ 0 w 282"/>
                  <a:gd name="T31" fmla="*/ 1 h 311"/>
                  <a:gd name="T32" fmla="*/ 0 w 282"/>
                  <a:gd name="T33" fmla="*/ 0 h 311"/>
                  <a:gd name="T34" fmla="*/ 0 w 282"/>
                  <a:gd name="T35" fmla="*/ 0 h 311"/>
                  <a:gd name="T36" fmla="*/ 0 w 282"/>
                  <a:gd name="T37" fmla="*/ 1 h 311"/>
                  <a:gd name="T38" fmla="*/ 0 w 282"/>
                  <a:gd name="T39" fmla="*/ 1 h 311"/>
                  <a:gd name="T40" fmla="*/ 0 w 282"/>
                  <a:gd name="T41" fmla="*/ 1 h 311"/>
                  <a:gd name="T42" fmla="*/ 0 w 282"/>
                  <a:gd name="T43" fmla="*/ 2 h 311"/>
                  <a:gd name="T44" fmla="*/ 0 w 282"/>
                  <a:gd name="T45" fmla="*/ 2 h 311"/>
                  <a:gd name="T46" fmla="*/ 0 w 282"/>
                  <a:gd name="T47" fmla="*/ 2 h 311"/>
                  <a:gd name="T48" fmla="*/ 0 w 282"/>
                  <a:gd name="T49" fmla="*/ 3 h 311"/>
                  <a:gd name="T50" fmla="*/ 0 w 282"/>
                  <a:gd name="T51" fmla="*/ 3 h 311"/>
                  <a:gd name="T52" fmla="*/ 0 w 282"/>
                  <a:gd name="T53" fmla="*/ 4 h 311"/>
                  <a:gd name="T54" fmla="*/ 0 w 282"/>
                  <a:gd name="T55" fmla="*/ 4 h 311"/>
                  <a:gd name="T56" fmla="*/ 0 w 282"/>
                  <a:gd name="T57" fmla="*/ 4 h 311"/>
                  <a:gd name="T58" fmla="*/ 1 w 282"/>
                  <a:gd name="T59" fmla="*/ 5 h 311"/>
                  <a:gd name="T60" fmla="*/ 1 w 282"/>
                  <a:gd name="T61" fmla="*/ 5 h 311"/>
                  <a:gd name="T62" fmla="*/ 2 w 282"/>
                  <a:gd name="T63" fmla="*/ 5 h 311"/>
                  <a:gd name="T64" fmla="*/ 3 w 282"/>
                  <a:gd name="T65" fmla="*/ 5 h 311"/>
                  <a:gd name="T66" fmla="*/ 4 w 282"/>
                  <a:gd name="T67" fmla="*/ 5 h 31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82"/>
                  <a:gd name="T103" fmla="*/ 0 h 311"/>
                  <a:gd name="T104" fmla="*/ 282 w 282"/>
                  <a:gd name="T105" fmla="*/ 311 h 31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82" h="311">
                    <a:moveTo>
                      <a:pt x="272" y="311"/>
                    </a:moveTo>
                    <a:lnTo>
                      <a:pt x="275" y="304"/>
                    </a:lnTo>
                    <a:lnTo>
                      <a:pt x="278" y="287"/>
                    </a:lnTo>
                    <a:lnTo>
                      <a:pt x="282" y="262"/>
                    </a:lnTo>
                    <a:lnTo>
                      <a:pt x="279" y="232"/>
                    </a:lnTo>
                    <a:lnTo>
                      <a:pt x="270" y="201"/>
                    </a:lnTo>
                    <a:lnTo>
                      <a:pt x="249" y="172"/>
                    </a:lnTo>
                    <a:lnTo>
                      <a:pt x="214" y="150"/>
                    </a:lnTo>
                    <a:lnTo>
                      <a:pt x="162" y="136"/>
                    </a:lnTo>
                    <a:lnTo>
                      <a:pt x="156" y="134"/>
                    </a:lnTo>
                    <a:lnTo>
                      <a:pt x="141" y="128"/>
                    </a:lnTo>
                    <a:lnTo>
                      <a:pt x="119" y="118"/>
                    </a:lnTo>
                    <a:lnTo>
                      <a:pt x="94" y="103"/>
                    </a:lnTo>
                    <a:lnTo>
                      <a:pt x="68" y="83"/>
                    </a:lnTo>
                    <a:lnTo>
                      <a:pt x="46" y="60"/>
                    </a:lnTo>
                    <a:lnTo>
                      <a:pt x="30" y="32"/>
                    </a:lnTo>
                    <a:lnTo>
                      <a:pt x="23" y="0"/>
                    </a:lnTo>
                    <a:lnTo>
                      <a:pt x="22" y="0"/>
                    </a:lnTo>
                    <a:lnTo>
                      <a:pt x="19" y="10"/>
                    </a:lnTo>
                    <a:lnTo>
                      <a:pt x="14" y="25"/>
                    </a:lnTo>
                    <a:lnTo>
                      <a:pt x="8" y="45"/>
                    </a:lnTo>
                    <a:lnTo>
                      <a:pt x="5" y="67"/>
                    </a:lnTo>
                    <a:lnTo>
                      <a:pt x="2" y="92"/>
                    </a:lnTo>
                    <a:lnTo>
                      <a:pt x="0" y="119"/>
                    </a:lnTo>
                    <a:lnTo>
                      <a:pt x="3" y="146"/>
                    </a:lnTo>
                    <a:lnTo>
                      <a:pt x="8" y="174"/>
                    </a:lnTo>
                    <a:lnTo>
                      <a:pt x="18" y="201"/>
                    </a:lnTo>
                    <a:lnTo>
                      <a:pt x="33" y="227"/>
                    </a:lnTo>
                    <a:lnTo>
                      <a:pt x="53" y="250"/>
                    </a:lnTo>
                    <a:lnTo>
                      <a:pt x="81" y="271"/>
                    </a:lnTo>
                    <a:lnTo>
                      <a:pt x="116" y="288"/>
                    </a:lnTo>
                    <a:lnTo>
                      <a:pt x="159" y="301"/>
                    </a:lnTo>
                    <a:lnTo>
                      <a:pt x="211" y="309"/>
                    </a:lnTo>
                    <a:lnTo>
                      <a:pt x="272" y="311"/>
                    </a:lnTo>
                    <a:close/>
                  </a:path>
                </a:pathLst>
              </a:custGeom>
              <a:solidFill>
                <a:srgbClr val="FFAF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2" name="Freeform 112">
                <a:extLst>
                  <a:ext uri="{FF2B5EF4-FFF2-40B4-BE49-F238E27FC236}">
                    <a16:creationId xmlns:a16="http://schemas.microsoft.com/office/drawing/2014/main" id="{7E2FA567-0DEF-47C8-BE11-A4AC31CFFB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0" y="3488"/>
                <a:ext cx="228" cy="55"/>
              </a:xfrm>
              <a:custGeom>
                <a:avLst/>
                <a:gdLst>
                  <a:gd name="T0" fmla="*/ 8 w 455"/>
                  <a:gd name="T1" fmla="*/ 0 h 111"/>
                  <a:gd name="T2" fmla="*/ 8 w 455"/>
                  <a:gd name="T3" fmla="*/ 0 h 111"/>
                  <a:gd name="T4" fmla="*/ 7 w 455"/>
                  <a:gd name="T5" fmla="*/ 0 h 111"/>
                  <a:gd name="T6" fmla="*/ 7 w 455"/>
                  <a:gd name="T7" fmla="*/ 0 h 111"/>
                  <a:gd name="T8" fmla="*/ 7 w 455"/>
                  <a:gd name="T9" fmla="*/ 0 h 111"/>
                  <a:gd name="T10" fmla="*/ 7 w 455"/>
                  <a:gd name="T11" fmla="*/ 0 h 111"/>
                  <a:gd name="T12" fmla="*/ 6 w 455"/>
                  <a:gd name="T13" fmla="*/ 0 h 111"/>
                  <a:gd name="T14" fmla="*/ 6 w 455"/>
                  <a:gd name="T15" fmla="*/ 0 h 111"/>
                  <a:gd name="T16" fmla="*/ 5 w 455"/>
                  <a:gd name="T17" fmla="*/ 1 h 111"/>
                  <a:gd name="T18" fmla="*/ 5 w 455"/>
                  <a:gd name="T19" fmla="*/ 1 h 111"/>
                  <a:gd name="T20" fmla="*/ 4 w 455"/>
                  <a:gd name="T21" fmla="*/ 1 h 111"/>
                  <a:gd name="T22" fmla="*/ 4 w 455"/>
                  <a:gd name="T23" fmla="*/ 1 h 111"/>
                  <a:gd name="T24" fmla="*/ 3 w 455"/>
                  <a:gd name="T25" fmla="*/ 1 h 111"/>
                  <a:gd name="T26" fmla="*/ 2 w 455"/>
                  <a:gd name="T27" fmla="*/ 1 h 111"/>
                  <a:gd name="T28" fmla="*/ 2 w 455"/>
                  <a:gd name="T29" fmla="*/ 0 h 111"/>
                  <a:gd name="T30" fmla="*/ 1 w 455"/>
                  <a:gd name="T31" fmla="*/ 0 h 111"/>
                  <a:gd name="T32" fmla="*/ 0 w 455"/>
                  <a:gd name="T33" fmla="*/ 0 h 111"/>
                  <a:gd name="T34" fmla="*/ 1 w 455"/>
                  <a:gd name="T35" fmla="*/ 0 h 111"/>
                  <a:gd name="T36" fmla="*/ 1 w 455"/>
                  <a:gd name="T37" fmla="*/ 0 h 111"/>
                  <a:gd name="T38" fmla="*/ 1 w 455"/>
                  <a:gd name="T39" fmla="*/ 0 h 111"/>
                  <a:gd name="T40" fmla="*/ 1 w 455"/>
                  <a:gd name="T41" fmla="*/ 0 h 111"/>
                  <a:gd name="T42" fmla="*/ 1 w 455"/>
                  <a:gd name="T43" fmla="*/ 0 h 111"/>
                  <a:gd name="T44" fmla="*/ 2 w 455"/>
                  <a:gd name="T45" fmla="*/ 1 h 111"/>
                  <a:gd name="T46" fmla="*/ 2 w 455"/>
                  <a:gd name="T47" fmla="*/ 1 h 111"/>
                  <a:gd name="T48" fmla="*/ 3 w 455"/>
                  <a:gd name="T49" fmla="*/ 1 h 111"/>
                  <a:gd name="T50" fmla="*/ 3 w 455"/>
                  <a:gd name="T51" fmla="*/ 1 h 111"/>
                  <a:gd name="T52" fmla="*/ 4 w 455"/>
                  <a:gd name="T53" fmla="*/ 1 h 111"/>
                  <a:gd name="T54" fmla="*/ 4 w 455"/>
                  <a:gd name="T55" fmla="*/ 1 h 111"/>
                  <a:gd name="T56" fmla="*/ 5 w 455"/>
                  <a:gd name="T57" fmla="*/ 1 h 111"/>
                  <a:gd name="T58" fmla="*/ 6 w 455"/>
                  <a:gd name="T59" fmla="*/ 1 h 111"/>
                  <a:gd name="T60" fmla="*/ 6 w 455"/>
                  <a:gd name="T61" fmla="*/ 1 h 111"/>
                  <a:gd name="T62" fmla="*/ 7 w 455"/>
                  <a:gd name="T63" fmla="*/ 0 h 111"/>
                  <a:gd name="T64" fmla="*/ 8 w 455"/>
                  <a:gd name="T65" fmla="*/ 0 h 11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55"/>
                  <a:gd name="T100" fmla="*/ 0 h 111"/>
                  <a:gd name="T101" fmla="*/ 455 w 455"/>
                  <a:gd name="T102" fmla="*/ 111 h 11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55" h="111">
                    <a:moveTo>
                      <a:pt x="455" y="8"/>
                    </a:moveTo>
                    <a:lnTo>
                      <a:pt x="453" y="10"/>
                    </a:lnTo>
                    <a:lnTo>
                      <a:pt x="443" y="15"/>
                    </a:lnTo>
                    <a:lnTo>
                      <a:pt x="431" y="23"/>
                    </a:lnTo>
                    <a:lnTo>
                      <a:pt x="413" y="32"/>
                    </a:lnTo>
                    <a:lnTo>
                      <a:pt x="392" y="42"/>
                    </a:lnTo>
                    <a:lnTo>
                      <a:pt x="365" y="52"/>
                    </a:lnTo>
                    <a:lnTo>
                      <a:pt x="336" y="62"/>
                    </a:lnTo>
                    <a:lnTo>
                      <a:pt x="305" y="70"/>
                    </a:lnTo>
                    <a:lnTo>
                      <a:pt x="271" y="77"/>
                    </a:lnTo>
                    <a:lnTo>
                      <a:pt x="235" y="81"/>
                    </a:lnTo>
                    <a:lnTo>
                      <a:pt x="197" y="81"/>
                    </a:lnTo>
                    <a:lnTo>
                      <a:pt x="159" y="76"/>
                    </a:lnTo>
                    <a:lnTo>
                      <a:pt x="118" y="67"/>
                    </a:lnTo>
                    <a:lnTo>
                      <a:pt x="79" y="52"/>
                    </a:lnTo>
                    <a:lnTo>
                      <a:pt x="39" y="29"/>
                    </a:lnTo>
                    <a:lnTo>
                      <a:pt x="0" y="0"/>
                    </a:lnTo>
                    <a:lnTo>
                      <a:pt x="2" y="2"/>
                    </a:lnTo>
                    <a:lnTo>
                      <a:pt x="10" y="10"/>
                    </a:lnTo>
                    <a:lnTo>
                      <a:pt x="22" y="21"/>
                    </a:lnTo>
                    <a:lnTo>
                      <a:pt x="38" y="35"/>
                    </a:lnTo>
                    <a:lnTo>
                      <a:pt x="58" y="50"/>
                    </a:lnTo>
                    <a:lnTo>
                      <a:pt x="82" y="65"/>
                    </a:lnTo>
                    <a:lnTo>
                      <a:pt x="109" y="80"/>
                    </a:lnTo>
                    <a:lnTo>
                      <a:pt x="139" y="92"/>
                    </a:lnTo>
                    <a:lnTo>
                      <a:pt x="173" y="103"/>
                    </a:lnTo>
                    <a:lnTo>
                      <a:pt x="207" y="108"/>
                    </a:lnTo>
                    <a:lnTo>
                      <a:pt x="245" y="111"/>
                    </a:lnTo>
                    <a:lnTo>
                      <a:pt x="284" y="106"/>
                    </a:lnTo>
                    <a:lnTo>
                      <a:pt x="326" y="95"/>
                    </a:lnTo>
                    <a:lnTo>
                      <a:pt x="367" y="75"/>
                    </a:lnTo>
                    <a:lnTo>
                      <a:pt x="411" y="47"/>
                    </a:lnTo>
                    <a:lnTo>
                      <a:pt x="455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3" name="Freeform 113">
                <a:extLst>
                  <a:ext uri="{FF2B5EF4-FFF2-40B4-BE49-F238E27FC236}">
                    <a16:creationId xmlns:a16="http://schemas.microsoft.com/office/drawing/2014/main" id="{391BC5CC-4AA8-4DDF-A8AA-400E1CABB0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69" y="3542"/>
                <a:ext cx="175" cy="62"/>
              </a:xfrm>
              <a:custGeom>
                <a:avLst/>
                <a:gdLst>
                  <a:gd name="T0" fmla="*/ 4 w 351"/>
                  <a:gd name="T1" fmla="*/ 0 h 126"/>
                  <a:gd name="T2" fmla="*/ 4 w 351"/>
                  <a:gd name="T3" fmla="*/ 0 h 126"/>
                  <a:gd name="T4" fmla="*/ 4 w 351"/>
                  <a:gd name="T5" fmla="*/ 0 h 126"/>
                  <a:gd name="T6" fmla="*/ 3 w 351"/>
                  <a:gd name="T7" fmla="*/ 0 h 126"/>
                  <a:gd name="T8" fmla="*/ 3 w 351"/>
                  <a:gd name="T9" fmla="*/ 0 h 126"/>
                  <a:gd name="T10" fmla="*/ 2 w 351"/>
                  <a:gd name="T11" fmla="*/ 0 h 126"/>
                  <a:gd name="T12" fmla="*/ 1 w 351"/>
                  <a:gd name="T13" fmla="*/ 0 h 126"/>
                  <a:gd name="T14" fmla="*/ 0 w 351"/>
                  <a:gd name="T15" fmla="*/ 0 h 126"/>
                  <a:gd name="T16" fmla="*/ 0 w 351"/>
                  <a:gd name="T17" fmla="*/ 0 h 126"/>
                  <a:gd name="T18" fmla="*/ 0 w 351"/>
                  <a:gd name="T19" fmla="*/ 0 h 126"/>
                  <a:gd name="T20" fmla="*/ 0 w 351"/>
                  <a:gd name="T21" fmla="*/ 0 h 126"/>
                  <a:gd name="T22" fmla="*/ 1 w 351"/>
                  <a:gd name="T23" fmla="*/ 0 h 126"/>
                  <a:gd name="T24" fmla="*/ 1 w 351"/>
                  <a:gd name="T25" fmla="*/ 1 h 126"/>
                  <a:gd name="T26" fmla="*/ 2 w 351"/>
                  <a:gd name="T27" fmla="*/ 1 h 126"/>
                  <a:gd name="T28" fmla="*/ 2 w 351"/>
                  <a:gd name="T29" fmla="*/ 1 h 126"/>
                  <a:gd name="T30" fmla="*/ 3 w 351"/>
                  <a:gd name="T31" fmla="*/ 1 h 126"/>
                  <a:gd name="T32" fmla="*/ 3 w 351"/>
                  <a:gd name="T33" fmla="*/ 1 h 126"/>
                  <a:gd name="T34" fmla="*/ 3 w 351"/>
                  <a:gd name="T35" fmla="*/ 1 h 126"/>
                  <a:gd name="T36" fmla="*/ 2 w 351"/>
                  <a:gd name="T37" fmla="*/ 1 h 126"/>
                  <a:gd name="T38" fmla="*/ 1 w 351"/>
                  <a:gd name="T39" fmla="*/ 1 h 126"/>
                  <a:gd name="T40" fmla="*/ 0 w 351"/>
                  <a:gd name="T41" fmla="*/ 1 h 126"/>
                  <a:gd name="T42" fmla="*/ 1 w 351"/>
                  <a:gd name="T43" fmla="*/ 1 h 126"/>
                  <a:gd name="T44" fmla="*/ 1 w 351"/>
                  <a:gd name="T45" fmla="*/ 1 h 126"/>
                  <a:gd name="T46" fmla="*/ 1 w 351"/>
                  <a:gd name="T47" fmla="*/ 1 h 126"/>
                  <a:gd name="T48" fmla="*/ 2 w 351"/>
                  <a:gd name="T49" fmla="*/ 1 h 126"/>
                  <a:gd name="T50" fmla="*/ 3 w 351"/>
                  <a:gd name="T51" fmla="*/ 1 h 126"/>
                  <a:gd name="T52" fmla="*/ 3 w 351"/>
                  <a:gd name="T53" fmla="*/ 1 h 126"/>
                  <a:gd name="T54" fmla="*/ 4 w 351"/>
                  <a:gd name="T55" fmla="*/ 1 h 126"/>
                  <a:gd name="T56" fmla="*/ 5 w 351"/>
                  <a:gd name="T57" fmla="*/ 1 h 126"/>
                  <a:gd name="T58" fmla="*/ 5 w 351"/>
                  <a:gd name="T59" fmla="*/ 0 h 126"/>
                  <a:gd name="T60" fmla="*/ 5 w 351"/>
                  <a:gd name="T61" fmla="*/ 0 h 126"/>
                  <a:gd name="T62" fmla="*/ 5 w 351"/>
                  <a:gd name="T63" fmla="*/ 0 h 12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51"/>
                  <a:gd name="T97" fmla="*/ 0 h 126"/>
                  <a:gd name="T98" fmla="*/ 351 w 351"/>
                  <a:gd name="T99" fmla="*/ 126 h 12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51" h="126">
                    <a:moveTo>
                      <a:pt x="288" y="11"/>
                    </a:moveTo>
                    <a:lnTo>
                      <a:pt x="287" y="12"/>
                    </a:lnTo>
                    <a:lnTo>
                      <a:pt x="285" y="15"/>
                    </a:lnTo>
                    <a:lnTo>
                      <a:pt x="281" y="20"/>
                    </a:lnTo>
                    <a:lnTo>
                      <a:pt x="274" y="26"/>
                    </a:lnTo>
                    <a:lnTo>
                      <a:pt x="266" y="31"/>
                    </a:lnTo>
                    <a:lnTo>
                      <a:pt x="256" y="38"/>
                    </a:lnTo>
                    <a:lnTo>
                      <a:pt x="243" y="45"/>
                    </a:lnTo>
                    <a:lnTo>
                      <a:pt x="228" y="51"/>
                    </a:lnTo>
                    <a:lnTo>
                      <a:pt x="210" y="56"/>
                    </a:lnTo>
                    <a:lnTo>
                      <a:pt x="189" y="58"/>
                    </a:lnTo>
                    <a:lnTo>
                      <a:pt x="166" y="59"/>
                    </a:lnTo>
                    <a:lnTo>
                      <a:pt x="140" y="58"/>
                    </a:lnTo>
                    <a:lnTo>
                      <a:pt x="110" y="53"/>
                    </a:lnTo>
                    <a:lnTo>
                      <a:pt x="76" y="46"/>
                    </a:lnTo>
                    <a:lnTo>
                      <a:pt x="41" y="35"/>
                    </a:lnTo>
                    <a:lnTo>
                      <a:pt x="0" y="19"/>
                    </a:lnTo>
                    <a:lnTo>
                      <a:pt x="2" y="20"/>
                    </a:lnTo>
                    <a:lnTo>
                      <a:pt x="7" y="22"/>
                    </a:lnTo>
                    <a:lnTo>
                      <a:pt x="15" y="26"/>
                    </a:lnTo>
                    <a:lnTo>
                      <a:pt x="26" y="31"/>
                    </a:lnTo>
                    <a:lnTo>
                      <a:pt x="38" y="37"/>
                    </a:lnTo>
                    <a:lnTo>
                      <a:pt x="53" y="44"/>
                    </a:lnTo>
                    <a:lnTo>
                      <a:pt x="70" y="51"/>
                    </a:lnTo>
                    <a:lnTo>
                      <a:pt x="88" y="58"/>
                    </a:lnTo>
                    <a:lnTo>
                      <a:pt x="107" y="65"/>
                    </a:lnTo>
                    <a:lnTo>
                      <a:pt x="127" y="72"/>
                    </a:lnTo>
                    <a:lnTo>
                      <a:pt x="147" y="77"/>
                    </a:lnTo>
                    <a:lnTo>
                      <a:pt x="167" y="83"/>
                    </a:lnTo>
                    <a:lnTo>
                      <a:pt x="187" y="87"/>
                    </a:lnTo>
                    <a:lnTo>
                      <a:pt x="206" y="89"/>
                    </a:lnTo>
                    <a:lnTo>
                      <a:pt x="225" y="90"/>
                    </a:lnTo>
                    <a:lnTo>
                      <a:pt x="242" y="89"/>
                    </a:lnTo>
                    <a:lnTo>
                      <a:pt x="239" y="90"/>
                    </a:lnTo>
                    <a:lnTo>
                      <a:pt x="228" y="94"/>
                    </a:lnTo>
                    <a:lnTo>
                      <a:pt x="211" y="97"/>
                    </a:lnTo>
                    <a:lnTo>
                      <a:pt x="189" y="99"/>
                    </a:lnTo>
                    <a:lnTo>
                      <a:pt x="162" y="100"/>
                    </a:lnTo>
                    <a:lnTo>
                      <a:pt x="130" y="98"/>
                    </a:lnTo>
                    <a:lnTo>
                      <a:pt x="96" y="91"/>
                    </a:lnTo>
                    <a:lnTo>
                      <a:pt x="59" y="79"/>
                    </a:lnTo>
                    <a:lnTo>
                      <a:pt x="60" y="80"/>
                    </a:lnTo>
                    <a:lnTo>
                      <a:pt x="65" y="82"/>
                    </a:lnTo>
                    <a:lnTo>
                      <a:pt x="70" y="87"/>
                    </a:lnTo>
                    <a:lnTo>
                      <a:pt x="80" y="92"/>
                    </a:lnTo>
                    <a:lnTo>
                      <a:pt x="91" y="98"/>
                    </a:lnTo>
                    <a:lnTo>
                      <a:pt x="104" y="104"/>
                    </a:lnTo>
                    <a:lnTo>
                      <a:pt x="119" y="110"/>
                    </a:lnTo>
                    <a:lnTo>
                      <a:pt x="136" y="115"/>
                    </a:lnTo>
                    <a:lnTo>
                      <a:pt x="155" y="120"/>
                    </a:lnTo>
                    <a:lnTo>
                      <a:pt x="175" y="123"/>
                    </a:lnTo>
                    <a:lnTo>
                      <a:pt x="197" y="126"/>
                    </a:lnTo>
                    <a:lnTo>
                      <a:pt x="220" y="125"/>
                    </a:lnTo>
                    <a:lnTo>
                      <a:pt x="244" y="122"/>
                    </a:lnTo>
                    <a:lnTo>
                      <a:pt x="269" y="117"/>
                    </a:lnTo>
                    <a:lnTo>
                      <a:pt x="295" y="109"/>
                    </a:lnTo>
                    <a:lnTo>
                      <a:pt x="322" y="96"/>
                    </a:lnTo>
                    <a:lnTo>
                      <a:pt x="325" y="90"/>
                    </a:lnTo>
                    <a:lnTo>
                      <a:pt x="333" y="75"/>
                    </a:lnTo>
                    <a:lnTo>
                      <a:pt x="342" y="56"/>
                    </a:lnTo>
                    <a:lnTo>
                      <a:pt x="349" y="35"/>
                    </a:lnTo>
                    <a:lnTo>
                      <a:pt x="351" y="16"/>
                    </a:lnTo>
                    <a:lnTo>
                      <a:pt x="344" y="3"/>
                    </a:lnTo>
                    <a:lnTo>
                      <a:pt x="324" y="0"/>
                    </a:lnTo>
                    <a:lnTo>
                      <a:pt x="288" y="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4" name="Freeform 114">
                <a:extLst>
                  <a:ext uri="{FF2B5EF4-FFF2-40B4-BE49-F238E27FC236}">
                    <a16:creationId xmlns:a16="http://schemas.microsoft.com/office/drawing/2014/main" id="{90D0FFDF-46B1-4129-87F7-33F6AB2646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0" y="3261"/>
                <a:ext cx="283" cy="206"/>
              </a:xfrm>
              <a:custGeom>
                <a:avLst/>
                <a:gdLst>
                  <a:gd name="T0" fmla="*/ 9 w 565"/>
                  <a:gd name="T1" fmla="*/ 2 h 412"/>
                  <a:gd name="T2" fmla="*/ 9 w 565"/>
                  <a:gd name="T3" fmla="*/ 2 h 412"/>
                  <a:gd name="T4" fmla="*/ 9 w 565"/>
                  <a:gd name="T5" fmla="*/ 2 h 412"/>
                  <a:gd name="T6" fmla="*/ 8 w 565"/>
                  <a:gd name="T7" fmla="*/ 2 h 412"/>
                  <a:gd name="T8" fmla="*/ 8 w 565"/>
                  <a:gd name="T9" fmla="*/ 2 h 412"/>
                  <a:gd name="T10" fmla="*/ 7 w 565"/>
                  <a:gd name="T11" fmla="*/ 2 h 412"/>
                  <a:gd name="T12" fmla="*/ 7 w 565"/>
                  <a:gd name="T13" fmla="*/ 1 h 412"/>
                  <a:gd name="T14" fmla="*/ 6 w 565"/>
                  <a:gd name="T15" fmla="*/ 1 h 412"/>
                  <a:gd name="T16" fmla="*/ 6 w 565"/>
                  <a:gd name="T17" fmla="*/ 1 h 412"/>
                  <a:gd name="T18" fmla="*/ 5 w 565"/>
                  <a:gd name="T19" fmla="*/ 1 h 412"/>
                  <a:gd name="T20" fmla="*/ 4 w 565"/>
                  <a:gd name="T21" fmla="*/ 1 h 412"/>
                  <a:gd name="T22" fmla="*/ 3 w 565"/>
                  <a:gd name="T23" fmla="*/ 1 h 412"/>
                  <a:gd name="T24" fmla="*/ 3 w 565"/>
                  <a:gd name="T25" fmla="*/ 0 h 412"/>
                  <a:gd name="T26" fmla="*/ 2 w 565"/>
                  <a:gd name="T27" fmla="*/ 1 h 412"/>
                  <a:gd name="T28" fmla="*/ 1 w 565"/>
                  <a:gd name="T29" fmla="*/ 1 h 412"/>
                  <a:gd name="T30" fmla="*/ 1 w 565"/>
                  <a:gd name="T31" fmla="*/ 1 h 412"/>
                  <a:gd name="T32" fmla="*/ 1 w 565"/>
                  <a:gd name="T33" fmla="*/ 1 h 412"/>
                  <a:gd name="T34" fmla="*/ 1 w 565"/>
                  <a:gd name="T35" fmla="*/ 1 h 412"/>
                  <a:gd name="T36" fmla="*/ 0 w 565"/>
                  <a:gd name="T37" fmla="*/ 1 h 412"/>
                  <a:gd name="T38" fmla="*/ 1 w 565"/>
                  <a:gd name="T39" fmla="*/ 2 h 412"/>
                  <a:gd name="T40" fmla="*/ 1 w 565"/>
                  <a:gd name="T41" fmla="*/ 2 h 412"/>
                  <a:gd name="T42" fmla="*/ 1 w 565"/>
                  <a:gd name="T43" fmla="*/ 3 h 412"/>
                  <a:gd name="T44" fmla="*/ 1 w 565"/>
                  <a:gd name="T45" fmla="*/ 3 h 412"/>
                  <a:gd name="T46" fmla="*/ 1 w 565"/>
                  <a:gd name="T47" fmla="*/ 3 h 412"/>
                  <a:gd name="T48" fmla="*/ 1 w 565"/>
                  <a:gd name="T49" fmla="*/ 3 h 412"/>
                  <a:gd name="T50" fmla="*/ 1 w 565"/>
                  <a:gd name="T51" fmla="*/ 5 h 412"/>
                  <a:gd name="T52" fmla="*/ 2 w 565"/>
                  <a:gd name="T53" fmla="*/ 5 h 412"/>
                  <a:gd name="T54" fmla="*/ 2 w 565"/>
                  <a:gd name="T55" fmla="*/ 6 h 412"/>
                  <a:gd name="T56" fmla="*/ 3 w 565"/>
                  <a:gd name="T57" fmla="*/ 6 h 412"/>
                  <a:gd name="T58" fmla="*/ 3 w 565"/>
                  <a:gd name="T59" fmla="*/ 6 h 412"/>
                  <a:gd name="T60" fmla="*/ 4 w 565"/>
                  <a:gd name="T61" fmla="*/ 6 h 412"/>
                  <a:gd name="T62" fmla="*/ 5 w 565"/>
                  <a:gd name="T63" fmla="*/ 6 h 412"/>
                  <a:gd name="T64" fmla="*/ 6 w 565"/>
                  <a:gd name="T65" fmla="*/ 6 h 412"/>
                  <a:gd name="T66" fmla="*/ 6 w 565"/>
                  <a:gd name="T67" fmla="*/ 6 h 412"/>
                  <a:gd name="T68" fmla="*/ 6 w 565"/>
                  <a:gd name="T69" fmla="*/ 6 h 412"/>
                  <a:gd name="T70" fmla="*/ 6 w 565"/>
                  <a:gd name="T71" fmla="*/ 6 h 412"/>
                  <a:gd name="T72" fmla="*/ 6 w 565"/>
                  <a:gd name="T73" fmla="*/ 6 h 412"/>
                  <a:gd name="T74" fmla="*/ 6 w 565"/>
                  <a:gd name="T75" fmla="*/ 6 h 412"/>
                  <a:gd name="T76" fmla="*/ 7 w 565"/>
                  <a:gd name="T77" fmla="*/ 6 h 412"/>
                  <a:gd name="T78" fmla="*/ 7 w 565"/>
                  <a:gd name="T79" fmla="*/ 6 h 412"/>
                  <a:gd name="T80" fmla="*/ 7 w 565"/>
                  <a:gd name="T81" fmla="*/ 6 h 412"/>
                  <a:gd name="T82" fmla="*/ 7 w 565"/>
                  <a:gd name="T83" fmla="*/ 6 h 412"/>
                  <a:gd name="T84" fmla="*/ 8 w 565"/>
                  <a:gd name="T85" fmla="*/ 6 h 412"/>
                  <a:gd name="T86" fmla="*/ 8 w 565"/>
                  <a:gd name="T87" fmla="*/ 6 h 412"/>
                  <a:gd name="T88" fmla="*/ 8 w 565"/>
                  <a:gd name="T89" fmla="*/ 6 h 412"/>
                  <a:gd name="T90" fmla="*/ 8 w 565"/>
                  <a:gd name="T91" fmla="*/ 6 h 412"/>
                  <a:gd name="T92" fmla="*/ 8 w 565"/>
                  <a:gd name="T93" fmla="*/ 5 h 412"/>
                  <a:gd name="T94" fmla="*/ 9 w 565"/>
                  <a:gd name="T95" fmla="*/ 5 h 412"/>
                  <a:gd name="T96" fmla="*/ 9 w 565"/>
                  <a:gd name="T97" fmla="*/ 5 h 412"/>
                  <a:gd name="T98" fmla="*/ 9 w 565"/>
                  <a:gd name="T99" fmla="*/ 5 h 412"/>
                  <a:gd name="T100" fmla="*/ 9 w 565"/>
                  <a:gd name="T101" fmla="*/ 3 h 412"/>
                  <a:gd name="T102" fmla="*/ 9 w 565"/>
                  <a:gd name="T103" fmla="*/ 3 h 412"/>
                  <a:gd name="T104" fmla="*/ 9 w 565"/>
                  <a:gd name="T105" fmla="*/ 3 h 412"/>
                  <a:gd name="T106" fmla="*/ 9 w 565"/>
                  <a:gd name="T107" fmla="*/ 3 h 412"/>
                  <a:gd name="T108" fmla="*/ 9 w 565"/>
                  <a:gd name="T109" fmla="*/ 3 h 412"/>
                  <a:gd name="T110" fmla="*/ 9 w 565"/>
                  <a:gd name="T111" fmla="*/ 3 h 412"/>
                  <a:gd name="T112" fmla="*/ 9 w 565"/>
                  <a:gd name="T113" fmla="*/ 2 h 41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65"/>
                  <a:gd name="T172" fmla="*/ 0 h 412"/>
                  <a:gd name="T173" fmla="*/ 565 w 565"/>
                  <a:gd name="T174" fmla="*/ 412 h 412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65" h="412">
                    <a:moveTo>
                      <a:pt x="546" y="126"/>
                    </a:moveTo>
                    <a:lnTo>
                      <a:pt x="541" y="123"/>
                    </a:lnTo>
                    <a:lnTo>
                      <a:pt x="528" y="116"/>
                    </a:lnTo>
                    <a:lnTo>
                      <a:pt x="508" y="106"/>
                    </a:lnTo>
                    <a:lnTo>
                      <a:pt x="480" y="93"/>
                    </a:lnTo>
                    <a:lnTo>
                      <a:pt x="447" y="80"/>
                    </a:lnTo>
                    <a:lnTo>
                      <a:pt x="410" y="63"/>
                    </a:lnTo>
                    <a:lnTo>
                      <a:pt x="368" y="48"/>
                    </a:lnTo>
                    <a:lnTo>
                      <a:pt x="326" y="33"/>
                    </a:lnTo>
                    <a:lnTo>
                      <a:pt x="280" y="21"/>
                    </a:lnTo>
                    <a:lnTo>
                      <a:pt x="233" y="10"/>
                    </a:lnTo>
                    <a:lnTo>
                      <a:pt x="189" y="4"/>
                    </a:lnTo>
                    <a:lnTo>
                      <a:pt x="145" y="0"/>
                    </a:lnTo>
                    <a:lnTo>
                      <a:pt x="102" y="2"/>
                    </a:lnTo>
                    <a:lnTo>
                      <a:pt x="64" y="10"/>
                    </a:lnTo>
                    <a:lnTo>
                      <a:pt x="29" y="25"/>
                    </a:lnTo>
                    <a:lnTo>
                      <a:pt x="1" y="47"/>
                    </a:lnTo>
                    <a:lnTo>
                      <a:pt x="1" y="52"/>
                    </a:lnTo>
                    <a:lnTo>
                      <a:pt x="0" y="63"/>
                    </a:lnTo>
                    <a:lnTo>
                      <a:pt x="1" y="83"/>
                    </a:lnTo>
                    <a:lnTo>
                      <a:pt x="2" y="107"/>
                    </a:lnTo>
                    <a:lnTo>
                      <a:pt x="5" y="136"/>
                    </a:lnTo>
                    <a:lnTo>
                      <a:pt x="10" y="168"/>
                    </a:lnTo>
                    <a:lnTo>
                      <a:pt x="19" y="202"/>
                    </a:lnTo>
                    <a:lnTo>
                      <a:pt x="32" y="236"/>
                    </a:lnTo>
                    <a:lnTo>
                      <a:pt x="48" y="272"/>
                    </a:lnTo>
                    <a:lnTo>
                      <a:pt x="70" y="305"/>
                    </a:lnTo>
                    <a:lnTo>
                      <a:pt x="96" y="336"/>
                    </a:lnTo>
                    <a:lnTo>
                      <a:pt x="130" y="363"/>
                    </a:lnTo>
                    <a:lnTo>
                      <a:pt x="170" y="386"/>
                    </a:lnTo>
                    <a:lnTo>
                      <a:pt x="218" y="402"/>
                    </a:lnTo>
                    <a:lnTo>
                      <a:pt x="274" y="411"/>
                    </a:lnTo>
                    <a:lnTo>
                      <a:pt x="338" y="412"/>
                    </a:lnTo>
                    <a:lnTo>
                      <a:pt x="341" y="412"/>
                    </a:lnTo>
                    <a:lnTo>
                      <a:pt x="345" y="411"/>
                    </a:lnTo>
                    <a:lnTo>
                      <a:pt x="352" y="411"/>
                    </a:lnTo>
                    <a:lnTo>
                      <a:pt x="363" y="409"/>
                    </a:lnTo>
                    <a:lnTo>
                      <a:pt x="375" y="407"/>
                    </a:lnTo>
                    <a:lnTo>
                      <a:pt x="389" y="402"/>
                    </a:lnTo>
                    <a:lnTo>
                      <a:pt x="404" y="397"/>
                    </a:lnTo>
                    <a:lnTo>
                      <a:pt x="420" y="391"/>
                    </a:lnTo>
                    <a:lnTo>
                      <a:pt x="436" y="383"/>
                    </a:lnTo>
                    <a:lnTo>
                      <a:pt x="452" y="373"/>
                    </a:lnTo>
                    <a:lnTo>
                      <a:pt x="469" y="362"/>
                    </a:lnTo>
                    <a:lnTo>
                      <a:pt x="484" y="347"/>
                    </a:lnTo>
                    <a:lnTo>
                      <a:pt x="497" y="331"/>
                    </a:lnTo>
                    <a:lnTo>
                      <a:pt x="510" y="312"/>
                    </a:lnTo>
                    <a:lnTo>
                      <a:pt x="522" y="290"/>
                    </a:lnTo>
                    <a:lnTo>
                      <a:pt x="530" y="266"/>
                    </a:lnTo>
                    <a:lnTo>
                      <a:pt x="532" y="263"/>
                    </a:lnTo>
                    <a:lnTo>
                      <a:pt x="540" y="251"/>
                    </a:lnTo>
                    <a:lnTo>
                      <a:pt x="549" y="236"/>
                    </a:lnTo>
                    <a:lnTo>
                      <a:pt x="557" y="215"/>
                    </a:lnTo>
                    <a:lnTo>
                      <a:pt x="564" y="194"/>
                    </a:lnTo>
                    <a:lnTo>
                      <a:pt x="565" y="169"/>
                    </a:lnTo>
                    <a:lnTo>
                      <a:pt x="561" y="146"/>
                    </a:lnTo>
                    <a:lnTo>
                      <a:pt x="546" y="12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5" name="Freeform 115">
                <a:extLst>
                  <a:ext uri="{FF2B5EF4-FFF2-40B4-BE49-F238E27FC236}">
                    <a16:creationId xmlns:a16="http://schemas.microsoft.com/office/drawing/2014/main" id="{F5FB64D8-AAB4-48A0-8302-30F104C4DC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6" y="3282"/>
                <a:ext cx="301" cy="197"/>
              </a:xfrm>
              <a:custGeom>
                <a:avLst/>
                <a:gdLst>
                  <a:gd name="T0" fmla="*/ 1 w 600"/>
                  <a:gd name="T1" fmla="*/ 2 h 394"/>
                  <a:gd name="T2" fmla="*/ 1 w 600"/>
                  <a:gd name="T3" fmla="*/ 2 h 394"/>
                  <a:gd name="T4" fmla="*/ 1 w 600"/>
                  <a:gd name="T5" fmla="*/ 2 h 394"/>
                  <a:gd name="T6" fmla="*/ 1 w 600"/>
                  <a:gd name="T7" fmla="*/ 2 h 394"/>
                  <a:gd name="T8" fmla="*/ 1 w 600"/>
                  <a:gd name="T9" fmla="*/ 1 h 394"/>
                  <a:gd name="T10" fmla="*/ 2 w 600"/>
                  <a:gd name="T11" fmla="*/ 1 h 394"/>
                  <a:gd name="T12" fmla="*/ 2 w 600"/>
                  <a:gd name="T13" fmla="*/ 1 h 394"/>
                  <a:gd name="T14" fmla="*/ 3 w 600"/>
                  <a:gd name="T15" fmla="*/ 1 h 394"/>
                  <a:gd name="T16" fmla="*/ 4 w 600"/>
                  <a:gd name="T17" fmla="*/ 1 h 394"/>
                  <a:gd name="T18" fmla="*/ 4 w 600"/>
                  <a:gd name="T19" fmla="*/ 1 h 394"/>
                  <a:gd name="T20" fmla="*/ 5 w 600"/>
                  <a:gd name="T21" fmla="*/ 1 h 394"/>
                  <a:gd name="T22" fmla="*/ 6 w 600"/>
                  <a:gd name="T23" fmla="*/ 0 h 394"/>
                  <a:gd name="T24" fmla="*/ 7 w 600"/>
                  <a:gd name="T25" fmla="*/ 0 h 394"/>
                  <a:gd name="T26" fmla="*/ 8 w 600"/>
                  <a:gd name="T27" fmla="*/ 1 h 394"/>
                  <a:gd name="T28" fmla="*/ 8 w 600"/>
                  <a:gd name="T29" fmla="*/ 1 h 394"/>
                  <a:gd name="T30" fmla="*/ 9 w 600"/>
                  <a:gd name="T31" fmla="*/ 1 h 394"/>
                  <a:gd name="T32" fmla="*/ 10 w 600"/>
                  <a:gd name="T33" fmla="*/ 1 h 394"/>
                  <a:gd name="T34" fmla="*/ 10 w 600"/>
                  <a:gd name="T35" fmla="*/ 1 h 394"/>
                  <a:gd name="T36" fmla="*/ 10 w 600"/>
                  <a:gd name="T37" fmla="*/ 2 h 394"/>
                  <a:gd name="T38" fmla="*/ 10 w 600"/>
                  <a:gd name="T39" fmla="*/ 2 h 394"/>
                  <a:gd name="T40" fmla="*/ 10 w 600"/>
                  <a:gd name="T41" fmla="*/ 2 h 394"/>
                  <a:gd name="T42" fmla="*/ 10 w 600"/>
                  <a:gd name="T43" fmla="*/ 3 h 394"/>
                  <a:gd name="T44" fmla="*/ 10 w 600"/>
                  <a:gd name="T45" fmla="*/ 3 h 394"/>
                  <a:gd name="T46" fmla="*/ 9 w 600"/>
                  <a:gd name="T47" fmla="*/ 3 h 394"/>
                  <a:gd name="T48" fmla="*/ 9 w 600"/>
                  <a:gd name="T49" fmla="*/ 3 h 394"/>
                  <a:gd name="T50" fmla="*/ 9 w 600"/>
                  <a:gd name="T51" fmla="*/ 5 h 394"/>
                  <a:gd name="T52" fmla="*/ 8 w 600"/>
                  <a:gd name="T53" fmla="*/ 5 h 394"/>
                  <a:gd name="T54" fmla="*/ 8 w 600"/>
                  <a:gd name="T55" fmla="*/ 6 h 394"/>
                  <a:gd name="T56" fmla="*/ 7 w 600"/>
                  <a:gd name="T57" fmla="*/ 6 h 394"/>
                  <a:gd name="T58" fmla="*/ 7 w 600"/>
                  <a:gd name="T59" fmla="*/ 6 h 394"/>
                  <a:gd name="T60" fmla="*/ 6 w 600"/>
                  <a:gd name="T61" fmla="*/ 6 h 394"/>
                  <a:gd name="T62" fmla="*/ 5 w 600"/>
                  <a:gd name="T63" fmla="*/ 6 h 394"/>
                  <a:gd name="T64" fmla="*/ 4 w 600"/>
                  <a:gd name="T65" fmla="*/ 6 h 394"/>
                  <a:gd name="T66" fmla="*/ 4 w 600"/>
                  <a:gd name="T67" fmla="*/ 6 h 394"/>
                  <a:gd name="T68" fmla="*/ 4 w 600"/>
                  <a:gd name="T69" fmla="*/ 6 h 394"/>
                  <a:gd name="T70" fmla="*/ 3 w 600"/>
                  <a:gd name="T71" fmla="*/ 6 h 394"/>
                  <a:gd name="T72" fmla="*/ 3 w 600"/>
                  <a:gd name="T73" fmla="*/ 6 h 394"/>
                  <a:gd name="T74" fmla="*/ 3 w 600"/>
                  <a:gd name="T75" fmla="*/ 6 h 394"/>
                  <a:gd name="T76" fmla="*/ 3 w 600"/>
                  <a:gd name="T77" fmla="*/ 6 h 394"/>
                  <a:gd name="T78" fmla="*/ 3 w 600"/>
                  <a:gd name="T79" fmla="*/ 6 h 394"/>
                  <a:gd name="T80" fmla="*/ 2 w 600"/>
                  <a:gd name="T81" fmla="*/ 6 h 394"/>
                  <a:gd name="T82" fmla="*/ 2 w 600"/>
                  <a:gd name="T83" fmla="*/ 6 h 394"/>
                  <a:gd name="T84" fmla="*/ 2 w 600"/>
                  <a:gd name="T85" fmla="*/ 6 h 394"/>
                  <a:gd name="T86" fmla="*/ 2 w 600"/>
                  <a:gd name="T87" fmla="*/ 6 h 394"/>
                  <a:gd name="T88" fmla="*/ 1 w 600"/>
                  <a:gd name="T89" fmla="*/ 5 h 394"/>
                  <a:gd name="T90" fmla="*/ 1 w 600"/>
                  <a:gd name="T91" fmla="*/ 5 h 394"/>
                  <a:gd name="T92" fmla="*/ 1 w 600"/>
                  <a:gd name="T93" fmla="*/ 5 h 394"/>
                  <a:gd name="T94" fmla="*/ 1 w 600"/>
                  <a:gd name="T95" fmla="*/ 3 h 394"/>
                  <a:gd name="T96" fmla="*/ 1 w 600"/>
                  <a:gd name="T97" fmla="*/ 3 h 394"/>
                  <a:gd name="T98" fmla="*/ 1 w 600"/>
                  <a:gd name="T99" fmla="*/ 3 h 394"/>
                  <a:gd name="T100" fmla="*/ 1 w 600"/>
                  <a:gd name="T101" fmla="*/ 3 h 394"/>
                  <a:gd name="T102" fmla="*/ 0 w 600"/>
                  <a:gd name="T103" fmla="*/ 2 h 394"/>
                  <a:gd name="T104" fmla="*/ 1 w 600"/>
                  <a:gd name="T105" fmla="*/ 2 h 394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600"/>
                  <a:gd name="T160" fmla="*/ 0 h 394"/>
                  <a:gd name="T161" fmla="*/ 600 w 600"/>
                  <a:gd name="T162" fmla="*/ 394 h 394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600" h="394">
                    <a:moveTo>
                      <a:pt x="2" y="90"/>
                    </a:moveTo>
                    <a:lnTo>
                      <a:pt x="5" y="87"/>
                    </a:lnTo>
                    <a:lnTo>
                      <a:pt x="17" y="83"/>
                    </a:lnTo>
                    <a:lnTo>
                      <a:pt x="35" y="75"/>
                    </a:lnTo>
                    <a:lnTo>
                      <a:pt x="60" y="64"/>
                    </a:lnTo>
                    <a:lnTo>
                      <a:pt x="90" y="54"/>
                    </a:lnTo>
                    <a:lnTo>
                      <a:pt x="124" y="42"/>
                    </a:lnTo>
                    <a:lnTo>
                      <a:pt x="163" y="31"/>
                    </a:lnTo>
                    <a:lnTo>
                      <a:pt x="206" y="19"/>
                    </a:lnTo>
                    <a:lnTo>
                      <a:pt x="251" y="11"/>
                    </a:lnTo>
                    <a:lnTo>
                      <a:pt x="299" y="4"/>
                    </a:lnTo>
                    <a:lnTo>
                      <a:pt x="349" y="0"/>
                    </a:lnTo>
                    <a:lnTo>
                      <a:pt x="400" y="0"/>
                    </a:lnTo>
                    <a:lnTo>
                      <a:pt x="450" y="4"/>
                    </a:lnTo>
                    <a:lnTo>
                      <a:pt x="501" y="13"/>
                    </a:lnTo>
                    <a:lnTo>
                      <a:pt x="552" y="28"/>
                    </a:lnTo>
                    <a:lnTo>
                      <a:pt x="600" y="50"/>
                    </a:lnTo>
                    <a:lnTo>
                      <a:pt x="600" y="55"/>
                    </a:lnTo>
                    <a:lnTo>
                      <a:pt x="599" y="66"/>
                    </a:lnTo>
                    <a:lnTo>
                      <a:pt x="597" y="86"/>
                    </a:lnTo>
                    <a:lnTo>
                      <a:pt x="593" y="110"/>
                    </a:lnTo>
                    <a:lnTo>
                      <a:pt x="587" y="139"/>
                    </a:lnTo>
                    <a:lnTo>
                      <a:pt x="578" y="171"/>
                    </a:lnTo>
                    <a:lnTo>
                      <a:pt x="565" y="205"/>
                    </a:lnTo>
                    <a:lnTo>
                      <a:pt x="549" y="238"/>
                    </a:lnTo>
                    <a:lnTo>
                      <a:pt x="529" y="273"/>
                    </a:lnTo>
                    <a:lnTo>
                      <a:pt x="502" y="304"/>
                    </a:lnTo>
                    <a:lnTo>
                      <a:pt x="471" y="333"/>
                    </a:lnTo>
                    <a:lnTo>
                      <a:pt x="432" y="358"/>
                    </a:lnTo>
                    <a:lnTo>
                      <a:pt x="387" y="376"/>
                    </a:lnTo>
                    <a:lnTo>
                      <a:pt x="335" y="389"/>
                    </a:lnTo>
                    <a:lnTo>
                      <a:pt x="275" y="394"/>
                    </a:lnTo>
                    <a:lnTo>
                      <a:pt x="206" y="389"/>
                    </a:lnTo>
                    <a:lnTo>
                      <a:pt x="204" y="389"/>
                    </a:lnTo>
                    <a:lnTo>
                      <a:pt x="199" y="388"/>
                    </a:lnTo>
                    <a:lnTo>
                      <a:pt x="191" y="386"/>
                    </a:lnTo>
                    <a:lnTo>
                      <a:pt x="181" y="383"/>
                    </a:lnTo>
                    <a:lnTo>
                      <a:pt x="168" y="380"/>
                    </a:lnTo>
                    <a:lnTo>
                      <a:pt x="153" y="374"/>
                    </a:lnTo>
                    <a:lnTo>
                      <a:pt x="138" y="368"/>
                    </a:lnTo>
                    <a:lnTo>
                      <a:pt x="122" y="360"/>
                    </a:lnTo>
                    <a:lnTo>
                      <a:pt x="106" y="350"/>
                    </a:lnTo>
                    <a:lnTo>
                      <a:pt x="88" y="338"/>
                    </a:lnTo>
                    <a:lnTo>
                      <a:pt x="73" y="326"/>
                    </a:lnTo>
                    <a:lnTo>
                      <a:pt x="58" y="310"/>
                    </a:lnTo>
                    <a:lnTo>
                      <a:pt x="45" y="292"/>
                    </a:lnTo>
                    <a:lnTo>
                      <a:pt x="33" y="272"/>
                    </a:lnTo>
                    <a:lnTo>
                      <a:pt x="24" y="250"/>
                    </a:lnTo>
                    <a:lnTo>
                      <a:pt x="17" y="224"/>
                    </a:lnTo>
                    <a:lnTo>
                      <a:pt x="14" y="205"/>
                    </a:lnTo>
                    <a:lnTo>
                      <a:pt x="5" y="160"/>
                    </a:lnTo>
                    <a:lnTo>
                      <a:pt x="0" y="114"/>
                    </a:lnTo>
                    <a:lnTo>
                      <a:pt x="2" y="9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6" name="Freeform 116">
                <a:extLst>
                  <a:ext uri="{FF2B5EF4-FFF2-40B4-BE49-F238E27FC236}">
                    <a16:creationId xmlns:a16="http://schemas.microsoft.com/office/drawing/2014/main" id="{93E7AE48-559F-4E8F-8283-1846BD16D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66" y="3318"/>
                <a:ext cx="145" cy="83"/>
              </a:xfrm>
              <a:custGeom>
                <a:avLst/>
                <a:gdLst>
                  <a:gd name="T0" fmla="*/ 0 w 290"/>
                  <a:gd name="T1" fmla="*/ 3 h 166"/>
                  <a:gd name="T2" fmla="*/ 1 w 290"/>
                  <a:gd name="T3" fmla="*/ 3 h 166"/>
                  <a:gd name="T4" fmla="*/ 1 w 290"/>
                  <a:gd name="T5" fmla="*/ 3 h 166"/>
                  <a:gd name="T6" fmla="*/ 1 w 290"/>
                  <a:gd name="T7" fmla="*/ 3 h 166"/>
                  <a:gd name="T8" fmla="*/ 1 w 290"/>
                  <a:gd name="T9" fmla="*/ 3 h 166"/>
                  <a:gd name="T10" fmla="*/ 1 w 290"/>
                  <a:gd name="T11" fmla="*/ 3 h 166"/>
                  <a:gd name="T12" fmla="*/ 1 w 290"/>
                  <a:gd name="T13" fmla="*/ 3 h 166"/>
                  <a:gd name="T14" fmla="*/ 1 w 290"/>
                  <a:gd name="T15" fmla="*/ 1 h 166"/>
                  <a:gd name="T16" fmla="*/ 1 w 290"/>
                  <a:gd name="T17" fmla="*/ 1 h 166"/>
                  <a:gd name="T18" fmla="*/ 1 w 290"/>
                  <a:gd name="T19" fmla="*/ 1 h 166"/>
                  <a:gd name="T20" fmla="*/ 2 w 290"/>
                  <a:gd name="T21" fmla="*/ 1 h 166"/>
                  <a:gd name="T22" fmla="*/ 2 w 290"/>
                  <a:gd name="T23" fmla="*/ 1 h 166"/>
                  <a:gd name="T24" fmla="*/ 3 w 290"/>
                  <a:gd name="T25" fmla="*/ 1 h 166"/>
                  <a:gd name="T26" fmla="*/ 3 w 290"/>
                  <a:gd name="T27" fmla="*/ 1 h 166"/>
                  <a:gd name="T28" fmla="*/ 3 w 290"/>
                  <a:gd name="T29" fmla="*/ 3 h 166"/>
                  <a:gd name="T30" fmla="*/ 5 w 290"/>
                  <a:gd name="T31" fmla="*/ 3 h 166"/>
                  <a:gd name="T32" fmla="*/ 5 w 290"/>
                  <a:gd name="T33" fmla="*/ 3 h 166"/>
                  <a:gd name="T34" fmla="*/ 3 w 290"/>
                  <a:gd name="T35" fmla="*/ 1 h 166"/>
                  <a:gd name="T36" fmla="*/ 3 w 290"/>
                  <a:gd name="T37" fmla="*/ 1 h 166"/>
                  <a:gd name="T38" fmla="*/ 3 w 290"/>
                  <a:gd name="T39" fmla="*/ 1 h 166"/>
                  <a:gd name="T40" fmla="*/ 3 w 290"/>
                  <a:gd name="T41" fmla="*/ 1 h 166"/>
                  <a:gd name="T42" fmla="*/ 3 w 290"/>
                  <a:gd name="T43" fmla="*/ 1 h 166"/>
                  <a:gd name="T44" fmla="*/ 3 w 290"/>
                  <a:gd name="T45" fmla="*/ 1 h 166"/>
                  <a:gd name="T46" fmla="*/ 3 w 290"/>
                  <a:gd name="T47" fmla="*/ 1 h 166"/>
                  <a:gd name="T48" fmla="*/ 3 w 290"/>
                  <a:gd name="T49" fmla="*/ 1 h 166"/>
                  <a:gd name="T50" fmla="*/ 3 w 290"/>
                  <a:gd name="T51" fmla="*/ 1 h 166"/>
                  <a:gd name="T52" fmla="*/ 2 w 290"/>
                  <a:gd name="T53" fmla="*/ 1 h 166"/>
                  <a:gd name="T54" fmla="*/ 2 w 290"/>
                  <a:gd name="T55" fmla="*/ 1 h 166"/>
                  <a:gd name="T56" fmla="*/ 2 w 290"/>
                  <a:gd name="T57" fmla="*/ 0 h 166"/>
                  <a:gd name="T58" fmla="*/ 1 w 290"/>
                  <a:gd name="T59" fmla="*/ 0 h 166"/>
                  <a:gd name="T60" fmla="*/ 1 w 290"/>
                  <a:gd name="T61" fmla="*/ 1 h 166"/>
                  <a:gd name="T62" fmla="*/ 1 w 290"/>
                  <a:gd name="T63" fmla="*/ 1 h 166"/>
                  <a:gd name="T64" fmla="*/ 1 w 290"/>
                  <a:gd name="T65" fmla="*/ 1 h 166"/>
                  <a:gd name="T66" fmla="*/ 1 w 290"/>
                  <a:gd name="T67" fmla="*/ 1 h 166"/>
                  <a:gd name="T68" fmla="*/ 0 w 290"/>
                  <a:gd name="T69" fmla="*/ 3 h 16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90"/>
                  <a:gd name="T106" fmla="*/ 0 h 166"/>
                  <a:gd name="T107" fmla="*/ 290 w 290"/>
                  <a:gd name="T108" fmla="*/ 166 h 16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90" h="166">
                    <a:moveTo>
                      <a:pt x="0" y="155"/>
                    </a:moveTo>
                    <a:lnTo>
                      <a:pt x="2" y="153"/>
                    </a:lnTo>
                    <a:lnTo>
                      <a:pt x="8" y="150"/>
                    </a:lnTo>
                    <a:lnTo>
                      <a:pt x="17" y="147"/>
                    </a:lnTo>
                    <a:lnTo>
                      <a:pt x="30" y="141"/>
                    </a:lnTo>
                    <a:lnTo>
                      <a:pt x="45" y="135"/>
                    </a:lnTo>
                    <a:lnTo>
                      <a:pt x="63" y="129"/>
                    </a:lnTo>
                    <a:lnTo>
                      <a:pt x="83" y="124"/>
                    </a:lnTo>
                    <a:lnTo>
                      <a:pt x="103" y="119"/>
                    </a:lnTo>
                    <a:lnTo>
                      <a:pt x="126" y="115"/>
                    </a:lnTo>
                    <a:lnTo>
                      <a:pt x="151" y="114"/>
                    </a:lnTo>
                    <a:lnTo>
                      <a:pt x="174" y="114"/>
                    </a:lnTo>
                    <a:lnTo>
                      <a:pt x="199" y="118"/>
                    </a:lnTo>
                    <a:lnTo>
                      <a:pt x="222" y="124"/>
                    </a:lnTo>
                    <a:lnTo>
                      <a:pt x="246" y="134"/>
                    </a:lnTo>
                    <a:lnTo>
                      <a:pt x="269" y="148"/>
                    </a:lnTo>
                    <a:lnTo>
                      <a:pt x="290" y="166"/>
                    </a:lnTo>
                    <a:lnTo>
                      <a:pt x="255" y="44"/>
                    </a:lnTo>
                    <a:lnTo>
                      <a:pt x="254" y="43"/>
                    </a:lnTo>
                    <a:lnTo>
                      <a:pt x="251" y="41"/>
                    </a:lnTo>
                    <a:lnTo>
                      <a:pt x="246" y="37"/>
                    </a:lnTo>
                    <a:lnTo>
                      <a:pt x="239" y="33"/>
                    </a:lnTo>
                    <a:lnTo>
                      <a:pt x="230" y="27"/>
                    </a:lnTo>
                    <a:lnTo>
                      <a:pt x="220" y="21"/>
                    </a:lnTo>
                    <a:lnTo>
                      <a:pt x="207" y="15"/>
                    </a:lnTo>
                    <a:lnTo>
                      <a:pt x="194" y="11"/>
                    </a:lnTo>
                    <a:lnTo>
                      <a:pt x="179" y="6"/>
                    </a:lnTo>
                    <a:lnTo>
                      <a:pt x="162" y="3"/>
                    </a:lnTo>
                    <a:lnTo>
                      <a:pt x="145" y="0"/>
                    </a:lnTo>
                    <a:lnTo>
                      <a:pt x="126" y="0"/>
                    </a:lnTo>
                    <a:lnTo>
                      <a:pt x="107" y="1"/>
                    </a:lnTo>
                    <a:lnTo>
                      <a:pt x="86" y="6"/>
                    </a:lnTo>
                    <a:lnTo>
                      <a:pt x="65" y="13"/>
                    </a:lnTo>
                    <a:lnTo>
                      <a:pt x="43" y="22"/>
                    </a:lnTo>
                    <a:lnTo>
                      <a:pt x="0" y="15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7" name="Freeform 117">
                <a:extLst>
                  <a:ext uri="{FF2B5EF4-FFF2-40B4-BE49-F238E27FC236}">
                    <a16:creationId xmlns:a16="http://schemas.microsoft.com/office/drawing/2014/main" id="{03751ED0-FEFA-451E-B242-BD1CD4FF1A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1" y="3285"/>
                <a:ext cx="187" cy="149"/>
              </a:xfrm>
              <a:custGeom>
                <a:avLst/>
                <a:gdLst>
                  <a:gd name="T0" fmla="*/ 1 w 374"/>
                  <a:gd name="T1" fmla="*/ 0 h 299"/>
                  <a:gd name="T2" fmla="*/ 1 w 374"/>
                  <a:gd name="T3" fmla="*/ 0 h 299"/>
                  <a:gd name="T4" fmla="*/ 1 w 374"/>
                  <a:gd name="T5" fmla="*/ 0 h 299"/>
                  <a:gd name="T6" fmla="*/ 3 w 374"/>
                  <a:gd name="T7" fmla="*/ 0 h 299"/>
                  <a:gd name="T8" fmla="*/ 5 w 374"/>
                  <a:gd name="T9" fmla="*/ 0 h 299"/>
                  <a:gd name="T10" fmla="*/ 6 w 374"/>
                  <a:gd name="T11" fmla="*/ 1 h 299"/>
                  <a:gd name="T12" fmla="*/ 6 w 374"/>
                  <a:gd name="T13" fmla="*/ 1 h 299"/>
                  <a:gd name="T14" fmla="*/ 5 w 374"/>
                  <a:gd name="T15" fmla="*/ 1 h 299"/>
                  <a:gd name="T16" fmla="*/ 3 w 374"/>
                  <a:gd name="T17" fmla="*/ 0 h 299"/>
                  <a:gd name="T18" fmla="*/ 3 w 374"/>
                  <a:gd name="T19" fmla="*/ 0 h 299"/>
                  <a:gd name="T20" fmla="*/ 1 w 374"/>
                  <a:gd name="T21" fmla="*/ 0 h 299"/>
                  <a:gd name="T22" fmla="*/ 3 w 374"/>
                  <a:gd name="T23" fmla="*/ 0 h 299"/>
                  <a:gd name="T24" fmla="*/ 3 w 374"/>
                  <a:gd name="T25" fmla="*/ 0 h 299"/>
                  <a:gd name="T26" fmla="*/ 3 w 374"/>
                  <a:gd name="T27" fmla="*/ 1 h 299"/>
                  <a:gd name="T28" fmla="*/ 5 w 374"/>
                  <a:gd name="T29" fmla="*/ 1 h 299"/>
                  <a:gd name="T30" fmla="*/ 6 w 374"/>
                  <a:gd name="T31" fmla="*/ 2 h 299"/>
                  <a:gd name="T32" fmla="*/ 6 w 374"/>
                  <a:gd name="T33" fmla="*/ 2 h 299"/>
                  <a:gd name="T34" fmla="*/ 6 w 374"/>
                  <a:gd name="T35" fmla="*/ 2 h 299"/>
                  <a:gd name="T36" fmla="*/ 5 w 374"/>
                  <a:gd name="T37" fmla="*/ 1 h 299"/>
                  <a:gd name="T38" fmla="*/ 5 w 374"/>
                  <a:gd name="T39" fmla="*/ 1 h 299"/>
                  <a:gd name="T40" fmla="*/ 3 w 374"/>
                  <a:gd name="T41" fmla="*/ 1 h 299"/>
                  <a:gd name="T42" fmla="*/ 3 w 374"/>
                  <a:gd name="T43" fmla="*/ 1 h 299"/>
                  <a:gd name="T44" fmla="*/ 3 w 374"/>
                  <a:gd name="T45" fmla="*/ 2 h 299"/>
                  <a:gd name="T46" fmla="*/ 6 w 374"/>
                  <a:gd name="T47" fmla="*/ 2 h 299"/>
                  <a:gd name="T48" fmla="*/ 6 w 374"/>
                  <a:gd name="T49" fmla="*/ 3 h 299"/>
                  <a:gd name="T50" fmla="*/ 5 w 374"/>
                  <a:gd name="T51" fmla="*/ 2 h 299"/>
                  <a:gd name="T52" fmla="*/ 3 w 374"/>
                  <a:gd name="T53" fmla="*/ 2 h 299"/>
                  <a:gd name="T54" fmla="*/ 3 w 374"/>
                  <a:gd name="T55" fmla="*/ 2 h 299"/>
                  <a:gd name="T56" fmla="*/ 5 w 374"/>
                  <a:gd name="T57" fmla="*/ 3 h 299"/>
                  <a:gd name="T58" fmla="*/ 5 w 374"/>
                  <a:gd name="T59" fmla="*/ 3 h 299"/>
                  <a:gd name="T60" fmla="*/ 5 w 374"/>
                  <a:gd name="T61" fmla="*/ 3 h 299"/>
                  <a:gd name="T62" fmla="*/ 3 w 374"/>
                  <a:gd name="T63" fmla="*/ 3 h 299"/>
                  <a:gd name="T64" fmla="*/ 3 w 374"/>
                  <a:gd name="T65" fmla="*/ 3 h 299"/>
                  <a:gd name="T66" fmla="*/ 3 w 374"/>
                  <a:gd name="T67" fmla="*/ 3 h 299"/>
                  <a:gd name="T68" fmla="*/ 5 w 374"/>
                  <a:gd name="T69" fmla="*/ 4 h 299"/>
                  <a:gd name="T70" fmla="*/ 3 w 374"/>
                  <a:gd name="T71" fmla="*/ 4 h 299"/>
                  <a:gd name="T72" fmla="*/ 3 w 374"/>
                  <a:gd name="T73" fmla="*/ 3 h 299"/>
                  <a:gd name="T74" fmla="*/ 3 w 374"/>
                  <a:gd name="T75" fmla="*/ 3 h 299"/>
                  <a:gd name="T76" fmla="*/ 3 w 374"/>
                  <a:gd name="T77" fmla="*/ 4 h 299"/>
                  <a:gd name="T78" fmla="*/ 3 w 374"/>
                  <a:gd name="T79" fmla="*/ 4 h 299"/>
                  <a:gd name="T80" fmla="*/ 3 w 374"/>
                  <a:gd name="T81" fmla="*/ 4 h 299"/>
                  <a:gd name="T82" fmla="*/ 3 w 374"/>
                  <a:gd name="T83" fmla="*/ 4 h 299"/>
                  <a:gd name="T84" fmla="*/ 1 w 374"/>
                  <a:gd name="T85" fmla="*/ 4 h 299"/>
                  <a:gd name="T86" fmla="*/ 1 w 374"/>
                  <a:gd name="T87" fmla="*/ 3 h 299"/>
                  <a:gd name="T88" fmla="*/ 1 w 374"/>
                  <a:gd name="T89" fmla="*/ 1 h 29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374"/>
                  <a:gd name="T136" fmla="*/ 0 h 299"/>
                  <a:gd name="T137" fmla="*/ 374 w 374"/>
                  <a:gd name="T138" fmla="*/ 299 h 29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374" h="299">
                    <a:moveTo>
                      <a:pt x="0" y="14"/>
                    </a:moveTo>
                    <a:lnTo>
                      <a:pt x="2" y="13"/>
                    </a:lnTo>
                    <a:lnTo>
                      <a:pt x="7" y="12"/>
                    </a:lnTo>
                    <a:lnTo>
                      <a:pt x="16" y="10"/>
                    </a:lnTo>
                    <a:lnTo>
                      <a:pt x="27" y="6"/>
                    </a:lnTo>
                    <a:lnTo>
                      <a:pt x="42" y="4"/>
                    </a:lnTo>
                    <a:lnTo>
                      <a:pt x="61" y="2"/>
                    </a:lnTo>
                    <a:lnTo>
                      <a:pt x="81" y="0"/>
                    </a:lnTo>
                    <a:lnTo>
                      <a:pt x="106" y="0"/>
                    </a:lnTo>
                    <a:lnTo>
                      <a:pt x="131" y="3"/>
                    </a:lnTo>
                    <a:lnTo>
                      <a:pt x="160" y="6"/>
                    </a:lnTo>
                    <a:lnTo>
                      <a:pt x="191" y="13"/>
                    </a:lnTo>
                    <a:lnTo>
                      <a:pt x="223" y="22"/>
                    </a:lnTo>
                    <a:lnTo>
                      <a:pt x="259" y="35"/>
                    </a:lnTo>
                    <a:lnTo>
                      <a:pt x="296" y="52"/>
                    </a:lnTo>
                    <a:lnTo>
                      <a:pt x="334" y="73"/>
                    </a:lnTo>
                    <a:lnTo>
                      <a:pt x="374" y="98"/>
                    </a:lnTo>
                    <a:lnTo>
                      <a:pt x="373" y="97"/>
                    </a:lnTo>
                    <a:lnTo>
                      <a:pt x="368" y="95"/>
                    </a:lnTo>
                    <a:lnTo>
                      <a:pt x="361" y="91"/>
                    </a:lnTo>
                    <a:lnTo>
                      <a:pt x="352" y="87"/>
                    </a:lnTo>
                    <a:lnTo>
                      <a:pt x="341" y="81"/>
                    </a:lnTo>
                    <a:lnTo>
                      <a:pt x="327" y="74"/>
                    </a:lnTo>
                    <a:lnTo>
                      <a:pt x="312" y="68"/>
                    </a:lnTo>
                    <a:lnTo>
                      <a:pt x="295" y="61"/>
                    </a:lnTo>
                    <a:lnTo>
                      <a:pt x="276" y="55"/>
                    </a:lnTo>
                    <a:lnTo>
                      <a:pt x="255" y="49"/>
                    </a:lnTo>
                    <a:lnTo>
                      <a:pt x="235" y="44"/>
                    </a:lnTo>
                    <a:lnTo>
                      <a:pt x="213" y="41"/>
                    </a:lnTo>
                    <a:lnTo>
                      <a:pt x="190" y="38"/>
                    </a:lnTo>
                    <a:lnTo>
                      <a:pt x="167" y="37"/>
                    </a:lnTo>
                    <a:lnTo>
                      <a:pt x="142" y="37"/>
                    </a:lnTo>
                    <a:lnTo>
                      <a:pt x="118" y="41"/>
                    </a:lnTo>
                    <a:lnTo>
                      <a:pt x="121" y="41"/>
                    </a:lnTo>
                    <a:lnTo>
                      <a:pt x="125" y="42"/>
                    </a:lnTo>
                    <a:lnTo>
                      <a:pt x="133" y="43"/>
                    </a:lnTo>
                    <a:lnTo>
                      <a:pt x="144" y="45"/>
                    </a:lnTo>
                    <a:lnTo>
                      <a:pt x="157" y="48"/>
                    </a:lnTo>
                    <a:lnTo>
                      <a:pt x="172" y="51"/>
                    </a:lnTo>
                    <a:lnTo>
                      <a:pt x="189" y="55"/>
                    </a:lnTo>
                    <a:lnTo>
                      <a:pt x="207" y="60"/>
                    </a:lnTo>
                    <a:lnTo>
                      <a:pt x="227" y="66"/>
                    </a:lnTo>
                    <a:lnTo>
                      <a:pt x="247" y="74"/>
                    </a:lnTo>
                    <a:lnTo>
                      <a:pt x="268" y="82"/>
                    </a:lnTo>
                    <a:lnTo>
                      <a:pt x="289" y="93"/>
                    </a:lnTo>
                    <a:lnTo>
                      <a:pt x="310" y="103"/>
                    </a:lnTo>
                    <a:lnTo>
                      <a:pt x="329" y="116"/>
                    </a:lnTo>
                    <a:lnTo>
                      <a:pt x="349" y="129"/>
                    </a:lnTo>
                    <a:lnTo>
                      <a:pt x="367" y="146"/>
                    </a:lnTo>
                    <a:lnTo>
                      <a:pt x="366" y="144"/>
                    </a:lnTo>
                    <a:lnTo>
                      <a:pt x="363" y="143"/>
                    </a:lnTo>
                    <a:lnTo>
                      <a:pt x="357" y="140"/>
                    </a:lnTo>
                    <a:lnTo>
                      <a:pt x="350" y="136"/>
                    </a:lnTo>
                    <a:lnTo>
                      <a:pt x="341" y="133"/>
                    </a:lnTo>
                    <a:lnTo>
                      <a:pt x="330" y="128"/>
                    </a:lnTo>
                    <a:lnTo>
                      <a:pt x="319" y="123"/>
                    </a:lnTo>
                    <a:lnTo>
                      <a:pt x="306" y="118"/>
                    </a:lnTo>
                    <a:lnTo>
                      <a:pt x="291" y="112"/>
                    </a:lnTo>
                    <a:lnTo>
                      <a:pt x="276" y="108"/>
                    </a:lnTo>
                    <a:lnTo>
                      <a:pt x="261" y="103"/>
                    </a:lnTo>
                    <a:lnTo>
                      <a:pt x="244" y="100"/>
                    </a:lnTo>
                    <a:lnTo>
                      <a:pt x="228" y="96"/>
                    </a:lnTo>
                    <a:lnTo>
                      <a:pt x="210" y="94"/>
                    </a:lnTo>
                    <a:lnTo>
                      <a:pt x="193" y="93"/>
                    </a:lnTo>
                    <a:lnTo>
                      <a:pt x="176" y="93"/>
                    </a:lnTo>
                    <a:lnTo>
                      <a:pt x="182" y="95"/>
                    </a:lnTo>
                    <a:lnTo>
                      <a:pt x="197" y="103"/>
                    </a:lnTo>
                    <a:lnTo>
                      <a:pt x="220" y="113"/>
                    </a:lnTo>
                    <a:lnTo>
                      <a:pt x="247" y="128"/>
                    </a:lnTo>
                    <a:lnTo>
                      <a:pt x="276" y="144"/>
                    </a:lnTo>
                    <a:lnTo>
                      <a:pt x="305" y="163"/>
                    </a:lnTo>
                    <a:lnTo>
                      <a:pt x="331" y="182"/>
                    </a:lnTo>
                    <a:lnTo>
                      <a:pt x="352" y="202"/>
                    </a:lnTo>
                    <a:lnTo>
                      <a:pt x="348" y="200"/>
                    </a:lnTo>
                    <a:lnTo>
                      <a:pt x="335" y="195"/>
                    </a:lnTo>
                    <a:lnTo>
                      <a:pt x="316" y="187"/>
                    </a:lnTo>
                    <a:lnTo>
                      <a:pt x="293" y="178"/>
                    </a:lnTo>
                    <a:lnTo>
                      <a:pt x="267" y="169"/>
                    </a:lnTo>
                    <a:lnTo>
                      <a:pt x="238" y="161"/>
                    </a:lnTo>
                    <a:lnTo>
                      <a:pt x="210" y="154"/>
                    </a:lnTo>
                    <a:lnTo>
                      <a:pt x="183" y="150"/>
                    </a:lnTo>
                    <a:lnTo>
                      <a:pt x="187" y="152"/>
                    </a:lnTo>
                    <a:lnTo>
                      <a:pt x="199" y="158"/>
                    </a:lnTo>
                    <a:lnTo>
                      <a:pt x="216" y="169"/>
                    </a:lnTo>
                    <a:lnTo>
                      <a:pt x="238" y="180"/>
                    </a:lnTo>
                    <a:lnTo>
                      <a:pt x="261" y="193"/>
                    </a:lnTo>
                    <a:lnTo>
                      <a:pt x="283" y="207"/>
                    </a:lnTo>
                    <a:lnTo>
                      <a:pt x="304" y="220"/>
                    </a:lnTo>
                    <a:lnTo>
                      <a:pt x="321" y="233"/>
                    </a:lnTo>
                    <a:lnTo>
                      <a:pt x="316" y="232"/>
                    </a:lnTo>
                    <a:lnTo>
                      <a:pt x="305" y="229"/>
                    </a:lnTo>
                    <a:lnTo>
                      <a:pt x="287" y="223"/>
                    </a:lnTo>
                    <a:lnTo>
                      <a:pt x="266" y="217"/>
                    </a:lnTo>
                    <a:lnTo>
                      <a:pt x="243" y="212"/>
                    </a:lnTo>
                    <a:lnTo>
                      <a:pt x="220" y="207"/>
                    </a:lnTo>
                    <a:lnTo>
                      <a:pt x="199" y="203"/>
                    </a:lnTo>
                    <a:lnTo>
                      <a:pt x="183" y="202"/>
                    </a:lnTo>
                    <a:lnTo>
                      <a:pt x="184" y="203"/>
                    </a:lnTo>
                    <a:lnTo>
                      <a:pt x="189" y="207"/>
                    </a:lnTo>
                    <a:lnTo>
                      <a:pt x="195" y="211"/>
                    </a:lnTo>
                    <a:lnTo>
                      <a:pt x="205" y="219"/>
                    </a:lnTo>
                    <a:lnTo>
                      <a:pt x="216" y="229"/>
                    </a:lnTo>
                    <a:lnTo>
                      <a:pt x="230" y="239"/>
                    </a:lnTo>
                    <a:lnTo>
                      <a:pt x="246" y="253"/>
                    </a:lnTo>
                    <a:lnTo>
                      <a:pt x="263" y="268"/>
                    </a:lnTo>
                    <a:lnTo>
                      <a:pt x="262" y="267"/>
                    </a:lnTo>
                    <a:lnTo>
                      <a:pt x="257" y="265"/>
                    </a:lnTo>
                    <a:lnTo>
                      <a:pt x="250" y="262"/>
                    </a:lnTo>
                    <a:lnTo>
                      <a:pt x="239" y="258"/>
                    </a:lnTo>
                    <a:lnTo>
                      <a:pt x="228" y="255"/>
                    </a:lnTo>
                    <a:lnTo>
                      <a:pt x="215" y="252"/>
                    </a:lnTo>
                    <a:lnTo>
                      <a:pt x="201" y="249"/>
                    </a:lnTo>
                    <a:lnTo>
                      <a:pt x="187" y="247"/>
                    </a:lnTo>
                    <a:lnTo>
                      <a:pt x="189" y="248"/>
                    </a:lnTo>
                    <a:lnTo>
                      <a:pt x="193" y="252"/>
                    </a:lnTo>
                    <a:lnTo>
                      <a:pt x="199" y="257"/>
                    </a:lnTo>
                    <a:lnTo>
                      <a:pt x="206" y="264"/>
                    </a:lnTo>
                    <a:lnTo>
                      <a:pt x="214" y="272"/>
                    </a:lnTo>
                    <a:lnTo>
                      <a:pt x="223" y="282"/>
                    </a:lnTo>
                    <a:lnTo>
                      <a:pt x="232" y="291"/>
                    </a:lnTo>
                    <a:lnTo>
                      <a:pt x="240" y="299"/>
                    </a:lnTo>
                    <a:lnTo>
                      <a:pt x="238" y="299"/>
                    </a:lnTo>
                    <a:lnTo>
                      <a:pt x="230" y="299"/>
                    </a:lnTo>
                    <a:lnTo>
                      <a:pt x="217" y="299"/>
                    </a:lnTo>
                    <a:lnTo>
                      <a:pt x="201" y="296"/>
                    </a:lnTo>
                    <a:lnTo>
                      <a:pt x="183" y="293"/>
                    </a:lnTo>
                    <a:lnTo>
                      <a:pt x="162" y="288"/>
                    </a:lnTo>
                    <a:lnTo>
                      <a:pt x="140" y="280"/>
                    </a:lnTo>
                    <a:lnTo>
                      <a:pt x="117" y="270"/>
                    </a:lnTo>
                    <a:lnTo>
                      <a:pt x="94" y="255"/>
                    </a:lnTo>
                    <a:lnTo>
                      <a:pt x="72" y="237"/>
                    </a:lnTo>
                    <a:lnTo>
                      <a:pt x="51" y="214"/>
                    </a:lnTo>
                    <a:lnTo>
                      <a:pt x="34" y="186"/>
                    </a:lnTo>
                    <a:lnTo>
                      <a:pt x="19" y="152"/>
                    </a:lnTo>
                    <a:lnTo>
                      <a:pt x="8" y="113"/>
                    </a:lnTo>
                    <a:lnTo>
                      <a:pt x="1" y="67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7F9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8" name="Freeform 118">
                <a:extLst>
                  <a:ext uri="{FF2B5EF4-FFF2-40B4-BE49-F238E27FC236}">
                    <a16:creationId xmlns:a16="http://schemas.microsoft.com/office/drawing/2014/main" id="{09C03AC3-6F2B-495A-A29F-958ACD60F7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12" y="3312"/>
                <a:ext cx="203" cy="132"/>
              </a:xfrm>
              <a:custGeom>
                <a:avLst/>
                <a:gdLst>
                  <a:gd name="T0" fmla="*/ 1 w 406"/>
                  <a:gd name="T1" fmla="*/ 0 h 265"/>
                  <a:gd name="T2" fmla="*/ 1 w 406"/>
                  <a:gd name="T3" fmla="*/ 0 h 265"/>
                  <a:gd name="T4" fmla="*/ 2 w 406"/>
                  <a:gd name="T5" fmla="*/ 0 h 265"/>
                  <a:gd name="T6" fmla="*/ 3 w 406"/>
                  <a:gd name="T7" fmla="*/ 0 h 265"/>
                  <a:gd name="T8" fmla="*/ 5 w 406"/>
                  <a:gd name="T9" fmla="*/ 0 h 265"/>
                  <a:gd name="T10" fmla="*/ 6 w 406"/>
                  <a:gd name="T11" fmla="*/ 0 h 265"/>
                  <a:gd name="T12" fmla="*/ 6 w 406"/>
                  <a:gd name="T13" fmla="*/ 0 h 265"/>
                  <a:gd name="T14" fmla="*/ 6 w 406"/>
                  <a:gd name="T15" fmla="*/ 0 h 265"/>
                  <a:gd name="T16" fmla="*/ 5 w 406"/>
                  <a:gd name="T17" fmla="*/ 0 h 265"/>
                  <a:gd name="T18" fmla="*/ 3 w 406"/>
                  <a:gd name="T19" fmla="*/ 0 h 265"/>
                  <a:gd name="T20" fmla="*/ 2 w 406"/>
                  <a:gd name="T21" fmla="*/ 0 h 265"/>
                  <a:gd name="T22" fmla="*/ 3 w 406"/>
                  <a:gd name="T23" fmla="*/ 0 h 265"/>
                  <a:gd name="T24" fmla="*/ 3 w 406"/>
                  <a:gd name="T25" fmla="*/ 0 h 265"/>
                  <a:gd name="T26" fmla="*/ 3 w 406"/>
                  <a:gd name="T27" fmla="*/ 0 h 265"/>
                  <a:gd name="T28" fmla="*/ 5 w 406"/>
                  <a:gd name="T29" fmla="*/ 0 h 265"/>
                  <a:gd name="T30" fmla="*/ 6 w 406"/>
                  <a:gd name="T31" fmla="*/ 0 h 265"/>
                  <a:gd name="T32" fmla="*/ 6 w 406"/>
                  <a:gd name="T33" fmla="*/ 1 h 265"/>
                  <a:gd name="T34" fmla="*/ 6 w 406"/>
                  <a:gd name="T35" fmla="*/ 1 h 265"/>
                  <a:gd name="T36" fmla="*/ 5 w 406"/>
                  <a:gd name="T37" fmla="*/ 0 h 265"/>
                  <a:gd name="T38" fmla="*/ 3 w 406"/>
                  <a:gd name="T39" fmla="*/ 1 h 265"/>
                  <a:gd name="T40" fmla="*/ 3 w 406"/>
                  <a:gd name="T41" fmla="*/ 1 h 265"/>
                  <a:gd name="T42" fmla="*/ 3 w 406"/>
                  <a:gd name="T43" fmla="*/ 1 h 265"/>
                  <a:gd name="T44" fmla="*/ 3 w 406"/>
                  <a:gd name="T45" fmla="*/ 1 h 265"/>
                  <a:gd name="T46" fmla="*/ 3 w 406"/>
                  <a:gd name="T47" fmla="*/ 1 h 265"/>
                  <a:gd name="T48" fmla="*/ 5 w 406"/>
                  <a:gd name="T49" fmla="*/ 1 h 265"/>
                  <a:gd name="T50" fmla="*/ 6 w 406"/>
                  <a:gd name="T51" fmla="*/ 1 h 265"/>
                  <a:gd name="T52" fmla="*/ 6 w 406"/>
                  <a:gd name="T53" fmla="*/ 1 h 265"/>
                  <a:gd name="T54" fmla="*/ 6 w 406"/>
                  <a:gd name="T55" fmla="*/ 1 h 265"/>
                  <a:gd name="T56" fmla="*/ 6 w 406"/>
                  <a:gd name="T57" fmla="*/ 1 h 265"/>
                  <a:gd name="T58" fmla="*/ 5 w 406"/>
                  <a:gd name="T59" fmla="*/ 1 h 265"/>
                  <a:gd name="T60" fmla="*/ 3 w 406"/>
                  <a:gd name="T61" fmla="*/ 1 h 265"/>
                  <a:gd name="T62" fmla="*/ 3 w 406"/>
                  <a:gd name="T63" fmla="*/ 2 h 265"/>
                  <a:gd name="T64" fmla="*/ 3 w 406"/>
                  <a:gd name="T65" fmla="*/ 2 h 265"/>
                  <a:gd name="T66" fmla="*/ 3 w 406"/>
                  <a:gd name="T67" fmla="*/ 2 h 265"/>
                  <a:gd name="T68" fmla="*/ 3 w 406"/>
                  <a:gd name="T69" fmla="*/ 2 h 265"/>
                  <a:gd name="T70" fmla="*/ 5 w 406"/>
                  <a:gd name="T71" fmla="*/ 2 h 265"/>
                  <a:gd name="T72" fmla="*/ 6 w 406"/>
                  <a:gd name="T73" fmla="*/ 2 h 265"/>
                  <a:gd name="T74" fmla="*/ 6 w 406"/>
                  <a:gd name="T75" fmla="*/ 2 h 265"/>
                  <a:gd name="T76" fmla="*/ 6 w 406"/>
                  <a:gd name="T77" fmla="*/ 2 h 265"/>
                  <a:gd name="T78" fmla="*/ 5 w 406"/>
                  <a:gd name="T79" fmla="*/ 2 h 265"/>
                  <a:gd name="T80" fmla="*/ 3 w 406"/>
                  <a:gd name="T81" fmla="*/ 2 h 265"/>
                  <a:gd name="T82" fmla="*/ 3 w 406"/>
                  <a:gd name="T83" fmla="*/ 2 h 265"/>
                  <a:gd name="T84" fmla="*/ 3 w 406"/>
                  <a:gd name="T85" fmla="*/ 2 h 265"/>
                  <a:gd name="T86" fmla="*/ 3 w 406"/>
                  <a:gd name="T87" fmla="*/ 2 h 265"/>
                  <a:gd name="T88" fmla="*/ 3 w 406"/>
                  <a:gd name="T89" fmla="*/ 3 h 265"/>
                  <a:gd name="T90" fmla="*/ 5 w 406"/>
                  <a:gd name="T91" fmla="*/ 3 h 265"/>
                  <a:gd name="T92" fmla="*/ 3 w 406"/>
                  <a:gd name="T93" fmla="*/ 3 h 265"/>
                  <a:gd name="T94" fmla="*/ 3 w 406"/>
                  <a:gd name="T95" fmla="*/ 3 h 265"/>
                  <a:gd name="T96" fmla="*/ 3 w 406"/>
                  <a:gd name="T97" fmla="*/ 3 h 265"/>
                  <a:gd name="T98" fmla="*/ 3 w 406"/>
                  <a:gd name="T99" fmla="*/ 3 h 265"/>
                  <a:gd name="T100" fmla="*/ 5 w 406"/>
                  <a:gd name="T101" fmla="*/ 3 h 265"/>
                  <a:gd name="T102" fmla="*/ 3 w 406"/>
                  <a:gd name="T103" fmla="*/ 4 h 265"/>
                  <a:gd name="T104" fmla="*/ 3 w 406"/>
                  <a:gd name="T105" fmla="*/ 4 h 265"/>
                  <a:gd name="T106" fmla="*/ 2 w 406"/>
                  <a:gd name="T107" fmla="*/ 3 h 265"/>
                  <a:gd name="T108" fmla="*/ 1 w 406"/>
                  <a:gd name="T109" fmla="*/ 3 h 265"/>
                  <a:gd name="T110" fmla="*/ 1 w 406"/>
                  <a:gd name="T111" fmla="*/ 1 h 265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406"/>
                  <a:gd name="T169" fmla="*/ 0 h 265"/>
                  <a:gd name="T170" fmla="*/ 406 w 406"/>
                  <a:gd name="T171" fmla="*/ 265 h 265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406" h="265">
                    <a:moveTo>
                      <a:pt x="0" y="64"/>
                    </a:moveTo>
                    <a:lnTo>
                      <a:pt x="2" y="63"/>
                    </a:lnTo>
                    <a:lnTo>
                      <a:pt x="8" y="59"/>
                    </a:lnTo>
                    <a:lnTo>
                      <a:pt x="17" y="55"/>
                    </a:lnTo>
                    <a:lnTo>
                      <a:pt x="30" y="48"/>
                    </a:lnTo>
                    <a:lnTo>
                      <a:pt x="46" y="41"/>
                    </a:lnTo>
                    <a:lnTo>
                      <a:pt x="66" y="33"/>
                    </a:lnTo>
                    <a:lnTo>
                      <a:pt x="89" y="25"/>
                    </a:lnTo>
                    <a:lnTo>
                      <a:pt x="114" y="17"/>
                    </a:lnTo>
                    <a:lnTo>
                      <a:pt x="142" y="11"/>
                    </a:lnTo>
                    <a:lnTo>
                      <a:pt x="173" y="5"/>
                    </a:lnTo>
                    <a:lnTo>
                      <a:pt x="206" y="1"/>
                    </a:lnTo>
                    <a:lnTo>
                      <a:pt x="242" y="0"/>
                    </a:lnTo>
                    <a:lnTo>
                      <a:pt x="280" y="1"/>
                    </a:lnTo>
                    <a:lnTo>
                      <a:pt x="320" y="4"/>
                    </a:lnTo>
                    <a:lnTo>
                      <a:pt x="362" y="11"/>
                    </a:lnTo>
                    <a:lnTo>
                      <a:pt x="406" y="21"/>
                    </a:lnTo>
                    <a:lnTo>
                      <a:pt x="405" y="21"/>
                    </a:lnTo>
                    <a:lnTo>
                      <a:pt x="400" y="20"/>
                    </a:lnTo>
                    <a:lnTo>
                      <a:pt x="392" y="19"/>
                    </a:lnTo>
                    <a:lnTo>
                      <a:pt x="383" y="17"/>
                    </a:lnTo>
                    <a:lnTo>
                      <a:pt x="370" y="16"/>
                    </a:lnTo>
                    <a:lnTo>
                      <a:pt x="355" y="15"/>
                    </a:lnTo>
                    <a:lnTo>
                      <a:pt x="338" y="13"/>
                    </a:lnTo>
                    <a:lnTo>
                      <a:pt x="319" y="13"/>
                    </a:lnTo>
                    <a:lnTo>
                      <a:pt x="300" y="13"/>
                    </a:lnTo>
                    <a:lnTo>
                      <a:pt x="278" y="15"/>
                    </a:lnTo>
                    <a:lnTo>
                      <a:pt x="255" y="17"/>
                    </a:lnTo>
                    <a:lnTo>
                      <a:pt x="231" y="20"/>
                    </a:lnTo>
                    <a:lnTo>
                      <a:pt x="206" y="25"/>
                    </a:lnTo>
                    <a:lnTo>
                      <a:pt x="180" y="32"/>
                    </a:lnTo>
                    <a:lnTo>
                      <a:pt x="155" y="40"/>
                    </a:lnTo>
                    <a:lnTo>
                      <a:pt x="128" y="50"/>
                    </a:lnTo>
                    <a:lnTo>
                      <a:pt x="130" y="50"/>
                    </a:lnTo>
                    <a:lnTo>
                      <a:pt x="135" y="49"/>
                    </a:lnTo>
                    <a:lnTo>
                      <a:pt x="144" y="48"/>
                    </a:lnTo>
                    <a:lnTo>
                      <a:pt x="156" y="46"/>
                    </a:lnTo>
                    <a:lnTo>
                      <a:pt x="171" y="45"/>
                    </a:lnTo>
                    <a:lnTo>
                      <a:pt x="187" y="42"/>
                    </a:lnTo>
                    <a:lnTo>
                      <a:pt x="205" y="41"/>
                    </a:lnTo>
                    <a:lnTo>
                      <a:pt x="225" y="40"/>
                    </a:lnTo>
                    <a:lnTo>
                      <a:pt x="246" y="40"/>
                    </a:lnTo>
                    <a:lnTo>
                      <a:pt x="267" y="40"/>
                    </a:lnTo>
                    <a:lnTo>
                      <a:pt x="291" y="41"/>
                    </a:lnTo>
                    <a:lnTo>
                      <a:pt x="312" y="43"/>
                    </a:lnTo>
                    <a:lnTo>
                      <a:pt x="335" y="47"/>
                    </a:lnTo>
                    <a:lnTo>
                      <a:pt x="357" y="53"/>
                    </a:lnTo>
                    <a:lnTo>
                      <a:pt x="378" y="59"/>
                    </a:lnTo>
                    <a:lnTo>
                      <a:pt x="398" y="68"/>
                    </a:lnTo>
                    <a:lnTo>
                      <a:pt x="395" y="68"/>
                    </a:lnTo>
                    <a:lnTo>
                      <a:pt x="391" y="66"/>
                    </a:lnTo>
                    <a:lnTo>
                      <a:pt x="383" y="66"/>
                    </a:lnTo>
                    <a:lnTo>
                      <a:pt x="371" y="65"/>
                    </a:lnTo>
                    <a:lnTo>
                      <a:pt x="359" y="64"/>
                    </a:lnTo>
                    <a:lnTo>
                      <a:pt x="342" y="64"/>
                    </a:lnTo>
                    <a:lnTo>
                      <a:pt x="325" y="63"/>
                    </a:lnTo>
                    <a:lnTo>
                      <a:pt x="307" y="63"/>
                    </a:lnTo>
                    <a:lnTo>
                      <a:pt x="287" y="63"/>
                    </a:lnTo>
                    <a:lnTo>
                      <a:pt x="266" y="64"/>
                    </a:lnTo>
                    <a:lnTo>
                      <a:pt x="246" y="65"/>
                    </a:lnTo>
                    <a:lnTo>
                      <a:pt x="224" y="68"/>
                    </a:lnTo>
                    <a:lnTo>
                      <a:pt x="202" y="70"/>
                    </a:lnTo>
                    <a:lnTo>
                      <a:pt x="181" y="73"/>
                    </a:lnTo>
                    <a:lnTo>
                      <a:pt x="161" y="78"/>
                    </a:lnTo>
                    <a:lnTo>
                      <a:pt x="142" y="84"/>
                    </a:lnTo>
                    <a:lnTo>
                      <a:pt x="144" y="84"/>
                    </a:lnTo>
                    <a:lnTo>
                      <a:pt x="150" y="84"/>
                    </a:lnTo>
                    <a:lnTo>
                      <a:pt x="160" y="85"/>
                    </a:lnTo>
                    <a:lnTo>
                      <a:pt x="173" y="85"/>
                    </a:lnTo>
                    <a:lnTo>
                      <a:pt x="188" y="86"/>
                    </a:lnTo>
                    <a:lnTo>
                      <a:pt x="205" y="87"/>
                    </a:lnTo>
                    <a:lnTo>
                      <a:pt x="224" y="89"/>
                    </a:lnTo>
                    <a:lnTo>
                      <a:pt x="243" y="92"/>
                    </a:lnTo>
                    <a:lnTo>
                      <a:pt x="264" y="94"/>
                    </a:lnTo>
                    <a:lnTo>
                      <a:pt x="285" y="96"/>
                    </a:lnTo>
                    <a:lnTo>
                      <a:pt x="304" y="100"/>
                    </a:lnTo>
                    <a:lnTo>
                      <a:pt x="324" y="104"/>
                    </a:lnTo>
                    <a:lnTo>
                      <a:pt x="342" y="109"/>
                    </a:lnTo>
                    <a:lnTo>
                      <a:pt x="359" y="114"/>
                    </a:lnTo>
                    <a:lnTo>
                      <a:pt x="372" y="119"/>
                    </a:lnTo>
                    <a:lnTo>
                      <a:pt x="383" y="125"/>
                    </a:lnTo>
                    <a:lnTo>
                      <a:pt x="380" y="125"/>
                    </a:lnTo>
                    <a:lnTo>
                      <a:pt x="375" y="125"/>
                    </a:lnTo>
                    <a:lnTo>
                      <a:pt x="367" y="124"/>
                    </a:lnTo>
                    <a:lnTo>
                      <a:pt x="355" y="124"/>
                    </a:lnTo>
                    <a:lnTo>
                      <a:pt x="340" y="124"/>
                    </a:lnTo>
                    <a:lnTo>
                      <a:pt x="324" y="123"/>
                    </a:lnTo>
                    <a:lnTo>
                      <a:pt x="307" y="123"/>
                    </a:lnTo>
                    <a:lnTo>
                      <a:pt x="287" y="123"/>
                    </a:lnTo>
                    <a:lnTo>
                      <a:pt x="267" y="123"/>
                    </a:lnTo>
                    <a:lnTo>
                      <a:pt x="247" y="123"/>
                    </a:lnTo>
                    <a:lnTo>
                      <a:pt x="226" y="124"/>
                    </a:lnTo>
                    <a:lnTo>
                      <a:pt x="206" y="125"/>
                    </a:lnTo>
                    <a:lnTo>
                      <a:pt x="187" y="126"/>
                    </a:lnTo>
                    <a:lnTo>
                      <a:pt x="168" y="127"/>
                    </a:lnTo>
                    <a:lnTo>
                      <a:pt x="151" y="130"/>
                    </a:lnTo>
                    <a:lnTo>
                      <a:pt x="136" y="133"/>
                    </a:lnTo>
                    <a:lnTo>
                      <a:pt x="138" y="133"/>
                    </a:lnTo>
                    <a:lnTo>
                      <a:pt x="144" y="134"/>
                    </a:lnTo>
                    <a:lnTo>
                      <a:pt x="152" y="134"/>
                    </a:lnTo>
                    <a:lnTo>
                      <a:pt x="164" y="136"/>
                    </a:lnTo>
                    <a:lnTo>
                      <a:pt x="178" y="137"/>
                    </a:lnTo>
                    <a:lnTo>
                      <a:pt x="193" y="139"/>
                    </a:lnTo>
                    <a:lnTo>
                      <a:pt x="210" y="140"/>
                    </a:lnTo>
                    <a:lnTo>
                      <a:pt x="228" y="142"/>
                    </a:lnTo>
                    <a:lnTo>
                      <a:pt x="247" y="145"/>
                    </a:lnTo>
                    <a:lnTo>
                      <a:pt x="265" y="147"/>
                    </a:lnTo>
                    <a:lnTo>
                      <a:pt x="282" y="149"/>
                    </a:lnTo>
                    <a:lnTo>
                      <a:pt x="300" y="152"/>
                    </a:lnTo>
                    <a:lnTo>
                      <a:pt x="316" y="154"/>
                    </a:lnTo>
                    <a:lnTo>
                      <a:pt x="330" y="157"/>
                    </a:lnTo>
                    <a:lnTo>
                      <a:pt x="342" y="160"/>
                    </a:lnTo>
                    <a:lnTo>
                      <a:pt x="352" y="163"/>
                    </a:lnTo>
                    <a:lnTo>
                      <a:pt x="349" y="163"/>
                    </a:lnTo>
                    <a:lnTo>
                      <a:pt x="344" y="163"/>
                    </a:lnTo>
                    <a:lnTo>
                      <a:pt x="335" y="164"/>
                    </a:lnTo>
                    <a:lnTo>
                      <a:pt x="324" y="164"/>
                    </a:lnTo>
                    <a:lnTo>
                      <a:pt x="310" y="165"/>
                    </a:lnTo>
                    <a:lnTo>
                      <a:pt x="295" y="167"/>
                    </a:lnTo>
                    <a:lnTo>
                      <a:pt x="278" y="168"/>
                    </a:lnTo>
                    <a:lnTo>
                      <a:pt x="261" y="169"/>
                    </a:lnTo>
                    <a:lnTo>
                      <a:pt x="242" y="170"/>
                    </a:lnTo>
                    <a:lnTo>
                      <a:pt x="224" y="171"/>
                    </a:lnTo>
                    <a:lnTo>
                      <a:pt x="206" y="174"/>
                    </a:lnTo>
                    <a:lnTo>
                      <a:pt x="190" y="175"/>
                    </a:lnTo>
                    <a:lnTo>
                      <a:pt x="174" y="177"/>
                    </a:lnTo>
                    <a:lnTo>
                      <a:pt x="161" y="178"/>
                    </a:lnTo>
                    <a:lnTo>
                      <a:pt x="150" y="180"/>
                    </a:lnTo>
                    <a:lnTo>
                      <a:pt x="142" y="183"/>
                    </a:lnTo>
                    <a:lnTo>
                      <a:pt x="146" y="183"/>
                    </a:lnTo>
                    <a:lnTo>
                      <a:pt x="157" y="184"/>
                    </a:lnTo>
                    <a:lnTo>
                      <a:pt x="174" y="186"/>
                    </a:lnTo>
                    <a:lnTo>
                      <a:pt x="195" y="190"/>
                    </a:lnTo>
                    <a:lnTo>
                      <a:pt x="219" y="193"/>
                    </a:lnTo>
                    <a:lnTo>
                      <a:pt x="243" y="199"/>
                    </a:lnTo>
                    <a:lnTo>
                      <a:pt x="267" y="206"/>
                    </a:lnTo>
                    <a:lnTo>
                      <a:pt x="289" y="214"/>
                    </a:lnTo>
                    <a:lnTo>
                      <a:pt x="286" y="214"/>
                    </a:lnTo>
                    <a:lnTo>
                      <a:pt x="276" y="215"/>
                    </a:lnTo>
                    <a:lnTo>
                      <a:pt x="259" y="216"/>
                    </a:lnTo>
                    <a:lnTo>
                      <a:pt x="241" y="217"/>
                    </a:lnTo>
                    <a:lnTo>
                      <a:pt x="220" y="218"/>
                    </a:lnTo>
                    <a:lnTo>
                      <a:pt x="199" y="221"/>
                    </a:lnTo>
                    <a:lnTo>
                      <a:pt x="179" y="224"/>
                    </a:lnTo>
                    <a:lnTo>
                      <a:pt x="161" y="227"/>
                    </a:lnTo>
                    <a:lnTo>
                      <a:pt x="165" y="227"/>
                    </a:lnTo>
                    <a:lnTo>
                      <a:pt x="174" y="229"/>
                    </a:lnTo>
                    <a:lnTo>
                      <a:pt x="188" y="230"/>
                    </a:lnTo>
                    <a:lnTo>
                      <a:pt x="204" y="233"/>
                    </a:lnTo>
                    <a:lnTo>
                      <a:pt x="221" y="237"/>
                    </a:lnTo>
                    <a:lnTo>
                      <a:pt x="239" y="240"/>
                    </a:lnTo>
                    <a:lnTo>
                      <a:pt x="254" y="245"/>
                    </a:lnTo>
                    <a:lnTo>
                      <a:pt x="265" y="250"/>
                    </a:lnTo>
                    <a:lnTo>
                      <a:pt x="262" y="251"/>
                    </a:lnTo>
                    <a:lnTo>
                      <a:pt x="254" y="253"/>
                    </a:lnTo>
                    <a:lnTo>
                      <a:pt x="241" y="256"/>
                    </a:lnTo>
                    <a:lnTo>
                      <a:pt x="224" y="260"/>
                    </a:lnTo>
                    <a:lnTo>
                      <a:pt x="203" y="263"/>
                    </a:lnTo>
                    <a:lnTo>
                      <a:pt x="181" y="265"/>
                    </a:lnTo>
                    <a:lnTo>
                      <a:pt x="157" y="265"/>
                    </a:lnTo>
                    <a:lnTo>
                      <a:pt x="132" y="262"/>
                    </a:lnTo>
                    <a:lnTo>
                      <a:pt x="107" y="255"/>
                    </a:lnTo>
                    <a:lnTo>
                      <a:pt x="83" y="246"/>
                    </a:lnTo>
                    <a:lnTo>
                      <a:pt x="60" y="231"/>
                    </a:lnTo>
                    <a:lnTo>
                      <a:pt x="40" y="212"/>
                    </a:lnTo>
                    <a:lnTo>
                      <a:pt x="23" y="185"/>
                    </a:lnTo>
                    <a:lnTo>
                      <a:pt x="11" y="153"/>
                    </a:lnTo>
                    <a:lnTo>
                      <a:pt x="2" y="112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7F9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9" name="Freeform 119">
                <a:extLst>
                  <a:ext uri="{FF2B5EF4-FFF2-40B4-BE49-F238E27FC236}">
                    <a16:creationId xmlns:a16="http://schemas.microsoft.com/office/drawing/2014/main" id="{70EA85D4-D9D8-4D04-A926-42912E43C7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4" y="3204"/>
                <a:ext cx="123" cy="46"/>
              </a:xfrm>
              <a:custGeom>
                <a:avLst/>
                <a:gdLst>
                  <a:gd name="T0" fmla="*/ 4 w 246"/>
                  <a:gd name="T1" fmla="*/ 1 h 93"/>
                  <a:gd name="T2" fmla="*/ 4 w 246"/>
                  <a:gd name="T3" fmla="*/ 1 h 93"/>
                  <a:gd name="T4" fmla="*/ 4 w 246"/>
                  <a:gd name="T5" fmla="*/ 1 h 93"/>
                  <a:gd name="T6" fmla="*/ 4 w 246"/>
                  <a:gd name="T7" fmla="*/ 1 h 93"/>
                  <a:gd name="T8" fmla="*/ 4 w 246"/>
                  <a:gd name="T9" fmla="*/ 0 h 93"/>
                  <a:gd name="T10" fmla="*/ 4 w 246"/>
                  <a:gd name="T11" fmla="*/ 0 h 93"/>
                  <a:gd name="T12" fmla="*/ 4 w 246"/>
                  <a:gd name="T13" fmla="*/ 0 h 93"/>
                  <a:gd name="T14" fmla="*/ 4 w 246"/>
                  <a:gd name="T15" fmla="*/ 0 h 93"/>
                  <a:gd name="T16" fmla="*/ 3 w 246"/>
                  <a:gd name="T17" fmla="*/ 0 h 93"/>
                  <a:gd name="T18" fmla="*/ 3 w 246"/>
                  <a:gd name="T19" fmla="*/ 0 h 93"/>
                  <a:gd name="T20" fmla="*/ 3 w 246"/>
                  <a:gd name="T21" fmla="*/ 0 h 93"/>
                  <a:gd name="T22" fmla="*/ 3 w 246"/>
                  <a:gd name="T23" fmla="*/ 0 h 93"/>
                  <a:gd name="T24" fmla="*/ 2 w 246"/>
                  <a:gd name="T25" fmla="*/ 0 h 93"/>
                  <a:gd name="T26" fmla="*/ 2 w 246"/>
                  <a:gd name="T27" fmla="*/ 0 h 93"/>
                  <a:gd name="T28" fmla="*/ 1 w 246"/>
                  <a:gd name="T29" fmla="*/ 0 h 93"/>
                  <a:gd name="T30" fmla="*/ 1 w 246"/>
                  <a:gd name="T31" fmla="*/ 0 h 93"/>
                  <a:gd name="T32" fmla="*/ 0 w 246"/>
                  <a:gd name="T33" fmla="*/ 0 h 93"/>
                  <a:gd name="T34" fmla="*/ 1 w 246"/>
                  <a:gd name="T35" fmla="*/ 0 h 93"/>
                  <a:gd name="T36" fmla="*/ 1 w 246"/>
                  <a:gd name="T37" fmla="*/ 0 h 93"/>
                  <a:gd name="T38" fmla="*/ 1 w 246"/>
                  <a:gd name="T39" fmla="*/ 0 h 93"/>
                  <a:gd name="T40" fmla="*/ 1 w 246"/>
                  <a:gd name="T41" fmla="*/ 0 h 93"/>
                  <a:gd name="T42" fmla="*/ 1 w 246"/>
                  <a:gd name="T43" fmla="*/ 0 h 93"/>
                  <a:gd name="T44" fmla="*/ 1 w 246"/>
                  <a:gd name="T45" fmla="*/ 0 h 93"/>
                  <a:gd name="T46" fmla="*/ 2 w 246"/>
                  <a:gd name="T47" fmla="*/ 0 h 93"/>
                  <a:gd name="T48" fmla="*/ 2 w 246"/>
                  <a:gd name="T49" fmla="*/ 0 h 93"/>
                  <a:gd name="T50" fmla="*/ 2 w 246"/>
                  <a:gd name="T51" fmla="*/ 0 h 93"/>
                  <a:gd name="T52" fmla="*/ 2 w 246"/>
                  <a:gd name="T53" fmla="*/ 0 h 93"/>
                  <a:gd name="T54" fmla="*/ 3 w 246"/>
                  <a:gd name="T55" fmla="*/ 0 h 93"/>
                  <a:gd name="T56" fmla="*/ 3 w 246"/>
                  <a:gd name="T57" fmla="*/ 0 h 93"/>
                  <a:gd name="T58" fmla="*/ 3 w 246"/>
                  <a:gd name="T59" fmla="*/ 0 h 93"/>
                  <a:gd name="T60" fmla="*/ 3 w 246"/>
                  <a:gd name="T61" fmla="*/ 1 h 93"/>
                  <a:gd name="T62" fmla="*/ 4 w 246"/>
                  <a:gd name="T63" fmla="*/ 1 h 93"/>
                  <a:gd name="T64" fmla="*/ 4 w 246"/>
                  <a:gd name="T65" fmla="*/ 1 h 93"/>
                  <a:gd name="T66" fmla="*/ 4 w 246"/>
                  <a:gd name="T67" fmla="*/ 1 h 93"/>
                  <a:gd name="T68" fmla="*/ 4 w 246"/>
                  <a:gd name="T69" fmla="*/ 1 h 93"/>
                  <a:gd name="T70" fmla="*/ 4 w 246"/>
                  <a:gd name="T71" fmla="*/ 1 h 93"/>
                  <a:gd name="T72" fmla="*/ 4 w 246"/>
                  <a:gd name="T73" fmla="*/ 1 h 93"/>
                  <a:gd name="T74" fmla="*/ 4 w 246"/>
                  <a:gd name="T75" fmla="*/ 1 h 93"/>
                  <a:gd name="T76" fmla="*/ 4 w 246"/>
                  <a:gd name="T77" fmla="*/ 1 h 93"/>
                  <a:gd name="T78" fmla="*/ 4 w 246"/>
                  <a:gd name="T79" fmla="*/ 1 h 93"/>
                  <a:gd name="T80" fmla="*/ 4 w 246"/>
                  <a:gd name="T81" fmla="*/ 1 h 9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46"/>
                  <a:gd name="T124" fmla="*/ 0 h 93"/>
                  <a:gd name="T125" fmla="*/ 246 w 246"/>
                  <a:gd name="T126" fmla="*/ 93 h 9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46" h="93">
                    <a:moveTo>
                      <a:pt x="246" y="75"/>
                    </a:moveTo>
                    <a:lnTo>
                      <a:pt x="245" y="74"/>
                    </a:lnTo>
                    <a:lnTo>
                      <a:pt x="242" y="71"/>
                    </a:lnTo>
                    <a:lnTo>
                      <a:pt x="236" y="67"/>
                    </a:lnTo>
                    <a:lnTo>
                      <a:pt x="231" y="61"/>
                    </a:lnTo>
                    <a:lnTo>
                      <a:pt x="222" y="55"/>
                    </a:lnTo>
                    <a:lnTo>
                      <a:pt x="211" y="47"/>
                    </a:lnTo>
                    <a:lnTo>
                      <a:pt x="198" y="40"/>
                    </a:lnTo>
                    <a:lnTo>
                      <a:pt x="183" y="32"/>
                    </a:lnTo>
                    <a:lnTo>
                      <a:pt x="167" y="25"/>
                    </a:lnTo>
                    <a:lnTo>
                      <a:pt x="149" y="18"/>
                    </a:lnTo>
                    <a:lnTo>
                      <a:pt x="129" y="12"/>
                    </a:lnTo>
                    <a:lnTo>
                      <a:pt x="107" y="7"/>
                    </a:lnTo>
                    <a:lnTo>
                      <a:pt x="83" y="2"/>
                    </a:lnTo>
                    <a:lnTo>
                      <a:pt x="58" y="0"/>
                    </a:lnTo>
                    <a:lnTo>
                      <a:pt x="30" y="0"/>
                    </a:lnTo>
                    <a:lnTo>
                      <a:pt x="0" y="1"/>
                    </a:lnTo>
                    <a:lnTo>
                      <a:pt x="3" y="1"/>
                    </a:lnTo>
                    <a:lnTo>
                      <a:pt x="7" y="2"/>
                    </a:lnTo>
                    <a:lnTo>
                      <a:pt x="15" y="3"/>
                    </a:lnTo>
                    <a:lnTo>
                      <a:pt x="26" y="6"/>
                    </a:lnTo>
                    <a:lnTo>
                      <a:pt x="38" y="8"/>
                    </a:lnTo>
                    <a:lnTo>
                      <a:pt x="52" y="12"/>
                    </a:lnTo>
                    <a:lnTo>
                      <a:pt x="68" y="16"/>
                    </a:lnTo>
                    <a:lnTo>
                      <a:pt x="84" y="21"/>
                    </a:lnTo>
                    <a:lnTo>
                      <a:pt x="102" y="26"/>
                    </a:lnTo>
                    <a:lnTo>
                      <a:pt x="119" y="32"/>
                    </a:lnTo>
                    <a:lnTo>
                      <a:pt x="136" y="39"/>
                    </a:lnTo>
                    <a:lnTo>
                      <a:pt x="152" y="47"/>
                    </a:lnTo>
                    <a:lnTo>
                      <a:pt x="167" y="55"/>
                    </a:lnTo>
                    <a:lnTo>
                      <a:pt x="181" y="65"/>
                    </a:lnTo>
                    <a:lnTo>
                      <a:pt x="194" y="75"/>
                    </a:lnTo>
                    <a:lnTo>
                      <a:pt x="203" y="85"/>
                    </a:lnTo>
                    <a:lnTo>
                      <a:pt x="205" y="86"/>
                    </a:lnTo>
                    <a:lnTo>
                      <a:pt x="210" y="89"/>
                    </a:lnTo>
                    <a:lnTo>
                      <a:pt x="218" y="91"/>
                    </a:lnTo>
                    <a:lnTo>
                      <a:pt x="226" y="93"/>
                    </a:lnTo>
                    <a:lnTo>
                      <a:pt x="234" y="93"/>
                    </a:lnTo>
                    <a:lnTo>
                      <a:pt x="241" y="91"/>
                    </a:lnTo>
                    <a:lnTo>
                      <a:pt x="246" y="85"/>
                    </a:lnTo>
                    <a:lnTo>
                      <a:pt x="246" y="7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0" name="Freeform 120">
                <a:extLst>
                  <a:ext uri="{FF2B5EF4-FFF2-40B4-BE49-F238E27FC236}">
                    <a16:creationId xmlns:a16="http://schemas.microsoft.com/office/drawing/2014/main" id="{CAC5320B-3EBF-431F-B456-0E3B48AD8D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6" y="3126"/>
                <a:ext cx="92" cy="61"/>
              </a:xfrm>
              <a:custGeom>
                <a:avLst/>
                <a:gdLst>
                  <a:gd name="T0" fmla="*/ 3 w 183"/>
                  <a:gd name="T1" fmla="*/ 1 h 123"/>
                  <a:gd name="T2" fmla="*/ 3 w 183"/>
                  <a:gd name="T3" fmla="*/ 1 h 123"/>
                  <a:gd name="T4" fmla="*/ 3 w 183"/>
                  <a:gd name="T5" fmla="*/ 1 h 123"/>
                  <a:gd name="T6" fmla="*/ 3 w 183"/>
                  <a:gd name="T7" fmla="*/ 1 h 123"/>
                  <a:gd name="T8" fmla="*/ 2 w 183"/>
                  <a:gd name="T9" fmla="*/ 1 h 123"/>
                  <a:gd name="T10" fmla="*/ 2 w 183"/>
                  <a:gd name="T11" fmla="*/ 1 h 123"/>
                  <a:gd name="T12" fmla="*/ 1 w 183"/>
                  <a:gd name="T13" fmla="*/ 1 h 123"/>
                  <a:gd name="T14" fmla="*/ 1 w 183"/>
                  <a:gd name="T15" fmla="*/ 0 h 123"/>
                  <a:gd name="T16" fmla="*/ 0 w 183"/>
                  <a:gd name="T17" fmla="*/ 0 h 123"/>
                  <a:gd name="T18" fmla="*/ 1 w 183"/>
                  <a:gd name="T19" fmla="*/ 0 h 123"/>
                  <a:gd name="T20" fmla="*/ 1 w 183"/>
                  <a:gd name="T21" fmla="*/ 0 h 123"/>
                  <a:gd name="T22" fmla="*/ 1 w 183"/>
                  <a:gd name="T23" fmla="*/ 0 h 123"/>
                  <a:gd name="T24" fmla="*/ 1 w 183"/>
                  <a:gd name="T25" fmla="*/ 0 h 123"/>
                  <a:gd name="T26" fmla="*/ 1 w 183"/>
                  <a:gd name="T27" fmla="*/ 0 h 123"/>
                  <a:gd name="T28" fmla="*/ 2 w 183"/>
                  <a:gd name="T29" fmla="*/ 1 h 123"/>
                  <a:gd name="T30" fmla="*/ 2 w 183"/>
                  <a:gd name="T31" fmla="*/ 1 h 123"/>
                  <a:gd name="T32" fmla="*/ 3 w 183"/>
                  <a:gd name="T33" fmla="*/ 1 h 123"/>
                  <a:gd name="T34" fmla="*/ 3 w 183"/>
                  <a:gd name="T35" fmla="*/ 1 h 123"/>
                  <a:gd name="T36" fmla="*/ 3 w 183"/>
                  <a:gd name="T37" fmla="*/ 1 h 123"/>
                  <a:gd name="T38" fmla="*/ 3 w 183"/>
                  <a:gd name="T39" fmla="*/ 1 h 123"/>
                  <a:gd name="T40" fmla="*/ 2 w 183"/>
                  <a:gd name="T41" fmla="*/ 1 h 123"/>
                  <a:gd name="T42" fmla="*/ 2 w 183"/>
                  <a:gd name="T43" fmla="*/ 0 h 123"/>
                  <a:gd name="T44" fmla="*/ 2 w 183"/>
                  <a:gd name="T45" fmla="*/ 0 h 123"/>
                  <a:gd name="T46" fmla="*/ 2 w 183"/>
                  <a:gd name="T47" fmla="*/ 0 h 123"/>
                  <a:gd name="T48" fmla="*/ 2 w 183"/>
                  <a:gd name="T49" fmla="*/ 0 h 123"/>
                  <a:gd name="T50" fmla="*/ 2 w 183"/>
                  <a:gd name="T51" fmla="*/ 0 h 123"/>
                  <a:gd name="T52" fmla="*/ 2 w 183"/>
                  <a:gd name="T53" fmla="*/ 0 h 123"/>
                  <a:gd name="T54" fmla="*/ 2 w 183"/>
                  <a:gd name="T55" fmla="*/ 0 h 123"/>
                  <a:gd name="T56" fmla="*/ 2 w 183"/>
                  <a:gd name="T57" fmla="*/ 0 h 123"/>
                  <a:gd name="T58" fmla="*/ 3 w 183"/>
                  <a:gd name="T59" fmla="*/ 0 h 123"/>
                  <a:gd name="T60" fmla="*/ 3 w 183"/>
                  <a:gd name="T61" fmla="*/ 1 h 123"/>
                  <a:gd name="T62" fmla="*/ 3 w 183"/>
                  <a:gd name="T63" fmla="*/ 1 h 123"/>
                  <a:gd name="T64" fmla="*/ 3 w 183"/>
                  <a:gd name="T65" fmla="*/ 1 h 12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3"/>
                  <a:gd name="T100" fmla="*/ 0 h 123"/>
                  <a:gd name="T101" fmla="*/ 183 w 183"/>
                  <a:gd name="T102" fmla="*/ 123 h 12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3" h="123">
                    <a:moveTo>
                      <a:pt x="183" y="123"/>
                    </a:moveTo>
                    <a:lnTo>
                      <a:pt x="179" y="123"/>
                    </a:lnTo>
                    <a:lnTo>
                      <a:pt x="165" y="119"/>
                    </a:lnTo>
                    <a:lnTo>
                      <a:pt x="145" y="115"/>
                    </a:lnTo>
                    <a:lnTo>
                      <a:pt x="120" y="104"/>
                    </a:lnTo>
                    <a:lnTo>
                      <a:pt x="90" y="89"/>
                    </a:lnTo>
                    <a:lnTo>
                      <a:pt x="60" y="67"/>
                    </a:lnTo>
                    <a:lnTo>
                      <a:pt x="29" y="3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2" y="12"/>
                    </a:lnTo>
                    <a:lnTo>
                      <a:pt x="26" y="24"/>
                    </a:lnTo>
                    <a:lnTo>
                      <a:pt x="43" y="36"/>
                    </a:lnTo>
                    <a:lnTo>
                      <a:pt x="64" y="50"/>
                    </a:lnTo>
                    <a:lnTo>
                      <a:pt x="87" y="64"/>
                    </a:lnTo>
                    <a:lnTo>
                      <a:pt x="112" y="74"/>
                    </a:lnTo>
                    <a:lnTo>
                      <a:pt x="137" y="81"/>
                    </a:lnTo>
                    <a:lnTo>
                      <a:pt x="136" y="80"/>
                    </a:lnTo>
                    <a:lnTo>
                      <a:pt x="134" y="79"/>
                    </a:lnTo>
                    <a:lnTo>
                      <a:pt x="130" y="74"/>
                    </a:lnTo>
                    <a:lnTo>
                      <a:pt x="125" y="68"/>
                    </a:lnTo>
                    <a:lnTo>
                      <a:pt x="118" y="60"/>
                    </a:lnTo>
                    <a:lnTo>
                      <a:pt x="109" y="49"/>
                    </a:lnTo>
                    <a:lnTo>
                      <a:pt x="97" y="34"/>
                    </a:lnTo>
                    <a:lnTo>
                      <a:pt x="83" y="15"/>
                    </a:lnTo>
                    <a:lnTo>
                      <a:pt x="87" y="17"/>
                    </a:lnTo>
                    <a:lnTo>
                      <a:pt x="97" y="19"/>
                    </a:lnTo>
                    <a:lnTo>
                      <a:pt x="112" y="25"/>
                    </a:lnTo>
                    <a:lnTo>
                      <a:pt x="128" y="34"/>
                    </a:lnTo>
                    <a:lnTo>
                      <a:pt x="147" y="48"/>
                    </a:lnTo>
                    <a:lnTo>
                      <a:pt x="163" y="66"/>
                    </a:lnTo>
                    <a:lnTo>
                      <a:pt x="175" y="90"/>
                    </a:lnTo>
                    <a:lnTo>
                      <a:pt x="183" y="12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1" name="Freeform 121">
                <a:extLst>
                  <a:ext uri="{FF2B5EF4-FFF2-40B4-BE49-F238E27FC236}">
                    <a16:creationId xmlns:a16="http://schemas.microsoft.com/office/drawing/2014/main" id="{BC208F86-9EB2-4AA5-978C-E5EA1D14B1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9" y="3693"/>
                <a:ext cx="52" cy="80"/>
              </a:xfrm>
              <a:custGeom>
                <a:avLst/>
                <a:gdLst>
                  <a:gd name="T0" fmla="*/ 2 w 104"/>
                  <a:gd name="T1" fmla="*/ 1 h 160"/>
                  <a:gd name="T2" fmla="*/ 2 w 104"/>
                  <a:gd name="T3" fmla="*/ 1 h 160"/>
                  <a:gd name="T4" fmla="*/ 2 w 104"/>
                  <a:gd name="T5" fmla="*/ 1 h 160"/>
                  <a:gd name="T6" fmla="*/ 2 w 104"/>
                  <a:gd name="T7" fmla="*/ 1 h 160"/>
                  <a:gd name="T8" fmla="*/ 1 w 104"/>
                  <a:gd name="T9" fmla="*/ 1 h 160"/>
                  <a:gd name="T10" fmla="*/ 1 w 104"/>
                  <a:gd name="T11" fmla="*/ 1 h 160"/>
                  <a:gd name="T12" fmla="*/ 1 w 104"/>
                  <a:gd name="T13" fmla="*/ 1 h 160"/>
                  <a:gd name="T14" fmla="*/ 1 w 104"/>
                  <a:gd name="T15" fmla="*/ 1 h 160"/>
                  <a:gd name="T16" fmla="*/ 1 w 104"/>
                  <a:gd name="T17" fmla="*/ 3 h 160"/>
                  <a:gd name="T18" fmla="*/ 1 w 104"/>
                  <a:gd name="T19" fmla="*/ 3 h 160"/>
                  <a:gd name="T20" fmla="*/ 1 w 104"/>
                  <a:gd name="T21" fmla="*/ 3 h 160"/>
                  <a:gd name="T22" fmla="*/ 0 w 104"/>
                  <a:gd name="T23" fmla="*/ 1 h 160"/>
                  <a:gd name="T24" fmla="*/ 0 w 104"/>
                  <a:gd name="T25" fmla="*/ 1 h 160"/>
                  <a:gd name="T26" fmla="*/ 1 w 104"/>
                  <a:gd name="T27" fmla="*/ 1 h 160"/>
                  <a:gd name="T28" fmla="*/ 1 w 104"/>
                  <a:gd name="T29" fmla="*/ 1 h 160"/>
                  <a:gd name="T30" fmla="*/ 1 w 104"/>
                  <a:gd name="T31" fmla="*/ 0 h 160"/>
                  <a:gd name="T32" fmla="*/ 2 w 104"/>
                  <a:gd name="T33" fmla="*/ 1 h 1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04"/>
                  <a:gd name="T52" fmla="*/ 0 h 160"/>
                  <a:gd name="T53" fmla="*/ 104 w 104"/>
                  <a:gd name="T54" fmla="*/ 160 h 1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04" h="160">
                    <a:moveTo>
                      <a:pt x="104" y="7"/>
                    </a:moveTo>
                    <a:lnTo>
                      <a:pt x="100" y="8"/>
                    </a:lnTo>
                    <a:lnTo>
                      <a:pt x="89" y="11"/>
                    </a:lnTo>
                    <a:lnTo>
                      <a:pt x="74" y="19"/>
                    </a:lnTo>
                    <a:lnTo>
                      <a:pt x="58" y="30"/>
                    </a:lnTo>
                    <a:lnTo>
                      <a:pt x="40" y="50"/>
                    </a:lnTo>
                    <a:lnTo>
                      <a:pt x="25" y="76"/>
                    </a:lnTo>
                    <a:lnTo>
                      <a:pt x="14" y="113"/>
                    </a:lnTo>
                    <a:lnTo>
                      <a:pt x="10" y="160"/>
                    </a:lnTo>
                    <a:lnTo>
                      <a:pt x="8" y="152"/>
                    </a:lnTo>
                    <a:lnTo>
                      <a:pt x="3" y="129"/>
                    </a:lnTo>
                    <a:lnTo>
                      <a:pt x="0" y="99"/>
                    </a:lnTo>
                    <a:lnTo>
                      <a:pt x="0" y="66"/>
                    </a:lnTo>
                    <a:lnTo>
                      <a:pt x="8" y="35"/>
                    </a:lnTo>
                    <a:lnTo>
                      <a:pt x="25" y="11"/>
                    </a:lnTo>
                    <a:lnTo>
                      <a:pt x="56" y="0"/>
                    </a:lnTo>
                    <a:lnTo>
                      <a:pt x="104" y="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2" name="Freeform 122">
                <a:extLst>
                  <a:ext uri="{FF2B5EF4-FFF2-40B4-BE49-F238E27FC236}">
                    <a16:creationId xmlns:a16="http://schemas.microsoft.com/office/drawing/2014/main" id="{4A4DFE7F-09E1-4434-90AC-B46D603B9F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9" y="3641"/>
                <a:ext cx="67" cy="90"/>
              </a:xfrm>
              <a:custGeom>
                <a:avLst/>
                <a:gdLst>
                  <a:gd name="T0" fmla="*/ 3 w 133"/>
                  <a:gd name="T1" fmla="*/ 1 h 179"/>
                  <a:gd name="T2" fmla="*/ 3 w 133"/>
                  <a:gd name="T3" fmla="*/ 1 h 179"/>
                  <a:gd name="T4" fmla="*/ 2 w 133"/>
                  <a:gd name="T5" fmla="*/ 1 h 179"/>
                  <a:gd name="T6" fmla="*/ 2 w 133"/>
                  <a:gd name="T7" fmla="*/ 0 h 179"/>
                  <a:gd name="T8" fmla="*/ 2 w 133"/>
                  <a:gd name="T9" fmla="*/ 1 h 179"/>
                  <a:gd name="T10" fmla="*/ 2 w 133"/>
                  <a:gd name="T11" fmla="*/ 1 h 179"/>
                  <a:gd name="T12" fmla="*/ 1 w 133"/>
                  <a:gd name="T13" fmla="*/ 1 h 179"/>
                  <a:gd name="T14" fmla="*/ 1 w 133"/>
                  <a:gd name="T15" fmla="*/ 1 h 179"/>
                  <a:gd name="T16" fmla="*/ 1 w 133"/>
                  <a:gd name="T17" fmla="*/ 2 h 179"/>
                  <a:gd name="T18" fmla="*/ 1 w 133"/>
                  <a:gd name="T19" fmla="*/ 2 h 179"/>
                  <a:gd name="T20" fmla="*/ 1 w 133"/>
                  <a:gd name="T21" fmla="*/ 2 h 179"/>
                  <a:gd name="T22" fmla="*/ 1 w 133"/>
                  <a:gd name="T23" fmla="*/ 2 h 179"/>
                  <a:gd name="T24" fmla="*/ 1 w 133"/>
                  <a:gd name="T25" fmla="*/ 2 h 179"/>
                  <a:gd name="T26" fmla="*/ 1 w 133"/>
                  <a:gd name="T27" fmla="*/ 3 h 179"/>
                  <a:gd name="T28" fmla="*/ 1 w 133"/>
                  <a:gd name="T29" fmla="*/ 3 h 179"/>
                  <a:gd name="T30" fmla="*/ 1 w 133"/>
                  <a:gd name="T31" fmla="*/ 3 h 179"/>
                  <a:gd name="T32" fmla="*/ 0 w 133"/>
                  <a:gd name="T33" fmla="*/ 3 h 179"/>
                  <a:gd name="T34" fmla="*/ 1 w 133"/>
                  <a:gd name="T35" fmla="*/ 3 h 179"/>
                  <a:gd name="T36" fmla="*/ 1 w 133"/>
                  <a:gd name="T37" fmla="*/ 3 h 179"/>
                  <a:gd name="T38" fmla="*/ 1 w 133"/>
                  <a:gd name="T39" fmla="*/ 3 h 179"/>
                  <a:gd name="T40" fmla="*/ 1 w 133"/>
                  <a:gd name="T41" fmla="*/ 3 h 179"/>
                  <a:gd name="T42" fmla="*/ 1 w 133"/>
                  <a:gd name="T43" fmla="*/ 3 h 179"/>
                  <a:gd name="T44" fmla="*/ 1 w 133"/>
                  <a:gd name="T45" fmla="*/ 3 h 179"/>
                  <a:gd name="T46" fmla="*/ 1 w 133"/>
                  <a:gd name="T47" fmla="*/ 2 h 179"/>
                  <a:gd name="T48" fmla="*/ 1 w 133"/>
                  <a:gd name="T49" fmla="*/ 2 h 179"/>
                  <a:gd name="T50" fmla="*/ 1 w 133"/>
                  <a:gd name="T51" fmla="*/ 2 h 179"/>
                  <a:gd name="T52" fmla="*/ 1 w 133"/>
                  <a:gd name="T53" fmla="*/ 2 h 179"/>
                  <a:gd name="T54" fmla="*/ 1 w 133"/>
                  <a:gd name="T55" fmla="*/ 2 h 179"/>
                  <a:gd name="T56" fmla="*/ 2 w 133"/>
                  <a:gd name="T57" fmla="*/ 1 h 179"/>
                  <a:gd name="T58" fmla="*/ 2 w 133"/>
                  <a:gd name="T59" fmla="*/ 1 h 179"/>
                  <a:gd name="T60" fmla="*/ 2 w 133"/>
                  <a:gd name="T61" fmla="*/ 1 h 179"/>
                  <a:gd name="T62" fmla="*/ 2 w 133"/>
                  <a:gd name="T63" fmla="*/ 1 h 179"/>
                  <a:gd name="T64" fmla="*/ 3 w 133"/>
                  <a:gd name="T65" fmla="*/ 1 h 1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33"/>
                  <a:gd name="T100" fmla="*/ 0 h 179"/>
                  <a:gd name="T101" fmla="*/ 133 w 133"/>
                  <a:gd name="T102" fmla="*/ 179 h 17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33" h="179">
                    <a:moveTo>
                      <a:pt x="133" y="3"/>
                    </a:moveTo>
                    <a:lnTo>
                      <a:pt x="129" y="2"/>
                    </a:lnTo>
                    <a:lnTo>
                      <a:pt x="118" y="1"/>
                    </a:lnTo>
                    <a:lnTo>
                      <a:pt x="102" y="0"/>
                    </a:lnTo>
                    <a:lnTo>
                      <a:pt x="85" y="3"/>
                    </a:lnTo>
                    <a:lnTo>
                      <a:pt x="68" y="12"/>
                    </a:lnTo>
                    <a:lnTo>
                      <a:pt x="53" y="28"/>
                    </a:lnTo>
                    <a:lnTo>
                      <a:pt x="42" y="54"/>
                    </a:lnTo>
                    <a:lnTo>
                      <a:pt x="40" y="92"/>
                    </a:lnTo>
                    <a:lnTo>
                      <a:pt x="40" y="94"/>
                    </a:lnTo>
                    <a:lnTo>
                      <a:pt x="41" y="102"/>
                    </a:lnTo>
                    <a:lnTo>
                      <a:pt x="41" y="114"/>
                    </a:lnTo>
                    <a:lnTo>
                      <a:pt x="39" y="126"/>
                    </a:lnTo>
                    <a:lnTo>
                      <a:pt x="34" y="141"/>
                    </a:lnTo>
                    <a:lnTo>
                      <a:pt x="27" y="155"/>
                    </a:lnTo>
                    <a:lnTo>
                      <a:pt x="16" y="169"/>
                    </a:lnTo>
                    <a:lnTo>
                      <a:pt x="0" y="179"/>
                    </a:lnTo>
                    <a:lnTo>
                      <a:pt x="2" y="179"/>
                    </a:lnTo>
                    <a:lnTo>
                      <a:pt x="7" y="177"/>
                    </a:lnTo>
                    <a:lnTo>
                      <a:pt x="15" y="173"/>
                    </a:lnTo>
                    <a:lnTo>
                      <a:pt x="24" y="167"/>
                    </a:lnTo>
                    <a:lnTo>
                      <a:pt x="34" y="157"/>
                    </a:lnTo>
                    <a:lnTo>
                      <a:pt x="44" y="145"/>
                    </a:lnTo>
                    <a:lnTo>
                      <a:pt x="53" y="127"/>
                    </a:lnTo>
                    <a:lnTo>
                      <a:pt x="60" y="107"/>
                    </a:lnTo>
                    <a:lnTo>
                      <a:pt x="60" y="102"/>
                    </a:lnTo>
                    <a:lnTo>
                      <a:pt x="60" y="91"/>
                    </a:lnTo>
                    <a:lnTo>
                      <a:pt x="61" y="74"/>
                    </a:lnTo>
                    <a:lnTo>
                      <a:pt x="65" y="55"/>
                    </a:lnTo>
                    <a:lnTo>
                      <a:pt x="73" y="35"/>
                    </a:lnTo>
                    <a:lnTo>
                      <a:pt x="87" y="19"/>
                    </a:lnTo>
                    <a:lnTo>
                      <a:pt x="107" y="8"/>
                    </a:lnTo>
                    <a:lnTo>
                      <a:pt x="133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3" name="Freeform 123">
                <a:extLst>
                  <a:ext uri="{FF2B5EF4-FFF2-40B4-BE49-F238E27FC236}">
                    <a16:creationId xmlns:a16="http://schemas.microsoft.com/office/drawing/2014/main" id="{C26E413D-3B20-43DB-96DC-ED540FB06D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9" y="3564"/>
                <a:ext cx="131" cy="84"/>
              </a:xfrm>
              <a:custGeom>
                <a:avLst/>
                <a:gdLst>
                  <a:gd name="T0" fmla="*/ 5 w 261"/>
                  <a:gd name="T1" fmla="*/ 0 h 168"/>
                  <a:gd name="T2" fmla="*/ 5 w 261"/>
                  <a:gd name="T3" fmla="*/ 1 h 168"/>
                  <a:gd name="T4" fmla="*/ 4 w 261"/>
                  <a:gd name="T5" fmla="*/ 1 h 168"/>
                  <a:gd name="T6" fmla="*/ 4 w 261"/>
                  <a:gd name="T7" fmla="*/ 1 h 168"/>
                  <a:gd name="T8" fmla="*/ 4 w 261"/>
                  <a:gd name="T9" fmla="*/ 1 h 168"/>
                  <a:gd name="T10" fmla="*/ 4 w 261"/>
                  <a:gd name="T11" fmla="*/ 1 h 168"/>
                  <a:gd name="T12" fmla="*/ 4 w 261"/>
                  <a:gd name="T13" fmla="*/ 1 h 168"/>
                  <a:gd name="T14" fmla="*/ 3 w 261"/>
                  <a:gd name="T15" fmla="*/ 1 h 168"/>
                  <a:gd name="T16" fmla="*/ 3 w 261"/>
                  <a:gd name="T17" fmla="*/ 1 h 168"/>
                  <a:gd name="T18" fmla="*/ 3 w 261"/>
                  <a:gd name="T19" fmla="*/ 1 h 168"/>
                  <a:gd name="T20" fmla="*/ 2 w 261"/>
                  <a:gd name="T21" fmla="*/ 1 h 168"/>
                  <a:gd name="T22" fmla="*/ 2 w 261"/>
                  <a:gd name="T23" fmla="*/ 1 h 168"/>
                  <a:gd name="T24" fmla="*/ 2 w 261"/>
                  <a:gd name="T25" fmla="*/ 1 h 168"/>
                  <a:gd name="T26" fmla="*/ 1 w 261"/>
                  <a:gd name="T27" fmla="*/ 1 h 168"/>
                  <a:gd name="T28" fmla="*/ 1 w 261"/>
                  <a:gd name="T29" fmla="*/ 3 h 168"/>
                  <a:gd name="T30" fmla="*/ 1 w 261"/>
                  <a:gd name="T31" fmla="*/ 3 h 168"/>
                  <a:gd name="T32" fmla="*/ 0 w 261"/>
                  <a:gd name="T33" fmla="*/ 3 h 168"/>
                  <a:gd name="T34" fmla="*/ 1 w 261"/>
                  <a:gd name="T35" fmla="*/ 3 h 168"/>
                  <a:gd name="T36" fmla="*/ 1 w 261"/>
                  <a:gd name="T37" fmla="*/ 3 h 168"/>
                  <a:gd name="T38" fmla="*/ 1 w 261"/>
                  <a:gd name="T39" fmla="*/ 3 h 168"/>
                  <a:gd name="T40" fmla="*/ 1 w 261"/>
                  <a:gd name="T41" fmla="*/ 3 h 168"/>
                  <a:gd name="T42" fmla="*/ 1 w 261"/>
                  <a:gd name="T43" fmla="*/ 3 h 168"/>
                  <a:gd name="T44" fmla="*/ 2 w 261"/>
                  <a:gd name="T45" fmla="*/ 3 h 168"/>
                  <a:gd name="T46" fmla="*/ 2 w 261"/>
                  <a:gd name="T47" fmla="*/ 1 h 168"/>
                  <a:gd name="T48" fmla="*/ 2 w 261"/>
                  <a:gd name="T49" fmla="*/ 1 h 168"/>
                  <a:gd name="T50" fmla="*/ 3 w 261"/>
                  <a:gd name="T51" fmla="*/ 1 h 168"/>
                  <a:gd name="T52" fmla="*/ 3 w 261"/>
                  <a:gd name="T53" fmla="*/ 1 h 168"/>
                  <a:gd name="T54" fmla="*/ 3 w 261"/>
                  <a:gd name="T55" fmla="*/ 1 h 168"/>
                  <a:gd name="T56" fmla="*/ 4 w 261"/>
                  <a:gd name="T57" fmla="*/ 1 h 168"/>
                  <a:gd name="T58" fmla="*/ 4 w 261"/>
                  <a:gd name="T59" fmla="*/ 1 h 168"/>
                  <a:gd name="T60" fmla="*/ 4 w 261"/>
                  <a:gd name="T61" fmla="*/ 1 h 168"/>
                  <a:gd name="T62" fmla="*/ 4 w 261"/>
                  <a:gd name="T63" fmla="*/ 1 h 168"/>
                  <a:gd name="T64" fmla="*/ 5 w 261"/>
                  <a:gd name="T65" fmla="*/ 0 h 16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61"/>
                  <a:gd name="T100" fmla="*/ 0 h 168"/>
                  <a:gd name="T101" fmla="*/ 261 w 261"/>
                  <a:gd name="T102" fmla="*/ 168 h 16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61" h="168">
                    <a:moveTo>
                      <a:pt x="261" y="0"/>
                    </a:moveTo>
                    <a:lnTo>
                      <a:pt x="259" y="1"/>
                    </a:lnTo>
                    <a:lnTo>
                      <a:pt x="253" y="4"/>
                    </a:lnTo>
                    <a:lnTo>
                      <a:pt x="243" y="7"/>
                    </a:lnTo>
                    <a:lnTo>
                      <a:pt x="230" y="13"/>
                    </a:lnTo>
                    <a:lnTo>
                      <a:pt x="214" y="20"/>
                    </a:lnTo>
                    <a:lnTo>
                      <a:pt x="197" y="28"/>
                    </a:lnTo>
                    <a:lnTo>
                      <a:pt x="177" y="37"/>
                    </a:lnTo>
                    <a:lnTo>
                      <a:pt x="156" y="47"/>
                    </a:lnTo>
                    <a:lnTo>
                      <a:pt x="135" y="59"/>
                    </a:lnTo>
                    <a:lnTo>
                      <a:pt x="113" y="72"/>
                    </a:lnTo>
                    <a:lnTo>
                      <a:pt x="91" y="85"/>
                    </a:lnTo>
                    <a:lnTo>
                      <a:pt x="70" y="100"/>
                    </a:lnTo>
                    <a:lnTo>
                      <a:pt x="49" y="117"/>
                    </a:lnTo>
                    <a:lnTo>
                      <a:pt x="31" y="133"/>
                    </a:lnTo>
                    <a:lnTo>
                      <a:pt x="14" y="150"/>
                    </a:lnTo>
                    <a:lnTo>
                      <a:pt x="0" y="168"/>
                    </a:lnTo>
                    <a:lnTo>
                      <a:pt x="2" y="167"/>
                    </a:lnTo>
                    <a:lnTo>
                      <a:pt x="10" y="165"/>
                    </a:lnTo>
                    <a:lnTo>
                      <a:pt x="22" y="159"/>
                    </a:lnTo>
                    <a:lnTo>
                      <a:pt x="38" y="153"/>
                    </a:lnTo>
                    <a:lnTo>
                      <a:pt x="55" y="145"/>
                    </a:lnTo>
                    <a:lnTo>
                      <a:pt x="76" y="136"/>
                    </a:lnTo>
                    <a:lnTo>
                      <a:pt x="99" y="126"/>
                    </a:lnTo>
                    <a:lnTo>
                      <a:pt x="122" y="114"/>
                    </a:lnTo>
                    <a:lnTo>
                      <a:pt x="145" y="102"/>
                    </a:lnTo>
                    <a:lnTo>
                      <a:pt x="168" y="89"/>
                    </a:lnTo>
                    <a:lnTo>
                      <a:pt x="190" y="74"/>
                    </a:lnTo>
                    <a:lnTo>
                      <a:pt x="211" y="60"/>
                    </a:lnTo>
                    <a:lnTo>
                      <a:pt x="228" y="45"/>
                    </a:lnTo>
                    <a:lnTo>
                      <a:pt x="243" y="30"/>
                    </a:lnTo>
                    <a:lnTo>
                      <a:pt x="254" y="15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4" name="Freeform 124">
                <a:extLst>
                  <a:ext uri="{FF2B5EF4-FFF2-40B4-BE49-F238E27FC236}">
                    <a16:creationId xmlns:a16="http://schemas.microsoft.com/office/drawing/2014/main" id="{91205DAA-785B-48FC-9B7C-D3C2471290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6" y="3426"/>
                <a:ext cx="65" cy="35"/>
              </a:xfrm>
              <a:custGeom>
                <a:avLst/>
                <a:gdLst>
                  <a:gd name="T0" fmla="*/ 3 w 129"/>
                  <a:gd name="T1" fmla="*/ 1 h 69"/>
                  <a:gd name="T2" fmla="*/ 2 w 129"/>
                  <a:gd name="T3" fmla="*/ 1 h 69"/>
                  <a:gd name="T4" fmla="*/ 2 w 129"/>
                  <a:gd name="T5" fmla="*/ 1 h 69"/>
                  <a:gd name="T6" fmla="*/ 2 w 129"/>
                  <a:gd name="T7" fmla="*/ 1 h 69"/>
                  <a:gd name="T8" fmla="*/ 2 w 129"/>
                  <a:gd name="T9" fmla="*/ 0 h 69"/>
                  <a:gd name="T10" fmla="*/ 1 w 129"/>
                  <a:gd name="T11" fmla="*/ 1 h 69"/>
                  <a:gd name="T12" fmla="*/ 1 w 129"/>
                  <a:gd name="T13" fmla="*/ 1 h 69"/>
                  <a:gd name="T14" fmla="*/ 1 w 129"/>
                  <a:gd name="T15" fmla="*/ 1 h 69"/>
                  <a:gd name="T16" fmla="*/ 0 w 129"/>
                  <a:gd name="T17" fmla="*/ 2 h 69"/>
                  <a:gd name="T18" fmla="*/ 1 w 129"/>
                  <a:gd name="T19" fmla="*/ 2 h 69"/>
                  <a:gd name="T20" fmla="*/ 1 w 129"/>
                  <a:gd name="T21" fmla="*/ 1 h 69"/>
                  <a:gd name="T22" fmla="*/ 1 w 129"/>
                  <a:gd name="T23" fmla="*/ 1 h 69"/>
                  <a:gd name="T24" fmla="*/ 1 w 129"/>
                  <a:gd name="T25" fmla="*/ 1 h 69"/>
                  <a:gd name="T26" fmla="*/ 1 w 129"/>
                  <a:gd name="T27" fmla="*/ 1 h 69"/>
                  <a:gd name="T28" fmla="*/ 2 w 129"/>
                  <a:gd name="T29" fmla="*/ 1 h 69"/>
                  <a:gd name="T30" fmla="*/ 2 w 129"/>
                  <a:gd name="T31" fmla="*/ 1 h 69"/>
                  <a:gd name="T32" fmla="*/ 3 w 129"/>
                  <a:gd name="T33" fmla="*/ 1 h 6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29"/>
                  <a:gd name="T52" fmla="*/ 0 h 69"/>
                  <a:gd name="T53" fmla="*/ 129 w 129"/>
                  <a:gd name="T54" fmla="*/ 69 h 6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29" h="69">
                    <a:moveTo>
                      <a:pt x="129" y="10"/>
                    </a:moveTo>
                    <a:lnTo>
                      <a:pt x="124" y="8"/>
                    </a:lnTo>
                    <a:lnTo>
                      <a:pt x="110" y="4"/>
                    </a:lnTo>
                    <a:lnTo>
                      <a:pt x="91" y="1"/>
                    </a:lnTo>
                    <a:lnTo>
                      <a:pt x="68" y="0"/>
                    </a:lnTo>
                    <a:lnTo>
                      <a:pt x="45" y="3"/>
                    </a:lnTo>
                    <a:lnTo>
                      <a:pt x="24" y="15"/>
                    </a:lnTo>
                    <a:lnTo>
                      <a:pt x="8" y="36"/>
                    </a:lnTo>
                    <a:lnTo>
                      <a:pt x="0" y="69"/>
                    </a:lnTo>
                    <a:lnTo>
                      <a:pt x="2" y="67"/>
                    </a:lnTo>
                    <a:lnTo>
                      <a:pt x="8" y="59"/>
                    </a:lnTo>
                    <a:lnTo>
                      <a:pt x="17" y="48"/>
                    </a:lnTo>
                    <a:lnTo>
                      <a:pt x="31" y="37"/>
                    </a:lnTo>
                    <a:lnTo>
                      <a:pt x="48" y="25"/>
                    </a:lnTo>
                    <a:lnTo>
                      <a:pt x="71" y="16"/>
                    </a:lnTo>
                    <a:lnTo>
                      <a:pt x="98" y="10"/>
                    </a:lnTo>
                    <a:lnTo>
                      <a:pt x="129" y="1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5" name="Freeform 125">
                <a:extLst>
                  <a:ext uri="{FF2B5EF4-FFF2-40B4-BE49-F238E27FC236}">
                    <a16:creationId xmlns:a16="http://schemas.microsoft.com/office/drawing/2014/main" id="{5951F571-101D-49D5-B270-197F05E531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0" y="3704"/>
                <a:ext cx="69" cy="99"/>
              </a:xfrm>
              <a:custGeom>
                <a:avLst/>
                <a:gdLst>
                  <a:gd name="T0" fmla="*/ 0 w 138"/>
                  <a:gd name="T1" fmla="*/ 0 h 198"/>
                  <a:gd name="T2" fmla="*/ 1 w 138"/>
                  <a:gd name="T3" fmla="*/ 1 h 198"/>
                  <a:gd name="T4" fmla="*/ 1 w 138"/>
                  <a:gd name="T5" fmla="*/ 1 h 198"/>
                  <a:gd name="T6" fmla="*/ 1 w 138"/>
                  <a:gd name="T7" fmla="*/ 1 h 198"/>
                  <a:gd name="T8" fmla="*/ 1 w 138"/>
                  <a:gd name="T9" fmla="*/ 1 h 198"/>
                  <a:gd name="T10" fmla="*/ 1 w 138"/>
                  <a:gd name="T11" fmla="*/ 1 h 198"/>
                  <a:gd name="T12" fmla="*/ 1 w 138"/>
                  <a:gd name="T13" fmla="*/ 2 h 198"/>
                  <a:gd name="T14" fmla="*/ 1 w 138"/>
                  <a:gd name="T15" fmla="*/ 2 h 198"/>
                  <a:gd name="T16" fmla="*/ 1 w 138"/>
                  <a:gd name="T17" fmla="*/ 3 h 198"/>
                  <a:gd name="T18" fmla="*/ 1 w 138"/>
                  <a:gd name="T19" fmla="*/ 3 h 198"/>
                  <a:gd name="T20" fmla="*/ 1 w 138"/>
                  <a:gd name="T21" fmla="*/ 3 h 198"/>
                  <a:gd name="T22" fmla="*/ 1 w 138"/>
                  <a:gd name="T23" fmla="*/ 3 h 198"/>
                  <a:gd name="T24" fmla="*/ 1 w 138"/>
                  <a:gd name="T25" fmla="*/ 3 h 198"/>
                  <a:gd name="T26" fmla="*/ 1 w 138"/>
                  <a:gd name="T27" fmla="*/ 3 h 198"/>
                  <a:gd name="T28" fmla="*/ 1 w 138"/>
                  <a:gd name="T29" fmla="*/ 3 h 198"/>
                  <a:gd name="T30" fmla="*/ 1 w 138"/>
                  <a:gd name="T31" fmla="*/ 3 h 198"/>
                  <a:gd name="T32" fmla="*/ 2 w 138"/>
                  <a:gd name="T33" fmla="*/ 3 h 198"/>
                  <a:gd name="T34" fmla="*/ 2 w 138"/>
                  <a:gd name="T35" fmla="*/ 3 h 198"/>
                  <a:gd name="T36" fmla="*/ 1 w 138"/>
                  <a:gd name="T37" fmla="*/ 3 h 198"/>
                  <a:gd name="T38" fmla="*/ 1 w 138"/>
                  <a:gd name="T39" fmla="*/ 3 h 198"/>
                  <a:gd name="T40" fmla="*/ 1 w 138"/>
                  <a:gd name="T41" fmla="*/ 2 h 198"/>
                  <a:gd name="T42" fmla="*/ 1 w 138"/>
                  <a:gd name="T43" fmla="*/ 2 h 198"/>
                  <a:gd name="T44" fmla="*/ 1 w 138"/>
                  <a:gd name="T45" fmla="*/ 2 h 198"/>
                  <a:gd name="T46" fmla="*/ 1 w 138"/>
                  <a:gd name="T47" fmla="*/ 2 h 198"/>
                  <a:gd name="T48" fmla="*/ 1 w 138"/>
                  <a:gd name="T49" fmla="*/ 2 h 198"/>
                  <a:gd name="T50" fmla="*/ 1 w 138"/>
                  <a:gd name="T51" fmla="*/ 1 h 198"/>
                  <a:gd name="T52" fmla="*/ 1 w 138"/>
                  <a:gd name="T53" fmla="*/ 1 h 198"/>
                  <a:gd name="T54" fmla="*/ 1 w 138"/>
                  <a:gd name="T55" fmla="*/ 1 h 198"/>
                  <a:gd name="T56" fmla="*/ 0 w 138"/>
                  <a:gd name="T57" fmla="*/ 0 h 19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38"/>
                  <a:gd name="T88" fmla="*/ 0 h 198"/>
                  <a:gd name="T89" fmla="*/ 138 w 138"/>
                  <a:gd name="T90" fmla="*/ 198 h 19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38" h="198">
                    <a:moveTo>
                      <a:pt x="0" y="0"/>
                    </a:moveTo>
                    <a:lnTo>
                      <a:pt x="5" y="1"/>
                    </a:lnTo>
                    <a:lnTo>
                      <a:pt x="15" y="6"/>
                    </a:lnTo>
                    <a:lnTo>
                      <a:pt x="32" y="14"/>
                    </a:lnTo>
                    <a:lnTo>
                      <a:pt x="49" y="25"/>
                    </a:lnTo>
                    <a:lnTo>
                      <a:pt x="66" y="43"/>
                    </a:lnTo>
                    <a:lnTo>
                      <a:pt x="81" y="66"/>
                    </a:lnTo>
                    <a:lnTo>
                      <a:pt x="91" y="93"/>
                    </a:lnTo>
                    <a:lnTo>
                      <a:pt x="94" y="129"/>
                    </a:lnTo>
                    <a:lnTo>
                      <a:pt x="94" y="131"/>
                    </a:lnTo>
                    <a:lnTo>
                      <a:pt x="93" y="136"/>
                    </a:lnTo>
                    <a:lnTo>
                      <a:pt x="93" y="143"/>
                    </a:lnTo>
                    <a:lnTo>
                      <a:pt x="94" y="152"/>
                    </a:lnTo>
                    <a:lnTo>
                      <a:pt x="98" y="164"/>
                    </a:lnTo>
                    <a:lnTo>
                      <a:pt x="106" y="175"/>
                    </a:lnTo>
                    <a:lnTo>
                      <a:pt x="119" y="187"/>
                    </a:lnTo>
                    <a:lnTo>
                      <a:pt x="138" y="198"/>
                    </a:lnTo>
                    <a:lnTo>
                      <a:pt x="134" y="194"/>
                    </a:lnTo>
                    <a:lnTo>
                      <a:pt x="126" y="180"/>
                    </a:lnTo>
                    <a:lnTo>
                      <a:pt x="119" y="156"/>
                    </a:lnTo>
                    <a:lnTo>
                      <a:pt x="118" y="123"/>
                    </a:lnTo>
                    <a:lnTo>
                      <a:pt x="119" y="120"/>
                    </a:lnTo>
                    <a:lnTo>
                      <a:pt x="120" y="110"/>
                    </a:lnTo>
                    <a:lnTo>
                      <a:pt x="119" y="93"/>
                    </a:lnTo>
                    <a:lnTo>
                      <a:pt x="115" y="75"/>
                    </a:lnTo>
                    <a:lnTo>
                      <a:pt x="103" y="54"/>
                    </a:lnTo>
                    <a:lnTo>
                      <a:pt x="81" y="35"/>
                    </a:lnTo>
                    <a:lnTo>
                      <a:pt x="48" y="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6" name="Freeform 126">
                <a:extLst>
                  <a:ext uri="{FF2B5EF4-FFF2-40B4-BE49-F238E27FC236}">
                    <a16:creationId xmlns:a16="http://schemas.microsoft.com/office/drawing/2014/main" id="{08E362ED-2952-49AA-A288-0C359D06D3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3" y="3653"/>
                <a:ext cx="78" cy="113"/>
              </a:xfrm>
              <a:custGeom>
                <a:avLst/>
                <a:gdLst>
                  <a:gd name="T0" fmla="*/ 0 w 157"/>
                  <a:gd name="T1" fmla="*/ 0 h 225"/>
                  <a:gd name="T2" fmla="*/ 0 w 157"/>
                  <a:gd name="T3" fmla="*/ 1 h 225"/>
                  <a:gd name="T4" fmla="*/ 0 w 157"/>
                  <a:gd name="T5" fmla="*/ 1 h 225"/>
                  <a:gd name="T6" fmla="*/ 0 w 157"/>
                  <a:gd name="T7" fmla="*/ 1 h 225"/>
                  <a:gd name="T8" fmla="*/ 0 w 157"/>
                  <a:gd name="T9" fmla="*/ 2 h 225"/>
                  <a:gd name="T10" fmla="*/ 1 w 157"/>
                  <a:gd name="T11" fmla="*/ 3 h 225"/>
                  <a:gd name="T12" fmla="*/ 1 w 157"/>
                  <a:gd name="T13" fmla="*/ 3 h 225"/>
                  <a:gd name="T14" fmla="*/ 1 w 157"/>
                  <a:gd name="T15" fmla="*/ 4 h 225"/>
                  <a:gd name="T16" fmla="*/ 2 w 157"/>
                  <a:gd name="T17" fmla="*/ 4 h 225"/>
                  <a:gd name="T18" fmla="*/ 2 w 157"/>
                  <a:gd name="T19" fmla="*/ 4 h 225"/>
                  <a:gd name="T20" fmla="*/ 2 w 157"/>
                  <a:gd name="T21" fmla="*/ 3 h 225"/>
                  <a:gd name="T22" fmla="*/ 1 w 157"/>
                  <a:gd name="T23" fmla="*/ 3 h 225"/>
                  <a:gd name="T24" fmla="*/ 1 w 157"/>
                  <a:gd name="T25" fmla="*/ 2 h 225"/>
                  <a:gd name="T26" fmla="*/ 1 w 157"/>
                  <a:gd name="T27" fmla="*/ 2 h 225"/>
                  <a:gd name="T28" fmla="*/ 0 w 157"/>
                  <a:gd name="T29" fmla="*/ 1 h 225"/>
                  <a:gd name="T30" fmla="*/ 0 w 157"/>
                  <a:gd name="T31" fmla="*/ 1 h 225"/>
                  <a:gd name="T32" fmla="*/ 0 w 157"/>
                  <a:gd name="T33" fmla="*/ 0 h 22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7"/>
                  <a:gd name="T52" fmla="*/ 0 h 225"/>
                  <a:gd name="T53" fmla="*/ 157 w 157"/>
                  <a:gd name="T54" fmla="*/ 225 h 22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7" h="225">
                    <a:moveTo>
                      <a:pt x="0" y="0"/>
                    </a:moveTo>
                    <a:lnTo>
                      <a:pt x="3" y="6"/>
                    </a:lnTo>
                    <a:lnTo>
                      <a:pt x="11" y="27"/>
                    </a:lnTo>
                    <a:lnTo>
                      <a:pt x="25" y="57"/>
                    </a:lnTo>
                    <a:lnTo>
                      <a:pt x="42" y="92"/>
                    </a:lnTo>
                    <a:lnTo>
                      <a:pt x="65" y="130"/>
                    </a:lnTo>
                    <a:lnTo>
                      <a:pt x="92" y="168"/>
                    </a:lnTo>
                    <a:lnTo>
                      <a:pt x="123" y="200"/>
                    </a:lnTo>
                    <a:lnTo>
                      <a:pt x="157" y="225"/>
                    </a:lnTo>
                    <a:lnTo>
                      <a:pt x="154" y="216"/>
                    </a:lnTo>
                    <a:lnTo>
                      <a:pt x="143" y="192"/>
                    </a:lnTo>
                    <a:lnTo>
                      <a:pt x="127" y="157"/>
                    </a:lnTo>
                    <a:lnTo>
                      <a:pt x="107" y="118"/>
                    </a:lnTo>
                    <a:lnTo>
                      <a:pt x="82" y="78"/>
                    </a:lnTo>
                    <a:lnTo>
                      <a:pt x="56" y="41"/>
                    </a:lnTo>
                    <a:lnTo>
                      <a:pt x="28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7" name="Freeform 127">
                <a:extLst>
                  <a:ext uri="{FF2B5EF4-FFF2-40B4-BE49-F238E27FC236}">
                    <a16:creationId xmlns:a16="http://schemas.microsoft.com/office/drawing/2014/main" id="{C48D352D-A96E-43BC-9025-F71C496BDD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9" y="3724"/>
                <a:ext cx="22" cy="126"/>
              </a:xfrm>
              <a:custGeom>
                <a:avLst/>
                <a:gdLst>
                  <a:gd name="T0" fmla="*/ 1 w 42"/>
                  <a:gd name="T1" fmla="*/ 0 h 253"/>
                  <a:gd name="T2" fmla="*/ 1 w 42"/>
                  <a:gd name="T3" fmla="*/ 0 h 253"/>
                  <a:gd name="T4" fmla="*/ 1 w 42"/>
                  <a:gd name="T5" fmla="*/ 0 h 253"/>
                  <a:gd name="T6" fmla="*/ 0 w 42"/>
                  <a:gd name="T7" fmla="*/ 0 h 253"/>
                  <a:gd name="T8" fmla="*/ 0 w 42"/>
                  <a:gd name="T9" fmla="*/ 1 h 253"/>
                  <a:gd name="T10" fmla="*/ 0 w 42"/>
                  <a:gd name="T11" fmla="*/ 1 h 253"/>
                  <a:gd name="T12" fmla="*/ 1 w 42"/>
                  <a:gd name="T13" fmla="*/ 2 h 253"/>
                  <a:gd name="T14" fmla="*/ 1 w 42"/>
                  <a:gd name="T15" fmla="*/ 3 h 253"/>
                  <a:gd name="T16" fmla="*/ 1 w 42"/>
                  <a:gd name="T17" fmla="*/ 3 h 253"/>
                  <a:gd name="T18" fmla="*/ 1 w 42"/>
                  <a:gd name="T19" fmla="*/ 3 h 253"/>
                  <a:gd name="T20" fmla="*/ 1 w 42"/>
                  <a:gd name="T21" fmla="*/ 3 h 253"/>
                  <a:gd name="T22" fmla="*/ 1 w 42"/>
                  <a:gd name="T23" fmla="*/ 3 h 253"/>
                  <a:gd name="T24" fmla="*/ 1 w 42"/>
                  <a:gd name="T25" fmla="*/ 2 h 253"/>
                  <a:gd name="T26" fmla="*/ 1 w 42"/>
                  <a:gd name="T27" fmla="*/ 1 h 253"/>
                  <a:gd name="T28" fmla="*/ 1 w 42"/>
                  <a:gd name="T29" fmla="*/ 1 h 253"/>
                  <a:gd name="T30" fmla="*/ 1 w 42"/>
                  <a:gd name="T31" fmla="*/ 0 h 253"/>
                  <a:gd name="T32" fmla="*/ 1 w 42"/>
                  <a:gd name="T33" fmla="*/ 0 h 2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2"/>
                  <a:gd name="T52" fmla="*/ 0 h 253"/>
                  <a:gd name="T53" fmla="*/ 42 w 42"/>
                  <a:gd name="T54" fmla="*/ 253 h 2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2" h="253">
                    <a:moveTo>
                      <a:pt x="4" y="0"/>
                    </a:moveTo>
                    <a:lnTo>
                      <a:pt x="3" y="6"/>
                    </a:lnTo>
                    <a:lnTo>
                      <a:pt x="2" y="24"/>
                    </a:lnTo>
                    <a:lnTo>
                      <a:pt x="0" y="51"/>
                    </a:lnTo>
                    <a:lnTo>
                      <a:pt x="0" y="84"/>
                    </a:lnTo>
                    <a:lnTo>
                      <a:pt x="0" y="124"/>
                    </a:lnTo>
                    <a:lnTo>
                      <a:pt x="4" y="166"/>
                    </a:lnTo>
                    <a:lnTo>
                      <a:pt x="11" y="210"/>
                    </a:lnTo>
                    <a:lnTo>
                      <a:pt x="23" y="253"/>
                    </a:lnTo>
                    <a:lnTo>
                      <a:pt x="25" y="246"/>
                    </a:lnTo>
                    <a:lnTo>
                      <a:pt x="31" y="227"/>
                    </a:lnTo>
                    <a:lnTo>
                      <a:pt x="37" y="200"/>
                    </a:lnTo>
                    <a:lnTo>
                      <a:pt x="41" y="164"/>
                    </a:lnTo>
                    <a:lnTo>
                      <a:pt x="42" y="125"/>
                    </a:lnTo>
                    <a:lnTo>
                      <a:pt x="39" y="82"/>
                    </a:lnTo>
                    <a:lnTo>
                      <a:pt x="26" y="3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8" name="Freeform 128">
                <a:extLst>
                  <a:ext uri="{FF2B5EF4-FFF2-40B4-BE49-F238E27FC236}">
                    <a16:creationId xmlns:a16="http://schemas.microsoft.com/office/drawing/2014/main" id="{05FB25DF-48E4-4329-8C7C-77FD24CC5D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5" y="3562"/>
                <a:ext cx="98" cy="67"/>
              </a:xfrm>
              <a:custGeom>
                <a:avLst/>
                <a:gdLst>
                  <a:gd name="T0" fmla="*/ 0 w 196"/>
                  <a:gd name="T1" fmla="*/ 1 h 134"/>
                  <a:gd name="T2" fmla="*/ 1 w 196"/>
                  <a:gd name="T3" fmla="*/ 1 h 134"/>
                  <a:gd name="T4" fmla="*/ 1 w 196"/>
                  <a:gd name="T5" fmla="*/ 1 h 134"/>
                  <a:gd name="T6" fmla="*/ 1 w 196"/>
                  <a:gd name="T7" fmla="*/ 1 h 134"/>
                  <a:gd name="T8" fmla="*/ 1 w 196"/>
                  <a:gd name="T9" fmla="*/ 1 h 134"/>
                  <a:gd name="T10" fmla="*/ 1 w 196"/>
                  <a:gd name="T11" fmla="*/ 1 h 134"/>
                  <a:gd name="T12" fmla="*/ 1 w 196"/>
                  <a:gd name="T13" fmla="*/ 1 h 134"/>
                  <a:gd name="T14" fmla="*/ 2 w 196"/>
                  <a:gd name="T15" fmla="*/ 1 h 134"/>
                  <a:gd name="T16" fmla="*/ 2 w 196"/>
                  <a:gd name="T17" fmla="*/ 1 h 134"/>
                  <a:gd name="T18" fmla="*/ 2 w 196"/>
                  <a:gd name="T19" fmla="*/ 1 h 134"/>
                  <a:gd name="T20" fmla="*/ 2 w 196"/>
                  <a:gd name="T21" fmla="*/ 1 h 134"/>
                  <a:gd name="T22" fmla="*/ 2 w 196"/>
                  <a:gd name="T23" fmla="*/ 1 h 134"/>
                  <a:gd name="T24" fmla="*/ 2 w 196"/>
                  <a:gd name="T25" fmla="*/ 1 h 134"/>
                  <a:gd name="T26" fmla="*/ 2 w 196"/>
                  <a:gd name="T27" fmla="*/ 1 h 134"/>
                  <a:gd name="T28" fmla="*/ 3 w 196"/>
                  <a:gd name="T29" fmla="*/ 2 h 134"/>
                  <a:gd name="T30" fmla="*/ 3 w 196"/>
                  <a:gd name="T31" fmla="*/ 2 h 134"/>
                  <a:gd name="T32" fmla="*/ 3 w 196"/>
                  <a:gd name="T33" fmla="*/ 2 h 134"/>
                  <a:gd name="T34" fmla="*/ 3 w 196"/>
                  <a:gd name="T35" fmla="*/ 2 h 134"/>
                  <a:gd name="T36" fmla="*/ 3 w 196"/>
                  <a:gd name="T37" fmla="*/ 2 h 134"/>
                  <a:gd name="T38" fmla="*/ 3 w 196"/>
                  <a:gd name="T39" fmla="*/ 2 h 134"/>
                  <a:gd name="T40" fmla="*/ 3 w 196"/>
                  <a:gd name="T41" fmla="*/ 1 h 134"/>
                  <a:gd name="T42" fmla="*/ 3 w 196"/>
                  <a:gd name="T43" fmla="*/ 1 h 134"/>
                  <a:gd name="T44" fmla="*/ 2 w 196"/>
                  <a:gd name="T45" fmla="*/ 1 h 134"/>
                  <a:gd name="T46" fmla="*/ 2 w 196"/>
                  <a:gd name="T47" fmla="*/ 1 h 134"/>
                  <a:gd name="T48" fmla="*/ 2 w 196"/>
                  <a:gd name="T49" fmla="*/ 1 h 134"/>
                  <a:gd name="T50" fmla="*/ 2 w 196"/>
                  <a:gd name="T51" fmla="*/ 1 h 134"/>
                  <a:gd name="T52" fmla="*/ 2 w 196"/>
                  <a:gd name="T53" fmla="*/ 1 h 134"/>
                  <a:gd name="T54" fmla="*/ 2 w 196"/>
                  <a:gd name="T55" fmla="*/ 1 h 134"/>
                  <a:gd name="T56" fmla="*/ 2 w 196"/>
                  <a:gd name="T57" fmla="*/ 1 h 134"/>
                  <a:gd name="T58" fmla="*/ 2 w 196"/>
                  <a:gd name="T59" fmla="*/ 1 h 134"/>
                  <a:gd name="T60" fmla="*/ 2 w 196"/>
                  <a:gd name="T61" fmla="*/ 1 h 134"/>
                  <a:gd name="T62" fmla="*/ 1 w 196"/>
                  <a:gd name="T63" fmla="*/ 1 h 134"/>
                  <a:gd name="T64" fmla="*/ 1 w 196"/>
                  <a:gd name="T65" fmla="*/ 0 h 134"/>
                  <a:gd name="T66" fmla="*/ 0 w 196"/>
                  <a:gd name="T67" fmla="*/ 1 h 13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96"/>
                  <a:gd name="T103" fmla="*/ 0 h 134"/>
                  <a:gd name="T104" fmla="*/ 196 w 196"/>
                  <a:gd name="T105" fmla="*/ 134 h 13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96" h="134">
                    <a:moveTo>
                      <a:pt x="0" y="15"/>
                    </a:moveTo>
                    <a:lnTo>
                      <a:pt x="3" y="15"/>
                    </a:lnTo>
                    <a:lnTo>
                      <a:pt x="10" y="16"/>
                    </a:lnTo>
                    <a:lnTo>
                      <a:pt x="20" y="18"/>
                    </a:lnTo>
                    <a:lnTo>
                      <a:pt x="33" y="24"/>
                    </a:lnTo>
                    <a:lnTo>
                      <a:pt x="46" y="33"/>
                    </a:lnTo>
                    <a:lnTo>
                      <a:pt x="60" y="46"/>
                    </a:lnTo>
                    <a:lnTo>
                      <a:pt x="72" y="64"/>
                    </a:lnTo>
                    <a:lnTo>
                      <a:pt x="82" y="88"/>
                    </a:lnTo>
                    <a:lnTo>
                      <a:pt x="83" y="91"/>
                    </a:lnTo>
                    <a:lnTo>
                      <a:pt x="86" y="96"/>
                    </a:lnTo>
                    <a:lnTo>
                      <a:pt x="93" y="106"/>
                    </a:lnTo>
                    <a:lnTo>
                      <a:pt x="102" y="115"/>
                    </a:lnTo>
                    <a:lnTo>
                      <a:pt x="117" y="124"/>
                    </a:lnTo>
                    <a:lnTo>
                      <a:pt x="136" y="131"/>
                    </a:lnTo>
                    <a:lnTo>
                      <a:pt x="163" y="134"/>
                    </a:lnTo>
                    <a:lnTo>
                      <a:pt x="196" y="133"/>
                    </a:lnTo>
                    <a:lnTo>
                      <a:pt x="193" y="133"/>
                    </a:lnTo>
                    <a:lnTo>
                      <a:pt x="184" y="131"/>
                    </a:lnTo>
                    <a:lnTo>
                      <a:pt x="171" y="129"/>
                    </a:lnTo>
                    <a:lnTo>
                      <a:pt x="156" y="124"/>
                    </a:lnTo>
                    <a:lnTo>
                      <a:pt x="140" y="117"/>
                    </a:lnTo>
                    <a:lnTo>
                      <a:pt x="127" y="108"/>
                    </a:lnTo>
                    <a:lnTo>
                      <a:pt x="117" y="95"/>
                    </a:lnTo>
                    <a:lnTo>
                      <a:pt x="112" y="80"/>
                    </a:lnTo>
                    <a:lnTo>
                      <a:pt x="112" y="77"/>
                    </a:lnTo>
                    <a:lnTo>
                      <a:pt x="110" y="69"/>
                    </a:lnTo>
                    <a:lnTo>
                      <a:pt x="105" y="57"/>
                    </a:lnTo>
                    <a:lnTo>
                      <a:pt x="97" y="43"/>
                    </a:lnTo>
                    <a:lnTo>
                      <a:pt x="86" y="28"/>
                    </a:lnTo>
                    <a:lnTo>
                      <a:pt x="68" y="16"/>
                    </a:lnTo>
                    <a:lnTo>
                      <a:pt x="45" y="5"/>
                    </a:lnTo>
                    <a:lnTo>
                      <a:pt x="15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9" name="Freeform 129">
                <a:extLst>
                  <a:ext uri="{FF2B5EF4-FFF2-40B4-BE49-F238E27FC236}">
                    <a16:creationId xmlns:a16="http://schemas.microsoft.com/office/drawing/2014/main" id="{A29BDF7F-8235-4975-8A49-A7558F5B73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1" y="3037"/>
                <a:ext cx="18" cy="67"/>
              </a:xfrm>
              <a:custGeom>
                <a:avLst/>
                <a:gdLst>
                  <a:gd name="T0" fmla="*/ 1 w 35"/>
                  <a:gd name="T1" fmla="*/ 2 h 134"/>
                  <a:gd name="T2" fmla="*/ 1 w 35"/>
                  <a:gd name="T3" fmla="*/ 2 h 134"/>
                  <a:gd name="T4" fmla="*/ 1 w 35"/>
                  <a:gd name="T5" fmla="*/ 1 h 134"/>
                  <a:gd name="T6" fmla="*/ 1 w 35"/>
                  <a:gd name="T7" fmla="*/ 1 h 134"/>
                  <a:gd name="T8" fmla="*/ 1 w 35"/>
                  <a:gd name="T9" fmla="*/ 1 h 134"/>
                  <a:gd name="T10" fmla="*/ 0 w 35"/>
                  <a:gd name="T11" fmla="*/ 1 h 134"/>
                  <a:gd name="T12" fmla="*/ 1 w 35"/>
                  <a:gd name="T13" fmla="*/ 1 h 134"/>
                  <a:gd name="T14" fmla="*/ 1 w 35"/>
                  <a:gd name="T15" fmla="*/ 1 h 134"/>
                  <a:gd name="T16" fmla="*/ 1 w 35"/>
                  <a:gd name="T17" fmla="*/ 0 h 134"/>
                  <a:gd name="T18" fmla="*/ 1 w 35"/>
                  <a:gd name="T19" fmla="*/ 1 h 134"/>
                  <a:gd name="T20" fmla="*/ 1 w 35"/>
                  <a:gd name="T21" fmla="*/ 1 h 134"/>
                  <a:gd name="T22" fmla="*/ 1 w 35"/>
                  <a:gd name="T23" fmla="*/ 1 h 134"/>
                  <a:gd name="T24" fmla="*/ 1 w 35"/>
                  <a:gd name="T25" fmla="*/ 2 h 13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5"/>
                  <a:gd name="T40" fmla="*/ 0 h 134"/>
                  <a:gd name="T41" fmla="*/ 35 w 35"/>
                  <a:gd name="T42" fmla="*/ 134 h 13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5" h="134">
                    <a:moveTo>
                      <a:pt x="32" y="134"/>
                    </a:moveTo>
                    <a:lnTo>
                      <a:pt x="29" y="130"/>
                    </a:lnTo>
                    <a:lnTo>
                      <a:pt x="22" y="122"/>
                    </a:lnTo>
                    <a:lnTo>
                      <a:pt x="14" y="108"/>
                    </a:lnTo>
                    <a:lnTo>
                      <a:pt x="6" y="91"/>
                    </a:lnTo>
                    <a:lnTo>
                      <a:pt x="0" y="70"/>
                    </a:lnTo>
                    <a:lnTo>
                      <a:pt x="1" y="47"/>
                    </a:lnTo>
                    <a:lnTo>
                      <a:pt x="9" y="24"/>
                    </a:lnTo>
                    <a:lnTo>
                      <a:pt x="27" y="0"/>
                    </a:lnTo>
                    <a:lnTo>
                      <a:pt x="30" y="13"/>
                    </a:lnTo>
                    <a:lnTo>
                      <a:pt x="33" y="46"/>
                    </a:lnTo>
                    <a:lnTo>
                      <a:pt x="35" y="90"/>
                    </a:lnTo>
                    <a:lnTo>
                      <a:pt x="32" y="1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90" name="Freeform 130">
                <a:extLst>
                  <a:ext uri="{FF2B5EF4-FFF2-40B4-BE49-F238E27FC236}">
                    <a16:creationId xmlns:a16="http://schemas.microsoft.com/office/drawing/2014/main" id="{7EC672CD-7610-4089-ABBD-28A2373D3E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1" y="3041"/>
                <a:ext cx="48" cy="107"/>
              </a:xfrm>
              <a:custGeom>
                <a:avLst/>
                <a:gdLst>
                  <a:gd name="T0" fmla="*/ 0 w 94"/>
                  <a:gd name="T1" fmla="*/ 3 h 214"/>
                  <a:gd name="T2" fmla="*/ 1 w 94"/>
                  <a:gd name="T3" fmla="*/ 3 h 214"/>
                  <a:gd name="T4" fmla="*/ 1 w 94"/>
                  <a:gd name="T5" fmla="*/ 3 h 214"/>
                  <a:gd name="T6" fmla="*/ 1 w 94"/>
                  <a:gd name="T7" fmla="*/ 3 h 214"/>
                  <a:gd name="T8" fmla="*/ 1 w 94"/>
                  <a:gd name="T9" fmla="*/ 3 h 214"/>
                  <a:gd name="T10" fmla="*/ 1 w 94"/>
                  <a:gd name="T11" fmla="*/ 3 h 214"/>
                  <a:gd name="T12" fmla="*/ 1 w 94"/>
                  <a:gd name="T13" fmla="*/ 3 h 214"/>
                  <a:gd name="T14" fmla="*/ 1 w 94"/>
                  <a:gd name="T15" fmla="*/ 2 h 214"/>
                  <a:gd name="T16" fmla="*/ 1 w 94"/>
                  <a:gd name="T17" fmla="*/ 2 h 214"/>
                  <a:gd name="T18" fmla="*/ 1 w 94"/>
                  <a:gd name="T19" fmla="*/ 2 h 214"/>
                  <a:gd name="T20" fmla="*/ 1 w 94"/>
                  <a:gd name="T21" fmla="*/ 2 h 214"/>
                  <a:gd name="T22" fmla="*/ 1 w 94"/>
                  <a:gd name="T23" fmla="*/ 2 h 214"/>
                  <a:gd name="T24" fmla="*/ 1 w 94"/>
                  <a:gd name="T25" fmla="*/ 2 h 214"/>
                  <a:gd name="T26" fmla="*/ 1 w 94"/>
                  <a:gd name="T27" fmla="*/ 1 h 214"/>
                  <a:gd name="T28" fmla="*/ 1 w 94"/>
                  <a:gd name="T29" fmla="*/ 1 h 214"/>
                  <a:gd name="T30" fmla="*/ 2 w 94"/>
                  <a:gd name="T31" fmla="*/ 1 h 214"/>
                  <a:gd name="T32" fmla="*/ 2 w 94"/>
                  <a:gd name="T33" fmla="*/ 0 h 214"/>
                  <a:gd name="T34" fmla="*/ 2 w 94"/>
                  <a:gd name="T35" fmla="*/ 1 h 214"/>
                  <a:gd name="T36" fmla="*/ 2 w 94"/>
                  <a:gd name="T37" fmla="*/ 1 h 214"/>
                  <a:gd name="T38" fmla="*/ 2 w 94"/>
                  <a:gd name="T39" fmla="*/ 1 h 214"/>
                  <a:gd name="T40" fmla="*/ 2 w 94"/>
                  <a:gd name="T41" fmla="*/ 2 h 214"/>
                  <a:gd name="T42" fmla="*/ 2 w 94"/>
                  <a:gd name="T43" fmla="*/ 2 h 214"/>
                  <a:gd name="T44" fmla="*/ 2 w 94"/>
                  <a:gd name="T45" fmla="*/ 2 h 214"/>
                  <a:gd name="T46" fmla="*/ 2 w 94"/>
                  <a:gd name="T47" fmla="*/ 2 h 214"/>
                  <a:gd name="T48" fmla="*/ 2 w 94"/>
                  <a:gd name="T49" fmla="*/ 3 h 214"/>
                  <a:gd name="T50" fmla="*/ 2 w 94"/>
                  <a:gd name="T51" fmla="*/ 3 h 214"/>
                  <a:gd name="T52" fmla="*/ 2 w 94"/>
                  <a:gd name="T53" fmla="*/ 3 h 214"/>
                  <a:gd name="T54" fmla="*/ 1 w 94"/>
                  <a:gd name="T55" fmla="*/ 3 h 214"/>
                  <a:gd name="T56" fmla="*/ 0 w 94"/>
                  <a:gd name="T57" fmla="*/ 3 h 21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94"/>
                  <a:gd name="T88" fmla="*/ 0 h 214"/>
                  <a:gd name="T89" fmla="*/ 94 w 94"/>
                  <a:gd name="T90" fmla="*/ 214 h 21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94" h="214">
                    <a:moveTo>
                      <a:pt x="0" y="214"/>
                    </a:moveTo>
                    <a:lnTo>
                      <a:pt x="3" y="212"/>
                    </a:lnTo>
                    <a:lnTo>
                      <a:pt x="10" y="205"/>
                    </a:lnTo>
                    <a:lnTo>
                      <a:pt x="21" y="195"/>
                    </a:lnTo>
                    <a:lnTo>
                      <a:pt x="34" y="180"/>
                    </a:lnTo>
                    <a:lnTo>
                      <a:pt x="46" y="163"/>
                    </a:lnTo>
                    <a:lnTo>
                      <a:pt x="56" y="143"/>
                    </a:lnTo>
                    <a:lnTo>
                      <a:pt x="62" y="120"/>
                    </a:lnTo>
                    <a:lnTo>
                      <a:pt x="62" y="96"/>
                    </a:lnTo>
                    <a:lnTo>
                      <a:pt x="61" y="93"/>
                    </a:lnTo>
                    <a:lnTo>
                      <a:pt x="57" y="88"/>
                    </a:lnTo>
                    <a:lnTo>
                      <a:pt x="55" y="78"/>
                    </a:lnTo>
                    <a:lnTo>
                      <a:pt x="53" y="66"/>
                    </a:lnTo>
                    <a:lnTo>
                      <a:pt x="54" y="51"/>
                    </a:lnTo>
                    <a:lnTo>
                      <a:pt x="58" y="35"/>
                    </a:lnTo>
                    <a:lnTo>
                      <a:pt x="68" y="17"/>
                    </a:lnTo>
                    <a:lnTo>
                      <a:pt x="85" y="0"/>
                    </a:lnTo>
                    <a:lnTo>
                      <a:pt x="80" y="7"/>
                    </a:lnTo>
                    <a:lnTo>
                      <a:pt x="72" y="25"/>
                    </a:lnTo>
                    <a:lnTo>
                      <a:pt x="71" y="57"/>
                    </a:lnTo>
                    <a:lnTo>
                      <a:pt x="85" y="96"/>
                    </a:lnTo>
                    <a:lnTo>
                      <a:pt x="87" y="99"/>
                    </a:lnTo>
                    <a:lnTo>
                      <a:pt x="91" y="108"/>
                    </a:lnTo>
                    <a:lnTo>
                      <a:pt x="94" y="122"/>
                    </a:lnTo>
                    <a:lnTo>
                      <a:pt x="94" y="140"/>
                    </a:lnTo>
                    <a:lnTo>
                      <a:pt x="87" y="159"/>
                    </a:lnTo>
                    <a:lnTo>
                      <a:pt x="71" y="179"/>
                    </a:lnTo>
                    <a:lnTo>
                      <a:pt x="42" y="197"/>
                    </a:lnTo>
                    <a:lnTo>
                      <a:pt x="0" y="2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91" name="Freeform 131">
                <a:extLst>
                  <a:ext uri="{FF2B5EF4-FFF2-40B4-BE49-F238E27FC236}">
                    <a16:creationId xmlns:a16="http://schemas.microsoft.com/office/drawing/2014/main" id="{1F68CF18-9F8B-4ACF-A975-EC7BE484EB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0" y="3063"/>
                <a:ext cx="50" cy="56"/>
              </a:xfrm>
              <a:custGeom>
                <a:avLst/>
                <a:gdLst>
                  <a:gd name="T0" fmla="*/ 2 w 100"/>
                  <a:gd name="T1" fmla="*/ 2 h 112"/>
                  <a:gd name="T2" fmla="*/ 2 w 100"/>
                  <a:gd name="T3" fmla="*/ 2 h 112"/>
                  <a:gd name="T4" fmla="*/ 2 w 100"/>
                  <a:gd name="T5" fmla="*/ 2 h 112"/>
                  <a:gd name="T6" fmla="*/ 2 w 100"/>
                  <a:gd name="T7" fmla="*/ 2 h 112"/>
                  <a:gd name="T8" fmla="*/ 2 w 100"/>
                  <a:gd name="T9" fmla="*/ 1 h 112"/>
                  <a:gd name="T10" fmla="*/ 2 w 100"/>
                  <a:gd name="T11" fmla="*/ 1 h 112"/>
                  <a:gd name="T12" fmla="*/ 1 w 100"/>
                  <a:gd name="T13" fmla="*/ 1 h 112"/>
                  <a:gd name="T14" fmla="*/ 1 w 100"/>
                  <a:gd name="T15" fmla="*/ 1 h 112"/>
                  <a:gd name="T16" fmla="*/ 0 w 100"/>
                  <a:gd name="T17" fmla="*/ 0 h 112"/>
                  <a:gd name="T18" fmla="*/ 1 w 100"/>
                  <a:gd name="T19" fmla="*/ 1 h 112"/>
                  <a:gd name="T20" fmla="*/ 1 w 100"/>
                  <a:gd name="T21" fmla="*/ 1 h 112"/>
                  <a:gd name="T22" fmla="*/ 1 w 100"/>
                  <a:gd name="T23" fmla="*/ 1 h 112"/>
                  <a:gd name="T24" fmla="*/ 1 w 100"/>
                  <a:gd name="T25" fmla="*/ 1 h 112"/>
                  <a:gd name="T26" fmla="*/ 2 w 100"/>
                  <a:gd name="T27" fmla="*/ 1 h 112"/>
                  <a:gd name="T28" fmla="*/ 2 w 100"/>
                  <a:gd name="T29" fmla="*/ 2 h 112"/>
                  <a:gd name="T30" fmla="*/ 2 w 100"/>
                  <a:gd name="T31" fmla="*/ 2 h 112"/>
                  <a:gd name="T32" fmla="*/ 2 w 100"/>
                  <a:gd name="T33" fmla="*/ 2 h 1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00"/>
                  <a:gd name="T52" fmla="*/ 0 h 112"/>
                  <a:gd name="T53" fmla="*/ 100 w 100"/>
                  <a:gd name="T54" fmla="*/ 112 h 1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00" h="112">
                    <a:moveTo>
                      <a:pt x="100" y="112"/>
                    </a:moveTo>
                    <a:lnTo>
                      <a:pt x="100" y="107"/>
                    </a:lnTo>
                    <a:lnTo>
                      <a:pt x="100" y="97"/>
                    </a:lnTo>
                    <a:lnTo>
                      <a:pt x="99" y="81"/>
                    </a:lnTo>
                    <a:lnTo>
                      <a:pt x="94" y="62"/>
                    </a:lnTo>
                    <a:lnTo>
                      <a:pt x="82" y="43"/>
                    </a:lnTo>
                    <a:lnTo>
                      <a:pt x="64" y="24"/>
                    </a:lnTo>
                    <a:lnTo>
                      <a:pt x="37" y="9"/>
                    </a:lnTo>
                    <a:lnTo>
                      <a:pt x="0" y="0"/>
                    </a:lnTo>
                    <a:lnTo>
                      <a:pt x="5" y="3"/>
                    </a:lnTo>
                    <a:lnTo>
                      <a:pt x="15" y="11"/>
                    </a:lnTo>
                    <a:lnTo>
                      <a:pt x="30" y="24"/>
                    </a:lnTo>
                    <a:lnTo>
                      <a:pt x="49" y="40"/>
                    </a:lnTo>
                    <a:lnTo>
                      <a:pt x="66" y="58"/>
                    </a:lnTo>
                    <a:lnTo>
                      <a:pt x="82" y="76"/>
                    </a:lnTo>
                    <a:lnTo>
                      <a:pt x="95" y="94"/>
                    </a:lnTo>
                    <a:lnTo>
                      <a:pt x="100" y="1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30" name="Oval 132">
              <a:extLst>
                <a:ext uri="{FF2B5EF4-FFF2-40B4-BE49-F238E27FC236}">
                  <a16:creationId xmlns:a16="http://schemas.microsoft.com/office/drawing/2014/main" id="{E3ED5A40-0991-4B6B-B65C-85CDDECF5A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" y="2076"/>
              <a:ext cx="204" cy="8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031" name="Text Box 133">
              <a:extLst>
                <a:ext uri="{FF2B5EF4-FFF2-40B4-BE49-F238E27FC236}">
                  <a16:creationId xmlns:a16="http://schemas.microsoft.com/office/drawing/2014/main" id="{B05DEF6F-81E1-4818-B5D6-252ADFF66D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6" y="3265"/>
              <a:ext cx="80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 b="1" i="1">
                  <a:solidFill>
                    <a:srgbClr val="FFFFFF"/>
                  </a:solidFill>
                  <a:latin typeface="Arial" panose="020B0604020202020204" pitchFamily="34" charset="0"/>
                </a:rPr>
                <a:t>Orange</a:t>
              </a:r>
            </a:p>
            <a:p>
              <a:pPr eaLnBrk="1" hangingPunct="1"/>
              <a:r>
                <a:rPr lang="en-GB" altLang="en-US" sz="2400" b="1" i="1">
                  <a:solidFill>
                    <a:srgbClr val="FFFFFF"/>
                  </a:solidFill>
                  <a:latin typeface="Arial" panose="020B0604020202020204" pitchFamily="34" charset="0"/>
                </a:rPr>
                <a:t>Flavour</a:t>
              </a:r>
            </a:p>
          </p:txBody>
        </p:sp>
      </p:grpSp>
      <p:sp>
        <p:nvSpPr>
          <p:cNvPr id="45190" name="Text Box 134">
            <a:extLst>
              <a:ext uri="{FF2B5EF4-FFF2-40B4-BE49-F238E27FC236}">
                <a16:creationId xmlns:a16="http://schemas.microsoft.com/office/drawing/2014/main" id="{CF22D815-6978-454A-92BE-7FE0BCE23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2150" y="1314450"/>
            <a:ext cx="31067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</a:rPr>
              <a:t>Volume = l x b x h</a:t>
            </a:r>
          </a:p>
        </p:txBody>
      </p:sp>
      <p:sp>
        <p:nvSpPr>
          <p:cNvPr id="45191" name="Text Box 135">
            <a:extLst>
              <a:ext uri="{FF2B5EF4-FFF2-40B4-BE49-F238E27FC236}">
                <a16:creationId xmlns:a16="http://schemas.microsoft.com/office/drawing/2014/main" id="{598BB757-B920-43DD-859D-A04C1086A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650" y="2000250"/>
            <a:ext cx="2466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</a:rPr>
              <a:t>V = 6 x 3 x 12</a:t>
            </a:r>
          </a:p>
        </p:txBody>
      </p:sp>
      <p:sp>
        <p:nvSpPr>
          <p:cNvPr id="45192" name="Text Box 136">
            <a:extLst>
              <a:ext uri="{FF2B5EF4-FFF2-40B4-BE49-F238E27FC236}">
                <a16:creationId xmlns:a16="http://schemas.microsoft.com/office/drawing/2014/main" id="{E9C224EF-8B26-4B37-B7B2-3013AFA52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3063" y="2587625"/>
            <a:ext cx="22018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</a:rPr>
              <a:t>V = 216 cm³</a:t>
            </a:r>
          </a:p>
        </p:txBody>
      </p:sp>
      <p:sp>
        <p:nvSpPr>
          <p:cNvPr id="45193" name="Text Box 137">
            <a:extLst>
              <a:ext uri="{FF2B5EF4-FFF2-40B4-BE49-F238E27FC236}">
                <a16:creationId xmlns:a16="http://schemas.microsoft.com/office/drawing/2014/main" id="{8FCF7F3C-CB3E-49DB-96B4-ED0607E44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5013" y="3159125"/>
            <a:ext cx="1546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</a:rPr>
              <a:t>= 216 ml</a:t>
            </a:r>
          </a:p>
        </p:txBody>
      </p:sp>
      <p:sp>
        <p:nvSpPr>
          <p:cNvPr id="45194" name="Text Box 138">
            <a:extLst>
              <a:ext uri="{FF2B5EF4-FFF2-40B4-BE49-F238E27FC236}">
                <a16:creationId xmlns:a16="http://schemas.microsoft.com/office/drawing/2014/main" id="{1543EAB5-70F4-4356-ABDF-5D61669A3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813" y="4149725"/>
            <a:ext cx="40703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So the carton can hold </a:t>
            </a:r>
          </a:p>
          <a:p>
            <a:pPr eaLnBrk="1" hangingPunct="1"/>
            <a:r>
              <a:rPr lang="en-GB" altLang="en-US"/>
              <a:t>216 ml of orange juice.</a:t>
            </a:r>
          </a:p>
        </p:txBody>
      </p:sp>
      <p:sp>
        <p:nvSpPr>
          <p:cNvPr id="45195" name="Text Box 139">
            <a:extLst>
              <a:ext uri="{FF2B5EF4-FFF2-40B4-BE49-F238E27FC236}">
                <a16:creationId xmlns:a16="http://schemas.microsoft.com/office/drawing/2014/main" id="{1D42FA65-4DF3-4E1C-A99E-81305B981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" y="4889500"/>
            <a:ext cx="3746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</a:rPr>
              <a:t>How much juice can</a:t>
            </a:r>
          </a:p>
          <a:p>
            <a:pPr eaLnBrk="1" hangingPunct="1"/>
            <a:r>
              <a:rPr lang="en-GB" altLang="en-US" sz="2400">
                <a:solidFill>
                  <a:srgbClr val="F9F911"/>
                </a:solidFill>
              </a:rPr>
              <a:t>this carton hold?</a:t>
            </a:r>
          </a:p>
        </p:txBody>
      </p:sp>
      <p:sp>
        <p:nvSpPr>
          <p:cNvPr id="45196" name="AutoShape 140">
            <a:extLst>
              <a:ext uri="{FF2B5EF4-FFF2-40B4-BE49-F238E27FC236}">
                <a16:creationId xmlns:a16="http://schemas.microsoft.com/office/drawing/2014/main" id="{45A569CF-FCEE-4DE0-9C8F-FE7712D73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625" y="4560888"/>
            <a:ext cx="4076700" cy="1146175"/>
          </a:xfrm>
          <a:prstGeom prst="wedgeEllipseCallout">
            <a:avLst>
              <a:gd name="adj1" fmla="val -50273"/>
              <a:gd name="adj2" fmla="val 34074"/>
            </a:avLst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>
                <a:solidFill>
                  <a:srgbClr val="FF0000"/>
                </a:solidFill>
              </a:rPr>
              <a:t>Remember:</a:t>
            </a:r>
          </a:p>
          <a:p>
            <a:pPr algn="ctr" eaLnBrk="1" hangingPunct="1"/>
            <a:r>
              <a:rPr lang="en-GB" altLang="en-US" sz="2400">
                <a:solidFill>
                  <a:srgbClr val="FF0000"/>
                </a:solidFill>
              </a:rPr>
              <a:t>1 cm</a:t>
            </a:r>
            <a:r>
              <a:rPr lang="en-GB" altLang="en-US" sz="2400">
                <a:solidFill>
                  <a:srgbClr val="FF0000"/>
                </a:solidFill>
                <a:cs typeface="Times New Roman" panose="02020603050405020304" pitchFamily="18" charset="0"/>
              </a:rPr>
              <a:t>³ = 1 ml</a:t>
            </a:r>
            <a:endParaRPr lang="en-GB" altLang="en-US" sz="2400">
              <a:solidFill>
                <a:srgbClr val="FF0000"/>
              </a:solidFill>
            </a:endParaRPr>
          </a:p>
        </p:txBody>
      </p:sp>
      <p:sp>
        <p:nvSpPr>
          <p:cNvPr id="45197" name="Text Box 141">
            <a:extLst>
              <a:ext uri="{FF2B5EF4-FFF2-40B4-BE49-F238E27FC236}">
                <a16:creationId xmlns:a16="http://schemas.microsoft.com/office/drawing/2014/main" id="{D697E9F1-ADA5-4FB3-ABA7-FEDE83F99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901700"/>
            <a:ext cx="1579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0066"/>
                </a:solidFill>
              </a:rPr>
              <a:t>Working</a:t>
            </a:r>
          </a:p>
        </p:txBody>
      </p:sp>
      <p:sp>
        <p:nvSpPr>
          <p:cNvPr id="43026" name="Text Box 142">
            <a:extLst>
              <a:ext uri="{FF2B5EF4-FFF2-40B4-BE49-F238E27FC236}">
                <a16:creationId xmlns:a16="http://schemas.microsoft.com/office/drawing/2014/main" id="{AE0B4D88-9F70-448B-BA3B-86771952DCE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289050" y="4129088"/>
            <a:ext cx="3506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5199" name="Rectangle 143">
            <a:extLst>
              <a:ext uri="{FF2B5EF4-FFF2-40B4-BE49-F238E27FC236}">
                <a16:creationId xmlns:a16="http://schemas.microsoft.com/office/drawing/2014/main" id="{F9DCC0C3-31F6-4961-AD30-AF8246742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238" y="725488"/>
            <a:ext cx="2684462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Liquid Volume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0" dur="500"/>
                                        <p:tgtEl>
                                          <p:spTgt spid="45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5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5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4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4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4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4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500"/>
                                        <p:tgtEl>
                                          <p:spTgt spid="45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22" grpId="0" autoUpdateAnimBg="0"/>
      <p:bldP spid="45123" grpId="0" autoUpdateAnimBg="0"/>
      <p:bldP spid="45124" grpId="0" autoUpdateAnimBg="0"/>
      <p:bldP spid="45190" grpId="0" autoUpdateAnimBg="0"/>
      <p:bldP spid="45191" grpId="0" autoUpdateAnimBg="0"/>
      <p:bldP spid="45192" grpId="0" autoUpdateAnimBg="0"/>
      <p:bldP spid="45193" grpId="0" autoUpdateAnimBg="0"/>
      <p:bldP spid="45194" grpId="0" autoUpdateAnimBg="0"/>
      <p:bldP spid="45195" grpId="0" autoUpdateAnimBg="0"/>
      <p:bldP spid="45196" grpId="0" animBg="1" autoUpdateAnimBg="0"/>
      <p:bldP spid="4519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1">
            <a:extLst>
              <a:ext uri="{FF2B5EF4-FFF2-40B4-BE49-F238E27FC236}">
                <a16:creationId xmlns:a16="http://schemas.microsoft.com/office/drawing/2014/main" id="{A2916DE1-665A-461E-B268-C856249EC6D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FF4129D1-94CA-4D03-813B-67B68600D982}" type="datetime5">
              <a:rPr lang="en-GB" altLang="en-US" smtClean="0">
                <a:latin typeface="Arial" panose="020B0604020202020204" pitchFamily="34" charset="0"/>
              </a:rPr>
              <a:pPr eaLnBrk="1" hangingPunct="1"/>
              <a:t>4-Jul-26</a:t>
            </a:fld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44035" name="Footer Placeholder 2">
            <a:extLst>
              <a:ext uri="{FF2B5EF4-FFF2-40B4-BE49-F238E27FC236}">
                <a16:creationId xmlns:a16="http://schemas.microsoft.com/office/drawing/2014/main" id="{7492C283-F7CE-4EA6-8F36-B3D95BA65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latin typeface="Arial" panose="020B0604020202020204" pitchFamily="34" charset="0"/>
              </a:rPr>
              <a:t>Compiled by Mr. Lafferty Maths Dept.</a:t>
            </a:r>
          </a:p>
        </p:txBody>
      </p:sp>
      <p:sp>
        <p:nvSpPr>
          <p:cNvPr id="46082" name="AutoShape 2">
            <a:extLst>
              <a:ext uri="{FF2B5EF4-FFF2-40B4-BE49-F238E27FC236}">
                <a16:creationId xmlns:a16="http://schemas.microsoft.com/office/drawing/2014/main" id="{7C8FE1E5-41DF-4BCE-9690-DDA1C9A8B88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34975" y="2495550"/>
            <a:ext cx="3508375" cy="1531938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6AB1A17C-999B-4703-8ABF-3BDC66495D38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42888"/>
            <a:ext cx="4941888" cy="5334000"/>
            <a:chOff x="2647" y="153"/>
            <a:chExt cx="2882" cy="4167"/>
          </a:xfrm>
        </p:grpSpPr>
        <p:sp>
          <p:nvSpPr>
            <p:cNvPr id="44057" name="Freeform 4">
              <a:extLst>
                <a:ext uri="{FF2B5EF4-FFF2-40B4-BE49-F238E27FC236}">
                  <a16:creationId xmlns:a16="http://schemas.microsoft.com/office/drawing/2014/main" id="{7044E5D8-1D2D-470F-A140-FDA424331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8" name="Freeform 5">
              <a:extLst>
                <a:ext uri="{FF2B5EF4-FFF2-40B4-BE49-F238E27FC236}">
                  <a16:creationId xmlns:a16="http://schemas.microsoft.com/office/drawing/2014/main" id="{91D88F6A-8DE2-4AF4-AE2B-2E610ADF15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9" name="Freeform 6">
              <a:extLst>
                <a:ext uri="{FF2B5EF4-FFF2-40B4-BE49-F238E27FC236}">
                  <a16:creationId xmlns:a16="http://schemas.microsoft.com/office/drawing/2014/main" id="{E4C6E036-5B06-4D33-8AE8-192DEFE64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0" name="Freeform 7">
              <a:extLst>
                <a:ext uri="{FF2B5EF4-FFF2-40B4-BE49-F238E27FC236}">
                  <a16:creationId xmlns:a16="http://schemas.microsoft.com/office/drawing/2014/main" id="{14B17279-4972-4FAC-BF4B-E9A9DD22B2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1" name="Freeform 8">
              <a:extLst>
                <a:ext uri="{FF2B5EF4-FFF2-40B4-BE49-F238E27FC236}">
                  <a16:creationId xmlns:a16="http://schemas.microsoft.com/office/drawing/2014/main" id="{E435A321-ECBF-45E5-8BE2-76DD94D4119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2" name="Freeform 9">
              <a:extLst>
                <a:ext uri="{FF2B5EF4-FFF2-40B4-BE49-F238E27FC236}">
                  <a16:creationId xmlns:a16="http://schemas.microsoft.com/office/drawing/2014/main" id="{196A5CBF-7F29-4205-977C-D96D488B3C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3853"/>
              <a:ext cx="2497" cy="158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3" name="Freeform 10">
              <a:extLst>
                <a:ext uri="{FF2B5EF4-FFF2-40B4-BE49-F238E27FC236}">
                  <a16:creationId xmlns:a16="http://schemas.microsoft.com/office/drawing/2014/main" id="{3308E1EB-27B3-4AA4-AAA5-0D50FD0CC5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4" name="Freeform 11">
              <a:extLst>
                <a:ext uri="{FF2B5EF4-FFF2-40B4-BE49-F238E27FC236}">
                  <a16:creationId xmlns:a16="http://schemas.microsoft.com/office/drawing/2014/main" id="{B260A432-FEF7-4739-835D-2D9CC7B24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5" name="Freeform 12">
              <a:extLst>
                <a:ext uri="{FF2B5EF4-FFF2-40B4-BE49-F238E27FC236}">
                  <a16:creationId xmlns:a16="http://schemas.microsoft.com/office/drawing/2014/main" id="{C29D0A5E-AECF-4AF7-A8E0-ECC638C867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6" name="Freeform 13">
              <a:extLst>
                <a:ext uri="{FF2B5EF4-FFF2-40B4-BE49-F238E27FC236}">
                  <a16:creationId xmlns:a16="http://schemas.microsoft.com/office/drawing/2014/main" id="{DE16C77B-4A35-4616-83AE-8B0D368014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7" name="Freeform 14">
              <a:extLst>
                <a:ext uri="{FF2B5EF4-FFF2-40B4-BE49-F238E27FC236}">
                  <a16:creationId xmlns:a16="http://schemas.microsoft.com/office/drawing/2014/main" id="{7DE996C7-5835-4ADA-BEEA-7AFA0FC227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8" name="Line 15">
              <a:extLst>
                <a:ext uri="{FF2B5EF4-FFF2-40B4-BE49-F238E27FC236}">
                  <a16:creationId xmlns:a16="http://schemas.microsoft.com/office/drawing/2014/main" id="{1EB82B2F-2CD7-4682-B5D0-F5A80AB38C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9" name="Rectangle 16">
              <a:extLst>
                <a:ext uri="{FF2B5EF4-FFF2-40B4-BE49-F238E27FC236}">
                  <a16:creationId xmlns:a16="http://schemas.microsoft.com/office/drawing/2014/main" id="{8517770D-D443-479C-848C-C4317B57A7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0" name="Rectangle 17">
              <a:extLst>
                <a:ext uri="{FF2B5EF4-FFF2-40B4-BE49-F238E27FC236}">
                  <a16:creationId xmlns:a16="http://schemas.microsoft.com/office/drawing/2014/main" id="{A1CA3D08-2AF6-4C63-A768-2E60696A0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1" name="Rectangle 18">
              <a:extLst>
                <a:ext uri="{FF2B5EF4-FFF2-40B4-BE49-F238E27FC236}">
                  <a16:creationId xmlns:a16="http://schemas.microsoft.com/office/drawing/2014/main" id="{2B5F7F06-313B-40B5-8084-516E345B0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2" name="Rectangle 19">
              <a:extLst>
                <a:ext uri="{FF2B5EF4-FFF2-40B4-BE49-F238E27FC236}">
                  <a16:creationId xmlns:a16="http://schemas.microsoft.com/office/drawing/2014/main" id="{79B39161-5E22-46FD-ADE7-5B417504EF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3" name="Rectangle 20">
              <a:extLst>
                <a:ext uri="{FF2B5EF4-FFF2-40B4-BE49-F238E27FC236}">
                  <a16:creationId xmlns:a16="http://schemas.microsoft.com/office/drawing/2014/main" id="{5123FCB1-7E13-4AB4-82F4-80AAABC8A5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4" name="Rectangle 21">
              <a:extLst>
                <a:ext uri="{FF2B5EF4-FFF2-40B4-BE49-F238E27FC236}">
                  <a16:creationId xmlns:a16="http://schemas.microsoft.com/office/drawing/2014/main" id="{F0E4F899-CCCD-4EBD-9354-513C37D48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5" name="Freeform 22">
              <a:extLst>
                <a:ext uri="{FF2B5EF4-FFF2-40B4-BE49-F238E27FC236}">
                  <a16:creationId xmlns:a16="http://schemas.microsoft.com/office/drawing/2014/main" id="{05C2FD71-DA38-4556-AC23-CE995FB00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76" name="Freeform 23">
              <a:extLst>
                <a:ext uri="{FF2B5EF4-FFF2-40B4-BE49-F238E27FC236}">
                  <a16:creationId xmlns:a16="http://schemas.microsoft.com/office/drawing/2014/main" id="{3E67A8BB-3CF6-4307-B755-E6B74C52A6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77" name="Freeform 24">
              <a:extLst>
                <a:ext uri="{FF2B5EF4-FFF2-40B4-BE49-F238E27FC236}">
                  <a16:creationId xmlns:a16="http://schemas.microsoft.com/office/drawing/2014/main" id="{027DDEBD-FD55-4DA9-A4D0-F5A399825C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78" name="Freeform 25">
              <a:extLst>
                <a:ext uri="{FF2B5EF4-FFF2-40B4-BE49-F238E27FC236}">
                  <a16:creationId xmlns:a16="http://schemas.microsoft.com/office/drawing/2014/main" id="{F33A1FF0-7DC8-4729-8B68-803312C9BA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79" name="Freeform 26">
              <a:extLst>
                <a:ext uri="{FF2B5EF4-FFF2-40B4-BE49-F238E27FC236}">
                  <a16:creationId xmlns:a16="http://schemas.microsoft.com/office/drawing/2014/main" id="{DF9591B1-22D7-46A0-9E2C-4A7BBCF1EA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0" name="Freeform 27">
              <a:extLst>
                <a:ext uri="{FF2B5EF4-FFF2-40B4-BE49-F238E27FC236}">
                  <a16:creationId xmlns:a16="http://schemas.microsoft.com/office/drawing/2014/main" id="{58C1BB95-64C0-467E-A55F-6364B31F22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1" name="Freeform 28">
              <a:extLst>
                <a:ext uri="{FF2B5EF4-FFF2-40B4-BE49-F238E27FC236}">
                  <a16:creationId xmlns:a16="http://schemas.microsoft.com/office/drawing/2014/main" id="{54A64178-2700-48B5-95D4-AAC43F9AF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2" name="Freeform 29">
              <a:extLst>
                <a:ext uri="{FF2B5EF4-FFF2-40B4-BE49-F238E27FC236}">
                  <a16:creationId xmlns:a16="http://schemas.microsoft.com/office/drawing/2014/main" id="{9DB6C8FE-F92B-4EF2-A25B-FA7904398D8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3" name="Freeform 30">
              <a:extLst>
                <a:ext uri="{FF2B5EF4-FFF2-40B4-BE49-F238E27FC236}">
                  <a16:creationId xmlns:a16="http://schemas.microsoft.com/office/drawing/2014/main" id="{5D8BE050-0EB7-4453-BE24-3A58B835CE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4" name="Freeform 31">
              <a:extLst>
                <a:ext uri="{FF2B5EF4-FFF2-40B4-BE49-F238E27FC236}">
                  <a16:creationId xmlns:a16="http://schemas.microsoft.com/office/drawing/2014/main" id="{FFEA19B4-CA3E-4A19-9060-6AA8DD062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5" name="Freeform 32">
              <a:extLst>
                <a:ext uri="{FF2B5EF4-FFF2-40B4-BE49-F238E27FC236}">
                  <a16:creationId xmlns:a16="http://schemas.microsoft.com/office/drawing/2014/main" id="{F178EA5A-EFFF-4F82-954B-9754532B0A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6" name="Freeform 33">
              <a:extLst>
                <a:ext uri="{FF2B5EF4-FFF2-40B4-BE49-F238E27FC236}">
                  <a16:creationId xmlns:a16="http://schemas.microsoft.com/office/drawing/2014/main" id="{B2C305B7-F2D4-44F4-BD6C-4D5DF202C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7" name="Freeform 34">
              <a:extLst>
                <a:ext uri="{FF2B5EF4-FFF2-40B4-BE49-F238E27FC236}">
                  <a16:creationId xmlns:a16="http://schemas.microsoft.com/office/drawing/2014/main" id="{57FB0E3A-96CD-4384-8E48-A274B0DBD1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8" name="Freeform 35">
              <a:extLst>
                <a:ext uri="{FF2B5EF4-FFF2-40B4-BE49-F238E27FC236}">
                  <a16:creationId xmlns:a16="http://schemas.microsoft.com/office/drawing/2014/main" id="{B348975C-960B-4E53-921D-9709423FDD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9" name="Freeform 36">
              <a:extLst>
                <a:ext uri="{FF2B5EF4-FFF2-40B4-BE49-F238E27FC236}">
                  <a16:creationId xmlns:a16="http://schemas.microsoft.com/office/drawing/2014/main" id="{241A60A5-72A4-4BB6-9B26-D52BB61D70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0" name="Freeform 37">
              <a:extLst>
                <a:ext uri="{FF2B5EF4-FFF2-40B4-BE49-F238E27FC236}">
                  <a16:creationId xmlns:a16="http://schemas.microsoft.com/office/drawing/2014/main" id="{CA2BFBF0-5509-493B-8249-1E655E559D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1" name="Freeform 38">
              <a:extLst>
                <a:ext uri="{FF2B5EF4-FFF2-40B4-BE49-F238E27FC236}">
                  <a16:creationId xmlns:a16="http://schemas.microsoft.com/office/drawing/2014/main" id="{FDD1C114-C6C7-4EA9-9B94-64E43C69B3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2" name="Freeform 39">
              <a:extLst>
                <a:ext uri="{FF2B5EF4-FFF2-40B4-BE49-F238E27FC236}">
                  <a16:creationId xmlns:a16="http://schemas.microsoft.com/office/drawing/2014/main" id="{9E9199E5-C504-47FE-8CF7-9B841A816A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3" name="Freeform 40">
              <a:extLst>
                <a:ext uri="{FF2B5EF4-FFF2-40B4-BE49-F238E27FC236}">
                  <a16:creationId xmlns:a16="http://schemas.microsoft.com/office/drawing/2014/main" id="{4B7DAA1C-9D23-4D7F-BF77-43E2CFF29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4" name="Freeform 41">
              <a:extLst>
                <a:ext uri="{FF2B5EF4-FFF2-40B4-BE49-F238E27FC236}">
                  <a16:creationId xmlns:a16="http://schemas.microsoft.com/office/drawing/2014/main" id="{17763CD1-58F3-4581-8D4D-93E8FDB4693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5" name="Freeform 42">
              <a:extLst>
                <a:ext uri="{FF2B5EF4-FFF2-40B4-BE49-F238E27FC236}">
                  <a16:creationId xmlns:a16="http://schemas.microsoft.com/office/drawing/2014/main" id="{A91D52B3-D243-4452-B3D9-F312376CE7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6" name="Freeform 43">
              <a:extLst>
                <a:ext uri="{FF2B5EF4-FFF2-40B4-BE49-F238E27FC236}">
                  <a16:creationId xmlns:a16="http://schemas.microsoft.com/office/drawing/2014/main" id="{CEA9B9E4-03E0-4C1D-B02B-8D834766C5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7" name="Freeform 44">
              <a:extLst>
                <a:ext uri="{FF2B5EF4-FFF2-40B4-BE49-F238E27FC236}">
                  <a16:creationId xmlns:a16="http://schemas.microsoft.com/office/drawing/2014/main" id="{EA37E4AC-7D1F-4DBB-AF12-F2DEB197F3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8" name="Freeform 45">
              <a:extLst>
                <a:ext uri="{FF2B5EF4-FFF2-40B4-BE49-F238E27FC236}">
                  <a16:creationId xmlns:a16="http://schemas.microsoft.com/office/drawing/2014/main" id="{337766EC-BCF3-4250-9037-70A6E59D47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9" name="Freeform 46">
              <a:extLst>
                <a:ext uri="{FF2B5EF4-FFF2-40B4-BE49-F238E27FC236}">
                  <a16:creationId xmlns:a16="http://schemas.microsoft.com/office/drawing/2014/main" id="{501B882C-53F1-4B36-8007-3F7F5D16C1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0" name="Freeform 47">
              <a:extLst>
                <a:ext uri="{FF2B5EF4-FFF2-40B4-BE49-F238E27FC236}">
                  <a16:creationId xmlns:a16="http://schemas.microsoft.com/office/drawing/2014/main" id="{0C1BFC6C-DEF6-45A8-8242-A9443CCAA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1" name="Freeform 48">
              <a:extLst>
                <a:ext uri="{FF2B5EF4-FFF2-40B4-BE49-F238E27FC236}">
                  <a16:creationId xmlns:a16="http://schemas.microsoft.com/office/drawing/2014/main" id="{E03EF2E9-14B9-42B3-95D7-D4519B0D7B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2" name="Freeform 49">
              <a:extLst>
                <a:ext uri="{FF2B5EF4-FFF2-40B4-BE49-F238E27FC236}">
                  <a16:creationId xmlns:a16="http://schemas.microsoft.com/office/drawing/2014/main" id="{03884FB1-1F6F-4715-A121-6CAD465A3C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3" name="Freeform 50">
              <a:extLst>
                <a:ext uri="{FF2B5EF4-FFF2-40B4-BE49-F238E27FC236}">
                  <a16:creationId xmlns:a16="http://schemas.microsoft.com/office/drawing/2014/main" id="{BC3F99E5-925B-40F6-A1F9-786849FD83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4" name="Freeform 51">
              <a:extLst>
                <a:ext uri="{FF2B5EF4-FFF2-40B4-BE49-F238E27FC236}">
                  <a16:creationId xmlns:a16="http://schemas.microsoft.com/office/drawing/2014/main" id="{8BFBA737-645D-46D5-9D5D-97E4A994C2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5" name="Freeform 52">
              <a:extLst>
                <a:ext uri="{FF2B5EF4-FFF2-40B4-BE49-F238E27FC236}">
                  <a16:creationId xmlns:a16="http://schemas.microsoft.com/office/drawing/2014/main" id="{6BB5E72D-E527-4577-AFE9-B5E909740C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6" name="Freeform 53">
              <a:extLst>
                <a:ext uri="{FF2B5EF4-FFF2-40B4-BE49-F238E27FC236}">
                  <a16:creationId xmlns:a16="http://schemas.microsoft.com/office/drawing/2014/main" id="{EC0A4188-04CF-4452-9292-CFC9CF2216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7" name="Freeform 54">
              <a:extLst>
                <a:ext uri="{FF2B5EF4-FFF2-40B4-BE49-F238E27FC236}">
                  <a16:creationId xmlns:a16="http://schemas.microsoft.com/office/drawing/2014/main" id="{B54A204C-5284-4509-993E-AB46B5D4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8" name="Freeform 55">
              <a:extLst>
                <a:ext uri="{FF2B5EF4-FFF2-40B4-BE49-F238E27FC236}">
                  <a16:creationId xmlns:a16="http://schemas.microsoft.com/office/drawing/2014/main" id="{B83EFA8F-77CC-463E-8BB5-4042BFD8B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9" name="Freeform 56">
              <a:extLst>
                <a:ext uri="{FF2B5EF4-FFF2-40B4-BE49-F238E27FC236}">
                  <a16:creationId xmlns:a16="http://schemas.microsoft.com/office/drawing/2014/main" id="{79231970-D462-40DB-95BE-3C30E9437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10" name="Freeform 57">
              <a:extLst>
                <a:ext uri="{FF2B5EF4-FFF2-40B4-BE49-F238E27FC236}">
                  <a16:creationId xmlns:a16="http://schemas.microsoft.com/office/drawing/2014/main" id="{5511BC7C-5E91-4218-B649-1A5B2D84F0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11" name="Freeform 58">
              <a:extLst>
                <a:ext uri="{FF2B5EF4-FFF2-40B4-BE49-F238E27FC236}">
                  <a16:creationId xmlns:a16="http://schemas.microsoft.com/office/drawing/2014/main" id="{F171F044-A0EE-4DCA-8B90-ADF63D787C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12" name="Freeform 59">
              <a:extLst>
                <a:ext uri="{FF2B5EF4-FFF2-40B4-BE49-F238E27FC236}">
                  <a16:creationId xmlns:a16="http://schemas.microsoft.com/office/drawing/2014/main" id="{4388A117-D31F-49C3-A8D1-9AD506440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13" name="Freeform 60">
              <a:extLst>
                <a:ext uri="{FF2B5EF4-FFF2-40B4-BE49-F238E27FC236}">
                  <a16:creationId xmlns:a16="http://schemas.microsoft.com/office/drawing/2014/main" id="{5D8D49CD-80D3-4E16-8368-D2668B8C74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14" name="Freeform 61">
              <a:extLst>
                <a:ext uri="{FF2B5EF4-FFF2-40B4-BE49-F238E27FC236}">
                  <a16:creationId xmlns:a16="http://schemas.microsoft.com/office/drawing/2014/main" id="{E56762A9-72C3-41D6-8F9C-2DE5446CA5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15" name="Freeform 62">
              <a:extLst>
                <a:ext uri="{FF2B5EF4-FFF2-40B4-BE49-F238E27FC236}">
                  <a16:creationId xmlns:a16="http://schemas.microsoft.com/office/drawing/2014/main" id="{977B5BEE-8DCF-44CD-A8C5-9106792A96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16" name="Freeform 63">
              <a:extLst>
                <a:ext uri="{FF2B5EF4-FFF2-40B4-BE49-F238E27FC236}">
                  <a16:creationId xmlns:a16="http://schemas.microsoft.com/office/drawing/2014/main" id="{AEBFC982-C1F2-4E76-8347-C00FC3CC0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17" name="Freeform 64">
              <a:extLst>
                <a:ext uri="{FF2B5EF4-FFF2-40B4-BE49-F238E27FC236}">
                  <a16:creationId xmlns:a16="http://schemas.microsoft.com/office/drawing/2014/main" id="{7596C858-DC62-4956-A5AD-F71BC9F2E6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18" name="Freeform 65">
              <a:extLst>
                <a:ext uri="{FF2B5EF4-FFF2-40B4-BE49-F238E27FC236}">
                  <a16:creationId xmlns:a16="http://schemas.microsoft.com/office/drawing/2014/main" id="{5FEC9E4C-2205-4CBB-95F8-18A2A8D5BF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38" name="Rectangle 66">
            <a:extLst>
              <a:ext uri="{FF2B5EF4-FFF2-40B4-BE49-F238E27FC236}">
                <a16:creationId xmlns:a16="http://schemas.microsoft.com/office/drawing/2014/main" id="{3E2376B5-84D7-4A40-82CC-894FE08E7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246063"/>
            <a:ext cx="287655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ea typeface="PMingLiU" panose="020B0604030504040204" pitchFamily="18" charset="-120"/>
              </a:rPr>
              <a:t>Example 2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</a:endParaRPr>
          </a:p>
        </p:txBody>
      </p:sp>
      <p:sp>
        <p:nvSpPr>
          <p:cNvPr id="46147" name="Text Box 67">
            <a:extLst>
              <a:ext uri="{FF2B5EF4-FFF2-40B4-BE49-F238E27FC236}">
                <a16:creationId xmlns:a16="http://schemas.microsoft.com/office/drawing/2014/main" id="{C018BB60-4975-4B60-B033-39DB7FF33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13" y="3121025"/>
            <a:ext cx="1039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</a:rPr>
              <a:t>50 cm</a:t>
            </a:r>
          </a:p>
        </p:txBody>
      </p:sp>
      <p:sp>
        <p:nvSpPr>
          <p:cNvPr id="46148" name="Text Box 68">
            <a:extLst>
              <a:ext uri="{FF2B5EF4-FFF2-40B4-BE49-F238E27FC236}">
                <a16:creationId xmlns:a16="http://schemas.microsoft.com/office/drawing/2014/main" id="{D1CE2778-2E7D-4518-954A-71FAD1C0F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3550" y="4046538"/>
            <a:ext cx="1176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</a:rPr>
              <a:t>100 cm</a:t>
            </a:r>
          </a:p>
        </p:txBody>
      </p:sp>
      <p:sp>
        <p:nvSpPr>
          <p:cNvPr id="46149" name="Text Box 69">
            <a:extLst>
              <a:ext uri="{FF2B5EF4-FFF2-40B4-BE49-F238E27FC236}">
                <a16:creationId xmlns:a16="http://schemas.microsoft.com/office/drawing/2014/main" id="{63691485-BF99-4AFD-BDB9-A22EE7C72D26}"/>
              </a:ext>
            </a:extLst>
          </p:cNvPr>
          <p:cNvSpPr txBox="1">
            <a:spLocks noChangeArrowheads="1"/>
          </p:cNvSpPr>
          <p:nvPr/>
        </p:nvSpPr>
        <p:spPr bwMode="auto">
          <a:xfrm rot="2599271">
            <a:off x="-57150" y="3814763"/>
            <a:ext cx="1039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9F911"/>
                </a:solidFill>
              </a:rPr>
              <a:t>30 cm</a:t>
            </a:r>
          </a:p>
        </p:txBody>
      </p:sp>
      <p:sp>
        <p:nvSpPr>
          <p:cNvPr id="46150" name="AutoShape 70">
            <a:extLst>
              <a:ext uri="{FF2B5EF4-FFF2-40B4-BE49-F238E27FC236}">
                <a16:creationId xmlns:a16="http://schemas.microsoft.com/office/drawing/2014/main" id="{84E7EEDD-030C-4B2E-B3F8-F60C61BA4F3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95288" y="2257425"/>
            <a:ext cx="3529012" cy="1790700"/>
          </a:xfrm>
          <a:prstGeom prst="cube">
            <a:avLst>
              <a:gd name="adj" fmla="val 25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51" name="Text Box 71">
            <a:extLst>
              <a:ext uri="{FF2B5EF4-FFF2-40B4-BE49-F238E27FC236}">
                <a16:creationId xmlns:a16="http://schemas.microsoft.com/office/drawing/2014/main" id="{326D0EFE-0E90-4309-9DB1-F612D90F4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350" y="1314450"/>
            <a:ext cx="31067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</a:rPr>
              <a:t>Volume = l x b x h</a:t>
            </a:r>
          </a:p>
        </p:txBody>
      </p:sp>
      <p:sp>
        <p:nvSpPr>
          <p:cNvPr id="46152" name="Text Box 72">
            <a:extLst>
              <a:ext uri="{FF2B5EF4-FFF2-40B4-BE49-F238E27FC236}">
                <a16:creationId xmlns:a16="http://schemas.microsoft.com/office/drawing/2014/main" id="{8F0DC476-B6C6-4AE1-B071-75651043A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9850" y="2000250"/>
            <a:ext cx="31194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</a:rPr>
              <a:t>V = 100 x 30 x 50</a:t>
            </a:r>
          </a:p>
        </p:txBody>
      </p:sp>
      <p:sp>
        <p:nvSpPr>
          <p:cNvPr id="46153" name="Text Box 73">
            <a:extLst>
              <a:ext uri="{FF2B5EF4-FFF2-40B4-BE49-F238E27FC236}">
                <a16:creationId xmlns:a16="http://schemas.microsoft.com/office/drawing/2014/main" id="{9D690AF3-6035-4240-8DF0-90A1C7A53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2587625"/>
            <a:ext cx="29606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</a:rPr>
              <a:t>V = 150 000 cm³</a:t>
            </a:r>
          </a:p>
        </p:txBody>
      </p:sp>
      <p:sp>
        <p:nvSpPr>
          <p:cNvPr id="46154" name="Text Box 74">
            <a:extLst>
              <a:ext uri="{FF2B5EF4-FFF2-40B4-BE49-F238E27FC236}">
                <a16:creationId xmlns:a16="http://schemas.microsoft.com/office/drawing/2014/main" id="{9C48042E-92DC-4391-B8AE-9F9444265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213" y="3159125"/>
            <a:ext cx="2305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</a:rPr>
              <a:t>= 150 000 ml</a:t>
            </a:r>
          </a:p>
        </p:txBody>
      </p:sp>
      <p:sp>
        <p:nvSpPr>
          <p:cNvPr id="46155" name="Text Box 75">
            <a:extLst>
              <a:ext uri="{FF2B5EF4-FFF2-40B4-BE49-F238E27FC236}">
                <a16:creationId xmlns:a16="http://schemas.microsoft.com/office/drawing/2014/main" id="{0DC48D31-C9A9-40ED-A562-91FF5D5C7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763" y="4606925"/>
            <a:ext cx="42799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So the fish tank can hold 150 litres of water.</a:t>
            </a:r>
          </a:p>
        </p:txBody>
      </p:sp>
      <p:sp>
        <p:nvSpPr>
          <p:cNvPr id="46156" name="Text Box 76">
            <a:extLst>
              <a:ext uri="{FF2B5EF4-FFF2-40B4-BE49-F238E27FC236}">
                <a16:creationId xmlns:a16="http://schemas.microsoft.com/office/drawing/2014/main" id="{9003236C-6FD7-41EF-8976-69C9A983E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556125"/>
            <a:ext cx="37465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9F911"/>
                </a:solidFill>
              </a:rPr>
              <a:t>How much water can this fish tank hold in litres?</a:t>
            </a:r>
          </a:p>
        </p:txBody>
      </p:sp>
      <p:sp>
        <p:nvSpPr>
          <p:cNvPr id="46157" name="AutoShape 77">
            <a:extLst>
              <a:ext uri="{FF2B5EF4-FFF2-40B4-BE49-F238E27FC236}">
                <a16:creationId xmlns:a16="http://schemas.microsoft.com/office/drawing/2014/main" id="{DB1E627D-6521-4E80-A6B1-52A18496B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6675" y="4532313"/>
            <a:ext cx="4324350" cy="1238250"/>
          </a:xfrm>
          <a:prstGeom prst="wedgeEllipseCallout">
            <a:avLst>
              <a:gd name="adj1" fmla="val -56532"/>
              <a:gd name="adj2" fmla="val 38079"/>
            </a:avLst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0000"/>
                </a:solidFill>
              </a:rPr>
              <a:t>1cm</a:t>
            </a:r>
            <a:r>
              <a:rPr lang="en-GB" altLang="en-US" baseline="60000">
                <a:solidFill>
                  <a:srgbClr val="FF0000"/>
                </a:solidFill>
              </a:rPr>
              <a:t>3 </a:t>
            </a:r>
            <a:r>
              <a:rPr lang="en-GB" altLang="en-US">
                <a:solidFill>
                  <a:srgbClr val="FF0000"/>
                </a:solidFill>
              </a:rPr>
              <a:t>= 1 ml</a:t>
            </a:r>
          </a:p>
          <a:p>
            <a:pPr algn="ctr" eaLnBrk="1" hangingPunct="1"/>
            <a:r>
              <a:rPr lang="en-GB" altLang="en-US">
                <a:solidFill>
                  <a:srgbClr val="FF0000"/>
                </a:solidFill>
              </a:rPr>
              <a:t>1000 ml</a:t>
            </a:r>
            <a:r>
              <a:rPr lang="en-GB" altLang="en-US">
                <a:solidFill>
                  <a:srgbClr val="FF0000"/>
                </a:solidFill>
                <a:cs typeface="Times New Roman" panose="02020603050405020304" pitchFamily="18" charset="0"/>
              </a:rPr>
              <a:t> = 1 litre</a:t>
            </a:r>
            <a:endParaRPr lang="en-GB" altLang="en-US">
              <a:solidFill>
                <a:srgbClr val="FF0000"/>
              </a:solidFill>
            </a:endParaRPr>
          </a:p>
        </p:txBody>
      </p:sp>
      <p:pic>
        <p:nvPicPr>
          <p:cNvPr id="46158" name="Picture 78" descr="AN02614_">
            <a:extLst>
              <a:ext uri="{FF2B5EF4-FFF2-40B4-BE49-F238E27FC236}">
                <a16:creationId xmlns:a16="http://schemas.microsoft.com/office/drawing/2014/main" id="{EFB9951D-D3E2-41E6-A26D-0602EFB610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88" y="3128963"/>
            <a:ext cx="1589087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59" name="Oval 79">
            <a:extLst>
              <a:ext uri="{FF2B5EF4-FFF2-40B4-BE49-F238E27FC236}">
                <a16:creationId xmlns:a16="http://schemas.microsoft.com/office/drawing/2014/main" id="{EBF632DF-2EA6-44FC-9DD9-7C0C1BA75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3238500"/>
            <a:ext cx="133350" cy="1333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60" name="Oval 80">
            <a:extLst>
              <a:ext uri="{FF2B5EF4-FFF2-40B4-BE49-F238E27FC236}">
                <a16:creationId xmlns:a16="http://schemas.microsoft.com/office/drawing/2014/main" id="{1AAD7741-4647-42E3-AADC-60515009B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2800350"/>
            <a:ext cx="133350" cy="1333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61" name="Oval 81">
            <a:extLst>
              <a:ext uri="{FF2B5EF4-FFF2-40B4-BE49-F238E27FC236}">
                <a16:creationId xmlns:a16="http://schemas.microsoft.com/office/drawing/2014/main" id="{A9DA5386-F261-4A7A-ACCB-E34673EDB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28950"/>
            <a:ext cx="133350" cy="1333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62" name="Text Box 82">
            <a:extLst>
              <a:ext uri="{FF2B5EF4-FFF2-40B4-BE49-F238E27FC236}">
                <a16:creationId xmlns:a16="http://schemas.microsoft.com/office/drawing/2014/main" id="{E8BA4481-9152-43C4-BD9D-C1D54044D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213" y="3692525"/>
            <a:ext cx="20780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</a:rPr>
              <a:t>= 150 litres</a:t>
            </a:r>
          </a:p>
        </p:txBody>
      </p:sp>
      <p:sp>
        <p:nvSpPr>
          <p:cNvPr id="46163" name="Text Box 83">
            <a:extLst>
              <a:ext uri="{FF2B5EF4-FFF2-40B4-BE49-F238E27FC236}">
                <a16:creationId xmlns:a16="http://schemas.microsoft.com/office/drawing/2014/main" id="{F8C15FB7-5FF8-44F9-82CF-37B7CEACE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901700"/>
            <a:ext cx="1579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0066"/>
                </a:solidFill>
              </a:rPr>
              <a:t>Working</a:t>
            </a:r>
          </a:p>
        </p:txBody>
      </p:sp>
      <p:sp>
        <p:nvSpPr>
          <p:cNvPr id="46164" name="Rectangle 84">
            <a:extLst>
              <a:ext uri="{FF2B5EF4-FFF2-40B4-BE49-F238E27FC236}">
                <a16:creationId xmlns:a16="http://schemas.microsoft.com/office/drawing/2014/main" id="{88E656CF-805A-4AD6-B817-96E9DAA20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" y="955675"/>
            <a:ext cx="2684463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Liquid Volume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61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4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61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4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61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"/>
                                            </p:cond>
                                          </p:stCondLst>
                                        </p:cTn>
                                        <p:tgtEl>
                                          <p:spTgt spid="4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4" dur="500"/>
                                        <p:tgtEl>
                                          <p:spTgt spid="4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500"/>
                                        <p:tgtEl>
                                          <p:spTgt spid="4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4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4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4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500"/>
                                        <p:tgtEl>
                                          <p:spTgt spid="4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500"/>
                                        <p:tgtEl>
                                          <p:spTgt spid="4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animBg="1"/>
      <p:bldP spid="46147" grpId="0" autoUpdateAnimBg="0"/>
      <p:bldP spid="46148" grpId="0" autoUpdateAnimBg="0"/>
      <p:bldP spid="46149" grpId="0" autoUpdateAnimBg="0"/>
      <p:bldP spid="46150" grpId="0" animBg="1"/>
      <p:bldP spid="46151" grpId="0" autoUpdateAnimBg="0"/>
      <p:bldP spid="46152" grpId="0" autoUpdateAnimBg="0"/>
      <p:bldP spid="46153" grpId="0" autoUpdateAnimBg="0"/>
      <p:bldP spid="46154" grpId="0" autoUpdateAnimBg="0"/>
      <p:bldP spid="46155" grpId="0" autoUpdateAnimBg="0"/>
      <p:bldP spid="46156" grpId="0" autoUpdateAnimBg="0"/>
      <p:bldP spid="46157" grpId="0" animBg="1" autoUpdateAnimBg="0"/>
      <p:bldP spid="46159" grpId="0" animBg="1"/>
      <p:bldP spid="46160" grpId="0" animBg="1"/>
      <p:bldP spid="46161" grpId="0" animBg="1"/>
      <p:bldP spid="46162" grpId="0" autoUpdateAnimBg="0"/>
      <p:bldP spid="4616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1">
            <a:extLst>
              <a:ext uri="{FF2B5EF4-FFF2-40B4-BE49-F238E27FC236}">
                <a16:creationId xmlns:a16="http://schemas.microsoft.com/office/drawing/2014/main" id="{0726DBAD-E8DF-4AA5-B986-06B1BA8E763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B635BB85-BB77-474C-B1D1-704B58FB61CD}" type="datetime5">
              <a:rPr lang="en-GB" altLang="en-US" smtClean="0">
                <a:latin typeface="Arial" panose="020B0604020202020204" pitchFamily="34" charset="0"/>
              </a:rPr>
              <a:pPr eaLnBrk="1" hangingPunct="1"/>
              <a:t>4-Jul-26</a:t>
            </a:fld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45059" name="Footer Placeholder 2">
            <a:extLst>
              <a:ext uri="{FF2B5EF4-FFF2-40B4-BE49-F238E27FC236}">
                <a16:creationId xmlns:a16="http://schemas.microsoft.com/office/drawing/2014/main" id="{649E11BF-B3DC-4BBC-B2C4-CB25B9BE4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latin typeface="Arial" panose="020B0604020202020204" pitchFamily="34" charset="0"/>
              </a:rPr>
              <a:t>Compiled by Mr. Lafferty Maths Dept.</a:t>
            </a:r>
          </a:p>
        </p:txBody>
      </p:sp>
      <p:sp>
        <p:nvSpPr>
          <p:cNvPr id="45060" name="Text Box 2">
            <a:extLst>
              <a:ext uri="{FF2B5EF4-FFF2-40B4-BE49-F238E27FC236}">
                <a16:creationId xmlns:a16="http://schemas.microsoft.com/office/drawing/2014/main" id="{2C04DB71-8656-4231-AF57-9E7C32A0C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2013" y="2000250"/>
            <a:ext cx="5195887" cy="2554288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N5 Lifeskills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 4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Ch8 (page 80)</a:t>
            </a:r>
            <a:endParaRPr lang="en-GB" altLang="en-US" sz="40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45061" name="Rectangle 8">
            <a:extLst>
              <a:ext uri="{FF2B5EF4-FFF2-40B4-BE49-F238E27FC236}">
                <a16:creationId xmlns:a16="http://schemas.microsoft.com/office/drawing/2014/main" id="{0204A7B6-0C23-432C-88D0-8D889FDFD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675" y="4562475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45062" name="Picture 3" descr="ag00463_">
            <a:extLst>
              <a:ext uri="{FF2B5EF4-FFF2-40B4-BE49-F238E27FC236}">
                <a16:creationId xmlns:a16="http://schemas.microsoft.com/office/drawing/2014/main" id="{E2C1C4F5-809E-4DD6-BC03-079E9708DA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8" name="Rectangle 4">
            <a:extLst>
              <a:ext uri="{FF2B5EF4-FFF2-40B4-BE49-F238E27FC236}">
                <a16:creationId xmlns:a16="http://schemas.microsoft.com/office/drawing/2014/main" id="{570FBF4D-384C-403B-A85E-876DF7CA3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Liquid Volume</a:t>
            </a:r>
          </a:p>
        </p:txBody>
      </p:sp>
      <p:pic>
        <p:nvPicPr>
          <p:cNvPr id="45064" name="Picture 5" descr="scottishflag">
            <a:extLst>
              <a:ext uri="{FF2B5EF4-FFF2-40B4-BE49-F238E27FC236}">
                <a16:creationId xmlns:a16="http://schemas.microsoft.com/office/drawing/2014/main" id="{6911512A-9DAC-4B1D-AC58-05EC916F5E2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5" name="Picture 6" descr="Office Objects 0572">
            <a:extLst>
              <a:ext uri="{FF2B5EF4-FFF2-40B4-BE49-F238E27FC236}">
                <a16:creationId xmlns:a16="http://schemas.microsoft.com/office/drawing/2014/main" id="{88EB7038-B58F-4767-9639-213B739626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6" name="Text Box 7">
            <a:extLst>
              <a:ext uri="{FF2B5EF4-FFF2-40B4-BE49-F238E27FC236}">
                <a16:creationId xmlns:a16="http://schemas.microsoft.com/office/drawing/2014/main" id="{5A1C79E8-2F77-431A-B321-DFB66859CEF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289050" y="3841751"/>
            <a:ext cx="3506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1">
            <a:extLst>
              <a:ext uri="{FF2B5EF4-FFF2-40B4-BE49-F238E27FC236}">
                <a16:creationId xmlns:a16="http://schemas.microsoft.com/office/drawing/2014/main" id="{CE77C9E4-2669-4E93-BE8B-05216A92DE9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E40DE53F-83E3-4E77-95B4-83D35B80356C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16387" name="Footer Placeholder 2">
            <a:extLst>
              <a:ext uri="{FF2B5EF4-FFF2-40B4-BE49-F238E27FC236}">
                <a16:creationId xmlns:a16="http://schemas.microsoft.com/office/drawing/2014/main" id="{0AF430A4-E04D-4B10-A92C-C4CF0D651D4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Compiled by Mr. Lafferty Maths Dept.</a:t>
            </a:r>
          </a:p>
        </p:txBody>
      </p:sp>
      <p:grpSp>
        <p:nvGrpSpPr>
          <p:cNvPr id="2" name="Group 115">
            <a:extLst>
              <a:ext uri="{FF2B5EF4-FFF2-40B4-BE49-F238E27FC236}">
                <a16:creationId xmlns:a16="http://schemas.microsoft.com/office/drawing/2014/main" id="{C7784767-035F-473D-A1E7-E1B374EA1C85}"/>
              </a:ext>
            </a:extLst>
          </p:cNvPr>
          <p:cNvGrpSpPr>
            <a:grpSpLocks/>
          </p:cNvGrpSpPr>
          <p:nvPr/>
        </p:nvGrpSpPr>
        <p:grpSpPr bwMode="auto">
          <a:xfrm>
            <a:off x="2616200" y="2803525"/>
            <a:ext cx="3367088" cy="719138"/>
            <a:chOff x="1576" y="2123"/>
            <a:chExt cx="2121" cy="453"/>
          </a:xfrm>
        </p:grpSpPr>
        <p:sp>
          <p:nvSpPr>
            <p:cNvPr id="16483" name="AutoShape 116">
              <a:extLst>
                <a:ext uri="{FF2B5EF4-FFF2-40B4-BE49-F238E27FC236}">
                  <a16:creationId xmlns:a16="http://schemas.microsoft.com/office/drawing/2014/main" id="{8C912918-EE00-4969-873E-43D3D0F82D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84" name="AutoShape 117">
              <a:extLst>
                <a:ext uri="{FF2B5EF4-FFF2-40B4-BE49-F238E27FC236}">
                  <a16:creationId xmlns:a16="http://schemas.microsoft.com/office/drawing/2014/main" id="{60BE2BE3-AAA8-40B8-BC51-F02D193D9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85" name="AutoShape 118">
              <a:extLst>
                <a:ext uri="{FF2B5EF4-FFF2-40B4-BE49-F238E27FC236}">
                  <a16:creationId xmlns:a16="http://schemas.microsoft.com/office/drawing/2014/main" id="{EBCC62F0-CBF5-4FE5-9462-2511715B1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86" name="AutoShape 119">
              <a:extLst>
                <a:ext uri="{FF2B5EF4-FFF2-40B4-BE49-F238E27FC236}">
                  <a16:creationId xmlns:a16="http://schemas.microsoft.com/office/drawing/2014/main" id="{989D3323-06AB-4A3C-85E7-192452289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2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87" name="AutoShape 120">
              <a:extLst>
                <a:ext uri="{FF2B5EF4-FFF2-40B4-BE49-F238E27FC236}">
                  <a16:creationId xmlns:a16="http://schemas.microsoft.com/office/drawing/2014/main" id="{A20C1C03-F6D2-4FCB-8269-D379D5E61A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88" name="AutoShape 121">
              <a:extLst>
                <a:ext uri="{FF2B5EF4-FFF2-40B4-BE49-F238E27FC236}">
                  <a16:creationId xmlns:a16="http://schemas.microsoft.com/office/drawing/2014/main" id="{AB68FE17-355F-48C5-9D4A-6F72A9E6F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108">
            <a:extLst>
              <a:ext uri="{FF2B5EF4-FFF2-40B4-BE49-F238E27FC236}">
                <a16:creationId xmlns:a16="http://schemas.microsoft.com/office/drawing/2014/main" id="{3F65EB58-7F4A-42A9-B579-C70E592CB297}"/>
              </a:ext>
            </a:extLst>
          </p:cNvPr>
          <p:cNvGrpSpPr>
            <a:grpSpLocks/>
          </p:cNvGrpSpPr>
          <p:nvPr/>
        </p:nvGrpSpPr>
        <p:grpSpPr bwMode="auto">
          <a:xfrm>
            <a:off x="2451100" y="2978150"/>
            <a:ext cx="3367088" cy="719138"/>
            <a:chOff x="1576" y="2123"/>
            <a:chExt cx="2121" cy="453"/>
          </a:xfrm>
        </p:grpSpPr>
        <p:sp>
          <p:nvSpPr>
            <p:cNvPr id="16477" name="AutoShape 102">
              <a:extLst>
                <a:ext uri="{FF2B5EF4-FFF2-40B4-BE49-F238E27FC236}">
                  <a16:creationId xmlns:a16="http://schemas.microsoft.com/office/drawing/2014/main" id="{9D744F1B-26A1-4CA1-B5F6-3868A3D9A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78" name="AutoShape 103">
              <a:extLst>
                <a:ext uri="{FF2B5EF4-FFF2-40B4-BE49-F238E27FC236}">
                  <a16:creationId xmlns:a16="http://schemas.microsoft.com/office/drawing/2014/main" id="{EDE8D88C-4745-40A2-A93A-F1C53170E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79" name="AutoShape 104">
              <a:extLst>
                <a:ext uri="{FF2B5EF4-FFF2-40B4-BE49-F238E27FC236}">
                  <a16:creationId xmlns:a16="http://schemas.microsoft.com/office/drawing/2014/main" id="{147A98FA-F0CA-4923-8945-EF06189F1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80" name="AutoShape 105">
              <a:extLst>
                <a:ext uri="{FF2B5EF4-FFF2-40B4-BE49-F238E27FC236}">
                  <a16:creationId xmlns:a16="http://schemas.microsoft.com/office/drawing/2014/main" id="{3892DD36-B6A3-4FA3-A33B-752A74F785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2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81" name="AutoShape 106">
              <a:extLst>
                <a:ext uri="{FF2B5EF4-FFF2-40B4-BE49-F238E27FC236}">
                  <a16:creationId xmlns:a16="http://schemas.microsoft.com/office/drawing/2014/main" id="{30A15032-4067-4C09-BE88-676E6B9BC3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82" name="AutoShape 107">
              <a:extLst>
                <a:ext uri="{FF2B5EF4-FFF2-40B4-BE49-F238E27FC236}">
                  <a16:creationId xmlns:a16="http://schemas.microsoft.com/office/drawing/2014/main" id="{B7F9A2C5-997A-4BFA-8081-5C9535A65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390" name="Rectangle 2">
            <a:extLst>
              <a:ext uri="{FF2B5EF4-FFF2-40B4-BE49-F238E27FC236}">
                <a16:creationId xmlns:a16="http://schemas.microsoft.com/office/drawing/2014/main" id="{325B78E5-C851-4DEB-AB83-ABB767AA4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7838"/>
            <a:ext cx="91440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ea typeface="PMingLiU" panose="020B0604030504040204" pitchFamily="18" charset="-120"/>
                <a:cs typeface="Arial" panose="020B0604020202020204" pitchFamily="34" charset="0"/>
              </a:rPr>
              <a:t>Volume of a cuboid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  <a:cs typeface="Arial" panose="020B0604020202020204" pitchFamily="34" charset="0"/>
            </a:endParaRPr>
          </a:p>
        </p:txBody>
      </p:sp>
      <p:sp>
        <p:nvSpPr>
          <p:cNvPr id="39939" name="Text Box 3">
            <a:extLst>
              <a:ext uri="{FF2B5EF4-FFF2-40B4-BE49-F238E27FC236}">
                <a16:creationId xmlns:a16="http://schemas.microsoft.com/office/drawing/2014/main" id="{5751A061-1423-432D-B329-6CD0AE687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950" y="5110163"/>
            <a:ext cx="35750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4 layers of 18 cubes</a:t>
            </a:r>
          </a:p>
        </p:txBody>
      </p:sp>
      <p:sp>
        <p:nvSpPr>
          <p:cNvPr id="39940" name="Text Box 4">
            <a:extLst>
              <a:ext uri="{FF2B5EF4-FFF2-40B4-BE49-F238E27FC236}">
                <a16:creationId xmlns:a16="http://schemas.microsoft.com/office/drawing/2014/main" id="{A0DDD851-C65B-411F-9D48-2B1AB70B8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950" y="5724525"/>
            <a:ext cx="15128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= 4 x 18 </a:t>
            </a:r>
          </a:p>
        </p:txBody>
      </p:sp>
      <p:sp>
        <p:nvSpPr>
          <p:cNvPr id="39941" name="Text Box 5">
            <a:extLst>
              <a:ext uri="{FF2B5EF4-FFF2-40B4-BE49-F238E27FC236}">
                <a16:creationId xmlns:a16="http://schemas.microsoft.com/office/drawing/2014/main" id="{BD4A0B25-8831-475B-8576-7B8F9AC0A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025" y="5724525"/>
            <a:ext cx="43926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= 72 centimetre cubes </a:t>
            </a:r>
          </a:p>
        </p:txBody>
      </p:sp>
      <p:sp>
        <p:nvSpPr>
          <p:cNvPr id="39942" name="Text Box 6">
            <a:extLst>
              <a:ext uri="{FF2B5EF4-FFF2-40B4-BE49-F238E27FC236}">
                <a16:creationId xmlns:a16="http://schemas.microsoft.com/office/drawing/2014/main" id="{4AEBC62B-9ECD-4BBD-81E7-204659CEC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1188" y="5724525"/>
            <a:ext cx="1825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= 72 cm³ </a:t>
            </a:r>
          </a:p>
        </p:txBody>
      </p:sp>
      <p:sp>
        <p:nvSpPr>
          <p:cNvPr id="39957" name="AutoShape 21">
            <a:extLst>
              <a:ext uri="{FF2B5EF4-FFF2-40B4-BE49-F238E27FC236}">
                <a16:creationId xmlns:a16="http://schemas.microsoft.com/office/drawing/2014/main" id="{6BBD5815-3800-435D-AE76-425FC5FD4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154363"/>
            <a:ext cx="719138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9958" name="AutoShape 22">
            <a:extLst>
              <a:ext uri="{FF2B5EF4-FFF2-40B4-BE49-F238E27FC236}">
                <a16:creationId xmlns:a16="http://schemas.microsoft.com/office/drawing/2014/main" id="{D92C60BC-8B8F-46E2-9D9F-75B032281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225" y="3154363"/>
            <a:ext cx="719138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9959" name="AutoShape 23">
            <a:extLst>
              <a:ext uri="{FF2B5EF4-FFF2-40B4-BE49-F238E27FC236}">
                <a16:creationId xmlns:a16="http://schemas.microsoft.com/office/drawing/2014/main" id="{1D200DEB-227B-4990-9E3E-492A0AD65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750" y="3154363"/>
            <a:ext cx="719138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9960" name="AutoShape 24">
            <a:extLst>
              <a:ext uri="{FF2B5EF4-FFF2-40B4-BE49-F238E27FC236}">
                <a16:creationId xmlns:a16="http://schemas.microsoft.com/office/drawing/2014/main" id="{35863900-797E-49D0-8D5B-5A2D9D39A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7150" y="3154363"/>
            <a:ext cx="719138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9961" name="AutoShape 25">
            <a:extLst>
              <a:ext uri="{FF2B5EF4-FFF2-40B4-BE49-F238E27FC236}">
                <a16:creationId xmlns:a16="http://schemas.microsoft.com/office/drawing/2014/main" id="{6842BB3F-0B27-4E89-9114-01D9AEBB2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0550" y="3154363"/>
            <a:ext cx="719138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9962" name="AutoShape 26">
            <a:extLst>
              <a:ext uri="{FF2B5EF4-FFF2-40B4-BE49-F238E27FC236}">
                <a16:creationId xmlns:a16="http://schemas.microsoft.com/office/drawing/2014/main" id="{4319F02B-00E9-40F4-8C54-E0EBF86A6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3950" y="3154363"/>
            <a:ext cx="719138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69">
            <a:extLst>
              <a:ext uri="{FF2B5EF4-FFF2-40B4-BE49-F238E27FC236}">
                <a16:creationId xmlns:a16="http://schemas.microsoft.com/office/drawing/2014/main" id="{F70FE6D0-DB57-48CA-AA57-6304D1BAB845}"/>
              </a:ext>
            </a:extLst>
          </p:cNvPr>
          <p:cNvGrpSpPr>
            <a:grpSpLocks/>
          </p:cNvGrpSpPr>
          <p:nvPr/>
        </p:nvGrpSpPr>
        <p:grpSpPr bwMode="auto">
          <a:xfrm>
            <a:off x="6122988" y="1847850"/>
            <a:ext cx="2963862" cy="1352550"/>
            <a:chOff x="3720" y="1920"/>
            <a:chExt cx="1867" cy="852"/>
          </a:xfrm>
        </p:grpSpPr>
        <p:sp>
          <p:nvSpPr>
            <p:cNvPr id="16475" name="AutoShape 70">
              <a:extLst>
                <a:ext uri="{FF2B5EF4-FFF2-40B4-BE49-F238E27FC236}">
                  <a16:creationId xmlns:a16="http://schemas.microsoft.com/office/drawing/2014/main" id="{DB76C4A7-8E81-41D5-A5B6-204578D883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0" y="1920"/>
              <a:ext cx="1867" cy="852"/>
            </a:xfrm>
            <a:prstGeom prst="wedgeEllipseCallout">
              <a:avLst>
                <a:gd name="adj1" fmla="val 47481"/>
                <a:gd name="adj2" fmla="val 71361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endParaRPr lang="en-US" altLang="en-US" sz="2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6476" name="Text Box 71">
              <a:extLst>
                <a:ext uri="{FF2B5EF4-FFF2-40B4-BE49-F238E27FC236}">
                  <a16:creationId xmlns:a16="http://schemas.microsoft.com/office/drawing/2014/main" id="{A513600F-579B-4371-AACE-F35FF540C4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4" y="2004"/>
              <a:ext cx="1594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3200">
                  <a:solidFill>
                    <a:srgbClr val="000066"/>
                  </a:solidFill>
                  <a:cs typeface="Arial" panose="020B0604020202020204" pitchFamily="34" charset="0"/>
                </a:rPr>
                <a:t>18 cubes fit the base.</a:t>
              </a:r>
              <a:r>
                <a:rPr lang="en-GB" altLang="en-US" sz="2400">
                  <a:solidFill>
                    <a:srgbClr val="000066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 </a:t>
              </a:r>
            </a:p>
          </p:txBody>
        </p:sp>
      </p:grpSp>
      <p:sp>
        <p:nvSpPr>
          <p:cNvPr id="40034" name="AutoShape 98">
            <a:extLst>
              <a:ext uri="{FF2B5EF4-FFF2-40B4-BE49-F238E27FC236}">
                <a16:creationId xmlns:a16="http://schemas.microsoft.com/office/drawing/2014/main" id="{3C9EDE9F-C42C-4222-8D72-92FE3D497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063" y="4316413"/>
            <a:ext cx="719137" cy="7191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0035" name="Text Box 99">
            <a:extLst>
              <a:ext uri="{FF2B5EF4-FFF2-40B4-BE49-F238E27FC236}">
                <a16:creationId xmlns:a16="http://schemas.microsoft.com/office/drawing/2014/main" id="{32232547-E0AA-4041-AD55-E96567B8A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427538"/>
            <a:ext cx="5060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9F911"/>
                </a:solidFill>
                <a:cs typeface="Arial" panose="020B0604020202020204" pitchFamily="34" charset="0"/>
              </a:rPr>
              <a:t>= 1 centimetre cube = 1 cm³</a:t>
            </a:r>
          </a:p>
        </p:txBody>
      </p:sp>
      <p:pic>
        <p:nvPicPr>
          <p:cNvPr id="16404" name="Picture 100" descr="scottishflag">
            <a:extLst>
              <a:ext uri="{FF2B5EF4-FFF2-40B4-BE49-F238E27FC236}">
                <a16:creationId xmlns:a16="http://schemas.microsoft.com/office/drawing/2014/main" id="{3A3E70E7-2B38-4588-898F-5B6DE55234F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5" name="Picture 101" descr="Office Objects 0572">
            <a:extLst>
              <a:ext uri="{FF2B5EF4-FFF2-40B4-BE49-F238E27FC236}">
                <a16:creationId xmlns:a16="http://schemas.microsoft.com/office/drawing/2014/main" id="{E58A4E8F-F082-4693-B459-6B0759D95D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42">
            <a:extLst>
              <a:ext uri="{FF2B5EF4-FFF2-40B4-BE49-F238E27FC236}">
                <a16:creationId xmlns:a16="http://schemas.microsoft.com/office/drawing/2014/main" id="{4D5E445B-D2FE-49A5-AE13-F8CC2E450B9D}"/>
              </a:ext>
            </a:extLst>
          </p:cNvPr>
          <p:cNvGrpSpPr>
            <a:grpSpLocks/>
          </p:cNvGrpSpPr>
          <p:nvPr/>
        </p:nvGrpSpPr>
        <p:grpSpPr bwMode="auto">
          <a:xfrm>
            <a:off x="2282825" y="2263775"/>
            <a:ext cx="3697288" cy="1069975"/>
            <a:chOff x="1576" y="1902"/>
            <a:chExt cx="2329" cy="674"/>
          </a:xfrm>
        </p:grpSpPr>
        <p:grpSp>
          <p:nvGrpSpPr>
            <p:cNvPr id="16455" name="Group 122">
              <a:extLst>
                <a:ext uri="{FF2B5EF4-FFF2-40B4-BE49-F238E27FC236}">
                  <a16:creationId xmlns:a16="http://schemas.microsoft.com/office/drawing/2014/main" id="{107B7654-EA90-4898-8CCE-757C334D6B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84" y="1902"/>
              <a:ext cx="2121" cy="453"/>
              <a:chOff x="1576" y="2123"/>
              <a:chExt cx="2121" cy="453"/>
            </a:xfrm>
          </p:grpSpPr>
          <p:sp>
            <p:nvSpPr>
              <p:cNvPr id="16469" name="AutoShape 123">
                <a:extLst>
                  <a:ext uri="{FF2B5EF4-FFF2-40B4-BE49-F238E27FC236}">
                    <a16:creationId xmlns:a16="http://schemas.microsoft.com/office/drawing/2014/main" id="{2B135762-DEE2-42AD-AC9D-C3E0AD7CFC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70" name="AutoShape 124">
                <a:extLst>
                  <a:ext uri="{FF2B5EF4-FFF2-40B4-BE49-F238E27FC236}">
                    <a16:creationId xmlns:a16="http://schemas.microsoft.com/office/drawing/2014/main" id="{D6FE55C8-9D14-4B17-8AF7-D0A124B6B6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71" name="AutoShape 125">
                <a:extLst>
                  <a:ext uri="{FF2B5EF4-FFF2-40B4-BE49-F238E27FC236}">
                    <a16:creationId xmlns:a16="http://schemas.microsoft.com/office/drawing/2014/main" id="{77A40107-B67E-49B7-BE83-CA98537EA7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72" name="AutoShape 126">
                <a:extLst>
                  <a:ext uri="{FF2B5EF4-FFF2-40B4-BE49-F238E27FC236}">
                    <a16:creationId xmlns:a16="http://schemas.microsoft.com/office/drawing/2014/main" id="{51E65FA4-C033-42DF-B275-EAFA96CDFF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73" name="AutoShape 127">
                <a:extLst>
                  <a:ext uri="{FF2B5EF4-FFF2-40B4-BE49-F238E27FC236}">
                    <a16:creationId xmlns:a16="http://schemas.microsoft.com/office/drawing/2014/main" id="{28B53F7D-3052-4CA8-A0DF-2ABA20D8E6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74" name="AutoShape 128">
                <a:extLst>
                  <a:ext uri="{FF2B5EF4-FFF2-40B4-BE49-F238E27FC236}">
                    <a16:creationId xmlns:a16="http://schemas.microsoft.com/office/drawing/2014/main" id="{48BD0F65-1455-442E-B676-4E30994B17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6456" name="Group 129">
              <a:extLst>
                <a:ext uri="{FF2B5EF4-FFF2-40B4-BE49-F238E27FC236}">
                  <a16:creationId xmlns:a16="http://schemas.microsoft.com/office/drawing/2014/main" id="{D8B8D7B4-E1EF-4224-98E4-3ED69A39F1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80" y="2012"/>
              <a:ext cx="2121" cy="453"/>
              <a:chOff x="1576" y="2123"/>
              <a:chExt cx="2121" cy="453"/>
            </a:xfrm>
          </p:grpSpPr>
          <p:sp>
            <p:nvSpPr>
              <p:cNvPr id="16463" name="AutoShape 130">
                <a:extLst>
                  <a:ext uri="{FF2B5EF4-FFF2-40B4-BE49-F238E27FC236}">
                    <a16:creationId xmlns:a16="http://schemas.microsoft.com/office/drawing/2014/main" id="{CA3D2B10-89C3-4610-98BB-11C0D81023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64" name="AutoShape 131">
                <a:extLst>
                  <a:ext uri="{FF2B5EF4-FFF2-40B4-BE49-F238E27FC236}">
                    <a16:creationId xmlns:a16="http://schemas.microsoft.com/office/drawing/2014/main" id="{968656F0-40D8-46ED-AD09-18F801D173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65" name="AutoShape 132">
                <a:extLst>
                  <a:ext uri="{FF2B5EF4-FFF2-40B4-BE49-F238E27FC236}">
                    <a16:creationId xmlns:a16="http://schemas.microsoft.com/office/drawing/2014/main" id="{F7E6AEB8-9BF2-4256-8B60-738CBD2D54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66" name="AutoShape 133">
                <a:extLst>
                  <a:ext uri="{FF2B5EF4-FFF2-40B4-BE49-F238E27FC236}">
                    <a16:creationId xmlns:a16="http://schemas.microsoft.com/office/drawing/2014/main" id="{8C226126-2B56-4225-A8EE-022EB4A116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67" name="AutoShape 134">
                <a:extLst>
                  <a:ext uri="{FF2B5EF4-FFF2-40B4-BE49-F238E27FC236}">
                    <a16:creationId xmlns:a16="http://schemas.microsoft.com/office/drawing/2014/main" id="{CC4291E8-072B-47E5-B086-CB637DE4D5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68" name="AutoShape 135">
                <a:extLst>
                  <a:ext uri="{FF2B5EF4-FFF2-40B4-BE49-F238E27FC236}">
                    <a16:creationId xmlns:a16="http://schemas.microsoft.com/office/drawing/2014/main" id="{FCDCB8B7-6F1E-40E0-9C41-25EAAFA5FF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6457" name="AutoShape 136">
              <a:extLst>
                <a:ext uri="{FF2B5EF4-FFF2-40B4-BE49-F238E27FC236}">
                  <a16:creationId xmlns:a16="http://schemas.microsoft.com/office/drawing/2014/main" id="{7E9D40FF-26C3-4668-85DD-7F9EDC626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58" name="AutoShape 137">
              <a:extLst>
                <a:ext uri="{FF2B5EF4-FFF2-40B4-BE49-F238E27FC236}">
                  <a16:creationId xmlns:a16="http://schemas.microsoft.com/office/drawing/2014/main" id="{B33FE4C1-CCFA-473C-AC64-55B6FE5D5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59" name="AutoShape 138">
              <a:extLst>
                <a:ext uri="{FF2B5EF4-FFF2-40B4-BE49-F238E27FC236}">
                  <a16:creationId xmlns:a16="http://schemas.microsoft.com/office/drawing/2014/main" id="{6850C0BD-AD4E-4124-9D05-4749FFEDD6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60" name="AutoShape 139">
              <a:extLst>
                <a:ext uri="{FF2B5EF4-FFF2-40B4-BE49-F238E27FC236}">
                  <a16:creationId xmlns:a16="http://schemas.microsoft.com/office/drawing/2014/main" id="{CD8A415F-FD8B-49F2-8D99-555B5D20A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2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61" name="AutoShape 140">
              <a:extLst>
                <a:ext uri="{FF2B5EF4-FFF2-40B4-BE49-F238E27FC236}">
                  <a16:creationId xmlns:a16="http://schemas.microsoft.com/office/drawing/2014/main" id="{CEEA3184-202E-4B22-A928-A9EB6539EB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62" name="AutoShape 141">
              <a:extLst>
                <a:ext uri="{FF2B5EF4-FFF2-40B4-BE49-F238E27FC236}">
                  <a16:creationId xmlns:a16="http://schemas.microsoft.com/office/drawing/2014/main" id="{6AB2D74E-E934-4ACB-8E3C-7ED21FE38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143">
            <a:extLst>
              <a:ext uri="{FF2B5EF4-FFF2-40B4-BE49-F238E27FC236}">
                <a16:creationId xmlns:a16="http://schemas.microsoft.com/office/drawing/2014/main" id="{63CEE9F8-3EEB-4088-B81B-B6AE4AD1ED67}"/>
              </a:ext>
            </a:extLst>
          </p:cNvPr>
          <p:cNvGrpSpPr>
            <a:grpSpLocks/>
          </p:cNvGrpSpPr>
          <p:nvPr/>
        </p:nvGrpSpPr>
        <p:grpSpPr bwMode="auto">
          <a:xfrm>
            <a:off x="2287588" y="1736725"/>
            <a:ext cx="3697287" cy="1069975"/>
            <a:chOff x="1576" y="1902"/>
            <a:chExt cx="2329" cy="674"/>
          </a:xfrm>
        </p:grpSpPr>
        <p:grpSp>
          <p:nvGrpSpPr>
            <p:cNvPr id="16435" name="Group 144">
              <a:extLst>
                <a:ext uri="{FF2B5EF4-FFF2-40B4-BE49-F238E27FC236}">
                  <a16:creationId xmlns:a16="http://schemas.microsoft.com/office/drawing/2014/main" id="{C5AB5F2F-0891-485D-9E7C-D56BBC4627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84" y="1902"/>
              <a:ext cx="2121" cy="453"/>
              <a:chOff x="1576" y="2123"/>
              <a:chExt cx="2121" cy="453"/>
            </a:xfrm>
          </p:grpSpPr>
          <p:sp>
            <p:nvSpPr>
              <p:cNvPr id="16449" name="AutoShape 145">
                <a:extLst>
                  <a:ext uri="{FF2B5EF4-FFF2-40B4-BE49-F238E27FC236}">
                    <a16:creationId xmlns:a16="http://schemas.microsoft.com/office/drawing/2014/main" id="{FF70A28C-A865-4AFA-8C0A-2F80379206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50" name="AutoShape 146">
                <a:extLst>
                  <a:ext uri="{FF2B5EF4-FFF2-40B4-BE49-F238E27FC236}">
                    <a16:creationId xmlns:a16="http://schemas.microsoft.com/office/drawing/2014/main" id="{47424E90-A1A2-4FD1-AF95-9B81E1B21A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51" name="AutoShape 147">
                <a:extLst>
                  <a:ext uri="{FF2B5EF4-FFF2-40B4-BE49-F238E27FC236}">
                    <a16:creationId xmlns:a16="http://schemas.microsoft.com/office/drawing/2014/main" id="{49114297-1F4C-452B-B952-A37B087957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52" name="AutoShape 148">
                <a:extLst>
                  <a:ext uri="{FF2B5EF4-FFF2-40B4-BE49-F238E27FC236}">
                    <a16:creationId xmlns:a16="http://schemas.microsoft.com/office/drawing/2014/main" id="{A51ADB15-A2E4-4BC7-AC44-1FD06ED71F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53" name="AutoShape 149">
                <a:extLst>
                  <a:ext uri="{FF2B5EF4-FFF2-40B4-BE49-F238E27FC236}">
                    <a16:creationId xmlns:a16="http://schemas.microsoft.com/office/drawing/2014/main" id="{B81E931A-3A10-4F89-85B6-62ADA982D9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54" name="AutoShape 150">
                <a:extLst>
                  <a:ext uri="{FF2B5EF4-FFF2-40B4-BE49-F238E27FC236}">
                    <a16:creationId xmlns:a16="http://schemas.microsoft.com/office/drawing/2014/main" id="{8D26D05D-3E99-4AE2-AE96-F7643B992E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6436" name="Group 151">
              <a:extLst>
                <a:ext uri="{FF2B5EF4-FFF2-40B4-BE49-F238E27FC236}">
                  <a16:creationId xmlns:a16="http://schemas.microsoft.com/office/drawing/2014/main" id="{4295168C-26D6-4FBB-9996-3B6F20AD0A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80" y="2012"/>
              <a:ext cx="2121" cy="453"/>
              <a:chOff x="1576" y="2123"/>
              <a:chExt cx="2121" cy="453"/>
            </a:xfrm>
          </p:grpSpPr>
          <p:sp>
            <p:nvSpPr>
              <p:cNvPr id="16443" name="AutoShape 152">
                <a:extLst>
                  <a:ext uri="{FF2B5EF4-FFF2-40B4-BE49-F238E27FC236}">
                    <a16:creationId xmlns:a16="http://schemas.microsoft.com/office/drawing/2014/main" id="{A79F3CCE-4339-4B3E-A00F-CFF497D63D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44" name="AutoShape 153">
                <a:extLst>
                  <a:ext uri="{FF2B5EF4-FFF2-40B4-BE49-F238E27FC236}">
                    <a16:creationId xmlns:a16="http://schemas.microsoft.com/office/drawing/2014/main" id="{AAA4DC47-2E9C-458D-96E3-32DD574711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45" name="AutoShape 154">
                <a:extLst>
                  <a:ext uri="{FF2B5EF4-FFF2-40B4-BE49-F238E27FC236}">
                    <a16:creationId xmlns:a16="http://schemas.microsoft.com/office/drawing/2014/main" id="{A06DF9B0-CDE2-40D3-B7DE-2C0B893DAF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46" name="AutoShape 155">
                <a:extLst>
                  <a:ext uri="{FF2B5EF4-FFF2-40B4-BE49-F238E27FC236}">
                    <a16:creationId xmlns:a16="http://schemas.microsoft.com/office/drawing/2014/main" id="{9792FF08-A87A-45DA-82FC-ED012A2829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47" name="AutoShape 156">
                <a:extLst>
                  <a:ext uri="{FF2B5EF4-FFF2-40B4-BE49-F238E27FC236}">
                    <a16:creationId xmlns:a16="http://schemas.microsoft.com/office/drawing/2014/main" id="{D58E27E8-D273-48E5-962A-CBF007BA7A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48" name="AutoShape 157">
                <a:extLst>
                  <a:ext uri="{FF2B5EF4-FFF2-40B4-BE49-F238E27FC236}">
                    <a16:creationId xmlns:a16="http://schemas.microsoft.com/office/drawing/2014/main" id="{63DBE0E0-63AE-467E-AF50-78A49D5EB6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6437" name="AutoShape 158">
              <a:extLst>
                <a:ext uri="{FF2B5EF4-FFF2-40B4-BE49-F238E27FC236}">
                  <a16:creationId xmlns:a16="http://schemas.microsoft.com/office/drawing/2014/main" id="{AF223C1E-568A-4DC8-9F43-0A35C1CAAC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38" name="AutoShape 159">
              <a:extLst>
                <a:ext uri="{FF2B5EF4-FFF2-40B4-BE49-F238E27FC236}">
                  <a16:creationId xmlns:a16="http://schemas.microsoft.com/office/drawing/2014/main" id="{B9A3F2B2-E7BE-4B06-9108-9D6F5B7DB3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39" name="AutoShape 160">
              <a:extLst>
                <a:ext uri="{FF2B5EF4-FFF2-40B4-BE49-F238E27FC236}">
                  <a16:creationId xmlns:a16="http://schemas.microsoft.com/office/drawing/2014/main" id="{B49EC8A3-BA95-4B54-A09F-A41BF37A47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40" name="AutoShape 161">
              <a:extLst>
                <a:ext uri="{FF2B5EF4-FFF2-40B4-BE49-F238E27FC236}">
                  <a16:creationId xmlns:a16="http://schemas.microsoft.com/office/drawing/2014/main" id="{42B29FB5-C869-45E9-A1BA-CA267EB69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2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41" name="AutoShape 162">
              <a:extLst>
                <a:ext uri="{FF2B5EF4-FFF2-40B4-BE49-F238E27FC236}">
                  <a16:creationId xmlns:a16="http://schemas.microsoft.com/office/drawing/2014/main" id="{29F83D6C-5A5C-4A0F-B690-5E6B2AB16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42" name="AutoShape 163">
              <a:extLst>
                <a:ext uri="{FF2B5EF4-FFF2-40B4-BE49-F238E27FC236}">
                  <a16:creationId xmlns:a16="http://schemas.microsoft.com/office/drawing/2014/main" id="{71CDEEAD-574B-4C5E-BE12-F02C40866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" name="Group 164">
            <a:extLst>
              <a:ext uri="{FF2B5EF4-FFF2-40B4-BE49-F238E27FC236}">
                <a16:creationId xmlns:a16="http://schemas.microsoft.com/office/drawing/2014/main" id="{66213D55-0EC3-43B4-9C14-4AF802E0EECB}"/>
              </a:ext>
            </a:extLst>
          </p:cNvPr>
          <p:cNvGrpSpPr>
            <a:grpSpLocks/>
          </p:cNvGrpSpPr>
          <p:nvPr/>
        </p:nvGrpSpPr>
        <p:grpSpPr bwMode="auto">
          <a:xfrm>
            <a:off x="2282825" y="1189038"/>
            <a:ext cx="3697288" cy="1069975"/>
            <a:chOff x="1576" y="1902"/>
            <a:chExt cx="2329" cy="674"/>
          </a:xfrm>
        </p:grpSpPr>
        <p:grpSp>
          <p:nvGrpSpPr>
            <p:cNvPr id="16415" name="Group 165">
              <a:extLst>
                <a:ext uri="{FF2B5EF4-FFF2-40B4-BE49-F238E27FC236}">
                  <a16:creationId xmlns:a16="http://schemas.microsoft.com/office/drawing/2014/main" id="{368745AC-D87B-4010-9691-CE570648CD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84" y="1902"/>
              <a:ext cx="2121" cy="453"/>
              <a:chOff x="1576" y="2123"/>
              <a:chExt cx="2121" cy="453"/>
            </a:xfrm>
          </p:grpSpPr>
          <p:sp>
            <p:nvSpPr>
              <p:cNvPr id="16429" name="AutoShape 166">
                <a:extLst>
                  <a:ext uri="{FF2B5EF4-FFF2-40B4-BE49-F238E27FC236}">
                    <a16:creationId xmlns:a16="http://schemas.microsoft.com/office/drawing/2014/main" id="{C7E81B6A-2F3B-4551-8BCA-CB39F53162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30" name="AutoShape 167">
                <a:extLst>
                  <a:ext uri="{FF2B5EF4-FFF2-40B4-BE49-F238E27FC236}">
                    <a16:creationId xmlns:a16="http://schemas.microsoft.com/office/drawing/2014/main" id="{7F796283-9259-4131-B03E-2886AC3BA5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31" name="AutoShape 168">
                <a:extLst>
                  <a:ext uri="{FF2B5EF4-FFF2-40B4-BE49-F238E27FC236}">
                    <a16:creationId xmlns:a16="http://schemas.microsoft.com/office/drawing/2014/main" id="{97A9D455-0320-494B-89D5-A458A29CD3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32" name="AutoShape 169">
                <a:extLst>
                  <a:ext uri="{FF2B5EF4-FFF2-40B4-BE49-F238E27FC236}">
                    <a16:creationId xmlns:a16="http://schemas.microsoft.com/office/drawing/2014/main" id="{87536604-61C2-4A01-8298-3F732DE20D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33" name="AutoShape 170">
                <a:extLst>
                  <a:ext uri="{FF2B5EF4-FFF2-40B4-BE49-F238E27FC236}">
                    <a16:creationId xmlns:a16="http://schemas.microsoft.com/office/drawing/2014/main" id="{E9F336D2-3CC6-4E73-8872-14CDD96F38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34" name="AutoShape 171">
                <a:extLst>
                  <a:ext uri="{FF2B5EF4-FFF2-40B4-BE49-F238E27FC236}">
                    <a16:creationId xmlns:a16="http://schemas.microsoft.com/office/drawing/2014/main" id="{C9745D10-1C30-4EA0-8924-926785200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6416" name="Group 172">
              <a:extLst>
                <a:ext uri="{FF2B5EF4-FFF2-40B4-BE49-F238E27FC236}">
                  <a16:creationId xmlns:a16="http://schemas.microsoft.com/office/drawing/2014/main" id="{2DE7796C-BAFB-4D00-BDD0-08DB58AC9A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80" y="2012"/>
              <a:ext cx="2121" cy="453"/>
              <a:chOff x="1576" y="2123"/>
              <a:chExt cx="2121" cy="453"/>
            </a:xfrm>
          </p:grpSpPr>
          <p:sp>
            <p:nvSpPr>
              <p:cNvPr id="16423" name="AutoShape 173">
                <a:extLst>
                  <a:ext uri="{FF2B5EF4-FFF2-40B4-BE49-F238E27FC236}">
                    <a16:creationId xmlns:a16="http://schemas.microsoft.com/office/drawing/2014/main" id="{14E59CBC-23D8-44F0-BBA0-DF117C9577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24" name="AutoShape 174">
                <a:extLst>
                  <a:ext uri="{FF2B5EF4-FFF2-40B4-BE49-F238E27FC236}">
                    <a16:creationId xmlns:a16="http://schemas.microsoft.com/office/drawing/2014/main" id="{B24C36D8-DC62-499E-82CA-4966DA4020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25" name="AutoShape 175">
                <a:extLst>
                  <a:ext uri="{FF2B5EF4-FFF2-40B4-BE49-F238E27FC236}">
                    <a16:creationId xmlns:a16="http://schemas.microsoft.com/office/drawing/2014/main" id="{05604C86-14BA-401A-A380-2E6CF6305F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26" name="AutoShape 176">
                <a:extLst>
                  <a:ext uri="{FF2B5EF4-FFF2-40B4-BE49-F238E27FC236}">
                    <a16:creationId xmlns:a16="http://schemas.microsoft.com/office/drawing/2014/main" id="{FCCCB417-A2F8-4132-83F5-252EE8619A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27" name="AutoShape 177">
                <a:extLst>
                  <a:ext uri="{FF2B5EF4-FFF2-40B4-BE49-F238E27FC236}">
                    <a16:creationId xmlns:a16="http://schemas.microsoft.com/office/drawing/2014/main" id="{420B3A11-C0DA-4DFD-80BB-3E60981AD8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28" name="AutoShape 178">
                <a:extLst>
                  <a:ext uri="{FF2B5EF4-FFF2-40B4-BE49-F238E27FC236}">
                    <a16:creationId xmlns:a16="http://schemas.microsoft.com/office/drawing/2014/main" id="{8A97A7E8-F979-424C-9CBB-2DA3C6655B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6417" name="AutoShape 179">
              <a:extLst>
                <a:ext uri="{FF2B5EF4-FFF2-40B4-BE49-F238E27FC236}">
                  <a16:creationId xmlns:a16="http://schemas.microsoft.com/office/drawing/2014/main" id="{D4FE9AB5-51FF-4B92-8693-7E1172D987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18" name="AutoShape 180">
              <a:extLst>
                <a:ext uri="{FF2B5EF4-FFF2-40B4-BE49-F238E27FC236}">
                  <a16:creationId xmlns:a16="http://schemas.microsoft.com/office/drawing/2014/main" id="{95F6E9FF-9584-4D41-ADF6-434E06E112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0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19" name="AutoShape 181">
              <a:extLst>
                <a:ext uri="{FF2B5EF4-FFF2-40B4-BE49-F238E27FC236}">
                  <a16:creationId xmlns:a16="http://schemas.microsoft.com/office/drawing/2014/main" id="{A064E4C3-41BF-4803-877D-DB8A0A145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20" name="AutoShape 182">
              <a:extLst>
                <a:ext uri="{FF2B5EF4-FFF2-40B4-BE49-F238E27FC236}">
                  <a16:creationId xmlns:a16="http://schemas.microsoft.com/office/drawing/2014/main" id="{482CC215-D4C3-47CA-A4F1-5CB8DE816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2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21" name="AutoShape 183">
              <a:extLst>
                <a:ext uri="{FF2B5EF4-FFF2-40B4-BE49-F238E27FC236}">
                  <a16:creationId xmlns:a16="http://schemas.microsoft.com/office/drawing/2014/main" id="{B9652D49-0350-473B-91B6-0FA3F9DE44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22" name="AutoShape 184">
              <a:extLst>
                <a:ext uri="{FF2B5EF4-FFF2-40B4-BE49-F238E27FC236}">
                  <a16:creationId xmlns:a16="http://schemas.microsoft.com/office/drawing/2014/main" id="{5DADFD9B-B815-456D-8B59-1FB1C05EC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123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93">
            <a:extLst>
              <a:ext uri="{FF2B5EF4-FFF2-40B4-BE49-F238E27FC236}">
                <a16:creationId xmlns:a16="http://schemas.microsoft.com/office/drawing/2014/main" id="{13F97AB2-01F7-4905-A2FE-8650B3416640}"/>
              </a:ext>
            </a:extLst>
          </p:cNvPr>
          <p:cNvGrpSpPr>
            <a:grpSpLocks/>
          </p:cNvGrpSpPr>
          <p:nvPr/>
        </p:nvGrpSpPr>
        <p:grpSpPr bwMode="auto">
          <a:xfrm>
            <a:off x="1565275" y="1174750"/>
            <a:ext cx="4921250" cy="3140075"/>
            <a:chOff x="986" y="816"/>
            <a:chExt cx="3125" cy="1902"/>
          </a:xfrm>
        </p:grpSpPr>
        <p:sp>
          <p:nvSpPr>
            <p:cNvPr id="16411" name="Text Box 94">
              <a:extLst>
                <a:ext uri="{FF2B5EF4-FFF2-40B4-BE49-F238E27FC236}">
                  <a16:creationId xmlns:a16="http://schemas.microsoft.com/office/drawing/2014/main" id="{B0C061DF-756F-4618-8B79-640FC99250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6" y="2225"/>
              <a:ext cx="485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cs typeface="Arial" panose="020B0604020202020204" pitchFamily="34" charset="0"/>
                </a:rPr>
                <a:t>3cm</a:t>
              </a:r>
            </a:p>
          </p:txBody>
        </p:sp>
        <p:sp>
          <p:nvSpPr>
            <p:cNvPr id="16412" name="Text Box 95">
              <a:extLst>
                <a:ext uri="{FF2B5EF4-FFF2-40B4-BE49-F238E27FC236}">
                  <a16:creationId xmlns:a16="http://schemas.microsoft.com/office/drawing/2014/main" id="{A42015C8-36FC-49C0-97FB-922B67B14F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6" y="1649"/>
              <a:ext cx="485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cs typeface="Arial" panose="020B0604020202020204" pitchFamily="34" charset="0"/>
                </a:rPr>
                <a:t>4cm</a:t>
              </a:r>
            </a:p>
          </p:txBody>
        </p:sp>
        <p:sp>
          <p:nvSpPr>
            <p:cNvPr id="16413" name="Text Box 96">
              <a:extLst>
                <a:ext uri="{FF2B5EF4-FFF2-40B4-BE49-F238E27FC236}">
                  <a16:creationId xmlns:a16="http://schemas.microsoft.com/office/drawing/2014/main" id="{6BE0DDAA-57CA-45F9-8EAE-4D67B61487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4" y="2441"/>
              <a:ext cx="485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>
                  <a:cs typeface="Arial" panose="020B0604020202020204" pitchFamily="34" charset="0"/>
                </a:rPr>
                <a:t>6cm</a:t>
              </a:r>
            </a:p>
          </p:txBody>
        </p:sp>
        <p:sp>
          <p:nvSpPr>
            <p:cNvPr id="16414" name="AutoShape 97">
              <a:extLst>
                <a:ext uri="{FF2B5EF4-FFF2-40B4-BE49-F238E27FC236}">
                  <a16:creationId xmlns:a16="http://schemas.microsoft.com/office/drawing/2014/main" id="{0CE74501-89A3-46D2-8498-00B434CB27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816"/>
              <a:ext cx="2351" cy="1636"/>
            </a:xfrm>
            <a:prstGeom prst="cube">
              <a:avLst>
                <a:gd name="adj" fmla="val 19134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410" name="Text Box 4">
            <a:extLst>
              <a:ext uri="{FF2B5EF4-FFF2-40B4-BE49-F238E27FC236}">
                <a16:creationId xmlns:a16="http://schemas.microsoft.com/office/drawing/2014/main" id="{96DB6F99-368B-447D-9226-F155E23AE41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0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utoUpdateAnimBg="0"/>
      <p:bldP spid="39940" grpId="0" autoUpdateAnimBg="0"/>
      <p:bldP spid="39941" grpId="0" autoUpdateAnimBg="0"/>
      <p:bldP spid="39942" grpId="0" autoUpdateAnimBg="0"/>
      <p:bldP spid="39957" grpId="0" animBg="1"/>
      <p:bldP spid="39958" grpId="0" animBg="1"/>
      <p:bldP spid="39959" grpId="0" animBg="1"/>
      <p:bldP spid="39960" grpId="0" animBg="1"/>
      <p:bldP spid="39961" grpId="0" animBg="1"/>
      <p:bldP spid="39962" grpId="0" animBg="1"/>
      <p:bldP spid="40034" grpId="0" animBg="1"/>
      <p:bldP spid="4003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>
            <a:extLst>
              <a:ext uri="{FF2B5EF4-FFF2-40B4-BE49-F238E27FC236}">
                <a16:creationId xmlns:a16="http://schemas.microsoft.com/office/drawing/2014/main" id="{4DF27781-DC57-4057-ABBB-521F4B772BB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17411" name="Date Placeholder 1">
            <a:extLst>
              <a:ext uri="{FF2B5EF4-FFF2-40B4-BE49-F238E27FC236}">
                <a16:creationId xmlns:a16="http://schemas.microsoft.com/office/drawing/2014/main" id="{335452D1-D4D1-4EA4-9DAC-84F9DD56D32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EB060CF9-B4DA-4CE9-B9BD-C58C8B2E4D45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17412" name="Footer Placeholder 2">
            <a:extLst>
              <a:ext uri="{FF2B5EF4-FFF2-40B4-BE49-F238E27FC236}">
                <a16:creationId xmlns:a16="http://schemas.microsoft.com/office/drawing/2014/main" id="{DBF44391-7F58-4F0A-B47C-6217C43021D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Compiled by Mr. Lafferty Maths Dept.</a:t>
            </a: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0C8215F1-5603-458F-A9F2-3BB9CC545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564188"/>
            <a:ext cx="9144000" cy="644525"/>
          </a:xfrm>
          <a:prstGeom prst="rect">
            <a:avLst/>
          </a:prstGeom>
          <a:solidFill>
            <a:schemeClr val="accent2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 sz="2800">
              <a:solidFill>
                <a:srgbClr val="FFFF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FCDFA74A-313D-40F6-A50D-0140A1E2A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1425" y="457200"/>
            <a:ext cx="353695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ea typeface="PMingLiU" panose="020B0604030504040204" pitchFamily="18" charset="-120"/>
                <a:cs typeface="Arial" panose="020B0604020202020204" pitchFamily="34" charset="0"/>
              </a:rPr>
              <a:t>A short cut !</a:t>
            </a:r>
            <a:endParaRPr lang="en-GB" altLang="en-US" sz="2400" i="1">
              <a:solidFill>
                <a:srgbClr val="FFFFFF"/>
              </a:solidFill>
              <a:latin typeface="Times New Roman" panose="02020603050405020304" pitchFamily="18" charset="0"/>
              <a:ea typeface="PMingLiU" panose="020B0604030504040204" pitchFamily="18" charset="-120"/>
              <a:cs typeface="Arial" panose="020B0604020202020204" pitchFamily="34" charset="0"/>
            </a:endParaRPr>
          </a:p>
        </p:txBody>
      </p:sp>
      <p:sp>
        <p:nvSpPr>
          <p:cNvPr id="40964" name="Text Box 4">
            <a:extLst>
              <a:ext uri="{FF2B5EF4-FFF2-40B4-BE49-F238E27FC236}">
                <a16:creationId xmlns:a16="http://schemas.microsoft.com/office/drawing/2014/main" id="{219BDA2E-832C-4AFE-95B3-F1E8808FB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4850" y="4837113"/>
            <a:ext cx="5762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9F911"/>
                </a:solidFill>
                <a:cs typeface="Arial" panose="020B0604020202020204" pitchFamily="34" charset="0"/>
              </a:rPr>
              <a:t>6 </a:t>
            </a:r>
          </a:p>
        </p:txBody>
      </p:sp>
      <p:sp>
        <p:nvSpPr>
          <p:cNvPr id="40965" name="Text Box 5">
            <a:extLst>
              <a:ext uri="{FF2B5EF4-FFF2-40B4-BE49-F238E27FC236}">
                <a16:creationId xmlns:a16="http://schemas.microsoft.com/office/drawing/2014/main" id="{FDE3C04B-F1F2-495C-85A1-33E14BDFF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4856163"/>
            <a:ext cx="25923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9F911"/>
                </a:solidFill>
                <a:cs typeface="Arial" panose="020B0604020202020204" pitchFamily="34" charset="0"/>
              </a:rPr>
              <a:t>= 72 cm³ </a:t>
            </a:r>
          </a:p>
        </p:txBody>
      </p:sp>
      <p:sp>
        <p:nvSpPr>
          <p:cNvPr id="40966" name="Text Box 6">
            <a:extLst>
              <a:ext uri="{FF2B5EF4-FFF2-40B4-BE49-F238E27FC236}">
                <a16:creationId xmlns:a16="http://schemas.microsoft.com/office/drawing/2014/main" id="{E1C09E10-8151-4404-BDFA-B6CC0BC13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" y="5521325"/>
            <a:ext cx="24780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Volume = </a:t>
            </a:r>
          </a:p>
        </p:txBody>
      </p:sp>
      <p:sp>
        <p:nvSpPr>
          <p:cNvPr id="40967" name="Text Box 7">
            <a:extLst>
              <a:ext uri="{FF2B5EF4-FFF2-40B4-BE49-F238E27FC236}">
                <a16:creationId xmlns:a16="http://schemas.microsoft.com/office/drawing/2014/main" id="{58E594E5-B8B2-4D4B-A123-0EC8994B0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088" y="5521325"/>
            <a:ext cx="1717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length </a:t>
            </a:r>
          </a:p>
        </p:txBody>
      </p:sp>
      <p:sp>
        <p:nvSpPr>
          <p:cNvPr id="40968" name="Text Box 8">
            <a:extLst>
              <a:ext uri="{FF2B5EF4-FFF2-40B4-BE49-F238E27FC236}">
                <a16:creationId xmlns:a16="http://schemas.microsoft.com/office/drawing/2014/main" id="{6341868E-3CF6-4F27-B7CA-C0046B9C6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1300" y="5521325"/>
            <a:ext cx="29686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x</a:t>
            </a:r>
            <a:r>
              <a:rPr lang="en-GB" sz="4000" dirty="0">
                <a:solidFill>
                  <a:srgbClr val="FFFFFF"/>
                </a:solidFill>
                <a:cs typeface="Arial" charset="0"/>
              </a:rPr>
              <a:t> </a:t>
            </a:r>
            <a:r>
              <a:rPr lang="en-GB" sz="400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breadth </a:t>
            </a:r>
          </a:p>
        </p:txBody>
      </p:sp>
      <p:sp>
        <p:nvSpPr>
          <p:cNvPr id="40969" name="Text Box 9">
            <a:extLst>
              <a:ext uri="{FF2B5EF4-FFF2-40B4-BE49-F238E27FC236}">
                <a16:creationId xmlns:a16="http://schemas.microsoft.com/office/drawing/2014/main" id="{7E963215-27C6-4773-B6DF-993A96FF0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7713" y="4837113"/>
            <a:ext cx="1066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9F911"/>
                </a:solidFill>
                <a:cs typeface="Arial" panose="020B0604020202020204" pitchFamily="34" charset="0"/>
              </a:rPr>
              <a:t>x 4 </a:t>
            </a:r>
          </a:p>
        </p:txBody>
      </p:sp>
      <p:sp>
        <p:nvSpPr>
          <p:cNvPr id="41059" name="Text Box 99">
            <a:extLst>
              <a:ext uri="{FF2B5EF4-FFF2-40B4-BE49-F238E27FC236}">
                <a16:creationId xmlns:a16="http://schemas.microsoft.com/office/drawing/2014/main" id="{9435EBE1-2ACD-475C-9A25-5636B4BD6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2388" y="5521325"/>
            <a:ext cx="238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x</a:t>
            </a:r>
            <a:r>
              <a:rPr lang="en-GB" sz="400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 height </a:t>
            </a:r>
          </a:p>
        </p:txBody>
      </p:sp>
      <p:sp>
        <p:nvSpPr>
          <p:cNvPr id="41060" name="Text Box 100">
            <a:extLst>
              <a:ext uri="{FF2B5EF4-FFF2-40B4-BE49-F238E27FC236}">
                <a16:creationId xmlns:a16="http://schemas.microsoft.com/office/drawing/2014/main" id="{01C0F273-CCDE-44DC-9E40-B98995B22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3825" y="4102100"/>
            <a:ext cx="13731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00FF00"/>
                </a:solidFill>
                <a:cs typeface="Arial" panose="020B0604020202020204" pitchFamily="34" charset="0"/>
              </a:rPr>
              <a:t>length</a:t>
            </a:r>
          </a:p>
        </p:txBody>
      </p:sp>
      <p:sp>
        <p:nvSpPr>
          <p:cNvPr id="41061" name="Text Box 101">
            <a:extLst>
              <a:ext uri="{FF2B5EF4-FFF2-40B4-BE49-F238E27FC236}">
                <a16:creationId xmlns:a16="http://schemas.microsoft.com/office/drawing/2014/main" id="{1628A289-E5DD-4169-9DBB-74149B4CA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8525" y="3473450"/>
            <a:ext cx="1716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FF"/>
                </a:solidFill>
                <a:cs typeface="Arial" panose="020B0604020202020204" pitchFamily="34" charset="0"/>
              </a:rPr>
              <a:t>breadth</a:t>
            </a:r>
          </a:p>
        </p:txBody>
      </p:sp>
      <p:sp>
        <p:nvSpPr>
          <p:cNvPr id="41062" name="Text Box 102">
            <a:extLst>
              <a:ext uri="{FF2B5EF4-FFF2-40B4-BE49-F238E27FC236}">
                <a16:creationId xmlns:a16="http://schemas.microsoft.com/office/drawing/2014/main" id="{74BF14B5-0493-47A0-89B7-BC9F9E560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00" y="2520950"/>
            <a:ext cx="1398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FF"/>
                </a:solidFill>
                <a:cs typeface="Arial" panose="020B0604020202020204" pitchFamily="34" charset="0"/>
              </a:rPr>
              <a:t>height</a:t>
            </a:r>
          </a:p>
        </p:txBody>
      </p:sp>
      <p:sp>
        <p:nvSpPr>
          <p:cNvPr id="41063" name="Text Box 103">
            <a:extLst>
              <a:ext uri="{FF2B5EF4-FFF2-40B4-BE49-F238E27FC236}">
                <a16:creationId xmlns:a16="http://schemas.microsoft.com/office/drawing/2014/main" id="{3055C4EF-EAD8-46EE-BA5D-F64F6855F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2050" y="4837113"/>
            <a:ext cx="11287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9F911"/>
                </a:solidFill>
                <a:cs typeface="Arial" panose="020B0604020202020204" pitchFamily="34" charset="0"/>
              </a:rPr>
              <a:t>x 3 </a:t>
            </a:r>
          </a:p>
        </p:txBody>
      </p:sp>
      <p:sp>
        <p:nvSpPr>
          <p:cNvPr id="41064" name="Text Box 104">
            <a:extLst>
              <a:ext uri="{FF2B5EF4-FFF2-40B4-BE49-F238E27FC236}">
                <a16:creationId xmlns:a16="http://schemas.microsoft.com/office/drawing/2014/main" id="{B90CC4ED-7AD4-411C-BF3B-22E3C4407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4837113"/>
            <a:ext cx="22907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9F911"/>
                </a:solidFill>
                <a:cs typeface="Arial" panose="020B0604020202020204" pitchFamily="34" charset="0"/>
              </a:rPr>
              <a:t>Volume = </a:t>
            </a:r>
          </a:p>
        </p:txBody>
      </p:sp>
      <p:pic>
        <p:nvPicPr>
          <p:cNvPr id="17427" name="Picture 105" descr="scottishflag">
            <a:extLst>
              <a:ext uri="{FF2B5EF4-FFF2-40B4-BE49-F238E27FC236}">
                <a16:creationId xmlns:a16="http://schemas.microsoft.com/office/drawing/2014/main" id="{274C8C10-EC56-4FBE-A5D0-78CEC5CB6B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8" name="Picture 106" descr="Office Objects 0572">
            <a:extLst>
              <a:ext uri="{FF2B5EF4-FFF2-40B4-BE49-F238E27FC236}">
                <a16:creationId xmlns:a16="http://schemas.microsoft.com/office/drawing/2014/main" id="{C4CB4305-8025-4BB7-801F-B8D5A86C8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29" name="Group 195">
            <a:extLst>
              <a:ext uri="{FF2B5EF4-FFF2-40B4-BE49-F238E27FC236}">
                <a16:creationId xmlns:a16="http://schemas.microsoft.com/office/drawing/2014/main" id="{6FF3B74D-B217-45BB-9C4D-51225F685EFF}"/>
              </a:ext>
            </a:extLst>
          </p:cNvPr>
          <p:cNvGrpSpPr>
            <a:grpSpLocks/>
          </p:cNvGrpSpPr>
          <p:nvPr/>
        </p:nvGrpSpPr>
        <p:grpSpPr bwMode="auto">
          <a:xfrm>
            <a:off x="2257425" y="1174750"/>
            <a:ext cx="4921250" cy="3140075"/>
            <a:chOff x="986" y="740"/>
            <a:chExt cx="3100" cy="1978"/>
          </a:xfrm>
        </p:grpSpPr>
        <p:grpSp>
          <p:nvGrpSpPr>
            <p:cNvPr id="17431" name="Group 107">
              <a:extLst>
                <a:ext uri="{FF2B5EF4-FFF2-40B4-BE49-F238E27FC236}">
                  <a16:creationId xmlns:a16="http://schemas.microsoft.com/office/drawing/2014/main" id="{907818D4-66B4-490D-9C4F-F1E0ABA7B2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48" y="1766"/>
              <a:ext cx="2121" cy="453"/>
              <a:chOff x="1576" y="2123"/>
              <a:chExt cx="2121" cy="453"/>
            </a:xfrm>
          </p:grpSpPr>
          <p:sp>
            <p:nvSpPr>
              <p:cNvPr id="17513" name="AutoShape 108">
                <a:extLst>
                  <a:ext uri="{FF2B5EF4-FFF2-40B4-BE49-F238E27FC236}">
                    <a16:creationId xmlns:a16="http://schemas.microsoft.com/office/drawing/2014/main" id="{AB0705DB-3CDB-41DB-9B65-9998FD4C7C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14" name="AutoShape 109">
                <a:extLst>
                  <a:ext uri="{FF2B5EF4-FFF2-40B4-BE49-F238E27FC236}">
                    <a16:creationId xmlns:a16="http://schemas.microsoft.com/office/drawing/2014/main" id="{D4D63D84-39F0-483A-9C6A-AA13031970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15" name="AutoShape 110">
                <a:extLst>
                  <a:ext uri="{FF2B5EF4-FFF2-40B4-BE49-F238E27FC236}">
                    <a16:creationId xmlns:a16="http://schemas.microsoft.com/office/drawing/2014/main" id="{D41FFAA3-CA7D-4365-BC1E-D238FBBF1C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16" name="AutoShape 111">
                <a:extLst>
                  <a:ext uri="{FF2B5EF4-FFF2-40B4-BE49-F238E27FC236}">
                    <a16:creationId xmlns:a16="http://schemas.microsoft.com/office/drawing/2014/main" id="{6F420ECB-26DE-4ED9-8EE1-C7E2F90595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17" name="AutoShape 112">
                <a:extLst>
                  <a:ext uri="{FF2B5EF4-FFF2-40B4-BE49-F238E27FC236}">
                    <a16:creationId xmlns:a16="http://schemas.microsoft.com/office/drawing/2014/main" id="{7D3B46C0-3E45-4E8B-8999-F6E1C4FF48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18" name="AutoShape 113">
                <a:extLst>
                  <a:ext uri="{FF2B5EF4-FFF2-40B4-BE49-F238E27FC236}">
                    <a16:creationId xmlns:a16="http://schemas.microsoft.com/office/drawing/2014/main" id="{71D71E9D-BC34-49FB-9632-1A0A362B87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7432" name="Group 114">
              <a:extLst>
                <a:ext uri="{FF2B5EF4-FFF2-40B4-BE49-F238E27FC236}">
                  <a16:creationId xmlns:a16="http://schemas.microsoft.com/office/drawing/2014/main" id="{C1544BF6-FB09-4303-95DE-40F5C3E202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44" y="1876"/>
              <a:ext cx="2121" cy="453"/>
              <a:chOff x="1576" y="2123"/>
              <a:chExt cx="2121" cy="453"/>
            </a:xfrm>
          </p:grpSpPr>
          <p:sp>
            <p:nvSpPr>
              <p:cNvPr id="17507" name="AutoShape 115">
                <a:extLst>
                  <a:ext uri="{FF2B5EF4-FFF2-40B4-BE49-F238E27FC236}">
                    <a16:creationId xmlns:a16="http://schemas.microsoft.com/office/drawing/2014/main" id="{AB32789C-7816-4C3A-9042-176E01D553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08" name="AutoShape 116">
                <a:extLst>
                  <a:ext uri="{FF2B5EF4-FFF2-40B4-BE49-F238E27FC236}">
                    <a16:creationId xmlns:a16="http://schemas.microsoft.com/office/drawing/2014/main" id="{B0FA13A0-1AD9-473E-AE9B-5DAE26639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09" name="AutoShape 117">
                <a:extLst>
                  <a:ext uri="{FF2B5EF4-FFF2-40B4-BE49-F238E27FC236}">
                    <a16:creationId xmlns:a16="http://schemas.microsoft.com/office/drawing/2014/main" id="{1C13BF65-805B-40AA-B7C3-62EBD0D8D9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10" name="AutoShape 118">
                <a:extLst>
                  <a:ext uri="{FF2B5EF4-FFF2-40B4-BE49-F238E27FC236}">
                    <a16:creationId xmlns:a16="http://schemas.microsoft.com/office/drawing/2014/main" id="{E4622A00-9B23-47F6-818F-F0ABAA8AB6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11" name="AutoShape 119">
                <a:extLst>
                  <a:ext uri="{FF2B5EF4-FFF2-40B4-BE49-F238E27FC236}">
                    <a16:creationId xmlns:a16="http://schemas.microsoft.com/office/drawing/2014/main" id="{1C6CEA59-C44A-46DA-A988-53C0286F9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12" name="AutoShape 120">
                <a:extLst>
                  <a:ext uri="{FF2B5EF4-FFF2-40B4-BE49-F238E27FC236}">
                    <a16:creationId xmlns:a16="http://schemas.microsoft.com/office/drawing/2014/main" id="{DEB1E846-4A77-4601-858D-A8754A9788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433" name="AutoShape 121">
              <a:extLst>
                <a:ext uri="{FF2B5EF4-FFF2-40B4-BE49-F238E27FC236}">
                  <a16:creationId xmlns:a16="http://schemas.microsoft.com/office/drawing/2014/main" id="{6CE1EEB9-3454-47B6-B1C8-97D8E00231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987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4" name="AutoShape 122">
              <a:extLst>
                <a:ext uri="{FF2B5EF4-FFF2-40B4-BE49-F238E27FC236}">
                  <a16:creationId xmlns:a16="http://schemas.microsoft.com/office/drawing/2014/main" id="{ABA5A0A9-04A7-4A9E-9CA0-7A1E43C6A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4" y="1987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5" name="AutoShape 123">
              <a:extLst>
                <a:ext uri="{FF2B5EF4-FFF2-40B4-BE49-F238E27FC236}">
                  <a16:creationId xmlns:a16="http://schemas.microsoft.com/office/drawing/2014/main" id="{CA5000E3-C3DB-42BA-85FB-E71BEA7CBF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0" y="1987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6" name="AutoShape 124">
              <a:extLst>
                <a:ext uri="{FF2B5EF4-FFF2-40B4-BE49-F238E27FC236}">
                  <a16:creationId xmlns:a16="http://schemas.microsoft.com/office/drawing/2014/main" id="{4B195F34-D731-4AA1-9AD1-ED45635C7B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6" y="1987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7" name="AutoShape 125">
              <a:extLst>
                <a:ext uri="{FF2B5EF4-FFF2-40B4-BE49-F238E27FC236}">
                  <a16:creationId xmlns:a16="http://schemas.microsoft.com/office/drawing/2014/main" id="{8BC82142-2F8E-43C4-8F9B-585575B924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2" y="1987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8" name="AutoShape 126">
              <a:extLst>
                <a:ext uri="{FF2B5EF4-FFF2-40B4-BE49-F238E27FC236}">
                  <a16:creationId xmlns:a16="http://schemas.microsoft.com/office/drawing/2014/main" id="{3910249F-96DF-49B1-A1E8-D0A83B0091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8" y="1987"/>
              <a:ext cx="453" cy="453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7439" name="Group 127">
              <a:extLst>
                <a:ext uri="{FF2B5EF4-FFF2-40B4-BE49-F238E27FC236}">
                  <a16:creationId xmlns:a16="http://schemas.microsoft.com/office/drawing/2014/main" id="{5799761E-87C0-4B63-98B3-3BA398F3E7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8" y="1426"/>
              <a:ext cx="2329" cy="674"/>
              <a:chOff x="1576" y="1902"/>
              <a:chExt cx="2329" cy="674"/>
            </a:xfrm>
          </p:grpSpPr>
          <p:grpSp>
            <p:nvGrpSpPr>
              <p:cNvPr id="17487" name="Group 128">
                <a:extLst>
                  <a:ext uri="{FF2B5EF4-FFF2-40B4-BE49-F238E27FC236}">
                    <a16:creationId xmlns:a16="http://schemas.microsoft.com/office/drawing/2014/main" id="{1B53D016-61F0-4A3D-95AE-2622F4229CB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4" y="1902"/>
                <a:ext cx="2121" cy="453"/>
                <a:chOff x="1576" y="2123"/>
                <a:chExt cx="2121" cy="453"/>
              </a:xfrm>
            </p:grpSpPr>
            <p:sp>
              <p:nvSpPr>
                <p:cNvPr id="17501" name="AutoShape 129">
                  <a:extLst>
                    <a:ext uri="{FF2B5EF4-FFF2-40B4-BE49-F238E27FC236}">
                      <a16:creationId xmlns:a16="http://schemas.microsoft.com/office/drawing/2014/main" id="{CA0171CB-1725-4A22-97E2-23B7128E99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02" name="AutoShape 130">
                  <a:extLst>
                    <a:ext uri="{FF2B5EF4-FFF2-40B4-BE49-F238E27FC236}">
                      <a16:creationId xmlns:a16="http://schemas.microsoft.com/office/drawing/2014/main" id="{3D9D4188-014E-48C0-954A-2680D2E47B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03" name="AutoShape 131">
                  <a:extLst>
                    <a:ext uri="{FF2B5EF4-FFF2-40B4-BE49-F238E27FC236}">
                      <a16:creationId xmlns:a16="http://schemas.microsoft.com/office/drawing/2014/main" id="{A117E37B-1D39-457D-95A5-14BEA8F2BB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04" name="AutoShape 132">
                  <a:extLst>
                    <a:ext uri="{FF2B5EF4-FFF2-40B4-BE49-F238E27FC236}">
                      <a16:creationId xmlns:a16="http://schemas.microsoft.com/office/drawing/2014/main" id="{75D34AE9-9662-4D48-A674-042444BD3C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2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05" name="AutoShape 133">
                  <a:extLst>
                    <a:ext uri="{FF2B5EF4-FFF2-40B4-BE49-F238E27FC236}">
                      <a16:creationId xmlns:a16="http://schemas.microsoft.com/office/drawing/2014/main" id="{78F3220E-D144-4E3D-BD8A-866A69DA99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8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06" name="AutoShape 134">
                  <a:extLst>
                    <a:ext uri="{FF2B5EF4-FFF2-40B4-BE49-F238E27FC236}">
                      <a16:creationId xmlns:a16="http://schemas.microsoft.com/office/drawing/2014/main" id="{81FEFA3C-0061-4A08-9D5F-FDF9EB57D5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4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7488" name="Group 135">
                <a:extLst>
                  <a:ext uri="{FF2B5EF4-FFF2-40B4-BE49-F238E27FC236}">
                    <a16:creationId xmlns:a16="http://schemas.microsoft.com/office/drawing/2014/main" id="{E0729C38-F5D4-48D2-944F-ED09398675B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80" y="2012"/>
                <a:ext cx="2121" cy="453"/>
                <a:chOff x="1576" y="2123"/>
                <a:chExt cx="2121" cy="453"/>
              </a:xfrm>
            </p:grpSpPr>
            <p:sp>
              <p:nvSpPr>
                <p:cNvPr id="17495" name="AutoShape 136">
                  <a:extLst>
                    <a:ext uri="{FF2B5EF4-FFF2-40B4-BE49-F238E27FC236}">
                      <a16:creationId xmlns:a16="http://schemas.microsoft.com/office/drawing/2014/main" id="{C0854704-3C5A-48B6-A576-9CDE765AF8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96" name="AutoShape 137">
                  <a:extLst>
                    <a:ext uri="{FF2B5EF4-FFF2-40B4-BE49-F238E27FC236}">
                      <a16:creationId xmlns:a16="http://schemas.microsoft.com/office/drawing/2014/main" id="{2C2E76CA-9809-476C-AC90-7C4E92F491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97" name="AutoShape 138">
                  <a:extLst>
                    <a:ext uri="{FF2B5EF4-FFF2-40B4-BE49-F238E27FC236}">
                      <a16:creationId xmlns:a16="http://schemas.microsoft.com/office/drawing/2014/main" id="{2DE7B81B-74A6-4F25-853C-9362B2014E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98" name="AutoShape 139">
                  <a:extLst>
                    <a:ext uri="{FF2B5EF4-FFF2-40B4-BE49-F238E27FC236}">
                      <a16:creationId xmlns:a16="http://schemas.microsoft.com/office/drawing/2014/main" id="{3EF60CDB-45D5-4DDA-8072-1867908FEB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2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99" name="AutoShape 140">
                  <a:extLst>
                    <a:ext uri="{FF2B5EF4-FFF2-40B4-BE49-F238E27FC236}">
                      <a16:creationId xmlns:a16="http://schemas.microsoft.com/office/drawing/2014/main" id="{49BDABBB-D47D-4B4A-AE4D-E75CF3CC38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8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500" name="AutoShape 141">
                  <a:extLst>
                    <a:ext uri="{FF2B5EF4-FFF2-40B4-BE49-F238E27FC236}">
                      <a16:creationId xmlns:a16="http://schemas.microsoft.com/office/drawing/2014/main" id="{4AC04953-5690-48BB-B709-6BC776386D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4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7489" name="AutoShape 142">
                <a:extLst>
                  <a:ext uri="{FF2B5EF4-FFF2-40B4-BE49-F238E27FC236}">
                    <a16:creationId xmlns:a16="http://schemas.microsoft.com/office/drawing/2014/main" id="{37082BD3-0FAB-45CC-ACBC-CFAEBAEFAF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90" name="AutoShape 143">
                <a:extLst>
                  <a:ext uri="{FF2B5EF4-FFF2-40B4-BE49-F238E27FC236}">
                    <a16:creationId xmlns:a16="http://schemas.microsoft.com/office/drawing/2014/main" id="{850AD08D-4E7A-410A-A8AA-4D1CFDAC01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91" name="AutoShape 144">
                <a:extLst>
                  <a:ext uri="{FF2B5EF4-FFF2-40B4-BE49-F238E27FC236}">
                    <a16:creationId xmlns:a16="http://schemas.microsoft.com/office/drawing/2014/main" id="{1EEF8E56-2845-449D-9891-95A33F102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92" name="AutoShape 145">
                <a:extLst>
                  <a:ext uri="{FF2B5EF4-FFF2-40B4-BE49-F238E27FC236}">
                    <a16:creationId xmlns:a16="http://schemas.microsoft.com/office/drawing/2014/main" id="{C009CC8F-747C-4EAA-BF82-E524FD6002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93" name="AutoShape 146">
                <a:extLst>
                  <a:ext uri="{FF2B5EF4-FFF2-40B4-BE49-F238E27FC236}">
                    <a16:creationId xmlns:a16="http://schemas.microsoft.com/office/drawing/2014/main" id="{DA3F8404-70FA-47B8-AF7F-A93921B2B9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94" name="AutoShape 147">
                <a:extLst>
                  <a:ext uri="{FF2B5EF4-FFF2-40B4-BE49-F238E27FC236}">
                    <a16:creationId xmlns:a16="http://schemas.microsoft.com/office/drawing/2014/main" id="{90F80962-53C2-42F0-BCCB-28B5A201CE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7440" name="Group 148">
              <a:extLst>
                <a:ext uri="{FF2B5EF4-FFF2-40B4-BE49-F238E27FC236}">
                  <a16:creationId xmlns:a16="http://schemas.microsoft.com/office/drawing/2014/main" id="{16B4BCEF-A995-472B-B31E-DD6ACD3E60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1" y="1094"/>
              <a:ext cx="2329" cy="674"/>
              <a:chOff x="1576" y="1902"/>
              <a:chExt cx="2329" cy="674"/>
            </a:xfrm>
          </p:grpSpPr>
          <p:grpSp>
            <p:nvGrpSpPr>
              <p:cNvPr id="17467" name="Group 149">
                <a:extLst>
                  <a:ext uri="{FF2B5EF4-FFF2-40B4-BE49-F238E27FC236}">
                    <a16:creationId xmlns:a16="http://schemas.microsoft.com/office/drawing/2014/main" id="{74E1F022-A389-4650-807C-1861EBF74A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4" y="1902"/>
                <a:ext cx="2121" cy="453"/>
                <a:chOff x="1576" y="2123"/>
                <a:chExt cx="2121" cy="453"/>
              </a:xfrm>
            </p:grpSpPr>
            <p:sp>
              <p:nvSpPr>
                <p:cNvPr id="17481" name="AutoShape 150">
                  <a:extLst>
                    <a:ext uri="{FF2B5EF4-FFF2-40B4-BE49-F238E27FC236}">
                      <a16:creationId xmlns:a16="http://schemas.microsoft.com/office/drawing/2014/main" id="{04F733C1-1D52-48C2-A20B-E61C4AF919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82" name="AutoShape 151">
                  <a:extLst>
                    <a:ext uri="{FF2B5EF4-FFF2-40B4-BE49-F238E27FC236}">
                      <a16:creationId xmlns:a16="http://schemas.microsoft.com/office/drawing/2014/main" id="{2BB844C0-B964-4B24-A599-41C80E2668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83" name="AutoShape 152">
                  <a:extLst>
                    <a:ext uri="{FF2B5EF4-FFF2-40B4-BE49-F238E27FC236}">
                      <a16:creationId xmlns:a16="http://schemas.microsoft.com/office/drawing/2014/main" id="{F1E8FBB9-ED29-416F-B941-3C7C0B042E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84" name="AutoShape 153">
                  <a:extLst>
                    <a:ext uri="{FF2B5EF4-FFF2-40B4-BE49-F238E27FC236}">
                      <a16:creationId xmlns:a16="http://schemas.microsoft.com/office/drawing/2014/main" id="{05EA7A57-FDC0-4854-865A-540711F4E0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2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85" name="AutoShape 154">
                  <a:extLst>
                    <a:ext uri="{FF2B5EF4-FFF2-40B4-BE49-F238E27FC236}">
                      <a16:creationId xmlns:a16="http://schemas.microsoft.com/office/drawing/2014/main" id="{E1715447-4126-4329-B9C2-F61ACDDFFD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8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86" name="AutoShape 155">
                  <a:extLst>
                    <a:ext uri="{FF2B5EF4-FFF2-40B4-BE49-F238E27FC236}">
                      <a16:creationId xmlns:a16="http://schemas.microsoft.com/office/drawing/2014/main" id="{559479BD-708A-4976-B36A-B08E5694D2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4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7468" name="Group 156">
                <a:extLst>
                  <a:ext uri="{FF2B5EF4-FFF2-40B4-BE49-F238E27FC236}">
                    <a16:creationId xmlns:a16="http://schemas.microsoft.com/office/drawing/2014/main" id="{C4F06016-8B2C-480F-9879-90DEE761AD8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80" y="2012"/>
                <a:ext cx="2121" cy="453"/>
                <a:chOff x="1576" y="2123"/>
                <a:chExt cx="2121" cy="453"/>
              </a:xfrm>
            </p:grpSpPr>
            <p:sp>
              <p:nvSpPr>
                <p:cNvPr id="17475" name="AutoShape 157">
                  <a:extLst>
                    <a:ext uri="{FF2B5EF4-FFF2-40B4-BE49-F238E27FC236}">
                      <a16:creationId xmlns:a16="http://schemas.microsoft.com/office/drawing/2014/main" id="{4DF273B6-C152-4F46-969E-9E1D50B6A0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76" name="AutoShape 158">
                  <a:extLst>
                    <a:ext uri="{FF2B5EF4-FFF2-40B4-BE49-F238E27FC236}">
                      <a16:creationId xmlns:a16="http://schemas.microsoft.com/office/drawing/2014/main" id="{C6714E65-8464-4462-A77A-451ECA4821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77" name="AutoShape 159">
                  <a:extLst>
                    <a:ext uri="{FF2B5EF4-FFF2-40B4-BE49-F238E27FC236}">
                      <a16:creationId xmlns:a16="http://schemas.microsoft.com/office/drawing/2014/main" id="{A3EE90A4-CDE7-4B58-A1CE-98465FD5B6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78" name="AutoShape 160">
                  <a:extLst>
                    <a:ext uri="{FF2B5EF4-FFF2-40B4-BE49-F238E27FC236}">
                      <a16:creationId xmlns:a16="http://schemas.microsoft.com/office/drawing/2014/main" id="{545B654C-6529-4C71-AD8E-1E1486FE5B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2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79" name="AutoShape 161">
                  <a:extLst>
                    <a:ext uri="{FF2B5EF4-FFF2-40B4-BE49-F238E27FC236}">
                      <a16:creationId xmlns:a16="http://schemas.microsoft.com/office/drawing/2014/main" id="{58EA31A2-B270-42FB-A5D4-BDD20FEB65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8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80" name="AutoShape 162">
                  <a:extLst>
                    <a:ext uri="{FF2B5EF4-FFF2-40B4-BE49-F238E27FC236}">
                      <a16:creationId xmlns:a16="http://schemas.microsoft.com/office/drawing/2014/main" id="{E7447449-CBD2-440A-A7A0-81BEEC0085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4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7469" name="AutoShape 163">
                <a:extLst>
                  <a:ext uri="{FF2B5EF4-FFF2-40B4-BE49-F238E27FC236}">
                    <a16:creationId xmlns:a16="http://schemas.microsoft.com/office/drawing/2014/main" id="{83F4D8C1-7020-4CC3-B64D-8509E0D038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70" name="AutoShape 164">
                <a:extLst>
                  <a:ext uri="{FF2B5EF4-FFF2-40B4-BE49-F238E27FC236}">
                    <a16:creationId xmlns:a16="http://schemas.microsoft.com/office/drawing/2014/main" id="{3B317B67-088D-4D44-86A5-6E83176E78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71" name="AutoShape 165">
                <a:extLst>
                  <a:ext uri="{FF2B5EF4-FFF2-40B4-BE49-F238E27FC236}">
                    <a16:creationId xmlns:a16="http://schemas.microsoft.com/office/drawing/2014/main" id="{4314D7A5-FAF5-4B82-9812-DE66C3D98E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72" name="AutoShape 166">
                <a:extLst>
                  <a:ext uri="{FF2B5EF4-FFF2-40B4-BE49-F238E27FC236}">
                    <a16:creationId xmlns:a16="http://schemas.microsoft.com/office/drawing/2014/main" id="{AAC65FC0-622B-4478-9BB3-F0B571808B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73" name="AutoShape 167">
                <a:extLst>
                  <a:ext uri="{FF2B5EF4-FFF2-40B4-BE49-F238E27FC236}">
                    <a16:creationId xmlns:a16="http://schemas.microsoft.com/office/drawing/2014/main" id="{25976AA1-E210-4EE4-B55B-51B3A82F46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74" name="AutoShape 168">
                <a:extLst>
                  <a:ext uri="{FF2B5EF4-FFF2-40B4-BE49-F238E27FC236}">
                    <a16:creationId xmlns:a16="http://schemas.microsoft.com/office/drawing/2014/main" id="{60F547E6-33F0-4D70-8FCB-95B11B013C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7441" name="Group 169">
              <a:extLst>
                <a:ext uri="{FF2B5EF4-FFF2-40B4-BE49-F238E27FC236}">
                  <a16:creationId xmlns:a16="http://schemas.microsoft.com/office/drawing/2014/main" id="{8CEDD3DC-B947-43D5-858F-C8A3D8086F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8" y="749"/>
              <a:ext cx="2329" cy="674"/>
              <a:chOff x="1576" y="1902"/>
              <a:chExt cx="2329" cy="674"/>
            </a:xfrm>
          </p:grpSpPr>
          <p:grpSp>
            <p:nvGrpSpPr>
              <p:cNvPr id="17447" name="Group 170">
                <a:extLst>
                  <a:ext uri="{FF2B5EF4-FFF2-40B4-BE49-F238E27FC236}">
                    <a16:creationId xmlns:a16="http://schemas.microsoft.com/office/drawing/2014/main" id="{E0D1AA9D-AEA7-4A0C-9E82-F3B259123B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4" y="1902"/>
                <a:ext cx="2121" cy="453"/>
                <a:chOff x="1576" y="2123"/>
                <a:chExt cx="2121" cy="453"/>
              </a:xfrm>
            </p:grpSpPr>
            <p:sp>
              <p:nvSpPr>
                <p:cNvPr id="17461" name="AutoShape 171">
                  <a:extLst>
                    <a:ext uri="{FF2B5EF4-FFF2-40B4-BE49-F238E27FC236}">
                      <a16:creationId xmlns:a16="http://schemas.microsoft.com/office/drawing/2014/main" id="{9F88C291-212A-47D2-A550-013C685C7D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62" name="AutoShape 172">
                  <a:extLst>
                    <a:ext uri="{FF2B5EF4-FFF2-40B4-BE49-F238E27FC236}">
                      <a16:creationId xmlns:a16="http://schemas.microsoft.com/office/drawing/2014/main" id="{37F715B5-6AB9-4A63-BDEE-5B5B617941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63" name="AutoShape 173">
                  <a:extLst>
                    <a:ext uri="{FF2B5EF4-FFF2-40B4-BE49-F238E27FC236}">
                      <a16:creationId xmlns:a16="http://schemas.microsoft.com/office/drawing/2014/main" id="{D25B8FB0-A7D3-4D29-9821-7075615284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64" name="AutoShape 174">
                  <a:extLst>
                    <a:ext uri="{FF2B5EF4-FFF2-40B4-BE49-F238E27FC236}">
                      <a16:creationId xmlns:a16="http://schemas.microsoft.com/office/drawing/2014/main" id="{3DA23888-E051-4596-8714-19852C1276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2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65" name="AutoShape 175">
                  <a:extLst>
                    <a:ext uri="{FF2B5EF4-FFF2-40B4-BE49-F238E27FC236}">
                      <a16:creationId xmlns:a16="http://schemas.microsoft.com/office/drawing/2014/main" id="{CE19BB9E-5990-44DE-BAD7-026EA8B4E8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8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66" name="AutoShape 176">
                  <a:extLst>
                    <a:ext uri="{FF2B5EF4-FFF2-40B4-BE49-F238E27FC236}">
                      <a16:creationId xmlns:a16="http://schemas.microsoft.com/office/drawing/2014/main" id="{FCBA8B9C-6105-4668-8456-F204E564DC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4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7448" name="Group 177">
                <a:extLst>
                  <a:ext uri="{FF2B5EF4-FFF2-40B4-BE49-F238E27FC236}">
                    <a16:creationId xmlns:a16="http://schemas.microsoft.com/office/drawing/2014/main" id="{27B29821-C0EE-4DE7-800B-FBFCC74E99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80" y="2012"/>
                <a:ext cx="2121" cy="453"/>
                <a:chOff x="1576" y="2123"/>
                <a:chExt cx="2121" cy="453"/>
              </a:xfrm>
            </p:grpSpPr>
            <p:sp>
              <p:nvSpPr>
                <p:cNvPr id="17455" name="AutoShape 178">
                  <a:extLst>
                    <a:ext uri="{FF2B5EF4-FFF2-40B4-BE49-F238E27FC236}">
                      <a16:creationId xmlns:a16="http://schemas.microsoft.com/office/drawing/2014/main" id="{829FFD90-5B22-4E79-9520-B2D069B097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56" name="AutoShape 179">
                  <a:extLst>
                    <a:ext uri="{FF2B5EF4-FFF2-40B4-BE49-F238E27FC236}">
                      <a16:creationId xmlns:a16="http://schemas.microsoft.com/office/drawing/2014/main" id="{07E71916-B10B-4171-A3B7-59B7777A45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57" name="AutoShape 180">
                  <a:extLst>
                    <a:ext uri="{FF2B5EF4-FFF2-40B4-BE49-F238E27FC236}">
                      <a16:creationId xmlns:a16="http://schemas.microsoft.com/office/drawing/2014/main" id="{31BC61E8-BC66-4359-84C3-A2011422F0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6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58" name="AutoShape 181">
                  <a:extLst>
                    <a:ext uri="{FF2B5EF4-FFF2-40B4-BE49-F238E27FC236}">
                      <a16:creationId xmlns:a16="http://schemas.microsoft.com/office/drawing/2014/main" id="{87E47122-E266-44FB-9BC5-AB9D194750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2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59" name="AutoShape 182">
                  <a:extLst>
                    <a:ext uri="{FF2B5EF4-FFF2-40B4-BE49-F238E27FC236}">
                      <a16:creationId xmlns:a16="http://schemas.microsoft.com/office/drawing/2014/main" id="{CE8ECEA8-F1F6-4327-AAFB-06DEE15DD3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8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460" name="AutoShape 183">
                  <a:extLst>
                    <a:ext uri="{FF2B5EF4-FFF2-40B4-BE49-F238E27FC236}">
                      <a16:creationId xmlns:a16="http://schemas.microsoft.com/office/drawing/2014/main" id="{ECD5B33B-1848-4BCB-A68C-C56459A223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44" y="2123"/>
                  <a:ext cx="453" cy="453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eaLnBrk="1" hangingPunct="1"/>
                  <a:endParaRPr lang="en-US" altLang="en-US" sz="2800">
                    <a:solidFill>
                      <a:srgbClr val="FFFFFF"/>
                    </a:solidFill>
                    <a:latin typeface="Tahoma" panose="020B060403050404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7449" name="AutoShape 184">
                <a:extLst>
                  <a:ext uri="{FF2B5EF4-FFF2-40B4-BE49-F238E27FC236}">
                    <a16:creationId xmlns:a16="http://schemas.microsoft.com/office/drawing/2014/main" id="{83DF32C2-AE58-4702-B932-851F0E717C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50" name="AutoShape 185">
                <a:extLst>
                  <a:ext uri="{FF2B5EF4-FFF2-40B4-BE49-F238E27FC236}">
                    <a16:creationId xmlns:a16="http://schemas.microsoft.com/office/drawing/2014/main" id="{099FB81A-2400-41FF-93BD-0DC514261F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0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51" name="AutoShape 186">
                <a:extLst>
                  <a:ext uri="{FF2B5EF4-FFF2-40B4-BE49-F238E27FC236}">
                    <a16:creationId xmlns:a16="http://schemas.microsoft.com/office/drawing/2014/main" id="{DD69CE65-7C4C-46D0-9BFC-E4F42CD937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52" name="AutoShape 187">
                <a:extLst>
                  <a:ext uri="{FF2B5EF4-FFF2-40B4-BE49-F238E27FC236}">
                    <a16:creationId xmlns:a16="http://schemas.microsoft.com/office/drawing/2014/main" id="{C615F9B1-60C8-4BFE-B662-7F58E2A81B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2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53" name="AutoShape 188">
                <a:extLst>
                  <a:ext uri="{FF2B5EF4-FFF2-40B4-BE49-F238E27FC236}">
                    <a16:creationId xmlns:a16="http://schemas.microsoft.com/office/drawing/2014/main" id="{F308B292-1723-4540-B38B-6EDD2FEF73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8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54" name="AutoShape 189">
                <a:extLst>
                  <a:ext uri="{FF2B5EF4-FFF2-40B4-BE49-F238E27FC236}">
                    <a16:creationId xmlns:a16="http://schemas.microsoft.com/office/drawing/2014/main" id="{845F5166-04E3-4D01-B98E-117F1A7368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4" y="2123"/>
                <a:ext cx="453" cy="453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7442" name="Group 190">
              <a:extLst>
                <a:ext uri="{FF2B5EF4-FFF2-40B4-BE49-F238E27FC236}">
                  <a16:creationId xmlns:a16="http://schemas.microsoft.com/office/drawing/2014/main" id="{3985410D-32F4-4ABC-B276-0C5209E796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6" y="740"/>
              <a:ext cx="3100" cy="1978"/>
              <a:chOff x="986" y="816"/>
              <a:chExt cx="3125" cy="1902"/>
            </a:xfrm>
          </p:grpSpPr>
          <p:sp>
            <p:nvSpPr>
              <p:cNvPr id="17443" name="Text Box 191">
                <a:extLst>
                  <a:ext uri="{FF2B5EF4-FFF2-40B4-BE49-F238E27FC236}">
                    <a16:creationId xmlns:a16="http://schemas.microsoft.com/office/drawing/2014/main" id="{74058032-0E4F-4CD5-8C65-38C555FB63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26" y="2225"/>
                <a:ext cx="485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FFFFFF"/>
                    </a:solidFill>
                    <a:cs typeface="Arial" panose="020B0604020202020204" pitchFamily="34" charset="0"/>
                  </a:rPr>
                  <a:t>3cm</a:t>
                </a:r>
              </a:p>
            </p:txBody>
          </p:sp>
          <p:sp>
            <p:nvSpPr>
              <p:cNvPr id="17444" name="Text Box 192">
                <a:extLst>
                  <a:ext uri="{FF2B5EF4-FFF2-40B4-BE49-F238E27FC236}">
                    <a16:creationId xmlns:a16="http://schemas.microsoft.com/office/drawing/2014/main" id="{0CBC48D3-87E9-4ED8-BFC7-966B25373F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6" y="1649"/>
                <a:ext cx="485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FFFFFF"/>
                    </a:solidFill>
                    <a:cs typeface="Arial" panose="020B0604020202020204" pitchFamily="34" charset="0"/>
                  </a:rPr>
                  <a:t>4cm</a:t>
                </a:r>
              </a:p>
            </p:txBody>
          </p:sp>
          <p:sp>
            <p:nvSpPr>
              <p:cNvPr id="17445" name="Text Box 193">
                <a:extLst>
                  <a:ext uri="{FF2B5EF4-FFF2-40B4-BE49-F238E27FC236}">
                    <a16:creationId xmlns:a16="http://schemas.microsoft.com/office/drawing/2014/main" id="{EDA5D149-1205-49D5-B636-481897C41B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34" y="2441"/>
                <a:ext cx="485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GB" altLang="en-US" sz="2400">
                    <a:solidFill>
                      <a:srgbClr val="FFFFFF"/>
                    </a:solidFill>
                    <a:cs typeface="Arial" panose="020B0604020202020204" pitchFamily="34" charset="0"/>
                  </a:rPr>
                  <a:t>6cm</a:t>
                </a:r>
              </a:p>
            </p:txBody>
          </p:sp>
          <p:sp>
            <p:nvSpPr>
              <p:cNvPr id="17446" name="AutoShape 194">
                <a:extLst>
                  <a:ext uri="{FF2B5EF4-FFF2-40B4-BE49-F238E27FC236}">
                    <a16:creationId xmlns:a16="http://schemas.microsoft.com/office/drawing/2014/main" id="{2D442442-11AC-4ED3-AD7E-300D18CA31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816"/>
                <a:ext cx="2351" cy="1636"/>
              </a:xfrm>
              <a:prstGeom prst="cube">
                <a:avLst>
                  <a:gd name="adj" fmla="val 19134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 sz="2800">
                  <a:solidFill>
                    <a:srgbClr val="FFFFFF"/>
                  </a:solidFill>
                  <a:latin typeface="Tahoma" panose="020B060403050404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41156" name="AutoShape 196">
            <a:extLst>
              <a:ext uri="{FF2B5EF4-FFF2-40B4-BE49-F238E27FC236}">
                <a16:creationId xmlns:a16="http://schemas.microsoft.com/office/drawing/2014/main" id="{CDBBEE55-F8CD-42B7-83C0-82FFEF188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9863" y="3346450"/>
            <a:ext cx="1858963" cy="1397000"/>
          </a:xfrm>
          <a:prstGeom prst="cloudCallout">
            <a:avLst>
              <a:gd name="adj1" fmla="val 178866"/>
              <a:gd name="adj2" fmla="val 128634"/>
            </a:avLst>
          </a:prstGeom>
          <a:solidFill>
            <a:schemeClr val="tx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  <a:cs typeface="Arial" panose="020B0604020202020204" pitchFamily="34" charset="0"/>
              </a:rPr>
              <a:t>Area of rectangle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4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11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animBg="1"/>
      <p:bldP spid="40964" grpId="0" autoUpdateAnimBg="0"/>
      <p:bldP spid="40965" grpId="0" autoUpdateAnimBg="0"/>
      <p:bldP spid="40966" grpId="0" autoUpdateAnimBg="0"/>
      <p:bldP spid="40967" grpId="0" autoUpdateAnimBg="0"/>
      <p:bldP spid="40968" grpId="0" autoUpdateAnimBg="0"/>
      <p:bldP spid="40969" grpId="0" autoUpdateAnimBg="0"/>
      <p:bldP spid="41059" grpId="0" autoUpdateAnimBg="0"/>
      <p:bldP spid="41060" grpId="0" autoUpdateAnimBg="0"/>
      <p:bldP spid="41061" grpId="0" autoUpdateAnimBg="0"/>
      <p:bldP spid="41062" grpId="0" autoUpdateAnimBg="0"/>
      <p:bldP spid="41063" grpId="0" autoUpdateAnimBg="0"/>
      <p:bldP spid="41064" grpId="0" autoUpdateAnimBg="0"/>
      <p:bldP spid="411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1">
            <a:extLst>
              <a:ext uri="{FF2B5EF4-FFF2-40B4-BE49-F238E27FC236}">
                <a16:creationId xmlns:a16="http://schemas.microsoft.com/office/drawing/2014/main" id="{D300028F-8652-41AD-95C0-CAF46E0911C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6A03C7F2-60D0-40CC-A894-AF48177CF9EF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18435" name="Footer Placeholder 2">
            <a:extLst>
              <a:ext uri="{FF2B5EF4-FFF2-40B4-BE49-F238E27FC236}">
                <a16:creationId xmlns:a16="http://schemas.microsoft.com/office/drawing/2014/main" id="{02EBF19E-EEF6-430F-89EB-30CA6D60725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Compiled by Mr. Lafferty Maths Dept.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39C71C59-9E47-4CAF-B14D-03994EE5F174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42888"/>
            <a:ext cx="4941888" cy="5916612"/>
            <a:chOff x="2647" y="153"/>
            <a:chExt cx="2882" cy="4167"/>
          </a:xfrm>
        </p:grpSpPr>
        <p:sp>
          <p:nvSpPr>
            <p:cNvPr id="18469" name="Freeform 3">
              <a:extLst>
                <a:ext uri="{FF2B5EF4-FFF2-40B4-BE49-F238E27FC236}">
                  <a16:creationId xmlns:a16="http://schemas.microsoft.com/office/drawing/2014/main" id="{DBC663C5-BA04-4ED5-90C6-7B431E91B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Freeform 4">
              <a:extLst>
                <a:ext uri="{FF2B5EF4-FFF2-40B4-BE49-F238E27FC236}">
                  <a16:creationId xmlns:a16="http://schemas.microsoft.com/office/drawing/2014/main" id="{4459BC81-BFF7-4FD6-80A7-B2F9253CA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1" name="Freeform 5">
              <a:extLst>
                <a:ext uri="{FF2B5EF4-FFF2-40B4-BE49-F238E27FC236}">
                  <a16:creationId xmlns:a16="http://schemas.microsoft.com/office/drawing/2014/main" id="{CAC7CC12-50FF-4F1E-B593-7A92865CFD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2" name="Freeform 6">
              <a:extLst>
                <a:ext uri="{FF2B5EF4-FFF2-40B4-BE49-F238E27FC236}">
                  <a16:creationId xmlns:a16="http://schemas.microsoft.com/office/drawing/2014/main" id="{79473B0B-4442-4E62-80D9-C24BED94ADD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3" name="Freeform 7">
              <a:extLst>
                <a:ext uri="{FF2B5EF4-FFF2-40B4-BE49-F238E27FC236}">
                  <a16:creationId xmlns:a16="http://schemas.microsoft.com/office/drawing/2014/main" id="{D0D8242C-4462-47A5-B966-20A426CDF1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4" name="Freeform 8">
              <a:extLst>
                <a:ext uri="{FF2B5EF4-FFF2-40B4-BE49-F238E27FC236}">
                  <a16:creationId xmlns:a16="http://schemas.microsoft.com/office/drawing/2014/main" id="{50FDA929-67A8-4E5D-907C-F8DD2C88D7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3853"/>
              <a:ext cx="2497" cy="158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5" name="Freeform 9">
              <a:extLst>
                <a:ext uri="{FF2B5EF4-FFF2-40B4-BE49-F238E27FC236}">
                  <a16:creationId xmlns:a16="http://schemas.microsoft.com/office/drawing/2014/main" id="{7BFCF491-C81D-49F8-9C34-26354D8360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6" name="Freeform 10">
              <a:extLst>
                <a:ext uri="{FF2B5EF4-FFF2-40B4-BE49-F238E27FC236}">
                  <a16:creationId xmlns:a16="http://schemas.microsoft.com/office/drawing/2014/main" id="{53F5ABAF-F3D1-43EB-B38E-E2FC3D69EE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7" name="Freeform 11">
              <a:extLst>
                <a:ext uri="{FF2B5EF4-FFF2-40B4-BE49-F238E27FC236}">
                  <a16:creationId xmlns:a16="http://schemas.microsoft.com/office/drawing/2014/main" id="{16B85B39-7A79-4FBF-90DE-44D4FDB321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8" name="Freeform 12">
              <a:extLst>
                <a:ext uri="{FF2B5EF4-FFF2-40B4-BE49-F238E27FC236}">
                  <a16:creationId xmlns:a16="http://schemas.microsoft.com/office/drawing/2014/main" id="{92A63CF8-14F5-4DF1-B937-F379CC4CB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9" name="Freeform 13">
              <a:extLst>
                <a:ext uri="{FF2B5EF4-FFF2-40B4-BE49-F238E27FC236}">
                  <a16:creationId xmlns:a16="http://schemas.microsoft.com/office/drawing/2014/main" id="{D8DEDB58-3A9C-4BFA-A5AA-DEBE153356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0" name="Line 14">
              <a:extLst>
                <a:ext uri="{FF2B5EF4-FFF2-40B4-BE49-F238E27FC236}">
                  <a16:creationId xmlns:a16="http://schemas.microsoft.com/office/drawing/2014/main" id="{9A5ACAB2-0040-4B87-8671-C9EC4CD278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1" name="Rectangle 15">
              <a:extLst>
                <a:ext uri="{FF2B5EF4-FFF2-40B4-BE49-F238E27FC236}">
                  <a16:creationId xmlns:a16="http://schemas.microsoft.com/office/drawing/2014/main" id="{BE36CE63-8512-4851-BE6F-2D9848FED7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82" name="Rectangle 16">
              <a:extLst>
                <a:ext uri="{FF2B5EF4-FFF2-40B4-BE49-F238E27FC236}">
                  <a16:creationId xmlns:a16="http://schemas.microsoft.com/office/drawing/2014/main" id="{AA9F6E0E-0FB0-4FEC-B2D0-E43436A7FC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83" name="Rectangle 17">
              <a:extLst>
                <a:ext uri="{FF2B5EF4-FFF2-40B4-BE49-F238E27FC236}">
                  <a16:creationId xmlns:a16="http://schemas.microsoft.com/office/drawing/2014/main" id="{5A638EC5-CFE1-468C-908B-B941B94F11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84" name="Rectangle 18">
              <a:extLst>
                <a:ext uri="{FF2B5EF4-FFF2-40B4-BE49-F238E27FC236}">
                  <a16:creationId xmlns:a16="http://schemas.microsoft.com/office/drawing/2014/main" id="{094A33C9-5486-4C39-84F8-281C4068B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85" name="Rectangle 19">
              <a:extLst>
                <a:ext uri="{FF2B5EF4-FFF2-40B4-BE49-F238E27FC236}">
                  <a16:creationId xmlns:a16="http://schemas.microsoft.com/office/drawing/2014/main" id="{1A16AD3B-74D5-42B1-9892-5F656B1511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86" name="Rectangle 20">
              <a:extLst>
                <a:ext uri="{FF2B5EF4-FFF2-40B4-BE49-F238E27FC236}">
                  <a16:creationId xmlns:a16="http://schemas.microsoft.com/office/drawing/2014/main" id="{FB5AA680-09D0-41A8-83F8-6E07EC1711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87" name="Freeform 21">
              <a:extLst>
                <a:ext uri="{FF2B5EF4-FFF2-40B4-BE49-F238E27FC236}">
                  <a16:creationId xmlns:a16="http://schemas.microsoft.com/office/drawing/2014/main" id="{5AAECE2B-23B9-4150-A722-F2CD953DD6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8" name="Freeform 22">
              <a:extLst>
                <a:ext uri="{FF2B5EF4-FFF2-40B4-BE49-F238E27FC236}">
                  <a16:creationId xmlns:a16="http://schemas.microsoft.com/office/drawing/2014/main" id="{F41BB62E-3F38-47C7-9E91-D02BC0C2ED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9" name="Freeform 23">
              <a:extLst>
                <a:ext uri="{FF2B5EF4-FFF2-40B4-BE49-F238E27FC236}">
                  <a16:creationId xmlns:a16="http://schemas.microsoft.com/office/drawing/2014/main" id="{8E2A8331-1A27-4582-8BE8-B1FBD6305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0" name="Freeform 24">
              <a:extLst>
                <a:ext uri="{FF2B5EF4-FFF2-40B4-BE49-F238E27FC236}">
                  <a16:creationId xmlns:a16="http://schemas.microsoft.com/office/drawing/2014/main" id="{08675D5B-8A07-4EB0-A473-0898642595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1" name="Freeform 25">
              <a:extLst>
                <a:ext uri="{FF2B5EF4-FFF2-40B4-BE49-F238E27FC236}">
                  <a16:creationId xmlns:a16="http://schemas.microsoft.com/office/drawing/2014/main" id="{1B75A1FF-CA52-4181-AC58-74B79A9B6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2" name="Freeform 26">
              <a:extLst>
                <a:ext uri="{FF2B5EF4-FFF2-40B4-BE49-F238E27FC236}">
                  <a16:creationId xmlns:a16="http://schemas.microsoft.com/office/drawing/2014/main" id="{B1502356-3ED2-4B0C-910E-705348960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3" name="Freeform 27">
              <a:extLst>
                <a:ext uri="{FF2B5EF4-FFF2-40B4-BE49-F238E27FC236}">
                  <a16:creationId xmlns:a16="http://schemas.microsoft.com/office/drawing/2014/main" id="{1119D9C8-004B-4527-B78C-EC22C905EA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4" name="Freeform 28">
              <a:extLst>
                <a:ext uri="{FF2B5EF4-FFF2-40B4-BE49-F238E27FC236}">
                  <a16:creationId xmlns:a16="http://schemas.microsoft.com/office/drawing/2014/main" id="{9796907C-BC1F-42A7-A353-B77E7E8B5F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5" name="Freeform 29">
              <a:extLst>
                <a:ext uri="{FF2B5EF4-FFF2-40B4-BE49-F238E27FC236}">
                  <a16:creationId xmlns:a16="http://schemas.microsoft.com/office/drawing/2014/main" id="{98CA3BBA-A5DA-43C5-8C9B-EE611E8A67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6" name="Freeform 30">
              <a:extLst>
                <a:ext uri="{FF2B5EF4-FFF2-40B4-BE49-F238E27FC236}">
                  <a16:creationId xmlns:a16="http://schemas.microsoft.com/office/drawing/2014/main" id="{4524A105-7403-44CE-9DDA-7440C0AC3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7" name="Freeform 31">
              <a:extLst>
                <a:ext uri="{FF2B5EF4-FFF2-40B4-BE49-F238E27FC236}">
                  <a16:creationId xmlns:a16="http://schemas.microsoft.com/office/drawing/2014/main" id="{0534379B-849F-4550-A52D-D5A52AF6BC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8" name="Freeform 32">
              <a:extLst>
                <a:ext uri="{FF2B5EF4-FFF2-40B4-BE49-F238E27FC236}">
                  <a16:creationId xmlns:a16="http://schemas.microsoft.com/office/drawing/2014/main" id="{459C6C3D-5BF8-4BAF-99C9-9832645320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9" name="Freeform 33">
              <a:extLst>
                <a:ext uri="{FF2B5EF4-FFF2-40B4-BE49-F238E27FC236}">
                  <a16:creationId xmlns:a16="http://schemas.microsoft.com/office/drawing/2014/main" id="{88FBD1D7-DA7C-4180-9A03-789A0454D9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0" name="Freeform 34">
              <a:extLst>
                <a:ext uri="{FF2B5EF4-FFF2-40B4-BE49-F238E27FC236}">
                  <a16:creationId xmlns:a16="http://schemas.microsoft.com/office/drawing/2014/main" id="{F57BAB53-084C-4D47-85C8-3197F58D4B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1" name="Freeform 35">
              <a:extLst>
                <a:ext uri="{FF2B5EF4-FFF2-40B4-BE49-F238E27FC236}">
                  <a16:creationId xmlns:a16="http://schemas.microsoft.com/office/drawing/2014/main" id="{4BEE1A76-1B5D-45CA-AAB2-646C5B4AF7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2" name="Freeform 36">
              <a:extLst>
                <a:ext uri="{FF2B5EF4-FFF2-40B4-BE49-F238E27FC236}">
                  <a16:creationId xmlns:a16="http://schemas.microsoft.com/office/drawing/2014/main" id="{E67300DE-FFD5-4D76-92C5-8E5974DAF4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3" name="Freeform 37">
              <a:extLst>
                <a:ext uri="{FF2B5EF4-FFF2-40B4-BE49-F238E27FC236}">
                  <a16:creationId xmlns:a16="http://schemas.microsoft.com/office/drawing/2014/main" id="{6B682792-052E-4ADC-BB9D-2E8ED3CCE4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4" name="Freeform 38">
              <a:extLst>
                <a:ext uri="{FF2B5EF4-FFF2-40B4-BE49-F238E27FC236}">
                  <a16:creationId xmlns:a16="http://schemas.microsoft.com/office/drawing/2014/main" id="{D924FFA3-4744-4258-89B7-307BDC33D0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5" name="Freeform 39">
              <a:extLst>
                <a:ext uri="{FF2B5EF4-FFF2-40B4-BE49-F238E27FC236}">
                  <a16:creationId xmlns:a16="http://schemas.microsoft.com/office/drawing/2014/main" id="{6D3CA9BE-D719-48F9-8F72-12D8034F9E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6" name="Freeform 40">
              <a:extLst>
                <a:ext uri="{FF2B5EF4-FFF2-40B4-BE49-F238E27FC236}">
                  <a16:creationId xmlns:a16="http://schemas.microsoft.com/office/drawing/2014/main" id="{CBB4F9C7-03C6-45CC-9416-E2805C8E41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7" name="Freeform 41">
              <a:extLst>
                <a:ext uri="{FF2B5EF4-FFF2-40B4-BE49-F238E27FC236}">
                  <a16:creationId xmlns:a16="http://schemas.microsoft.com/office/drawing/2014/main" id="{7AC4C9D1-6993-43E3-A9F8-1CC73F7A19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8" name="Freeform 42">
              <a:extLst>
                <a:ext uri="{FF2B5EF4-FFF2-40B4-BE49-F238E27FC236}">
                  <a16:creationId xmlns:a16="http://schemas.microsoft.com/office/drawing/2014/main" id="{6D1C65C8-08C5-4655-AC53-D2BC479075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9" name="Freeform 43">
              <a:extLst>
                <a:ext uri="{FF2B5EF4-FFF2-40B4-BE49-F238E27FC236}">
                  <a16:creationId xmlns:a16="http://schemas.microsoft.com/office/drawing/2014/main" id="{532FB3A6-5FC2-4FB4-A2FD-22B818B663F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0" name="Freeform 44">
              <a:extLst>
                <a:ext uri="{FF2B5EF4-FFF2-40B4-BE49-F238E27FC236}">
                  <a16:creationId xmlns:a16="http://schemas.microsoft.com/office/drawing/2014/main" id="{E5DE98CC-F525-436C-8E92-AFD9B0DF8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1" name="Freeform 45">
              <a:extLst>
                <a:ext uri="{FF2B5EF4-FFF2-40B4-BE49-F238E27FC236}">
                  <a16:creationId xmlns:a16="http://schemas.microsoft.com/office/drawing/2014/main" id="{662A5AEE-2315-46E1-8F87-559581937B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2" name="Freeform 46">
              <a:extLst>
                <a:ext uri="{FF2B5EF4-FFF2-40B4-BE49-F238E27FC236}">
                  <a16:creationId xmlns:a16="http://schemas.microsoft.com/office/drawing/2014/main" id="{056BE33F-6F0B-455A-ACA4-DA3E745FF6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3" name="Freeform 47">
              <a:extLst>
                <a:ext uri="{FF2B5EF4-FFF2-40B4-BE49-F238E27FC236}">
                  <a16:creationId xmlns:a16="http://schemas.microsoft.com/office/drawing/2014/main" id="{654B1DEB-5861-4B29-83F2-25335DE5B3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4" name="Freeform 48">
              <a:extLst>
                <a:ext uri="{FF2B5EF4-FFF2-40B4-BE49-F238E27FC236}">
                  <a16:creationId xmlns:a16="http://schemas.microsoft.com/office/drawing/2014/main" id="{A2233F15-2D5A-404F-89D2-7E26446DD0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5" name="Freeform 49">
              <a:extLst>
                <a:ext uri="{FF2B5EF4-FFF2-40B4-BE49-F238E27FC236}">
                  <a16:creationId xmlns:a16="http://schemas.microsoft.com/office/drawing/2014/main" id="{B2F0965F-3484-4E16-B19B-ED9C17C1D1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6" name="Freeform 50">
              <a:extLst>
                <a:ext uri="{FF2B5EF4-FFF2-40B4-BE49-F238E27FC236}">
                  <a16:creationId xmlns:a16="http://schemas.microsoft.com/office/drawing/2014/main" id="{BFCC4B4F-D7A1-4C36-A644-1BD6C17F2D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7" name="Freeform 51">
              <a:extLst>
                <a:ext uri="{FF2B5EF4-FFF2-40B4-BE49-F238E27FC236}">
                  <a16:creationId xmlns:a16="http://schemas.microsoft.com/office/drawing/2014/main" id="{2845CC53-C5D6-4131-9F60-F29CA340C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8" name="Freeform 52">
              <a:extLst>
                <a:ext uri="{FF2B5EF4-FFF2-40B4-BE49-F238E27FC236}">
                  <a16:creationId xmlns:a16="http://schemas.microsoft.com/office/drawing/2014/main" id="{4982F432-0A0D-4A00-8892-435882916B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9" name="Freeform 53">
              <a:extLst>
                <a:ext uri="{FF2B5EF4-FFF2-40B4-BE49-F238E27FC236}">
                  <a16:creationId xmlns:a16="http://schemas.microsoft.com/office/drawing/2014/main" id="{46438467-CBDA-4903-9DD5-B19329CFCF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0" name="Freeform 54">
              <a:extLst>
                <a:ext uri="{FF2B5EF4-FFF2-40B4-BE49-F238E27FC236}">
                  <a16:creationId xmlns:a16="http://schemas.microsoft.com/office/drawing/2014/main" id="{7DB419F3-4391-4E45-A893-79E1BCA7E5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1" name="Freeform 55">
              <a:extLst>
                <a:ext uri="{FF2B5EF4-FFF2-40B4-BE49-F238E27FC236}">
                  <a16:creationId xmlns:a16="http://schemas.microsoft.com/office/drawing/2014/main" id="{56276580-08FE-4685-B27F-A717B53CBC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2" name="Freeform 56">
              <a:extLst>
                <a:ext uri="{FF2B5EF4-FFF2-40B4-BE49-F238E27FC236}">
                  <a16:creationId xmlns:a16="http://schemas.microsoft.com/office/drawing/2014/main" id="{1716104F-B1E7-4EA2-925C-9B9F9EA14E6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3" name="Freeform 57">
              <a:extLst>
                <a:ext uri="{FF2B5EF4-FFF2-40B4-BE49-F238E27FC236}">
                  <a16:creationId xmlns:a16="http://schemas.microsoft.com/office/drawing/2014/main" id="{20191E0F-AADB-4574-897D-3D3B2FD60F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4" name="Freeform 58">
              <a:extLst>
                <a:ext uri="{FF2B5EF4-FFF2-40B4-BE49-F238E27FC236}">
                  <a16:creationId xmlns:a16="http://schemas.microsoft.com/office/drawing/2014/main" id="{9AB6D0B5-813D-44FA-B0F8-4771CBC87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5" name="Freeform 59">
              <a:extLst>
                <a:ext uri="{FF2B5EF4-FFF2-40B4-BE49-F238E27FC236}">
                  <a16:creationId xmlns:a16="http://schemas.microsoft.com/office/drawing/2014/main" id="{5E05E3E1-6190-43E0-8546-1C1657A01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6" name="Freeform 60">
              <a:extLst>
                <a:ext uri="{FF2B5EF4-FFF2-40B4-BE49-F238E27FC236}">
                  <a16:creationId xmlns:a16="http://schemas.microsoft.com/office/drawing/2014/main" id="{BD1EF9B5-D3F2-4848-979A-FAB9F2B3A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7" name="Freeform 61">
              <a:extLst>
                <a:ext uri="{FF2B5EF4-FFF2-40B4-BE49-F238E27FC236}">
                  <a16:creationId xmlns:a16="http://schemas.microsoft.com/office/drawing/2014/main" id="{CEAE2505-08B4-4F1C-AAC7-50AC072BE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8" name="Freeform 62">
              <a:extLst>
                <a:ext uri="{FF2B5EF4-FFF2-40B4-BE49-F238E27FC236}">
                  <a16:creationId xmlns:a16="http://schemas.microsoft.com/office/drawing/2014/main" id="{435CB2E7-FD26-4FF5-9013-056490B0DE4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29" name="Freeform 63">
              <a:extLst>
                <a:ext uri="{FF2B5EF4-FFF2-40B4-BE49-F238E27FC236}">
                  <a16:creationId xmlns:a16="http://schemas.microsoft.com/office/drawing/2014/main" id="{67E645F9-4689-48C9-A6F4-D8FB419397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0" name="Freeform 64">
              <a:extLst>
                <a:ext uri="{FF2B5EF4-FFF2-40B4-BE49-F238E27FC236}">
                  <a16:creationId xmlns:a16="http://schemas.microsoft.com/office/drawing/2014/main" id="{93210E92-5A1E-4368-8838-725BF72FEE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51" name="Text Box 67">
            <a:extLst>
              <a:ext uri="{FF2B5EF4-FFF2-40B4-BE49-F238E27FC236}">
                <a16:creationId xmlns:a16="http://schemas.microsoft.com/office/drawing/2014/main" id="{5A976FF9-6DD9-48E0-90A0-DB39E8044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3600" y="1447800"/>
            <a:ext cx="31067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00066"/>
                </a:solidFill>
                <a:cs typeface="Arial" panose="020B0604020202020204" pitchFamily="34" charset="0"/>
              </a:rPr>
              <a:t>Volume = l x b x h</a:t>
            </a:r>
          </a:p>
        </p:txBody>
      </p:sp>
      <p:sp>
        <p:nvSpPr>
          <p:cNvPr id="42052" name="Text Box 68">
            <a:extLst>
              <a:ext uri="{FF2B5EF4-FFF2-40B4-BE49-F238E27FC236}">
                <a16:creationId xmlns:a16="http://schemas.microsoft.com/office/drawing/2014/main" id="{2A40D6EC-4249-41DF-80FB-0B499A0D6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8950" y="2133600"/>
            <a:ext cx="26844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00066"/>
                </a:solidFill>
                <a:cs typeface="Arial" panose="020B0604020202020204" pitchFamily="34" charset="0"/>
              </a:rPr>
              <a:t>V = 18 x 5 x 27</a:t>
            </a:r>
          </a:p>
        </p:txBody>
      </p:sp>
      <p:sp>
        <p:nvSpPr>
          <p:cNvPr id="42053" name="Text Box 69">
            <a:extLst>
              <a:ext uri="{FF2B5EF4-FFF2-40B4-BE49-F238E27FC236}">
                <a16:creationId xmlns:a16="http://schemas.microsoft.com/office/drawing/2014/main" id="{9D9A37BE-3608-45DD-AA5A-3E7EF5340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6413" y="2757488"/>
            <a:ext cx="25828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00066"/>
                </a:solidFill>
                <a:cs typeface="Arial" panose="020B0604020202020204" pitchFamily="34" charset="0"/>
              </a:rPr>
              <a:t>V =  2430 cm³</a:t>
            </a:r>
          </a:p>
        </p:txBody>
      </p:sp>
      <p:sp>
        <p:nvSpPr>
          <p:cNvPr id="18440" name="Rectangle 65">
            <a:extLst>
              <a:ext uri="{FF2B5EF4-FFF2-40B4-BE49-F238E27FC236}">
                <a16:creationId xmlns:a16="http://schemas.microsoft.com/office/drawing/2014/main" id="{9CD2C67C-E9D4-4E72-950F-59B4AB8E4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8" y="785813"/>
            <a:ext cx="39624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ea typeface="PMingLiU" panose="020B0604030504040204" pitchFamily="18" charset="-120"/>
                <a:cs typeface="Arial" panose="020B0604020202020204" pitchFamily="34" charset="0"/>
              </a:rPr>
              <a:t>Example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  <a:cs typeface="Arial" panose="020B0604020202020204" pitchFamily="34" charset="0"/>
            </a:endParaRPr>
          </a:p>
        </p:txBody>
      </p:sp>
      <p:sp>
        <p:nvSpPr>
          <p:cNvPr id="42050" name="Text Box 66">
            <a:extLst>
              <a:ext uri="{FF2B5EF4-FFF2-40B4-BE49-F238E27FC236}">
                <a16:creationId xmlns:a16="http://schemas.microsoft.com/office/drawing/2014/main" id="{CEA7F65D-07F2-41E8-8E12-26C06C0E3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6688" y="5243513"/>
            <a:ext cx="12620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FF"/>
                </a:solidFill>
                <a:cs typeface="Arial" panose="020B0604020202020204" pitchFamily="34" charset="0"/>
              </a:rPr>
              <a:t>18 cm</a:t>
            </a:r>
          </a:p>
        </p:txBody>
      </p:sp>
      <p:sp>
        <p:nvSpPr>
          <p:cNvPr id="42054" name="Text Box 70">
            <a:extLst>
              <a:ext uri="{FF2B5EF4-FFF2-40B4-BE49-F238E27FC236}">
                <a16:creationId xmlns:a16="http://schemas.microsoft.com/office/drawing/2014/main" id="{16E6326F-80C5-4430-A002-78FA2FCE482A}"/>
              </a:ext>
            </a:extLst>
          </p:cNvPr>
          <p:cNvSpPr txBox="1">
            <a:spLocks noChangeArrowheads="1"/>
          </p:cNvSpPr>
          <p:nvPr/>
        </p:nvSpPr>
        <p:spPr bwMode="auto">
          <a:xfrm rot="2599271">
            <a:off x="160338" y="5014913"/>
            <a:ext cx="10795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FF"/>
                </a:solidFill>
                <a:cs typeface="Arial" panose="020B0604020202020204" pitchFamily="34" charset="0"/>
              </a:rPr>
              <a:t>5 cm</a:t>
            </a:r>
          </a:p>
        </p:txBody>
      </p:sp>
      <p:sp>
        <p:nvSpPr>
          <p:cNvPr id="42055" name="Text Box 71">
            <a:extLst>
              <a:ext uri="{FF2B5EF4-FFF2-40B4-BE49-F238E27FC236}">
                <a16:creationId xmlns:a16="http://schemas.microsoft.com/office/drawing/2014/main" id="{B84F65C9-7594-45B5-BAB4-FEAF98166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3529013"/>
            <a:ext cx="12049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FF"/>
                </a:solidFill>
                <a:cs typeface="Arial" panose="020B0604020202020204" pitchFamily="34" charset="0"/>
              </a:rPr>
              <a:t>27cm</a:t>
            </a:r>
          </a:p>
        </p:txBody>
      </p:sp>
      <p:grpSp>
        <p:nvGrpSpPr>
          <p:cNvPr id="3" name="Group 72">
            <a:extLst>
              <a:ext uri="{FF2B5EF4-FFF2-40B4-BE49-F238E27FC236}">
                <a16:creationId xmlns:a16="http://schemas.microsoft.com/office/drawing/2014/main" id="{E8E8D2E7-64D7-4476-8093-F732D42B45BC}"/>
              </a:ext>
            </a:extLst>
          </p:cNvPr>
          <p:cNvGrpSpPr>
            <a:grpSpLocks/>
          </p:cNvGrpSpPr>
          <p:nvPr/>
        </p:nvGrpSpPr>
        <p:grpSpPr bwMode="auto">
          <a:xfrm>
            <a:off x="628650" y="2055813"/>
            <a:ext cx="2381250" cy="3257550"/>
            <a:chOff x="396" y="684"/>
            <a:chExt cx="1500" cy="2052"/>
          </a:xfrm>
        </p:grpSpPr>
        <p:sp>
          <p:nvSpPr>
            <p:cNvPr id="18446" name="AutoShape 73">
              <a:extLst>
                <a:ext uri="{FF2B5EF4-FFF2-40B4-BE49-F238E27FC236}">
                  <a16:creationId xmlns:a16="http://schemas.microsoft.com/office/drawing/2014/main" id="{9E590C31-B7FB-4387-9F83-D0A71344C0D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96" y="684"/>
              <a:ext cx="1500" cy="2052"/>
            </a:xfrm>
            <a:prstGeom prst="cube">
              <a:avLst>
                <a:gd name="adj" fmla="val 14731"/>
              </a:avLst>
            </a:prstGeom>
            <a:gradFill rotWithShape="0">
              <a:gsLst>
                <a:gs pos="0">
                  <a:srgbClr val="FF9933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endParaRPr lang="en-US" altLang="en-US" sz="2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8447" name="Group 74">
              <a:extLst>
                <a:ext uri="{FF2B5EF4-FFF2-40B4-BE49-F238E27FC236}">
                  <a16:creationId xmlns:a16="http://schemas.microsoft.com/office/drawing/2014/main" id="{0F1907D1-23C7-4474-BA5B-EE1EEB8725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3" y="959"/>
              <a:ext cx="985" cy="1165"/>
              <a:chOff x="965" y="1079"/>
              <a:chExt cx="613" cy="865"/>
            </a:xfrm>
          </p:grpSpPr>
          <p:sp>
            <p:nvSpPr>
              <p:cNvPr id="18452" name="Freeform 75">
                <a:extLst>
                  <a:ext uri="{FF2B5EF4-FFF2-40B4-BE49-F238E27FC236}">
                    <a16:creationId xmlns:a16="http://schemas.microsoft.com/office/drawing/2014/main" id="{053DC820-2E05-4F4D-9DEB-3DA51BB372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5" y="1717"/>
                <a:ext cx="613" cy="227"/>
              </a:xfrm>
              <a:custGeom>
                <a:avLst/>
                <a:gdLst>
                  <a:gd name="T0" fmla="*/ 1 w 1226"/>
                  <a:gd name="T1" fmla="*/ 1 h 454"/>
                  <a:gd name="T2" fmla="*/ 1 w 1226"/>
                  <a:gd name="T3" fmla="*/ 1 h 454"/>
                  <a:gd name="T4" fmla="*/ 1 w 1226"/>
                  <a:gd name="T5" fmla="*/ 1 h 454"/>
                  <a:gd name="T6" fmla="*/ 1 w 1226"/>
                  <a:gd name="T7" fmla="*/ 1 h 454"/>
                  <a:gd name="T8" fmla="*/ 1 w 1226"/>
                  <a:gd name="T9" fmla="*/ 1 h 454"/>
                  <a:gd name="T10" fmla="*/ 1 w 1226"/>
                  <a:gd name="T11" fmla="*/ 1 h 454"/>
                  <a:gd name="T12" fmla="*/ 1 w 1226"/>
                  <a:gd name="T13" fmla="*/ 1 h 454"/>
                  <a:gd name="T14" fmla="*/ 1 w 1226"/>
                  <a:gd name="T15" fmla="*/ 1 h 454"/>
                  <a:gd name="T16" fmla="*/ 1 w 1226"/>
                  <a:gd name="T17" fmla="*/ 1 h 454"/>
                  <a:gd name="T18" fmla="*/ 1 w 1226"/>
                  <a:gd name="T19" fmla="*/ 1 h 454"/>
                  <a:gd name="T20" fmla="*/ 1 w 1226"/>
                  <a:gd name="T21" fmla="*/ 1 h 454"/>
                  <a:gd name="T22" fmla="*/ 1 w 1226"/>
                  <a:gd name="T23" fmla="*/ 1 h 454"/>
                  <a:gd name="T24" fmla="*/ 1 w 1226"/>
                  <a:gd name="T25" fmla="*/ 1 h 454"/>
                  <a:gd name="T26" fmla="*/ 1 w 1226"/>
                  <a:gd name="T27" fmla="*/ 1 h 454"/>
                  <a:gd name="T28" fmla="*/ 1 w 1226"/>
                  <a:gd name="T29" fmla="*/ 1 h 454"/>
                  <a:gd name="T30" fmla="*/ 1 w 1226"/>
                  <a:gd name="T31" fmla="*/ 1 h 454"/>
                  <a:gd name="T32" fmla="*/ 1 w 1226"/>
                  <a:gd name="T33" fmla="*/ 1 h 454"/>
                  <a:gd name="T34" fmla="*/ 1 w 1226"/>
                  <a:gd name="T35" fmla="*/ 1 h 454"/>
                  <a:gd name="T36" fmla="*/ 1 w 1226"/>
                  <a:gd name="T37" fmla="*/ 1 h 454"/>
                  <a:gd name="T38" fmla="*/ 1 w 1226"/>
                  <a:gd name="T39" fmla="*/ 1 h 454"/>
                  <a:gd name="T40" fmla="*/ 1 w 1226"/>
                  <a:gd name="T41" fmla="*/ 1 h 454"/>
                  <a:gd name="T42" fmla="*/ 1 w 1226"/>
                  <a:gd name="T43" fmla="*/ 1 h 454"/>
                  <a:gd name="T44" fmla="*/ 1 w 1226"/>
                  <a:gd name="T45" fmla="*/ 1 h 454"/>
                  <a:gd name="T46" fmla="*/ 1 w 1226"/>
                  <a:gd name="T47" fmla="*/ 1 h 454"/>
                  <a:gd name="T48" fmla="*/ 1 w 1226"/>
                  <a:gd name="T49" fmla="*/ 1 h 454"/>
                  <a:gd name="T50" fmla="*/ 1 w 1226"/>
                  <a:gd name="T51" fmla="*/ 1 h 454"/>
                  <a:gd name="T52" fmla="*/ 1 w 1226"/>
                  <a:gd name="T53" fmla="*/ 1 h 454"/>
                  <a:gd name="T54" fmla="*/ 1 w 1226"/>
                  <a:gd name="T55" fmla="*/ 1 h 454"/>
                  <a:gd name="T56" fmla="*/ 1 w 1226"/>
                  <a:gd name="T57" fmla="*/ 1 h 454"/>
                  <a:gd name="T58" fmla="*/ 1 w 1226"/>
                  <a:gd name="T59" fmla="*/ 1 h 454"/>
                  <a:gd name="T60" fmla="*/ 1 w 1226"/>
                  <a:gd name="T61" fmla="*/ 1 h 454"/>
                  <a:gd name="T62" fmla="*/ 1 w 1226"/>
                  <a:gd name="T63" fmla="*/ 1 h 454"/>
                  <a:gd name="T64" fmla="*/ 1 w 1226"/>
                  <a:gd name="T65" fmla="*/ 1 h 454"/>
                  <a:gd name="T66" fmla="*/ 1 w 1226"/>
                  <a:gd name="T67" fmla="*/ 1 h 454"/>
                  <a:gd name="T68" fmla="*/ 1 w 1226"/>
                  <a:gd name="T69" fmla="*/ 1 h 454"/>
                  <a:gd name="T70" fmla="*/ 1 w 1226"/>
                  <a:gd name="T71" fmla="*/ 1 h 454"/>
                  <a:gd name="T72" fmla="*/ 1 w 1226"/>
                  <a:gd name="T73" fmla="*/ 1 h 454"/>
                  <a:gd name="T74" fmla="*/ 1 w 1226"/>
                  <a:gd name="T75" fmla="*/ 1 h 454"/>
                  <a:gd name="T76" fmla="*/ 1 w 1226"/>
                  <a:gd name="T77" fmla="*/ 1 h 454"/>
                  <a:gd name="T78" fmla="*/ 1 w 1226"/>
                  <a:gd name="T79" fmla="*/ 1 h 454"/>
                  <a:gd name="T80" fmla="*/ 1 w 1226"/>
                  <a:gd name="T81" fmla="*/ 1 h 454"/>
                  <a:gd name="T82" fmla="*/ 1 w 1226"/>
                  <a:gd name="T83" fmla="*/ 1 h 454"/>
                  <a:gd name="T84" fmla="*/ 1 w 1226"/>
                  <a:gd name="T85" fmla="*/ 1 h 454"/>
                  <a:gd name="T86" fmla="*/ 1 w 1226"/>
                  <a:gd name="T87" fmla="*/ 1 h 454"/>
                  <a:gd name="T88" fmla="*/ 1 w 1226"/>
                  <a:gd name="T89" fmla="*/ 1 h 454"/>
                  <a:gd name="T90" fmla="*/ 1 w 1226"/>
                  <a:gd name="T91" fmla="*/ 1 h 454"/>
                  <a:gd name="T92" fmla="*/ 1 w 1226"/>
                  <a:gd name="T93" fmla="*/ 1 h 454"/>
                  <a:gd name="T94" fmla="*/ 1 w 1226"/>
                  <a:gd name="T95" fmla="*/ 1 h 454"/>
                  <a:gd name="T96" fmla="*/ 1 w 1226"/>
                  <a:gd name="T97" fmla="*/ 1 h 454"/>
                  <a:gd name="T98" fmla="*/ 1 w 1226"/>
                  <a:gd name="T99" fmla="*/ 1 h 454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226"/>
                  <a:gd name="T151" fmla="*/ 0 h 454"/>
                  <a:gd name="T152" fmla="*/ 1226 w 1226"/>
                  <a:gd name="T153" fmla="*/ 454 h 454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226" h="454">
                    <a:moveTo>
                      <a:pt x="0" y="385"/>
                    </a:moveTo>
                    <a:lnTo>
                      <a:pt x="1" y="378"/>
                    </a:lnTo>
                    <a:lnTo>
                      <a:pt x="5" y="361"/>
                    </a:lnTo>
                    <a:lnTo>
                      <a:pt x="10" y="334"/>
                    </a:lnTo>
                    <a:lnTo>
                      <a:pt x="17" y="304"/>
                    </a:lnTo>
                    <a:lnTo>
                      <a:pt x="25" y="274"/>
                    </a:lnTo>
                    <a:lnTo>
                      <a:pt x="33" y="247"/>
                    </a:lnTo>
                    <a:lnTo>
                      <a:pt x="41" y="225"/>
                    </a:lnTo>
                    <a:lnTo>
                      <a:pt x="50" y="213"/>
                    </a:lnTo>
                    <a:lnTo>
                      <a:pt x="60" y="206"/>
                    </a:lnTo>
                    <a:lnTo>
                      <a:pt x="75" y="196"/>
                    </a:lnTo>
                    <a:lnTo>
                      <a:pt x="92" y="183"/>
                    </a:lnTo>
                    <a:lnTo>
                      <a:pt x="111" y="170"/>
                    </a:lnTo>
                    <a:lnTo>
                      <a:pt x="129" y="158"/>
                    </a:lnTo>
                    <a:lnTo>
                      <a:pt x="144" y="146"/>
                    </a:lnTo>
                    <a:lnTo>
                      <a:pt x="156" y="137"/>
                    </a:lnTo>
                    <a:lnTo>
                      <a:pt x="161" y="131"/>
                    </a:lnTo>
                    <a:lnTo>
                      <a:pt x="168" y="117"/>
                    </a:lnTo>
                    <a:lnTo>
                      <a:pt x="176" y="94"/>
                    </a:lnTo>
                    <a:lnTo>
                      <a:pt x="183" y="69"/>
                    </a:lnTo>
                    <a:lnTo>
                      <a:pt x="186" y="52"/>
                    </a:lnTo>
                    <a:lnTo>
                      <a:pt x="252" y="0"/>
                    </a:lnTo>
                    <a:lnTo>
                      <a:pt x="262" y="4"/>
                    </a:lnTo>
                    <a:lnTo>
                      <a:pt x="271" y="8"/>
                    </a:lnTo>
                    <a:lnTo>
                      <a:pt x="280" y="11"/>
                    </a:lnTo>
                    <a:lnTo>
                      <a:pt x="289" y="15"/>
                    </a:lnTo>
                    <a:lnTo>
                      <a:pt x="296" y="18"/>
                    </a:lnTo>
                    <a:lnTo>
                      <a:pt x="302" y="19"/>
                    </a:lnTo>
                    <a:lnTo>
                      <a:pt x="307" y="22"/>
                    </a:lnTo>
                    <a:lnTo>
                      <a:pt x="308" y="22"/>
                    </a:lnTo>
                    <a:lnTo>
                      <a:pt x="365" y="4"/>
                    </a:lnTo>
                    <a:lnTo>
                      <a:pt x="402" y="15"/>
                    </a:lnTo>
                    <a:lnTo>
                      <a:pt x="415" y="15"/>
                    </a:lnTo>
                    <a:lnTo>
                      <a:pt x="418" y="15"/>
                    </a:lnTo>
                    <a:lnTo>
                      <a:pt x="429" y="15"/>
                    </a:lnTo>
                    <a:lnTo>
                      <a:pt x="442" y="16"/>
                    </a:lnTo>
                    <a:lnTo>
                      <a:pt x="459" y="16"/>
                    </a:lnTo>
                    <a:lnTo>
                      <a:pt x="476" y="17"/>
                    </a:lnTo>
                    <a:lnTo>
                      <a:pt x="491" y="19"/>
                    </a:lnTo>
                    <a:lnTo>
                      <a:pt x="504" y="23"/>
                    </a:lnTo>
                    <a:lnTo>
                      <a:pt x="512" y="26"/>
                    </a:lnTo>
                    <a:lnTo>
                      <a:pt x="515" y="32"/>
                    </a:lnTo>
                    <a:lnTo>
                      <a:pt x="520" y="39"/>
                    </a:lnTo>
                    <a:lnTo>
                      <a:pt x="525" y="47"/>
                    </a:lnTo>
                    <a:lnTo>
                      <a:pt x="530" y="56"/>
                    </a:lnTo>
                    <a:lnTo>
                      <a:pt x="535" y="64"/>
                    </a:lnTo>
                    <a:lnTo>
                      <a:pt x="540" y="73"/>
                    </a:lnTo>
                    <a:lnTo>
                      <a:pt x="545" y="77"/>
                    </a:lnTo>
                    <a:lnTo>
                      <a:pt x="548" y="79"/>
                    </a:lnTo>
                    <a:lnTo>
                      <a:pt x="554" y="81"/>
                    </a:lnTo>
                    <a:lnTo>
                      <a:pt x="563" y="84"/>
                    </a:lnTo>
                    <a:lnTo>
                      <a:pt x="575" y="87"/>
                    </a:lnTo>
                    <a:lnTo>
                      <a:pt x="588" y="91"/>
                    </a:lnTo>
                    <a:lnTo>
                      <a:pt x="600" y="96"/>
                    </a:lnTo>
                    <a:lnTo>
                      <a:pt x="611" y="98"/>
                    </a:lnTo>
                    <a:lnTo>
                      <a:pt x="619" y="100"/>
                    </a:lnTo>
                    <a:lnTo>
                      <a:pt x="621" y="101"/>
                    </a:lnTo>
                    <a:lnTo>
                      <a:pt x="621" y="209"/>
                    </a:lnTo>
                    <a:lnTo>
                      <a:pt x="623" y="209"/>
                    </a:lnTo>
                    <a:lnTo>
                      <a:pt x="629" y="210"/>
                    </a:lnTo>
                    <a:lnTo>
                      <a:pt x="637" y="211"/>
                    </a:lnTo>
                    <a:lnTo>
                      <a:pt x="646" y="213"/>
                    </a:lnTo>
                    <a:lnTo>
                      <a:pt x="656" y="215"/>
                    </a:lnTo>
                    <a:lnTo>
                      <a:pt x="665" y="218"/>
                    </a:lnTo>
                    <a:lnTo>
                      <a:pt x="672" y="220"/>
                    </a:lnTo>
                    <a:lnTo>
                      <a:pt x="676" y="223"/>
                    </a:lnTo>
                    <a:lnTo>
                      <a:pt x="682" y="235"/>
                    </a:lnTo>
                    <a:lnTo>
                      <a:pt x="690" y="251"/>
                    </a:lnTo>
                    <a:lnTo>
                      <a:pt x="697" y="266"/>
                    </a:lnTo>
                    <a:lnTo>
                      <a:pt x="699" y="273"/>
                    </a:lnTo>
                    <a:lnTo>
                      <a:pt x="729" y="310"/>
                    </a:lnTo>
                    <a:lnTo>
                      <a:pt x="736" y="306"/>
                    </a:lnTo>
                    <a:lnTo>
                      <a:pt x="747" y="303"/>
                    </a:lnTo>
                    <a:lnTo>
                      <a:pt x="758" y="300"/>
                    </a:lnTo>
                    <a:lnTo>
                      <a:pt x="770" y="296"/>
                    </a:lnTo>
                    <a:lnTo>
                      <a:pt x="782" y="294"/>
                    </a:lnTo>
                    <a:lnTo>
                      <a:pt x="793" y="293"/>
                    </a:lnTo>
                    <a:lnTo>
                      <a:pt x="802" y="291"/>
                    </a:lnTo>
                    <a:lnTo>
                      <a:pt x="809" y="293"/>
                    </a:lnTo>
                    <a:lnTo>
                      <a:pt x="810" y="294"/>
                    </a:lnTo>
                    <a:lnTo>
                      <a:pt x="815" y="297"/>
                    </a:lnTo>
                    <a:lnTo>
                      <a:pt x="823" y="301"/>
                    </a:lnTo>
                    <a:lnTo>
                      <a:pt x="834" y="305"/>
                    </a:lnTo>
                    <a:lnTo>
                      <a:pt x="849" y="308"/>
                    </a:lnTo>
                    <a:lnTo>
                      <a:pt x="869" y="309"/>
                    </a:lnTo>
                    <a:lnTo>
                      <a:pt x="892" y="308"/>
                    </a:lnTo>
                    <a:lnTo>
                      <a:pt x="920" y="302"/>
                    </a:lnTo>
                    <a:lnTo>
                      <a:pt x="975" y="330"/>
                    </a:lnTo>
                    <a:lnTo>
                      <a:pt x="978" y="327"/>
                    </a:lnTo>
                    <a:lnTo>
                      <a:pt x="985" y="321"/>
                    </a:lnTo>
                    <a:lnTo>
                      <a:pt x="994" y="317"/>
                    </a:lnTo>
                    <a:lnTo>
                      <a:pt x="1005" y="315"/>
                    </a:lnTo>
                    <a:lnTo>
                      <a:pt x="1013" y="315"/>
                    </a:lnTo>
                    <a:lnTo>
                      <a:pt x="1024" y="315"/>
                    </a:lnTo>
                    <a:lnTo>
                      <a:pt x="1039" y="315"/>
                    </a:lnTo>
                    <a:lnTo>
                      <a:pt x="1055" y="315"/>
                    </a:lnTo>
                    <a:lnTo>
                      <a:pt x="1073" y="315"/>
                    </a:lnTo>
                    <a:lnTo>
                      <a:pt x="1088" y="313"/>
                    </a:lnTo>
                    <a:lnTo>
                      <a:pt x="1099" y="313"/>
                    </a:lnTo>
                    <a:lnTo>
                      <a:pt x="1106" y="312"/>
                    </a:lnTo>
                    <a:lnTo>
                      <a:pt x="1112" y="310"/>
                    </a:lnTo>
                    <a:lnTo>
                      <a:pt x="1120" y="306"/>
                    </a:lnTo>
                    <a:lnTo>
                      <a:pt x="1129" y="303"/>
                    </a:lnTo>
                    <a:lnTo>
                      <a:pt x="1140" y="298"/>
                    </a:lnTo>
                    <a:lnTo>
                      <a:pt x="1150" y="294"/>
                    </a:lnTo>
                    <a:lnTo>
                      <a:pt x="1159" y="290"/>
                    </a:lnTo>
                    <a:lnTo>
                      <a:pt x="1166" y="288"/>
                    </a:lnTo>
                    <a:lnTo>
                      <a:pt x="1171" y="288"/>
                    </a:lnTo>
                    <a:lnTo>
                      <a:pt x="1174" y="293"/>
                    </a:lnTo>
                    <a:lnTo>
                      <a:pt x="1181" y="302"/>
                    </a:lnTo>
                    <a:lnTo>
                      <a:pt x="1188" y="313"/>
                    </a:lnTo>
                    <a:lnTo>
                      <a:pt x="1196" y="326"/>
                    </a:lnTo>
                    <a:lnTo>
                      <a:pt x="1204" y="340"/>
                    </a:lnTo>
                    <a:lnTo>
                      <a:pt x="1211" y="351"/>
                    </a:lnTo>
                    <a:lnTo>
                      <a:pt x="1216" y="358"/>
                    </a:lnTo>
                    <a:lnTo>
                      <a:pt x="1218" y="362"/>
                    </a:lnTo>
                    <a:lnTo>
                      <a:pt x="1226" y="422"/>
                    </a:lnTo>
                    <a:lnTo>
                      <a:pt x="1108" y="454"/>
                    </a:lnTo>
                    <a:lnTo>
                      <a:pt x="1106" y="454"/>
                    </a:lnTo>
                    <a:lnTo>
                      <a:pt x="1099" y="452"/>
                    </a:lnTo>
                    <a:lnTo>
                      <a:pt x="1089" y="451"/>
                    </a:lnTo>
                    <a:lnTo>
                      <a:pt x="1076" y="447"/>
                    </a:lnTo>
                    <a:lnTo>
                      <a:pt x="1060" y="444"/>
                    </a:lnTo>
                    <a:lnTo>
                      <a:pt x="1043" y="440"/>
                    </a:lnTo>
                    <a:lnTo>
                      <a:pt x="1023" y="437"/>
                    </a:lnTo>
                    <a:lnTo>
                      <a:pt x="1004" y="432"/>
                    </a:lnTo>
                    <a:lnTo>
                      <a:pt x="984" y="429"/>
                    </a:lnTo>
                    <a:lnTo>
                      <a:pt x="963" y="425"/>
                    </a:lnTo>
                    <a:lnTo>
                      <a:pt x="945" y="422"/>
                    </a:lnTo>
                    <a:lnTo>
                      <a:pt x="928" y="418"/>
                    </a:lnTo>
                    <a:lnTo>
                      <a:pt x="913" y="415"/>
                    </a:lnTo>
                    <a:lnTo>
                      <a:pt x="900" y="414"/>
                    </a:lnTo>
                    <a:lnTo>
                      <a:pt x="891" y="411"/>
                    </a:lnTo>
                    <a:lnTo>
                      <a:pt x="885" y="411"/>
                    </a:lnTo>
                    <a:lnTo>
                      <a:pt x="878" y="411"/>
                    </a:lnTo>
                    <a:lnTo>
                      <a:pt x="871" y="410"/>
                    </a:lnTo>
                    <a:lnTo>
                      <a:pt x="864" y="409"/>
                    </a:lnTo>
                    <a:lnTo>
                      <a:pt x="858" y="408"/>
                    </a:lnTo>
                    <a:lnTo>
                      <a:pt x="853" y="406"/>
                    </a:lnTo>
                    <a:lnTo>
                      <a:pt x="848" y="402"/>
                    </a:lnTo>
                    <a:lnTo>
                      <a:pt x="843" y="399"/>
                    </a:lnTo>
                    <a:lnTo>
                      <a:pt x="840" y="394"/>
                    </a:lnTo>
                    <a:lnTo>
                      <a:pt x="832" y="398"/>
                    </a:lnTo>
                    <a:lnTo>
                      <a:pt x="823" y="401"/>
                    </a:lnTo>
                    <a:lnTo>
                      <a:pt x="815" y="406"/>
                    </a:lnTo>
                    <a:lnTo>
                      <a:pt x="807" y="410"/>
                    </a:lnTo>
                    <a:lnTo>
                      <a:pt x="800" y="415"/>
                    </a:lnTo>
                    <a:lnTo>
                      <a:pt x="793" y="421"/>
                    </a:lnTo>
                    <a:lnTo>
                      <a:pt x="788" y="427"/>
                    </a:lnTo>
                    <a:lnTo>
                      <a:pt x="784" y="434"/>
                    </a:lnTo>
                    <a:lnTo>
                      <a:pt x="773" y="432"/>
                    </a:lnTo>
                    <a:lnTo>
                      <a:pt x="759" y="429"/>
                    </a:lnTo>
                    <a:lnTo>
                      <a:pt x="744" y="425"/>
                    </a:lnTo>
                    <a:lnTo>
                      <a:pt x="728" y="421"/>
                    </a:lnTo>
                    <a:lnTo>
                      <a:pt x="713" y="417"/>
                    </a:lnTo>
                    <a:lnTo>
                      <a:pt x="701" y="415"/>
                    </a:lnTo>
                    <a:lnTo>
                      <a:pt x="693" y="413"/>
                    </a:lnTo>
                    <a:lnTo>
                      <a:pt x="689" y="411"/>
                    </a:lnTo>
                    <a:lnTo>
                      <a:pt x="686" y="411"/>
                    </a:lnTo>
                    <a:lnTo>
                      <a:pt x="676" y="414"/>
                    </a:lnTo>
                    <a:lnTo>
                      <a:pt x="663" y="415"/>
                    </a:lnTo>
                    <a:lnTo>
                      <a:pt x="646" y="417"/>
                    </a:lnTo>
                    <a:lnTo>
                      <a:pt x="630" y="419"/>
                    </a:lnTo>
                    <a:lnTo>
                      <a:pt x="614" y="421"/>
                    </a:lnTo>
                    <a:lnTo>
                      <a:pt x="603" y="422"/>
                    </a:lnTo>
                    <a:lnTo>
                      <a:pt x="596" y="422"/>
                    </a:lnTo>
                    <a:lnTo>
                      <a:pt x="512" y="392"/>
                    </a:lnTo>
                    <a:lnTo>
                      <a:pt x="441" y="419"/>
                    </a:lnTo>
                    <a:lnTo>
                      <a:pt x="398" y="449"/>
                    </a:lnTo>
                    <a:lnTo>
                      <a:pt x="378" y="440"/>
                    </a:lnTo>
                    <a:lnTo>
                      <a:pt x="357" y="431"/>
                    </a:lnTo>
                    <a:lnTo>
                      <a:pt x="335" y="423"/>
                    </a:lnTo>
                    <a:lnTo>
                      <a:pt x="316" y="414"/>
                    </a:lnTo>
                    <a:lnTo>
                      <a:pt x="297" y="407"/>
                    </a:lnTo>
                    <a:lnTo>
                      <a:pt x="283" y="401"/>
                    </a:lnTo>
                    <a:lnTo>
                      <a:pt x="274" y="398"/>
                    </a:lnTo>
                    <a:lnTo>
                      <a:pt x="271" y="396"/>
                    </a:lnTo>
                    <a:lnTo>
                      <a:pt x="267" y="395"/>
                    </a:lnTo>
                    <a:lnTo>
                      <a:pt x="256" y="394"/>
                    </a:lnTo>
                    <a:lnTo>
                      <a:pt x="241" y="392"/>
                    </a:lnTo>
                    <a:lnTo>
                      <a:pt x="224" y="388"/>
                    </a:lnTo>
                    <a:lnTo>
                      <a:pt x="206" y="385"/>
                    </a:lnTo>
                    <a:lnTo>
                      <a:pt x="190" y="380"/>
                    </a:lnTo>
                    <a:lnTo>
                      <a:pt x="177" y="378"/>
                    </a:lnTo>
                    <a:lnTo>
                      <a:pt x="171" y="374"/>
                    </a:lnTo>
                    <a:lnTo>
                      <a:pt x="162" y="379"/>
                    </a:lnTo>
                    <a:lnTo>
                      <a:pt x="152" y="386"/>
                    </a:lnTo>
                    <a:lnTo>
                      <a:pt x="141" y="393"/>
                    </a:lnTo>
                    <a:lnTo>
                      <a:pt x="130" y="400"/>
                    </a:lnTo>
                    <a:lnTo>
                      <a:pt x="120" y="407"/>
                    </a:lnTo>
                    <a:lnTo>
                      <a:pt x="112" y="411"/>
                    </a:lnTo>
                    <a:lnTo>
                      <a:pt x="106" y="416"/>
                    </a:lnTo>
                    <a:lnTo>
                      <a:pt x="104" y="417"/>
                    </a:lnTo>
                    <a:lnTo>
                      <a:pt x="90" y="415"/>
                    </a:lnTo>
                    <a:lnTo>
                      <a:pt x="74" y="411"/>
                    </a:lnTo>
                    <a:lnTo>
                      <a:pt x="56" y="406"/>
                    </a:lnTo>
                    <a:lnTo>
                      <a:pt x="40" y="400"/>
                    </a:lnTo>
                    <a:lnTo>
                      <a:pt x="24" y="394"/>
                    </a:lnTo>
                    <a:lnTo>
                      <a:pt x="12" y="389"/>
                    </a:lnTo>
                    <a:lnTo>
                      <a:pt x="3" y="386"/>
                    </a:lnTo>
                    <a:lnTo>
                      <a:pt x="0" y="3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3" name="Freeform 76">
                <a:extLst>
                  <a:ext uri="{FF2B5EF4-FFF2-40B4-BE49-F238E27FC236}">
                    <a16:creationId xmlns:a16="http://schemas.microsoft.com/office/drawing/2014/main" id="{F173ABCA-476C-45D4-A588-28A127C4A2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4" y="1252"/>
                <a:ext cx="142" cy="472"/>
              </a:xfrm>
              <a:custGeom>
                <a:avLst/>
                <a:gdLst>
                  <a:gd name="T0" fmla="*/ 1 w 284"/>
                  <a:gd name="T1" fmla="*/ 0 h 945"/>
                  <a:gd name="T2" fmla="*/ 1 w 284"/>
                  <a:gd name="T3" fmla="*/ 0 h 945"/>
                  <a:gd name="T4" fmla="*/ 1 w 284"/>
                  <a:gd name="T5" fmla="*/ 0 h 945"/>
                  <a:gd name="T6" fmla="*/ 1 w 284"/>
                  <a:gd name="T7" fmla="*/ 0 h 945"/>
                  <a:gd name="T8" fmla="*/ 1 w 284"/>
                  <a:gd name="T9" fmla="*/ 0 h 945"/>
                  <a:gd name="T10" fmla="*/ 1 w 284"/>
                  <a:gd name="T11" fmla="*/ 0 h 945"/>
                  <a:gd name="T12" fmla="*/ 1 w 284"/>
                  <a:gd name="T13" fmla="*/ 0 h 945"/>
                  <a:gd name="T14" fmla="*/ 1 w 284"/>
                  <a:gd name="T15" fmla="*/ 0 h 945"/>
                  <a:gd name="T16" fmla="*/ 1 w 284"/>
                  <a:gd name="T17" fmla="*/ 0 h 945"/>
                  <a:gd name="T18" fmla="*/ 1 w 284"/>
                  <a:gd name="T19" fmla="*/ 0 h 945"/>
                  <a:gd name="T20" fmla="*/ 1 w 284"/>
                  <a:gd name="T21" fmla="*/ 0 h 945"/>
                  <a:gd name="T22" fmla="*/ 1 w 284"/>
                  <a:gd name="T23" fmla="*/ 0 h 945"/>
                  <a:gd name="T24" fmla="*/ 1 w 284"/>
                  <a:gd name="T25" fmla="*/ 0 h 945"/>
                  <a:gd name="T26" fmla="*/ 1 w 284"/>
                  <a:gd name="T27" fmla="*/ 0 h 945"/>
                  <a:gd name="T28" fmla="*/ 1 w 284"/>
                  <a:gd name="T29" fmla="*/ 0 h 945"/>
                  <a:gd name="T30" fmla="*/ 1 w 284"/>
                  <a:gd name="T31" fmla="*/ 0 h 945"/>
                  <a:gd name="T32" fmla="*/ 0 w 284"/>
                  <a:gd name="T33" fmla="*/ 0 h 945"/>
                  <a:gd name="T34" fmla="*/ 1 w 284"/>
                  <a:gd name="T35" fmla="*/ 0 h 945"/>
                  <a:gd name="T36" fmla="*/ 1 w 284"/>
                  <a:gd name="T37" fmla="*/ 0 h 945"/>
                  <a:gd name="T38" fmla="*/ 1 w 284"/>
                  <a:gd name="T39" fmla="*/ 0 h 945"/>
                  <a:gd name="T40" fmla="*/ 1 w 284"/>
                  <a:gd name="T41" fmla="*/ 0 h 945"/>
                  <a:gd name="T42" fmla="*/ 1 w 284"/>
                  <a:gd name="T43" fmla="*/ 0 h 945"/>
                  <a:gd name="T44" fmla="*/ 1 w 284"/>
                  <a:gd name="T45" fmla="*/ 0 h 945"/>
                  <a:gd name="T46" fmla="*/ 1 w 284"/>
                  <a:gd name="T47" fmla="*/ 0 h 945"/>
                  <a:gd name="T48" fmla="*/ 1 w 284"/>
                  <a:gd name="T49" fmla="*/ 0 h 945"/>
                  <a:gd name="T50" fmla="*/ 1 w 284"/>
                  <a:gd name="T51" fmla="*/ 0 h 945"/>
                  <a:gd name="T52" fmla="*/ 1 w 284"/>
                  <a:gd name="T53" fmla="*/ 0 h 945"/>
                  <a:gd name="T54" fmla="*/ 1 w 284"/>
                  <a:gd name="T55" fmla="*/ 0 h 945"/>
                  <a:gd name="T56" fmla="*/ 1 w 284"/>
                  <a:gd name="T57" fmla="*/ 0 h 945"/>
                  <a:gd name="T58" fmla="*/ 1 w 284"/>
                  <a:gd name="T59" fmla="*/ 0 h 945"/>
                  <a:gd name="T60" fmla="*/ 1 w 284"/>
                  <a:gd name="T61" fmla="*/ 0 h 945"/>
                  <a:gd name="T62" fmla="*/ 1 w 284"/>
                  <a:gd name="T63" fmla="*/ 0 h 945"/>
                  <a:gd name="T64" fmla="*/ 1 w 284"/>
                  <a:gd name="T65" fmla="*/ 0 h 945"/>
                  <a:gd name="T66" fmla="*/ 1 w 284"/>
                  <a:gd name="T67" fmla="*/ 0 h 945"/>
                  <a:gd name="T68" fmla="*/ 1 w 284"/>
                  <a:gd name="T69" fmla="*/ 0 h 945"/>
                  <a:gd name="T70" fmla="*/ 1 w 284"/>
                  <a:gd name="T71" fmla="*/ 0 h 945"/>
                  <a:gd name="T72" fmla="*/ 1 w 284"/>
                  <a:gd name="T73" fmla="*/ 0 h 945"/>
                  <a:gd name="T74" fmla="*/ 1 w 284"/>
                  <a:gd name="T75" fmla="*/ 0 h 945"/>
                  <a:gd name="T76" fmla="*/ 1 w 284"/>
                  <a:gd name="T77" fmla="*/ 0 h 945"/>
                  <a:gd name="T78" fmla="*/ 1 w 284"/>
                  <a:gd name="T79" fmla="*/ 0 h 945"/>
                  <a:gd name="T80" fmla="*/ 1 w 284"/>
                  <a:gd name="T81" fmla="*/ 0 h 94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84"/>
                  <a:gd name="T124" fmla="*/ 0 h 945"/>
                  <a:gd name="T125" fmla="*/ 284 w 284"/>
                  <a:gd name="T126" fmla="*/ 945 h 94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84" h="945">
                    <a:moveTo>
                      <a:pt x="284" y="945"/>
                    </a:moveTo>
                    <a:lnTo>
                      <a:pt x="247" y="934"/>
                    </a:lnTo>
                    <a:lnTo>
                      <a:pt x="239" y="903"/>
                    </a:lnTo>
                    <a:lnTo>
                      <a:pt x="229" y="860"/>
                    </a:lnTo>
                    <a:lnTo>
                      <a:pt x="217" y="809"/>
                    </a:lnTo>
                    <a:lnTo>
                      <a:pt x="205" y="755"/>
                    </a:lnTo>
                    <a:lnTo>
                      <a:pt x="192" y="701"/>
                    </a:lnTo>
                    <a:lnTo>
                      <a:pt x="180" y="652"/>
                    </a:lnTo>
                    <a:lnTo>
                      <a:pt x="170" y="613"/>
                    </a:lnTo>
                    <a:lnTo>
                      <a:pt x="163" y="586"/>
                    </a:lnTo>
                    <a:lnTo>
                      <a:pt x="157" y="565"/>
                    </a:lnTo>
                    <a:lnTo>
                      <a:pt x="150" y="539"/>
                    </a:lnTo>
                    <a:lnTo>
                      <a:pt x="144" y="512"/>
                    </a:lnTo>
                    <a:lnTo>
                      <a:pt x="135" y="482"/>
                    </a:lnTo>
                    <a:lnTo>
                      <a:pt x="129" y="454"/>
                    </a:lnTo>
                    <a:lnTo>
                      <a:pt x="122" y="429"/>
                    </a:lnTo>
                    <a:lnTo>
                      <a:pt x="116" y="408"/>
                    </a:lnTo>
                    <a:lnTo>
                      <a:pt x="111" y="394"/>
                    </a:lnTo>
                    <a:lnTo>
                      <a:pt x="107" y="380"/>
                    </a:lnTo>
                    <a:lnTo>
                      <a:pt x="100" y="359"/>
                    </a:lnTo>
                    <a:lnTo>
                      <a:pt x="93" y="336"/>
                    </a:lnTo>
                    <a:lnTo>
                      <a:pt x="85" y="311"/>
                    </a:lnTo>
                    <a:lnTo>
                      <a:pt x="77" y="286"/>
                    </a:lnTo>
                    <a:lnTo>
                      <a:pt x="71" y="264"/>
                    </a:lnTo>
                    <a:lnTo>
                      <a:pt x="66" y="246"/>
                    </a:lnTo>
                    <a:lnTo>
                      <a:pt x="64" y="236"/>
                    </a:lnTo>
                    <a:lnTo>
                      <a:pt x="62" y="223"/>
                    </a:lnTo>
                    <a:lnTo>
                      <a:pt x="55" y="198"/>
                    </a:lnTo>
                    <a:lnTo>
                      <a:pt x="46" y="165"/>
                    </a:lnTo>
                    <a:lnTo>
                      <a:pt x="35" y="128"/>
                    </a:lnTo>
                    <a:lnTo>
                      <a:pt x="24" y="90"/>
                    </a:lnTo>
                    <a:lnTo>
                      <a:pt x="13" y="56"/>
                    </a:lnTo>
                    <a:lnTo>
                      <a:pt x="5" y="29"/>
                    </a:lnTo>
                    <a:lnTo>
                      <a:pt x="0" y="14"/>
                    </a:lnTo>
                    <a:lnTo>
                      <a:pt x="2" y="11"/>
                    </a:lnTo>
                    <a:lnTo>
                      <a:pt x="6" y="6"/>
                    </a:lnTo>
                    <a:lnTo>
                      <a:pt x="16" y="1"/>
                    </a:lnTo>
                    <a:lnTo>
                      <a:pt x="28" y="0"/>
                    </a:lnTo>
                    <a:lnTo>
                      <a:pt x="32" y="14"/>
                    </a:lnTo>
                    <a:lnTo>
                      <a:pt x="38" y="31"/>
                    </a:lnTo>
                    <a:lnTo>
                      <a:pt x="43" y="50"/>
                    </a:lnTo>
                    <a:lnTo>
                      <a:pt x="49" y="72"/>
                    </a:lnTo>
                    <a:lnTo>
                      <a:pt x="55" y="93"/>
                    </a:lnTo>
                    <a:lnTo>
                      <a:pt x="61" y="112"/>
                    </a:lnTo>
                    <a:lnTo>
                      <a:pt x="64" y="127"/>
                    </a:lnTo>
                    <a:lnTo>
                      <a:pt x="66" y="136"/>
                    </a:lnTo>
                    <a:lnTo>
                      <a:pt x="72" y="157"/>
                    </a:lnTo>
                    <a:lnTo>
                      <a:pt x="82" y="188"/>
                    </a:lnTo>
                    <a:lnTo>
                      <a:pt x="92" y="220"/>
                    </a:lnTo>
                    <a:lnTo>
                      <a:pt x="99" y="241"/>
                    </a:lnTo>
                    <a:lnTo>
                      <a:pt x="102" y="251"/>
                    </a:lnTo>
                    <a:lnTo>
                      <a:pt x="107" y="266"/>
                    </a:lnTo>
                    <a:lnTo>
                      <a:pt x="111" y="287"/>
                    </a:lnTo>
                    <a:lnTo>
                      <a:pt x="117" y="309"/>
                    </a:lnTo>
                    <a:lnTo>
                      <a:pt x="123" y="334"/>
                    </a:lnTo>
                    <a:lnTo>
                      <a:pt x="130" y="358"/>
                    </a:lnTo>
                    <a:lnTo>
                      <a:pt x="137" y="381"/>
                    </a:lnTo>
                    <a:lnTo>
                      <a:pt x="142" y="402"/>
                    </a:lnTo>
                    <a:lnTo>
                      <a:pt x="148" y="423"/>
                    </a:lnTo>
                    <a:lnTo>
                      <a:pt x="155" y="447"/>
                    </a:lnTo>
                    <a:lnTo>
                      <a:pt x="162" y="472"/>
                    </a:lnTo>
                    <a:lnTo>
                      <a:pt x="169" y="499"/>
                    </a:lnTo>
                    <a:lnTo>
                      <a:pt x="176" y="524"/>
                    </a:lnTo>
                    <a:lnTo>
                      <a:pt x="182" y="547"/>
                    </a:lnTo>
                    <a:lnTo>
                      <a:pt x="187" y="567"/>
                    </a:lnTo>
                    <a:lnTo>
                      <a:pt x="193" y="581"/>
                    </a:lnTo>
                    <a:lnTo>
                      <a:pt x="199" y="596"/>
                    </a:lnTo>
                    <a:lnTo>
                      <a:pt x="206" y="618"/>
                    </a:lnTo>
                    <a:lnTo>
                      <a:pt x="213" y="643"/>
                    </a:lnTo>
                    <a:lnTo>
                      <a:pt x="221" y="672"/>
                    </a:lnTo>
                    <a:lnTo>
                      <a:pt x="229" y="701"/>
                    </a:lnTo>
                    <a:lnTo>
                      <a:pt x="236" y="728"/>
                    </a:lnTo>
                    <a:lnTo>
                      <a:pt x="242" y="751"/>
                    </a:lnTo>
                    <a:lnTo>
                      <a:pt x="245" y="769"/>
                    </a:lnTo>
                    <a:lnTo>
                      <a:pt x="250" y="787"/>
                    </a:lnTo>
                    <a:lnTo>
                      <a:pt x="255" y="811"/>
                    </a:lnTo>
                    <a:lnTo>
                      <a:pt x="261" y="840"/>
                    </a:lnTo>
                    <a:lnTo>
                      <a:pt x="268" y="870"/>
                    </a:lnTo>
                    <a:lnTo>
                      <a:pt x="274" y="899"/>
                    </a:lnTo>
                    <a:lnTo>
                      <a:pt x="280" y="923"/>
                    </a:lnTo>
                    <a:lnTo>
                      <a:pt x="283" y="939"/>
                    </a:lnTo>
                    <a:lnTo>
                      <a:pt x="284" y="94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4" name="Freeform 77">
                <a:extLst>
                  <a:ext uri="{FF2B5EF4-FFF2-40B4-BE49-F238E27FC236}">
                    <a16:creationId xmlns:a16="http://schemas.microsoft.com/office/drawing/2014/main" id="{FF6E229E-FA25-41B8-8FA4-FAFFF4114B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0" y="1079"/>
                <a:ext cx="435" cy="792"/>
              </a:xfrm>
              <a:custGeom>
                <a:avLst/>
                <a:gdLst>
                  <a:gd name="T0" fmla="*/ 0 w 871"/>
                  <a:gd name="T1" fmla="*/ 0 h 1585"/>
                  <a:gd name="T2" fmla="*/ 0 w 871"/>
                  <a:gd name="T3" fmla="*/ 0 h 1585"/>
                  <a:gd name="T4" fmla="*/ 0 w 871"/>
                  <a:gd name="T5" fmla="*/ 0 h 1585"/>
                  <a:gd name="T6" fmla="*/ 0 w 871"/>
                  <a:gd name="T7" fmla="*/ 0 h 1585"/>
                  <a:gd name="T8" fmla="*/ 0 w 871"/>
                  <a:gd name="T9" fmla="*/ 0 h 1585"/>
                  <a:gd name="T10" fmla="*/ 0 w 871"/>
                  <a:gd name="T11" fmla="*/ 0 h 1585"/>
                  <a:gd name="T12" fmla="*/ 0 w 871"/>
                  <a:gd name="T13" fmla="*/ 0 h 1585"/>
                  <a:gd name="T14" fmla="*/ 0 w 871"/>
                  <a:gd name="T15" fmla="*/ 0 h 1585"/>
                  <a:gd name="T16" fmla="*/ 0 w 871"/>
                  <a:gd name="T17" fmla="*/ 0 h 1585"/>
                  <a:gd name="T18" fmla="*/ 0 w 871"/>
                  <a:gd name="T19" fmla="*/ 0 h 1585"/>
                  <a:gd name="T20" fmla="*/ 0 w 871"/>
                  <a:gd name="T21" fmla="*/ 0 h 1585"/>
                  <a:gd name="T22" fmla="*/ 0 w 871"/>
                  <a:gd name="T23" fmla="*/ 0 h 1585"/>
                  <a:gd name="T24" fmla="*/ 0 w 871"/>
                  <a:gd name="T25" fmla="*/ 0 h 1585"/>
                  <a:gd name="T26" fmla="*/ 0 w 871"/>
                  <a:gd name="T27" fmla="*/ 0 h 1585"/>
                  <a:gd name="T28" fmla="*/ 0 w 871"/>
                  <a:gd name="T29" fmla="*/ 0 h 1585"/>
                  <a:gd name="T30" fmla="*/ 0 w 871"/>
                  <a:gd name="T31" fmla="*/ 0 h 1585"/>
                  <a:gd name="T32" fmla="*/ 0 w 871"/>
                  <a:gd name="T33" fmla="*/ 0 h 1585"/>
                  <a:gd name="T34" fmla="*/ 0 w 871"/>
                  <a:gd name="T35" fmla="*/ 0 h 1585"/>
                  <a:gd name="T36" fmla="*/ 0 w 871"/>
                  <a:gd name="T37" fmla="*/ 0 h 1585"/>
                  <a:gd name="T38" fmla="*/ 0 w 871"/>
                  <a:gd name="T39" fmla="*/ 0 h 1585"/>
                  <a:gd name="T40" fmla="*/ 0 w 871"/>
                  <a:gd name="T41" fmla="*/ 0 h 1585"/>
                  <a:gd name="T42" fmla="*/ 0 w 871"/>
                  <a:gd name="T43" fmla="*/ 0 h 1585"/>
                  <a:gd name="T44" fmla="*/ 0 w 871"/>
                  <a:gd name="T45" fmla="*/ 0 h 1585"/>
                  <a:gd name="T46" fmla="*/ 0 w 871"/>
                  <a:gd name="T47" fmla="*/ 0 h 1585"/>
                  <a:gd name="T48" fmla="*/ 0 w 871"/>
                  <a:gd name="T49" fmla="*/ 0 h 1585"/>
                  <a:gd name="T50" fmla="*/ 0 w 871"/>
                  <a:gd name="T51" fmla="*/ 0 h 1585"/>
                  <a:gd name="T52" fmla="*/ 0 w 871"/>
                  <a:gd name="T53" fmla="*/ 0 h 1585"/>
                  <a:gd name="T54" fmla="*/ 0 w 871"/>
                  <a:gd name="T55" fmla="*/ 0 h 1585"/>
                  <a:gd name="T56" fmla="*/ 0 w 871"/>
                  <a:gd name="T57" fmla="*/ 0 h 1585"/>
                  <a:gd name="T58" fmla="*/ 0 w 871"/>
                  <a:gd name="T59" fmla="*/ 0 h 1585"/>
                  <a:gd name="T60" fmla="*/ 0 w 871"/>
                  <a:gd name="T61" fmla="*/ 0 h 1585"/>
                  <a:gd name="T62" fmla="*/ 0 w 871"/>
                  <a:gd name="T63" fmla="*/ 0 h 1585"/>
                  <a:gd name="T64" fmla="*/ 0 w 871"/>
                  <a:gd name="T65" fmla="*/ 0 h 1585"/>
                  <a:gd name="T66" fmla="*/ 0 w 871"/>
                  <a:gd name="T67" fmla="*/ 0 h 1585"/>
                  <a:gd name="T68" fmla="*/ 0 w 871"/>
                  <a:gd name="T69" fmla="*/ 0 h 1585"/>
                  <a:gd name="T70" fmla="*/ 0 w 871"/>
                  <a:gd name="T71" fmla="*/ 0 h 1585"/>
                  <a:gd name="T72" fmla="*/ 0 w 871"/>
                  <a:gd name="T73" fmla="*/ 0 h 1585"/>
                  <a:gd name="T74" fmla="*/ 0 w 871"/>
                  <a:gd name="T75" fmla="*/ 0 h 1585"/>
                  <a:gd name="T76" fmla="*/ 0 w 871"/>
                  <a:gd name="T77" fmla="*/ 0 h 1585"/>
                  <a:gd name="T78" fmla="*/ 0 w 871"/>
                  <a:gd name="T79" fmla="*/ 0 h 1585"/>
                  <a:gd name="T80" fmla="*/ 0 w 871"/>
                  <a:gd name="T81" fmla="*/ 0 h 1585"/>
                  <a:gd name="T82" fmla="*/ 0 w 871"/>
                  <a:gd name="T83" fmla="*/ 0 h 1585"/>
                  <a:gd name="T84" fmla="*/ 0 w 871"/>
                  <a:gd name="T85" fmla="*/ 0 h 1585"/>
                  <a:gd name="T86" fmla="*/ 0 w 871"/>
                  <a:gd name="T87" fmla="*/ 0 h 1585"/>
                  <a:gd name="T88" fmla="*/ 0 w 871"/>
                  <a:gd name="T89" fmla="*/ 0 h 1585"/>
                  <a:gd name="T90" fmla="*/ 0 w 871"/>
                  <a:gd name="T91" fmla="*/ 0 h 1585"/>
                  <a:gd name="T92" fmla="*/ 0 w 871"/>
                  <a:gd name="T93" fmla="*/ 0 h 1585"/>
                  <a:gd name="T94" fmla="*/ 0 w 871"/>
                  <a:gd name="T95" fmla="*/ 0 h 1585"/>
                  <a:gd name="T96" fmla="*/ 0 w 871"/>
                  <a:gd name="T97" fmla="*/ 0 h 1585"/>
                  <a:gd name="T98" fmla="*/ 0 w 871"/>
                  <a:gd name="T99" fmla="*/ 0 h 1585"/>
                  <a:gd name="T100" fmla="*/ 0 w 871"/>
                  <a:gd name="T101" fmla="*/ 0 h 1585"/>
                  <a:gd name="T102" fmla="*/ 0 w 871"/>
                  <a:gd name="T103" fmla="*/ 0 h 1585"/>
                  <a:gd name="T104" fmla="*/ 0 w 871"/>
                  <a:gd name="T105" fmla="*/ 0 h 1585"/>
                  <a:gd name="T106" fmla="*/ 0 w 871"/>
                  <a:gd name="T107" fmla="*/ 0 h 1585"/>
                  <a:gd name="T108" fmla="*/ 0 w 871"/>
                  <a:gd name="T109" fmla="*/ 0 h 1585"/>
                  <a:gd name="T110" fmla="*/ 0 w 871"/>
                  <a:gd name="T111" fmla="*/ 0 h 1585"/>
                  <a:gd name="T112" fmla="*/ 0 w 871"/>
                  <a:gd name="T113" fmla="*/ 0 h 1585"/>
                  <a:gd name="T114" fmla="*/ 0 w 871"/>
                  <a:gd name="T115" fmla="*/ 0 h 1585"/>
                  <a:gd name="T116" fmla="*/ 0 w 871"/>
                  <a:gd name="T117" fmla="*/ 0 h 1585"/>
                  <a:gd name="T118" fmla="*/ 0 w 871"/>
                  <a:gd name="T119" fmla="*/ 0 h 1585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871"/>
                  <a:gd name="T181" fmla="*/ 0 h 1585"/>
                  <a:gd name="T182" fmla="*/ 871 w 871"/>
                  <a:gd name="T183" fmla="*/ 1585 h 1585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871" h="1585">
                    <a:moveTo>
                      <a:pt x="362" y="1302"/>
                    </a:moveTo>
                    <a:lnTo>
                      <a:pt x="354" y="1299"/>
                    </a:lnTo>
                    <a:lnTo>
                      <a:pt x="341" y="1295"/>
                    </a:lnTo>
                    <a:lnTo>
                      <a:pt x="326" y="1293"/>
                    </a:lnTo>
                    <a:lnTo>
                      <a:pt x="309" y="1292"/>
                    </a:lnTo>
                    <a:lnTo>
                      <a:pt x="292" y="1292"/>
                    </a:lnTo>
                    <a:lnTo>
                      <a:pt x="279" y="1291"/>
                    </a:lnTo>
                    <a:lnTo>
                      <a:pt x="268" y="1291"/>
                    </a:lnTo>
                    <a:lnTo>
                      <a:pt x="265" y="1291"/>
                    </a:lnTo>
                    <a:lnTo>
                      <a:pt x="265" y="1278"/>
                    </a:lnTo>
                    <a:lnTo>
                      <a:pt x="265" y="1268"/>
                    </a:lnTo>
                    <a:lnTo>
                      <a:pt x="266" y="1260"/>
                    </a:lnTo>
                    <a:lnTo>
                      <a:pt x="272" y="1256"/>
                    </a:lnTo>
                    <a:lnTo>
                      <a:pt x="276" y="1256"/>
                    </a:lnTo>
                    <a:lnTo>
                      <a:pt x="281" y="1255"/>
                    </a:lnTo>
                    <a:lnTo>
                      <a:pt x="288" y="1255"/>
                    </a:lnTo>
                    <a:lnTo>
                      <a:pt x="295" y="1253"/>
                    </a:lnTo>
                    <a:lnTo>
                      <a:pt x="301" y="1252"/>
                    </a:lnTo>
                    <a:lnTo>
                      <a:pt x="306" y="1249"/>
                    </a:lnTo>
                    <a:lnTo>
                      <a:pt x="311" y="1247"/>
                    </a:lnTo>
                    <a:lnTo>
                      <a:pt x="313" y="1244"/>
                    </a:lnTo>
                    <a:lnTo>
                      <a:pt x="317" y="1238"/>
                    </a:lnTo>
                    <a:lnTo>
                      <a:pt x="320" y="1227"/>
                    </a:lnTo>
                    <a:lnTo>
                      <a:pt x="326" y="1215"/>
                    </a:lnTo>
                    <a:lnTo>
                      <a:pt x="332" y="1201"/>
                    </a:lnTo>
                    <a:lnTo>
                      <a:pt x="337" y="1187"/>
                    </a:lnTo>
                    <a:lnTo>
                      <a:pt x="343" y="1174"/>
                    </a:lnTo>
                    <a:lnTo>
                      <a:pt x="348" y="1163"/>
                    </a:lnTo>
                    <a:lnTo>
                      <a:pt x="352" y="1156"/>
                    </a:lnTo>
                    <a:lnTo>
                      <a:pt x="344" y="1143"/>
                    </a:lnTo>
                    <a:lnTo>
                      <a:pt x="335" y="1127"/>
                    </a:lnTo>
                    <a:lnTo>
                      <a:pt x="324" y="1109"/>
                    </a:lnTo>
                    <a:lnTo>
                      <a:pt x="313" y="1090"/>
                    </a:lnTo>
                    <a:lnTo>
                      <a:pt x="303" y="1072"/>
                    </a:lnTo>
                    <a:lnTo>
                      <a:pt x="291" y="1055"/>
                    </a:lnTo>
                    <a:lnTo>
                      <a:pt x="282" y="1038"/>
                    </a:lnTo>
                    <a:lnTo>
                      <a:pt x="274" y="1027"/>
                    </a:lnTo>
                    <a:lnTo>
                      <a:pt x="266" y="1014"/>
                    </a:lnTo>
                    <a:lnTo>
                      <a:pt x="254" y="999"/>
                    </a:lnTo>
                    <a:lnTo>
                      <a:pt x="243" y="981"/>
                    </a:lnTo>
                    <a:lnTo>
                      <a:pt x="233" y="962"/>
                    </a:lnTo>
                    <a:lnTo>
                      <a:pt x="221" y="944"/>
                    </a:lnTo>
                    <a:lnTo>
                      <a:pt x="213" y="927"/>
                    </a:lnTo>
                    <a:lnTo>
                      <a:pt x="206" y="913"/>
                    </a:lnTo>
                    <a:lnTo>
                      <a:pt x="204" y="904"/>
                    </a:lnTo>
                    <a:lnTo>
                      <a:pt x="204" y="887"/>
                    </a:lnTo>
                    <a:lnTo>
                      <a:pt x="206" y="869"/>
                    </a:lnTo>
                    <a:lnTo>
                      <a:pt x="212" y="852"/>
                    </a:lnTo>
                    <a:lnTo>
                      <a:pt x="223" y="839"/>
                    </a:lnTo>
                    <a:lnTo>
                      <a:pt x="230" y="834"/>
                    </a:lnTo>
                    <a:lnTo>
                      <a:pt x="238" y="831"/>
                    </a:lnTo>
                    <a:lnTo>
                      <a:pt x="245" y="826"/>
                    </a:lnTo>
                    <a:lnTo>
                      <a:pt x="254" y="822"/>
                    </a:lnTo>
                    <a:lnTo>
                      <a:pt x="263" y="817"/>
                    </a:lnTo>
                    <a:lnTo>
                      <a:pt x="273" y="813"/>
                    </a:lnTo>
                    <a:lnTo>
                      <a:pt x="283" y="807"/>
                    </a:lnTo>
                    <a:lnTo>
                      <a:pt x="296" y="801"/>
                    </a:lnTo>
                    <a:lnTo>
                      <a:pt x="311" y="794"/>
                    </a:lnTo>
                    <a:lnTo>
                      <a:pt x="328" y="786"/>
                    </a:lnTo>
                    <a:lnTo>
                      <a:pt x="348" y="778"/>
                    </a:lnTo>
                    <a:lnTo>
                      <a:pt x="366" y="770"/>
                    </a:lnTo>
                    <a:lnTo>
                      <a:pt x="385" y="763"/>
                    </a:lnTo>
                    <a:lnTo>
                      <a:pt x="402" y="756"/>
                    </a:lnTo>
                    <a:lnTo>
                      <a:pt x="415" y="753"/>
                    </a:lnTo>
                    <a:lnTo>
                      <a:pt x="423" y="750"/>
                    </a:lnTo>
                    <a:lnTo>
                      <a:pt x="428" y="749"/>
                    </a:lnTo>
                    <a:lnTo>
                      <a:pt x="434" y="749"/>
                    </a:lnTo>
                    <a:lnTo>
                      <a:pt x="439" y="748"/>
                    </a:lnTo>
                    <a:lnTo>
                      <a:pt x="445" y="748"/>
                    </a:lnTo>
                    <a:lnTo>
                      <a:pt x="449" y="748"/>
                    </a:lnTo>
                    <a:lnTo>
                      <a:pt x="453" y="748"/>
                    </a:lnTo>
                    <a:lnTo>
                      <a:pt x="456" y="748"/>
                    </a:lnTo>
                    <a:lnTo>
                      <a:pt x="460" y="748"/>
                    </a:lnTo>
                    <a:lnTo>
                      <a:pt x="460" y="742"/>
                    </a:lnTo>
                    <a:lnTo>
                      <a:pt x="460" y="736"/>
                    </a:lnTo>
                    <a:lnTo>
                      <a:pt x="458" y="731"/>
                    </a:lnTo>
                    <a:lnTo>
                      <a:pt x="455" y="724"/>
                    </a:lnTo>
                    <a:lnTo>
                      <a:pt x="451" y="719"/>
                    </a:lnTo>
                    <a:lnTo>
                      <a:pt x="447" y="712"/>
                    </a:lnTo>
                    <a:lnTo>
                      <a:pt x="441" y="703"/>
                    </a:lnTo>
                    <a:lnTo>
                      <a:pt x="434" y="693"/>
                    </a:lnTo>
                    <a:lnTo>
                      <a:pt x="426" y="683"/>
                    </a:lnTo>
                    <a:lnTo>
                      <a:pt x="420" y="673"/>
                    </a:lnTo>
                    <a:lnTo>
                      <a:pt x="416" y="665"/>
                    </a:lnTo>
                    <a:lnTo>
                      <a:pt x="412" y="658"/>
                    </a:lnTo>
                    <a:lnTo>
                      <a:pt x="409" y="647"/>
                    </a:lnTo>
                    <a:lnTo>
                      <a:pt x="408" y="635"/>
                    </a:lnTo>
                    <a:lnTo>
                      <a:pt x="405" y="625"/>
                    </a:lnTo>
                    <a:lnTo>
                      <a:pt x="405" y="615"/>
                    </a:lnTo>
                    <a:lnTo>
                      <a:pt x="395" y="612"/>
                    </a:lnTo>
                    <a:lnTo>
                      <a:pt x="389" y="618"/>
                    </a:lnTo>
                    <a:lnTo>
                      <a:pt x="383" y="617"/>
                    </a:lnTo>
                    <a:lnTo>
                      <a:pt x="377" y="614"/>
                    </a:lnTo>
                    <a:lnTo>
                      <a:pt x="370" y="613"/>
                    </a:lnTo>
                    <a:lnTo>
                      <a:pt x="363" y="611"/>
                    </a:lnTo>
                    <a:lnTo>
                      <a:pt x="357" y="610"/>
                    </a:lnTo>
                    <a:lnTo>
                      <a:pt x="350" y="610"/>
                    </a:lnTo>
                    <a:lnTo>
                      <a:pt x="344" y="609"/>
                    </a:lnTo>
                    <a:lnTo>
                      <a:pt x="339" y="609"/>
                    </a:lnTo>
                    <a:lnTo>
                      <a:pt x="333" y="609"/>
                    </a:lnTo>
                    <a:lnTo>
                      <a:pt x="326" y="610"/>
                    </a:lnTo>
                    <a:lnTo>
                      <a:pt x="318" y="612"/>
                    </a:lnTo>
                    <a:lnTo>
                      <a:pt x="310" y="613"/>
                    </a:lnTo>
                    <a:lnTo>
                      <a:pt x="302" y="615"/>
                    </a:lnTo>
                    <a:lnTo>
                      <a:pt x="295" y="617"/>
                    </a:lnTo>
                    <a:lnTo>
                      <a:pt x="287" y="618"/>
                    </a:lnTo>
                    <a:lnTo>
                      <a:pt x="281" y="619"/>
                    </a:lnTo>
                    <a:lnTo>
                      <a:pt x="275" y="619"/>
                    </a:lnTo>
                    <a:lnTo>
                      <a:pt x="269" y="620"/>
                    </a:lnTo>
                    <a:lnTo>
                      <a:pt x="263" y="620"/>
                    </a:lnTo>
                    <a:lnTo>
                      <a:pt x="257" y="620"/>
                    </a:lnTo>
                    <a:lnTo>
                      <a:pt x="251" y="620"/>
                    </a:lnTo>
                    <a:lnTo>
                      <a:pt x="245" y="620"/>
                    </a:lnTo>
                    <a:lnTo>
                      <a:pt x="239" y="619"/>
                    </a:lnTo>
                    <a:lnTo>
                      <a:pt x="235" y="619"/>
                    </a:lnTo>
                    <a:lnTo>
                      <a:pt x="230" y="622"/>
                    </a:lnTo>
                    <a:lnTo>
                      <a:pt x="226" y="626"/>
                    </a:lnTo>
                    <a:lnTo>
                      <a:pt x="221" y="630"/>
                    </a:lnTo>
                    <a:lnTo>
                      <a:pt x="216" y="634"/>
                    </a:lnTo>
                    <a:lnTo>
                      <a:pt x="212" y="639"/>
                    </a:lnTo>
                    <a:lnTo>
                      <a:pt x="208" y="641"/>
                    </a:lnTo>
                    <a:lnTo>
                      <a:pt x="204" y="643"/>
                    </a:lnTo>
                    <a:lnTo>
                      <a:pt x="200" y="644"/>
                    </a:lnTo>
                    <a:lnTo>
                      <a:pt x="196" y="644"/>
                    </a:lnTo>
                    <a:lnTo>
                      <a:pt x="189" y="643"/>
                    </a:lnTo>
                    <a:lnTo>
                      <a:pt x="181" y="642"/>
                    </a:lnTo>
                    <a:lnTo>
                      <a:pt x="173" y="641"/>
                    </a:lnTo>
                    <a:lnTo>
                      <a:pt x="163" y="640"/>
                    </a:lnTo>
                    <a:lnTo>
                      <a:pt x="155" y="639"/>
                    </a:lnTo>
                    <a:lnTo>
                      <a:pt x="151" y="636"/>
                    </a:lnTo>
                    <a:lnTo>
                      <a:pt x="147" y="634"/>
                    </a:lnTo>
                    <a:lnTo>
                      <a:pt x="143" y="627"/>
                    </a:lnTo>
                    <a:lnTo>
                      <a:pt x="138" y="618"/>
                    </a:lnTo>
                    <a:lnTo>
                      <a:pt x="133" y="607"/>
                    </a:lnTo>
                    <a:lnTo>
                      <a:pt x="131" y="598"/>
                    </a:lnTo>
                    <a:lnTo>
                      <a:pt x="121" y="594"/>
                    </a:lnTo>
                    <a:lnTo>
                      <a:pt x="113" y="590"/>
                    </a:lnTo>
                    <a:lnTo>
                      <a:pt x="107" y="587"/>
                    </a:lnTo>
                    <a:lnTo>
                      <a:pt x="103" y="584"/>
                    </a:lnTo>
                    <a:lnTo>
                      <a:pt x="100" y="583"/>
                    </a:lnTo>
                    <a:lnTo>
                      <a:pt x="97" y="582"/>
                    </a:lnTo>
                    <a:lnTo>
                      <a:pt x="94" y="580"/>
                    </a:lnTo>
                    <a:lnTo>
                      <a:pt x="91" y="579"/>
                    </a:lnTo>
                    <a:lnTo>
                      <a:pt x="87" y="580"/>
                    </a:lnTo>
                    <a:lnTo>
                      <a:pt x="84" y="582"/>
                    </a:lnTo>
                    <a:lnTo>
                      <a:pt x="80" y="583"/>
                    </a:lnTo>
                    <a:lnTo>
                      <a:pt x="76" y="584"/>
                    </a:lnTo>
                    <a:lnTo>
                      <a:pt x="71" y="587"/>
                    </a:lnTo>
                    <a:lnTo>
                      <a:pt x="65" y="588"/>
                    </a:lnTo>
                    <a:lnTo>
                      <a:pt x="61" y="588"/>
                    </a:lnTo>
                    <a:lnTo>
                      <a:pt x="56" y="588"/>
                    </a:lnTo>
                    <a:lnTo>
                      <a:pt x="50" y="587"/>
                    </a:lnTo>
                    <a:lnTo>
                      <a:pt x="42" y="583"/>
                    </a:lnTo>
                    <a:lnTo>
                      <a:pt x="34" y="580"/>
                    </a:lnTo>
                    <a:lnTo>
                      <a:pt x="25" y="575"/>
                    </a:lnTo>
                    <a:lnTo>
                      <a:pt x="17" y="571"/>
                    </a:lnTo>
                    <a:lnTo>
                      <a:pt x="10" y="565"/>
                    </a:lnTo>
                    <a:lnTo>
                      <a:pt x="7" y="560"/>
                    </a:lnTo>
                    <a:lnTo>
                      <a:pt x="6" y="556"/>
                    </a:lnTo>
                    <a:lnTo>
                      <a:pt x="4" y="546"/>
                    </a:lnTo>
                    <a:lnTo>
                      <a:pt x="2" y="535"/>
                    </a:lnTo>
                    <a:lnTo>
                      <a:pt x="0" y="526"/>
                    </a:lnTo>
                    <a:lnTo>
                      <a:pt x="1" y="519"/>
                    </a:lnTo>
                    <a:lnTo>
                      <a:pt x="4" y="513"/>
                    </a:lnTo>
                    <a:lnTo>
                      <a:pt x="7" y="505"/>
                    </a:lnTo>
                    <a:lnTo>
                      <a:pt x="7" y="497"/>
                    </a:lnTo>
                    <a:lnTo>
                      <a:pt x="8" y="489"/>
                    </a:lnTo>
                    <a:lnTo>
                      <a:pt x="11" y="482"/>
                    </a:lnTo>
                    <a:lnTo>
                      <a:pt x="18" y="477"/>
                    </a:lnTo>
                    <a:lnTo>
                      <a:pt x="27" y="476"/>
                    </a:lnTo>
                    <a:lnTo>
                      <a:pt x="37" y="476"/>
                    </a:lnTo>
                    <a:lnTo>
                      <a:pt x="44" y="477"/>
                    </a:lnTo>
                    <a:lnTo>
                      <a:pt x="52" y="478"/>
                    </a:lnTo>
                    <a:lnTo>
                      <a:pt x="61" y="481"/>
                    </a:lnTo>
                    <a:lnTo>
                      <a:pt x="69" y="483"/>
                    </a:lnTo>
                    <a:lnTo>
                      <a:pt x="75" y="484"/>
                    </a:lnTo>
                    <a:lnTo>
                      <a:pt x="79" y="486"/>
                    </a:lnTo>
                    <a:lnTo>
                      <a:pt x="83" y="488"/>
                    </a:lnTo>
                    <a:lnTo>
                      <a:pt x="85" y="490"/>
                    </a:lnTo>
                    <a:lnTo>
                      <a:pt x="89" y="498"/>
                    </a:lnTo>
                    <a:lnTo>
                      <a:pt x="92" y="508"/>
                    </a:lnTo>
                    <a:lnTo>
                      <a:pt x="95" y="518"/>
                    </a:lnTo>
                    <a:lnTo>
                      <a:pt x="99" y="521"/>
                    </a:lnTo>
                    <a:lnTo>
                      <a:pt x="101" y="521"/>
                    </a:lnTo>
                    <a:lnTo>
                      <a:pt x="105" y="521"/>
                    </a:lnTo>
                    <a:lnTo>
                      <a:pt x="109" y="521"/>
                    </a:lnTo>
                    <a:lnTo>
                      <a:pt x="114" y="521"/>
                    </a:lnTo>
                    <a:lnTo>
                      <a:pt x="121" y="521"/>
                    </a:lnTo>
                    <a:lnTo>
                      <a:pt x="127" y="521"/>
                    </a:lnTo>
                    <a:lnTo>
                      <a:pt x="133" y="522"/>
                    </a:lnTo>
                    <a:lnTo>
                      <a:pt x="139" y="522"/>
                    </a:lnTo>
                    <a:lnTo>
                      <a:pt x="142" y="514"/>
                    </a:lnTo>
                    <a:lnTo>
                      <a:pt x="145" y="507"/>
                    </a:lnTo>
                    <a:lnTo>
                      <a:pt x="150" y="501"/>
                    </a:lnTo>
                    <a:lnTo>
                      <a:pt x="153" y="499"/>
                    </a:lnTo>
                    <a:lnTo>
                      <a:pt x="155" y="499"/>
                    </a:lnTo>
                    <a:lnTo>
                      <a:pt x="160" y="499"/>
                    </a:lnTo>
                    <a:lnTo>
                      <a:pt x="167" y="500"/>
                    </a:lnTo>
                    <a:lnTo>
                      <a:pt x="173" y="500"/>
                    </a:lnTo>
                    <a:lnTo>
                      <a:pt x="180" y="500"/>
                    </a:lnTo>
                    <a:lnTo>
                      <a:pt x="185" y="501"/>
                    </a:lnTo>
                    <a:lnTo>
                      <a:pt x="190" y="501"/>
                    </a:lnTo>
                    <a:lnTo>
                      <a:pt x="193" y="501"/>
                    </a:lnTo>
                    <a:lnTo>
                      <a:pt x="198" y="500"/>
                    </a:lnTo>
                    <a:lnTo>
                      <a:pt x="206" y="500"/>
                    </a:lnTo>
                    <a:lnTo>
                      <a:pt x="214" y="500"/>
                    </a:lnTo>
                    <a:lnTo>
                      <a:pt x="224" y="500"/>
                    </a:lnTo>
                    <a:lnTo>
                      <a:pt x="234" y="500"/>
                    </a:lnTo>
                    <a:lnTo>
                      <a:pt x="243" y="501"/>
                    </a:lnTo>
                    <a:lnTo>
                      <a:pt x="251" y="501"/>
                    </a:lnTo>
                    <a:lnTo>
                      <a:pt x="258" y="503"/>
                    </a:lnTo>
                    <a:lnTo>
                      <a:pt x="261" y="498"/>
                    </a:lnTo>
                    <a:lnTo>
                      <a:pt x="268" y="493"/>
                    </a:lnTo>
                    <a:lnTo>
                      <a:pt x="275" y="490"/>
                    </a:lnTo>
                    <a:lnTo>
                      <a:pt x="281" y="485"/>
                    </a:lnTo>
                    <a:lnTo>
                      <a:pt x="287" y="477"/>
                    </a:lnTo>
                    <a:lnTo>
                      <a:pt x="295" y="461"/>
                    </a:lnTo>
                    <a:lnTo>
                      <a:pt x="304" y="445"/>
                    </a:lnTo>
                    <a:lnTo>
                      <a:pt x="313" y="433"/>
                    </a:lnTo>
                    <a:lnTo>
                      <a:pt x="318" y="429"/>
                    </a:lnTo>
                    <a:lnTo>
                      <a:pt x="325" y="423"/>
                    </a:lnTo>
                    <a:lnTo>
                      <a:pt x="332" y="416"/>
                    </a:lnTo>
                    <a:lnTo>
                      <a:pt x="339" y="408"/>
                    </a:lnTo>
                    <a:lnTo>
                      <a:pt x="347" y="401"/>
                    </a:lnTo>
                    <a:lnTo>
                      <a:pt x="352" y="394"/>
                    </a:lnTo>
                    <a:lnTo>
                      <a:pt x="358" y="388"/>
                    </a:lnTo>
                    <a:lnTo>
                      <a:pt x="363" y="384"/>
                    </a:lnTo>
                    <a:lnTo>
                      <a:pt x="363" y="377"/>
                    </a:lnTo>
                    <a:lnTo>
                      <a:pt x="364" y="370"/>
                    </a:lnTo>
                    <a:lnTo>
                      <a:pt x="366" y="363"/>
                    </a:lnTo>
                    <a:lnTo>
                      <a:pt x="370" y="355"/>
                    </a:lnTo>
                    <a:lnTo>
                      <a:pt x="364" y="354"/>
                    </a:lnTo>
                    <a:lnTo>
                      <a:pt x="358" y="354"/>
                    </a:lnTo>
                    <a:lnTo>
                      <a:pt x="352" y="354"/>
                    </a:lnTo>
                    <a:lnTo>
                      <a:pt x="345" y="354"/>
                    </a:lnTo>
                    <a:lnTo>
                      <a:pt x="342" y="354"/>
                    </a:lnTo>
                    <a:lnTo>
                      <a:pt x="336" y="355"/>
                    </a:lnTo>
                    <a:lnTo>
                      <a:pt x="330" y="355"/>
                    </a:lnTo>
                    <a:lnTo>
                      <a:pt x="324" y="355"/>
                    </a:lnTo>
                    <a:lnTo>
                      <a:pt x="318" y="356"/>
                    </a:lnTo>
                    <a:lnTo>
                      <a:pt x="312" y="355"/>
                    </a:lnTo>
                    <a:lnTo>
                      <a:pt x="309" y="355"/>
                    </a:lnTo>
                    <a:lnTo>
                      <a:pt x="306" y="354"/>
                    </a:lnTo>
                    <a:lnTo>
                      <a:pt x="303" y="347"/>
                    </a:lnTo>
                    <a:lnTo>
                      <a:pt x="299" y="337"/>
                    </a:lnTo>
                    <a:lnTo>
                      <a:pt x="296" y="328"/>
                    </a:lnTo>
                    <a:lnTo>
                      <a:pt x="292" y="325"/>
                    </a:lnTo>
                    <a:lnTo>
                      <a:pt x="289" y="326"/>
                    </a:lnTo>
                    <a:lnTo>
                      <a:pt x="284" y="326"/>
                    </a:lnTo>
                    <a:lnTo>
                      <a:pt x="279" y="324"/>
                    </a:lnTo>
                    <a:lnTo>
                      <a:pt x="275" y="317"/>
                    </a:lnTo>
                    <a:lnTo>
                      <a:pt x="274" y="312"/>
                    </a:lnTo>
                    <a:lnTo>
                      <a:pt x="274" y="308"/>
                    </a:lnTo>
                    <a:lnTo>
                      <a:pt x="274" y="302"/>
                    </a:lnTo>
                    <a:lnTo>
                      <a:pt x="274" y="295"/>
                    </a:lnTo>
                    <a:lnTo>
                      <a:pt x="273" y="295"/>
                    </a:lnTo>
                    <a:lnTo>
                      <a:pt x="269" y="296"/>
                    </a:lnTo>
                    <a:lnTo>
                      <a:pt x="266" y="296"/>
                    </a:lnTo>
                    <a:lnTo>
                      <a:pt x="264" y="295"/>
                    </a:lnTo>
                    <a:lnTo>
                      <a:pt x="254" y="279"/>
                    </a:lnTo>
                    <a:lnTo>
                      <a:pt x="249" y="267"/>
                    </a:lnTo>
                    <a:lnTo>
                      <a:pt x="246" y="258"/>
                    </a:lnTo>
                    <a:lnTo>
                      <a:pt x="253" y="251"/>
                    </a:lnTo>
                    <a:lnTo>
                      <a:pt x="252" y="244"/>
                    </a:lnTo>
                    <a:lnTo>
                      <a:pt x="250" y="235"/>
                    </a:lnTo>
                    <a:lnTo>
                      <a:pt x="249" y="226"/>
                    </a:lnTo>
                    <a:lnTo>
                      <a:pt x="248" y="219"/>
                    </a:lnTo>
                    <a:lnTo>
                      <a:pt x="241" y="222"/>
                    </a:lnTo>
                    <a:lnTo>
                      <a:pt x="236" y="222"/>
                    </a:lnTo>
                    <a:lnTo>
                      <a:pt x="233" y="219"/>
                    </a:lnTo>
                    <a:lnTo>
                      <a:pt x="228" y="213"/>
                    </a:lnTo>
                    <a:lnTo>
                      <a:pt x="227" y="210"/>
                    </a:lnTo>
                    <a:lnTo>
                      <a:pt x="224" y="204"/>
                    </a:lnTo>
                    <a:lnTo>
                      <a:pt x="223" y="199"/>
                    </a:lnTo>
                    <a:lnTo>
                      <a:pt x="223" y="196"/>
                    </a:lnTo>
                    <a:lnTo>
                      <a:pt x="224" y="190"/>
                    </a:lnTo>
                    <a:lnTo>
                      <a:pt x="226" y="186"/>
                    </a:lnTo>
                    <a:lnTo>
                      <a:pt x="227" y="182"/>
                    </a:lnTo>
                    <a:lnTo>
                      <a:pt x="229" y="179"/>
                    </a:lnTo>
                    <a:lnTo>
                      <a:pt x="233" y="175"/>
                    </a:lnTo>
                    <a:lnTo>
                      <a:pt x="237" y="169"/>
                    </a:lnTo>
                    <a:lnTo>
                      <a:pt x="243" y="164"/>
                    </a:lnTo>
                    <a:lnTo>
                      <a:pt x="250" y="157"/>
                    </a:lnTo>
                    <a:lnTo>
                      <a:pt x="257" y="150"/>
                    </a:lnTo>
                    <a:lnTo>
                      <a:pt x="264" y="144"/>
                    </a:lnTo>
                    <a:lnTo>
                      <a:pt x="271" y="138"/>
                    </a:lnTo>
                    <a:lnTo>
                      <a:pt x="276" y="134"/>
                    </a:lnTo>
                    <a:lnTo>
                      <a:pt x="275" y="133"/>
                    </a:lnTo>
                    <a:lnTo>
                      <a:pt x="275" y="129"/>
                    </a:lnTo>
                    <a:lnTo>
                      <a:pt x="274" y="124"/>
                    </a:lnTo>
                    <a:lnTo>
                      <a:pt x="276" y="121"/>
                    </a:lnTo>
                    <a:lnTo>
                      <a:pt x="281" y="116"/>
                    </a:lnTo>
                    <a:lnTo>
                      <a:pt x="287" y="109"/>
                    </a:lnTo>
                    <a:lnTo>
                      <a:pt x="292" y="101"/>
                    </a:lnTo>
                    <a:lnTo>
                      <a:pt x="296" y="93"/>
                    </a:lnTo>
                    <a:lnTo>
                      <a:pt x="298" y="84"/>
                    </a:lnTo>
                    <a:lnTo>
                      <a:pt x="302" y="74"/>
                    </a:lnTo>
                    <a:lnTo>
                      <a:pt x="307" y="65"/>
                    </a:lnTo>
                    <a:lnTo>
                      <a:pt x="314" y="60"/>
                    </a:lnTo>
                    <a:lnTo>
                      <a:pt x="318" y="59"/>
                    </a:lnTo>
                    <a:lnTo>
                      <a:pt x="326" y="56"/>
                    </a:lnTo>
                    <a:lnTo>
                      <a:pt x="336" y="53"/>
                    </a:lnTo>
                    <a:lnTo>
                      <a:pt x="350" y="48"/>
                    </a:lnTo>
                    <a:lnTo>
                      <a:pt x="365" y="44"/>
                    </a:lnTo>
                    <a:lnTo>
                      <a:pt x="382" y="39"/>
                    </a:lnTo>
                    <a:lnTo>
                      <a:pt x="401" y="33"/>
                    </a:lnTo>
                    <a:lnTo>
                      <a:pt x="419" y="28"/>
                    </a:lnTo>
                    <a:lnTo>
                      <a:pt x="438" y="23"/>
                    </a:lnTo>
                    <a:lnTo>
                      <a:pt x="456" y="17"/>
                    </a:lnTo>
                    <a:lnTo>
                      <a:pt x="472" y="13"/>
                    </a:lnTo>
                    <a:lnTo>
                      <a:pt x="487" y="9"/>
                    </a:lnTo>
                    <a:lnTo>
                      <a:pt x="500" y="5"/>
                    </a:lnTo>
                    <a:lnTo>
                      <a:pt x="510" y="2"/>
                    </a:lnTo>
                    <a:lnTo>
                      <a:pt x="517" y="1"/>
                    </a:lnTo>
                    <a:lnTo>
                      <a:pt x="521" y="0"/>
                    </a:lnTo>
                    <a:lnTo>
                      <a:pt x="526" y="3"/>
                    </a:lnTo>
                    <a:lnTo>
                      <a:pt x="537" y="6"/>
                    </a:lnTo>
                    <a:lnTo>
                      <a:pt x="548" y="9"/>
                    </a:lnTo>
                    <a:lnTo>
                      <a:pt x="561" y="12"/>
                    </a:lnTo>
                    <a:lnTo>
                      <a:pt x="574" y="15"/>
                    </a:lnTo>
                    <a:lnTo>
                      <a:pt x="585" y="16"/>
                    </a:lnTo>
                    <a:lnTo>
                      <a:pt x="593" y="18"/>
                    </a:lnTo>
                    <a:lnTo>
                      <a:pt x="598" y="20"/>
                    </a:lnTo>
                    <a:lnTo>
                      <a:pt x="606" y="44"/>
                    </a:lnTo>
                    <a:lnTo>
                      <a:pt x="615" y="73"/>
                    </a:lnTo>
                    <a:lnTo>
                      <a:pt x="621" y="98"/>
                    </a:lnTo>
                    <a:lnTo>
                      <a:pt x="622" y="113"/>
                    </a:lnTo>
                    <a:lnTo>
                      <a:pt x="622" y="126"/>
                    </a:lnTo>
                    <a:lnTo>
                      <a:pt x="623" y="143"/>
                    </a:lnTo>
                    <a:lnTo>
                      <a:pt x="620" y="163"/>
                    </a:lnTo>
                    <a:lnTo>
                      <a:pt x="606" y="181"/>
                    </a:lnTo>
                    <a:lnTo>
                      <a:pt x="613" y="181"/>
                    </a:lnTo>
                    <a:lnTo>
                      <a:pt x="619" y="180"/>
                    </a:lnTo>
                    <a:lnTo>
                      <a:pt x="624" y="179"/>
                    </a:lnTo>
                    <a:lnTo>
                      <a:pt x="629" y="179"/>
                    </a:lnTo>
                    <a:lnTo>
                      <a:pt x="634" y="177"/>
                    </a:lnTo>
                    <a:lnTo>
                      <a:pt x="637" y="176"/>
                    </a:lnTo>
                    <a:lnTo>
                      <a:pt x="640" y="176"/>
                    </a:lnTo>
                    <a:lnTo>
                      <a:pt x="643" y="176"/>
                    </a:lnTo>
                    <a:lnTo>
                      <a:pt x="646" y="176"/>
                    </a:lnTo>
                    <a:lnTo>
                      <a:pt x="651" y="177"/>
                    </a:lnTo>
                    <a:lnTo>
                      <a:pt x="657" y="180"/>
                    </a:lnTo>
                    <a:lnTo>
                      <a:pt x="663" y="182"/>
                    </a:lnTo>
                    <a:lnTo>
                      <a:pt x="670" y="184"/>
                    </a:lnTo>
                    <a:lnTo>
                      <a:pt x="676" y="188"/>
                    </a:lnTo>
                    <a:lnTo>
                      <a:pt x="681" y="190"/>
                    </a:lnTo>
                    <a:lnTo>
                      <a:pt x="683" y="194"/>
                    </a:lnTo>
                    <a:lnTo>
                      <a:pt x="690" y="213"/>
                    </a:lnTo>
                    <a:lnTo>
                      <a:pt x="707" y="260"/>
                    </a:lnTo>
                    <a:lnTo>
                      <a:pt x="730" y="326"/>
                    </a:lnTo>
                    <a:lnTo>
                      <a:pt x="757" y="401"/>
                    </a:lnTo>
                    <a:lnTo>
                      <a:pt x="783" y="476"/>
                    </a:lnTo>
                    <a:lnTo>
                      <a:pt x="806" y="542"/>
                    </a:lnTo>
                    <a:lnTo>
                      <a:pt x="821" y="589"/>
                    </a:lnTo>
                    <a:lnTo>
                      <a:pt x="827" y="609"/>
                    </a:lnTo>
                    <a:lnTo>
                      <a:pt x="826" y="613"/>
                    </a:lnTo>
                    <a:lnTo>
                      <a:pt x="823" y="620"/>
                    </a:lnTo>
                    <a:lnTo>
                      <a:pt x="818" y="629"/>
                    </a:lnTo>
                    <a:lnTo>
                      <a:pt x="812" y="640"/>
                    </a:lnTo>
                    <a:lnTo>
                      <a:pt x="806" y="649"/>
                    </a:lnTo>
                    <a:lnTo>
                      <a:pt x="801" y="658"/>
                    </a:lnTo>
                    <a:lnTo>
                      <a:pt x="795" y="666"/>
                    </a:lnTo>
                    <a:lnTo>
                      <a:pt x="790" y="671"/>
                    </a:lnTo>
                    <a:lnTo>
                      <a:pt x="783" y="674"/>
                    </a:lnTo>
                    <a:lnTo>
                      <a:pt x="774" y="677"/>
                    </a:lnTo>
                    <a:lnTo>
                      <a:pt x="763" y="681"/>
                    </a:lnTo>
                    <a:lnTo>
                      <a:pt x="749" y="683"/>
                    </a:lnTo>
                    <a:lnTo>
                      <a:pt x="735" y="687"/>
                    </a:lnTo>
                    <a:lnTo>
                      <a:pt x="722" y="689"/>
                    </a:lnTo>
                    <a:lnTo>
                      <a:pt x="710" y="690"/>
                    </a:lnTo>
                    <a:lnTo>
                      <a:pt x="699" y="690"/>
                    </a:lnTo>
                    <a:lnTo>
                      <a:pt x="706" y="700"/>
                    </a:lnTo>
                    <a:lnTo>
                      <a:pt x="715" y="710"/>
                    </a:lnTo>
                    <a:lnTo>
                      <a:pt x="722" y="720"/>
                    </a:lnTo>
                    <a:lnTo>
                      <a:pt x="727" y="727"/>
                    </a:lnTo>
                    <a:lnTo>
                      <a:pt x="731" y="742"/>
                    </a:lnTo>
                    <a:lnTo>
                      <a:pt x="741" y="770"/>
                    </a:lnTo>
                    <a:lnTo>
                      <a:pt x="748" y="801"/>
                    </a:lnTo>
                    <a:lnTo>
                      <a:pt x="750" y="825"/>
                    </a:lnTo>
                    <a:lnTo>
                      <a:pt x="748" y="844"/>
                    </a:lnTo>
                    <a:lnTo>
                      <a:pt x="745" y="864"/>
                    </a:lnTo>
                    <a:lnTo>
                      <a:pt x="744" y="883"/>
                    </a:lnTo>
                    <a:lnTo>
                      <a:pt x="748" y="898"/>
                    </a:lnTo>
                    <a:lnTo>
                      <a:pt x="753" y="916"/>
                    </a:lnTo>
                    <a:lnTo>
                      <a:pt x="763" y="943"/>
                    </a:lnTo>
                    <a:lnTo>
                      <a:pt x="771" y="968"/>
                    </a:lnTo>
                    <a:lnTo>
                      <a:pt x="776" y="983"/>
                    </a:lnTo>
                    <a:lnTo>
                      <a:pt x="770" y="988"/>
                    </a:lnTo>
                    <a:lnTo>
                      <a:pt x="761" y="994"/>
                    </a:lnTo>
                    <a:lnTo>
                      <a:pt x="751" y="998"/>
                    </a:lnTo>
                    <a:lnTo>
                      <a:pt x="743" y="1004"/>
                    </a:lnTo>
                    <a:lnTo>
                      <a:pt x="743" y="1030"/>
                    </a:lnTo>
                    <a:lnTo>
                      <a:pt x="743" y="1062"/>
                    </a:lnTo>
                    <a:lnTo>
                      <a:pt x="744" y="1091"/>
                    </a:lnTo>
                    <a:lnTo>
                      <a:pt x="745" y="1109"/>
                    </a:lnTo>
                    <a:lnTo>
                      <a:pt x="746" y="1120"/>
                    </a:lnTo>
                    <a:lnTo>
                      <a:pt x="749" y="1136"/>
                    </a:lnTo>
                    <a:lnTo>
                      <a:pt x="752" y="1153"/>
                    </a:lnTo>
                    <a:lnTo>
                      <a:pt x="757" y="1169"/>
                    </a:lnTo>
                    <a:lnTo>
                      <a:pt x="765" y="1186"/>
                    </a:lnTo>
                    <a:lnTo>
                      <a:pt x="775" y="1207"/>
                    </a:lnTo>
                    <a:lnTo>
                      <a:pt x="783" y="1226"/>
                    </a:lnTo>
                    <a:lnTo>
                      <a:pt x="788" y="1241"/>
                    </a:lnTo>
                    <a:lnTo>
                      <a:pt x="791" y="1263"/>
                    </a:lnTo>
                    <a:lnTo>
                      <a:pt x="796" y="1304"/>
                    </a:lnTo>
                    <a:lnTo>
                      <a:pt x="802" y="1349"/>
                    </a:lnTo>
                    <a:lnTo>
                      <a:pt x="811" y="1390"/>
                    </a:lnTo>
                    <a:lnTo>
                      <a:pt x="813" y="1396"/>
                    </a:lnTo>
                    <a:lnTo>
                      <a:pt x="814" y="1402"/>
                    </a:lnTo>
                    <a:lnTo>
                      <a:pt x="817" y="1406"/>
                    </a:lnTo>
                    <a:lnTo>
                      <a:pt x="818" y="1411"/>
                    </a:lnTo>
                    <a:lnTo>
                      <a:pt x="823" y="1407"/>
                    </a:lnTo>
                    <a:lnTo>
                      <a:pt x="829" y="1407"/>
                    </a:lnTo>
                    <a:lnTo>
                      <a:pt x="836" y="1411"/>
                    </a:lnTo>
                    <a:lnTo>
                      <a:pt x="842" y="1419"/>
                    </a:lnTo>
                    <a:lnTo>
                      <a:pt x="848" y="1434"/>
                    </a:lnTo>
                    <a:lnTo>
                      <a:pt x="857" y="1453"/>
                    </a:lnTo>
                    <a:lnTo>
                      <a:pt x="865" y="1473"/>
                    </a:lnTo>
                    <a:lnTo>
                      <a:pt x="871" y="1485"/>
                    </a:lnTo>
                    <a:lnTo>
                      <a:pt x="866" y="1490"/>
                    </a:lnTo>
                    <a:lnTo>
                      <a:pt x="859" y="1497"/>
                    </a:lnTo>
                    <a:lnTo>
                      <a:pt x="852" y="1504"/>
                    </a:lnTo>
                    <a:lnTo>
                      <a:pt x="846" y="1512"/>
                    </a:lnTo>
                    <a:lnTo>
                      <a:pt x="837" y="1519"/>
                    </a:lnTo>
                    <a:lnTo>
                      <a:pt x="831" y="1526"/>
                    </a:lnTo>
                    <a:lnTo>
                      <a:pt x="824" y="1532"/>
                    </a:lnTo>
                    <a:lnTo>
                      <a:pt x="817" y="1536"/>
                    </a:lnTo>
                    <a:lnTo>
                      <a:pt x="799" y="1541"/>
                    </a:lnTo>
                    <a:lnTo>
                      <a:pt x="793" y="1551"/>
                    </a:lnTo>
                    <a:lnTo>
                      <a:pt x="788" y="1562"/>
                    </a:lnTo>
                    <a:lnTo>
                      <a:pt x="781" y="1571"/>
                    </a:lnTo>
                    <a:lnTo>
                      <a:pt x="770" y="1578"/>
                    </a:lnTo>
                    <a:lnTo>
                      <a:pt x="742" y="1584"/>
                    </a:lnTo>
                    <a:lnTo>
                      <a:pt x="719" y="1585"/>
                    </a:lnTo>
                    <a:lnTo>
                      <a:pt x="699" y="1584"/>
                    </a:lnTo>
                    <a:lnTo>
                      <a:pt x="684" y="1581"/>
                    </a:lnTo>
                    <a:lnTo>
                      <a:pt x="673" y="1577"/>
                    </a:lnTo>
                    <a:lnTo>
                      <a:pt x="665" y="1573"/>
                    </a:lnTo>
                    <a:lnTo>
                      <a:pt x="660" y="1570"/>
                    </a:lnTo>
                    <a:lnTo>
                      <a:pt x="659" y="1569"/>
                    </a:lnTo>
                    <a:lnTo>
                      <a:pt x="659" y="1558"/>
                    </a:lnTo>
                    <a:lnTo>
                      <a:pt x="660" y="1549"/>
                    </a:lnTo>
                    <a:lnTo>
                      <a:pt x="663" y="1542"/>
                    </a:lnTo>
                    <a:lnTo>
                      <a:pt x="668" y="1538"/>
                    </a:lnTo>
                    <a:lnTo>
                      <a:pt x="675" y="1533"/>
                    </a:lnTo>
                    <a:lnTo>
                      <a:pt x="684" y="1531"/>
                    </a:lnTo>
                    <a:lnTo>
                      <a:pt x="698" y="1529"/>
                    </a:lnTo>
                    <a:lnTo>
                      <a:pt x="715" y="1531"/>
                    </a:lnTo>
                    <a:lnTo>
                      <a:pt x="719" y="1511"/>
                    </a:lnTo>
                    <a:lnTo>
                      <a:pt x="725" y="1488"/>
                    </a:lnTo>
                    <a:lnTo>
                      <a:pt x="731" y="1466"/>
                    </a:lnTo>
                    <a:lnTo>
                      <a:pt x="737" y="1450"/>
                    </a:lnTo>
                    <a:lnTo>
                      <a:pt x="733" y="1430"/>
                    </a:lnTo>
                    <a:lnTo>
                      <a:pt x="727" y="1407"/>
                    </a:lnTo>
                    <a:lnTo>
                      <a:pt x="720" y="1382"/>
                    </a:lnTo>
                    <a:lnTo>
                      <a:pt x="712" y="1357"/>
                    </a:lnTo>
                    <a:lnTo>
                      <a:pt x="704" y="1332"/>
                    </a:lnTo>
                    <a:lnTo>
                      <a:pt x="697" y="1310"/>
                    </a:lnTo>
                    <a:lnTo>
                      <a:pt x="689" y="1292"/>
                    </a:lnTo>
                    <a:lnTo>
                      <a:pt x="683" y="1278"/>
                    </a:lnTo>
                    <a:lnTo>
                      <a:pt x="677" y="1267"/>
                    </a:lnTo>
                    <a:lnTo>
                      <a:pt x="670" y="1252"/>
                    </a:lnTo>
                    <a:lnTo>
                      <a:pt x="665" y="1234"/>
                    </a:lnTo>
                    <a:lnTo>
                      <a:pt x="658" y="1217"/>
                    </a:lnTo>
                    <a:lnTo>
                      <a:pt x="652" y="1201"/>
                    </a:lnTo>
                    <a:lnTo>
                      <a:pt x="646" y="1186"/>
                    </a:lnTo>
                    <a:lnTo>
                      <a:pt x="642" y="1176"/>
                    </a:lnTo>
                    <a:lnTo>
                      <a:pt x="638" y="1169"/>
                    </a:lnTo>
                    <a:lnTo>
                      <a:pt x="630" y="1162"/>
                    </a:lnTo>
                    <a:lnTo>
                      <a:pt x="622" y="1153"/>
                    </a:lnTo>
                    <a:lnTo>
                      <a:pt x="614" y="1142"/>
                    </a:lnTo>
                    <a:lnTo>
                      <a:pt x="609" y="1131"/>
                    </a:lnTo>
                    <a:lnTo>
                      <a:pt x="605" y="1112"/>
                    </a:lnTo>
                    <a:lnTo>
                      <a:pt x="599" y="1088"/>
                    </a:lnTo>
                    <a:lnTo>
                      <a:pt x="593" y="1064"/>
                    </a:lnTo>
                    <a:lnTo>
                      <a:pt x="590" y="1047"/>
                    </a:lnTo>
                    <a:lnTo>
                      <a:pt x="583" y="1045"/>
                    </a:lnTo>
                    <a:lnTo>
                      <a:pt x="575" y="1044"/>
                    </a:lnTo>
                    <a:lnTo>
                      <a:pt x="567" y="1042"/>
                    </a:lnTo>
                    <a:lnTo>
                      <a:pt x="560" y="1040"/>
                    </a:lnTo>
                    <a:lnTo>
                      <a:pt x="551" y="1018"/>
                    </a:lnTo>
                    <a:lnTo>
                      <a:pt x="543" y="997"/>
                    </a:lnTo>
                    <a:lnTo>
                      <a:pt x="536" y="979"/>
                    </a:lnTo>
                    <a:lnTo>
                      <a:pt x="532" y="965"/>
                    </a:lnTo>
                    <a:lnTo>
                      <a:pt x="530" y="965"/>
                    </a:lnTo>
                    <a:lnTo>
                      <a:pt x="525" y="965"/>
                    </a:lnTo>
                    <a:lnTo>
                      <a:pt x="521" y="966"/>
                    </a:lnTo>
                    <a:lnTo>
                      <a:pt x="514" y="966"/>
                    </a:lnTo>
                    <a:lnTo>
                      <a:pt x="501" y="967"/>
                    </a:lnTo>
                    <a:lnTo>
                      <a:pt x="486" y="968"/>
                    </a:lnTo>
                    <a:lnTo>
                      <a:pt x="472" y="968"/>
                    </a:lnTo>
                    <a:lnTo>
                      <a:pt x="458" y="969"/>
                    </a:lnTo>
                    <a:lnTo>
                      <a:pt x="445" y="970"/>
                    </a:lnTo>
                    <a:lnTo>
                      <a:pt x="432" y="970"/>
                    </a:lnTo>
                    <a:lnTo>
                      <a:pt x="420" y="972"/>
                    </a:lnTo>
                    <a:lnTo>
                      <a:pt x="412" y="972"/>
                    </a:lnTo>
                    <a:lnTo>
                      <a:pt x="410" y="964"/>
                    </a:lnTo>
                    <a:lnTo>
                      <a:pt x="404" y="953"/>
                    </a:lnTo>
                    <a:lnTo>
                      <a:pt x="397" y="944"/>
                    </a:lnTo>
                    <a:lnTo>
                      <a:pt x="395" y="940"/>
                    </a:lnTo>
                    <a:lnTo>
                      <a:pt x="392" y="940"/>
                    </a:lnTo>
                    <a:lnTo>
                      <a:pt x="387" y="942"/>
                    </a:lnTo>
                    <a:lnTo>
                      <a:pt x="382" y="943"/>
                    </a:lnTo>
                    <a:lnTo>
                      <a:pt x="378" y="945"/>
                    </a:lnTo>
                    <a:lnTo>
                      <a:pt x="373" y="947"/>
                    </a:lnTo>
                    <a:lnTo>
                      <a:pt x="369" y="950"/>
                    </a:lnTo>
                    <a:lnTo>
                      <a:pt x="364" y="952"/>
                    </a:lnTo>
                    <a:lnTo>
                      <a:pt x="359" y="954"/>
                    </a:lnTo>
                    <a:lnTo>
                      <a:pt x="364" y="962"/>
                    </a:lnTo>
                    <a:lnTo>
                      <a:pt x="371" y="975"/>
                    </a:lnTo>
                    <a:lnTo>
                      <a:pt x="380" y="992"/>
                    </a:lnTo>
                    <a:lnTo>
                      <a:pt x="390" y="1013"/>
                    </a:lnTo>
                    <a:lnTo>
                      <a:pt x="401" y="1036"/>
                    </a:lnTo>
                    <a:lnTo>
                      <a:pt x="411" y="1060"/>
                    </a:lnTo>
                    <a:lnTo>
                      <a:pt x="422" y="1085"/>
                    </a:lnTo>
                    <a:lnTo>
                      <a:pt x="431" y="1108"/>
                    </a:lnTo>
                    <a:lnTo>
                      <a:pt x="433" y="1113"/>
                    </a:lnTo>
                    <a:lnTo>
                      <a:pt x="435" y="1119"/>
                    </a:lnTo>
                    <a:lnTo>
                      <a:pt x="436" y="1124"/>
                    </a:lnTo>
                    <a:lnTo>
                      <a:pt x="439" y="1130"/>
                    </a:lnTo>
                    <a:lnTo>
                      <a:pt x="443" y="1128"/>
                    </a:lnTo>
                    <a:lnTo>
                      <a:pt x="449" y="1130"/>
                    </a:lnTo>
                    <a:lnTo>
                      <a:pt x="454" y="1132"/>
                    </a:lnTo>
                    <a:lnTo>
                      <a:pt x="457" y="1135"/>
                    </a:lnTo>
                    <a:lnTo>
                      <a:pt x="463" y="1142"/>
                    </a:lnTo>
                    <a:lnTo>
                      <a:pt x="471" y="1155"/>
                    </a:lnTo>
                    <a:lnTo>
                      <a:pt x="479" y="1174"/>
                    </a:lnTo>
                    <a:lnTo>
                      <a:pt x="486" y="1203"/>
                    </a:lnTo>
                    <a:lnTo>
                      <a:pt x="480" y="1210"/>
                    </a:lnTo>
                    <a:lnTo>
                      <a:pt x="475" y="1217"/>
                    </a:lnTo>
                    <a:lnTo>
                      <a:pt x="468" y="1224"/>
                    </a:lnTo>
                    <a:lnTo>
                      <a:pt x="460" y="1231"/>
                    </a:lnTo>
                    <a:lnTo>
                      <a:pt x="450" y="1238"/>
                    </a:lnTo>
                    <a:lnTo>
                      <a:pt x="441" y="1244"/>
                    </a:lnTo>
                    <a:lnTo>
                      <a:pt x="432" y="1249"/>
                    </a:lnTo>
                    <a:lnTo>
                      <a:pt x="423" y="1254"/>
                    </a:lnTo>
                    <a:lnTo>
                      <a:pt x="417" y="1241"/>
                    </a:lnTo>
                    <a:lnTo>
                      <a:pt x="411" y="1248"/>
                    </a:lnTo>
                    <a:lnTo>
                      <a:pt x="404" y="1256"/>
                    </a:lnTo>
                    <a:lnTo>
                      <a:pt x="397" y="1264"/>
                    </a:lnTo>
                    <a:lnTo>
                      <a:pt x="390" y="1272"/>
                    </a:lnTo>
                    <a:lnTo>
                      <a:pt x="383" y="1280"/>
                    </a:lnTo>
                    <a:lnTo>
                      <a:pt x="375" y="1289"/>
                    </a:lnTo>
                    <a:lnTo>
                      <a:pt x="369" y="1295"/>
                    </a:lnTo>
                    <a:lnTo>
                      <a:pt x="362" y="130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5" name="Freeform 78">
                <a:extLst>
                  <a:ext uri="{FF2B5EF4-FFF2-40B4-BE49-F238E27FC236}">
                    <a16:creationId xmlns:a16="http://schemas.microsoft.com/office/drawing/2014/main" id="{EC37E366-FECF-4AD1-99DD-E999EF33EB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8" y="1857"/>
                <a:ext cx="45" cy="71"/>
              </a:xfrm>
              <a:custGeom>
                <a:avLst/>
                <a:gdLst>
                  <a:gd name="T0" fmla="*/ 1 w 89"/>
                  <a:gd name="T1" fmla="*/ 1 h 142"/>
                  <a:gd name="T2" fmla="*/ 1 w 89"/>
                  <a:gd name="T3" fmla="*/ 1 h 142"/>
                  <a:gd name="T4" fmla="*/ 1 w 89"/>
                  <a:gd name="T5" fmla="*/ 1 h 142"/>
                  <a:gd name="T6" fmla="*/ 1 w 89"/>
                  <a:gd name="T7" fmla="*/ 1 h 142"/>
                  <a:gd name="T8" fmla="*/ 1 w 89"/>
                  <a:gd name="T9" fmla="*/ 1 h 142"/>
                  <a:gd name="T10" fmla="*/ 1 w 89"/>
                  <a:gd name="T11" fmla="*/ 1 h 142"/>
                  <a:gd name="T12" fmla="*/ 1 w 89"/>
                  <a:gd name="T13" fmla="*/ 1 h 142"/>
                  <a:gd name="T14" fmla="*/ 1 w 89"/>
                  <a:gd name="T15" fmla="*/ 1 h 142"/>
                  <a:gd name="T16" fmla="*/ 1 w 89"/>
                  <a:gd name="T17" fmla="*/ 1 h 142"/>
                  <a:gd name="T18" fmla="*/ 0 w 89"/>
                  <a:gd name="T19" fmla="*/ 1 h 142"/>
                  <a:gd name="T20" fmla="*/ 1 w 89"/>
                  <a:gd name="T21" fmla="*/ 1 h 142"/>
                  <a:gd name="T22" fmla="*/ 1 w 89"/>
                  <a:gd name="T23" fmla="*/ 0 h 142"/>
                  <a:gd name="T24" fmla="*/ 1 w 89"/>
                  <a:gd name="T25" fmla="*/ 0 h 142"/>
                  <a:gd name="T26" fmla="*/ 1 w 89"/>
                  <a:gd name="T27" fmla="*/ 0 h 142"/>
                  <a:gd name="T28" fmla="*/ 1 w 89"/>
                  <a:gd name="T29" fmla="*/ 1 h 142"/>
                  <a:gd name="T30" fmla="*/ 1 w 89"/>
                  <a:gd name="T31" fmla="*/ 1 h 142"/>
                  <a:gd name="T32" fmla="*/ 1 w 89"/>
                  <a:gd name="T33" fmla="*/ 1 h 142"/>
                  <a:gd name="T34" fmla="*/ 1 w 89"/>
                  <a:gd name="T35" fmla="*/ 1 h 142"/>
                  <a:gd name="T36" fmla="*/ 1 w 89"/>
                  <a:gd name="T37" fmla="*/ 1 h 142"/>
                  <a:gd name="T38" fmla="*/ 1 w 89"/>
                  <a:gd name="T39" fmla="*/ 1 h 142"/>
                  <a:gd name="T40" fmla="*/ 1 w 89"/>
                  <a:gd name="T41" fmla="*/ 1 h 142"/>
                  <a:gd name="T42" fmla="*/ 1 w 89"/>
                  <a:gd name="T43" fmla="*/ 1 h 142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89"/>
                  <a:gd name="T67" fmla="*/ 0 h 142"/>
                  <a:gd name="T68" fmla="*/ 89 w 89"/>
                  <a:gd name="T69" fmla="*/ 142 h 142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89" h="142">
                    <a:moveTo>
                      <a:pt x="89" y="142"/>
                    </a:moveTo>
                    <a:lnTo>
                      <a:pt x="5" y="112"/>
                    </a:lnTo>
                    <a:lnTo>
                      <a:pt x="10" y="100"/>
                    </a:lnTo>
                    <a:lnTo>
                      <a:pt x="15" y="88"/>
                    </a:lnTo>
                    <a:lnTo>
                      <a:pt x="17" y="75"/>
                    </a:lnTo>
                    <a:lnTo>
                      <a:pt x="17" y="65"/>
                    </a:lnTo>
                    <a:lnTo>
                      <a:pt x="14" y="50"/>
                    </a:lnTo>
                    <a:lnTo>
                      <a:pt x="8" y="29"/>
                    </a:lnTo>
                    <a:lnTo>
                      <a:pt x="2" y="10"/>
                    </a:lnTo>
                    <a:lnTo>
                      <a:pt x="0" y="2"/>
                    </a:lnTo>
                    <a:lnTo>
                      <a:pt x="8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0"/>
                    </a:lnTo>
                    <a:lnTo>
                      <a:pt x="29" y="14"/>
                    </a:lnTo>
                    <a:lnTo>
                      <a:pt x="39" y="32"/>
                    </a:lnTo>
                    <a:lnTo>
                      <a:pt x="51" y="52"/>
                    </a:lnTo>
                    <a:lnTo>
                      <a:pt x="62" y="74"/>
                    </a:lnTo>
                    <a:lnTo>
                      <a:pt x="73" y="94"/>
                    </a:lnTo>
                    <a:lnTo>
                      <a:pt x="82" y="113"/>
                    </a:lnTo>
                    <a:lnTo>
                      <a:pt x="88" y="130"/>
                    </a:lnTo>
                    <a:lnTo>
                      <a:pt x="89" y="1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6" name="Freeform 79">
                <a:extLst>
                  <a:ext uri="{FF2B5EF4-FFF2-40B4-BE49-F238E27FC236}">
                    <a16:creationId xmlns:a16="http://schemas.microsoft.com/office/drawing/2014/main" id="{C642CAEB-F453-4EC1-9736-1358B7C4F3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7" y="1743"/>
                <a:ext cx="73" cy="183"/>
              </a:xfrm>
              <a:custGeom>
                <a:avLst/>
                <a:gdLst>
                  <a:gd name="T0" fmla="*/ 1 w 146"/>
                  <a:gd name="T1" fmla="*/ 1 h 365"/>
                  <a:gd name="T2" fmla="*/ 1 w 146"/>
                  <a:gd name="T3" fmla="*/ 1 h 365"/>
                  <a:gd name="T4" fmla="*/ 1 w 146"/>
                  <a:gd name="T5" fmla="*/ 1 h 365"/>
                  <a:gd name="T6" fmla="*/ 1 w 146"/>
                  <a:gd name="T7" fmla="*/ 1 h 365"/>
                  <a:gd name="T8" fmla="*/ 1 w 146"/>
                  <a:gd name="T9" fmla="*/ 0 h 365"/>
                  <a:gd name="T10" fmla="*/ 1 w 146"/>
                  <a:gd name="T11" fmla="*/ 1 h 365"/>
                  <a:gd name="T12" fmla="*/ 1 w 146"/>
                  <a:gd name="T13" fmla="*/ 1 h 365"/>
                  <a:gd name="T14" fmla="*/ 1 w 146"/>
                  <a:gd name="T15" fmla="*/ 1 h 365"/>
                  <a:gd name="T16" fmla="*/ 1 w 146"/>
                  <a:gd name="T17" fmla="*/ 1 h 365"/>
                  <a:gd name="T18" fmla="*/ 1 w 146"/>
                  <a:gd name="T19" fmla="*/ 1 h 365"/>
                  <a:gd name="T20" fmla="*/ 1 w 146"/>
                  <a:gd name="T21" fmla="*/ 1 h 365"/>
                  <a:gd name="T22" fmla="*/ 1 w 146"/>
                  <a:gd name="T23" fmla="*/ 1 h 365"/>
                  <a:gd name="T24" fmla="*/ 1 w 146"/>
                  <a:gd name="T25" fmla="*/ 1 h 365"/>
                  <a:gd name="T26" fmla="*/ 1 w 146"/>
                  <a:gd name="T27" fmla="*/ 1 h 365"/>
                  <a:gd name="T28" fmla="*/ 1 w 146"/>
                  <a:gd name="T29" fmla="*/ 1 h 365"/>
                  <a:gd name="T30" fmla="*/ 1 w 146"/>
                  <a:gd name="T31" fmla="*/ 1 h 365"/>
                  <a:gd name="T32" fmla="*/ 1 w 146"/>
                  <a:gd name="T33" fmla="*/ 1 h 365"/>
                  <a:gd name="T34" fmla="*/ 1 w 146"/>
                  <a:gd name="T35" fmla="*/ 1 h 365"/>
                  <a:gd name="T36" fmla="*/ 1 w 146"/>
                  <a:gd name="T37" fmla="*/ 1 h 365"/>
                  <a:gd name="T38" fmla="*/ 1 w 146"/>
                  <a:gd name="T39" fmla="*/ 1 h 365"/>
                  <a:gd name="T40" fmla="*/ 1 w 146"/>
                  <a:gd name="T41" fmla="*/ 1 h 365"/>
                  <a:gd name="T42" fmla="*/ 1 w 146"/>
                  <a:gd name="T43" fmla="*/ 1 h 365"/>
                  <a:gd name="T44" fmla="*/ 1 w 146"/>
                  <a:gd name="T45" fmla="*/ 1 h 365"/>
                  <a:gd name="T46" fmla="*/ 1 w 146"/>
                  <a:gd name="T47" fmla="*/ 1 h 365"/>
                  <a:gd name="T48" fmla="*/ 1 w 146"/>
                  <a:gd name="T49" fmla="*/ 1 h 365"/>
                  <a:gd name="T50" fmla="*/ 1 w 146"/>
                  <a:gd name="T51" fmla="*/ 1 h 365"/>
                  <a:gd name="T52" fmla="*/ 1 w 146"/>
                  <a:gd name="T53" fmla="*/ 1 h 365"/>
                  <a:gd name="T54" fmla="*/ 1 w 146"/>
                  <a:gd name="T55" fmla="*/ 1 h 365"/>
                  <a:gd name="T56" fmla="*/ 1 w 146"/>
                  <a:gd name="T57" fmla="*/ 1 h 365"/>
                  <a:gd name="T58" fmla="*/ 0 w 146"/>
                  <a:gd name="T59" fmla="*/ 1 h 365"/>
                  <a:gd name="T60" fmla="*/ 1 w 146"/>
                  <a:gd name="T61" fmla="*/ 1 h 365"/>
                  <a:gd name="T62" fmla="*/ 1 w 146"/>
                  <a:gd name="T63" fmla="*/ 1 h 365"/>
                  <a:gd name="T64" fmla="*/ 1 w 146"/>
                  <a:gd name="T65" fmla="*/ 1 h 365"/>
                  <a:gd name="T66" fmla="*/ 1 w 146"/>
                  <a:gd name="T67" fmla="*/ 1 h 365"/>
                  <a:gd name="T68" fmla="*/ 1 w 146"/>
                  <a:gd name="T69" fmla="*/ 1 h 365"/>
                  <a:gd name="T70" fmla="*/ 1 w 146"/>
                  <a:gd name="T71" fmla="*/ 1 h 365"/>
                  <a:gd name="T72" fmla="*/ 1 w 146"/>
                  <a:gd name="T73" fmla="*/ 1 h 365"/>
                  <a:gd name="T74" fmla="*/ 1 w 146"/>
                  <a:gd name="T75" fmla="*/ 1 h 365"/>
                  <a:gd name="T76" fmla="*/ 1 w 146"/>
                  <a:gd name="T77" fmla="*/ 1 h 365"/>
                  <a:gd name="T78" fmla="*/ 1 w 146"/>
                  <a:gd name="T79" fmla="*/ 1 h 365"/>
                  <a:gd name="T80" fmla="*/ 1 w 146"/>
                  <a:gd name="T81" fmla="*/ 1 h 365"/>
                  <a:gd name="T82" fmla="*/ 1 w 146"/>
                  <a:gd name="T83" fmla="*/ 1 h 365"/>
                  <a:gd name="T84" fmla="*/ 1 w 146"/>
                  <a:gd name="T85" fmla="*/ 1 h 365"/>
                  <a:gd name="T86" fmla="*/ 1 w 146"/>
                  <a:gd name="T87" fmla="*/ 1 h 365"/>
                  <a:gd name="T88" fmla="*/ 1 w 146"/>
                  <a:gd name="T89" fmla="*/ 1 h 365"/>
                  <a:gd name="T90" fmla="*/ 1 w 146"/>
                  <a:gd name="T91" fmla="*/ 1 h 365"/>
                  <a:gd name="T92" fmla="*/ 1 w 146"/>
                  <a:gd name="T93" fmla="*/ 1 h 365"/>
                  <a:gd name="T94" fmla="*/ 1 w 146"/>
                  <a:gd name="T95" fmla="*/ 1 h 365"/>
                  <a:gd name="T96" fmla="*/ 1 w 146"/>
                  <a:gd name="T97" fmla="*/ 1 h 365"/>
                  <a:gd name="T98" fmla="*/ 1 w 146"/>
                  <a:gd name="T99" fmla="*/ 1 h 365"/>
                  <a:gd name="T100" fmla="*/ 1 w 146"/>
                  <a:gd name="T101" fmla="*/ 1 h 365"/>
                  <a:gd name="T102" fmla="*/ 1 w 146"/>
                  <a:gd name="T103" fmla="*/ 1 h 365"/>
                  <a:gd name="T104" fmla="*/ 1 w 146"/>
                  <a:gd name="T105" fmla="*/ 1 h 365"/>
                  <a:gd name="T106" fmla="*/ 1 w 146"/>
                  <a:gd name="T107" fmla="*/ 1 h 365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146"/>
                  <a:gd name="T163" fmla="*/ 0 h 365"/>
                  <a:gd name="T164" fmla="*/ 146 w 146"/>
                  <a:gd name="T165" fmla="*/ 365 h 365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146" h="365">
                    <a:moveTo>
                      <a:pt x="57" y="79"/>
                    </a:moveTo>
                    <a:lnTo>
                      <a:pt x="64" y="65"/>
                    </a:lnTo>
                    <a:lnTo>
                      <a:pt x="72" y="42"/>
                    </a:lnTo>
                    <a:lnTo>
                      <a:pt x="79" y="17"/>
                    </a:lnTo>
                    <a:lnTo>
                      <a:pt x="82" y="0"/>
                    </a:lnTo>
                    <a:lnTo>
                      <a:pt x="90" y="18"/>
                    </a:lnTo>
                    <a:lnTo>
                      <a:pt x="98" y="37"/>
                    </a:lnTo>
                    <a:lnTo>
                      <a:pt x="107" y="55"/>
                    </a:lnTo>
                    <a:lnTo>
                      <a:pt x="115" y="72"/>
                    </a:lnTo>
                    <a:lnTo>
                      <a:pt x="123" y="89"/>
                    </a:lnTo>
                    <a:lnTo>
                      <a:pt x="131" y="103"/>
                    </a:lnTo>
                    <a:lnTo>
                      <a:pt x="139" y="115"/>
                    </a:lnTo>
                    <a:lnTo>
                      <a:pt x="146" y="124"/>
                    </a:lnTo>
                    <a:lnTo>
                      <a:pt x="124" y="191"/>
                    </a:lnTo>
                    <a:lnTo>
                      <a:pt x="121" y="195"/>
                    </a:lnTo>
                    <a:lnTo>
                      <a:pt x="113" y="204"/>
                    </a:lnTo>
                    <a:lnTo>
                      <a:pt x="102" y="215"/>
                    </a:lnTo>
                    <a:lnTo>
                      <a:pt x="96" y="226"/>
                    </a:lnTo>
                    <a:lnTo>
                      <a:pt x="90" y="246"/>
                    </a:lnTo>
                    <a:lnTo>
                      <a:pt x="80" y="279"/>
                    </a:lnTo>
                    <a:lnTo>
                      <a:pt x="71" y="309"/>
                    </a:lnTo>
                    <a:lnTo>
                      <a:pt x="67" y="322"/>
                    </a:lnTo>
                    <a:lnTo>
                      <a:pt x="58" y="327"/>
                    </a:lnTo>
                    <a:lnTo>
                      <a:pt x="48" y="334"/>
                    </a:lnTo>
                    <a:lnTo>
                      <a:pt x="37" y="341"/>
                    </a:lnTo>
                    <a:lnTo>
                      <a:pt x="26" y="348"/>
                    </a:lnTo>
                    <a:lnTo>
                      <a:pt x="16" y="355"/>
                    </a:lnTo>
                    <a:lnTo>
                      <a:pt x="8" y="359"/>
                    </a:lnTo>
                    <a:lnTo>
                      <a:pt x="2" y="364"/>
                    </a:lnTo>
                    <a:lnTo>
                      <a:pt x="0" y="365"/>
                    </a:lnTo>
                    <a:lnTo>
                      <a:pt x="2" y="361"/>
                    </a:lnTo>
                    <a:lnTo>
                      <a:pt x="7" y="348"/>
                    </a:lnTo>
                    <a:lnTo>
                      <a:pt x="15" y="329"/>
                    </a:lnTo>
                    <a:lnTo>
                      <a:pt x="24" y="307"/>
                    </a:lnTo>
                    <a:lnTo>
                      <a:pt x="33" y="284"/>
                    </a:lnTo>
                    <a:lnTo>
                      <a:pt x="43" y="264"/>
                    </a:lnTo>
                    <a:lnTo>
                      <a:pt x="52" y="246"/>
                    </a:lnTo>
                    <a:lnTo>
                      <a:pt x="57" y="236"/>
                    </a:lnTo>
                    <a:lnTo>
                      <a:pt x="64" y="228"/>
                    </a:lnTo>
                    <a:lnTo>
                      <a:pt x="73" y="218"/>
                    </a:lnTo>
                    <a:lnTo>
                      <a:pt x="85" y="205"/>
                    </a:lnTo>
                    <a:lnTo>
                      <a:pt x="96" y="192"/>
                    </a:lnTo>
                    <a:lnTo>
                      <a:pt x="108" y="177"/>
                    </a:lnTo>
                    <a:lnTo>
                      <a:pt x="117" y="163"/>
                    </a:lnTo>
                    <a:lnTo>
                      <a:pt x="124" y="151"/>
                    </a:lnTo>
                    <a:lnTo>
                      <a:pt x="126" y="138"/>
                    </a:lnTo>
                    <a:lnTo>
                      <a:pt x="124" y="136"/>
                    </a:lnTo>
                    <a:lnTo>
                      <a:pt x="117" y="130"/>
                    </a:lnTo>
                    <a:lnTo>
                      <a:pt x="108" y="122"/>
                    </a:lnTo>
                    <a:lnTo>
                      <a:pt x="96" y="113"/>
                    </a:lnTo>
                    <a:lnTo>
                      <a:pt x="84" y="103"/>
                    </a:lnTo>
                    <a:lnTo>
                      <a:pt x="73" y="93"/>
                    </a:lnTo>
                    <a:lnTo>
                      <a:pt x="63" y="85"/>
                    </a:lnTo>
                    <a:lnTo>
                      <a:pt x="57" y="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7" name="Freeform 80">
                <a:extLst>
                  <a:ext uri="{FF2B5EF4-FFF2-40B4-BE49-F238E27FC236}">
                    <a16:creationId xmlns:a16="http://schemas.microsoft.com/office/drawing/2014/main" id="{F21A62A0-E9DB-4B70-AC8B-2FE213B07D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2" y="1480"/>
                <a:ext cx="72" cy="100"/>
              </a:xfrm>
              <a:custGeom>
                <a:avLst/>
                <a:gdLst>
                  <a:gd name="T0" fmla="*/ 1 w 144"/>
                  <a:gd name="T1" fmla="*/ 0 h 201"/>
                  <a:gd name="T2" fmla="*/ 1 w 144"/>
                  <a:gd name="T3" fmla="*/ 0 h 201"/>
                  <a:gd name="T4" fmla="*/ 1 w 144"/>
                  <a:gd name="T5" fmla="*/ 0 h 201"/>
                  <a:gd name="T6" fmla="*/ 1 w 144"/>
                  <a:gd name="T7" fmla="*/ 0 h 201"/>
                  <a:gd name="T8" fmla="*/ 1 w 144"/>
                  <a:gd name="T9" fmla="*/ 0 h 201"/>
                  <a:gd name="T10" fmla="*/ 1 w 144"/>
                  <a:gd name="T11" fmla="*/ 0 h 201"/>
                  <a:gd name="T12" fmla="*/ 1 w 144"/>
                  <a:gd name="T13" fmla="*/ 0 h 201"/>
                  <a:gd name="T14" fmla="*/ 1 w 144"/>
                  <a:gd name="T15" fmla="*/ 0 h 201"/>
                  <a:gd name="T16" fmla="*/ 1 w 144"/>
                  <a:gd name="T17" fmla="*/ 0 h 201"/>
                  <a:gd name="T18" fmla="*/ 1 w 144"/>
                  <a:gd name="T19" fmla="*/ 0 h 201"/>
                  <a:gd name="T20" fmla="*/ 1 w 144"/>
                  <a:gd name="T21" fmla="*/ 0 h 201"/>
                  <a:gd name="T22" fmla="*/ 1 w 144"/>
                  <a:gd name="T23" fmla="*/ 0 h 201"/>
                  <a:gd name="T24" fmla="*/ 1 w 144"/>
                  <a:gd name="T25" fmla="*/ 0 h 201"/>
                  <a:gd name="T26" fmla="*/ 1 w 144"/>
                  <a:gd name="T27" fmla="*/ 0 h 201"/>
                  <a:gd name="T28" fmla="*/ 1 w 144"/>
                  <a:gd name="T29" fmla="*/ 0 h 201"/>
                  <a:gd name="T30" fmla="*/ 1 w 144"/>
                  <a:gd name="T31" fmla="*/ 0 h 201"/>
                  <a:gd name="T32" fmla="*/ 1 w 144"/>
                  <a:gd name="T33" fmla="*/ 0 h 201"/>
                  <a:gd name="T34" fmla="*/ 1 w 144"/>
                  <a:gd name="T35" fmla="*/ 0 h 201"/>
                  <a:gd name="T36" fmla="*/ 1 w 144"/>
                  <a:gd name="T37" fmla="*/ 0 h 201"/>
                  <a:gd name="T38" fmla="*/ 1 w 144"/>
                  <a:gd name="T39" fmla="*/ 0 h 201"/>
                  <a:gd name="T40" fmla="*/ 1 w 144"/>
                  <a:gd name="T41" fmla="*/ 0 h 201"/>
                  <a:gd name="T42" fmla="*/ 1 w 144"/>
                  <a:gd name="T43" fmla="*/ 0 h 201"/>
                  <a:gd name="T44" fmla="*/ 1 w 144"/>
                  <a:gd name="T45" fmla="*/ 0 h 201"/>
                  <a:gd name="T46" fmla="*/ 1 w 144"/>
                  <a:gd name="T47" fmla="*/ 0 h 201"/>
                  <a:gd name="T48" fmla="*/ 1 w 144"/>
                  <a:gd name="T49" fmla="*/ 0 h 201"/>
                  <a:gd name="T50" fmla="*/ 1 w 144"/>
                  <a:gd name="T51" fmla="*/ 0 h 201"/>
                  <a:gd name="T52" fmla="*/ 1 w 144"/>
                  <a:gd name="T53" fmla="*/ 0 h 201"/>
                  <a:gd name="T54" fmla="*/ 1 w 144"/>
                  <a:gd name="T55" fmla="*/ 0 h 201"/>
                  <a:gd name="T56" fmla="*/ 1 w 144"/>
                  <a:gd name="T57" fmla="*/ 0 h 201"/>
                  <a:gd name="T58" fmla="*/ 1 w 144"/>
                  <a:gd name="T59" fmla="*/ 0 h 201"/>
                  <a:gd name="T60" fmla="*/ 1 w 144"/>
                  <a:gd name="T61" fmla="*/ 0 h 201"/>
                  <a:gd name="T62" fmla="*/ 1 w 144"/>
                  <a:gd name="T63" fmla="*/ 0 h 201"/>
                  <a:gd name="T64" fmla="*/ 1 w 144"/>
                  <a:gd name="T65" fmla="*/ 0 h 20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44"/>
                  <a:gd name="T100" fmla="*/ 0 h 201"/>
                  <a:gd name="T101" fmla="*/ 144 w 144"/>
                  <a:gd name="T102" fmla="*/ 201 h 20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44" h="201">
                    <a:moveTo>
                      <a:pt x="73" y="0"/>
                    </a:moveTo>
                    <a:lnTo>
                      <a:pt x="60" y="6"/>
                    </a:lnTo>
                    <a:lnTo>
                      <a:pt x="50" y="12"/>
                    </a:lnTo>
                    <a:lnTo>
                      <a:pt x="40" y="16"/>
                    </a:lnTo>
                    <a:lnTo>
                      <a:pt x="31" y="21"/>
                    </a:lnTo>
                    <a:lnTo>
                      <a:pt x="22" y="25"/>
                    </a:lnTo>
                    <a:lnTo>
                      <a:pt x="15" y="30"/>
                    </a:lnTo>
                    <a:lnTo>
                      <a:pt x="7" y="33"/>
                    </a:lnTo>
                    <a:lnTo>
                      <a:pt x="0" y="38"/>
                    </a:lnTo>
                    <a:lnTo>
                      <a:pt x="7" y="40"/>
                    </a:lnTo>
                    <a:lnTo>
                      <a:pt x="13" y="45"/>
                    </a:lnTo>
                    <a:lnTo>
                      <a:pt x="18" y="50"/>
                    </a:lnTo>
                    <a:lnTo>
                      <a:pt x="19" y="52"/>
                    </a:lnTo>
                    <a:lnTo>
                      <a:pt x="10" y="63"/>
                    </a:lnTo>
                    <a:lnTo>
                      <a:pt x="4" y="76"/>
                    </a:lnTo>
                    <a:lnTo>
                      <a:pt x="3" y="89"/>
                    </a:lnTo>
                    <a:lnTo>
                      <a:pt x="6" y="101"/>
                    </a:lnTo>
                    <a:lnTo>
                      <a:pt x="12" y="113"/>
                    </a:lnTo>
                    <a:lnTo>
                      <a:pt x="16" y="121"/>
                    </a:lnTo>
                    <a:lnTo>
                      <a:pt x="22" y="126"/>
                    </a:lnTo>
                    <a:lnTo>
                      <a:pt x="27" y="128"/>
                    </a:lnTo>
                    <a:lnTo>
                      <a:pt x="33" y="129"/>
                    </a:lnTo>
                    <a:lnTo>
                      <a:pt x="36" y="131"/>
                    </a:lnTo>
                    <a:lnTo>
                      <a:pt x="40" y="135"/>
                    </a:lnTo>
                    <a:lnTo>
                      <a:pt x="43" y="142"/>
                    </a:lnTo>
                    <a:lnTo>
                      <a:pt x="46" y="146"/>
                    </a:lnTo>
                    <a:lnTo>
                      <a:pt x="51" y="153"/>
                    </a:lnTo>
                    <a:lnTo>
                      <a:pt x="57" y="161"/>
                    </a:lnTo>
                    <a:lnTo>
                      <a:pt x="64" y="171"/>
                    </a:lnTo>
                    <a:lnTo>
                      <a:pt x="71" y="180"/>
                    </a:lnTo>
                    <a:lnTo>
                      <a:pt x="76" y="188"/>
                    </a:lnTo>
                    <a:lnTo>
                      <a:pt x="82" y="196"/>
                    </a:lnTo>
                    <a:lnTo>
                      <a:pt x="87" y="201"/>
                    </a:lnTo>
                    <a:lnTo>
                      <a:pt x="91" y="198"/>
                    </a:lnTo>
                    <a:lnTo>
                      <a:pt x="97" y="195"/>
                    </a:lnTo>
                    <a:lnTo>
                      <a:pt x="103" y="193"/>
                    </a:lnTo>
                    <a:lnTo>
                      <a:pt x="109" y="189"/>
                    </a:lnTo>
                    <a:lnTo>
                      <a:pt x="114" y="187"/>
                    </a:lnTo>
                    <a:lnTo>
                      <a:pt x="119" y="184"/>
                    </a:lnTo>
                    <a:lnTo>
                      <a:pt x="124" y="183"/>
                    </a:lnTo>
                    <a:lnTo>
                      <a:pt x="127" y="183"/>
                    </a:lnTo>
                    <a:lnTo>
                      <a:pt x="117" y="166"/>
                    </a:lnTo>
                    <a:lnTo>
                      <a:pt x="107" y="148"/>
                    </a:lnTo>
                    <a:lnTo>
                      <a:pt x="99" y="134"/>
                    </a:lnTo>
                    <a:lnTo>
                      <a:pt x="95" y="127"/>
                    </a:lnTo>
                    <a:lnTo>
                      <a:pt x="89" y="123"/>
                    </a:lnTo>
                    <a:lnTo>
                      <a:pt x="82" y="118"/>
                    </a:lnTo>
                    <a:lnTo>
                      <a:pt x="75" y="112"/>
                    </a:lnTo>
                    <a:lnTo>
                      <a:pt x="71" y="110"/>
                    </a:lnTo>
                    <a:lnTo>
                      <a:pt x="82" y="103"/>
                    </a:lnTo>
                    <a:lnTo>
                      <a:pt x="87" y="104"/>
                    </a:lnTo>
                    <a:lnTo>
                      <a:pt x="93" y="104"/>
                    </a:lnTo>
                    <a:lnTo>
                      <a:pt x="99" y="103"/>
                    </a:lnTo>
                    <a:lnTo>
                      <a:pt x="109" y="100"/>
                    </a:lnTo>
                    <a:lnTo>
                      <a:pt x="118" y="98"/>
                    </a:lnTo>
                    <a:lnTo>
                      <a:pt x="127" y="96"/>
                    </a:lnTo>
                    <a:lnTo>
                      <a:pt x="136" y="92"/>
                    </a:lnTo>
                    <a:lnTo>
                      <a:pt x="144" y="90"/>
                    </a:lnTo>
                    <a:lnTo>
                      <a:pt x="139" y="82"/>
                    </a:lnTo>
                    <a:lnTo>
                      <a:pt x="131" y="71"/>
                    </a:lnTo>
                    <a:lnTo>
                      <a:pt x="120" y="58"/>
                    </a:lnTo>
                    <a:lnTo>
                      <a:pt x="110" y="44"/>
                    </a:lnTo>
                    <a:lnTo>
                      <a:pt x="99" y="30"/>
                    </a:lnTo>
                    <a:lnTo>
                      <a:pt x="89" y="17"/>
                    </a:lnTo>
                    <a:lnTo>
                      <a:pt x="80" y="7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8" name="Freeform 81">
                <a:extLst>
                  <a:ext uri="{FF2B5EF4-FFF2-40B4-BE49-F238E27FC236}">
                    <a16:creationId xmlns:a16="http://schemas.microsoft.com/office/drawing/2014/main" id="{A9A1127C-1BAF-4156-A06B-F8126BD759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3" y="1278"/>
                <a:ext cx="20" cy="109"/>
              </a:xfrm>
              <a:custGeom>
                <a:avLst/>
                <a:gdLst>
                  <a:gd name="T0" fmla="*/ 1 w 40"/>
                  <a:gd name="T1" fmla="*/ 1 h 217"/>
                  <a:gd name="T2" fmla="*/ 1 w 40"/>
                  <a:gd name="T3" fmla="*/ 1 h 217"/>
                  <a:gd name="T4" fmla="*/ 1 w 40"/>
                  <a:gd name="T5" fmla="*/ 1 h 217"/>
                  <a:gd name="T6" fmla="*/ 1 w 40"/>
                  <a:gd name="T7" fmla="*/ 1 h 217"/>
                  <a:gd name="T8" fmla="*/ 1 w 40"/>
                  <a:gd name="T9" fmla="*/ 1 h 217"/>
                  <a:gd name="T10" fmla="*/ 1 w 40"/>
                  <a:gd name="T11" fmla="*/ 1 h 217"/>
                  <a:gd name="T12" fmla="*/ 0 w 40"/>
                  <a:gd name="T13" fmla="*/ 1 h 217"/>
                  <a:gd name="T14" fmla="*/ 0 w 40"/>
                  <a:gd name="T15" fmla="*/ 1 h 217"/>
                  <a:gd name="T16" fmla="*/ 1 w 40"/>
                  <a:gd name="T17" fmla="*/ 1 h 217"/>
                  <a:gd name="T18" fmla="*/ 1 w 40"/>
                  <a:gd name="T19" fmla="*/ 0 h 217"/>
                  <a:gd name="T20" fmla="*/ 1 w 40"/>
                  <a:gd name="T21" fmla="*/ 1 h 217"/>
                  <a:gd name="T22" fmla="*/ 1 w 40"/>
                  <a:gd name="T23" fmla="*/ 1 h 217"/>
                  <a:gd name="T24" fmla="*/ 1 w 40"/>
                  <a:gd name="T25" fmla="*/ 1 h 217"/>
                  <a:gd name="T26" fmla="*/ 1 w 40"/>
                  <a:gd name="T27" fmla="*/ 1 h 217"/>
                  <a:gd name="T28" fmla="*/ 1 w 40"/>
                  <a:gd name="T29" fmla="*/ 1 h 21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40"/>
                  <a:gd name="T46" fmla="*/ 0 h 217"/>
                  <a:gd name="T47" fmla="*/ 40 w 40"/>
                  <a:gd name="T48" fmla="*/ 217 h 21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40" h="217">
                    <a:moveTo>
                      <a:pt x="40" y="217"/>
                    </a:moveTo>
                    <a:lnTo>
                      <a:pt x="30" y="214"/>
                    </a:lnTo>
                    <a:lnTo>
                      <a:pt x="22" y="194"/>
                    </a:lnTo>
                    <a:lnTo>
                      <a:pt x="15" y="169"/>
                    </a:lnTo>
                    <a:lnTo>
                      <a:pt x="8" y="140"/>
                    </a:lnTo>
                    <a:lnTo>
                      <a:pt x="4" y="109"/>
                    </a:lnTo>
                    <a:lnTo>
                      <a:pt x="0" y="78"/>
                    </a:lnTo>
                    <a:lnTo>
                      <a:pt x="0" y="48"/>
                    </a:lnTo>
                    <a:lnTo>
                      <a:pt x="4" y="22"/>
                    </a:lnTo>
                    <a:lnTo>
                      <a:pt x="12" y="0"/>
                    </a:lnTo>
                    <a:lnTo>
                      <a:pt x="35" y="17"/>
                    </a:lnTo>
                    <a:lnTo>
                      <a:pt x="27" y="58"/>
                    </a:lnTo>
                    <a:lnTo>
                      <a:pt x="25" y="107"/>
                    </a:lnTo>
                    <a:lnTo>
                      <a:pt x="30" y="161"/>
                    </a:lnTo>
                    <a:lnTo>
                      <a:pt x="40" y="21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9" name="Freeform 82">
                <a:extLst>
                  <a:ext uri="{FF2B5EF4-FFF2-40B4-BE49-F238E27FC236}">
                    <a16:creationId xmlns:a16="http://schemas.microsoft.com/office/drawing/2014/main" id="{35FB91CF-C1E9-4893-B5EE-3C1193BBF7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0" y="1317"/>
                <a:ext cx="60" cy="51"/>
              </a:xfrm>
              <a:custGeom>
                <a:avLst/>
                <a:gdLst>
                  <a:gd name="T0" fmla="*/ 1 w 120"/>
                  <a:gd name="T1" fmla="*/ 1 h 101"/>
                  <a:gd name="T2" fmla="*/ 1 w 120"/>
                  <a:gd name="T3" fmla="*/ 1 h 101"/>
                  <a:gd name="T4" fmla="*/ 1 w 120"/>
                  <a:gd name="T5" fmla="*/ 1 h 101"/>
                  <a:gd name="T6" fmla="*/ 1 w 120"/>
                  <a:gd name="T7" fmla="*/ 1 h 101"/>
                  <a:gd name="T8" fmla="*/ 1 w 120"/>
                  <a:gd name="T9" fmla="*/ 0 h 101"/>
                  <a:gd name="T10" fmla="*/ 1 w 120"/>
                  <a:gd name="T11" fmla="*/ 1 h 101"/>
                  <a:gd name="T12" fmla="*/ 1 w 120"/>
                  <a:gd name="T13" fmla="*/ 1 h 101"/>
                  <a:gd name="T14" fmla="*/ 1 w 120"/>
                  <a:gd name="T15" fmla="*/ 1 h 101"/>
                  <a:gd name="T16" fmla="*/ 1 w 120"/>
                  <a:gd name="T17" fmla="*/ 1 h 101"/>
                  <a:gd name="T18" fmla="*/ 1 w 120"/>
                  <a:gd name="T19" fmla="*/ 1 h 101"/>
                  <a:gd name="T20" fmla="*/ 1 w 120"/>
                  <a:gd name="T21" fmla="*/ 1 h 101"/>
                  <a:gd name="T22" fmla="*/ 0 w 120"/>
                  <a:gd name="T23" fmla="*/ 1 h 101"/>
                  <a:gd name="T24" fmla="*/ 0 w 120"/>
                  <a:gd name="T25" fmla="*/ 1 h 101"/>
                  <a:gd name="T26" fmla="*/ 1 w 120"/>
                  <a:gd name="T27" fmla="*/ 1 h 101"/>
                  <a:gd name="T28" fmla="*/ 1 w 120"/>
                  <a:gd name="T29" fmla="*/ 1 h 101"/>
                  <a:gd name="T30" fmla="*/ 1 w 120"/>
                  <a:gd name="T31" fmla="*/ 1 h 101"/>
                  <a:gd name="T32" fmla="*/ 1 w 120"/>
                  <a:gd name="T33" fmla="*/ 1 h 101"/>
                  <a:gd name="T34" fmla="*/ 1 w 120"/>
                  <a:gd name="T35" fmla="*/ 1 h 101"/>
                  <a:gd name="T36" fmla="*/ 1 w 120"/>
                  <a:gd name="T37" fmla="*/ 1 h 101"/>
                  <a:gd name="T38" fmla="*/ 1 w 120"/>
                  <a:gd name="T39" fmla="*/ 1 h 101"/>
                  <a:gd name="T40" fmla="*/ 1 w 120"/>
                  <a:gd name="T41" fmla="*/ 1 h 101"/>
                  <a:gd name="T42" fmla="*/ 1 w 120"/>
                  <a:gd name="T43" fmla="*/ 1 h 101"/>
                  <a:gd name="T44" fmla="*/ 1 w 120"/>
                  <a:gd name="T45" fmla="*/ 1 h 101"/>
                  <a:gd name="T46" fmla="*/ 1 w 120"/>
                  <a:gd name="T47" fmla="*/ 1 h 101"/>
                  <a:gd name="T48" fmla="*/ 1 w 120"/>
                  <a:gd name="T49" fmla="*/ 1 h 101"/>
                  <a:gd name="T50" fmla="*/ 1 w 120"/>
                  <a:gd name="T51" fmla="*/ 1 h 101"/>
                  <a:gd name="T52" fmla="*/ 1 w 120"/>
                  <a:gd name="T53" fmla="*/ 1 h 101"/>
                  <a:gd name="T54" fmla="*/ 1 w 120"/>
                  <a:gd name="T55" fmla="*/ 1 h 101"/>
                  <a:gd name="T56" fmla="*/ 1 w 120"/>
                  <a:gd name="T57" fmla="*/ 1 h 101"/>
                  <a:gd name="T58" fmla="*/ 1 w 120"/>
                  <a:gd name="T59" fmla="*/ 1 h 101"/>
                  <a:gd name="T60" fmla="*/ 1 w 120"/>
                  <a:gd name="T61" fmla="*/ 1 h 101"/>
                  <a:gd name="T62" fmla="*/ 1 w 120"/>
                  <a:gd name="T63" fmla="*/ 1 h 101"/>
                  <a:gd name="T64" fmla="*/ 1 w 120"/>
                  <a:gd name="T65" fmla="*/ 1 h 101"/>
                  <a:gd name="T66" fmla="*/ 1 w 120"/>
                  <a:gd name="T67" fmla="*/ 1 h 101"/>
                  <a:gd name="T68" fmla="*/ 1 w 120"/>
                  <a:gd name="T69" fmla="*/ 1 h 101"/>
                  <a:gd name="T70" fmla="*/ 1 w 120"/>
                  <a:gd name="T71" fmla="*/ 1 h 101"/>
                  <a:gd name="T72" fmla="*/ 1 w 120"/>
                  <a:gd name="T73" fmla="*/ 1 h 101"/>
                  <a:gd name="T74" fmla="*/ 1 w 120"/>
                  <a:gd name="T75" fmla="*/ 1 h 101"/>
                  <a:gd name="T76" fmla="*/ 1 w 120"/>
                  <a:gd name="T77" fmla="*/ 1 h 101"/>
                  <a:gd name="T78" fmla="*/ 1 w 120"/>
                  <a:gd name="T79" fmla="*/ 1 h 101"/>
                  <a:gd name="T80" fmla="*/ 1 w 120"/>
                  <a:gd name="T81" fmla="*/ 1 h 101"/>
                  <a:gd name="T82" fmla="*/ 1 w 120"/>
                  <a:gd name="T83" fmla="*/ 1 h 101"/>
                  <a:gd name="T84" fmla="*/ 1 w 120"/>
                  <a:gd name="T85" fmla="*/ 1 h 101"/>
                  <a:gd name="T86" fmla="*/ 1 w 120"/>
                  <a:gd name="T87" fmla="*/ 1 h 101"/>
                  <a:gd name="T88" fmla="*/ 1 w 120"/>
                  <a:gd name="T89" fmla="*/ 1 h 101"/>
                  <a:gd name="T90" fmla="*/ 1 w 120"/>
                  <a:gd name="T91" fmla="*/ 1 h 101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20"/>
                  <a:gd name="T139" fmla="*/ 0 h 101"/>
                  <a:gd name="T140" fmla="*/ 120 w 120"/>
                  <a:gd name="T141" fmla="*/ 101 h 101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20" h="101">
                    <a:moveTo>
                      <a:pt x="50" y="7"/>
                    </a:moveTo>
                    <a:lnTo>
                      <a:pt x="42" y="5"/>
                    </a:lnTo>
                    <a:lnTo>
                      <a:pt x="33" y="2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20" y="16"/>
                    </a:lnTo>
                    <a:lnTo>
                      <a:pt x="14" y="14"/>
                    </a:lnTo>
                    <a:lnTo>
                      <a:pt x="10" y="13"/>
                    </a:lnTo>
                    <a:lnTo>
                      <a:pt x="6" y="14"/>
                    </a:lnTo>
                    <a:lnTo>
                      <a:pt x="4" y="17"/>
                    </a:lnTo>
                    <a:lnTo>
                      <a:pt x="3" y="23"/>
                    </a:lnTo>
                    <a:lnTo>
                      <a:pt x="0" y="29"/>
                    </a:lnTo>
                    <a:lnTo>
                      <a:pt x="0" y="33"/>
                    </a:lnTo>
                    <a:lnTo>
                      <a:pt x="5" y="36"/>
                    </a:lnTo>
                    <a:lnTo>
                      <a:pt x="13" y="38"/>
                    </a:lnTo>
                    <a:lnTo>
                      <a:pt x="20" y="40"/>
                    </a:lnTo>
                    <a:lnTo>
                      <a:pt x="26" y="44"/>
                    </a:lnTo>
                    <a:lnTo>
                      <a:pt x="29" y="48"/>
                    </a:lnTo>
                    <a:lnTo>
                      <a:pt x="31" y="55"/>
                    </a:lnTo>
                    <a:lnTo>
                      <a:pt x="35" y="66"/>
                    </a:lnTo>
                    <a:lnTo>
                      <a:pt x="38" y="74"/>
                    </a:lnTo>
                    <a:lnTo>
                      <a:pt x="40" y="77"/>
                    </a:lnTo>
                    <a:lnTo>
                      <a:pt x="50" y="80"/>
                    </a:lnTo>
                    <a:lnTo>
                      <a:pt x="60" y="82"/>
                    </a:lnTo>
                    <a:lnTo>
                      <a:pt x="71" y="84"/>
                    </a:lnTo>
                    <a:lnTo>
                      <a:pt x="81" y="86"/>
                    </a:lnTo>
                    <a:lnTo>
                      <a:pt x="91" y="90"/>
                    </a:lnTo>
                    <a:lnTo>
                      <a:pt x="101" y="93"/>
                    </a:lnTo>
                    <a:lnTo>
                      <a:pt x="110" y="97"/>
                    </a:lnTo>
                    <a:lnTo>
                      <a:pt x="119" y="101"/>
                    </a:lnTo>
                    <a:lnTo>
                      <a:pt x="119" y="96"/>
                    </a:lnTo>
                    <a:lnTo>
                      <a:pt x="120" y="88"/>
                    </a:lnTo>
                    <a:lnTo>
                      <a:pt x="120" y="81"/>
                    </a:lnTo>
                    <a:lnTo>
                      <a:pt x="120" y="78"/>
                    </a:lnTo>
                    <a:lnTo>
                      <a:pt x="111" y="74"/>
                    </a:lnTo>
                    <a:lnTo>
                      <a:pt x="103" y="69"/>
                    </a:lnTo>
                    <a:lnTo>
                      <a:pt x="95" y="66"/>
                    </a:lnTo>
                    <a:lnTo>
                      <a:pt x="88" y="62"/>
                    </a:lnTo>
                    <a:lnTo>
                      <a:pt x="81" y="59"/>
                    </a:lnTo>
                    <a:lnTo>
                      <a:pt x="74" y="56"/>
                    </a:lnTo>
                    <a:lnTo>
                      <a:pt x="67" y="54"/>
                    </a:lnTo>
                    <a:lnTo>
                      <a:pt x="60" y="53"/>
                    </a:lnTo>
                    <a:lnTo>
                      <a:pt x="57" y="42"/>
                    </a:lnTo>
                    <a:lnTo>
                      <a:pt x="55" y="30"/>
                    </a:lnTo>
                    <a:lnTo>
                      <a:pt x="52" y="17"/>
                    </a:lnTo>
                    <a:lnTo>
                      <a:pt x="50" y="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0" name="Freeform 83">
                <a:extLst>
                  <a:ext uri="{FF2B5EF4-FFF2-40B4-BE49-F238E27FC236}">
                    <a16:creationId xmlns:a16="http://schemas.microsoft.com/office/drawing/2014/main" id="{D4568FC9-099B-463B-9730-4EAB94775E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7" y="1329"/>
                <a:ext cx="54" cy="21"/>
              </a:xfrm>
              <a:custGeom>
                <a:avLst/>
                <a:gdLst>
                  <a:gd name="T0" fmla="*/ 0 w 109"/>
                  <a:gd name="T1" fmla="*/ 1 h 42"/>
                  <a:gd name="T2" fmla="*/ 0 w 109"/>
                  <a:gd name="T3" fmla="*/ 1 h 42"/>
                  <a:gd name="T4" fmla="*/ 0 w 109"/>
                  <a:gd name="T5" fmla="*/ 1 h 42"/>
                  <a:gd name="T6" fmla="*/ 0 w 109"/>
                  <a:gd name="T7" fmla="*/ 0 h 42"/>
                  <a:gd name="T8" fmla="*/ 0 w 109"/>
                  <a:gd name="T9" fmla="*/ 0 h 42"/>
                  <a:gd name="T10" fmla="*/ 0 w 109"/>
                  <a:gd name="T11" fmla="*/ 0 h 42"/>
                  <a:gd name="T12" fmla="*/ 0 w 109"/>
                  <a:gd name="T13" fmla="*/ 0 h 42"/>
                  <a:gd name="T14" fmla="*/ 0 w 109"/>
                  <a:gd name="T15" fmla="*/ 0 h 42"/>
                  <a:gd name="T16" fmla="*/ 0 w 109"/>
                  <a:gd name="T17" fmla="*/ 1 h 42"/>
                  <a:gd name="T18" fmla="*/ 0 w 109"/>
                  <a:gd name="T19" fmla="*/ 1 h 42"/>
                  <a:gd name="T20" fmla="*/ 0 w 109"/>
                  <a:gd name="T21" fmla="*/ 1 h 42"/>
                  <a:gd name="T22" fmla="*/ 0 w 109"/>
                  <a:gd name="T23" fmla="*/ 1 h 42"/>
                  <a:gd name="T24" fmla="*/ 0 w 109"/>
                  <a:gd name="T25" fmla="*/ 1 h 42"/>
                  <a:gd name="T26" fmla="*/ 0 w 109"/>
                  <a:gd name="T27" fmla="*/ 1 h 42"/>
                  <a:gd name="T28" fmla="*/ 0 w 109"/>
                  <a:gd name="T29" fmla="*/ 1 h 42"/>
                  <a:gd name="T30" fmla="*/ 0 w 109"/>
                  <a:gd name="T31" fmla="*/ 1 h 42"/>
                  <a:gd name="T32" fmla="*/ 0 w 109"/>
                  <a:gd name="T33" fmla="*/ 1 h 42"/>
                  <a:gd name="T34" fmla="*/ 0 w 109"/>
                  <a:gd name="T35" fmla="*/ 1 h 42"/>
                  <a:gd name="T36" fmla="*/ 0 w 109"/>
                  <a:gd name="T37" fmla="*/ 1 h 42"/>
                  <a:gd name="T38" fmla="*/ 0 w 109"/>
                  <a:gd name="T39" fmla="*/ 1 h 42"/>
                  <a:gd name="T40" fmla="*/ 0 w 109"/>
                  <a:gd name="T41" fmla="*/ 1 h 42"/>
                  <a:gd name="T42" fmla="*/ 0 w 109"/>
                  <a:gd name="T43" fmla="*/ 1 h 42"/>
                  <a:gd name="T44" fmla="*/ 0 w 109"/>
                  <a:gd name="T45" fmla="*/ 1 h 42"/>
                  <a:gd name="T46" fmla="*/ 0 w 109"/>
                  <a:gd name="T47" fmla="*/ 1 h 42"/>
                  <a:gd name="T48" fmla="*/ 0 w 109"/>
                  <a:gd name="T49" fmla="*/ 1 h 42"/>
                  <a:gd name="T50" fmla="*/ 0 w 109"/>
                  <a:gd name="T51" fmla="*/ 1 h 4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09"/>
                  <a:gd name="T79" fmla="*/ 0 h 42"/>
                  <a:gd name="T80" fmla="*/ 109 w 109"/>
                  <a:gd name="T81" fmla="*/ 42 h 4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09" h="42">
                    <a:moveTo>
                      <a:pt x="65" y="3"/>
                    </a:moveTo>
                    <a:lnTo>
                      <a:pt x="58" y="1"/>
                    </a:lnTo>
                    <a:lnTo>
                      <a:pt x="50" y="1"/>
                    </a:lnTo>
                    <a:lnTo>
                      <a:pt x="41" y="0"/>
                    </a:lnTo>
                    <a:lnTo>
                      <a:pt x="31" y="0"/>
                    </a:lnTo>
                    <a:lnTo>
                      <a:pt x="21" y="0"/>
                    </a:lnTo>
                    <a:lnTo>
                      <a:pt x="13" y="0"/>
                    </a:lnTo>
                    <a:lnTo>
                      <a:pt x="5" y="0"/>
                    </a:lnTo>
                    <a:lnTo>
                      <a:pt x="0" y="1"/>
                    </a:lnTo>
                    <a:lnTo>
                      <a:pt x="8" y="9"/>
                    </a:lnTo>
                    <a:lnTo>
                      <a:pt x="19" y="16"/>
                    </a:lnTo>
                    <a:lnTo>
                      <a:pt x="31" y="23"/>
                    </a:lnTo>
                    <a:lnTo>
                      <a:pt x="45" y="28"/>
                    </a:lnTo>
                    <a:lnTo>
                      <a:pt x="59" y="32"/>
                    </a:lnTo>
                    <a:lnTo>
                      <a:pt x="74" y="36"/>
                    </a:lnTo>
                    <a:lnTo>
                      <a:pt x="89" y="39"/>
                    </a:lnTo>
                    <a:lnTo>
                      <a:pt x="102" y="42"/>
                    </a:lnTo>
                    <a:lnTo>
                      <a:pt x="109" y="30"/>
                    </a:lnTo>
                    <a:lnTo>
                      <a:pt x="102" y="26"/>
                    </a:lnTo>
                    <a:lnTo>
                      <a:pt x="95" y="22"/>
                    </a:lnTo>
                    <a:lnTo>
                      <a:pt x="89" y="19"/>
                    </a:lnTo>
                    <a:lnTo>
                      <a:pt x="83" y="16"/>
                    </a:lnTo>
                    <a:lnTo>
                      <a:pt x="78" y="13"/>
                    </a:lnTo>
                    <a:lnTo>
                      <a:pt x="73" y="9"/>
                    </a:lnTo>
                    <a:lnTo>
                      <a:pt x="68" y="6"/>
                    </a:lnTo>
                    <a:lnTo>
                      <a:pt x="65" y="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1" name="Freeform 84">
                <a:extLst>
                  <a:ext uri="{FF2B5EF4-FFF2-40B4-BE49-F238E27FC236}">
                    <a16:creationId xmlns:a16="http://schemas.microsoft.com/office/drawing/2014/main" id="{D25AB357-0926-4E2B-917F-903171187B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4" y="1156"/>
                <a:ext cx="112" cy="126"/>
              </a:xfrm>
              <a:custGeom>
                <a:avLst/>
                <a:gdLst>
                  <a:gd name="T0" fmla="*/ 1 w 223"/>
                  <a:gd name="T1" fmla="*/ 1 h 252"/>
                  <a:gd name="T2" fmla="*/ 1 w 223"/>
                  <a:gd name="T3" fmla="*/ 1 h 252"/>
                  <a:gd name="T4" fmla="*/ 1 w 223"/>
                  <a:gd name="T5" fmla="*/ 1 h 252"/>
                  <a:gd name="T6" fmla="*/ 1 w 223"/>
                  <a:gd name="T7" fmla="*/ 1 h 252"/>
                  <a:gd name="T8" fmla="*/ 1 w 223"/>
                  <a:gd name="T9" fmla="*/ 1 h 252"/>
                  <a:gd name="T10" fmla="*/ 1 w 223"/>
                  <a:gd name="T11" fmla="*/ 1 h 252"/>
                  <a:gd name="T12" fmla="*/ 1 w 223"/>
                  <a:gd name="T13" fmla="*/ 1 h 252"/>
                  <a:gd name="T14" fmla="*/ 1 w 223"/>
                  <a:gd name="T15" fmla="*/ 1 h 252"/>
                  <a:gd name="T16" fmla="*/ 1 w 223"/>
                  <a:gd name="T17" fmla="*/ 1 h 252"/>
                  <a:gd name="T18" fmla="*/ 1 w 223"/>
                  <a:gd name="T19" fmla="*/ 1 h 252"/>
                  <a:gd name="T20" fmla="*/ 1 w 223"/>
                  <a:gd name="T21" fmla="*/ 1 h 252"/>
                  <a:gd name="T22" fmla="*/ 1 w 223"/>
                  <a:gd name="T23" fmla="*/ 1 h 252"/>
                  <a:gd name="T24" fmla="*/ 1 w 223"/>
                  <a:gd name="T25" fmla="*/ 1 h 252"/>
                  <a:gd name="T26" fmla="*/ 1 w 223"/>
                  <a:gd name="T27" fmla="*/ 1 h 252"/>
                  <a:gd name="T28" fmla="*/ 1 w 223"/>
                  <a:gd name="T29" fmla="*/ 1 h 252"/>
                  <a:gd name="T30" fmla="*/ 1 w 223"/>
                  <a:gd name="T31" fmla="*/ 1 h 252"/>
                  <a:gd name="T32" fmla="*/ 1 w 223"/>
                  <a:gd name="T33" fmla="*/ 1 h 252"/>
                  <a:gd name="T34" fmla="*/ 1 w 223"/>
                  <a:gd name="T35" fmla="*/ 1 h 252"/>
                  <a:gd name="T36" fmla="*/ 1 w 223"/>
                  <a:gd name="T37" fmla="*/ 1 h 252"/>
                  <a:gd name="T38" fmla="*/ 1 w 223"/>
                  <a:gd name="T39" fmla="*/ 1 h 252"/>
                  <a:gd name="T40" fmla="*/ 1 w 223"/>
                  <a:gd name="T41" fmla="*/ 1 h 252"/>
                  <a:gd name="T42" fmla="*/ 1 w 223"/>
                  <a:gd name="T43" fmla="*/ 1 h 252"/>
                  <a:gd name="T44" fmla="*/ 1 w 223"/>
                  <a:gd name="T45" fmla="*/ 1 h 252"/>
                  <a:gd name="T46" fmla="*/ 1 w 223"/>
                  <a:gd name="T47" fmla="*/ 1 h 252"/>
                  <a:gd name="T48" fmla="*/ 1 w 223"/>
                  <a:gd name="T49" fmla="*/ 1 h 252"/>
                  <a:gd name="T50" fmla="*/ 1 w 223"/>
                  <a:gd name="T51" fmla="*/ 1 h 252"/>
                  <a:gd name="T52" fmla="*/ 1 w 223"/>
                  <a:gd name="T53" fmla="*/ 1 h 252"/>
                  <a:gd name="T54" fmla="*/ 1 w 223"/>
                  <a:gd name="T55" fmla="*/ 1 h 252"/>
                  <a:gd name="T56" fmla="*/ 1 w 223"/>
                  <a:gd name="T57" fmla="*/ 1 h 252"/>
                  <a:gd name="T58" fmla="*/ 1 w 223"/>
                  <a:gd name="T59" fmla="*/ 1 h 252"/>
                  <a:gd name="T60" fmla="*/ 1 w 223"/>
                  <a:gd name="T61" fmla="*/ 1 h 252"/>
                  <a:gd name="T62" fmla="*/ 1 w 223"/>
                  <a:gd name="T63" fmla="*/ 1 h 252"/>
                  <a:gd name="T64" fmla="*/ 1 w 223"/>
                  <a:gd name="T65" fmla="*/ 1 h 252"/>
                  <a:gd name="T66" fmla="*/ 1 w 223"/>
                  <a:gd name="T67" fmla="*/ 1 h 252"/>
                  <a:gd name="T68" fmla="*/ 1 w 223"/>
                  <a:gd name="T69" fmla="*/ 1 h 252"/>
                  <a:gd name="T70" fmla="*/ 1 w 223"/>
                  <a:gd name="T71" fmla="*/ 1 h 252"/>
                  <a:gd name="T72" fmla="*/ 1 w 223"/>
                  <a:gd name="T73" fmla="*/ 1 h 252"/>
                  <a:gd name="T74" fmla="*/ 1 w 223"/>
                  <a:gd name="T75" fmla="*/ 1 h 252"/>
                  <a:gd name="T76" fmla="*/ 1 w 223"/>
                  <a:gd name="T77" fmla="*/ 1 h 252"/>
                  <a:gd name="T78" fmla="*/ 1 w 223"/>
                  <a:gd name="T79" fmla="*/ 1 h 252"/>
                  <a:gd name="T80" fmla="*/ 1 w 223"/>
                  <a:gd name="T81" fmla="*/ 1 h 252"/>
                  <a:gd name="T82" fmla="*/ 1 w 223"/>
                  <a:gd name="T83" fmla="*/ 1 h 252"/>
                  <a:gd name="T84" fmla="*/ 1 w 223"/>
                  <a:gd name="T85" fmla="*/ 1 h 252"/>
                  <a:gd name="T86" fmla="*/ 1 w 223"/>
                  <a:gd name="T87" fmla="*/ 1 h 252"/>
                  <a:gd name="T88" fmla="*/ 1 w 223"/>
                  <a:gd name="T89" fmla="*/ 1 h 252"/>
                  <a:gd name="T90" fmla="*/ 1 w 223"/>
                  <a:gd name="T91" fmla="*/ 1 h 252"/>
                  <a:gd name="T92" fmla="*/ 1 w 223"/>
                  <a:gd name="T93" fmla="*/ 1 h 252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223"/>
                  <a:gd name="T142" fmla="*/ 0 h 252"/>
                  <a:gd name="T143" fmla="*/ 223 w 223"/>
                  <a:gd name="T144" fmla="*/ 252 h 252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223" h="252">
                    <a:moveTo>
                      <a:pt x="5" y="97"/>
                    </a:moveTo>
                    <a:lnTo>
                      <a:pt x="4" y="90"/>
                    </a:lnTo>
                    <a:lnTo>
                      <a:pt x="2" y="81"/>
                    </a:lnTo>
                    <a:lnTo>
                      <a:pt x="1" y="72"/>
                    </a:lnTo>
                    <a:lnTo>
                      <a:pt x="0" y="65"/>
                    </a:lnTo>
                    <a:lnTo>
                      <a:pt x="5" y="62"/>
                    </a:lnTo>
                    <a:lnTo>
                      <a:pt x="11" y="58"/>
                    </a:lnTo>
                    <a:lnTo>
                      <a:pt x="18" y="53"/>
                    </a:lnTo>
                    <a:lnTo>
                      <a:pt x="25" y="49"/>
                    </a:lnTo>
                    <a:lnTo>
                      <a:pt x="32" y="45"/>
                    </a:lnTo>
                    <a:lnTo>
                      <a:pt x="38" y="42"/>
                    </a:lnTo>
                    <a:lnTo>
                      <a:pt x="42" y="38"/>
                    </a:lnTo>
                    <a:lnTo>
                      <a:pt x="46" y="36"/>
                    </a:lnTo>
                    <a:lnTo>
                      <a:pt x="54" y="41"/>
                    </a:lnTo>
                    <a:lnTo>
                      <a:pt x="62" y="47"/>
                    </a:lnTo>
                    <a:lnTo>
                      <a:pt x="69" y="52"/>
                    </a:lnTo>
                    <a:lnTo>
                      <a:pt x="77" y="58"/>
                    </a:lnTo>
                    <a:lnTo>
                      <a:pt x="84" y="65"/>
                    </a:lnTo>
                    <a:lnTo>
                      <a:pt x="91" y="71"/>
                    </a:lnTo>
                    <a:lnTo>
                      <a:pt x="95" y="77"/>
                    </a:lnTo>
                    <a:lnTo>
                      <a:pt x="99" y="82"/>
                    </a:lnTo>
                    <a:lnTo>
                      <a:pt x="109" y="78"/>
                    </a:lnTo>
                    <a:lnTo>
                      <a:pt x="112" y="68"/>
                    </a:lnTo>
                    <a:lnTo>
                      <a:pt x="117" y="62"/>
                    </a:lnTo>
                    <a:lnTo>
                      <a:pt x="123" y="57"/>
                    </a:lnTo>
                    <a:lnTo>
                      <a:pt x="131" y="56"/>
                    </a:lnTo>
                    <a:lnTo>
                      <a:pt x="138" y="60"/>
                    </a:lnTo>
                    <a:lnTo>
                      <a:pt x="141" y="71"/>
                    </a:lnTo>
                    <a:lnTo>
                      <a:pt x="142" y="85"/>
                    </a:lnTo>
                    <a:lnTo>
                      <a:pt x="142" y="97"/>
                    </a:lnTo>
                    <a:lnTo>
                      <a:pt x="148" y="100"/>
                    </a:lnTo>
                    <a:lnTo>
                      <a:pt x="154" y="102"/>
                    </a:lnTo>
                    <a:lnTo>
                      <a:pt x="160" y="104"/>
                    </a:lnTo>
                    <a:lnTo>
                      <a:pt x="167" y="106"/>
                    </a:lnTo>
                    <a:lnTo>
                      <a:pt x="174" y="109"/>
                    </a:lnTo>
                    <a:lnTo>
                      <a:pt x="179" y="110"/>
                    </a:lnTo>
                    <a:lnTo>
                      <a:pt x="185" y="111"/>
                    </a:lnTo>
                    <a:lnTo>
                      <a:pt x="191" y="112"/>
                    </a:lnTo>
                    <a:lnTo>
                      <a:pt x="195" y="91"/>
                    </a:lnTo>
                    <a:lnTo>
                      <a:pt x="195" y="70"/>
                    </a:lnTo>
                    <a:lnTo>
                      <a:pt x="194" y="51"/>
                    </a:lnTo>
                    <a:lnTo>
                      <a:pt x="191" y="38"/>
                    </a:lnTo>
                    <a:lnTo>
                      <a:pt x="187" y="28"/>
                    </a:lnTo>
                    <a:lnTo>
                      <a:pt x="184" y="18"/>
                    </a:lnTo>
                    <a:lnTo>
                      <a:pt x="180" y="9"/>
                    </a:lnTo>
                    <a:lnTo>
                      <a:pt x="176" y="3"/>
                    </a:lnTo>
                    <a:lnTo>
                      <a:pt x="186" y="0"/>
                    </a:lnTo>
                    <a:lnTo>
                      <a:pt x="198" y="14"/>
                    </a:lnTo>
                    <a:lnTo>
                      <a:pt x="206" y="27"/>
                    </a:lnTo>
                    <a:lnTo>
                      <a:pt x="212" y="38"/>
                    </a:lnTo>
                    <a:lnTo>
                      <a:pt x="213" y="49"/>
                    </a:lnTo>
                    <a:lnTo>
                      <a:pt x="212" y="63"/>
                    </a:lnTo>
                    <a:lnTo>
                      <a:pt x="209" y="82"/>
                    </a:lnTo>
                    <a:lnTo>
                      <a:pt x="206" y="102"/>
                    </a:lnTo>
                    <a:lnTo>
                      <a:pt x="203" y="115"/>
                    </a:lnTo>
                    <a:lnTo>
                      <a:pt x="206" y="115"/>
                    </a:lnTo>
                    <a:lnTo>
                      <a:pt x="212" y="117"/>
                    </a:lnTo>
                    <a:lnTo>
                      <a:pt x="218" y="118"/>
                    </a:lnTo>
                    <a:lnTo>
                      <a:pt x="223" y="120"/>
                    </a:lnTo>
                    <a:lnTo>
                      <a:pt x="217" y="125"/>
                    </a:lnTo>
                    <a:lnTo>
                      <a:pt x="210" y="133"/>
                    </a:lnTo>
                    <a:lnTo>
                      <a:pt x="205" y="142"/>
                    </a:lnTo>
                    <a:lnTo>
                      <a:pt x="199" y="153"/>
                    </a:lnTo>
                    <a:lnTo>
                      <a:pt x="192" y="163"/>
                    </a:lnTo>
                    <a:lnTo>
                      <a:pt x="186" y="172"/>
                    </a:lnTo>
                    <a:lnTo>
                      <a:pt x="179" y="179"/>
                    </a:lnTo>
                    <a:lnTo>
                      <a:pt x="172" y="184"/>
                    </a:lnTo>
                    <a:lnTo>
                      <a:pt x="174" y="199"/>
                    </a:lnTo>
                    <a:lnTo>
                      <a:pt x="176" y="218"/>
                    </a:lnTo>
                    <a:lnTo>
                      <a:pt x="178" y="237"/>
                    </a:lnTo>
                    <a:lnTo>
                      <a:pt x="180" y="252"/>
                    </a:lnTo>
                    <a:lnTo>
                      <a:pt x="171" y="244"/>
                    </a:lnTo>
                    <a:lnTo>
                      <a:pt x="161" y="234"/>
                    </a:lnTo>
                    <a:lnTo>
                      <a:pt x="153" y="225"/>
                    </a:lnTo>
                    <a:lnTo>
                      <a:pt x="148" y="215"/>
                    </a:lnTo>
                    <a:lnTo>
                      <a:pt x="147" y="206"/>
                    </a:lnTo>
                    <a:lnTo>
                      <a:pt x="146" y="198"/>
                    </a:lnTo>
                    <a:lnTo>
                      <a:pt x="141" y="192"/>
                    </a:lnTo>
                    <a:lnTo>
                      <a:pt x="131" y="189"/>
                    </a:lnTo>
                    <a:lnTo>
                      <a:pt x="134" y="180"/>
                    </a:lnTo>
                    <a:lnTo>
                      <a:pt x="135" y="170"/>
                    </a:lnTo>
                    <a:lnTo>
                      <a:pt x="134" y="159"/>
                    </a:lnTo>
                    <a:lnTo>
                      <a:pt x="131" y="151"/>
                    </a:lnTo>
                    <a:lnTo>
                      <a:pt x="126" y="156"/>
                    </a:lnTo>
                    <a:lnTo>
                      <a:pt x="122" y="162"/>
                    </a:lnTo>
                    <a:lnTo>
                      <a:pt x="117" y="166"/>
                    </a:lnTo>
                    <a:lnTo>
                      <a:pt x="112" y="171"/>
                    </a:lnTo>
                    <a:lnTo>
                      <a:pt x="108" y="176"/>
                    </a:lnTo>
                    <a:lnTo>
                      <a:pt x="103" y="179"/>
                    </a:lnTo>
                    <a:lnTo>
                      <a:pt x="100" y="181"/>
                    </a:lnTo>
                    <a:lnTo>
                      <a:pt x="96" y="183"/>
                    </a:lnTo>
                    <a:lnTo>
                      <a:pt x="91" y="184"/>
                    </a:lnTo>
                    <a:lnTo>
                      <a:pt x="82" y="183"/>
                    </a:lnTo>
                    <a:lnTo>
                      <a:pt x="76" y="180"/>
                    </a:lnTo>
                    <a:lnTo>
                      <a:pt x="71" y="174"/>
                    </a:lnTo>
                    <a:lnTo>
                      <a:pt x="66" y="166"/>
                    </a:lnTo>
                    <a:lnTo>
                      <a:pt x="61" y="158"/>
                    </a:lnTo>
                    <a:lnTo>
                      <a:pt x="54" y="153"/>
                    </a:lnTo>
                    <a:lnTo>
                      <a:pt x="47" y="153"/>
                    </a:lnTo>
                    <a:lnTo>
                      <a:pt x="41" y="157"/>
                    </a:lnTo>
                    <a:lnTo>
                      <a:pt x="35" y="159"/>
                    </a:lnTo>
                    <a:lnTo>
                      <a:pt x="31" y="162"/>
                    </a:lnTo>
                    <a:lnTo>
                      <a:pt x="27" y="163"/>
                    </a:lnTo>
                    <a:lnTo>
                      <a:pt x="26" y="158"/>
                    </a:lnTo>
                    <a:lnTo>
                      <a:pt x="26" y="154"/>
                    </a:lnTo>
                    <a:lnTo>
                      <a:pt x="26" y="148"/>
                    </a:lnTo>
                    <a:lnTo>
                      <a:pt x="26" y="141"/>
                    </a:lnTo>
                    <a:lnTo>
                      <a:pt x="24" y="131"/>
                    </a:lnTo>
                    <a:lnTo>
                      <a:pt x="24" y="118"/>
                    </a:lnTo>
                    <a:lnTo>
                      <a:pt x="25" y="109"/>
                    </a:lnTo>
                    <a:lnTo>
                      <a:pt x="25" y="105"/>
                    </a:lnTo>
                    <a:lnTo>
                      <a:pt x="27" y="104"/>
                    </a:lnTo>
                    <a:lnTo>
                      <a:pt x="32" y="103"/>
                    </a:lnTo>
                    <a:lnTo>
                      <a:pt x="36" y="102"/>
                    </a:lnTo>
                    <a:lnTo>
                      <a:pt x="39" y="104"/>
                    </a:lnTo>
                    <a:lnTo>
                      <a:pt x="41" y="108"/>
                    </a:lnTo>
                    <a:lnTo>
                      <a:pt x="44" y="113"/>
                    </a:lnTo>
                    <a:lnTo>
                      <a:pt x="49" y="119"/>
                    </a:lnTo>
                    <a:lnTo>
                      <a:pt x="54" y="124"/>
                    </a:lnTo>
                    <a:lnTo>
                      <a:pt x="61" y="125"/>
                    </a:lnTo>
                    <a:lnTo>
                      <a:pt x="69" y="124"/>
                    </a:lnTo>
                    <a:lnTo>
                      <a:pt x="74" y="121"/>
                    </a:lnTo>
                    <a:lnTo>
                      <a:pt x="78" y="117"/>
                    </a:lnTo>
                    <a:lnTo>
                      <a:pt x="78" y="112"/>
                    </a:lnTo>
                    <a:lnTo>
                      <a:pt x="74" y="104"/>
                    </a:lnTo>
                    <a:lnTo>
                      <a:pt x="71" y="95"/>
                    </a:lnTo>
                    <a:lnTo>
                      <a:pt x="68" y="87"/>
                    </a:lnTo>
                    <a:lnTo>
                      <a:pt x="66" y="85"/>
                    </a:lnTo>
                    <a:lnTo>
                      <a:pt x="65" y="82"/>
                    </a:lnTo>
                    <a:lnTo>
                      <a:pt x="64" y="80"/>
                    </a:lnTo>
                    <a:lnTo>
                      <a:pt x="63" y="78"/>
                    </a:lnTo>
                    <a:lnTo>
                      <a:pt x="62" y="78"/>
                    </a:lnTo>
                    <a:lnTo>
                      <a:pt x="59" y="78"/>
                    </a:lnTo>
                    <a:lnTo>
                      <a:pt x="57" y="78"/>
                    </a:lnTo>
                    <a:lnTo>
                      <a:pt x="56" y="78"/>
                    </a:lnTo>
                    <a:lnTo>
                      <a:pt x="51" y="79"/>
                    </a:lnTo>
                    <a:lnTo>
                      <a:pt x="44" y="81"/>
                    </a:lnTo>
                    <a:lnTo>
                      <a:pt x="39" y="83"/>
                    </a:lnTo>
                    <a:lnTo>
                      <a:pt x="32" y="86"/>
                    </a:lnTo>
                    <a:lnTo>
                      <a:pt x="25" y="89"/>
                    </a:lnTo>
                    <a:lnTo>
                      <a:pt x="18" y="93"/>
                    </a:lnTo>
                    <a:lnTo>
                      <a:pt x="11" y="95"/>
                    </a:lnTo>
                    <a:lnTo>
                      <a:pt x="5" y="9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2" name="Freeform 85">
                <a:extLst>
                  <a:ext uri="{FF2B5EF4-FFF2-40B4-BE49-F238E27FC236}">
                    <a16:creationId xmlns:a16="http://schemas.microsoft.com/office/drawing/2014/main" id="{B6A1AB9F-897C-46E0-9D7A-A9F61B576B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0" y="1591"/>
                <a:ext cx="58" cy="110"/>
              </a:xfrm>
              <a:custGeom>
                <a:avLst/>
                <a:gdLst>
                  <a:gd name="T0" fmla="*/ 0 w 117"/>
                  <a:gd name="T1" fmla="*/ 0 h 222"/>
                  <a:gd name="T2" fmla="*/ 0 w 117"/>
                  <a:gd name="T3" fmla="*/ 0 h 222"/>
                  <a:gd name="T4" fmla="*/ 0 w 117"/>
                  <a:gd name="T5" fmla="*/ 0 h 222"/>
                  <a:gd name="T6" fmla="*/ 0 w 117"/>
                  <a:gd name="T7" fmla="*/ 0 h 222"/>
                  <a:gd name="T8" fmla="*/ 0 w 117"/>
                  <a:gd name="T9" fmla="*/ 0 h 222"/>
                  <a:gd name="T10" fmla="*/ 0 w 117"/>
                  <a:gd name="T11" fmla="*/ 0 h 222"/>
                  <a:gd name="T12" fmla="*/ 0 w 117"/>
                  <a:gd name="T13" fmla="*/ 0 h 222"/>
                  <a:gd name="T14" fmla="*/ 0 w 117"/>
                  <a:gd name="T15" fmla="*/ 0 h 222"/>
                  <a:gd name="T16" fmla="*/ 0 w 117"/>
                  <a:gd name="T17" fmla="*/ 0 h 222"/>
                  <a:gd name="T18" fmla="*/ 0 w 117"/>
                  <a:gd name="T19" fmla="*/ 0 h 222"/>
                  <a:gd name="T20" fmla="*/ 0 w 117"/>
                  <a:gd name="T21" fmla="*/ 0 h 222"/>
                  <a:gd name="T22" fmla="*/ 0 w 117"/>
                  <a:gd name="T23" fmla="*/ 0 h 222"/>
                  <a:gd name="T24" fmla="*/ 0 w 117"/>
                  <a:gd name="T25" fmla="*/ 0 h 222"/>
                  <a:gd name="T26" fmla="*/ 0 w 117"/>
                  <a:gd name="T27" fmla="*/ 0 h 222"/>
                  <a:gd name="T28" fmla="*/ 0 w 117"/>
                  <a:gd name="T29" fmla="*/ 0 h 222"/>
                  <a:gd name="T30" fmla="*/ 0 w 117"/>
                  <a:gd name="T31" fmla="*/ 0 h 222"/>
                  <a:gd name="T32" fmla="*/ 0 w 117"/>
                  <a:gd name="T33" fmla="*/ 0 h 222"/>
                  <a:gd name="T34" fmla="*/ 0 w 117"/>
                  <a:gd name="T35" fmla="*/ 0 h 222"/>
                  <a:gd name="T36" fmla="*/ 0 w 117"/>
                  <a:gd name="T37" fmla="*/ 0 h 222"/>
                  <a:gd name="T38" fmla="*/ 0 w 117"/>
                  <a:gd name="T39" fmla="*/ 0 h 222"/>
                  <a:gd name="T40" fmla="*/ 0 w 117"/>
                  <a:gd name="T41" fmla="*/ 0 h 222"/>
                  <a:gd name="T42" fmla="*/ 0 w 117"/>
                  <a:gd name="T43" fmla="*/ 0 h 222"/>
                  <a:gd name="T44" fmla="*/ 0 w 117"/>
                  <a:gd name="T45" fmla="*/ 0 h 222"/>
                  <a:gd name="T46" fmla="*/ 0 w 117"/>
                  <a:gd name="T47" fmla="*/ 0 h 222"/>
                  <a:gd name="T48" fmla="*/ 0 w 117"/>
                  <a:gd name="T49" fmla="*/ 0 h 222"/>
                  <a:gd name="T50" fmla="*/ 0 w 117"/>
                  <a:gd name="T51" fmla="*/ 0 h 222"/>
                  <a:gd name="T52" fmla="*/ 0 w 117"/>
                  <a:gd name="T53" fmla="*/ 0 h 222"/>
                  <a:gd name="T54" fmla="*/ 0 w 117"/>
                  <a:gd name="T55" fmla="*/ 0 h 222"/>
                  <a:gd name="T56" fmla="*/ 0 w 117"/>
                  <a:gd name="T57" fmla="*/ 0 h 222"/>
                  <a:gd name="T58" fmla="*/ 0 w 117"/>
                  <a:gd name="T59" fmla="*/ 0 h 222"/>
                  <a:gd name="T60" fmla="*/ 0 w 117"/>
                  <a:gd name="T61" fmla="*/ 0 h 222"/>
                  <a:gd name="T62" fmla="*/ 0 w 117"/>
                  <a:gd name="T63" fmla="*/ 0 h 222"/>
                  <a:gd name="T64" fmla="*/ 0 w 117"/>
                  <a:gd name="T65" fmla="*/ 0 h 222"/>
                  <a:gd name="T66" fmla="*/ 0 w 117"/>
                  <a:gd name="T67" fmla="*/ 0 h 222"/>
                  <a:gd name="T68" fmla="*/ 0 w 117"/>
                  <a:gd name="T69" fmla="*/ 0 h 222"/>
                  <a:gd name="T70" fmla="*/ 0 w 117"/>
                  <a:gd name="T71" fmla="*/ 0 h 222"/>
                  <a:gd name="T72" fmla="*/ 0 w 117"/>
                  <a:gd name="T73" fmla="*/ 0 h 222"/>
                  <a:gd name="T74" fmla="*/ 0 w 117"/>
                  <a:gd name="T75" fmla="*/ 0 h 222"/>
                  <a:gd name="T76" fmla="*/ 0 w 117"/>
                  <a:gd name="T77" fmla="*/ 0 h 222"/>
                  <a:gd name="T78" fmla="*/ 0 w 117"/>
                  <a:gd name="T79" fmla="*/ 0 h 222"/>
                  <a:gd name="T80" fmla="*/ 0 w 117"/>
                  <a:gd name="T81" fmla="*/ 0 h 222"/>
                  <a:gd name="T82" fmla="*/ 0 w 117"/>
                  <a:gd name="T83" fmla="*/ 0 h 222"/>
                  <a:gd name="T84" fmla="*/ 0 w 117"/>
                  <a:gd name="T85" fmla="*/ 0 h 222"/>
                  <a:gd name="T86" fmla="*/ 0 w 117"/>
                  <a:gd name="T87" fmla="*/ 0 h 222"/>
                  <a:gd name="T88" fmla="*/ 0 w 117"/>
                  <a:gd name="T89" fmla="*/ 0 h 222"/>
                  <a:gd name="T90" fmla="*/ 0 w 117"/>
                  <a:gd name="T91" fmla="*/ 0 h 222"/>
                  <a:gd name="T92" fmla="*/ 0 w 117"/>
                  <a:gd name="T93" fmla="*/ 0 h 222"/>
                  <a:gd name="T94" fmla="*/ 0 w 117"/>
                  <a:gd name="T95" fmla="*/ 0 h 222"/>
                  <a:gd name="T96" fmla="*/ 0 w 117"/>
                  <a:gd name="T97" fmla="*/ 0 h 2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7"/>
                  <a:gd name="T148" fmla="*/ 0 h 222"/>
                  <a:gd name="T149" fmla="*/ 117 w 117"/>
                  <a:gd name="T150" fmla="*/ 222 h 2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7" h="222">
                    <a:moveTo>
                      <a:pt x="0" y="21"/>
                    </a:moveTo>
                    <a:lnTo>
                      <a:pt x="9" y="19"/>
                    </a:lnTo>
                    <a:lnTo>
                      <a:pt x="18" y="17"/>
                    </a:lnTo>
                    <a:lnTo>
                      <a:pt x="27" y="13"/>
                    </a:lnTo>
                    <a:lnTo>
                      <a:pt x="36" y="11"/>
                    </a:lnTo>
                    <a:lnTo>
                      <a:pt x="44" y="7"/>
                    </a:lnTo>
                    <a:lnTo>
                      <a:pt x="52" y="5"/>
                    </a:lnTo>
                    <a:lnTo>
                      <a:pt x="58" y="2"/>
                    </a:lnTo>
                    <a:lnTo>
                      <a:pt x="63" y="0"/>
                    </a:lnTo>
                    <a:lnTo>
                      <a:pt x="67" y="20"/>
                    </a:lnTo>
                    <a:lnTo>
                      <a:pt x="74" y="47"/>
                    </a:lnTo>
                    <a:lnTo>
                      <a:pt x="80" y="71"/>
                    </a:lnTo>
                    <a:lnTo>
                      <a:pt x="82" y="87"/>
                    </a:lnTo>
                    <a:lnTo>
                      <a:pt x="88" y="87"/>
                    </a:lnTo>
                    <a:lnTo>
                      <a:pt x="94" y="87"/>
                    </a:lnTo>
                    <a:lnTo>
                      <a:pt x="100" y="86"/>
                    </a:lnTo>
                    <a:lnTo>
                      <a:pt x="105" y="86"/>
                    </a:lnTo>
                    <a:lnTo>
                      <a:pt x="106" y="97"/>
                    </a:lnTo>
                    <a:lnTo>
                      <a:pt x="109" y="113"/>
                    </a:lnTo>
                    <a:lnTo>
                      <a:pt x="112" y="130"/>
                    </a:lnTo>
                    <a:lnTo>
                      <a:pt x="117" y="146"/>
                    </a:lnTo>
                    <a:lnTo>
                      <a:pt x="112" y="148"/>
                    </a:lnTo>
                    <a:lnTo>
                      <a:pt x="109" y="149"/>
                    </a:lnTo>
                    <a:lnTo>
                      <a:pt x="106" y="150"/>
                    </a:lnTo>
                    <a:lnTo>
                      <a:pt x="105" y="150"/>
                    </a:lnTo>
                    <a:lnTo>
                      <a:pt x="106" y="157"/>
                    </a:lnTo>
                    <a:lnTo>
                      <a:pt x="109" y="175"/>
                    </a:lnTo>
                    <a:lnTo>
                      <a:pt x="112" y="193"/>
                    </a:lnTo>
                    <a:lnTo>
                      <a:pt x="116" y="206"/>
                    </a:lnTo>
                    <a:lnTo>
                      <a:pt x="110" y="207"/>
                    </a:lnTo>
                    <a:lnTo>
                      <a:pt x="103" y="209"/>
                    </a:lnTo>
                    <a:lnTo>
                      <a:pt x="95" y="211"/>
                    </a:lnTo>
                    <a:lnTo>
                      <a:pt x="87" y="214"/>
                    </a:lnTo>
                    <a:lnTo>
                      <a:pt x="79" y="216"/>
                    </a:lnTo>
                    <a:lnTo>
                      <a:pt x="72" y="218"/>
                    </a:lnTo>
                    <a:lnTo>
                      <a:pt x="66" y="219"/>
                    </a:lnTo>
                    <a:lnTo>
                      <a:pt x="62" y="222"/>
                    </a:lnTo>
                    <a:lnTo>
                      <a:pt x="52" y="195"/>
                    </a:lnTo>
                    <a:lnTo>
                      <a:pt x="43" y="162"/>
                    </a:lnTo>
                    <a:lnTo>
                      <a:pt x="35" y="133"/>
                    </a:lnTo>
                    <a:lnTo>
                      <a:pt x="33" y="116"/>
                    </a:lnTo>
                    <a:lnTo>
                      <a:pt x="33" y="109"/>
                    </a:lnTo>
                    <a:lnTo>
                      <a:pt x="29" y="103"/>
                    </a:lnTo>
                    <a:lnTo>
                      <a:pt x="23" y="97"/>
                    </a:lnTo>
                    <a:lnTo>
                      <a:pt x="15" y="92"/>
                    </a:lnTo>
                    <a:lnTo>
                      <a:pt x="10" y="73"/>
                    </a:lnTo>
                    <a:lnTo>
                      <a:pt x="6" y="52"/>
                    </a:lnTo>
                    <a:lnTo>
                      <a:pt x="3" y="34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3" name="Freeform 86">
                <a:extLst>
                  <a:ext uri="{FF2B5EF4-FFF2-40B4-BE49-F238E27FC236}">
                    <a16:creationId xmlns:a16="http://schemas.microsoft.com/office/drawing/2014/main" id="{C7CFCC55-ECF9-4C5C-930B-9C50D8EC76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0" y="1774"/>
                <a:ext cx="29" cy="21"/>
              </a:xfrm>
              <a:custGeom>
                <a:avLst/>
                <a:gdLst>
                  <a:gd name="T0" fmla="*/ 1 w 58"/>
                  <a:gd name="T1" fmla="*/ 0 h 43"/>
                  <a:gd name="T2" fmla="*/ 1 w 58"/>
                  <a:gd name="T3" fmla="*/ 0 h 43"/>
                  <a:gd name="T4" fmla="*/ 1 w 58"/>
                  <a:gd name="T5" fmla="*/ 0 h 43"/>
                  <a:gd name="T6" fmla="*/ 1 w 58"/>
                  <a:gd name="T7" fmla="*/ 0 h 43"/>
                  <a:gd name="T8" fmla="*/ 1 w 58"/>
                  <a:gd name="T9" fmla="*/ 0 h 43"/>
                  <a:gd name="T10" fmla="*/ 1 w 58"/>
                  <a:gd name="T11" fmla="*/ 0 h 43"/>
                  <a:gd name="T12" fmla="*/ 1 w 58"/>
                  <a:gd name="T13" fmla="*/ 0 h 43"/>
                  <a:gd name="T14" fmla="*/ 1 w 58"/>
                  <a:gd name="T15" fmla="*/ 0 h 43"/>
                  <a:gd name="T16" fmla="*/ 1 w 58"/>
                  <a:gd name="T17" fmla="*/ 0 h 43"/>
                  <a:gd name="T18" fmla="*/ 1 w 58"/>
                  <a:gd name="T19" fmla="*/ 0 h 43"/>
                  <a:gd name="T20" fmla="*/ 1 w 58"/>
                  <a:gd name="T21" fmla="*/ 0 h 43"/>
                  <a:gd name="T22" fmla="*/ 1 w 58"/>
                  <a:gd name="T23" fmla="*/ 0 h 43"/>
                  <a:gd name="T24" fmla="*/ 0 w 58"/>
                  <a:gd name="T25" fmla="*/ 0 h 43"/>
                  <a:gd name="T26" fmla="*/ 1 w 58"/>
                  <a:gd name="T27" fmla="*/ 0 h 43"/>
                  <a:gd name="T28" fmla="*/ 1 w 58"/>
                  <a:gd name="T29" fmla="*/ 0 h 43"/>
                  <a:gd name="T30" fmla="*/ 1 w 58"/>
                  <a:gd name="T31" fmla="*/ 0 h 43"/>
                  <a:gd name="T32" fmla="*/ 1 w 58"/>
                  <a:gd name="T33" fmla="*/ 0 h 43"/>
                  <a:gd name="T34" fmla="*/ 1 w 58"/>
                  <a:gd name="T35" fmla="*/ 0 h 43"/>
                  <a:gd name="T36" fmla="*/ 1 w 58"/>
                  <a:gd name="T37" fmla="*/ 0 h 43"/>
                  <a:gd name="T38" fmla="*/ 1 w 58"/>
                  <a:gd name="T39" fmla="*/ 0 h 43"/>
                  <a:gd name="T40" fmla="*/ 1 w 58"/>
                  <a:gd name="T41" fmla="*/ 0 h 4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8"/>
                  <a:gd name="T64" fmla="*/ 0 h 43"/>
                  <a:gd name="T65" fmla="*/ 58 w 58"/>
                  <a:gd name="T66" fmla="*/ 43 h 4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8" h="43">
                    <a:moveTo>
                      <a:pt x="51" y="0"/>
                    </a:moveTo>
                    <a:lnTo>
                      <a:pt x="53" y="6"/>
                    </a:lnTo>
                    <a:lnTo>
                      <a:pt x="54" y="12"/>
                    </a:lnTo>
                    <a:lnTo>
                      <a:pt x="57" y="16"/>
                    </a:lnTo>
                    <a:lnTo>
                      <a:pt x="58" y="21"/>
                    </a:lnTo>
                    <a:lnTo>
                      <a:pt x="51" y="24"/>
                    </a:lnTo>
                    <a:lnTo>
                      <a:pt x="43" y="27"/>
                    </a:lnTo>
                    <a:lnTo>
                      <a:pt x="35" y="30"/>
                    </a:lnTo>
                    <a:lnTo>
                      <a:pt x="27" y="33"/>
                    </a:lnTo>
                    <a:lnTo>
                      <a:pt x="19" y="37"/>
                    </a:lnTo>
                    <a:lnTo>
                      <a:pt x="11" y="39"/>
                    </a:lnTo>
                    <a:lnTo>
                      <a:pt x="5" y="41"/>
                    </a:lnTo>
                    <a:lnTo>
                      <a:pt x="0" y="43"/>
                    </a:lnTo>
                    <a:lnTo>
                      <a:pt x="5" y="37"/>
                    </a:lnTo>
                    <a:lnTo>
                      <a:pt x="12" y="32"/>
                    </a:lnTo>
                    <a:lnTo>
                      <a:pt x="19" y="27"/>
                    </a:lnTo>
                    <a:lnTo>
                      <a:pt x="27" y="21"/>
                    </a:lnTo>
                    <a:lnTo>
                      <a:pt x="35" y="15"/>
                    </a:lnTo>
                    <a:lnTo>
                      <a:pt x="42" y="9"/>
                    </a:lnTo>
                    <a:lnTo>
                      <a:pt x="48" y="5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4" name="Freeform 87">
                <a:extLst>
                  <a:ext uri="{FF2B5EF4-FFF2-40B4-BE49-F238E27FC236}">
                    <a16:creationId xmlns:a16="http://schemas.microsoft.com/office/drawing/2014/main" id="{FCB6B80B-DD37-4378-B1C4-47832525F3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0" y="1533"/>
                <a:ext cx="16" cy="29"/>
              </a:xfrm>
              <a:custGeom>
                <a:avLst/>
                <a:gdLst>
                  <a:gd name="T0" fmla="*/ 1 w 32"/>
                  <a:gd name="T1" fmla="*/ 0 h 59"/>
                  <a:gd name="T2" fmla="*/ 1 w 32"/>
                  <a:gd name="T3" fmla="*/ 0 h 59"/>
                  <a:gd name="T4" fmla="*/ 1 w 32"/>
                  <a:gd name="T5" fmla="*/ 0 h 59"/>
                  <a:gd name="T6" fmla="*/ 1 w 32"/>
                  <a:gd name="T7" fmla="*/ 0 h 59"/>
                  <a:gd name="T8" fmla="*/ 1 w 32"/>
                  <a:gd name="T9" fmla="*/ 0 h 59"/>
                  <a:gd name="T10" fmla="*/ 1 w 32"/>
                  <a:gd name="T11" fmla="*/ 0 h 59"/>
                  <a:gd name="T12" fmla="*/ 1 w 32"/>
                  <a:gd name="T13" fmla="*/ 0 h 59"/>
                  <a:gd name="T14" fmla="*/ 1 w 32"/>
                  <a:gd name="T15" fmla="*/ 0 h 59"/>
                  <a:gd name="T16" fmla="*/ 0 w 32"/>
                  <a:gd name="T17" fmla="*/ 0 h 59"/>
                  <a:gd name="T18" fmla="*/ 1 w 32"/>
                  <a:gd name="T19" fmla="*/ 0 h 59"/>
                  <a:gd name="T20" fmla="*/ 1 w 32"/>
                  <a:gd name="T21" fmla="*/ 0 h 59"/>
                  <a:gd name="T22" fmla="*/ 1 w 32"/>
                  <a:gd name="T23" fmla="*/ 0 h 59"/>
                  <a:gd name="T24" fmla="*/ 1 w 32"/>
                  <a:gd name="T25" fmla="*/ 0 h 59"/>
                  <a:gd name="T26" fmla="*/ 1 w 32"/>
                  <a:gd name="T27" fmla="*/ 0 h 5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2"/>
                  <a:gd name="T43" fmla="*/ 0 h 59"/>
                  <a:gd name="T44" fmla="*/ 32 w 32"/>
                  <a:gd name="T45" fmla="*/ 59 h 5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2" h="59">
                    <a:moveTo>
                      <a:pt x="32" y="58"/>
                    </a:moveTo>
                    <a:lnTo>
                      <a:pt x="30" y="58"/>
                    </a:lnTo>
                    <a:lnTo>
                      <a:pt x="25" y="58"/>
                    </a:lnTo>
                    <a:lnTo>
                      <a:pt x="21" y="59"/>
                    </a:lnTo>
                    <a:lnTo>
                      <a:pt x="14" y="59"/>
                    </a:lnTo>
                    <a:lnTo>
                      <a:pt x="9" y="40"/>
                    </a:lnTo>
                    <a:lnTo>
                      <a:pt x="4" y="22"/>
                    </a:lnTo>
                    <a:lnTo>
                      <a:pt x="1" y="6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14" y="15"/>
                    </a:lnTo>
                    <a:lnTo>
                      <a:pt x="21" y="29"/>
                    </a:lnTo>
                    <a:lnTo>
                      <a:pt x="28" y="43"/>
                    </a:lnTo>
                    <a:lnTo>
                      <a:pt x="32" y="5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5" name="Freeform 88">
                <a:extLst>
                  <a:ext uri="{FF2B5EF4-FFF2-40B4-BE49-F238E27FC236}">
                    <a16:creationId xmlns:a16="http://schemas.microsoft.com/office/drawing/2014/main" id="{E4918786-489E-433C-AF08-941471C2AA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7" y="1633"/>
                <a:ext cx="32" cy="16"/>
              </a:xfrm>
              <a:custGeom>
                <a:avLst/>
                <a:gdLst>
                  <a:gd name="T0" fmla="*/ 0 w 66"/>
                  <a:gd name="T1" fmla="*/ 1 h 32"/>
                  <a:gd name="T2" fmla="*/ 0 w 66"/>
                  <a:gd name="T3" fmla="*/ 1 h 32"/>
                  <a:gd name="T4" fmla="*/ 0 w 66"/>
                  <a:gd name="T5" fmla="*/ 1 h 32"/>
                  <a:gd name="T6" fmla="*/ 0 w 66"/>
                  <a:gd name="T7" fmla="*/ 1 h 32"/>
                  <a:gd name="T8" fmla="*/ 0 w 66"/>
                  <a:gd name="T9" fmla="*/ 0 h 32"/>
                  <a:gd name="T10" fmla="*/ 0 w 66"/>
                  <a:gd name="T11" fmla="*/ 1 h 32"/>
                  <a:gd name="T12" fmla="*/ 0 w 66"/>
                  <a:gd name="T13" fmla="*/ 1 h 32"/>
                  <a:gd name="T14" fmla="*/ 0 w 66"/>
                  <a:gd name="T15" fmla="*/ 1 h 32"/>
                  <a:gd name="T16" fmla="*/ 0 w 66"/>
                  <a:gd name="T17" fmla="*/ 1 h 32"/>
                  <a:gd name="T18" fmla="*/ 0 w 66"/>
                  <a:gd name="T19" fmla="*/ 1 h 32"/>
                  <a:gd name="T20" fmla="*/ 0 w 66"/>
                  <a:gd name="T21" fmla="*/ 1 h 32"/>
                  <a:gd name="T22" fmla="*/ 0 w 66"/>
                  <a:gd name="T23" fmla="*/ 1 h 32"/>
                  <a:gd name="T24" fmla="*/ 0 w 66"/>
                  <a:gd name="T25" fmla="*/ 1 h 32"/>
                  <a:gd name="T26" fmla="*/ 0 w 66"/>
                  <a:gd name="T27" fmla="*/ 1 h 32"/>
                  <a:gd name="T28" fmla="*/ 0 w 66"/>
                  <a:gd name="T29" fmla="*/ 1 h 32"/>
                  <a:gd name="T30" fmla="*/ 0 w 66"/>
                  <a:gd name="T31" fmla="*/ 1 h 32"/>
                  <a:gd name="T32" fmla="*/ 0 w 66"/>
                  <a:gd name="T33" fmla="*/ 1 h 32"/>
                  <a:gd name="T34" fmla="*/ 0 w 66"/>
                  <a:gd name="T35" fmla="*/ 1 h 32"/>
                  <a:gd name="T36" fmla="*/ 0 w 66"/>
                  <a:gd name="T37" fmla="*/ 1 h 32"/>
                  <a:gd name="T38" fmla="*/ 0 w 66"/>
                  <a:gd name="T39" fmla="*/ 1 h 32"/>
                  <a:gd name="T40" fmla="*/ 0 w 66"/>
                  <a:gd name="T41" fmla="*/ 1 h 3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6"/>
                  <a:gd name="T64" fmla="*/ 0 h 32"/>
                  <a:gd name="T65" fmla="*/ 66 w 66"/>
                  <a:gd name="T66" fmla="*/ 32 h 32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6" h="32">
                    <a:moveTo>
                      <a:pt x="66" y="22"/>
                    </a:moveTo>
                    <a:lnTo>
                      <a:pt x="63" y="16"/>
                    </a:lnTo>
                    <a:lnTo>
                      <a:pt x="62" y="11"/>
                    </a:lnTo>
                    <a:lnTo>
                      <a:pt x="60" y="5"/>
                    </a:lnTo>
                    <a:lnTo>
                      <a:pt x="58" y="0"/>
                    </a:lnTo>
                    <a:lnTo>
                      <a:pt x="51" y="3"/>
                    </a:lnTo>
                    <a:lnTo>
                      <a:pt x="43" y="8"/>
                    </a:lnTo>
                    <a:lnTo>
                      <a:pt x="36" y="12"/>
                    </a:lnTo>
                    <a:lnTo>
                      <a:pt x="28" y="16"/>
                    </a:lnTo>
                    <a:lnTo>
                      <a:pt x="21" y="20"/>
                    </a:lnTo>
                    <a:lnTo>
                      <a:pt x="13" y="25"/>
                    </a:lnTo>
                    <a:lnTo>
                      <a:pt x="7" y="28"/>
                    </a:lnTo>
                    <a:lnTo>
                      <a:pt x="0" y="32"/>
                    </a:lnTo>
                    <a:lnTo>
                      <a:pt x="5" y="32"/>
                    </a:lnTo>
                    <a:lnTo>
                      <a:pt x="12" y="32"/>
                    </a:lnTo>
                    <a:lnTo>
                      <a:pt x="20" y="31"/>
                    </a:lnTo>
                    <a:lnTo>
                      <a:pt x="29" y="28"/>
                    </a:lnTo>
                    <a:lnTo>
                      <a:pt x="39" y="27"/>
                    </a:lnTo>
                    <a:lnTo>
                      <a:pt x="49" y="25"/>
                    </a:lnTo>
                    <a:lnTo>
                      <a:pt x="58" y="24"/>
                    </a:lnTo>
                    <a:lnTo>
                      <a:pt x="66" y="2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6" name="Freeform 89">
                <a:extLst>
                  <a:ext uri="{FF2B5EF4-FFF2-40B4-BE49-F238E27FC236}">
                    <a16:creationId xmlns:a16="http://schemas.microsoft.com/office/drawing/2014/main" id="{7A57177A-BF55-4AFE-8F72-87EFFA40DC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1" y="1221"/>
                <a:ext cx="76" cy="152"/>
              </a:xfrm>
              <a:custGeom>
                <a:avLst/>
                <a:gdLst>
                  <a:gd name="T0" fmla="*/ 1 w 151"/>
                  <a:gd name="T1" fmla="*/ 0 h 304"/>
                  <a:gd name="T2" fmla="*/ 1 w 151"/>
                  <a:gd name="T3" fmla="*/ 1 h 304"/>
                  <a:gd name="T4" fmla="*/ 1 w 151"/>
                  <a:gd name="T5" fmla="*/ 1 h 304"/>
                  <a:gd name="T6" fmla="*/ 1 w 151"/>
                  <a:gd name="T7" fmla="*/ 1 h 304"/>
                  <a:gd name="T8" fmla="*/ 1 w 151"/>
                  <a:gd name="T9" fmla="*/ 1 h 304"/>
                  <a:gd name="T10" fmla="*/ 1 w 151"/>
                  <a:gd name="T11" fmla="*/ 1 h 304"/>
                  <a:gd name="T12" fmla="*/ 1 w 151"/>
                  <a:gd name="T13" fmla="*/ 1 h 304"/>
                  <a:gd name="T14" fmla="*/ 1 w 151"/>
                  <a:gd name="T15" fmla="*/ 1 h 304"/>
                  <a:gd name="T16" fmla="*/ 1 w 151"/>
                  <a:gd name="T17" fmla="*/ 1 h 304"/>
                  <a:gd name="T18" fmla="*/ 1 w 151"/>
                  <a:gd name="T19" fmla="*/ 1 h 304"/>
                  <a:gd name="T20" fmla="*/ 1 w 151"/>
                  <a:gd name="T21" fmla="*/ 1 h 304"/>
                  <a:gd name="T22" fmla="*/ 1 w 151"/>
                  <a:gd name="T23" fmla="*/ 1 h 304"/>
                  <a:gd name="T24" fmla="*/ 1 w 151"/>
                  <a:gd name="T25" fmla="*/ 1 h 304"/>
                  <a:gd name="T26" fmla="*/ 1 w 151"/>
                  <a:gd name="T27" fmla="*/ 1 h 304"/>
                  <a:gd name="T28" fmla="*/ 1 w 151"/>
                  <a:gd name="T29" fmla="*/ 1 h 304"/>
                  <a:gd name="T30" fmla="*/ 1 w 151"/>
                  <a:gd name="T31" fmla="*/ 1 h 304"/>
                  <a:gd name="T32" fmla="*/ 1 w 151"/>
                  <a:gd name="T33" fmla="*/ 1 h 304"/>
                  <a:gd name="T34" fmla="*/ 1 w 151"/>
                  <a:gd name="T35" fmla="*/ 1 h 304"/>
                  <a:gd name="T36" fmla="*/ 1 w 151"/>
                  <a:gd name="T37" fmla="*/ 1 h 304"/>
                  <a:gd name="T38" fmla="*/ 1 w 151"/>
                  <a:gd name="T39" fmla="*/ 1 h 304"/>
                  <a:gd name="T40" fmla="*/ 1 w 151"/>
                  <a:gd name="T41" fmla="*/ 1 h 304"/>
                  <a:gd name="T42" fmla="*/ 1 w 151"/>
                  <a:gd name="T43" fmla="*/ 1 h 304"/>
                  <a:gd name="T44" fmla="*/ 1 w 151"/>
                  <a:gd name="T45" fmla="*/ 1 h 304"/>
                  <a:gd name="T46" fmla="*/ 1 w 151"/>
                  <a:gd name="T47" fmla="*/ 1 h 304"/>
                  <a:gd name="T48" fmla="*/ 1 w 151"/>
                  <a:gd name="T49" fmla="*/ 1 h 304"/>
                  <a:gd name="T50" fmla="*/ 1 w 151"/>
                  <a:gd name="T51" fmla="*/ 1 h 304"/>
                  <a:gd name="T52" fmla="*/ 1 w 151"/>
                  <a:gd name="T53" fmla="*/ 1 h 304"/>
                  <a:gd name="T54" fmla="*/ 1 w 151"/>
                  <a:gd name="T55" fmla="*/ 1 h 304"/>
                  <a:gd name="T56" fmla="*/ 1 w 151"/>
                  <a:gd name="T57" fmla="*/ 1 h 304"/>
                  <a:gd name="T58" fmla="*/ 1 w 151"/>
                  <a:gd name="T59" fmla="*/ 1 h 304"/>
                  <a:gd name="T60" fmla="*/ 1 w 151"/>
                  <a:gd name="T61" fmla="*/ 1 h 304"/>
                  <a:gd name="T62" fmla="*/ 1 w 151"/>
                  <a:gd name="T63" fmla="*/ 1 h 304"/>
                  <a:gd name="T64" fmla="*/ 1 w 151"/>
                  <a:gd name="T65" fmla="*/ 1 h 304"/>
                  <a:gd name="T66" fmla="*/ 1 w 151"/>
                  <a:gd name="T67" fmla="*/ 1 h 304"/>
                  <a:gd name="T68" fmla="*/ 1 w 151"/>
                  <a:gd name="T69" fmla="*/ 1 h 304"/>
                  <a:gd name="T70" fmla="*/ 1 w 151"/>
                  <a:gd name="T71" fmla="*/ 1 h 304"/>
                  <a:gd name="T72" fmla="*/ 1 w 151"/>
                  <a:gd name="T73" fmla="*/ 1 h 304"/>
                  <a:gd name="T74" fmla="*/ 1 w 151"/>
                  <a:gd name="T75" fmla="*/ 1 h 304"/>
                  <a:gd name="T76" fmla="*/ 1 w 151"/>
                  <a:gd name="T77" fmla="*/ 1 h 304"/>
                  <a:gd name="T78" fmla="*/ 1 w 151"/>
                  <a:gd name="T79" fmla="*/ 1 h 304"/>
                  <a:gd name="T80" fmla="*/ 1 w 151"/>
                  <a:gd name="T81" fmla="*/ 1 h 304"/>
                  <a:gd name="T82" fmla="*/ 1 w 151"/>
                  <a:gd name="T83" fmla="*/ 1 h 304"/>
                  <a:gd name="T84" fmla="*/ 1 w 151"/>
                  <a:gd name="T85" fmla="*/ 1 h 304"/>
                  <a:gd name="T86" fmla="*/ 1 w 151"/>
                  <a:gd name="T87" fmla="*/ 1 h 304"/>
                  <a:gd name="T88" fmla="*/ 1 w 151"/>
                  <a:gd name="T89" fmla="*/ 1 h 304"/>
                  <a:gd name="T90" fmla="*/ 0 w 151"/>
                  <a:gd name="T91" fmla="*/ 1 h 304"/>
                  <a:gd name="T92" fmla="*/ 1 w 151"/>
                  <a:gd name="T93" fmla="*/ 1 h 304"/>
                  <a:gd name="T94" fmla="*/ 1 w 151"/>
                  <a:gd name="T95" fmla="*/ 1 h 304"/>
                  <a:gd name="T96" fmla="*/ 1 w 151"/>
                  <a:gd name="T97" fmla="*/ 1 h 304"/>
                  <a:gd name="T98" fmla="*/ 1 w 151"/>
                  <a:gd name="T99" fmla="*/ 0 h 304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51"/>
                  <a:gd name="T151" fmla="*/ 0 h 304"/>
                  <a:gd name="T152" fmla="*/ 151 w 151"/>
                  <a:gd name="T153" fmla="*/ 304 h 304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51" h="304">
                    <a:moveTo>
                      <a:pt x="19" y="0"/>
                    </a:moveTo>
                    <a:lnTo>
                      <a:pt x="77" y="2"/>
                    </a:lnTo>
                    <a:lnTo>
                      <a:pt x="66" y="30"/>
                    </a:lnTo>
                    <a:lnTo>
                      <a:pt x="59" y="55"/>
                    </a:lnTo>
                    <a:lnTo>
                      <a:pt x="55" y="76"/>
                    </a:lnTo>
                    <a:lnTo>
                      <a:pt x="54" y="92"/>
                    </a:lnTo>
                    <a:lnTo>
                      <a:pt x="58" y="114"/>
                    </a:lnTo>
                    <a:lnTo>
                      <a:pt x="65" y="145"/>
                    </a:lnTo>
                    <a:lnTo>
                      <a:pt x="72" y="175"/>
                    </a:lnTo>
                    <a:lnTo>
                      <a:pt x="77" y="191"/>
                    </a:lnTo>
                    <a:lnTo>
                      <a:pt x="82" y="196"/>
                    </a:lnTo>
                    <a:lnTo>
                      <a:pt x="89" y="203"/>
                    </a:lnTo>
                    <a:lnTo>
                      <a:pt x="99" y="212"/>
                    </a:lnTo>
                    <a:lnTo>
                      <a:pt x="111" y="223"/>
                    </a:lnTo>
                    <a:lnTo>
                      <a:pt x="122" y="234"/>
                    </a:lnTo>
                    <a:lnTo>
                      <a:pt x="134" y="244"/>
                    </a:lnTo>
                    <a:lnTo>
                      <a:pt x="143" y="253"/>
                    </a:lnTo>
                    <a:lnTo>
                      <a:pt x="151" y="259"/>
                    </a:lnTo>
                    <a:lnTo>
                      <a:pt x="150" y="262"/>
                    </a:lnTo>
                    <a:lnTo>
                      <a:pt x="150" y="266"/>
                    </a:lnTo>
                    <a:lnTo>
                      <a:pt x="149" y="269"/>
                    </a:lnTo>
                    <a:lnTo>
                      <a:pt x="149" y="271"/>
                    </a:lnTo>
                    <a:lnTo>
                      <a:pt x="147" y="271"/>
                    </a:lnTo>
                    <a:lnTo>
                      <a:pt x="142" y="272"/>
                    </a:lnTo>
                    <a:lnTo>
                      <a:pt x="136" y="274"/>
                    </a:lnTo>
                    <a:lnTo>
                      <a:pt x="132" y="277"/>
                    </a:lnTo>
                    <a:lnTo>
                      <a:pt x="129" y="283"/>
                    </a:lnTo>
                    <a:lnTo>
                      <a:pt x="128" y="291"/>
                    </a:lnTo>
                    <a:lnTo>
                      <a:pt x="128" y="298"/>
                    </a:lnTo>
                    <a:lnTo>
                      <a:pt x="129" y="304"/>
                    </a:lnTo>
                    <a:lnTo>
                      <a:pt x="119" y="298"/>
                    </a:lnTo>
                    <a:lnTo>
                      <a:pt x="106" y="290"/>
                    </a:lnTo>
                    <a:lnTo>
                      <a:pt x="94" y="281"/>
                    </a:lnTo>
                    <a:lnTo>
                      <a:pt x="80" y="272"/>
                    </a:lnTo>
                    <a:lnTo>
                      <a:pt x="66" y="264"/>
                    </a:lnTo>
                    <a:lnTo>
                      <a:pt x="55" y="256"/>
                    </a:lnTo>
                    <a:lnTo>
                      <a:pt x="47" y="249"/>
                    </a:lnTo>
                    <a:lnTo>
                      <a:pt x="44" y="245"/>
                    </a:lnTo>
                    <a:lnTo>
                      <a:pt x="39" y="238"/>
                    </a:lnTo>
                    <a:lnTo>
                      <a:pt x="34" y="229"/>
                    </a:lnTo>
                    <a:lnTo>
                      <a:pt x="27" y="219"/>
                    </a:lnTo>
                    <a:lnTo>
                      <a:pt x="22" y="207"/>
                    </a:lnTo>
                    <a:lnTo>
                      <a:pt x="16" y="181"/>
                    </a:lnTo>
                    <a:lnTo>
                      <a:pt x="8" y="135"/>
                    </a:lnTo>
                    <a:lnTo>
                      <a:pt x="2" y="88"/>
                    </a:lnTo>
                    <a:lnTo>
                      <a:pt x="0" y="62"/>
                    </a:lnTo>
                    <a:lnTo>
                      <a:pt x="2" y="48"/>
                    </a:lnTo>
                    <a:lnTo>
                      <a:pt x="8" y="31"/>
                    </a:lnTo>
                    <a:lnTo>
                      <a:pt x="14" y="12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7" name="Freeform 90">
                <a:extLst>
                  <a:ext uri="{FF2B5EF4-FFF2-40B4-BE49-F238E27FC236}">
                    <a16:creationId xmlns:a16="http://schemas.microsoft.com/office/drawing/2014/main" id="{430779B1-393D-4F89-84C8-794999D79B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5" y="1271"/>
                <a:ext cx="68" cy="124"/>
              </a:xfrm>
              <a:custGeom>
                <a:avLst/>
                <a:gdLst>
                  <a:gd name="T0" fmla="*/ 1 w 136"/>
                  <a:gd name="T1" fmla="*/ 0 h 249"/>
                  <a:gd name="T2" fmla="*/ 1 w 136"/>
                  <a:gd name="T3" fmla="*/ 0 h 249"/>
                  <a:gd name="T4" fmla="*/ 1 w 136"/>
                  <a:gd name="T5" fmla="*/ 0 h 249"/>
                  <a:gd name="T6" fmla="*/ 1 w 136"/>
                  <a:gd name="T7" fmla="*/ 0 h 249"/>
                  <a:gd name="T8" fmla="*/ 1 w 136"/>
                  <a:gd name="T9" fmla="*/ 0 h 249"/>
                  <a:gd name="T10" fmla="*/ 1 w 136"/>
                  <a:gd name="T11" fmla="*/ 0 h 249"/>
                  <a:gd name="T12" fmla="*/ 1 w 136"/>
                  <a:gd name="T13" fmla="*/ 0 h 249"/>
                  <a:gd name="T14" fmla="*/ 1 w 136"/>
                  <a:gd name="T15" fmla="*/ 0 h 249"/>
                  <a:gd name="T16" fmla="*/ 1 w 136"/>
                  <a:gd name="T17" fmla="*/ 0 h 249"/>
                  <a:gd name="T18" fmla="*/ 1 w 136"/>
                  <a:gd name="T19" fmla="*/ 0 h 249"/>
                  <a:gd name="T20" fmla="*/ 1 w 136"/>
                  <a:gd name="T21" fmla="*/ 0 h 249"/>
                  <a:gd name="T22" fmla="*/ 1 w 136"/>
                  <a:gd name="T23" fmla="*/ 0 h 249"/>
                  <a:gd name="T24" fmla="*/ 1 w 136"/>
                  <a:gd name="T25" fmla="*/ 0 h 249"/>
                  <a:gd name="T26" fmla="*/ 1 w 136"/>
                  <a:gd name="T27" fmla="*/ 0 h 249"/>
                  <a:gd name="T28" fmla="*/ 1 w 136"/>
                  <a:gd name="T29" fmla="*/ 0 h 249"/>
                  <a:gd name="T30" fmla="*/ 1 w 136"/>
                  <a:gd name="T31" fmla="*/ 0 h 249"/>
                  <a:gd name="T32" fmla="*/ 1 w 136"/>
                  <a:gd name="T33" fmla="*/ 0 h 249"/>
                  <a:gd name="T34" fmla="*/ 1 w 136"/>
                  <a:gd name="T35" fmla="*/ 0 h 249"/>
                  <a:gd name="T36" fmla="*/ 1 w 136"/>
                  <a:gd name="T37" fmla="*/ 0 h 249"/>
                  <a:gd name="T38" fmla="*/ 1 w 136"/>
                  <a:gd name="T39" fmla="*/ 0 h 249"/>
                  <a:gd name="T40" fmla="*/ 1 w 136"/>
                  <a:gd name="T41" fmla="*/ 0 h 249"/>
                  <a:gd name="T42" fmla="*/ 1 w 136"/>
                  <a:gd name="T43" fmla="*/ 0 h 249"/>
                  <a:gd name="T44" fmla="*/ 1 w 136"/>
                  <a:gd name="T45" fmla="*/ 0 h 249"/>
                  <a:gd name="T46" fmla="*/ 1 w 136"/>
                  <a:gd name="T47" fmla="*/ 0 h 249"/>
                  <a:gd name="T48" fmla="*/ 1 w 136"/>
                  <a:gd name="T49" fmla="*/ 0 h 249"/>
                  <a:gd name="T50" fmla="*/ 1 w 136"/>
                  <a:gd name="T51" fmla="*/ 0 h 249"/>
                  <a:gd name="T52" fmla="*/ 1 w 136"/>
                  <a:gd name="T53" fmla="*/ 0 h 249"/>
                  <a:gd name="T54" fmla="*/ 1 w 136"/>
                  <a:gd name="T55" fmla="*/ 0 h 249"/>
                  <a:gd name="T56" fmla="*/ 1 w 136"/>
                  <a:gd name="T57" fmla="*/ 0 h 249"/>
                  <a:gd name="T58" fmla="*/ 1 w 136"/>
                  <a:gd name="T59" fmla="*/ 0 h 249"/>
                  <a:gd name="T60" fmla="*/ 1 w 136"/>
                  <a:gd name="T61" fmla="*/ 0 h 249"/>
                  <a:gd name="T62" fmla="*/ 1 w 136"/>
                  <a:gd name="T63" fmla="*/ 0 h 249"/>
                  <a:gd name="T64" fmla="*/ 1 w 136"/>
                  <a:gd name="T65" fmla="*/ 0 h 24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36"/>
                  <a:gd name="T100" fmla="*/ 0 h 249"/>
                  <a:gd name="T101" fmla="*/ 136 w 136"/>
                  <a:gd name="T102" fmla="*/ 249 h 24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36" h="249">
                    <a:moveTo>
                      <a:pt x="0" y="2"/>
                    </a:moveTo>
                    <a:lnTo>
                      <a:pt x="9" y="0"/>
                    </a:lnTo>
                    <a:lnTo>
                      <a:pt x="22" y="11"/>
                    </a:lnTo>
                    <a:lnTo>
                      <a:pt x="37" y="24"/>
                    </a:lnTo>
                    <a:lnTo>
                      <a:pt x="52" y="38"/>
                    </a:lnTo>
                    <a:lnTo>
                      <a:pt x="68" y="53"/>
                    </a:lnTo>
                    <a:lnTo>
                      <a:pt x="83" y="67"/>
                    </a:lnTo>
                    <a:lnTo>
                      <a:pt x="99" y="79"/>
                    </a:lnTo>
                    <a:lnTo>
                      <a:pt x="114" y="91"/>
                    </a:lnTo>
                    <a:lnTo>
                      <a:pt x="128" y="100"/>
                    </a:lnTo>
                    <a:lnTo>
                      <a:pt x="131" y="112"/>
                    </a:lnTo>
                    <a:lnTo>
                      <a:pt x="133" y="127"/>
                    </a:lnTo>
                    <a:lnTo>
                      <a:pt x="136" y="138"/>
                    </a:lnTo>
                    <a:lnTo>
                      <a:pt x="136" y="143"/>
                    </a:lnTo>
                    <a:lnTo>
                      <a:pt x="131" y="158"/>
                    </a:lnTo>
                    <a:lnTo>
                      <a:pt x="125" y="175"/>
                    </a:lnTo>
                    <a:lnTo>
                      <a:pt x="121" y="191"/>
                    </a:lnTo>
                    <a:lnTo>
                      <a:pt x="119" y="202"/>
                    </a:lnTo>
                    <a:lnTo>
                      <a:pt x="124" y="208"/>
                    </a:lnTo>
                    <a:lnTo>
                      <a:pt x="130" y="214"/>
                    </a:lnTo>
                    <a:lnTo>
                      <a:pt x="133" y="218"/>
                    </a:lnTo>
                    <a:lnTo>
                      <a:pt x="135" y="219"/>
                    </a:lnTo>
                    <a:lnTo>
                      <a:pt x="133" y="235"/>
                    </a:lnTo>
                    <a:lnTo>
                      <a:pt x="128" y="240"/>
                    </a:lnTo>
                    <a:lnTo>
                      <a:pt x="120" y="243"/>
                    </a:lnTo>
                    <a:lnTo>
                      <a:pt x="112" y="248"/>
                    </a:lnTo>
                    <a:lnTo>
                      <a:pt x="108" y="249"/>
                    </a:lnTo>
                    <a:lnTo>
                      <a:pt x="108" y="242"/>
                    </a:lnTo>
                    <a:lnTo>
                      <a:pt x="107" y="235"/>
                    </a:lnTo>
                    <a:lnTo>
                      <a:pt x="105" y="229"/>
                    </a:lnTo>
                    <a:lnTo>
                      <a:pt x="102" y="225"/>
                    </a:lnTo>
                    <a:lnTo>
                      <a:pt x="100" y="222"/>
                    </a:lnTo>
                    <a:lnTo>
                      <a:pt x="94" y="216"/>
                    </a:lnTo>
                    <a:lnTo>
                      <a:pt x="86" y="210"/>
                    </a:lnTo>
                    <a:lnTo>
                      <a:pt x="78" y="203"/>
                    </a:lnTo>
                    <a:lnTo>
                      <a:pt x="69" y="196"/>
                    </a:lnTo>
                    <a:lnTo>
                      <a:pt x="62" y="189"/>
                    </a:lnTo>
                    <a:lnTo>
                      <a:pt x="57" y="184"/>
                    </a:lnTo>
                    <a:lnTo>
                      <a:pt x="55" y="183"/>
                    </a:lnTo>
                    <a:lnTo>
                      <a:pt x="60" y="181"/>
                    </a:lnTo>
                    <a:lnTo>
                      <a:pt x="67" y="178"/>
                    </a:lnTo>
                    <a:lnTo>
                      <a:pt x="72" y="177"/>
                    </a:lnTo>
                    <a:lnTo>
                      <a:pt x="75" y="176"/>
                    </a:lnTo>
                    <a:lnTo>
                      <a:pt x="78" y="178"/>
                    </a:lnTo>
                    <a:lnTo>
                      <a:pt x="84" y="180"/>
                    </a:lnTo>
                    <a:lnTo>
                      <a:pt x="89" y="181"/>
                    </a:lnTo>
                    <a:lnTo>
                      <a:pt x="91" y="182"/>
                    </a:lnTo>
                    <a:lnTo>
                      <a:pt x="97" y="167"/>
                    </a:lnTo>
                    <a:lnTo>
                      <a:pt x="101" y="151"/>
                    </a:lnTo>
                    <a:lnTo>
                      <a:pt x="104" y="137"/>
                    </a:lnTo>
                    <a:lnTo>
                      <a:pt x="102" y="127"/>
                    </a:lnTo>
                    <a:lnTo>
                      <a:pt x="100" y="121"/>
                    </a:lnTo>
                    <a:lnTo>
                      <a:pt x="94" y="112"/>
                    </a:lnTo>
                    <a:lnTo>
                      <a:pt x="87" y="101"/>
                    </a:lnTo>
                    <a:lnTo>
                      <a:pt x="79" y="90"/>
                    </a:lnTo>
                    <a:lnTo>
                      <a:pt x="71" y="78"/>
                    </a:lnTo>
                    <a:lnTo>
                      <a:pt x="64" y="69"/>
                    </a:lnTo>
                    <a:lnTo>
                      <a:pt x="59" y="62"/>
                    </a:lnTo>
                    <a:lnTo>
                      <a:pt x="55" y="60"/>
                    </a:lnTo>
                    <a:lnTo>
                      <a:pt x="48" y="60"/>
                    </a:lnTo>
                    <a:lnTo>
                      <a:pt x="39" y="60"/>
                    </a:lnTo>
                    <a:lnTo>
                      <a:pt x="31" y="60"/>
                    </a:lnTo>
                    <a:lnTo>
                      <a:pt x="27" y="60"/>
                    </a:lnTo>
                    <a:lnTo>
                      <a:pt x="22" y="46"/>
                    </a:lnTo>
                    <a:lnTo>
                      <a:pt x="15" y="29"/>
                    </a:lnTo>
                    <a:lnTo>
                      <a:pt x="7" y="1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8" name="Freeform 91">
                <a:extLst>
                  <a:ext uri="{FF2B5EF4-FFF2-40B4-BE49-F238E27FC236}">
                    <a16:creationId xmlns:a16="http://schemas.microsoft.com/office/drawing/2014/main" id="{5C3DDB5C-E0E2-4191-B1C6-C06EBDF1F8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9" y="1383"/>
                <a:ext cx="87" cy="91"/>
              </a:xfrm>
              <a:custGeom>
                <a:avLst/>
                <a:gdLst>
                  <a:gd name="T0" fmla="*/ 1 w 174"/>
                  <a:gd name="T1" fmla="*/ 0 h 184"/>
                  <a:gd name="T2" fmla="*/ 1 w 174"/>
                  <a:gd name="T3" fmla="*/ 0 h 184"/>
                  <a:gd name="T4" fmla="*/ 1 w 174"/>
                  <a:gd name="T5" fmla="*/ 0 h 184"/>
                  <a:gd name="T6" fmla="*/ 1 w 174"/>
                  <a:gd name="T7" fmla="*/ 0 h 184"/>
                  <a:gd name="T8" fmla="*/ 1 w 174"/>
                  <a:gd name="T9" fmla="*/ 0 h 184"/>
                  <a:gd name="T10" fmla="*/ 1 w 174"/>
                  <a:gd name="T11" fmla="*/ 0 h 184"/>
                  <a:gd name="T12" fmla="*/ 1 w 174"/>
                  <a:gd name="T13" fmla="*/ 0 h 184"/>
                  <a:gd name="T14" fmla="*/ 1 w 174"/>
                  <a:gd name="T15" fmla="*/ 0 h 184"/>
                  <a:gd name="T16" fmla="*/ 1 w 174"/>
                  <a:gd name="T17" fmla="*/ 0 h 184"/>
                  <a:gd name="T18" fmla="*/ 1 w 174"/>
                  <a:gd name="T19" fmla="*/ 0 h 184"/>
                  <a:gd name="T20" fmla="*/ 1 w 174"/>
                  <a:gd name="T21" fmla="*/ 0 h 184"/>
                  <a:gd name="T22" fmla="*/ 1 w 174"/>
                  <a:gd name="T23" fmla="*/ 0 h 184"/>
                  <a:gd name="T24" fmla="*/ 1 w 174"/>
                  <a:gd name="T25" fmla="*/ 0 h 184"/>
                  <a:gd name="T26" fmla="*/ 1 w 174"/>
                  <a:gd name="T27" fmla="*/ 0 h 184"/>
                  <a:gd name="T28" fmla="*/ 1 w 174"/>
                  <a:gd name="T29" fmla="*/ 0 h 184"/>
                  <a:gd name="T30" fmla="*/ 1 w 174"/>
                  <a:gd name="T31" fmla="*/ 0 h 184"/>
                  <a:gd name="T32" fmla="*/ 1 w 174"/>
                  <a:gd name="T33" fmla="*/ 0 h 184"/>
                  <a:gd name="T34" fmla="*/ 1 w 174"/>
                  <a:gd name="T35" fmla="*/ 0 h 184"/>
                  <a:gd name="T36" fmla="*/ 1 w 174"/>
                  <a:gd name="T37" fmla="*/ 0 h 184"/>
                  <a:gd name="T38" fmla="*/ 1 w 174"/>
                  <a:gd name="T39" fmla="*/ 0 h 184"/>
                  <a:gd name="T40" fmla="*/ 0 w 174"/>
                  <a:gd name="T41" fmla="*/ 0 h 184"/>
                  <a:gd name="T42" fmla="*/ 1 w 174"/>
                  <a:gd name="T43" fmla="*/ 0 h 184"/>
                  <a:gd name="T44" fmla="*/ 1 w 174"/>
                  <a:gd name="T45" fmla="*/ 0 h 184"/>
                  <a:gd name="T46" fmla="*/ 1 w 174"/>
                  <a:gd name="T47" fmla="*/ 0 h 184"/>
                  <a:gd name="T48" fmla="*/ 1 w 174"/>
                  <a:gd name="T49" fmla="*/ 0 h 184"/>
                  <a:gd name="T50" fmla="*/ 1 w 174"/>
                  <a:gd name="T51" fmla="*/ 0 h 184"/>
                  <a:gd name="T52" fmla="*/ 1 w 174"/>
                  <a:gd name="T53" fmla="*/ 0 h 184"/>
                  <a:gd name="T54" fmla="*/ 1 w 174"/>
                  <a:gd name="T55" fmla="*/ 0 h 184"/>
                  <a:gd name="T56" fmla="*/ 1 w 174"/>
                  <a:gd name="T57" fmla="*/ 0 h 184"/>
                  <a:gd name="T58" fmla="*/ 1 w 174"/>
                  <a:gd name="T59" fmla="*/ 0 h 184"/>
                  <a:gd name="T60" fmla="*/ 1 w 174"/>
                  <a:gd name="T61" fmla="*/ 0 h 184"/>
                  <a:gd name="T62" fmla="*/ 1 w 174"/>
                  <a:gd name="T63" fmla="*/ 0 h 184"/>
                  <a:gd name="T64" fmla="*/ 1 w 174"/>
                  <a:gd name="T65" fmla="*/ 0 h 184"/>
                  <a:gd name="T66" fmla="*/ 1 w 174"/>
                  <a:gd name="T67" fmla="*/ 0 h 184"/>
                  <a:gd name="T68" fmla="*/ 1 w 174"/>
                  <a:gd name="T69" fmla="*/ 0 h 184"/>
                  <a:gd name="T70" fmla="*/ 1 w 174"/>
                  <a:gd name="T71" fmla="*/ 0 h 184"/>
                  <a:gd name="T72" fmla="*/ 1 w 174"/>
                  <a:gd name="T73" fmla="*/ 0 h 184"/>
                  <a:gd name="T74" fmla="*/ 1 w 174"/>
                  <a:gd name="T75" fmla="*/ 0 h 184"/>
                  <a:gd name="T76" fmla="*/ 1 w 174"/>
                  <a:gd name="T77" fmla="*/ 0 h 184"/>
                  <a:gd name="T78" fmla="*/ 1 w 174"/>
                  <a:gd name="T79" fmla="*/ 0 h 184"/>
                  <a:gd name="T80" fmla="*/ 1 w 174"/>
                  <a:gd name="T81" fmla="*/ 0 h 184"/>
                  <a:gd name="T82" fmla="*/ 1 w 174"/>
                  <a:gd name="T83" fmla="*/ 0 h 184"/>
                  <a:gd name="T84" fmla="*/ 1 w 174"/>
                  <a:gd name="T85" fmla="*/ 0 h 184"/>
                  <a:gd name="T86" fmla="*/ 1 w 174"/>
                  <a:gd name="T87" fmla="*/ 0 h 184"/>
                  <a:gd name="T88" fmla="*/ 1 w 174"/>
                  <a:gd name="T89" fmla="*/ 0 h 184"/>
                  <a:gd name="T90" fmla="*/ 1 w 174"/>
                  <a:gd name="T91" fmla="*/ 0 h 184"/>
                  <a:gd name="T92" fmla="*/ 1 w 174"/>
                  <a:gd name="T93" fmla="*/ 0 h 184"/>
                  <a:gd name="T94" fmla="*/ 1 w 174"/>
                  <a:gd name="T95" fmla="*/ 0 h 184"/>
                  <a:gd name="T96" fmla="*/ 1 w 174"/>
                  <a:gd name="T97" fmla="*/ 0 h 184"/>
                  <a:gd name="T98" fmla="*/ 1 w 174"/>
                  <a:gd name="T99" fmla="*/ 0 h 184"/>
                  <a:gd name="T100" fmla="*/ 1 w 174"/>
                  <a:gd name="T101" fmla="*/ 0 h 184"/>
                  <a:gd name="T102" fmla="*/ 1 w 174"/>
                  <a:gd name="T103" fmla="*/ 0 h 184"/>
                  <a:gd name="T104" fmla="*/ 1 w 174"/>
                  <a:gd name="T105" fmla="*/ 0 h 184"/>
                  <a:gd name="T106" fmla="*/ 1 w 174"/>
                  <a:gd name="T107" fmla="*/ 0 h 184"/>
                  <a:gd name="T108" fmla="*/ 1 w 174"/>
                  <a:gd name="T109" fmla="*/ 0 h 184"/>
                  <a:gd name="T110" fmla="*/ 1 w 174"/>
                  <a:gd name="T111" fmla="*/ 0 h 184"/>
                  <a:gd name="T112" fmla="*/ 1 w 174"/>
                  <a:gd name="T113" fmla="*/ 0 h 184"/>
                  <a:gd name="T114" fmla="*/ 1 w 174"/>
                  <a:gd name="T115" fmla="*/ 0 h 184"/>
                  <a:gd name="T116" fmla="*/ 1 w 174"/>
                  <a:gd name="T117" fmla="*/ 0 h 18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174"/>
                  <a:gd name="T178" fmla="*/ 0 h 184"/>
                  <a:gd name="T179" fmla="*/ 174 w 174"/>
                  <a:gd name="T180" fmla="*/ 184 h 184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174" h="184">
                    <a:moveTo>
                      <a:pt x="121" y="0"/>
                    </a:moveTo>
                    <a:lnTo>
                      <a:pt x="113" y="11"/>
                    </a:lnTo>
                    <a:lnTo>
                      <a:pt x="105" y="22"/>
                    </a:lnTo>
                    <a:lnTo>
                      <a:pt x="96" y="34"/>
                    </a:lnTo>
                    <a:lnTo>
                      <a:pt x="87" y="44"/>
                    </a:lnTo>
                    <a:lnTo>
                      <a:pt x="79" y="53"/>
                    </a:lnTo>
                    <a:lnTo>
                      <a:pt x="72" y="61"/>
                    </a:lnTo>
                    <a:lnTo>
                      <a:pt x="67" y="67"/>
                    </a:lnTo>
                    <a:lnTo>
                      <a:pt x="63" y="71"/>
                    </a:lnTo>
                    <a:lnTo>
                      <a:pt x="58" y="73"/>
                    </a:lnTo>
                    <a:lnTo>
                      <a:pt x="49" y="76"/>
                    </a:lnTo>
                    <a:lnTo>
                      <a:pt x="43" y="81"/>
                    </a:lnTo>
                    <a:lnTo>
                      <a:pt x="36" y="86"/>
                    </a:lnTo>
                    <a:lnTo>
                      <a:pt x="32" y="89"/>
                    </a:lnTo>
                    <a:lnTo>
                      <a:pt x="28" y="93"/>
                    </a:lnTo>
                    <a:lnTo>
                      <a:pt x="23" y="97"/>
                    </a:lnTo>
                    <a:lnTo>
                      <a:pt x="18" y="103"/>
                    </a:lnTo>
                    <a:lnTo>
                      <a:pt x="14" y="109"/>
                    </a:lnTo>
                    <a:lnTo>
                      <a:pt x="9" y="115"/>
                    </a:lnTo>
                    <a:lnTo>
                      <a:pt x="5" y="119"/>
                    </a:lnTo>
                    <a:lnTo>
                      <a:pt x="0" y="123"/>
                    </a:lnTo>
                    <a:lnTo>
                      <a:pt x="3" y="131"/>
                    </a:lnTo>
                    <a:lnTo>
                      <a:pt x="15" y="134"/>
                    </a:lnTo>
                    <a:lnTo>
                      <a:pt x="26" y="136"/>
                    </a:lnTo>
                    <a:lnTo>
                      <a:pt x="31" y="136"/>
                    </a:lnTo>
                    <a:lnTo>
                      <a:pt x="32" y="146"/>
                    </a:lnTo>
                    <a:lnTo>
                      <a:pt x="22" y="176"/>
                    </a:lnTo>
                    <a:lnTo>
                      <a:pt x="30" y="179"/>
                    </a:lnTo>
                    <a:lnTo>
                      <a:pt x="37" y="183"/>
                    </a:lnTo>
                    <a:lnTo>
                      <a:pt x="41" y="184"/>
                    </a:lnTo>
                    <a:lnTo>
                      <a:pt x="46" y="184"/>
                    </a:lnTo>
                    <a:lnTo>
                      <a:pt x="49" y="183"/>
                    </a:lnTo>
                    <a:lnTo>
                      <a:pt x="56" y="179"/>
                    </a:lnTo>
                    <a:lnTo>
                      <a:pt x="66" y="176"/>
                    </a:lnTo>
                    <a:lnTo>
                      <a:pt x="76" y="171"/>
                    </a:lnTo>
                    <a:lnTo>
                      <a:pt x="85" y="166"/>
                    </a:lnTo>
                    <a:lnTo>
                      <a:pt x="93" y="161"/>
                    </a:lnTo>
                    <a:lnTo>
                      <a:pt x="100" y="157"/>
                    </a:lnTo>
                    <a:lnTo>
                      <a:pt x="102" y="154"/>
                    </a:lnTo>
                    <a:lnTo>
                      <a:pt x="105" y="147"/>
                    </a:lnTo>
                    <a:lnTo>
                      <a:pt x="108" y="135"/>
                    </a:lnTo>
                    <a:lnTo>
                      <a:pt x="109" y="123"/>
                    </a:lnTo>
                    <a:lnTo>
                      <a:pt x="109" y="109"/>
                    </a:lnTo>
                    <a:lnTo>
                      <a:pt x="119" y="102"/>
                    </a:lnTo>
                    <a:lnTo>
                      <a:pt x="128" y="93"/>
                    </a:lnTo>
                    <a:lnTo>
                      <a:pt x="138" y="83"/>
                    </a:lnTo>
                    <a:lnTo>
                      <a:pt x="147" y="74"/>
                    </a:lnTo>
                    <a:lnTo>
                      <a:pt x="157" y="65"/>
                    </a:lnTo>
                    <a:lnTo>
                      <a:pt x="165" y="56"/>
                    </a:lnTo>
                    <a:lnTo>
                      <a:pt x="170" y="48"/>
                    </a:lnTo>
                    <a:lnTo>
                      <a:pt x="174" y="40"/>
                    </a:lnTo>
                    <a:lnTo>
                      <a:pt x="173" y="33"/>
                    </a:lnTo>
                    <a:lnTo>
                      <a:pt x="169" y="25"/>
                    </a:lnTo>
                    <a:lnTo>
                      <a:pt x="165" y="18"/>
                    </a:lnTo>
                    <a:lnTo>
                      <a:pt x="160" y="11"/>
                    </a:lnTo>
                    <a:lnTo>
                      <a:pt x="152" y="6"/>
                    </a:lnTo>
                    <a:lnTo>
                      <a:pt x="144" y="2"/>
                    </a:lnTo>
                    <a:lnTo>
                      <a:pt x="134" y="0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448" name="Text Box 92">
              <a:extLst>
                <a:ext uri="{FF2B5EF4-FFF2-40B4-BE49-F238E27FC236}">
                  <a16:creationId xmlns:a16="http://schemas.microsoft.com/office/drawing/2014/main" id="{98EE61CB-018D-48CF-B66B-865E3A53EE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" y="2112"/>
              <a:ext cx="1217" cy="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 sz="2800" b="1">
                  <a:solidFill>
                    <a:srgbClr val="FF3300"/>
                  </a:solidFill>
                  <a:latin typeface="Tempus Sans ITC" panose="04020404030D07020202" pitchFamily="82" charset="0"/>
                  <a:cs typeface="Arial" panose="020B0604020202020204" pitchFamily="34" charset="0"/>
                </a:rPr>
                <a:t>Heilander’s</a:t>
              </a:r>
            </a:p>
            <a:p>
              <a:pPr algn="ctr" eaLnBrk="1" hangingPunct="1"/>
              <a:r>
                <a:rPr lang="en-GB" altLang="en-US" sz="2400" b="1">
                  <a:solidFill>
                    <a:srgbClr val="FF3300"/>
                  </a:solidFill>
                  <a:latin typeface="Tempus Sans ITC" panose="04020404030D07020202" pitchFamily="82" charset="0"/>
                  <a:cs typeface="Arial" panose="020B0604020202020204" pitchFamily="34" charset="0"/>
                </a:rPr>
                <a:t>Porridge Oats</a:t>
              </a:r>
            </a:p>
          </p:txBody>
        </p:sp>
        <p:sp>
          <p:nvSpPr>
            <p:cNvPr id="18449" name="AutoShape 93">
              <a:extLst>
                <a:ext uri="{FF2B5EF4-FFF2-40B4-BE49-F238E27FC236}">
                  <a16:creationId xmlns:a16="http://schemas.microsoft.com/office/drawing/2014/main" id="{1A08317B-7BB5-465E-82BC-64D1E4F46EE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21" y="948"/>
              <a:ext cx="363" cy="144"/>
            </a:xfrm>
            <a:prstGeom prst="parallelogram">
              <a:avLst>
                <a:gd name="adj" fmla="val 102806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50" name="Line 94">
              <a:extLst>
                <a:ext uri="{FF2B5EF4-FFF2-40B4-BE49-F238E27FC236}">
                  <a16:creationId xmlns:a16="http://schemas.microsoft.com/office/drawing/2014/main" id="{F7BA7CE8-5703-4604-876B-578A85BA2B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0" y="792"/>
              <a:ext cx="12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AutoShape 95" descr="Dashed upward diagonal">
              <a:extLst>
                <a:ext uri="{FF2B5EF4-FFF2-40B4-BE49-F238E27FC236}">
                  <a16:creationId xmlns:a16="http://schemas.microsoft.com/office/drawing/2014/main" id="{8EF06A5C-1039-45BD-8430-C5CC6DD94D7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-144" y="1851"/>
              <a:ext cx="1293" cy="144"/>
            </a:xfrm>
            <a:prstGeom prst="parallelogram">
              <a:avLst>
                <a:gd name="adj" fmla="val 104383"/>
              </a:avLst>
            </a:prstGeom>
            <a:pattFill prst="dashUpDiag">
              <a:fgClr>
                <a:schemeClr val="tx1"/>
              </a:fgClr>
              <a:bgClr>
                <a:srgbClr val="FF9933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080" name="Text Box 96">
            <a:extLst>
              <a:ext uri="{FF2B5EF4-FFF2-40B4-BE49-F238E27FC236}">
                <a16:creationId xmlns:a16="http://schemas.microsoft.com/office/drawing/2014/main" id="{29E03E81-AA8B-458F-BDC5-87F22BA71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901700"/>
            <a:ext cx="1579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 u="sng">
                <a:solidFill>
                  <a:srgbClr val="FF0066"/>
                </a:solidFill>
                <a:cs typeface="Arial" panose="020B0604020202020204" pitchFamily="34" charset="0"/>
              </a:rPr>
              <a:t>Working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2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2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4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4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4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51" grpId="0" autoUpdateAnimBg="0"/>
      <p:bldP spid="42052" grpId="0" autoUpdateAnimBg="0"/>
      <p:bldP spid="42053" grpId="0" autoUpdateAnimBg="0"/>
      <p:bldP spid="42050" grpId="0" autoUpdateAnimBg="0"/>
      <p:bldP spid="42054" grpId="0" autoUpdateAnimBg="0"/>
      <p:bldP spid="42055" grpId="0" autoUpdateAnimBg="0"/>
      <p:bldP spid="420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1">
            <a:extLst>
              <a:ext uri="{FF2B5EF4-FFF2-40B4-BE49-F238E27FC236}">
                <a16:creationId xmlns:a16="http://schemas.microsoft.com/office/drawing/2014/main" id="{440B30A7-0698-461C-A03A-055C8734D60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7E263BE7-AE12-4370-B37B-9EA1A1BB0A00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19459" name="Footer Placeholder 2">
            <a:extLst>
              <a:ext uri="{FF2B5EF4-FFF2-40B4-BE49-F238E27FC236}">
                <a16:creationId xmlns:a16="http://schemas.microsoft.com/office/drawing/2014/main" id="{0BB18B93-745D-4538-A370-8C872BD1371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Compiled by Mr. Lafferty Maths Dept.</a:t>
            </a: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2AF27E4A-0374-47F0-BAD4-0E77ED80DA11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42888"/>
            <a:ext cx="4941888" cy="5856287"/>
            <a:chOff x="2647" y="153"/>
            <a:chExt cx="2882" cy="4167"/>
          </a:xfrm>
        </p:grpSpPr>
        <p:sp>
          <p:nvSpPr>
            <p:cNvPr id="19479" name="Freeform 3">
              <a:extLst>
                <a:ext uri="{FF2B5EF4-FFF2-40B4-BE49-F238E27FC236}">
                  <a16:creationId xmlns:a16="http://schemas.microsoft.com/office/drawing/2014/main" id="{866AF02A-AEA0-4F9F-8C64-5E9DA1FFC3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0" name="Freeform 4">
              <a:extLst>
                <a:ext uri="{FF2B5EF4-FFF2-40B4-BE49-F238E27FC236}">
                  <a16:creationId xmlns:a16="http://schemas.microsoft.com/office/drawing/2014/main" id="{9DA34E65-A138-4A9B-A2F7-E76931B0BC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1" name="Freeform 5">
              <a:extLst>
                <a:ext uri="{FF2B5EF4-FFF2-40B4-BE49-F238E27FC236}">
                  <a16:creationId xmlns:a16="http://schemas.microsoft.com/office/drawing/2014/main" id="{8AC01BF2-8856-4F2E-9C23-05ED5A067B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2" name="Freeform 6">
              <a:extLst>
                <a:ext uri="{FF2B5EF4-FFF2-40B4-BE49-F238E27FC236}">
                  <a16:creationId xmlns:a16="http://schemas.microsoft.com/office/drawing/2014/main" id="{C5864E72-73F2-443B-97A7-30349B9A0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3" name="Freeform 7">
              <a:extLst>
                <a:ext uri="{FF2B5EF4-FFF2-40B4-BE49-F238E27FC236}">
                  <a16:creationId xmlns:a16="http://schemas.microsoft.com/office/drawing/2014/main" id="{8F7B7E06-2763-41A2-8011-625CA833E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4" name="Freeform 8">
              <a:extLst>
                <a:ext uri="{FF2B5EF4-FFF2-40B4-BE49-F238E27FC236}">
                  <a16:creationId xmlns:a16="http://schemas.microsoft.com/office/drawing/2014/main" id="{07E7AA09-582A-4D05-AE09-954ED4BA2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3853"/>
              <a:ext cx="2497" cy="158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5" name="Freeform 9">
              <a:extLst>
                <a:ext uri="{FF2B5EF4-FFF2-40B4-BE49-F238E27FC236}">
                  <a16:creationId xmlns:a16="http://schemas.microsoft.com/office/drawing/2014/main" id="{5218E9FE-F0CE-4094-89AB-4052D4F36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6" name="Freeform 10">
              <a:extLst>
                <a:ext uri="{FF2B5EF4-FFF2-40B4-BE49-F238E27FC236}">
                  <a16:creationId xmlns:a16="http://schemas.microsoft.com/office/drawing/2014/main" id="{2801411D-807E-4F3D-A3A7-1CE808F6F2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7" name="Freeform 11">
              <a:extLst>
                <a:ext uri="{FF2B5EF4-FFF2-40B4-BE49-F238E27FC236}">
                  <a16:creationId xmlns:a16="http://schemas.microsoft.com/office/drawing/2014/main" id="{09EB18E6-D758-45FC-868E-C4D957C75BC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8" name="Freeform 12">
              <a:extLst>
                <a:ext uri="{FF2B5EF4-FFF2-40B4-BE49-F238E27FC236}">
                  <a16:creationId xmlns:a16="http://schemas.microsoft.com/office/drawing/2014/main" id="{0FBC6686-9A02-4FA9-8310-6F5717227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9" name="Freeform 13">
              <a:extLst>
                <a:ext uri="{FF2B5EF4-FFF2-40B4-BE49-F238E27FC236}">
                  <a16:creationId xmlns:a16="http://schemas.microsoft.com/office/drawing/2014/main" id="{3866A4CD-2D17-4955-A81D-71ADDD8C4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0" name="Line 14">
              <a:extLst>
                <a:ext uri="{FF2B5EF4-FFF2-40B4-BE49-F238E27FC236}">
                  <a16:creationId xmlns:a16="http://schemas.microsoft.com/office/drawing/2014/main" id="{B401B2B6-72D3-4FC6-ADBB-B8C538772F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1" name="Rectangle 15">
              <a:extLst>
                <a:ext uri="{FF2B5EF4-FFF2-40B4-BE49-F238E27FC236}">
                  <a16:creationId xmlns:a16="http://schemas.microsoft.com/office/drawing/2014/main" id="{864459E8-BF03-46B2-A609-ED3A0D469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92" name="Rectangle 16">
              <a:extLst>
                <a:ext uri="{FF2B5EF4-FFF2-40B4-BE49-F238E27FC236}">
                  <a16:creationId xmlns:a16="http://schemas.microsoft.com/office/drawing/2014/main" id="{712E2CAC-AC9E-46B9-9F98-EB50E7403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93" name="Rectangle 17">
              <a:extLst>
                <a:ext uri="{FF2B5EF4-FFF2-40B4-BE49-F238E27FC236}">
                  <a16:creationId xmlns:a16="http://schemas.microsoft.com/office/drawing/2014/main" id="{E79C9C03-F3A6-4F84-B042-E0FC1F6B2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94" name="Rectangle 18">
              <a:extLst>
                <a:ext uri="{FF2B5EF4-FFF2-40B4-BE49-F238E27FC236}">
                  <a16:creationId xmlns:a16="http://schemas.microsoft.com/office/drawing/2014/main" id="{87355D27-F19B-4CBF-9550-24EC85F35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95" name="Rectangle 19">
              <a:extLst>
                <a:ext uri="{FF2B5EF4-FFF2-40B4-BE49-F238E27FC236}">
                  <a16:creationId xmlns:a16="http://schemas.microsoft.com/office/drawing/2014/main" id="{FDFF5B8D-3AFE-463B-AFC2-F161B3BB0F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96" name="Rectangle 20">
              <a:extLst>
                <a:ext uri="{FF2B5EF4-FFF2-40B4-BE49-F238E27FC236}">
                  <a16:creationId xmlns:a16="http://schemas.microsoft.com/office/drawing/2014/main" id="{33EEA413-F5C2-448E-ABE4-E25B4ABD89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97" name="Freeform 21">
              <a:extLst>
                <a:ext uri="{FF2B5EF4-FFF2-40B4-BE49-F238E27FC236}">
                  <a16:creationId xmlns:a16="http://schemas.microsoft.com/office/drawing/2014/main" id="{8964B366-167C-474B-9370-3C5F6D6821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8" name="Freeform 22">
              <a:extLst>
                <a:ext uri="{FF2B5EF4-FFF2-40B4-BE49-F238E27FC236}">
                  <a16:creationId xmlns:a16="http://schemas.microsoft.com/office/drawing/2014/main" id="{1BB7D84D-5C2B-4453-BBDB-FEAAD8098E6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9" name="Freeform 23">
              <a:extLst>
                <a:ext uri="{FF2B5EF4-FFF2-40B4-BE49-F238E27FC236}">
                  <a16:creationId xmlns:a16="http://schemas.microsoft.com/office/drawing/2014/main" id="{C23D0F7B-6654-429D-9782-77CA1F78AC9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0" name="Freeform 24">
              <a:extLst>
                <a:ext uri="{FF2B5EF4-FFF2-40B4-BE49-F238E27FC236}">
                  <a16:creationId xmlns:a16="http://schemas.microsoft.com/office/drawing/2014/main" id="{ABA39E79-03FD-4E9C-86B8-274208C75B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1" name="Freeform 25">
              <a:extLst>
                <a:ext uri="{FF2B5EF4-FFF2-40B4-BE49-F238E27FC236}">
                  <a16:creationId xmlns:a16="http://schemas.microsoft.com/office/drawing/2014/main" id="{AA959877-F870-4A6F-89BC-5CAC9F37EE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2" name="Freeform 26">
              <a:extLst>
                <a:ext uri="{FF2B5EF4-FFF2-40B4-BE49-F238E27FC236}">
                  <a16:creationId xmlns:a16="http://schemas.microsoft.com/office/drawing/2014/main" id="{8742ED28-A915-465E-8FA5-D22C573310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3" name="Freeform 27">
              <a:extLst>
                <a:ext uri="{FF2B5EF4-FFF2-40B4-BE49-F238E27FC236}">
                  <a16:creationId xmlns:a16="http://schemas.microsoft.com/office/drawing/2014/main" id="{B36AEA9C-0BEB-447A-B3F4-EC2C1F3198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4" name="Freeform 28">
              <a:extLst>
                <a:ext uri="{FF2B5EF4-FFF2-40B4-BE49-F238E27FC236}">
                  <a16:creationId xmlns:a16="http://schemas.microsoft.com/office/drawing/2014/main" id="{8A2B779D-8B35-4B17-98A5-95D5C639C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5" name="Freeform 29">
              <a:extLst>
                <a:ext uri="{FF2B5EF4-FFF2-40B4-BE49-F238E27FC236}">
                  <a16:creationId xmlns:a16="http://schemas.microsoft.com/office/drawing/2014/main" id="{6E02F54A-87A6-4D7A-9BAD-7B7C52E83C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6" name="Freeform 30">
              <a:extLst>
                <a:ext uri="{FF2B5EF4-FFF2-40B4-BE49-F238E27FC236}">
                  <a16:creationId xmlns:a16="http://schemas.microsoft.com/office/drawing/2014/main" id="{84749AC2-32A2-4D60-941B-288502E70D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7" name="Freeform 31">
              <a:extLst>
                <a:ext uri="{FF2B5EF4-FFF2-40B4-BE49-F238E27FC236}">
                  <a16:creationId xmlns:a16="http://schemas.microsoft.com/office/drawing/2014/main" id="{B81F3CA6-CB3F-4664-B8E0-BD366512D9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8" name="Freeform 32">
              <a:extLst>
                <a:ext uri="{FF2B5EF4-FFF2-40B4-BE49-F238E27FC236}">
                  <a16:creationId xmlns:a16="http://schemas.microsoft.com/office/drawing/2014/main" id="{0B25E062-8321-4AE7-9E32-9EFE2CE291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9" name="Freeform 33">
              <a:extLst>
                <a:ext uri="{FF2B5EF4-FFF2-40B4-BE49-F238E27FC236}">
                  <a16:creationId xmlns:a16="http://schemas.microsoft.com/office/drawing/2014/main" id="{03ABD59F-BBFD-4989-B2A1-D8DE88CD5C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0" name="Freeform 34">
              <a:extLst>
                <a:ext uri="{FF2B5EF4-FFF2-40B4-BE49-F238E27FC236}">
                  <a16:creationId xmlns:a16="http://schemas.microsoft.com/office/drawing/2014/main" id="{C69A50C6-746F-408A-9F44-D4F690A850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1" name="Freeform 35">
              <a:extLst>
                <a:ext uri="{FF2B5EF4-FFF2-40B4-BE49-F238E27FC236}">
                  <a16:creationId xmlns:a16="http://schemas.microsoft.com/office/drawing/2014/main" id="{37C56871-8D8F-4D17-A115-1E15C8A18C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2" name="Freeform 36">
              <a:extLst>
                <a:ext uri="{FF2B5EF4-FFF2-40B4-BE49-F238E27FC236}">
                  <a16:creationId xmlns:a16="http://schemas.microsoft.com/office/drawing/2014/main" id="{B10A0B5F-1934-414A-AFE3-50ACF04F25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3" name="Freeform 37">
              <a:extLst>
                <a:ext uri="{FF2B5EF4-FFF2-40B4-BE49-F238E27FC236}">
                  <a16:creationId xmlns:a16="http://schemas.microsoft.com/office/drawing/2014/main" id="{49E3600D-53D6-4A2F-A275-C75A0C372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4" name="Freeform 38">
              <a:extLst>
                <a:ext uri="{FF2B5EF4-FFF2-40B4-BE49-F238E27FC236}">
                  <a16:creationId xmlns:a16="http://schemas.microsoft.com/office/drawing/2014/main" id="{EF80A257-2F7F-4492-98CB-9E79DB5165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5" name="Freeform 39">
              <a:extLst>
                <a:ext uri="{FF2B5EF4-FFF2-40B4-BE49-F238E27FC236}">
                  <a16:creationId xmlns:a16="http://schemas.microsoft.com/office/drawing/2014/main" id="{C9ABD11E-8A05-4FF8-9EEF-702BD2DFC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6" name="Freeform 40">
              <a:extLst>
                <a:ext uri="{FF2B5EF4-FFF2-40B4-BE49-F238E27FC236}">
                  <a16:creationId xmlns:a16="http://schemas.microsoft.com/office/drawing/2014/main" id="{EC17F03B-37E2-4E7E-9D5B-C122A38E22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7" name="Freeform 41">
              <a:extLst>
                <a:ext uri="{FF2B5EF4-FFF2-40B4-BE49-F238E27FC236}">
                  <a16:creationId xmlns:a16="http://schemas.microsoft.com/office/drawing/2014/main" id="{D3F59CF2-042B-43B1-9D0C-77F9936AD7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8" name="Freeform 42">
              <a:extLst>
                <a:ext uri="{FF2B5EF4-FFF2-40B4-BE49-F238E27FC236}">
                  <a16:creationId xmlns:a16="http://schemas.microsoft.com/office/drawing/2014/main" id="{D65843F9-F74C-460B-AF1A-A46DE542E8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9" name="Freeform 43">
              <a:extLst>
                <a:ext uri="{FF2B5EF4-FFF2-40B4-BE49-F238E27FC236}">
                  <a16:creationId xmlns:a16="http://schemas.microsoft.com/office/drawing/2014/main" id="{0C4E892F-E2B3-4D94-822E-D606B45CD92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0" name="Freeform 44">
              <a:extLst>
                <a:ext uri="{FF2B5EF4-FFF2-40B4-BE49-F238E27FC236}">
                  <a16:creationId xmlns:a16="http://schemas.microsoft.com/office/drawing/2014/main" id="{2F0D804A-9F21-4DFC-AB77-E7AD65AE1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1" name="Freeform 45">
              <a:extLst>
                <a:ext uri="{FF2B5EF4-FFF2-40B4-BE49-F238E27FC236}">
                  <a16:creationId xmlns:a16="http://schemas.microsoft.com/office/drawing/2014/main" id="{1F4F8D6B-119B-44E3-9006-1DEE3D30EE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2" name="Freeform 46">
              <a:extLst>
                <a:ext uri="{FF2B5EF4-FFF2-40B4-BE49-F238E27FC236}">
                  <a16:creationId xmlns:a16="http://schemas.microsoft.com/office/drawing/2014/main" id="{AF8097CC-DA0F-4DE3-953B-B7567A171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3" name="Freeform 47">
              <a:extLst>
                <a:ext uri="{FF2B5EF4-FFF2-40B4-BE49-F238E27FC236}">
                  <a16:creationId xmlns:a16="http://schemas.microsoft.com/office/drawing/2014/main" id="{47BA16F6-22BB-40C0-9FC4-C9855576DF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4" name="Freeform 48">
              <a:extLst>
                <a:ext uri="{FF2B5EF4-FFF2-40B4-BE49-F238E27FC236}">
                  <a16:creationId xmlns:a16="http://schemas.microsoft.com/office/drawing/2014/main" id="{0E6C35D3-6A88-4B9F-89C1-AA53FAB2D8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5" name="Freeform 49">
              <a:extLst>
                <a:ext uri="{FF2B5EF4-FFF2-40B4-BE49-F238E27FC236}">
                  <a16:creationId xmlns:a16="http://schemas.microsoft.com/office/drawing/2014/main" id="{1BB7F0F6-EE70-49FF-936B-A8B7BD9FA0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6" name="Freeform 50">
              <a:extLst>
                <a:ext uri="{FF2B5EF4-FFF2-40B4-BE49-F238E27FC236}">
                  <a16:creationId xmlns:a16="http://schemas.microsoft.com/office/drawing/2014/main" id="{06D2C3E8-563A-4218-8041-6A032E463F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7" name="Freeform 51">
              <a:extLst>
                <a:ext uri="{FF2B5EF4-FFF2-40B4-BE49-F238E27FC236}">
                  <a16:creationId xmlns:a16="http://schemas.microsoft.com/office/drawing/2014/main" id="{DDF0DE57-3E0D-4FAB-8D11-259E2E434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8" name="Freeform 52">
              <a:extLst>
                <a:ext uri="{FF2B5EF4-FFF2-40B4-BE49-F238E27FC236}">
                  <a16:creationId xmlns:a16="http://schemas.microsoft.com/office/drawing/2014/main" id="{9C34EFB2-6945-456E-87BD-54B5EAA502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9" name="Freeform 53">
              <a:extLst>
                <a:ext uri="{FF2B5EF4-FFF2-40B4-BE49-F238E27FC236}">
                  <a16:creationId xmlns:a16="http://schemas.microsoft.com/office/drawing/2014/main" id="{655FF051-8001-4499-B0EF-A8632CB41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0" name="Freeform 54">
              <a:extLst>
                <a:ext uri="{FF2B5EF4-FFF2-40B4-BE49-F238E27FC236}">
                  <a16:creationId xmlns:a16="http://schemas.microsoft.com/office/drawing/2014/main" id="{99D2E832-1F60-4CE5-9B6F-4FB3160E7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1" name="Freeform 55">
              <a:extLst>
                <a:ext uri="{FF2B5EF4-FFF2-40B4-BE49-F238E27FC236}">
                  <a16:creationId xmlns:a16="http://schemas.microsoft.com/office/drawing/2014/main" id="{94C84F44-72A1-4B26-97F4-D3E56411390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2" name="Freeform 56">
              <a:extLst>
                <a:ext uri="{FF2B5EF4-FFF2-40B4-BE49-F238E27FC236}">
                  <a16:creationId xmlns:a16="http://schemas.microsoft.com/office/drawing/2014/main" id="{E533170E-D617-454D-87D1-CAD54B67652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3" name="Freeform 57">
              <a:extLst>
                <a:ext uri="{FF2B5EF4-FFF2-40B4-BE49-F238E27FC236}">
                  <a16:creationId xmlns:a16="http://schemas.microsoft.com/office/drawing/2014/main" id="{16C033CD-6B1C-4C95-B478-A2A6C06282C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4" name="Freeform 58">
              <a:extLst>
                <a:ext uri="{FF2B5EF4-FFF2-40B4-BE49-F238E27FC236}">
                  <a16:creationId xmlns:a16="http://schemas.microsoft.com/office/drawing/2014/main" id="{6D321682-70A2-4480-81E9-8FF68E3FB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5" name="Freeform 59">
              <a:extLst>
                <a:ext uri="{FF2B5EF4-FFF2-40B4-BE49-F238E27FC236}">
                  <a16:creationId xmlns:a16="http://schemas.microsoft.com/office/drawing/2014/main" id="{9E9644B5-4E59-472A-A0F7-14AC099C0D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6" name="Freeform 60">
              <a:extLst>
                <a:ext uri="{FF2B5EF4-FFF2-40B4-BE49-F238E27FC236}">
                  <a16:creationId xmlns:a16="http://schemas.microsoft.com/office/drawing/2014/main" id="{AF43EB33-1F96-4F8C-8E69-9AF1815949F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7" name="Freeform 61">
              <a:extLst>
                <a:ext uri="{FF2B5EF4-FFF2-40B4-BE49-F238E27FC236}">
                  <a16:creationId xmlns:a16="http://schemas.microsoft.com/office/drawing/2014/main" id="{A7C05A39-03DC-4DAE-AF1A-E92EBE29CF0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8" name="Freeform 62">
              <a:extLst>
                <a:ext uri="{FF2B5EF4-FFF2-40B4-BE49-F238E27FC236}">
                  <a16:creationId xmlns:a16="http://schemas.microsoft.com/office/drawing/2014/main" id="{99EE8462-3F57-469A-9D97-7BF3CE7D460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9" name="Freeform 63">
              <a:extLst>
                <a:ext uri="{FF2B5EF4-FFF2-40B4-BE49-F238E27FC236}">
                  <a16:creationId xmlns:a16="http://schemas.microsoft.com/office/drawing/2014/main" id="{EACD45C2-1B49-400C-9494-F1822EC60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40" name="Freeform 64">
              <a:extLst>
                <a:ext uri="{FF2B5EF4-FFF2-40B4-BE49-F238E27FC236}">
                  <a16:creationId xmlns:a16="http://schemas.microsoft.com/office/drawing/2014/main" id="{9AF52B76-E60E-4163-906D-EB54F6231B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1" name="Rectangle 65">
            <a:extLst>
              <a:ext uri="{FF2B5EF4-FFF2-40B4-BE49-F238E27FC236}">
                <a16:creationId xmlns:a16="http://schemas.microsoft.com/office/drawing/2014/main" id="{F0D9C5A0-9019-4EE4-9293-C4A1248E4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425" y="688975"/>
            <a:ext cx="29749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>
                <a:solidFill>
                  <a:srgbClr val="F9F911"/>
                </a:solidFill>
                <a:ea typeface="PMingLiU" panose="020B0604030504040204" pitchFamily="18" charset="-120"/>
                <a:cs typeface="Arial" panose="020B0604020202020204" pitchFamily="34" charset="0"/>
              </a:rPr>
              <a:t>Example</a:t>
            </a:r>
            <a:endParaRPr lang="en-GB" altLang="en-US" sz="2400" i="1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  <a:cs typeface="Arial" panose="020B0604020202020204" pitchFamily="34" charset="0"/>
            </a:endParaRPr>
          </a:p>
        </p:txBody>
      </p:sp>
      <p:sp>
        <p:nvSpPr>
          <p:cNvPr id="19462" name="Text Box 66">
            <a:extLst>
              <a:ext uri="{FF2B5EF4-FFF2-40B4-BE49-F238E27FC236}">
                <a16:creationId xmlns:a16="http://schemas.microsoft.com/office/drawing/2014/main" id="{81178890-0232-4D03-9889-920F40C69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3738" y="4084638"/>
            <a:ext cx="957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9F911"/>
                </a:solidFill>
                <a:cs typeface="Arial" panose="020B0604020202020204" pitchFamily="34" charset="0"/>
              </a:rPr>
              <a:t>2cm</a:t>
            </a:r>
          </a:p>
        </p:txBody>
      </p:sp>
      <p:sp>
        <p:nvSpPr>
          <p:cNvPr id="43075" name="Text Box 67">
            <a:extLst>
              <a:ext uri="{FF2B5EF4-FFF2-40B4-BE49-F238E27FC236}">
                <a16:creationId xmlns:a16="http://schemas.microsoft.com/office/drawing/2014/main" id="{9727FC11-618D-4F6B-ACDB-370586A6E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7850" y="1447800"/>
            <a:ext cx="31067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00066"/>
                </a:solidFill>
                <a:cs typeface="Arial" panose="020B0604020202020204" pitchFamily="34" charset="0"/>
              </a:rPr>
              <a:t>Volume = l x b x h</a:t>
            </a:r>
          </a:p>
        </p:txBody>
      </p:sp>
      <p:sp>
        <p:nvSpPr>
          <p:cNvPr id="43076" name="Text Box 68">
            <a:extLst>
              <a:ext uri="{FF2B5EF4-FFF2-40B4-BE49-F238E27FC236}">
                <a16:creationId xmlns:a16="http://schemas.microsoft.com/office/drawing/2014/main" id="{502BFA82-5AE1-4021-8AA1-359A9A967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3200" y="2133600"/>
            <a:ext cx="2306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00066"/>
                </a:solidFill>
                <a:cs typeface="Arial" panose="020B0604020202020204" pitchFamily="34" charset="0"/>
              </a:rPr>
              <a:t>V = 2 x 2 x 2</a:t>
            </a:r>
          </a:p>
        </p:txBody>
      </p:sp>
      <p:sp>
        <p:nvSpPr>
          <p:cNvPr id="43077" name="Text Box 69">
            <a:extLst>
              <a:ext uri="{FF2B5EF4-FFF2-40B4-BE49-F238E27FC236}">
                <a16:creationId xmlns:a16="http://schemas.microsoft.com/office/drawing/2014/main" id="{1147DE53-CF4A-4D9C-973C-E4F5B58B3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0663" y="2720975"/>
            <a:ext cx="18240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00066"/>
                </a:solidFill>
                <a:cs typeface="Arial" panose="020B0604020202020204" pitchFamily="34" charset="0"/>
              </a:rPr>
              <a:t>V = 8 cm³</a:t>
            </a:r>
          </a:p>
        </p:txBody>
      </p:sp>
      <p:grpSp>
        <p:nvGrpSpPr>
          <p:cNvPr id="19466" name="Group 70">
            <a:extLst>
              <a:ext uri="{FF2B5EF4-FFF2-40B4-BE49-F238E27FC236}">
                <a16:creationId xmlns:a16="http://schemas.microsoft.com/office/drawing/2014/main" id="{2D99D49E-21FB-482E-88FB-22D2A402A911}"/>
              </a:ext>
            </a:extLst>
          </p:cNvPr>
          <p:cNvGrpSpPr>
            <a:grpSpLocks/>
          </p:cNvGrpSpPr>
          <p:nvPr/>
        </p:nvGrpSpPr>
        <p:grpSpPr bwMode="auto">
          <a:xfrm>
            <a:off x="1062038" y="1893888"/>
            <a:ext cx="2159000" cy="2159000"/>
            <a:chOff x="492" y="1224"/>
            <a:chExt cx="1360" cy="1360"/>
          </a:xfrm>
        </p:grpSpPr>
        <p:sp>
          <p:nvSpPr>
            <p:cNvPr id="19469" name="AutoShape 71">
              <a:extLst>
                <a:ext uri="{FF2B5EF4-FFF2-40B4-BE49-F238E27FC236}">
                  <a16:creationId xmlns:a16="http://schemas.microsoft.com/office/drawing/2014/main" id="{6748C75B-E42E-4354-8B99-590EE70EB1F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92" y="1224"/>
              <a:ext cx="1360" cy="1360"/>
            </a:xfrm>
            <a:prstGeom prst="cube">
              <a:avLst>
                <a:gd name="adj" fmla="val 25000"/>
              </a:avLst>
            </a:prstGeom>
            <a:solidFill>
              <a:schemeClr val="tx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70" name="Oval 72">
              <a:extLst>
                <a:ext uri="{FF2B5EF4-FFF2-40B4-BE49-F238E27FC236}">
                  <a16:creationId xmlns:a16="http://schemas.microsoft.com/office/drawing/2014/main" id="{92A53700-E5CB-4F3D-8078-609BFFACE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248"/>
              <a:ext cx="204" cy="12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71" name="Oval 73">
              <a:extLst>
                <a:ext uri="{FF2B5EF4-FFF2-40B4-BE49-F238E27FC236}">
                  <a16:creationId xmlns:a16="http://schemas.microsoft.com/office/drawing/2014/main" id="{869EBB25-BF16-45B2-AE21-FABAFFEDA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764"/>
              <a:ext cx="144" cy="26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72" name="Oval 74">
              <a:extLst>
                <a:ext uri="{FF2B5EF4-FFF2-40B4-BE49-F238E27FC236}">
                  <a16:creationId xmlns:a16="http://schemas.microsoft.com/office/drawing/2014/main" id="{6FDCD1FF-CE45-461D-8CD6-EBDAF18C4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" y="2232"/>
              <a:ext cx="216" cy="21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73" name="Oval 75">
              <a:extLst>
                <a:ext uri="{FF2B5EF4-FFF2-40B4-BE49-F238E27FC236}">
                  <a16:creationId xmlns:a16="http://schemas.microsoft.com/office/drawing/2014/main" id="{3B3C6CEE-6F24-4E81-AA95-4A76C3F8A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968"/>
              <a:ext cx="216" cy="21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74" name="Oval 76">
              <a:extLst>
                <a:ext uri="{FF2B5EF4-FFF2-40B4-BE49-F238E27FC236}">
                  <a16:creationId xmlns:a16="http://schemas.microsoft.com/office/drawing/2014/main" id="{61D9D819-D1FD-4077-A24C-3257BE2FF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" y="1704"/>
              <a:ext cx="216" cy="21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75" name="Oval 77">
              <a:extLst>
                <a:ext uri="{FF2B5EF4-FFF2-40B4-BE49-F238E27FC236}">
                  <a16:creationId xmlns:a16="http://schemas.microsoft.com/office/drawing/2014/main" id="{D8CBFB1B-E3EA-4C71-B4B0-3B6EF6487A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" y="1416"/>
              <a:ext cx="204" cy="12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76" name="Oval 78">
              <a:extLst>
                <a:ext uri="{FF2B5EF4-FFF2-40B4-BE49-F238E27FC236}">
                  <a16:creationId xmlns:a16="http://schemas.microsoft.com/office/drawing/2014/main" id="{8F3A8923-A561-490C-8F6A-A8345CDA04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332"/>
              <a:ext cx="204" cy="12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77" name="Oval 79">
              <a:extLst>
                <a:ext uri="{FF2B5EF4-FFF2-40B4-BE49-F238E27FC236}">
                  <a16:creationId xmlns:a16="http://schemas.microsoft.com/office/drawing/2014/main" id="{D2B645A4-CEE9-4E62-89B2-55F5E70C8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" y="1416"/>
              <a:ext cx="204" cy="12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78" name="Oval 80">
              <a:extLst>
                <a:ext uri="{FF2B5EF4-FFF2-40B4-BE49-F238E27FC236}">
                  <a16:creationId xmlns:a16="http://schemas.microsoft.com/office/drawing/2014/main" id="{9B025333-72EF-4EE7-9EB0-D6AD31A6F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8" y="1248"/>
              <a:ext cx="204" cy="120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 sz="2800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3089" name="Text Box 81">
            <a:extLst>
              <a:ext uri="{FF2B5EF4-FFF2-40B4-BE49-F238E27FC236}">
                <a16:creationId xmlns:a16="http://schemas.microsoft.com/office/drawing/2014/main" id="{A7915585-39A1-449D-9789-74115266C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8" y="901700"/>
            <a:ext cx="1579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 u="sng">
                <a:solidFill>
                  <a:srgbClr val="FF0066"/>
                </a:solidFill>
                <a:cs typeface="Arial" panose="020B0604020202020204" pitchFamily="34" charset="0"/>
              </a:rPr>
              <a:t>Working</a:t>
            </a:r>
          </a:p>
        </p:txBody>
      </p:sp>
      <p:sp>
        <p:nvSpPr>
          <p:cNvPr id="19468" name="Text Box 4">
            <a:extLst>
              <a:ext uri="{FF2B5EF4-FFF2-40B4-BE49-F238E27FC236}">
                <a16:creationId xmlns:a16="http://schemas.microsoft.com/office/drawing/2014/main" id="{7E90820C-CFBE-4574-BCFE-2F3C0D301C0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4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4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4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75" grpId="0" autoUpdateAnimBg="0"/>
      <p:bldP spid="43076" grpId="0" autoUpdateAnimBg="0"/>
      <p:bldP spid="43077" grpId="0" autoUpdateAnimBg="0"/>
      <p:bldP spid="430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5">
            <a:extLst>
              <a:ext uri="{FF2B5EF4-FFF2-40B4-BE49-F238E27FC236}">
                <a16:creationId xmlns:a16="http://schemas.microsoft.com/office/drawing/2014/main" id="{B38B6C69-BEC3-418B-AF60-8B0FB01E278E}"/>
              </a:ext>
            </a:extLst>
          </p:cNvPr>
          <p:cNvGrpSpPr>
            <a:grpSpLocks/>
          </p:cNvGrpSpPr>
          <p:nvPr/>
        </p:nvGrpSpPr>
        <p:grpSpPr bwMode="auto">
          <a:xfrm>
            <a:off x="1298575" y="2940050"/>
            <a:ext cx="3678238" cy="2814638"/>
            <a:chOff x="929147" y="2969341"/>
            <a:chExt cx="3678819" cy="2814137"/>
          </a:xfrm>
        </p:grpSpPr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A2DD9231-7642-42CD-A928-44629F4F97C2}"/>
                </a:ext>
              </a:extLst>
            </p:cNvPr>
            <p:cNvSpPr/>
            <p:nvPr/>
          </p:nvSpPr>
          <p:spPr>
            <a:xfrm>
              <a:off x="929147" y="2969341"/>
              <a:ext cx="2713467" cy="2266546"/>
            </a:xfrm>
            <a:prstGeom prst="cube">
              <a:avLst>
                <a:gd name="adj" fmla="val 40789"/>
              </a:avLst>
            </a:prstGeom>
            <a:ln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800">
                <a:solidFill>
                  <a:srgbClr val="FFFFFF"/>
                </a:solidFill>
              </a:endParaRPr>
            </a:p>
          </p:txBody>
        </p:sp>
        <p:sp>
          <p:nvSpPr>
            <p:cNvPr id="20506" name="TextBox 80">
              <a:extLst>
                <a:ext uri="{FF2B5EF4-FFF2-40B4-BE49-F238E27FC236}">
                  <a16:creationId xmlns:a16="http://schemas.microsoft.com/office/drawing/2014/main" id="{93125D53-3FCD-433B-82EC-E2F04EA4C5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7665" y="4704736"/>
              <a:ext cx="113685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FF"/>
                  </a:solidFill>
                  <a:cs typeface="Arial" panose="020B0604020202020204" pitchFamily="34" charset="0"/>
                </a:rPr>
                <a:t>10 cm</a:t>
              </a:r>
            </a:p>
          </p:txBody>
        </p:sp>
        <p:sp>
          <p:nvSpPr>
            <p:cNvPr id="20507" name="TextBox 83">
              <a:extLst>
                <a:ext uri="{FF2B5EF4-FFF2-40B4-BE49-F238E27FC236}">
                  <a16:creationId xmlns:a16="http://schemas.microsoft.com/office/drawing/2014/main" id="{19DF7250-8730-407A-905C-D90BDC6786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3019" y="3411794"/>
              <a:ext cx="97494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FF"/>
                  </a:solidFill>
                  <a:cs typeface="Arial" panose="020B0604020202020204" pitchFamily="34" charset="0"/>
                </a:rPr>
                <a:t>9 cm</a:t>
              </a:r>
            </a:p>
          </p:txBody>
        </p:sp>
        <p:sp>
          <p:nvSpPr>
            <p:cNvPr id="20508" name="TextBox 84">
              <a:extLst>
                <a:ext uri="{FF2B5EF4-FFF2-40B4-BE49-F238E27FC236}">
                  <a16:creationId xmlns:a16="http://schemas.microsoft.com/office/drawing/2014/main" id="{A5F30E1A-9FC3-4D3B-AD18-6FD748D633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7187" y="5260258"/>
              <a:ext cx="97494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FF"/>
                  </a:solidFill>
                  <a:cs typeface="Arial" panose="020B0604020202020204" pitchFamily="34" charset="0"/>
                </a:rPr>
                <a:t>8 cm</a:t>
              </a:r>
            </a:p>
          </p:txBody>
        </p:sp>
      </p:grpSp>
      <p:sp>
        <p:nvSpPr>
          <p:cNvPr id="20483" name="Date Placeholder 1">
            <a:extLst>
              <a:ext uri="{FF2B5EF4-FFF2-40B4-BE49-F238E27FC236}">
                <a16:creationId xmlns:a16="http://schemas.microsoft.com/office/drawing/2014/main" id="{86F37FA4-70A0-4BCF-87FE-1496DE6332B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5E70E8AE-2D92-4D09-9766-B48BE5F124C4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20484" name="Footer Placeholder 2">
            <a:extLst>
              <a:ext uri="{FF2B5EF4-FFF2-40B4-BE49-F238E27FC236}">
                <a16:creationId xmlns:a16="http://schemas.microsoft.com/office/drawing/2014/main" id="{9CF70D6C-69B3-416C-9F89-071CE48DD3A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Compiled by Mr. Lafferty Maths Dept.</a:t>
            </a:r>
          </a:p>
        </p:txBody>
      </p:sp>
      <p:sp>
        <p:nvSpPr>
          <p:cNvPr id="20485" name="Rectangle 65">
            <a:extLst>
              <a:ext uri="{FF2B5EF4-FFF2-40B4-BE49-F238E27FC236}">
                <a16:creationId xmlns:a16="http://schemas.microsoft.com/office/drawing/2014/main" id="{D6EA45BA-F066-472B-B331-849B7F52D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850" y="573088"/>
            <a:ext cx="6194425" cy="66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>
                <a:solidFill>
                  <a:srgbClr val="F9F911"/>
                </a:solidFill>
                <a:ea typeface="PMingLiU" panose="020B0604030504040204" pitchFamily="18" charset="-120"/>
                <a:cs typeface="Arial" panose="020B0604020202020204" pitchFamily="34" charset="0"/>
              </a:rPr>
              <a:t>Find the volume of the composite shape.</a:t>
            </a:r>
            <a:endParaRPr lang="en-GB" altLang="en-US" sz="2400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  <a:cs typeface="Arial" panose="020B0604020202020204" pitchFamily="34" charset="0"/>
            </a:endParaRPr>
          </a:p>
        </p:txBody>
      </p:sp>
      <p:sp>
        <p:nvSpPr>
          <p:cNvPr id="43075" name="Text Box 67">
            <a:extLst>
              <a:ext uri="{FF2B5EF4-FFF2-40B4-BE49-F238E27FC236}">
                <a16:creationId xmlns:a16="http://schemas.microsoft.com/office/drawing/2014/main" id="{E553E095-1C86-4DE8-95B3-3D91A18A7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463" y="3630613"/>
            <a:ext cx="2295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V</a:t>
            </a:r>
            <a:r>
              <a:rPr lang="en-GB" altLang="en-US" sz="2800" baseline="-25000">
                <a:solidFill>
                  <a:srgbClr val="FFFF00"/>
                </a:solidFill>
                <a:cs typeface="Arial" panose="020B0604020202020204" pitchFamily="34" charset="0"/>
              </a:rPr>
              <a:t>1</a:t>
            </a:r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 = l x b x h</a:t>
            </a:r>
          </a:p>
        </p:txBody>
      </p:sp>
      <p:sp>
        <p:nvSpPr>
          <p:cNvPr id="43076" name="Text Box 68">
            <a:extLst>
              <a:ext uri="{FF2B5EF4-FFF2-40B4-BE49-F238E27FC236}">
                <a16:creationId xmlns:a16="http://schemas.microsoft.com/office/drawing/2014/main" id="{1B3B7A8A-485D-4C7E-A94C-326192920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4127500"/>
            <a:ext cx="20939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 = 3 x 5 x 7</a:t>
            </a:r>
          </a:p>
        </p:txBody>
      </p:sp>
      <p:sp>
        <p:nvSpPr>
          <p:cNvPr id="43077" name="Text Box 69">
            <a:extLst>
              <a:ext uri="{FF2B5EF4-FFF2-40B4-BE49-F238E27FC236}">
                <a16:creationId xmlns:a16="http://schemas.microsoft.com/office/drawing/2014/main" id="{ACA6BBDF-311E-4EB7-A3C7-377227BFE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7788" y="4622800"/>
            <a:ext cx="1881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= 105 cm³</a:t>
            </a:r>
          </a:p>
        </p:txBody>
      </p:sp>
      <p:sp>
        <p:nvSpPr>
          <p:cNvPr id="20489" name="Text Box 4">
            <a:extLst>
              <a:ext uri="{FF2B5EF4-FFF2-40B4-BE49-F238E27FC236}">
                <a16:creationId xmlns:a16="http://schemas.microsoft.com/office/drawing/2014/main" id="{6FF44A16-7FCB-40F4-897C-0A8C237B13F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grpSp>
        <p:nvGrpSpPr>
          <p:cNvPr id="20490" name="Group 86">
            <a:extLst>
              <a:ext uri="{FF2B5EF4-FFF2-40B4-BE49-F238E27FC236}">
                <a16:creationId xmlns:a16="http://schemas.microsoft.com/office/drawing/2014/main" id="{D0260D8B-0E6F-42A6-88DB-919B6D363EEE}"/>
              </a:ext>
            </a:extLst>
          </p:cNvPr>
          <p:cNvGrpSpPr>
            <a:grpSpLocks/>
          </p:cNvGrpSpPr>
          <p:nvPr/>
        </p:nvGrpSpPr>
        <p:grpSpPr bwMode="auto">
          <a:xfrm>
            <a:off x="830263" y="1976438"/>
            <a:ext cx="2532062" cy="1516062"/>
            <a:chOff x="476869" y="2020528"/>
            <a:chExt cx="2531802" cy="1516279"/>
          </a:xfrm>
        </p:grpSpPr>
        <p:sp>
          <p:nvSpPr>
            <p:cNvPr id="76" name="Cube 75">
              <a:extLst>
                <a:ext uri="{FF2B5EF4-FFF2-40B4-BE49-F238E27FC236}">
                  <a16:creationId xmlns:a16="http://schemas.microsoft.com/office/drawing/2014/main" id="{9EE97F90-F260-4E65-8CF1-B5B7FB36ECFB}"/>
                </a:ext>
              </a:extLst>
            </p:cNvPr>
            <p:cNvSpPr/>
            <p:nvPr/>
          </p:nvSpPr>
          <p:spPr>
            <a:xfrm>
              <a:off x="1341967" y="2566706"/>
              <a:ext cx="1666704" cy="943110"/>
            </a:xfrm>
            <a:prstGeom prst="cube">
              <a:avLst>
                <a:gd name="adj" fmla="val 57812"/>
              </a:avLst>
            </a:prstGeom>
            <a:ln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800">
                <a:solidFill>
                  <a:srgbClr val="FFFFFF"/>
                </a:solidFill>
              </a:endParaRPr>
            </a:p>
          </p:txBody>
        </p:sp>
        <p:sp>
          <p:nvSpPr>
            <p:cNvPr id="20502" name="TextBox 77">
              <a:extLst>
                <a:ext uri="{FF2B5EF4-FFF2-40B4-BE49-F238E27FC236}">
                  <a16:creationId xmlns:a16="http://schemas.microsoft.com/office/drawing/2014/main" id="{00F5D1FB-D431-498B-966B-AE3AAD550C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2038" y="2020528"/>
              <a:ext cx="97494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FF"/>
                  </a:solidFill>
                  <a:cs typeface="Arial" panose="020B0604020202020204" pitchFamily="34" charset="0"/>
                </a:rPr>
                <a:t>7 cm</a:t>
              </a:r>
            </a:p>
          </p:txBody>
        </p:sp>
        <p:sp>
          <p:nvSpPr>
            <p:cNvPr id="20503" name="TextBox 78">
              <a:extLst>
                <a:ext uri="{FF2B5EF4-FFF2-40B4-BE49-F238E27FC236}">
                  <a16:creationId xmlns:a16="http://schemas.microsoft.com/office/drawing/2014/main" id="{981DD769-E6BA-4B38-A564-2DE4E1A5C7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869" y="3013587"/>
              <a:ext cx="97494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FF"/>
                  </a:solidFill>
                  <a:cs typeface="Arial" panose="020B0604020202020204" pitchFamily="34" charset="0"/>
                </a:rPr>
                <a:t>3 cm</a:t>
              </a:r>
            </a:p>
          </p:txBody>
        </p:sp>
        <p:sp>
          <p:nvSpPr>
            <p:cNvPr id="20504" name="TextBox 79">
              <a:extLst>
                <a:ext uri="{FF2B5EF4-FFF2-40B4-BE49-F238E27FC236}">
                  <a16:creationId xmlns:a16="http://schemas.microsoft.com/office/drawing/2014/main" id="{B7C04695-0EB9-40BE-851B-D8F5626C06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7255" y="2458065"/>
              <a:ext cx="97494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FF"/>
                  </a:solidFill>
                  <a:cs typeface="Arial" panose="020B0604020202020204" pitchFamily="34" charset="0"/>
                </a:rPr>
                <a:t>5 cm</a:t>
              </a:r>
            </a:p>
          </p:txBody>
        </p:sp>
      </p:grpSp>
      <p:pic>
        <p:nvPicPr>
          <p:cNvPr id="20491" name="Picture 4" descr="scottishflag">
            <a:extLst>
              <a:ext uri="{FF2B5EF4-FFF2-40B4-BE49-F238E27FC236}">
                <a16:creationId xmlns:a16="http://schemas.microsoft.com/office/drawing/2014/main" id="{B78602DD-6647-404F-AFFA-C19541918BB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55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5" descr="Office Objects 0572">
            <a:extLst>
              <a:ext uri="{FF2B5EF4-FFF2-40B4-BE49-F238E27FC236}">
                <a16:creationId xmlns:a16="http://schemas.microsoft.com/office/drawing/2014/main" id="{B32A943C-7165-4A5F-8F0E-A8EBDFB78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" name="Text Box 67">
            <a:extLst>
              <a:ext uri="{FF2B5EF4-FFF2-40B4-BE49-F238E27FC236}">
                <a16:creationId xmlns:a16="http://schemas.microsoft.com/office/drawing/2014/main" id="{8A2E8AA7-CD0E-46AE-BA18-488C7F3FB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7488" y="4564063"/>
            <a:ext cx="2333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V</a:t>
            </a:r>
            <a:r>
              <a:rPr lang="en-GB" altLang="en-US" sz="2800" baseline="-25000">
                <a:solidFill>
                  <a:srgbClr val="FFFF00"/>
                </a:solidFill>
                <a:cs typeface="Arial" panose="020B0604020202020204" pitchFamily="34" charset="0"/>
              </a:rPr>
              <a:t>2</a:t>
            </a:r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 = l x b x h</a:t>
            </a:r>
          </a:p>
        </p:txBody>
      </p:sp>
      <p:sp>
        <p:nvSpPr>
          <p:cNvPr id="91" name="Text Box 68">
            <a:extLst>
              <a:ext uri="{FF2B5EF4-FFF2-40B4-BE49-F238E27FC236}">
                <a16:creationId xmlns:a16="http://schemas.microsoft.com/office/drawing/2014/main" id="{B49F5FC1-411E-44CB-ADEF-8A96F9E23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1188" y="5060950"/>
            <a:ext cx="2255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 = 8 x 10 x 9</a:t>
            </a:r>
          </a:p>
        </p:txBody>
      </p:sp>
      <p:sp>
        <p:nvSpPr>
          <p:cNvPr id="92" name="Text Box 69">
            <a:extLst>
              <a:ext uri="{FF2B5EF4-FFF2-40B4-BE49-F238E27FC236}">
                <a16:creationId xmlns:a16="http://schemas.microsoft.com/office/drawing/2014/main" id="{13364D03-9D0F-4DB2-96BA-42D6C4CF4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7713" y="5557838"/>
            <a:ext cx="19383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= 720 cm³</a:t>
            </a:r>
          </a:p>
        </p:txBody>
      </p:sp>
      <p:grpSp>
        <p:nvGrpSpPr>
          <p:cNvPr id="4" name="Group 96">
            <a:extLst>
              <a:ext uri="{FF2B5EF4-FFF2-40B4-BE49-F238E27FC236}">
                <a16:creationId xmlns:a16="http://schemas.microsoft.com/office/drawing/2014/main" id="{73C8CE78-0BD1-45F6-AFF6-BBA49B9FED6C}"/>
              </a:ext>
            </a:extLst>
          </p:cNvPr>
          <p:cNvGrpSpPr>
            <a:grpSpLocks/>
          </p:cNvGrpSpPr>
          <p:nvPr/>
        </p:nvGrpSpPr>
        <p:grpSpPr bwMode="auto">
          <a:xfrm>
            <a:off x="5767388" y="1843088"/>
            <a:ext cx="2786062" cy="1666875"/>
            <a:chOff x="5766619" y="1843548"/>
            <a:chExt cx="2787446" cy="1666568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B86D8FB9-86F2-4507-9C7D-0E7506B00C6D}"/>
                </a:ext>
              </a:extLst>
            </p:cNvPr>
            <p:cNvSpPr/>
            <p:nvPr/>
          </p:nvSpPr>
          <p:spPr>
            <a:xfrm>
              <a:off x="5766619" y="1843548"/>
              <a:ext cx="2787446" cy="1666568"/>
            </a:xfrm>
            <a:prstGeom prst="rect">
              <a:avLst/>
            </a:prstGeom>
            <a:solidFill>
              <a:srgbClr val="080808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2800">
                <a:solidFill>
                  <a:srgbClr val="FFFFFF"/>
                </a:solidFill>
              </a:endParaRPr>
            </a:p>
          </p:txBody>
        </p:sp>
        <p:sp>
          <p:nvSpPr>
            <p:cNvPr id="20500" name="Text Box 67">
              <a:extLst>
                <a:ext uri="{FF2B5EF4-FFF2-40B4-BE49-F238E27FC236}">
                  <a16:creationId xmlns:a16="http://schemas.microsoft.com/office/drawing/2014/main" id="{B68029AB-78DD-4DE5-961E-20832583C1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23739" y="1870550"/>
              <a:ext cx="208743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800">
                  <a:solidFill>
                    <a:srgbClr val="FFFFFF"/>
                  </a:solidFill>
                  <a:cs typeface="Arial" panose="020B0604020202020204" pitchFamily="34" charset="0"/>
                </a:rPr>
                <a:t>V</a:t>
              </a:r>
              <a:r>
                <a:rPr lang="en-GB" altLang="en-US" sz="2800" baseline="-25000">
                  <a:solidFill>
                    <a:srgbClr val="FFFFFF"/>
                  </a:solidFill>
                  <a:cs typeface="Arial" panose="020B0604020202020204" pitchFamily="34" charset="0"/>
                </a:rPr>
                <a:t>T</a:t>
              </a:r>
              <a:r>
                <a:rPr lang="en-GB" altLang="en-US" sz="2800">
                  <a:solidFill>
                    <a:srgbClr val="FFFFFF"/>
                  </a:solidFill>
                  <a:cs typeface="Arial" panose="020B0604020202020204" pitchFamily="34" charset="0"/>
                </a:rPr>
                <a:t> = V</a:t>
              </a:r>
              <a:r>
                <a:rPr lang="en-GB" altLang="en-US" sz="2800" baseline="-25000">
                  <a:solidFill>
                    <a:srgbClr val="FFFFFF"/>
                  </a:solidFill>
                  <a:cs typeface="Arial" panose="020B0604020202020204" pitchFamily="34" charset="0"/>
                </a:rPr>
                <a:t>1</a:t>
              </a:r>
              <a:r>
                <a:rPr lang="en-GB" altLang="en-US" sz="2800">
                  <a:solidFill>
                    <a:srgbClr val="FFFFFF"/>
                  </a:solidFill>
                  <a:cs typeface="Arial" panose="020B0604020202020204" pitchFamily="34" charset="0"/>
                </a:rPr>
                <a:t> + V</a:t>
              </a:r>
              <a:r>
                <a:rPr lang="en-GB" altLang="en-US" sz="2800" baseline="-25000">
                  <a:solidFill>
                    <a:srgbClr val="FFFFFF"/>
                  </a:solidFill>
                  <a:cs typeface="Arial" panose="020B0604020202020204" pitchFamily="34" charset="0"/>
                </a:rPr>
                <a:t>2</a:t>
              </a:r>
              <a:endParaRPr lang="en-GB" altLang="en-US" sz="28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94" name="Text Box 67">
            <a:extLst>
              <a:ext uri="{FF2B5EF4-FFF2-40B4-BE49-F238E27FC236}">
                <a16:creationId xmlns:a16="http://schemas.microsoft.com/office/drawing/2014/main" id="{B5A33701-011D-4C5D-9DE8-DF334BB55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406650"/>
            <a:ext cx="26257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V</a:t>
            </a:r>
            <a:r>
              <a:rPr lang="en-GB" altLang="en-US" sz="2800" baseline="-25000">
                <a:solidFill>
                  <a:srgbClr val="FFFFFF"/>
                </a:solidFill>
                <a:cs typeface="Arial" panose="020B0604020202020204" pitchFamily="34" charset="0"/>
              </a:rPr>
              <a:t>T</a:t>
            </a:r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 = 105 + 720</a:t>
            </a:r>
          </a:p>
        </p:txBody>
      </p:sp>
      <p:sp>
        <p:nvSpPr>
          <p:cNvPr id="95" name="Text Box 67">
            <a:extLst>
              <a:ext uri="{FF2B5EF4-FFF2-40B4-BE49-F238E27FC236}">
                <a16:creationId xmlns:a16="http://schemas.microsoft.com/office/drawing/2014/main" id="{55EB5FB4-1436-4E31-BB7E-A61B16BC8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2650" y="2941638"/>
            <a:ext cx="2354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V</a:t>
            </a:r>
            <a:r>
              <a:rPr lang="en-GB" altLang="en-US" sz="2800" baseline="-25000">
                <a:solidFill>
                  <a:srgbClr val="FFFFFF"/>
                </a:solidFill>
                <a:cs typeface="Arial" panose="020B0604020202020204" pitchFamily="34" charset="0"/>
              </a:rPr>
              <a:t>T</a:t>
            </a:r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 = 825 cm</a:t>
            </a:r>
            <a:r>
              <a:rPr lang="en-GB" altLang="en-US" sz="2800" baseline="30000">
                <a:solidFill>
                  <a:srgbClr val="FFFFFF"/>
                </a:solidFill>
                <a:cs typeface="Arial" panose="020B0604020202020204" pitchFamily="34" charset="0"/>
              </a:rPr>
              <a:t>3</a:t>
            </a:r>
            <a:endParaRPr lang="en-GB" altLang="en-US" sz="28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6 L 0.27569 0.094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85" y="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4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4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4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75" grpId="0" autoUpdateAnimBg="0"/>
      <p:bldP spid="43076" grpId="0" autoUpdateAnimBg="0"/>
      <p:bldP spid="43077" grpId="0" autoUpdateAnimBg="0"/>
      <p:bldP spid="90" grpId="0" autoUpdateAnimBg="0"/>
      <p:bldP spid="91" grpId="0" autoUpdateAnimBg="0"/>
      <p:bldP spid="92" grpId="0" autoUpdateAnimBg="0"/>
      <p:bldP spid="94" grpId="0" autoUpdateAnimBg="0"/>
      <p:bldP spid="9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1">
            <a:extLst>
              <a:ext uri="{FF2B5EF4-FFF2-40B4-BE49-F238E27FC236}">
                <a16:creationId xmlns:a16="http://schemas.microsoft.com/office/drawing/2014/main" id="{09CDB593-4AFA-4BA3-925D-2BC4A9C1744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2B700DEC-2E7A-417F-B2DD-ACF7D2A781FF}" type="datetime5">
              <a:rPr lang="en-GB" altLang="en-US" smtClean="0"/>
              <a:pPr eaLnBrk="1" hangingPunct="1"/>
              <a:t>4-Jul-26</a:t>
            </a:fld>
            <a:endParaRPr lang="en-GB" altLang="en-US"/>
          </a:p>
        </p:txBody>
      </p:sp>
      <p:sp>
        <p:nvSpPr>
          <p:cNvPr id="21507" name="Footer Placeholder 2">
            <a:extLst>
              <a:ext uri="{FF2B5EF4-FFF2-40B4-BE49-F238E27FC236}">
                <a16:creationId xmlns:a16="http://schemas.microsoft.com/office/drawing/2014/main" id="{C784B731-D6F1-4E57-A479-4E689F2F2C1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Compiled by Mr. Lafferty Maths Dept.</a:t>
            </a:r>
          </a:p>
        </p:txBody>
      </p:sp>
      <p:sp>
        <p:nvSpPr>
          <p:cNvPr id="43075" name="Text Box 67">
            <a:extLst>
              <a:ext uri="{FF2B5EF4-FFF2-40B4-BE49-F238E27FC236}">
                <a16:creationId xmlns:a16="http://schemas.microsoft.com/office/drawing/2014/main" id="{3EC8CBC9-ACF5-4B72-8F87-A633ECE5E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0550" y="3217863"/>
            <a:ext cx="33178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Volume = L x B x H</a:t>
            </a:r>
          </a:p>
        </p:txBody>
      </p:sp>
      <p:sp>
        <p:nvSpPr>
          <p:cNvPr id="43076" name="Text Box 68">
            <a:extLst>
              <a:ext uri="{FF2B5EF4-FFF2-40B4-BE49-F238E27FC236}">
                <a16:creationId xmlns:a16="http://schemas.microsoft.com/office/drawing/2014/main" id="{3F341FB9-31D2-4D59-968C-0EA0363E5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3848100"/>
            <a:ext cx="2828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200 = L x 5 x 4</a:t>
            </a:r>
          </a:p>
        </p:txBody>
      </p:sp>
      <p:sp>
        <p:nvSpPr>
          <p:cNvPr id="43077" name="Text Box 69">
            <a:extLst>
              <a:ext uri="{FF2B5EF4-FFF2-40B4-BE49-F238E27FC236}">
                <a16:creationId xmlns:a16="http://schemas.microsoft.com/office/drawing/2014/main" id="{AF52E788-22E4-430C-86BA-FC232BED56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3363" y="4478338"/>
            <a:ext cx="18780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200 = 20L</a:t>
            </a:r>
          </a:p>
        </p:txBody>
      </p:sp>
      <p:sp>
        <p:nvSpPr>
          <p:cNvPr id="21511" name="Text Box 4">
            <a:extLst>
              <a:ext uri="{FF2B5EF4-FFF2-40B4-BE49-F238E27FC236}">
                <a16:creationId xmlns:a16="http://schemas.microsoft.com/office/drawing/2014/main" id="{EFB9ADC4-4540-4A38-9313-1B4FE828DAD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21512" name="Picture 4" descr="scottishflag">
            <a:extLst>
              <a:ext uri="{FF2B5EF4-FFF2-40B4-BE49-F238E27FC236}">
                <a16:creationId xmlns:a16="http://schemas.microsoft.com/office/drawing/2014/main" id="{33B3D53F-4056-4CF5-84C5-7D2E45D4340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655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5" descr="Office Objects 0572">
            <a:extLst>
              <a:ext uri="{FF2B5EF4-FFF2-40B4-BE49-F238E27FC236}">
                <a16:creationId xmlns:a16="http://schemas.microsoft.com/office/drawing/2014/main" id="{5461ABC3-D5CE-42E4-B7FE-CD8BEDD60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4" name="Rectangle 65">
            <a:extLst>
              <a:ext uri="{FF2B5EF4-FFF2-40B4-BE49-F238E27FC236}">
                <a16:creationId xmlns:a16="http://schemas.microsoft.com/office/drawing/2014/main" id="{A57EC153-EF38-4D5E-8AD3-F10483436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300" y="363538"/>
            <a:ext cx="61499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3600">
                <a:solidFill>
                  <a:srgbClr val="F9F911"/>
                </a:solidFill>
                <a:ea typeface="PMingLiU" panose="020B0604030504040204" pitchFamily="18" charset="-120"/>
                <a:cs typeface="Arial" panose="020B0604020202020204" pitchFamily="34" charset="0"/>
              </a:rPr>
              <a:t>Find the length the cuboid</a:t>
            </a:r>
            <a:endParaRPr lang="en-GB" altLang="en-US" sz="3600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  <a:cs typeface="Arial" panose="020B0604020202020204" pitchFamily="34" charset="0"/>
            </a:endParaRPr>
          </a:p>
        </p:txBody>
      </p:sp>
      <p:sp>
        <p:nvSpPr>
          <p:cNvPr id="80" name="Cube 79">
            <a:extLst>
              <a:ext uri="{FF2B5EF4-FFF2-40B4-BE49-F238E27FC236}">
                <a16:creationId xmlns:a16="http://schemas.microsoft.com/office/drawing/2014/main" id="{DFEC1CE8-2354-483D-9533-05DA06A58DCA}"/>
              </a:ext>
            </a:extLst>
          </p:cNvPr>
          <p:cNvSpPr/>
          <p:nvPr/>
        </p:nvSpPr>
        <p:spPr>
          <a:xfrm>
            <a:off x="1120775" y="2320925"/>
            <a:ext cx="3598863" cy="2265363"/>
          </a:xfrm>
          <a:prstGeom prst="cube">
            <a:avLst>
              <a:gd name="adj" fmla="val 40789"/>
            </a:avLst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800">
              <a:solidFill>
                <a:srgbClr val="FFFFFF"/>
              </a:solidFill>
            </a:endParaRPr>
          </a:p>
        </p:txBody>
      </p:sp>
      <p:sp>
        <p:nvSpPr>
          <p:cNvPr id="21516" name="TextBox 80">
            <a:extLst>
              <a:ext uri="{FF2B5EF4-FFF2-40B4-BE49-F238E27FC236}">
                <a16:creationId xmlns:a16="http://schemas.microsoft.com/office/drawing/2014/main" id="{03A32C6C-3849-4C26-9847-872255691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5625" y="3952875"/>
            <a:ext cx="9747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5 cm</a:t>
            </a:r>
          </a:p>
        </p:txBody>
      </p:sp>
      <p:sp>
        <p:nvSpPr>
          <p:cNvPr id="21517" name="TextBox 83">
            <a:extLst>
              <a:ext uri="{FF2B5EF4-FFF2-40B4-BE49-F238E27FC236}">
                <a16:creationId xmlns:a16="http://schemas.microsoft.com/office/drawing/2014/main" id="{A036A757-2D16-4EFB-9B58-5A63DBF77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8688" y="2674938"/>
            <a:ext cx="9747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4 cm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9BDCAAB-4CFA-4B9C-AB6D-FA4E16214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1513" y="4700588"/>
            <a:ext cx="11366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  <a:cs typeface="Arial" panose="020B0604020202020204" pitchFamily="34" charset="0"/>
              </a:rPr>
              <a:t>10 cm</a:t>
            </a:r>
          </a:p>
        </p:txBody>
      </p:sp>
      <p:sp>
        <p:nvSpPr>
          <p:cNvPr id="21519" name="TextBox 85">
            <a:extLst>
              <a:ext uri="{FF2B5EF4-FFF2-40B4-BE49-F238E27FC236}">
                <a16:creationId xmlns:a16="http://schemas.microsoft.com/office/drawing/2014/main" id="{21DFF266-AC82-45E7-9E40-DB750E0B4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3627438"/>
            <a:ext cx="1870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80808"/>
                </a:solidFill>
                <a:cs typeface="Arial" panose="020B0604020202020204" pitchFamily="34" charset="0"/>
              </a:rPr>
              <a:t>V=200cm</a:t>
            </a:r>
            <a:r>
              <a:rPr lang="en-GB" altLang="en-US" sz="2800" baseline="30000">
                <a:solidFill>
                  <a:srgbClr val="080808"/>
                </a:solidFill>
                <a:cs typeface="Arial" panose="020B0604020202020204" pitchFamily="34" charset="0"/>
              </a:rPr>
              <a:t>3</a:t>
            </a:r>
            <a:endParaRPr lang="en-GB" altLang="en-US" sz="2800">
              <a:solidFill>
                <a:srgbClr val="080808"/>
              </a:solidFill>
              <a:cs typeface="Arial" panose="020B0604020202020204" pitchFamily="34" charset="0"/>
            </a:endParaRPr>
          </a:p>
        </p:txBody>
      </p:sp>
      <p:sp>
        <p:nvSpPr>
          <p:cNvPr id="87" name="Cloud 86">
            <a:extLst>
              <a:ext uri="{FF2B5EF4-FFF2-40B4-BE49-F238E27FC236}">
                <a16:creationId xmlns:a16="http://schemas.microsoft.com/office/drawing/2014/main" id="{3CFE5021-4160-4AEA-9085-CEE0DE1AC619}"/>
              </a:ext>
            </a:extLst>
          </p:cNvPr>
          <p:cNvSpPr/>
          <p:nvPr/>
        </p:nvSpPr>
        <p:spPr>
          <a:xfrm>
            <a:off x="5530850" y="1416050"/>
            <a:ext cx="3613150" cy="2403475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</a:rPr>
              <a:t>This just an equation.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</a:rPr>
              <a:t>We know how to solve them !</a:t>
            </a:r>
          </a:p>
        </p:txBody>
      </p:sp>
      <p:sp>
        <p:nvSpPr>
          <p:cNvPr id="93" name="Text Box 69">
            <a:extLst>
              <a:ext uri="{FF2B5EF4-FFF2-40B4-BE49-F238E27FC236}">
                <a16:creationId xmlns:a16="http://schemas.microsoft.com/office/drawing/2014/main" id="{39F8FFC6-8FC3-4694-B35B-7DA089A30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8288" y="5108575"/>
            <a:ext cx="18780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20L = 200</a:t>
            </a:r>
          </a:p>
        </p:txBody>
      </p:sp>
      <p:sp>
        <p:nvSpPr>
          <p:cNvPr id="94" name="Text Box 69">
            <a:extLst>
              <a:ext uri="{FF2B5EF4-FFF2-40B4-BE49-F238E27FC236}">
                <a16:creationId xmlns:a16="http://schemas.microsoft.com/office/drawing/2014/main" id="{1C0F7E2C-10BA-49DF-956B-1FB76070D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0250" y="5738813"/>
            <a:ext cx="1160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L = 10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992EA99-2F39-4596-A4A8-9BA45D608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100" y="4705350"/>
            <a:ext cx="3825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75" grpId="0" autoUpdateAnimBg="0"/>
      <p:bldP spid="43076" grpId="0" autoUpdateAnimBg="0"/>
      <p:bldP spid="43077" grpId="0" autoUpdateAnimBg="0"/>
      <p:bldP spid="85" grpId="0"/>
      <p:bldP spid="87" grpId="0" build="p" animBg="1"/>
      <p:bldP spid="93" grpId="0" autoUpdateAnimBg="0"/>
      <p:bldP spid="94" grpId="0" autoUpdateAnimBg="0"/>
      <p:bldP spid="95" grpId="0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0</TotalTime>
  <Words>1374</Words>
  <Application>Microsoft Office PowerPoint</Application>
  <PresentationFormat>On-screen Show (4:3)</PresentationFormat>
  <Paragraphs>337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50" baseType="lpstr">
      <vt:lpstr>Comic Sans MS</vt:lpstr>
      <vt:lpstr>Arial</vt:lpstr>
      <vt:lpstr>Wingdings</vt:lpstr>
      <vt:lpstr>Calibri</vt:lpstr>
      <vt:lpstr>Tahoma</vt:lpstr>
      <vt:lpstr>PMingLiU</vt:lpstr>
      <vt:lpstr>Times New Roman</vt:lpstr>
      <vt:lpstr>Tempus Sans ITC</vt:lpstr>
      <vt:lpstr>Stream</vt:lpstr>
      <vt:lpstr>Office Theme</vt:lpstr>
      <vt:lpstr>Website_Front_Screen_PowerPoint</vt:lpstr>
      <vt:lpstr>11_Default Design</vt:lpstr>
      <vt:lpstr>14_Default Design</vt:lpstr>
      <vt:lpstr>17_Default Design</vt:lpstr>
      <vt:lpstr>MathType 6.0 Equation</vt:lpstr>
      <vt:lpstr>MathType 5.0 Equation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Liquid Volume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Quadrilaterals</dc:title>
  <dc:creator/>
  <cp:lastModifiedBy/>
  <cp:revision>126</cp:revision>
  <dcterms:created xsi:type="dcterms:W3CDTF">2005-06-08T10:06:24Z</dcterms:created>
  <dcterms:modified xsi:type="dcterms:W3CDTF">2026-07-04T14:46:52Z</dcterms:modified>
</cp:coreProperties>
</file>