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sldIdLst>
    <p:sldId id="298" r:id="rId2"/>
    <p:sldId id="268" r:id="rId3"/>
    <p:sldId id="332" r:id="rId4"/>
    <p:sldId id="324" r:id="rId5"/>
    <p:sldId id="336" r:id="rId6"/>
    <p:sldId id="356" r:id="rId7"/>
    <p:sldId id="343" r:id="rId8"/>
    <p:sldId id="361" r:id="rId9"/>
    <p:sldId id="365" r:id="rId10"/>
    <p:sldId id="366" r:id="rId11"/>
    <p:sldId id="364" r:id="rId12"/>
    <p:sldId id="348" r:id="rId13"/>
    <p:sldId id="349" r:id="rId14"/>
    <p:sldId id="350" r:id="rId15"/>
    <p:sldId id="351" r:id="rId16"/>
    <p:sldId id="352" r:id="rId17"/>
    <p:sldId id="367" r:id="rId18"/>
    <p:sldId id="368" r:id="rId19"/>
    <p:sldId id="369" r:id="rId20"/>
    <p:sldId id="370" r:id="rId21"/>
    <p:sldId id="372" r:id="rId22"/>
    <p:sldId id="373" r:id="rId23"/>
    <p:sldId id="358" r:id="rId2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808"/>
    <a:srgbClr val="FFFF00"/>
    <a:srgbClr val="4D4D4D"/>
    <a:srgbClr val="FFFFCC"/>
    <a:srgbClr val="00FFFF"/>
    <a:srgbClr val="3333FF"/>
    <a:srgbClr val="FF00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4660"/>
  </p:normalViewPr>
  <p:slideViewPr>
    <p:cSldViewPr snapToGrid="0">
      <p:cViewPr varScale="1">
        <p:scale>
          <a:sx n="71" d="100"/>
          <a:sy n="71" d="100"/>
        </p:scale>
        <p:origin x="108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B79D788A-8556-49F7-AAD3-2176289DA4C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CF2E18B-98AF-4BA9-9329-6BE2C1A2FD6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D24CB2F3-C964-4455-8706-FB2584148223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E54C1277-2FEE-4F22-B606-8EF1E831585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2313E66D-BA1C-4DA2-8F63-766998BB9B2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21BF1C8B-2866-41A6-879B-D11C2D04B2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69EF5435-8214-4E28-82D2-17C66C38082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45A26E3B-EBE0-4454-8303-14521FFF004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924BFC3C-0022-4378-ADAC-AEC7E1C56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939D4A72-B302-46E7-8C78-E3F55F0E44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3C0F060-D6C8-4C68-8AD2-79644DF4EFFE}" type="slidenum">
              <a:rPr lang="en-GB" altLang="en-US" sz="1200">
                <a:latin typeface="Arial" panose="020B0604020202020204" pitchFamily="34" charset="0"/>
              </a:rPr>
              <a:pPr eaLnBrk="1" hangingPunct="1"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B7B7D9F4-499F-4147-960B-9A3048D335BC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184F755E-1552-48C3-81A9-6E295BD0A6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BC35FF91-10B9-4CA7-B9BD-CFB19583D20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D1FE15E9-6E7C-4B10-9ED8-07BDAFB74BD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63EE16EB-FF7D-42A0-A4CB-75C7B2F66D5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7D00A2AA-05DE-4954-81A2-27807FBA505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B98B8E30-4CEB-4ECF-B7FB-EFAE1AD8E65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2585E43A-C91A-4F40-88BC-CB88FDF0D9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B463E624-72B4-439B-9479-7CFDEF384D1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EF06F7F6-F479-4B24-8682-B723031EE4F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B68E6D5A-6C07-49F6-A6A0-BF4D920D929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518512FA-E739-447F-B0B4-92B7B447AD5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9590527E-7448-4B8E-AE8A-E9AD6C49E02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5BFA17C6-79EA-431F-86B6-9D99E6BE8BE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3061C588-292D-49C2-A3C2-6EF88837558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83AB0-18DB-420F-A01A-A05BC6A5FB4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CD2F3DE2-0A15-4ED6-99D8-274CEFD770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4AEF4CBE-5BCF-4083-9AC0-25ADC88023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14D7EE76-2FB1-430D-87FB-B6B45920F33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9181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FF6F3CD6-7DD4-45B1-AAAB-1AA798C175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C805D-88DD-4F4F-975D-1380633418E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F9A6300E-F1B8-4E4B-BECD-C8A9D1B8DD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3215826E-C08F-41A7-B02C-DFF79C8721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78FFC-AC6C-444D-86FA-9CA34168BD5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3588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253FCCDC-55EE-45FD-94A5-154E0603B8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4D44C-0E7A-454C-A263-790482FCF7C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5C7F997C-0837-48A1-A240-BC9977D2EF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29A7B814-3838-4C4F-BFB8-5CBB63673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8DD927-1159-4E01-9617-5320467D32E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5492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5A7D7113-DAF4-4524-A204-A742D75897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D6683-7F0D-4085-A245-E40512792C2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11E046A2-54F1-435D-B838-5393B28705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5D395539-6458-45F4-8AC4-20046C429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6819E6-D687-44CD-AE75-BC8D5332290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2090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A22A1352-16B8-40E0-ADE7-A96725D7E2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1ADE7-A796-492C-97FE-52563B6483A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2E25D627-46BD-41F4-AF72-91F5C6B5E6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83A0F468-9F04-43C2-83FB-C18FAC5F07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764DD8-3A37-4C0A-9D1D-5BD7726957A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6698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5B7F328B-2519-4480-BE2A-3E83E7F0C6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50E61-C165-4F69-80A6-78760613FD0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D5B6A452-D03C-4F6D-B991-17006DA872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D5018C2B-86C9-40A8-8803-9F884F7188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C6FFCE-D52E-4E95-9CF5-03D158EB151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97919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AF7FFA35-5D33-4D2F-B871-D1D3DD5DE0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29278-FAD9-424D-BBA8-ACD6D0EFD21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C2206A41-ED10-4078-90B2-BB361E4AFF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7308D585-1683-4914-9F8A-8870D4A469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1DCB82-AC3C-49FF-B417-5B8BFACDAA4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9825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12EE9637-8CD2-4B46-A78E-C52D30AE59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F4485-8871-48EE-A6D9-75CACC4DFAD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7CD0F8EE-0AA1-4685-BC5C-5D1CDE385C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82379D99-E40C-444C-8E06-307B614F22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07589A-882F-40F4-A35F-91B394B357A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31864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7158E4-F227-4734-AD52-30B8754C4059}"/>
              </a:ext>
            </a:extLst>
          </p:cNvPr>
          <p:cNvSpPr txBox="1"/>
          <p:nvPr userDrawn="1"/>
        </p:nvSpPr>
        <p:spPr>
          <a:xfrm>
            <a:off x="38100" y="1541463"/>
            <a:ext cx="86360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rgbClr val="FFFF00"/>
                </a:solidFill>
                <a:cs typeface="Arial" charset="0"/>
              </a:rPr>
              <a:t>N5 Num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64BFFF85-BF25-477D-8C44-C1002DE113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E9756-DA54-4277-BE4F-A38F2F63529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E635BA30-329F-4EBF-8A9F-5EA306F74C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DDCEF360-EECC-449A-8A38-80557D0688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2357F9-4DFF-4FB6-8E94-3152DC09675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5191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07200BDA-D92E-48F8-8E1F-98F6102FF7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7C0B4-7356-4D3A-B0B0-2693BF3ABE6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97E4A202-E852-480D-8380-86E84841B5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55DD024E-256B-4431-ABF4-5EC9F3059E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8D3F37-7C0F-4EBE-BD0E-E1527F2B12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3049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00D947CC-B208-4540-9B09-CC688C6B67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06FDD2-531B-4307-9848-3839FA5A98F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F55BA137-DDC2-4EEF-9847-14AF1D52A6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0B287FE1-1A5E-41DA-9CF2-80E9899EC1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C5B8EE-FCD7-43A8-889F-55164E151F3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26320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>
            <a:extLst>
              <a:ext uri="{FF2B5EF4-FFF2-40B4-BE49-F238E27FC236}">
                <a16:creationId xmlns:a16="http://schemas.microsoft.com/office/drawing/2014/main" id="{863A81D9-40F8-4820-922A-88C025C682D3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96682A7E-BE62-487D-B9B5-0D508EEF504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3F41E40D-7EB6-4142-A8F1-002474ACCC8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12298" name="Group 5">
              <a:extLst>
                <a:ext uri="{FF2B5EF4-FFF2-40B4-BE49-F238E27FC236}">
                  <a16:creationId xmlns:a16="http://schemas.microsoft.com/office/drawing/2014/main" id="{C99187EB-2014-42AA-9BAF-379AD259283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166FD4CC-ACD3-44BE-8DC1-A37AEED9609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373F2215-AC27-484D-9498-3816A590B9D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55C686D7-726B-4EE3-A5F1-886EDFE598F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F41A37D9-49FF-4B3E-8CCE-3D19DC37980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2" name="Freeform 10">
                <a:extLst>
                  <a:ext uri="{FF2B5EF4-FFF2-40B4-BE49-F238E27FC236}">
                    <a16:creationId xmlns:a16="http://schemas.microsoft.com/office/drawing/2014/main" id="{F1EC867C-17A3-4D26-9EA2-8B01BCCB67A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E3D05D88-61C2-46CD-97C8-DBA95D88F51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B2DDD784-A657-484A-9A04-9FADFB79187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C1073C7C-3B6D-46DD-8CD6-F92DEC5900B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62E97C2C-2D47-459F-823E-3B099DA7ED9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972AFE69-8BD2-4D9D-83E1-BDF502BE2E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52C8B7FA-1A5C-45FE-8420-4B62D32B27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15AFD0E9-F296-43FB-9104-5E35B83DB51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22966359-E79B-4404-B03E-83A77910082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10C62CF5-52E5-4D0A-9C20-5EAAD79CAF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6A69B4AE-53E0-45C2-82E5-22241B0147E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66A51C0-6575-41A7-9DAF-3B87A1E1D87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9" r:id="rId7"/>
    <p:sldLayoutId id="2147483804" r:id="rId8"/>
    <p:sldLayoutId id="2147483805" r:id="rId9"/>
    <p:sldLayoutId id="2147483806" r:id="rId10"/>
    <p:sldLayoutId id="2147483807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slide" Target="slide18.xml"/><Relationship Id="rId7" Type="http://schemas.openxmlformats.org/officeDocument/2006/relationships/slide" Target="slide1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gif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11.png"/><Relationship Id="rId7" Type="http://schemas.openxmlformats.org/officeDocument/2006/relationships/oleObject" Target="../embeddings/oleObject7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wmf"/><Relationship Id="rId11" Type="http://schemas.openxmlformats.org/officeDocument/2006/relationships/image" Target="../media/image10.jpeg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4.wmf"/><Relationship Id="rId4" Type="http://schemas.openxmlformats.org/officeDocument/2006/relationships/image" Target="../media/image2.png"/><Relationship Id="rId9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2.png"/><Relationship Id="rId7" Type="http://schemas.openxmlformats.org/officeDocument/2006/relationships/image" Target="../media/image17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2.png"/><Relationship Id="rId7" Type="http://schemas.openxmlformats.org/officeDocument/2006/relationships/image" Target="../media/image20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2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2.png"/><Relationship Id="rId7" Type="http://schemas.openxmlformats.org/officeDocument/2006/relationships/image" Target="../media/image23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2.png"/><Relationship Id="rId7" Type="http://schemas.openxmlformats.org/officeDocument/2006/relationships/image" Target="../media/image27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8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.png"/><Relationship Id="rId7" Type="http://schemas.openxmlformats.org/officeDocument/2006/relationships/image" Target="../media/image30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31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hyperlink" Target="http://www.mathsrevision.com/index_files/Maths/Presentations/S2_Presentations/S2_Proportion_Practice.xls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athsrevision.com/index_files/Maths/Presentations/S4_Presentations/S4_3_General_Ratio_Practice.xls" TargetMode="External"/><Relationship Id="rId5" Type="http://schemas.openxmlformats.org/officeDocument/2006/relationships/image" Target="../media/image10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athsrevision.com/index_files/Maths/Presentations/S1_Presentations/S1_Ratio_Practice.xls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2.png"/><Relationship Id="rId7" Type="http://schemas.openxmlformats.org/officeDocument/2006/relationships/image" Target="../media/image7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10.jpeg"/><Relationship Id="rId5" Type="http://schemas.openxmlformats.org/officeDocument/2006/relationships/image" Target="../media/image6.wmf"/><Relationship Id="rId10" Type="http://schemas.openxmlformats.org/officeDocument/2006/relationships/image" Target="../media/image9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>
            <a:extLst>
              <a:ext uri="{FF2B5EF4-FFF2-40B4-BE49-F238E27FC236}">
                <a16:creationId xmlns:a16="http://schemas.microsoft.com/office/drawing/2014/main" id="{EEDFF597-9C6B-4309-8081-ECC5EA36B69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623E88C-4A9E-44BE-BC25-F0B1E2B8A42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D930922D-F5AC-4C19-9FB4-24A5BB0085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F9ABEC09-C151-4CCF-9367-F1338C804111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928813" y="415925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dirty="0">
                <a:solidFill>
                  <a:srgbClr val="FFFF00"/>
                </a:solidFill>
                <a:latin typeface="Comic Sans MS" pitchFamily="66" charset="0"/>
              </a:rPr>
              <a:t>Ratio &amp; Proportion</a:t>
            </a:r>
            <a:endParaRPr lang="en-GB" sz="24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5365" name="Text Box 4">
            <a:extLst>
              <a:ext uri="{FF2B5EF4-FFF2-40B4-BE49-F238E27FC236}">
                <a16:creationId xmlns:a16="http://schemas.microsoft.com/office/drawing/2014/main" id="{001EF1D8-730F-4443-8499-3D856DFE0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0450" y="5065713"/>
            <a:ext cx="3517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Indirect Proportion</a:t>
            </a:r>
          </a:p>
        </p:txBody>
      </p:sp>
      <p:sp>
        <p:nvSpPr>
          <p:cNvPr id="15366" name="Text Box 5">
            <a:extLst>
              <a:ext uri="{FF2B5EF4-FFF2-40B4-BE49-F238E27FC236}">
                <a16:creationId xmlns:a16="http://schemas.microsoft.com/office/drawing/2014/main" id="{4C3294D8-E6AC-44C8-97B3-9D8394B33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0450" y="2573338"/>
            <a:ext cx="32369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Ratio Calculations</a:t>
            </a:r>
          </a:p>
        </p:txBody>
      </p:sp>
      <p:sp>
        <p:nvSpPr>
          <p:cNvPr id="15367" name="AutoShape 6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891D608C-49F9-4E39-A4C4-92C6E3BC15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4938" y="5092700"/>
            <a:ext cx="574675" cy="457200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8" name="AutoShape 7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CAD7E655-A0D0-469D-B04E-96EA8A599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4938" y="2613025"/>
            <a:ext cx="541337" cy="44450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5369" name="Picture 9" descr="scottishflag">
            <a:extLst>
              <a:ext uri="{FF2B5EF4-FFF2-40B4-BE49-F238E27FC236}">
                <a16:creationId xmlns:a16="http://schemas.microsoft.com/office/drawing/2014/main" id="{80FF62FC-5B20-42E2-B2E8-A4F00398126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0" name="Text Box 10">
            <a:extLst>
              <a:ext uri="{FF2B5EF4-FFF2-40B4-BE49-F238E27FC236}">
                <a16:creationId xmlns:a16="http://schemas.microsoft.com/office/drawing/2014/main" id="{B6853FE0-51FB-4ED9-B9AA-FC2EF11EDDD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5371" name="Picture 11" descr="Office Objects 0572">
            <a:extLst>
              <a:ext uri="{FF2B5EF4-FFF2-40B4-BE49-F238E27FC236}">
                <a16:creationId xmlns:a16="http://schemas.microsoft.com/office/drawing/2014/main" id="{092E7B32-EDCA-4306-90F5-442AAE75FF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2" name="Text Box 29">
            <a:extLst>
              <a:ext uri="{FF2B5EF4-FFF2-40B4-BE49-F238E27FC236}">
                <a16:creationId xmlns:a16="http://schemas.microsoft.com/office/drawing/2014/main" id="{BE5397B1-0457-4DCF-91EF-82A547AC69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00" y="1393825"/>
            <a:ext cx="227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 </a:t>
            </a:r>
          </a:p>
          <a:p>
            <a:pPr eaLnBrk="1" hangingPunct="1"/>
            <a:endParaRPr lang="en-GB" altLang="en-US" sz="1100">
              <a:solidFill>
                <a:srgbClr val="FFFF00"/>
              </a:solidFill>
            </a:endParaRPr>
          </a:p>
        </p:txBody>
      </p:sp>
      <p:sp>
        <p:nvSpPr>
          <p:cNvPr id="15373" name="Text Box 12">
            <a:extLst>
              <a:ext uri="{FF2B5EF4-FFF2-40B4-BE49-F238E27FC236}">
                <a16:creationId xmlns:a16="http://schemas.microsoft.com/office/drawing/2014/main" id="{077E8CB2-05D2-409E-A270-0CBDEEF1F9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0450" y="4235450"/>
            <a:ext cx="31845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Direct Proportion</a:t>
            </a:r>
          </a:p>
        </p:txBody>
      </p:sp>
      <p:sp>
        <p:nvSpPr>
          <p:cNvPr id="15374" name="AutoShape 13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B025C5EC-627F-4B8E-BE5B-D5A0688D9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4938" y="4281488"/>
            <a:ext cx="574675" cy="431800"/>
          </a:xfrm>
          <a:prstGeom prst="actionButtonForwardNex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75" name="Text Box 27">
            <a:extLst>
              <a:ext uri="{FF2B5EF4-FFF2-40B4-BE49-F238E27FC236}">
                <a16:creationId xmlns:a16="http://schemas.microsoft.com/office/drawing/2014/main" id="{C3C28D32-0328-463E-98C4-0E404F9B3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0450" y="3405188"/>
            <a:ext cx="33321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Sharing in a Ratio</a:t>
            </a:r>
          </a:p>
        </p:txBody>
      </p:sp>
      <p:sp>
        <p:nvSpPr>
          <p:cNvPr id="15376" name="AutoShape 28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74951448-46E9-479D-A08C-A909BD945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4938" y="3436938"/>
            <a:ext cx="588962" cy="463550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11">
            <a:extLst>
              <a:ext uri="{FF2B5EF4-FFF2-40B4-BE49-F238E27FC236}">
                <a16:creationId xmlns:a16="http://schemas.microsoft.com/office/drawing/2014/main" id="{DFB61D7D-0E0B-4E7D-9135-40DF2297B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165350"/>
            <a:ext cx="81740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: 	</a:t>
            </a:r>
            <a:r>
              <a:rPr lang="en-GB" altLang="en-US">
                <a:solidFill>
                  <a:srgbClr val="FFFF00"/>
                </a:solidFill>
              </a:rPr>
              <a:t>Ryan and Ross share 24 cakes in the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ratio 3:1. How many cakes does each get ?</a:t>
            </a:r>
            <a:endParaRPr lang="en-GB" altLang="en-US" u="sng">
              <a:solidFill>
                <a:srgbClr val="FFFF00"/>
              </a:solidFill>
            </a:endParaRPr>
          </a:p>
          <a:p>
            <a:pPr eaLnBrk="1" hangingPunct="1"/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4102" name="Text Box 3">
            <a:extLst>
              <a:ext uri="{FF2B5EF4-FFF2-40B4-BE49-F238E27FC236}">
                <a16:creationId xmlns:a16="http://schemas.microsoft.com/office/drawing/2014/main" id="{0EC4C2C3-09D2-4607-B632-DCF66B040B5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103" name="Picture 2" descr="scottishflag">
            <a:extLst>
              <a:ext uri="{FF2B5EF4-FFF2-40B4-BE49-F238E27FC236}">
                <a16:creationId xmlns:a16="http://schemas.microsoft.com/office/drawing/2014/main" id="{5A30C077-A3FC-4C70-BB6C-126F5D1292A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4">
            <a:extLst>
              <a:ext uri="{FF2B5EF4-FFF2-40B4-BE49-F238E27FC236}">
                <a16:creationId xmlns:a16="http://schemas.microsoft.com/office/drawing/2014/main" id="{3A33ED92-3BC1-4C6E-AE56-540659101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9213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 &amp; Proportion</a:t>
            </a:r>
          </a:p>
        </p:txBody>
      </p:sp>
      <p:pic>
        <p:nvPicPr>
          <p:cNvPr id="48133" name="Picture 5">
            <a:extLst>
              <a:ext uri="{FF2B5EF4-FFF2-40B4-BE49-F238E27FC236}">
                <a16:creationId xmlns:a16="http://schemas.microsoft.com/office/drawing/2014/main" id="{F13DCCF4-2A70-49FD-A1BC-D54132D43C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l="9696" t="10773" r="10044" b="11121"/>
          <a:stretch>
            <a:fillRect/>
          </a:stretch>
        </p:blipFill>
        <p:spPr bwMode="auto">
          <a:xfrm>
            <a:off x="204788" y="150813"/>
            <a:ext cx="2033587" cy="19780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32" name="Cloud 31">
            <a:extLst>
              <a:ext uri="{FF2B5EF4-FFF2-40B4-BE49-F238E27FC236}">
                <a16:creationId xmlns:a16="http://schemas.microsoft.com/office/drawing/2014/main" id="{51168242-40C0-4BDE-BFF2-1A3C34930064}"/>
              </a:ext>
            </a:extLst>
          </p:cNvPr>
          <p:cNvSpPr/>
          <p:nvPr/>
        </p:nvSpPr>
        <p:spPr bwMode="auto">
          <a:xfrm>
            <a:off x="5800725" y="4530725"/>
            <a:ext cx="3289300" cy="19177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15" name="Date Placeholder 1">
            <a:extLst>
              <a:ext uri="{FF2B5EF4-FFF2-40B4-BE49-F238E27FC236}">
                <a16:creationId xmlns:a16="http://schemas.microsoft.com/office/drawing/2014/main" id="{4F3DD2FF-C81C-4D6A-A708-B56A8E26560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6319CEE-A6FC-4697-8D1A-239C0BB107E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2BF582A-1ECB-400A-8299-1CDB9BA9F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Maths Dept.</a:t>
            </a:r>
          </a:p>
        </p:txBody>
      </p:sp>
      <p:sp>
        <p:nvSpPr>
          <p:cNvPr id="4109" name="Text Box 5">
            <a:extLst>
              <a:ext uri="{FF2B5EF4-FFF2-40B4-BE49-F238E27FC236}">
                <a16:creationId xmlns:a16="http://schemas.microsoft.com/office/drawing/2014/main" id="{0FCBD5A0-5502-4745-90E2-9DC64E0B8A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4110" name="Picture 6" descr="Office Objects 0572">
            <a:extLst>
              <a:ext uri="{FF2B5EF4-FFF2-40B4-BE49-F238E27FC236}">
                <a16:creationId xmlns:a16="http://schemas.microsoft.com/office/drawing/2014/main" id="{F4098926-5CED-4935-B16F-9309AED297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C1EB1D29-0C6A-41E2-AAA2-33C74AFB1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4081463"/>
            <a:ext cx="4705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 Ratio		  	Cakes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09D7A07-A848-4EF4-86BF-FCD1478A7E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4519613"/>
            <a:ext cx="41894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4		</a:t>
            </a:r>
            <a:r>
              <a:rPr lang="en-GB" altLang="en-US">
                <a:solidFill>
                  <a:srgbClr val="FFFF00"/>
                </a:solidFill>
                <a:latin typeface="Calibri" panose="020F0502020204030204" pitchFamily="34" charset="0"/>
              </a:rPr>
              <a:t>→	24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0A4EE08-A5D0-44A1-9671-E7EFFAAFB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0" y="4959350"/>
            <a:ext cx="3302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3		</a:t>
            </a:r>
            <a:r>
              <a:rPr lang="en-GB" altLang="en-US">
                <a:solidFill>
                  <a:srgbClr val="FFFF00"/>
                </a:solidFill>
                <a:latin typeface="Calibri" panose="020F0502020204030204" pitchFamily="34" charset="0"/>
              </a:rPr>
              <a:t>→ 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2A5AC12E-9FB9-46CE-8BA0-718A4C6B4C75}"/>
              </a:ext>
            </a:extLst>
          </p:cNvPr>
          <p:cNvSpPr/>
          <p:nvPr/>
        </p:nvSpPr>
        <p:spPr>
          <a:xfrm>
            <a:off x="0" y="2684463"/>
            <a:ext cx="3106738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graphicFrame>
        <p:nvGraphicFramePr>
          <p:cNvPr id="28" name="Object 17">
            <a:extLst>
              <a:ext uri="{FF2B5EF4-FFF2-40B4-BE49-F238E27FC236}">
                <a16:creationId xmlns:a16="http://schemas.microsoft.com/office/drawing/2014/main" id="{5CFD55FF-B758-48E6-801A-00608CABD2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86513" y="5002213"/>
          <a:ext cx="346075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280" imgH="393480" progId="Equation.DSMT4">
                  <p:embed/>
                </p:oleObj>
              </mc:Choice>
              <mc:Fallback>
                <p:oleObj name="Equation" r:id="rId5" imgW="15228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6513" y="5002213"/>
                        <a:ext cx="346075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8">
            <a:extLst>
              <a:ext uri="{FF2B5EF4-FFF2-40B4-BE49-F238E27FC236}">
                <a16:creationId xmlns:a16="http://schemas.microsoft.com/office/drawing/2014/main" id="{FD4F3553-2D20-43F7-914F-83BCB9A8E0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89738" y="5262563"/>
          <a:ext cx="72390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17160" imgH="164880" progId="Equation.DSMT4">
                  <p:embed/>
                </p:oleObj>
              </mc:Choice>
              <mc:Fallback>
                <p:oleObj name="Equation" r:id="rId7" imgW="317160" imgH="1648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9738" y="5262563"/>
                        <a:ext cx="723900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8">
            <a:extLst>
              <a:ext uri="{FF2B5EF4-FFF2-40B4-BE49-F238E27FC236}">
                <a16:creationId xmlns:a16="http://schemas.microsoft.com/office/drawing/2014/main" id="{2E9A9D72-EC5D-4B70-9D76-B0E7DEC6BA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40625" y="5248275"/>
          <a:ext cx="6937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04560" imgH="177480" progId="Equation.DSMT4">
                  <p:embed/>
                </p:oleObj>
              </mc:Choice>
              <mc:Fallback>
                <p:oleObj name="Equation" r:id="rId9" imgW="30456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0625" y="5248275"/>
                        <a:ext cx="693738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Cloud 30">
            <a:extLst>
              <a:ext uri="{FF2B5EF4-FFF2-40B4-BE49-F238E27FC236}">
                <a16:creationId xmlns:a16="http://schemas.microsoft.com/office/drawing/2014/main" id="{4AB79A74-13D4-48F0-84D7-B9D4DB11FCB7}"/>
              </a:ext>
            </a:extLst>
          </p:cNvPr>
          <p:cNvSpPr/>
          <p:nvPr/>
        </p:nvSpPr>
        <p:spPr>
          <a:xfrm>
            <a:off x="30163" y="2700338"/>
            <a:ext cx="3106737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Make </a:t>
            </a:r>
            <a:r>
              <a:rPr lang="en-GB" sz="2000" u="sng" dirty="0">
                <a:solidFill>
                  <a:srgbClr val="080808"/>
                </a:solidFill>
                <a:latin typeface="Comic Sans MS" pitchFamily="66" charset="0"/>
              </a:rPr>
              <a:t>smaller</a:t>
            </a: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 fraction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91155AF-0B61-4D32-882A-E127C52E6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7950" y="4940300"/>
            <a:ext cx="8588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Ryan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AB7DDB4-2AA1-4345-8212-1BFBBAFB9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8763" y="1404938"/>
            <a:ext cx="4048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80808"/>
                </a:solidFill>
              </a:rPr>
              <a:t>6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792AC02-7B9C-4D92-997D-3B941C9AC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4138" y="5545138"/>
            <a:ext cx="838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Ross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87C6FF4-7BB3-40A9-A740-7F7E95C68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1400" y="5545138"/>
            <a:ext cx="3714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grpSp>
        <p:nvGrpSpPr>
          <p:cNvPr id="2" name="Group 36">
            <a:extLst>
              <a:ext uri="{FF2B5EF4-FFF2-40B4-BE49-F238E27FC236}">
                <a16:creationId xmlns:a16="http://schemas.microsoft.com/office/drawing/2014/main" id="{9A11527A-5AC8-4375-9273-12DA9766A78F}"/>
              </a:ext>
            </a:extLst>
          </p:cNvPr>
          <p:cNvGrpSpPr>
            <a:grpSpLocks/>
          </p:cNvGrpSpPr>
          <p:nvPr/>
        </p:nvGrpSpPr>
        <p:grpSpPr bwMode="auto">
          <a:xfrm>
            <a:off x="5745163" y="2865438"/>
            <a:ext cx="2716212" cy="1665287"/>
            <a:chOff x="5745706" y="2866031"/>
            <a:chExt cx="2715905" cy="1665026"/>
          </a:xfrm>
        </p:grpSpPr>
        <p:sp>
          <p:nvSpPr>
            <p:cNvPr id="35" name="Cloud 34">
              <a:extLst>
                <a:ext uri="{FF2B5EF4-FFF2-40B4-BE49-F238E27FC236}">
                  <a16:creationId xmlns:a16="http://schemas.microsoft.com/office/drawing/2014/main" id="{16B729BD-E738-4FC3-869F-A0ACBAD113B1}"/>
                </a:ext>
              </a:extLst>
            </p:cNvPr>
            <p:cNvSpPr/>
            <p:nvPr/>
          </p:nvSpPr>
          <p:spPr>
            <a:xfrm>
              <a:off x="5745706" y="2866031"/>
              <a:ext cx="2715905" cy="1665026"/>
            </a:xfrm>
            <a:prstGeom prst="cloud">
              <a:avLst/>
            </a:prstGeom>
            <a:solidFill>
              <a:schemeClr val="tx1"/>
            </a:solidFill>
            <a:ln>
              <a:solidFill>
                <a:srgbClr val="08080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2000" dirty="0">
                  <a:solidFill>
                    <a:srgbClr val="080808"/>
                  </a:solidFill>
                  <a:latin typeface="Comic Sans MS" pitchFamily="66" charset="0"/>
                </a:rPr>
                <a:t>Check !</a:t>
              </a:r>
            </a:p>
            <a:p>
              <a:pPr algn="ctr">
                <a:defRPr/>
              </a:pPr>
              <a:r>
                <a:rPr lang="en-GB" sz="2000" dirty="0">
                  <a:solidFill>
                    <a:srgbClr val="080808"/>
                  </a:solidFill>
                  <a:latin typeface="Comic Sans MS" pitchFamily="66" charset="0"/>
                </a:rPr>
                <a:t>18 + 6</a:t>
              </a:r>
            </a:p>
            <a:p>
              <a:pPr algn="ctr">
                <a:defRPr/>
              </a:pPr>
              <a:r>
                <a:rPr lang="en-GB" sz="2000" dirty="0">
                  <a:solidFill>
                    <a:srgbClr val="080808"/>
                  </a:solidFill>
                  <a:latin typeface="Comic Sans MS" pitchFamily="66" charset="0"/>
                </a:rPr>
                <a:t> = 24</a:t>
              </a:r>
              <a:endParaRPr lang="en-GB" sz="2000" dirty="0">
                <a:latin typeface="Comic Sans MS" pitchFamily="66" charset="0"/>
              </a:endParaRPr>
            </a:p>
          </p:txBody>
        </p:sp>
        <p:pic>
          <p:nvPicPr>
            <p:cNvPr id="36" name="Picture 35" descr="TICK.jpg">
              <a:extLst>
                <a:ext uri="{FF2B5EF4-FFF2-40B4-BE49-F238E27FC236}">
                  <a16:creationId xmlns:a16="http://schemas.microsoft.com/office/drawing/2014/main" id="{5B8E2871-274C-4A74-B9C5-5C50A9A11B89}"/>
                </a:ext>
              </a:extLst>
            </p:cNvPr>
            <p:cNvPicPr/>
            <p:nvPr/>
          </p:nvPicPr>
          <p:blipFill>
            <a:blip r:embed="rId11" cstate="print"/>
            <a:srcRect l="10860" t="11278" r="10913" b="11278"/>
            <a:stretch>
              <a:fillRect/>
            </a:stretch>
          </p:blipFill>
          <p:spPr bwMode="auto">
            <a:xfrm>
              <a:off x="7523263" y="3020037"/>
              <a:ext cx="856189" cy="765752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4121" name="Text Box 13">
            <a:extLst>
              <a:ext uri="{FF2B5EF4-FFF2-40B4-BE49-F238E27FC236}">
                <a16:creationId xmlns:a16="http://schemas.microsoft.com/office/drawing/2014/main" id="{8E788822-9EEF-4EC0-B2D7-E403E04A5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388" y="1384300"/>
            <a:ext cx="3092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Proportional Division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 bldLvl="3" animBg="1"/>
      <p:bldP spid="24" grpId="0"/>
      <p:bldP spid="25" grpId="0"/>
      <p:bldP spid="26" grpId="0"/>
      <p:bldP spid="27" grpId="0" animBg="1"/>
      <p:bldP spid="31" grpId="0" animBg="1"/>
      <p:bldP spid="21" grpId="0"/>
      <p:bldP spid="22" grpId="0"/>
      <p:bldP spid="23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FF8EADD9-F9FB-4A3B-B648-7DE139E3749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025054-ED86-4801-BA02-D3CC97A4381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84D1831E-1DFF-423A-9A71-E8F8B188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Department</a:t>
            </a:r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189A4194-57AF-4B0D-8446-0EB590667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09" name="Text Box 3">
            <a:extLst>
              <a:ext uri="{FF2B5EF4-FFF2-40B4-BE49-F238E27FC236}">
                <a16:creationId xmlns:a16="http://schemas.microsoft.com/office/drawing/2014/main" id="{A82F9C40-742E-4E82-9E89-A22297E5E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N5 Lifeskills</a:t>
            </a:r>
          </a:p>
          <a:p>
            <a:pPr algn="ctr" eaLnBrk="1" hangingPunct="1"/>
            <a:r>
              <a:rPr lang="en-GB" altLang="en-US" sz="4000"/>
              <a:t>Ex 2</a:t>
            </a:r>
          </a:p>
          <a:p>
            <a:pPr algn="ctr" eaLnBrk="1" hangingPunct="1"/>
            <a:r>
              <a:rPr lang="en-GB" altLang="en-US" sz="4000"/>
              <a:t>Ch7 (page 66)</a:t>
            </a:r>
          </a:p>
        </p:txBody>
      </p:sp>
      <p:pic>
        <p:nvPicPr>
          <p:cNvPr id="21510" name="Picture 4" descr="ag00463_">
            <a:extLst>
              <a:ext uri="{FF2B5EF4-FFF2-40B4-BE49-F238E27FC236}">
                <a16:creationId xmlns:a16="http://schemas.microsoft.com/office/drawing/2014/main" id="{A1A12DB5-0072-4B21-967B-51D352BE6DB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1" name="Text Box 5">
            <a:extLst>
              <a:ext uri="{FF2B5EF4-FFF2-40B4-BE49-F238E27FC236}">
                <a16:creationId xmlns:a16="http://schemas.microsoft.com/office/drawing/2014/main" id="{78A29CE2-8E38-4D2D-AB7F-4502FAABDB5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1512" name="Picture 2" descr="scottishflag">
            <a:extLst>
              <a:ext uri="{FF2B5EF4-FFF2-40B4-BE49-F238E27FC236}">
                <a16:creationId xmlns:a16="http://schemas.microsoft.com/office/drawing/2014/main" id="{36C0A548-C565-4B19-9607-0292558BD69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Picture 4" descr="Office Objects 0572">
            <a:extLst>
              <a:ext uri="{FF2B5EF4-FFF2-40B4-BE49-F238E27FC236}">
                <a16:creationId xmlns:a16="http://schemas.microsoft.com/office/drawing/2014/main" id="{F5325E9C-8EEB-497C-8987-FBD636AB92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>
            <a:extLst>
              <a:ext uri="{FF2B5EF4-FFF2-40B4-BE49-F238E27FC236}">
                <a16:creationId xmlns:a16="http://schemas.microsoft.com/office/drawing/2014/main" id="{558C88FE-931B-4227-925B-A066998D57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9213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 &amp; Proportion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0BC02AEA-DEE5-4C2C-BE58-889F3D17A1D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F7A37DE-358D-4E2F-AE98-84D7D742F7D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2659FB04-615F-4B39-A5F6-7E508AE972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26978" name="Rectangle 2">
            <a:extLst>
              <a:ext uri="{FF2B5EF4-FFF2-40B4-BE49-F238E27FC236}">
                <a16:creationId xmlns:a16="http://schemas.microsoft.com/office/drawing/2014/main" id="{40BAA990-303F-443C-B1D7-DEC21E529B6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597025" y="484188"/>
            <a:ext cx="5668963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5126" name="Picture 3" descr="scottishflag">
            <a:extLst>
              <a:ext uri="{FF2B5EF4-FFF2-40B4-BE49-F238E27FC236}">
                <a16:creationId xmlns:a16="http://schemas.microsoft.com/office/drawing/2014/main" id="{A1FBC4F1-38B9-476A-9683-904FAC8C010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 Box 4">
            <a:extLst>
              <a:ext uri="{FF2B5EF4-FFF2-40B4-BE49-F238E27FC236}">
                <a16:creationId xmlns:a16="http://schemas.microsoft.com/office/drawing/2014/main" id="{81791049-F15A-4470-BFFC-F414983D6E2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5122" name="Object 5">
            <a:extLst>
              <a:ext uri="{FF2B5EF4-FFF2-40B4-BE49-F238E27FC236}">
                <a16:creationId xmlns:a16="http://schemas.microsoft.com/office/drawing/2014/main" id="{2D04E571-4F1E-43AC-B064-635EBA8B77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50963" y="2198688"/>
          <a:ext cx="6364287" cy="377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572000" imgH="3213000" progId="Equation.DSMT4">
                  <p:embed/>
                </p:oleObj>
              </mc:Choice>
              <mc:Fallback>
                <p:oleObj name="Equation" r:id="rId3" imgW="4572000" imgH="3213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0963" y="2198688"/>
                        <a:ext cx="6364287" cy="3775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8" name="Picture 6" descr="Office Objects 0572">
            <a:extLst>
              <a:ext uri="{FF2B5EF4-FFF2-40B4-BE49-F238E27FC236}">
                <a16:creationId xmlns:a16="http://schemas.microsoft.com/office/drawing/2014/main" id="{FFD2ED48-8E92-46FD-A229-A9A32691C8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3489DD27-049F-4233-AB87-3FF4C1C75E8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724285F-3A3C-498B-89AC-D1EAC4F1910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031C3EF4-168D-4E38-913A-75963A9BC2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2532" name="Picture 2" descr="scottishflag">
            <a:extLst>
              <a:ext uri="{FF2B5EF4-FFF2-40B4-BE49-F238E27FC236}">
                <a16:creationId xmlns:a16="http://schemas.microsoft.com/office/drawing/2014/main" id="{B6E34C20-C35B-4B33-8ED0-EBCF7213432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 Box 3">
            <a:extLst>
              <a:ext uri="{FF2B5EF4-FFF2-40B4-BE49-F238E27FC236}">
                <a16:creationId xmlns:a16="http://schemas.microsoft.com/office/drawing/2014/main" id="{9CFB455F-445D-4B40-B251-7206736A5ED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2534" name="Picture 4" descr="Office Objects 0572">
            <a:extLst>
              <a:ext uri="{FF2B5EF4-FFF2-40B4-BE49-F238E27FC236}">
                <a16:creationId xmlns:a16="http://schemas.microsoft.com/office/drawing/2014/main" id="{212451B9-4985-4BB3-9FB2-CD98E3A1AA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005" name="Rectangle 5">
            <a:extLst>
              <a:ext uri="{FF2B5EF4-FFF2-40B4-BE49-F238E27FC236}">
                <a16:creationId xmlns:a16="http://schemas.microsoft.com/office/drawing/2014/main" id="{73B2B330-309E-455F-8473-F437F6EA16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28006" name="Rectangle 6">
            <a:extLst>
              <a:ext uri="{FF2B5EF4-FFF2-40B4-BE49-F238E27FC236}">
                <a16:creationId xmlns:a16="http://schemas.microsoft.com/office/drawing/2014/main" id="{43E29C42-F8C0-4CFC-93DB-AB6C643FA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2537" name="Line 7">
            <a:extLst>
              <a:ext uri="{FF2B5EF4-FFF2-40B4-BE49-F238E27FC236}">
                <a16:creationId xmlns:a16="http://schemas.microsoft.com/office/drawing/2014/main" id="{643B7274-E37B-45EA-95C4-E0E0EDBB64E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8008" name="Rectangle 8">
            <a:extLst>
              <a:ext uri="{FF2B5EF4-FFF2-40B4-BE49-F238E27FC236}">
                <a16:creationId xmlns:a16="http://schemas.microsoft.com/office/drawing/2014/main" id="{665485F8-AA91-4C18-A9B9-72B162A72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	We are learning the term Direct  Proportion.</a:t>
            </a:r>
          </a:p>
        </p:txBody>
      </p:sp>
      <p:sp>
        <p:nvSpPr>
          <p:cNvPr id="128009" name="Rectangle 9">
            <a:extLst>
              <a:ext uri="{FF2B5EF4-FFF2-40B4-BE49-F238E27FC236}">
                <a16:creationId xmlns:a16="http://schemas.microsoft.com/office/drawing/2014/main" id="{65CC71DE-E9FB-4A12-B8F9-968AA4C83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1.  Understand the idea of Direct Proportion.</a:t>
            </a:r>
          </a:p>
        </p:txBody>
      </p:sp>
      <p:sp>
        <p:nvSpPr>
          <p:cNvPr id="128011" name="Rectangle 11">
            <a:extLst>
              <a:ext uri="{FF2B5EF4-FFF2-40B4-BE49-F238E27FC236}">
                <a16:creationId xmlns:a16="http://schemas.microsoft.com/office/drawing/2014/main" id="{4826CDFC-EC86-4475-9D76-5DE8BE09D4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613" y="3798888"/>
            <a:ext cx="33607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2.  Solve simple proportional problems.</a:t>
            </a:r>
          </a:p>
        </p:txBody>
      </p:sp>
      <p:sp>
        <p:nvSpPr>
          <p:cNvPr id="22541" name="Text Box 12">
            <a:extLst>
              <a:ext uri="{FF2B5EF4-FFF2-40B4-BE49-F238E27FC236}">
                <a16:creationId xmlns:a16="http://schemas.microsoft.com/office/drawing/2014/main" id="{D2747942-ACB5-4894-8381-D6D0739721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1395413"/>
            <a:ext cx="2678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Direct Proportion</a:t>
            </a: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id="{2F20B4CA-AAC6-46D0-9A25-A083ED9FF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9213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 &amp; Proportion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8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8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8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8" grpId="0"/>
      <p:bldP spid="128009" grpId="0"/>
      <p:bldP spid="1280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37" name="Text Box 13">
            <a:extLst>
              <a:ext uri="{FF2B5EF4-FFF2-40B4-BE49-F238E27FC236}">
                <a16:creationId xmlns:a16="http://schemas.microsoft.com/office/drawing/2014/main" id="{8573BE7C-62A3-4ACE-9C9B-365CC98AF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3775" y="3681413"/>
            <a:ext cx="63674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: 	The cost of 6 cakes is £4.20. </a:t>
            </a:r>
          </a:p>
          <a:p>
            <a:pPr eaLnBrk="1" hangingPunct="1"/>
            <a:r>
              <a:rPr lang="en-GB" altLang="en-US"/>
              <a:t>		Find the cost of 5 cakes.</a:t>
            </a:r>
            <a:endParaRPr lang="en-GB" altLang="en-US" u="sng"/>
          </a:p>
        </p:txBody>
      </p:sp>
      <p:sp>
        <p:nvSpPr>
          <p:cNvPr id="15" name="Date Placeholder 1">
            <a:extLst>
              <a:ext uri="{FF2B5EF4-FFF2-40B4-BE49-F238E27FC236}">
                <a16:creationId xmlns:a16="http://schemas.microsoft.com/office/drawing/2014/main" id="{9A01CCD8-9743-40A7-B49D-8D225FBBF74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441A6B0-A9BB-4FFC-9FD2-3C69E65814C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70CADA1A-E604-4654-9796-AAE4588F3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6152" name="Picture 2" descr="scottishflag">
            <a:extLst>
              <a:ext uri="{FF2B5EF4-FFF2-40B4-BE49-F238E27FC236}">
                <a16:creationId xmlns:a16="http://schemas.microsoft.com/office/drawing/2014/main" id="{5D249B2F-BB02-46BA-A7F6-0C1E6BFD600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3" name="Text Box 3">
            <a:extLst>
              <a:ext uri="{FF2B5EF4-FFF2-40B4-BE49-F238E27FC236}">
                <a16:creationId xmlns:a16="http://schemas.microsoft.com/office/drawing/2014/main" id="{4FF00E04-0DA4-4340-B8C9-0AFD89F5088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029075"/>
            <a:ext cx="40274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9028" name="Rectangle 4">
            <a:extLst>
              <a:ext uri="{FF2B5EF4-FFF2-40B4-BE49-F238E27FC236}">
                <a16:creationId xmlns:a16="http://schemas.microsoft.com/office/drawing/2014/main" id="{2B19DA50-756F-4636-8901-3857C2DD4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Proportion</a:t>
            </a:r>
          </a:p>
        </p:txBody>
      </p:sp>
      <p:sp>
        <p:nvSpPr>
          <p:cNvPr id="6155" name="Text Box 5">
            <a:extLst>
              <a:ext uri="{FF2B5EF4-FFF2-40B4-BE49-F238E27FC236}">
                <a16:creationId xmlns:a16="http://schemas.microsoft.com/office/drawing/2014/main" id="{CB15F93A-6E3A-4F1A-B069-033DEE6EC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6156" name="Picture 6" descr="Office Objects 0572">
            <a:extLst>
              <a:ext uri="{FF2B5EF4-FFF2-40B4-BE49-F238E27FC236}">
                <a16:creationId xmlns:a16="http://schemas.microsoft.com/office/drawing/2014/main" id="{C05008DB-B985-496E-AAF5-E9D84B8018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31" name="Text Box 7">
            <a:extLst>
              <a:ext uri="{FF2B5EF4-FFF2-40B4-BE49-F238E27FC236}">
                <a16:creationId xmlns:a16="http://schemas.microsoft.com/office/drawing/2014/main" id="{06FE4457-01C6-46E4-88FB-5223E02A5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" y="2873375"/>
            <a:ext cx="61436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“ .. When you double the number of cakes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you double the cost.”</a:t>
            </a:r>
          </a:p>
        </p:txBody>
      </p:sp>
      <p:sp>
        <p:nvSpPr>
          <p:cNvPr id="6158" name="Text Box 10">
            <a:extLst>
              <a:ext uri="{FF2B5EF4-FFF2-40B4-BE49-F238E27FC236}">
                <a16:creationId xmlns:a16="http://schemas.microsoft.com/office/drawing/2014/main" id="{8E060319-9F98-48D6-839E-C7EBCB9A5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1973263"/>
            <a:ext cx="81216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Two quantities, </a:t>
            </a:r>
            <a:r>
              <a:rPr lang="en-GB" altLang="en-US">
                <a:solidFill>
                  <a:srgbClr val="FFFF00"/>
                </a:solidFill>
              </a:rPr>
              <a:t>(for example, number of cakes and total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cost) </a:t>
            </a:r>
            <a:r>
              <a:rPr lang="en-GB" altLang="en-US"/>
              <a:t>are said to be in DIRECT PROPORTION, if :</a:t>
            </a:r>
          </a:p>
        </p:txBody>
      </p:sp>
      <p:sp>
        <p:nvSpPr>
          <p:cNvPr id="6159" name="Text Box 12">
            <a:extLst>
              <a:ext uri="{FF2B5EF4-FFF2-40B4-BE49-F238E27FC236}">
                <a16:creationId xmlns:a16="http://schemas.microsoft.com/office/drawing/2014/main" id="{17EECCF4-C6E1-480E-ADD5-0D2A1DAAE2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1395413"/>
            <a:ext cx="2678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Direct Proportion</a:t>
            </a:r>
          </a:p>
        </p:txBody>
      </p:sp>
      <p:sp>
        <p:nvSpPr>
          <p:cNvPr id="24" name="Date Placeholder 1">
            <a:extLst>
              <a:ext uri="{FF2B5EF4-FFF2-40B4-BE49-F238E27FC236}">
                <a16:creationId xmlns:a16="http://schemas.microsoft.com/office/drawing/2014/main" id="{0F0CD016-7C50-45C1-86E3-1BB1CBBCC4F1}"/>
              </a:ext>
            </a:extLst>
          </p:cNvPr>
          <p:cNvSpPr txBox="1">
            <a:spLocks/>
          </p:cNvSpPr>
          <p:nvPr/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fld id="{612499B4-7BD6-442A-8C7A-6DC28173B570}" type="datetime5">
              <a:rPr lang="en-GB"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pPr>
                <a:defRPr/>
              </a:pPr>
              <a:t>4-Jul-26</a:t>
            </a:fld>
            <a:endParaRPr lang="en-GB" sz="1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D46D501-5788-428C-BC09-7AE48DD1F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4613275"/>
            <a:ext cx="43957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No. of cakes		  	   £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F4AB524-3256-4AD6-8FEB-4DD6347E4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5051425"/>
            <a:ext cx="4518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	6		</a:t>
            </a:r>
            <a:r>
              <a:rPr lang="en-GB" altLang="en-US">
                <a:latin typeface="Calibri" panose="020F0502020204030204" pitchFamily="34" charset="0"/>
              </a:rPr>
              <a:t>→</a:t>
            </a:r>
            <a:r>
              <a:rPr lang="en-GB" altLang="en-US"/>
              <a:t>	4.20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8E1CBF9-4C18-4F3D-A909-BB7B85A81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0" y="5491163"/>
            <a:ext cx="3302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	5		</a:t>
            </a:r>
            <a:r>
              <a:rPr lang="en-GB" altLang="en-US">
                <a:latin typeface="Calibri" panose="020F0502020204030204" pitchFamily="34" charset="0"/>
              </a:rPr>
              <a:t>→ </a:t>
            </a:r>
            <a:endParaRPr lang="en-GB" altLang="en-US"/>
          </a:p>
        </p:txBody>
      </p:sp>
      <p:sp>
        <p:nvSpPr>
          <p:cNvPr id="28" name="Cloud 27">
            <a:extLst>
              <a:ext uri="{FF2B5EF4-FFF2-40B4-BE49-F238E27FC236}">
                <a16:creationId xmlns:a16="http://schemas.microsoft.com/office/drawing/2014/main" id="{07739E23-09F9-4D91-AFDE-015A442EBD53}"/>
              </a:ext>
            </a:extLst>
          </p:cNvPr>
          <p:cNvSpPr/>
          <p:nvPr/>
        </p:nvSpPr>
        <p:spPr>
          <a:xfrm>
            <a:off x="0" y="2684463"/>
            <a:ext cx="3106738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sp>
        <p:nvSpPr>
          <p:cNvPr id="29" name="Cloud 28">
            <a:extLst>
              <a:ext uri="{FF2B5EF4-FFF2-40B4-BE49-F238E27FC236}">
                <a16:creationId xmlns:a16="http://schemas.microsoft.com/office/drawing/2014/main" id="{4A8D18DD-2DF7-412E-B366-C5E74BBB3E97}"/>
              </a:ext>
            </a:extLst>
          </p:cNvPr>
          <p:cNvSpPr/>
          <p:nvPr/>
        </p:nvSpPr>
        <p:spPr bwMode="auto">
          <a:xfrm>
            <a:off x="5800725" y="4940300"/>
            <a:ext cx="3289300" cy="19177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graphicFrame>
        <p:nvGraphicFramePr>
          <p:cNvPr id="30" name="Object 17">
            <a:extLst>
              <a:ext uri="{FF2B5EF4-FFF2-40B4-BE49-F238E27FC236}">
                <a16:creationId xmlns:a16="http://schemas.microsoft.com/office/drawing/2014/main" id="{0C3ADD31-8E62-4977-B92E-9E55BC5F80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0288" y="5411788"/>
          <a:ext cx="347662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393480" progId="Equation.DSMT4">
                  <p:embed/>
                </p:oleObj>
              </mc:Choice>
              <mc:Fallback>
                <p:oleObj name="Equation" r:id="rId4" imgW="15228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0288" y="5411788"/>
                        <a:ext cx="347662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8">
            <a:extLst>
              <a:ext uri="{FF2B5EF4-FFF2-40B4-BE49-F238E27FC236}">
                <a16:creationId xmlns:a16="http://schemas.microsoft.com/office/drawing/2014/main" id="{74C64A81-B0E6-43E4-8BC6-851812C886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86513" y="5657850"/>
          <a:ext cx="98266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640" imgH="177480" progId="Equation.DSMT4">
                  <p:embed/>
                </p:oleObj>
              </mc:Choice>
              <mc:Fallback>
                <p:oleObj name="Equation" r:id="rId6" imgW="43164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6513" y="5657850"/>
                        <a:ext cx="982662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8">
            <a:extLst>
              <a:ext uri="{FF2B5EF4-FFF2-40B4-BE49-F238E27FC236}">
                <a16:creationId xmlns:a16="http://schemas.microsoft.com/office/drawing/2014/main" id="{C7C660F0-69D3-49AE-BC0E-3241DA3C76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23138" y="5657850"/>
          <a:ext cx="11557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7960" imgH="177480" progId="Equation.DSMT4">
                  <p:embed/>
                </p:oleObj>
              </mc:Choice>
              <mc:Fallback>
                <p:oleObj name="Equation" r:id="rId8" imgW="50796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3138" y="5657850"/>
                        <a:ext cx="115570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Cloud 32">
            <a:extLst>
              <a:ext uri="{FF2B5EF4-FFF2-40B4-BE49-F238E27FC236}">
                <a16:creationId xmlns:a16="http://schemas.microsoft.com/office/drawing/2014/main" id="{846FF20B-E26F-4524-BC78-F962A464E62D}"/>
              </a:ext>
            </a:extLst>
          </p:cNvPr>
          <p:cNvSpPr/>
          <p:nvPr/>
        </p:nvSpPr>
        <p:spPr>
          <a:xfrm>
            <a:off x="30163" y="2700338"/>
            <a:ext cx="3106737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Make </a:t>
            </a:r>
            <a:r>
              <a:rPr lang="en-GB" sz="2000" u="sng" dirty="0">
                <a:solidFill>
                  <a:srgbClr val="080808"/>
                </a:solidFill>
                <a:latin typeface="Comic Sans MS" pitchFamily="66" charset="0"/>
              </a:rPr>
              <a:t>smaller</a:t>
            </a: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 fraction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37" grpId="0"/>
      <p:bldP spid="129031" grpId="0"/>
      <p:bldP spid="25" grpId="0"/>
      <p:bldP spid="26" grpId="0"/>
      <p:bldP spid="27" grpId="0"/>
      <p:bldP spid="28" grpId="0" animBg="1"/>
      <p:bldP spid="29" grpId="0" build="p" bldLvl="3" animBg="1"/>
      <p:bldP spid="3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ud 31">
            <a:extLst>
              <a:ext uri="{FF2B5EF4-FFF2-40B4-BE49-F238E27FC236}">
                <a16:creationId xmlns:a16="http://schemas.microsoft.com/office/drawing/2014/main" id="{081312E2-9F99-4261-809F-98B994F3A47F}"/>
              </a:ext>
            </a:extLst>
          </p:cNvPr>
          <p:cNvSpPr/>
          <p:nvPr/>
        </p:nvSpPr>
        <p:spPr bwMode="auto">
          <a:xfrm>
            <a:off x="5800725" y="4530725"/>
            <a:ext cx="3289300" cy="19177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15" name="Date Placeholder 1">
            <a:extLst>
              <a:ext uri="{FF2B5EF4-FFF2-40B4-BE49-F238E27FC236}">
                <a16:creationId xmlns:a16="http://schemas.microsoft.com/office/drawing/2014/main" id="{91CAE9BC-159F-45D6-8C5F-7AB9D2D441E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6319CEE-A6FC-4697-8D1A-239C0BB107E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DD6F7726-CF81-4DC7-8FB1-FB3AC3E95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7176" name="Picture 2" descr="scottishflag">
            <a:extLst>
              <a:ext uri="{FF2B5EF4-FFF2-40B4-BE49-F238E27FC236}">
                <a16:creationId xmlns:a16="http://schemas.microsoft.com/office/drawing/2014/main" id="{B04E5E98-102D-4A17-BC29-0C5902DD6F3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7" name="Text Box 3">
            <a:extLst>
              <a:ext uri="{FF2B5EF4-FFF2-40B4-BE49-F238E27FC236}">
                <a16:creationId xmlns:a16="http://schemas.microsoft.com/office/drawing/2014/main" id="{A261E5C4-751E-41B1-A346-1AFA5DD8882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7178" name="Text Box 5">
            <a:extLst>
              <a:ext uri="{FF2B5EF4-FFF2-40B4-BE49-F238E27FC236}">
                <a16:creationId xmlns:a16="http://schemas.microsoft.com/office/drawing/2014/main" id="{EA4EB026-F81F-4898-899B-8C66801B27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7179" name="Picture 6" descr="Office Objects 0572">
            <a:extLst>
              <a:ext uri="{FF2B5EF4-FFF2-40B4-BE49-F238E27FC236}">
                <a16:creationId xmlns:a16="http://schemas.microsoft.com/office/drawing/2014/main" id="{9D1BBA4E-702F-42B5-AA65-0EC6223016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0" name="Text Box 10">
            <a:extLst>
              <a:ext uri="{FF2B5EF4-FFF2-40B4-BE49-F238E27FC236}">
                <a16:creationId xmlns:a16="http://schemas.microsoft.com/office/drawing/2014/main" id="{53B779B9-3911-4156-B300-B55A94E7C7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1395413"/>
            <a:ext cx="2678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Direct Proportion</a:t>
            </a:r>
          </a:p>
        </p:txBody>
      </p:sp>
      <p:sp>
        <p:nvSpPr>
          <p:cNvPr id="7181" name="Text Box 11">
            <a:extLst>
              <a:ext uri="{FF2B5EF4-FFF2-40B4-BE49-F238E27FC236}">
                <a16:creationId xmlns:a16="http://schemas.microsoft.com/office/drawing/2014/main" id="{890FC500-CA13-4210-BC33-96E5FFDBEF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165350"/>
            <a:ext cx="73628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: 	On holiday I exchanged £30 for $45.</a:t>
            </a:r>
          </a:p>
          <a:p>
            <a:pPr eaLnBrk="1" hangingPunct="1"/>
            <a:r>
              <a:rPr lang="en-GB" altLang="en-US"/>
              <a:t>		How many $ will I get for £50.</a:t>
            </a:r>
            <a:endParaRPr lang="en-GB" altLang="en-US" u="sng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2AF9041-C071-4E78-A978-CA417FEFF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4081463"/>
            <a:ext cx="42735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   £			  $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43D189F-3A15-4568-8822-53ECF3FEB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4519613"/>
            <a:ext cx="4252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30		</a:t>
            </a:r>
            <a:r>
              <a:rPr lang="en-GB" altLang="en-US">
                <a:solidFill>
                  <a:srgbClr val="FFFF00"/>
                </a:solidFill>
                <a:latin typeface="Calibri" panose="020F0502020204030204" pitchFamily="34" charset="0"/>
              </a:rPr>
              <a:t>→	</a:t>
            </a:r>
            <a:r>
              <a:rPr lang="en-GB" altLang="en-US">
                <a:solidFill>
                  <a:srgbClr val="FFFF00"/>
                </a:solidFill>
              </a:rPr>
              <a:t>45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9E601A8-3306-409E-88D4-1E4835D36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0" y="4959350"/>
            <a:ext cx="3302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50		</a:t>
            </a:r>
            <a:r>
              <a:rPr lang="en-GB" altLang="en-US">
                <a:solidFill>
                  <a:srgbClr val="FFFF00"/>
                </a:solidFill>
                <a:latin typeface="Calibri" panose="020F0502020204030204" pitchFamily="34" charset="0"/>
              </a:rPr>
              <a:t>→ 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FC5742DF-9931-43F4-BA40-3F40DC7988E0}"/>
              </a:ext>
            </a:extLst>
          </p:cNvPr>
          <p:cNvSpPr/>
          <p:nvPr/>
        </p:nvSpPr>
        <p:spPr>
          <a:xfrm>
            <a:off x="0" y="2684463"/>
            <a:ext cx="3106738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graphicFrame>
        <p:nvGraphicFramePr>
          <p:cNvPr id="28" name="Object 17">
            <a:extLst>
              <a:ext uri="{FF2B5EF4-FFF2-40B4-BE49-F238E27FC236}">
                <a16:creationId xmlns:a16="http://schemas.microsoft.com/office/drawing/2014/main" id="{987290C4-A4B1-4563-B118-90B30394E7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57925" y="5002213"/>
          <a:ext cx="492125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5640" imgH="393480" progId="Equation.DSMT4">
                  <p:embed/>
                </p:oleObj>
              </mc:Choice>
              <mc:Fallback>
                <p:oleObj name="Equation" r:id="rId4" imgW="21564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7925" y="5002213"/>
                        <a:ext cx="492125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8">
            <a:extLst>
              <a:ext uri="{FF2B5EF4-FFF2-40B4-BE49-F238E27FC236}">
                <a16:creationId xmlns:a16="http://schemas.microsoft.com/office/drawing/2014/main" id="{8B384669-4A85-4878-8E65-4BE7AF20B8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5763" y="5248275"/>
          <a:ext cx="72231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160" imgH="177480" progId="Equation.DSMT4">
                  <p:embed/>
                </p:oleObj>
              </mc:Choice>
              <mc:Fallback>
                <p:oleObj name="Equation" r:id="rId6" imgW="31716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5763" y="5248275"/>
                        <a:ext cx="722312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8">
            <a:extLst>
              <a:ext uri="{FF2B5EF4-FFF2-40B4-BE49-F238E27FC236}">
                <a16:creationId xmlns:a16="http://schemas.microsoft.com/office/drawing/2014/main" id="{778445C2-4F77-4572-8C43-37D2B57453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21575" y="5248275"/>
          <a:ext cx="8953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3480" imgH="177480" progId="Equation.DSMT4">
                  <p:embed/>
                </p:oleObj>
              </mc:Choice>
              <mc:Fallback>
                <p:oleObj name="Equation" r:id="rId8" imgW="39348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1575" y="5248275"/>
                        <a:ext cx="89535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Cloud 30">
            <a:extLst>
              <a:ext uri="{FF2B5EF4-FFF2-40B4-BE49-F238E27FC236}">
                <a16:creationId xmlns:a16="http://schemas.microsoft.com/office/drawing/2014/main" id="{32B90FD7-D675-447C-AB9F-44217D08AD54}"/>
              </a:ext>
            </a:extLst>
          </p:cNvPr>
          <p:cNvSpPr/>
          <p:nvPr/>
        </p:nvSpPr>
        <p:spPr>
          <a:xfrm>
            <a:off x="30163" y="2700338"/>
            <a:ext cx="3106737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Make </a:t>
            </a:r>
            <a:r>
              <a:rPr lang="en-GB" sz="2000" u="sng" dirty="0">
                <a:solidFill>
                  <a:srgbClr val="080808"/>
                </a:solidFill>
                <a:latin typeface="Comic Sans MS" pitchFamily="66" charset="0"/>
              </a:rPr>
              <a:t>bigger</a:t>
            </a: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 fraction</a:t>
            </a: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id="{62AE67F8-7D77-461C-B986-F9D2E6F0BF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9213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 &amp; Proportion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 bldLvl="3" animBg="1"/>
      <p:bldP spid="24" grpId="0"/>
      <p:bldP spid="25" grpId="0"/>
      <p:bldP spid="26" grpId="0"/>
      <p:bldP spid="27" grpId="0" animBg="1"/>
      <p:bldP spid="3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1B2341FE-6059-488C-BB9A-5F3BEC0540C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63C033A-E51B-4C2D-8605-209931F52A5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49B0B7A0-DB20-423F-B30F-A89CA3DFC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8199" name="Picture 2" descr="scottishflag">
            <a:extLst>
              <a:ext uri="{FF2B5EF4-FFF2-40B4-BE49-F238E27FC236}">
                <a16:creationId xmlns:a16="http://schemas.microsoft.com/office/drawing/2014/main" id="{958F1471-1124-44A2-A48D-42B5DE13725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Text Box 3">
            <a:extLst>
              <a:ext uri="{FF2B5EF4-FFF2-40B4-BE49-F238E27FC236}">
                <a16:creationId xmlns:a16="http://schemas.microsoft.com/office/drawing/2014/main" id="{DB98F27F-43DA-440F-910A-960911A2242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8201" name="Text Box 5">
            <a:extLst>
              <a:ext uri="{FF2B5EF4-FFF2-40B4-BE49-F238E27FC236}">
                <a16:creationId xmlns:a16="http://schemas.microsoft.com/office/drawing/2014/main" id="{99AC9BC9-FCBF-4475-B5C2-8428A6176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8202" name="Picture 6" descr="Office Objects 0572">
            <a:extLst>
              <a:ext uri="{FF2B5EF4-FFF2-40B4-BE49-F238E27FC236}">
                <a16:creationId xmlns:a16="http://schemas.microsoft.com/office/drawing/2014/main" id="{82A6F45E-25A4-451E-9249-F9CB04FCC8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3" name="Text Box 10">
            <a:extLst>
              <a:ext uri="{FF2B5EF4-FFF2-40B4-BE49-F238E27FC236}">
                <a16:creationId xmlns:a16="http://schemas.microsoft.com/office/drawing/2014/main" id="{68F45A66-9206-4C6F-A60C-2FCE8155A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1395413"/>
            <a:ext cx="2678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Direct Proportion</a:t>
            </a:r>
          </a:p>
        </p:txBody>
      </p:sp>
      <p:sp>
        <p:nvSpPr>
          <p:cNvPr id="8204" name="Text Box 11">
            <a:extLst>
              <a:ext uri="{FF2B5EF4-FFF2-40B4-BE49-F238E27FC236}">
                <a16:creationId xmlns:a16="http://schemas.microsoft.com/office/drawing/2014/main" id="{8724C4D3-55DB-4654-849D-7AEE31CFA2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013" y="1946275"/>
            <a:ext cx="8404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: 	300 pencils cost £6. How much will 200 cost.</a:t>
            </a:r>
            <a:endParaRPr lang="en-GB" altLang="en-US" u="sng"/>
          </a:p>
        </p:txBody>
      </p:sp>
      <p:sp>
        <p:nvSpPr>
          <p:cNvPr id="23" name="Cloud 22">
            <a:extLst>
              <a:ext uri="{FF2B5EF4-FFF2-40B4-BE49-F238E27FC236}">
                <a16:creationId xmlns:a16="http://schemas.microsoft.com/office/drawing/2014/main" id="{328A1E49-0E49-4502-A9BF-82BA1F34770D}"/>
              </a:ext>
            </a:extLst>
          </p:cNvPr>
          <p:cNvSpPr/>
          <p:nvPr/>
        </p:nvSpPr>
        <p:spPr bwMode="auto">
          <a:xfrm>
            <a:off x="5800725" y="4530725"/>
            <a:ext cx="3289300" cy="19177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375E361-B34E-4F7D-BBEF-83BD59D8F7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4081463"/>
            <a:ext cx="42132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 Pencil			 £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981B929-96C8-4D91-9408-1D0042571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4519613"/>
            <a:ext cx="4033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300		</a:t>
            </a:r>
            <a:r>
              <a:rPr lang="en-GB" altLang="en-US">
                <a:solidFill>
                  <a:srgbClr val="FFFF00"/>
                </a:solidFill>
                <a:latin typeface="Calibri" panose="020F0502020204030204" pitchFamily="34" charset="0"/>
              </a:rPr>
              <a:t>→	</a:t>
            </a:r>
            <a:r>
              <a:rPr lang="en-GB" altLang="en-US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7095489-B78B-4CFE-9A8C-F7725F4E0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0" y="4959350"/>
            <a:ext cx="3302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200		</a:t>
            </a:r>
            <a:r>
              <a:rPr lang="en-GB" altLang="en-US">
                <a:solidFill>
                  <a:srgbClr val="FFFF00"/>
                </a:solidFill>
                <a:latin typeface="Calibri" panose="020F0502020204030204" pitchFamily="34" charset="0"/>
              </a:rPr>
              <a:t>→ 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59793EC6-77C9-47F5-B8E1-2210246D6E32}"/>
              </a:ext>
            </a:extLst>
          </p:cNvPr>
          <p:cNvSpPr/>
          <p:nvPr/>
        </p:nvSpPr>
        <p:spPr>
          <a:xfrm>
            <a:off x="0" y="2684463"/>
            <a:ext cx="3106738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graphicFrame>
        <p:nvGraphicFramePr>
          <p:cNvPr id="28" name="Object 17">
            <a:extLst>
              <a:ext uri="{FF2B5EF4-FFF2-40B4-BE49-F238E27FC236}">
                <a16:creationId xmlns:a16="http://schemas.microsoft.com/office/drawing/2014/main" id="{C28D93D2-88E9-4C9A-9829-73307699D4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65863" y="5002213"/>
          <a:ext cx="695325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4560" imgH="393480" progId="Equation.DSMT4">
                  <p:embed/>
                </p:oleObj>
              </mc:Choice>
              <mc:Fallback>
                <p:oleObj name="Equation" r:id="rId4" imgW="30456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5863" y="5002213"/>
                        <a:ext cx="695325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8">
            <a:extLst>
              <a:ext uri="{FF2B5EF4-FFF2-40B4-BE49-F238E27FC236}">
                <a16:creationId xmlns:a16="http://schemas.microsoft.com/office/drawing/2014/main" id="{1058D6C2-13A9-4E6C-BFB0-8D23012D9F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00875" y="5248275"/>
          <a:ext cx="5476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1200" imgH="177480" progId="Equation.DSMT4">
                  <p:embed/>
                </p:oleObj>
              </mc:Choice>
              <mc:Fallback>
                <p:oleObj name="Equation" r:id="rId6" imgW="24120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75" y="5248275"/>
                        <a:ext cx="547688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8">
            <a:extLst>
              <a:ext uri="{FF2B5EF4-FFF2-40B4-BE49-F238E27FC236}">
                <a16:creationId xmlns:a16="http://schemas.microsoft.com/office/drawing/2014/main" id="{32B5E056-9976-4E5D-828A-E2C4E7B118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07300" y="5248275"/>
          <a:ext cx="72231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7160" imgH="177480" progId="Equation.DSMT4">
                  <p:embed/>
                </p:oleObj>
              </mc:Choice>
              <mc:Fallback>
                <p:oleObj name="Equation" r:id="rId8" imgW="31716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7300" y="5248275"/>
                        <a:ext cx="722313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Cloud 30">
            <a:extLst>
              <a:ext uri="{FF2B5EF4-FFF2-40B4-BE49-F238E27FC236}">
                <a16:creationId xmlns:a16="http://schemas.microsoft.com/office/drawing/2014/main" id="{DB265F9D-8419-4DF1-9E89-BC405C3B08D4}"/>
              </a:ext>
            </a:extLst>
          </p:cNvPr>
          <p:cNvSpPr/>
          <p:nvPr/>
        </p:nvSpPr>
        <p:spPr>
          <a:xfrm>
            <a:off x="30163" y="2700338"/>
            <a:ext cx="3106737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Make </a:t>
            </a:r>
            <a:r>
              <a:rPr lang="en-GB" sz="2000" u="sng" dirty="0">
                <a:solidFill>
                  <a:srgbClr val="080808"/>
                </a:solidFill>
                <a:latin typeface="Comic Sans MS" pitchFamily="66" charset="0"/>
              </a:rPr>
              <a:t>smaller</a:t>
            </a: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 fraction</a:t>
            </a: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id="{44F7A270-0E27-478C-899B-92339108F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9213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 &amp; Proportion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 bldLvl="3" animBg="1"/>
      <p:bldP spid="24" grpId="0"/>
      <p:bldP spid="25" grpId="0"/>
      <p:bldP spid="26" grpId="0"/>
      <p:bldP spid="27" grpId="0" animBg="1"/>
      <p:bldP spid="3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F388FB4F-516A-4479-9293-5FFFACCCF1D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025054-ED86-4801-BA02-D3CC97A4381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F2A66CC9-052B-4CEA-BB67-531FF55E1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Department</a:t>
            </a:r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43448A04-A18B-4467-A84C-57128A19F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57" name="Text Box 3">
            <a:extLst>
              <a:ext uri="{FF2B5EF4-FFF2-40B4-BE49-F238E27FC236}">
                <a16:creationId xmlns:a16="http://schemas.microsoft.com/office/drawing/2014/main" id="{25A27EB8-1DCA-466D-81AB-BFF5563E1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N5 Lifeskills</a:t>
            </a:r>
          </a:p>
          <a:p>
            <a:pPr algn="ctr" eaLnBrk="1" hangingPunct="1"/>
            <a:r>
              <a:rPr lang="en-GB" altLang="en-US" sz="4000"/>
              <a:t>Ex 3</a:t>
            </a:r>
          </a:p>
          <a:p>
            <a:pPr algn="ctr" eaLnBrk="1" hangingPunct="1"/>
            <a:r>
              <a:rPr lang="en-GB" altLang="en-US" sz="4000"/>
              <a:t>Ch7 (page 67)</a:t>
            </a:r>
          </a:p>
        </p:txBody>
      </p:sp>
      <p:pic>
        <p:nvPicPr>
          <p:cNvPr id="23558" name="Picture 4" descr="ag00463_">
            <a:extLst>
              <a:ext uri="{FF2B5EF4-FFF2-40B4-BE49-F238E27FC236}">
                <a16:creationId xmlns:a16="http://schemas.microsoft.com/office/drawing/2014/main" id="{9778ABCA-F816-45FE-8C41-55A89F84898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9" name="Text Box 5">
            <a:extLst>
              <a:ext uri="{FF2B5EF4-FFF2-40B4-BE49-F238E27FC236}">
                <a16:creationId xmlns:a16="http://schemas.microsoft.com/office/drawing/2014/main" id="{94F808B0-3D7C-45C8-ADD8-59C5D015EF8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3560" name="Picture 2" descr="scottishflag">
            <a:extLst>
              <a:ext uri="{FF2B5EF4-FFF2-40B4-BE49-F238E27FC236}">
                <a16:creationId xmlns:a16="http://schemas.microsoft.com/office/drawing/2014/main" id="{98B9B0B9-45F9-49B5-A75E-5F9B4FC6762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1" name="Picture 4" descr="Office Objects 0572">
            <a:extLst>
              <a:ext uri="{FF2B5EF4-FFF2-40B4-BE49-F238E27FC236}">
                <a16:creationId xmlns:a16="http://schemas.microsoft.com/office/drawing/2014/main" id="{544E8655-16CF-4803-B186-CF75ED2149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>
            <a:extLst>
              <a:ext uri="{FF2B5EF4-FFF2-40B4-BE49-F238E27FC236}">
                <a16:creationId xmlns:a16="http://schemas.microsoft.com/office/drawing/2014/main" id="{B1A58DAE-A999-4BA8-B97B-AB3F264A1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9213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 &amp; Proportion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8">
            <a:extLst>
              <a:ext uri="{FF2B5EF4-FFF2-40B4-BE49-F238E27FC236}">
                <a16:creationId xmlns:a16="http://schemas.microsoft.com/office/drawing/2014/main" id="{B6E9388B-3B1D-40B9-85FF-ECE231EC425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1F394B7-FFAD-4608-B372-21F900E7FA6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4934FFA1-BE00-4618-800B-F8BEF5BC39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44386" name="Rectangle 2">
            <a:extLst>
              <a:ext uri="{FF2B5EF4-FFF2-40B4-BE49-F238E27FC236}">
                <a16:creationId xmlns:a16="http://schemas.microsoft.com/office/drawing/2014/main" id="{753859C4-029B-4299-99F5-6C7154D4BD8C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7642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9222" name="Picture 3" descr="scottishflag">
            <a:extLst>
              <a:ext uri="{FF2B5EF4-FFF2-40B4-BE49-F238E27FC236}">
                <a16:creationId xmlns:a16="http://schemas.microsoft.com/office/drawing/2014/main" id="{9D97A5D2-A4AE-420C-935B-0823E61A1AB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Text Box 4">
            <a:extLst>
              <a:ext uri="{FF2B5EF4-FFF2-40B4-BE49-F238E27FC236}">
                <a16:creationId xmlns:a16="http://schemas.microsoft.com/office/drawing/2014/main" id="{C6014ED9-F35D-4695-A64B-DF5E7B0F045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9224" name="Picture 6" descr="Office Objects 0572">
            <a:extLst>
              <a:ext uri="{FF2B5EF4-FFF2-40B4-BE49-F238E27FC236}">
                <a16:creationId xmlns:a16="http://schemas.microsoft.com/office/drawing/2014/main" id="{0984308D-9BF9-45C2-8E28-60390E4AFF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218" name="Object 7">
            <a:extLst>
              <a:ext uri="{FF2B5EF4-FFF2-40B4-BE49-F238E27FC236}">
                <a16:creationId xmlns:a16="http://schemas.microsoft.com/office/drawing/2014/main" id="{AEFED7BC-4C70-42BD-8298-CE029B9112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2093913"/>
          <a:ext cx="5657850" cy="273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3680" imgH="2323800" progId="Equation.DSMT4">
                  <p:embed/>
                </p:oleObj>
              </mc:Choice>
              <mc:Fallback>
                <p:oleObj name="Equation" r:id="rId4" imgW="4063680" imgH="2323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93913"/>
                        <a:ext cx="5657850" cy="273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5" name="Line 8">
            <a:extLst>
              <a:ext uri="{FF2B5EF4-FFF2-40B4-BE49-F238E27FC236}">
                <a16:creationId xmlns:a16="http://schemas.microsoft.com/office/drawing/2014/main" id="{C60AA9B6-7A05-4004-B18F-F659732BD9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8188" y="2613025"/>
            <a:ext cx="0" cy="1916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Line 9">
            <a:extLst>
              <a:ext uri="{FF2B5EF4-FFF2-40B4-BE49-F238E27FC236}">
                <a16:creationId xmlns:a16="http://schemas.microsoft.com/office/drawing/2014/main" id="{5C5F6B65-5C3A-49A9-8C49-AFCEBF8A9D3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0250" y="4537075"/>
            <a:ext cx="1776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7" name="Text Box 10">
            <a:extLst>
              <a:ext uri="{FF2B5EF4-FFF2-40B4-BE49-F238E27FC236}">
                <a16:creationId xmlns:a16="http://schemas.microsoft.com/office/drawing/2014/main" id="{0ADDAEC2-B433-4966-8F8A-1824BF865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3275" y="3810000"/>
            <a:ext cx="363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9228" name="Text Box 11">
            <a:extLst>
              <a:ext uri="{FF2B5EF4-FFF2-40B4-BE49-F238E27FC236}">
                <a16:creationId xmlns:a16="http://schemas.microsoft.com/office/drawing/2014/main" id="{72BEE8E9-F81F-4B65-9393-8ADC56865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2663" y="3989388"/>
            <a:ext cx="363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9229" name="Text Box 12">
            <a:extLst>
              <a:ext uri="{FF2B5EF4-FFF2-40B4-BE49-F238E27FC236}">
                <a16:creationId xmlns:a16="http://schemas.microsoft.com/office/drawing/2014/main" id="{FACF2C56-0879-475F-ABC5-6C87AF1DA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9088" y="2959100"/>
            <a:ext cx="363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9230" name="Text Box 13">
            <a:extLst>
              <a:ext uri="{FF2B5EF4-FFF2-40B4-BE49-F238E27FC236}">
                <a16:creationId xmlns:a16="http://schemas.microsoft.com/office/drawing/2014/main" id="{BF2A8B7C-157A-4015-A603-7515CD77BD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3675" y="3616325"/>
            <a:ext cx="363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9231" name="Text Box 14">
            <a:extLst>
              <a:ext uri="{FF2B5EF4-FFF2-40B4-BE49-F238E27FC236}">
                <a16:creationId xmlns:a16="http://schemas.microsoft.com/office/drawing/2014/main" id="{5A6A1767-CB9F-4B6F-92C9-9D111A8E4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8338" y="3055938"/>
            <a:ext cx="363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9232" name="Text Box 15">
            <a:extLst>
              <a:ext uri="{FF2B5EF4-FFF2-40B4-BE49-F238E27FC236}">
                <a16:creationId xmlns:a16="http://schemas.microsoft.com/office/drawing/2014/main" id="{18E97934-A9DE-4154-A208-36B9D3803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1238" y="3332163"/>
            <a:ext cx="363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9233" name="Text Box 16">
            <a:extLst>
              <a:ext uri="{FF2B5EF4-FFF2-40B4-BE49-F238E27FC236}">
                <a16:creationId xmlns:a16="http://schemas.microsoft.com/office/drawing/2014/main" id="{DF19972E-6CCE-48EA-A32C-DFCD757F5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7850" y="2835275"/>
            <a:ext cx="363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9234" name="Text Box 17">
            <a:extLst>
              <a:ext uri="{FF2B5EF4-FFF2-40B4-BE49-F238E27FC236}">
                <a16:creationId xmlns:a16="http://schemas.microsoft.com/office/drawing/2014/main" id="{24FE876B-2215-4A6C-AB77-462C7F6B0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7263" y="4591050"/>
            <a:ext cx="363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9235" name="Text Box 18">
            <a:extLst>
              <a:ext uri="{FF2B5EF4-FFF2-40B4-BE49-F238E27FC236}">
                <a16:creationId xmlns:a16="http://schemas.microsoft.com/office/drawing/2014/main" id="{5B4A297C-3DA4-41FF-A6C6-F6535F2D2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5275" y="2387600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F03F63EF-BD10-4BF4-8E80-54C1A50DC09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7BE3C54-FB36-4489-ACAF-B3F26180607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29DE4EA7-CBDA-46B4-82D5-4DFE277346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4580" name="Picture 2" descr="scottishflag">
            <a:extLst>
              <a:ext uri="{FF2B5EF4-FFF2-40B4-BE49-F238E27FC236}">
                <a16:creationId xmlns:a16="http://schemas.microsoft.com/office/drawing/2014/main" id="{4D68B6A6-D993-4817-823D-C84F624CD59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Text Box 3">
            <a:extLst>
              <a:ext uri="{FF2B5EF4-FFF2-40B4-BE49-F238E27FC236}">
                <a16:creationId xmlns:a16="http://schemas.microsoft.com/office/drawing/2014/main" id="{EBB689C0-6D30-4567-A4B0-D09172C8030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4582" name="Picture 4" descr="Office Objects 0572">
            <a:extLst>
              <a:ext uri="{FF2B5EF4-FFF2-40B4-BE49-F238E27FC236}">
                <a16:creationId xmlns:a16="http://schemas.microsoft.com/office/drawing/2014/main" id="{1486646F-4AEC-4B74-92C9-306A6026A3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5413" name="Rectangle 5">
            <a:extLst>
              <a:ext uri="{FF2B5EF4-FFF2-40B4-BE49-F238E27FC236}">
                <a16:creationId xmlns:a16="http://schemas.microsoft.com/office/drawing/2014/main" id="{D61275D4-A17E-4265-9D01-FC5603015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45414" name="Rectangle 6">
            <a:extLst>
              <a:ext uri="{FF2B5EF4-FFF2-40B4-BE49-F238E27FC236}">
                <a16:creationId xmlns:a16="http://schemas.microsoft.com/office/drawing/2014/main" id="{74743691-5A4C-4A9B-902B-FAB76CEF8D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4585" name="Line 7">
            <a:extLst>
              <a:ext uri="{FF2B5EF4-FFF2-40B4-BE49-F238E27FC236}">
                <a16:creationId xmlns:a16="http://schemas.microsoft.com/office/drawing/2014/main" id="{BECABA2C-7918-4B6B-9394-B06AEFCB69C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5416" name="Rectangle 8">
            <a:extLst>
              <a:ext uri="{FF2B5EF4-FFF2-40B4-BE49-F238E27FC236}">
                <a16:creationId xmlns:a16="http://schemas.microsoft.com/office/drawing/2014/main" id="{721BDE02-35C5-445A-A81D-19AAB67F6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	We are learning the term Inverse Proportion.</a:t>
            </a:r>
          </a:p>
        </p:txBody>
      </p:sp>
      <p:sp>
        <p:nvSpPr>
          <p:cNvPr id="145417" name="Rectangle 9">
            <a:extLst>
              <a:ext uri="{FF2B5EF4-FFF2-40B4-BE49-F238E27FC236}">
                <a16:creationId xmlns:a16="http://schemas.microsoft.com/office/drawing/2014/main" id="{8DD0040D-80E4-4A90-92A8-7BC1EFEEB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1.  Understand the idea of Inverse Proportion.</a:t>
            </a:r>
          </a:p>
        </p:txBody>
      </p:sp>
      <p:sp>
        <p:nvSpPr>
          <p:cNvPr id="145418" name="Rectangle 10">
            <a:extLst>
              <a:ext uri="{FF2B5EF4-FFF2-40B4-BE49-F238E27FC236}">
                <a16:creationId xmlns:a16="http://schemas.microsoft.com/office/drawing/2014/main" id="{CF575601-30B7-4F17-AF6D-23F30F1431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 &amp; Proportion</a:t>
            </a:r>
          </a:p>
        </p:txBody>
      </p:sp>
      <p:sp>
        <p:nvSpPr>
          <p:cNvPr id="145419" name="Rectangle 11">
            <a:extLst>
              <a:ext uri="{FF2B5EF4-FFF2-40B4-BE49-F238E27FC236}">
                <a16:creationId xmlns:a16="http://schemas.microsoft.com/office/drawing/2014/main" id="{CA43EF58-617F-4022-A8E9-4C36A32F9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613" y="3798888"/>
            <a:ext cx="33607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2.  Solve simple inverse proportion problems.</a:t>
            </a:r>
          </a:p>
        </p:txBody>
      </p:sp>
      <p:sp>
        <p:nvSpPr>
          <p:cNvPr id="24590" name="Text Box 12">
            <a:extLst>
              <a:ext uri="{FF2B5EF4-FFF2-40B4-BE49-F238E27FC236}">
                <a16:creationId xmlns:a16="http://schemas.microsoft.com/office/drawing/2014/main" id="{6F4AE16E-8394-4E5D-9F7A-1AB33BBFA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1395413"/>
            <a:ext cx="286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Inverse Proportion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5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5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5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6" grpId="0"/>
      <p:bldP spid="145417" grpId="0"/>
      <p:bldP spid="1454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8">
            <a:extLst>
              <a:ext uri="{FF2B5EF4-FFF2-40B4-BE49-F238E27FC236}">
                <a16:creationId xmlns:a16="http://schemas.microsoft.com/office/drawing/2014/main" id="{2DAB5643-E1E4-466A-9682-8FBFF138306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AD651D3-6DC8-4FF9-AD54-1F881747CE2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A83F5D6D-06E7-4CBC-A538-9D01FD104E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7CE7D4E3-368A-4DB9-B8E6-894AA7C7FAD5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81175" y="388938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127243E0-4F41-47D5-80DD-1EFC65EACE6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5D848A07-0B59-4DDC-A963-53481AA9743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6" name="Object 14">
            <a:extLst>
              <a:ext uri="{FF2B5EF4-FFF2-40B4-BE49-F238E27FC236}">
                <a16:creationId xmlns:a16="http://schemas.microsoft.com/office/drawing/2014/main" id="{90AE6DCB-383C-44C1-BA45-EC30F12D57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20763" y="1943100"/>
          <a:ext cx="7212012" cy="419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91040" imgH="3441600" progId="Equation.DSMT4">
                  <p:embed/>
                </p:oleObj>
              </mc:Choice>
              <mc:Fallback>
                <p:oleObj name="Equation" r:id="rId3" imgW="4991040" imgH="3441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1943100"/>
                        <a:ext cx="7212012" cy="419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Picture 17" descr="Office Objects 0572">
            <a:extLst>
              <a:ext uri="{FF2B5EF4-FFF2-40B4-BE49-F238E27FC236}">
                <a16:creationId xmlns:a16="http://schemas.microsoft.com/office/drawing/2014/main" id="{FE1BEFE0-EEC0-49FF-B2B3-50FE01CA05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29">
            <a:extLst>
              <a:ext uri="{FF2B5EF4-FFF2-40B4-BE49-F238E27FC236}">
                <a16:creationId xmlns:a16="http://schemas.microsoft.com/office/drawing/2014/main" id="{B2ACDD59-35C6-4F2B-A97D-7845CF5ABB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00" y="1393825"/>
            <a:ext cx="227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 </a:t>
            </a:r>
          </a:p>
          <a:p>
            <a:pPr eaLnBrk="1" hangingPunct="1"/>
            <a:endParaRPr lang="en-GB" altLang="en-US" sz="11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9AF6B5EA-728E-47FB-A2BE-0478A5FE124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F634818-CEA5-4AB9-92AC-E697611C334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32EF7BDB-EDB6-4288-85BA-CDEDFB120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5604" name="Picture 2" descr="scottishflag">
            <a:extLst>
              <a:ext uri="{FF2B5EF4-FFF2-40B4-BE49-F238E27FC236}">
                <a16:creationId xmlns:a16="http://schemas.microsoft.com/office/drawing/2014/main" id="{617E7F7E-80A9-4128-AF60-2C675D7495D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Text Box 3">
            <a:extLst>
              <a:ext uri="{FF2B5EF4-FFF2-40B4-BE49-F238E27FC236}">
                <a16:creationId xmlns:a16="http://schemas.microsoft.com/office/drawing/2014/main" id="{2318E681-0066-4A49-B029-D73E9F115DD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46436" name="Rectangle 4">
            <a:extLst>
              <a:ext uri="{FF2B5EF4-FFF2-40B4-BE49-F238E27FC236}">
                <a16:creationId xmlns:a16="http://schemas.microsoft.com/office/drawing/2014/main" id="{DEDAC543-6C99-4916-ACEF-868368430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 &amp; Proportion</a:t>
            </a:r>
          </a:p>
        </p:txBody>
      </p:sp>
      <p:sp>
        <p:nvSpPr>
          <p:cNvPr id="25607" name="Text Box 5">
            <a:extLst>
              <a:ext uri="{FF2B5EF4-FFF2-40B4-BE49-F238E27FC236}">
                <a16:creationId xmlns:a16="http://schemas.microsoft.com/office/drawing/2014/main" id="{76799601-1C3E-44AE-A94B-8EF25A037A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25608" name="Picture 6" descr="Office Objects 0572">
            <a:extLst>
              <a:ext uri="{FF2B5EF4-FFF2-40B4-BE49-F238E27FC236}">
                <a16:creationId xmlns:a16="http://schemas.microsoft.com/office/drawing/2014/main" id="{D595A8DB-5071-441D-824B-5CF8296647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9" name="Text Box 9">
            <a:extLst>
              <a:ext uri="{FF2B5EF4-FFF2-40B4-BE49-F238E27FC236}">
                <a16:creationId xmlns:a16="http://schemas.microsoft.com/office/drawing/2014/main" id="{F68908F6-BE62-4224-A414-B2817F376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2668588"/>
            <a:ext cx="7539037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Inverse proportion is when one quantity doubles</a:t>
            </a:r>
          </a:p>
          <a:p>
            <a:pPr algn="ctr" eaLnBrk="1" hangingPunct="1"/>
            <a:r>
              <a:rPr lang="en-GB" altLang="en-US"/>
              <a:t>and the other halves. The two quantities </a:t>
            </a:r>
            <a:r>
              <a:rPr lang="en-GB" altLang="en-US">
                <a:solidFill>
                  <a:srgbClr val="FFFF00"/>
                </a:solidFill>
              </a:rPr>
              <a:t> </a:t>
            </a:r>
            <a:r>
              <a:rPr lang="en-GB" altLang="en-US"/>
              <a:t>are said </a:t>
            </a:r>
          </a:p>
          <a:p>
            <a:pPr algn="ctr" eaLnBrk="1" hangingPunct="1"/>
            <a:r>
              <a:rPr lang="en-GB" altLang="en-US"/>
              <a:t>to be </a:t>
            </a:r>
            <a:r>
              <a:rPr lang="en-GB" altLang="en-US">
                <a:solidFill>
                  <a:srgbClr val="FFFF00"/>
                </a:solidFill>
              </a:rPr>
              <a:t>INVERSELY  PROPORTIONAL</a:t>
            </a:r>
            <a:r>
              <a:rPr lang="en-GB" altLang="en-US"/>
              <a:t> </a:t>
            </a:r>
          </a:p>
          <a:p>
            <a:pPr algn="ctr" eaLnBrk="1" hangingPunct="1"/>
            <a:r>
              <a:rPr lang="en-GB" altLang="en-US"/>
              <a:t>or (INDIRECTLY PROPORTIONAL) to each other. </a:t>
            </a:r>
          </a:p>
        </p:txBody>
      </p:sp>
      <p:sp>
        <p:nvSpPr>
          <p:cNvPr id="25610" name="Text Box 15">
            <a:extLst>
              <a:ext uri="{FF2B5EF4-FFF2-40B4-BE49-F238E27FC236}">
                <a16:creationId xmlns:a16="http://schemas.microsoft.com/office/drawing/2014/main" id="{B6EB97E5-F157-4669-BCFF-B77840DFE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1395413"/>
            <a:ext cx="286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Inverse Proportion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5532D167-4EC4-46CF-9FCB-B0A20C45CAC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63C033A-E51B-4C2D-8605-209931F52A5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1045C70D-E586-4CCB-9FEE-0CC2309AC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0247" name="Picture 2" descr="scottishflag">
            <a:extLst>
              <a:ext uri="{FF2B5EF4-FFF2-40B4-BE49-F238E27FC236}">
                <a16:creationId xmlns:a16="http://schemas.microsoft.com/office/drawing/2014/main" id="{418D0CD5-880A-463B-9126-6A62A6D12D3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Text Box 3">
            <a:extLst>
              <a:ext uri="{FF2B5EF4-FFF2-40B4-BE49-F238E27FC236}">
                <a16:creationId xmlns:a16="http://schemas.microsoft.com/office/drawing/2014/main" id="{5D4FCA9D-6B73-4103-9F14-0E1E47D8837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0249" name="Text Box 5">
            <a:extLst>
              <a:ext uri="{FF2B5EF4-FFF2-40B4-BE49-F238E27FC236}">
                <a16:creationId xmlns:a16="http://schemas.microsoft.com/office/drawing/2014/main" id="{0FF222C9-D05A-42E3-A08D-BF28C5BFC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10250" name="Picture 6" descr="Office Objects 0572">
            <a:extLst>
              <a:ext uri="{FF2B5EF4-FFF2-40B4-BE49-F238E27FC236}">
                <a16:creationId xmlns:a16="http://schemas.microsoft.com/office/drawing/2014/main" id="{0E8EB083-CD42-4000-89FE-9698CA9A8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1" name="Text Box 10">
            <a:extLst>
              <a:ext uri="{FF2B5EF4-FFF2-40B4-BE49-F238E27FC236}">
                <a16:creationId xmlns:a16="http://schemas.microsoft.com/office/drawing/2014/main" id="{046BEC12-72B1-410B-9018-92B80AEB46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1395413"/>
            <a:ext cx="2990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Indirect Proportion</a:t>
            </a:r>
          </a:p>
        </p:txBody>
      </p:sp>
      <p:sp>
        <p:nvSpPr>
          <p:cNvPr id="10252" name="Text Box 11">
            <a:extLst>
              <a:ext uri="{FF2B5EF4-FFF2-40B4-BE49-F238E27FC236}">
                <a16:creationId xmlns:a16="http://schemas.microsoft.com/office/drawing/2014/main" id="{70C80F39-DDE8-4C86-A848-A438B4722D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013" y="1946275"/>
            <a:ext cx="80978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: 	</a:t>
            </a:r>
            <a:r>
              <a:rPr lang="en-GB" altLang="en-US">
                <a:solidFill>
                  <a:srgbClr val="FFFF00"/>
                </a:solidFill>
              </a:rPr>
              <a:t>If it takes 3 men 8 hours to build a wall.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How long will it take 4 men.</a:t>
            </a:r>
            <a:endParaRPr lang="en-GB" altLang="en-US" u="sng"/>
          </a:p>
        </p:txBody>
      </p:sp>
      <p:sp>
        <p:nvSpPr>
          <p:cNvPr id="23" name="Cloud 22">
            <a:extLst>
              <a:ext uri="{FF2B5EF4-FFF2-40B4-BE49-F238E27FC236}">
                <a16:creationId xmlns:a16="http://schemas.microsoft.com/office/drawing/2014/main" id="{124E8600-093D-4D1D-A2EF-E002F0816F85}"/>
              </a:ext>
            </a:extLst>
          </p:cNvPr>
          <p:cNvSpPr/>
          <p:nvPr/>
        </p:nvSpPr>
        <p:spPr bwMode="auto">
          <a:xfrm>
            <a:off x="5800725" y="4530725"/>
            <a:ext cx="3289300" cy="19177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50487A7-E0D8-4927-A549-1E72F915A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4081463"/>
            <a:ext cx="47323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 Men			Hours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6063F3A-8669-488B-813E-4784EE4A83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4519613"/>
            <a:ext cx="4033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3		</a:t>
            </a:r>
            <a:r>
              <a:rPr lang="en-GB" altLang="en-US">
                <a:solidFill>
                  <a:srgbClr val="FFFF00"/>
                </a:solidFill>
                <a:latin typeface="Calibri" panose="020F0502020204030204" pitchFamily="34" charset="0"/>
              </a:rPr>
              <a:t>→	8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58C4646-3893-4852-8374-578765EB1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0" y="4959350"/>
            <a:ext cx="3302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4		</a:t>
            </a:r>
            <a:r>
              <a:rPr lang="en-GB" altLang="en-US">
                <a:solidFill>
                  <a:srgbClr val="FFFF00"/>
                </a:solidFill>
                <a:latin typeface="Calibri" panose="020F0502020204030204" pitchFamily="34" charset="0"/>
              </a:rPr>
              <a:t>→ 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D7000955-1612-456F-9FF4-B5157EFFB71C}"/>
              </a:ext>
            </a:extLst>
          </p:cNvPr>
          <p:cNvSpPr/>
          <p:nvPr/>
        </p:nvSpPr>
        <p:spPr>
          <a:xfrm>
            <a:off x="0" y="2684463"/>
            <a:ext cx="3106738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graphicFrame>
        <p:nvGraphicFramePr>
          <p:cNvPr id="28" name="Object 17">
            <a:extLst>
              <a:ext uri="{FF2B5EF4-FFF2-40B4-BE49-F238E27FC236}">
                <a16:creationId xmlns:a16="http://schemas.microsoft.com/office/drawing/2014/main" id="{960D474F-C6E0-40F6-A9BC-82DFF753C9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38900" y="5002213"/>
          <a:ext cx="347663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393480" progId="Equation.DSMT4">
                  <p:embed/>
                </p:oleObj>
              </mc:Choice>
              <mc:Fallback>
                <p:oleObj name="Equation" r:id="rId4" imgW="15228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8900" y="5002213"/>
                        <a:ext cx="347663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8">
            <a:extLst>
              <a:ext uri="{FF2B5EF4-FFF2-40B4-BE49-F238E27FC236}">
                <a16:creationId xmlns:a16="http://schemas.microsoft.com/office/drawing/2014/main" id="{016D0F19-90D6-4BE9-8CC0-375CCDD772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00875" y="5248275"/>
          <a:ext cx="5476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1200" imgH="177480" progId="Equation.DSMT4">
                  <p:embed/>
                </p:oleObj>
              </mc:Choice>
              <mc:Fallback>
                <p:oleObj name="Equation" r:id="rId6" imgW="24120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75" y="5248275"/>
                        <a:ext cx="547688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8">
            <a:extLst>
              <a:ext uri="{FF2B5EF4-FFF2-40B4-BE49-F238E27FC236}">
                <a16:creationId xmlns:a16="http://schemas.microsoft.com/office/drawing/2014/main" id="{3E231E22-BF8B-4810-AC7A-8CB41807C0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93025" y="5248275"/>
          <a:ext cx="5492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200" imgH="177480" progId="Equation.DSMT4">
                  <p:embed/>
                </p:oleObj>
              </mc:Choice>
              <mc:Fallback>
                <p:oleObj name="Equation" r:id="rId8" imgW="24120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3025" y="5248275"/>
                        <a:ext cx="54927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Cloud 30">
            <a:extLst>
              <a:ext uri="{FF2B5EF4-FFF2-40B4-BE49-F238E27FC236}">
                <a16:creationId xmlns:a16="http://schemas.microsoft.com/office/drawing/2014/main" id="{E1E1DB0A-02F4-4759-BAB5-A6859FA6C93F}"/>
              </a:ext>
            </a:extLst>
          </p:cNvPr>
          <p:cNvSpPr/>
          <p:nvPr/>
        </p:nvSpPr>
        <p:spPr>
          <a:xfrm>
            <a:off x="30163" y="2700338"/>
            <a:ext cx="3106737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Make </a:t>
            </a:r>
            <a:r>
              <a:rPr lang="en-GB" sz="2000" u="sng" dirty="0">
                <a:solidFill>
                  <a:srgbClr val="080808"/>
                </a:solidFill>
                <a:latin typeface="Comic Sans MS" pitchFamily="66" charset="0"/>
              </a:rPr>
              <a:t>smaller</a:t>
            </a: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 fraction</a:t>
            </a: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id="{EB2FEEC3-7376-479C-A367-1A1926D9C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9213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 &amp; Proportion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 bldLvl="3" animBg="1"/>
      <p:bldP spid="24" grpId="0"/>
      <p:bldP spid="25" grpId="0"/>
      <p:bldP spid="26" grpId="0"/>
      <p:bldP spid="27" grpId="0" animBg="1"/>
      <p:bldP spid="3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CCF31EA9-7CD4-4F59-B15B-42EA6148933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63C033A-E51B-4C2D-8605-209931F52A5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FD033D06-568D-4C6B-A853-735B2861D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1271" name="Picture 2" descr="scottishflag">
            <a:extLst>
              <a:ext uri="{FF2B5EF4-FFF2-40B4-BE49-F238E27FC236}">
                <a16:creationId xmlns:a16="http://schemas.microsoft.com/office/drawing/2014/main" id="{D9300248-50E0-42BB-BDB2-64DBA101311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2" name="Text Box 3">
            <a:extLst>
              <a:ext uri="{FF2B5EF4-FFF2-40B4-BE49-F238E27FC236}">
                <a16:creationId xmlns:a16="http://schemas.microsoft.com/office/drawing/2014/main" id="{6564958D-DE16-49FD-AC8E-D9DC4C83AEE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273" name="Text Box 5">
            <a:extLst>
              <a:ext uri="{FF2B5EF4-FFF2-40B4-BE49-F238E27FC236}">
                <a16:creationId xmlns:a16="http://schemas.microsoft.com/office/drawing/2014/main" id="{D430E95B-9B1D-4816-9D24-5A4539E27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11274" name="Picture 6" descr="Office Objects 0572">
            <a:extLst>
              <a:ext uri="{FF2B5EF4-FFF2-40B4-BE49-F238E27FC236}">
                <a16:creationId xmlns:a16="http://schemas.microsoft.com/office/drawing/2014/main" id="{2C8B0E7A-F585-4126-A5DE-C6025220E3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5" name="Text Box 10">
            <a:extLst>
              <a:ext uri="{FF2B5EF4-FFF2-40B4-BE49-F238E27FC236}">
                <a16:creationId xmlns:a16="http://schemas.microsoft.com/office/drawing/2014/main" id="{DF551789-F094-44AB-BF40-95F7C75C6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1395413"/>
            <a:ext cx="2990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Indirect Proportion</a:t>
            </a:r>
          </a:p>
        </p:txBody>
      </p:sp>
      <p:sp>
        <p:nvSpPr>
          <p:cNvPr id="11276" name="Text Box 11">
            <a:extLst>
              <a:ext uri="{FF2B5EF4-FFF2-40B4-BE49-F238E27FC236}">
                <a16:creationId xmlns:a16="http://schemas.microsoft.com/office/drawing/2014/main" id="{29C33CBE-7FA3-43E3-8B5F-483AF9E3F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013" y="1946275"/>
            <a:ext cx="845661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: It takes 10 workers 12 months to build a house.</a:t>
            </a:r>
          </a:p>
          <a:p>
            <a:pPr eaLnBrk="1" hangingPunct="1"/>
            <a:r>
              <a:rPr lang="en-GB" altLang="en-US"/>
              <a:t>	      How long should it take 8 men.</a:t>
            </a:r>
            <a:endParaRPr lang="en-GB" altLang="en-US" u="sng"/>
          </a:p>
        </p:txBody>
      </p:sp>
      <p:sp>
        <p:nvSpPr>
          <p:cNvPr id="23" name="Cloud 22">
            <a:extLst>
              <a:ext uri="{FF2B5EF4-FFF2-40B4-BE49-F238E27FC236}">
                <a16:creationId xmlns:a16="http://schemas.microsoft.com/office/drawing/2014/main" id="{C1205ACD-E810-4CF1-BB2E-877B0CB43183}"/>
              </a:ext>
            </a:extLst>
          </p:cNvPr>
          <p:cNvSpPr/>
          <p:nvPr/>
        </p:nvSpPr>
        <p:spPr bwMode="auto">
          <a:xfrm>
            <a:off x="5800725" y="4530725"/>
            <a:ext cx="3289300" cy="19177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926675A-1779-4A3B-9498-A59752EED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4081463"/>
            <a:ext cx="49450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 Workers		Months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19F2692-680B-4CEA-8D76-9CC38DB78F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4519613"/>
            <a:ext cx="4344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10		</a:t>
            </a:r>
            <a:r>
              <a:rPr lang="en-GB" altLang="en-US">
                <a:solidFill>
                  <a:srgbClr val="FFFF00"/>
                </a:solidFill>
                <a:latin typeface="Calibri" panose="020F0502020204030204" pitchFamily="34" charset="0"/>
              </a:rPr>
              <a:t>→	12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DAF43F9-F01D-4F4F-99EA-B08BD44AC5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0" y="4959350"/>
            <a:ext cx="3302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8		</a:t>
            </a:r>
            <a:r>
              <a:rPr lang="en-GB" altLang="en-US">
                <a:solidFill>
                  <a:srgbClr val="FFFF00"/>
                </a:solidFill>
                <a:latin typeface="Calibri" panose="020F0502020204030204" pitchFamily="34" charset="0"/>
              </a:rPr>
              <a:t>→ 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6416D2EF-DE12-4194-83DA-2A4305B45312}"/>
              </a:ext>
            </a:extLst>
          </p:cNvPr>
          <p:cNvSpPr/>
          <p:nvPr/>
        </p:nvSpPr>
        <p:spPr>
          <a:xfrm>
            <a:off x="0" y="2684463"/>
            <a:ext cx="3106738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graphicFrame>
        <p:nvGraphicFramePr>
          <p:cNvPr id="28" name="Object 17">
            <a:extLst>
              <a:ext uri="{FF2B5EF4-FFF2-40B4-BE49-F238E27FC236}">
                <a16:creationId xmlns:a16="http://schemas.microsoft.com/office/drawing/2014/main" id="{2EB403DA-85DC-4BAA-B192-ECAF538706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81750" y="5002213"/>
          <a:ext cx="463550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040" imgH="393480" progId="Equation.DSMT4">
                  <p:embed/>
                </p:oleObj>
              </mc:Choice>
              <mc:Fallback>
                <p:oleObj name="Equation" r:id="rId4" imgW="20304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1750" y="5002213"/>
                        <a:ext cx="463550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8">
            <a:extLst>
              <a:ext uri="{FF2B5EF4-FFF2-40B4-BE49-F238E27FC236}">
                <a16:creationId xmlns:a16="http://schemas.microsoft.com/office/drawing/2014/main" id="{D58FD825-2DD7-4E97-B595-1231854C94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15150" y="5262563"/>
          <a:ext cx="72072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160" imgH="164880" progId="Equation.DSMT4">
                  <p:embed/>
                </p:oleObj>
              </mc:Choice>
              <mc:Fallback>
                <p:oleObj name="Equation" r:id="rId6" imgW="317160" imgH="1648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5150" y="5262563"/>
                        <a:ext cx="720725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8">
            <a:extLst>
              <a:ext uri="{FF2B5EF4-FFF2-40B4-BE49-F238E27FC236}">
                <a16:creationId xmlns:a16="http://schemas.microsoft.com/office/drawing/2014/main" id="{79701FF0-63A1-461C-BA2A-DE5C1BFD42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1588" y="5248275"/>
          <a:ext cx="69373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4560" imgH="177480" progId="Equation.DSMT4">
                  <p:embed/>
                </p:oleObj>
              </mc:Choice>
              <mc:Fallback>
                <p:oleObj name="Equation" r:id="rId8" imgW="30456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1588" y="5248275"/>
                        <a:ext cx="693737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Cloud 30">
            <a:extLst>
              <a:ext uri="{FF2B5EF4-FFF2-40B4-BE49-F238E27FC236}">
                <a16:creationId xmlns:a16="http://schemas.microsoft.com/office/drawing/2014/main" id="{59461960-3688-4AE9-BA24-0E2B42BC4ACD}"/>
              </a:ext>
            </a:extLst>
          </p:cNvPr>
          <p:cNvSpPr/>
          <p:nvPr/>
        </p:nvSpPr>
        <p:spPr>
          <a:xfrm>
            <a:off x="30163" y="2700338"/>
            <a:ext cx="3106737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Make </a:t>
            </a:r>
            <a:r>
              <a:rPr lang="en-GB" sz="2000" u="sng" dirty="0">
                <a:solidFill>
                  <a:srgbClr val="080808"/>
                </a:solidFill>
                <a:latin typeface="Comic Sans MS" pitchFamily="66" charset="0"/>
              </a:rPr>
              <a:t>bigger</a:t>
            </a: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 fraction</a:t>
            </a: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id="{4D91C5C6-2940-4C3E-BC73-276C8150D4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9213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 &amp; Proportion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 bldLvl="3" animBg="1"/>
      <p:bldP spid="24" grpId="0"/>
      <p:bldP spid="25" grpId="0"/>
      <p:bldP spid="26" grpId="0"/>
      <p:bldP spid="27" grpId="0" animBg="1"/>
      <p:bldP spid="3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0">
            <a:extLst>
              <a:ext uri="{FF2B5EF4-FFF2-40B4-BE49-F238E27FC236}">
                <a16:creationId xmlns:a16="http://schemas.microsoft.com/office/drawing/2014/main" id="{631D3D5F-B9B2-466A-8548-3E119B33D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1395413"/>
            <a:ext cx="2990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Indirect Proportion</a:t>
            </a: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id="{34F848F5-8FED-48D4-B3D9-0DFBC072E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9213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 &amp; Proportion</a:t>
            </a:r>
          </a:p>
        </p:txBody>
      </p:sp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C220C84D-703D-40EC-BFB5-BC123E4164F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025054-ED86-4801-BA02-D3CC97A4381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5A3B8A5F-BFA4-4989-9219-13EC94FEB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Department</a:t>
            </a:r>
          </a:p>
        </p:txBody>
      </p:sp>
      <p:sp>
        <p:nvSpPr>
          <p:cNvPr id="26630" name="Rectangle 2">
            <a:extLst>
              <a:ext uri="{FF2B5EF4-FFF2-40B4-BE49-F238E27FC236}">
                <a16:creationId xmlns:a16="http://schemas.microsoft.com/office/drawing/2014/main" id="{268077CC-336B-4386-849B-4E293DFD1D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1" name="Text Box 3">
            <a:extLst>
              <a:ext uri="{FF2B5EF4-FFF2-40B4-BE49-F238E27FC236}">
                <a16:creationId xmlns:a16="http://schemas.microsoft.com/office/drawing/2014/main" id="{AF94A738-40F0-4B35-841F-FD92048E8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 4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Ch7 (page 69)</a:t>
            </a:r>
          </a:p>
        </p:txBody>
      </p:sp>
      <p:pic>
        <p:nvPicPr>
          <p:cNvPr id="26632" name="Picture 4" descr="ag00463_">
            <a:extLst>
              <a:ext uri="{FF2B5EF4-FFF2-40B4-BE49-F238E27FC236}">
                <a16:creationId xmlns:a16="http://schemas.microsoft.com/office/drawing/2014/main" id="{F6933CB2-A352-41B0-9B54-5DA98321ACC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3" name="Text Box 5">
            <a:extLst>
              <a:ext uri="{FF2B5EF4-FFF2-40B4-BE49-F238E27FC236}">
                <a16:creationId xmlns:a16="http://schemas.microsoft.com/office/drawing/2014/main" id="{A7ABDE10-527D-49CD-A3B0-8169101171E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6634" name="Picture 2" descr="scottishflag">
            <a:extLst>
              <a:ext uri="{FF2B5EF4-FFF2-40B4-BE49-F238E27FC236}">
                <a16:creationId xmlns:a16="http://schemas.microsoft.com/office/drawing/2014/main" id="{1A6A1EE0-F86F-4DF2-BB0F-95F40440E3C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5" name="Picture 4" descr="Office Objects 0572">
            <a:extLst>
              <a:ext uri="{FF2B5EF4-FFF2-40B4-BE49-F238E27FC236}">
                <a16:creationId xmlns:a16="http://schemas.microsoft.com/office/drawing/2014/main" id="{ED8E3D15-CE7D-4BD4-A481-1C28906244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4">
            <a:extLst>
              <a:ext uri="{FF2B5EF4-FFF2-40B4-BE49-F238E27FC236}">
                <a16:creationId xmlns:a16="http://schemas.microsoft.com/office/drawing/2014/main" id="{4F70AEF9-3539-479A-861F-92EA80A9A60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827588" cy="2101850"/>
            <a:chOff x="0" y="-1"/>
            <a:chExt cx="4394579" cy="2101755"/>
          </a:xfrm>
        </p:grpSpPr>
        <p:sp>
          <p:nvSpPr>
            <p:cNvPr id="12" name="Cloud 11">
              <a:extLst>
                <a:ext uri="{FF2B5EF4-FFF2-40B4-BE49-F238E27FC236}">
                  <a16:creationId xmlns:a16="http://schemas.microsoft.com/office/drawing/2014/main" id="{81FFE3B4-3B7F-4A65-B0A0-F1C76AEC9A84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3" name="Picture 12" descr="TICK.jpg">
              <a:extLst>
                <a:ext uri="{FF2B5EF4-FFF2-40B4-BE49-F238E27FC236}">
                  <a16:creationId xmlns:a16="http://schemas.microsoft.com/office/drawing/2014/main" id="{D8D76457-4324-4EEC-B034-2F3B06CC33AF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4" name="Rounded Rectangle 13">
            <a:hlinkClick r:id="rId6"/>
            <a:extLst>
              <a:ext uri="{FF2B5EF4-FFF2-40B4-BE49-F238E27FC236}">
                <a16:creationId xmlns:a16="http://schemas.microsoft.com/office/drawing/2014/main" id="{B8ECF615-3829-42C3-BB8D-5AE0A1DCD49B}"/>
              </a:ext>
            </a:extLst>
          </p:cNvPr>
          <p:cNvSpPr/>
          <p:nvPr/>
        </p:nvSpPr>
        <p:spPr>
          <a:xfrm>
            <a:off x="5322888" y="4937125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  <p:sp>
        <p:nvSpPr>
          <p:cNvPr id="15" name="Rounded Rectangle 14">
            <a:hlinkClick r:id="rId7"/>
            <a:extLst>
              <a:ext uri="{FF2B5EF4-FFF2-40B4-BE49-F238E27FC236}">
                <a16:creationId xmlns:a16="http://schemas.microsoft.com/office/drawing/2014/main" id="{E4712F2C-9684-4F98-93F8-98C673BF1C54}"/>
              </a:ext>
            </a:extLst>
          </p:cNvPr>
          <p:cNvSpPr/>
          <p:nvPr/>
        </p:nvSpPr>
        <p:spPr>
          <a:xfrm>
            <a:off x="2311400" y="4943475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D2C30F80-7AE4-4E4D-8125-559A9A24CF4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EA2479B-9C58-4253-9E15-5C177E3BE54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55B01BBC-4B1C-4CEB-8984-AFB84BDCA6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6388" name="Picture 2" descr="scottishflag">
            <a:extLst>
              <a:ext uri="{FF2B5EF4-FFF2-40B4-BE49-F238E27FC236}">
                <a16:creationId xmlns:a16="http://schemas.microsoft.com/office/drawing/2014/main" id="{3566D077-9297-41D3-8C58-82D977E893B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Text Box 3">
            <a:extLst>
              <a:ext uri="{FF2B5EF4-FFF2-40B4-BE49-F238E27FC236}">
                <a16:creationId xmlns:a16="http://schemas.microsoft.com/office/drawing/2014/main" id="{F16863D9-2E61-479D-9902-2EF578BE3F1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6390" name="Picture 4" descr="Office Objects 0572">
            <a:extLst>
              <a:ext uri="{FF2B5EF4-FFF2-40B4-BE49-F238E27FC236}">
                <a16:creationId xmlns:a16="http://schemas.microsoft.com/office/drawing/2014/main" id="{E79FBF68-4932-43BF-9915-DD51412BB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1" name="Rectangle 5">
            <a:extLst>
              <a:ext uri="{FF2B5EF4-FFF2-40B4-BE49-F238E27FC236}">
                <a16:creationId xmlns:a16="http://schemas.microsoft.com/office/drawing/2014/main" id="{1D52822A-EFD0-402C-8B00-1D803C7D7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E174270B-FBDA-4A63-929C-D54796FAE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16743" name="Text Box 7">
            <a:extLst>
              <a:ext uri="{FF2B5EF4-FFF2-40B4-BE49-F238E27FC236}">
                <a16:creationId xmlns:a16="http://schemas.microsoft.com/office/drawing/2014/main" id="{60F81DFA-2848-45C3-86D9-D65127852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4425" y="3025775"/>
            <a:ext cx="42195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Apply tabular method to solve problems involving ratios.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6394" name="Line 8">
            <a:extLst>
              <a:ext uri="{FF2B5EF4-FFF2-40B4-BE49-F238E27FC236}">
                <a16:creationId xmlns:a16="http://schemas.microsoft.com/office/drawing/2014/main" id="{9AF062B3-FECD-47B5-9817-819DF6A2FB5F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5" name="Rectangle 9">
            <a:extLst>
              <a:ext uri="{FF2B5EF4-FFF2-40B4-BE49-F238E27FC236}">
                <a16:creationId xmlns:a16="http://schemas.microsoft.com/office/drawing/2014/main" id="{4285F484-FD5A-4DD2-B0E2-3B18F6C3D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 	We are learning how to do ratio calculations.</a:t>
            </a:r>
          </a:p>
        </p:txBody>
      </p:sp>
      <p:sp>
        <p:nvSpPr>
          <p:cNvPr id="116747" name="Text Box 11">
            <a:extLst>
              <a:ext uri="{FF2B5EF4-FFF2-40B4-BE49-F238E27FC236}">
                <a16:creationId xmlns:a16="http://schemas.microsoft.com/office/drawing/2014/main" id="{49316CD7-82E7-4BD5-9BB2-EBA409414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4100" y="3875088"/>
            <a:ext cx="40513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22288" lvl="1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Show appropriate working.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6397" name="Text Box 12">
            <a:extLst>
              <a:ext uri="{FF2B5EF4-FFF2-40B4-BE49-F238E27FC236}">
                <a16:creationId xmlns:a16="http://schemas.microsoft.com/office/drawing/2014/main" id="{CD881737-61D5-490A-A09C-5C2B0EEE79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384300"/>
            <a:ext cx="2687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Ratio Calculations</a:t>
            </a:r>
          </a:p>
        </p:txBody>
      </p:sp>
      <p:sp>
        <p:nvSpPr>
          <p:cNvPr id="16398" name="Text Box 29">
            <a:extLst>
              <a:ext uri="{FF2B5EF4-FFF2-40B4-BE49-F238E27FC236}">
                <a16:creationId xmlns:a16="http://schemas.microsoft.com/office/drawing/2014/main" id="{ABA77380-1E20-4448-B54F-89C1BCD6B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00" y="1393825"/>
            <a:ext cx="227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 </a:t>
            </a:r>
          </a:p>
          <a:p>
            <a:pPr eaLnBrk="1" hangingPunct="1"/>
            <a:endParaRPr lang="en-GB" altLang="en-US" sz="1100">
              <a:solidFill>
                <a:srgbClr val="FFFF00"/>
              </a:solidFill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id="{DDBADE17-B903-42C0-BC33-13AA3E7F6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9213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 &amp; Proportion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3" grpId="0"/>
      <p:bldP spid="116745" grpId="0"/>
      <p:bldP spid="1167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1">
            <a:extLst>
              <a:ext uri="{FF2B5EF4-FFF2-40B4-BE49-F238E27FC236}">
                <a16:creationId xmlns:a16="http://schemas.microsoft.com/office/drawing/2014/main" id="{346B64A5-6B61-4188-92A4-4D4CE5E45C6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6639A49-BAAE-4ACF-A756-7F7D0E47154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>
            <a:extLst>
              <a:ext uri="{FF2B5EF4-FFF2-40B4-BE49-F238E27FC236}">
                <a16:creationId xmlns:a16="http://schemas.microsoft.com/office/drawing/2014/main" id="{E2104CD3-CF2C-426F-9A2E-D98B945F6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7412" name="Picture 2" descr="scottishflag">
            <a:extLst>
              <a:ext uri="{FF2B5EF4-FFF2-40B4-BE49-F238E27FC236}">
                <a16:creationId xmlns:a16="http://schemas.microsoft.com/office/drawing/2014/main" id="{D60FEBC1-6BCC-447C-87D8-5BCE71BC843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3">
            <a:extLst>
              <a:ext uri="{FF2B5EF4-FFF2-40B4-BE49-F238E27FC236}">
                <a16:creationId xmlns:a16="http://schemas.microsoft.com/office/drawing/2014/main" id="{FE476D47-6620-4A9A-91EE-A580856AA15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414" name="Text Box 25">
            <a:extLst>
              <a:ext uri="{FF2B5EF4-FFF2-40B4-BE49-F238E27FC236}">
                <a16:creationId xmlns:a16="http://schemas.microsoft.com/office/drawing/2014/main" id="{091B0808-6FCC-4465-8AEF-1624FB344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17415" name="Picture 38" descr="Office Objects 0572">
            <a:extLst>
              <a:ext uri="{FF2B5EF4-FFF2-40B4-BE49-F238E27FC236}">
                <a16:creationId xmlns:a16="http://schemas.microsoft.com/office/drawing/2014/main" id="{3BC77C05-6126-4358-98B2-99A20A97FD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6" name="Text Box 46">
            <a:extLst>
              <a:ext uri="{FF2B5EF4-FFF2-40B4-BE49-F238E27FC236}">
                <a16:creationId xmlns:a16="http://schemas.microsoft.com/office/drawing/2014/main" id="{30B4CCDE-248F-4E7F-B191-FFE99BCD5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5950" y="1384300"/>
            <a:ext cx="2687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Ratio Calculations</a:t>
            </a:r>
          </a:p>
        </p:txBody>
      </p:sp>
      <p:sp>
        <p:nvSpPr>
          <p:cNvPr id="17417" name="Text Box 47">
            <a:extLst>
              <a:ext uri="{FF2B5EF4-FFF2-40B4-BE49-F238E27FC236}">
                <a16:creationId xmlns:a16="http://schemas.microsoft.com/office/drawing/2014/main" id="{55B95BF6-3501-471D-845D-A14B1302A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1952625"/>
            <a:ext cx="72612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The ratio of boys to girls is 4:5.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If there are 16 boys, how many girls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are there.</a:t>
            </a:r>
            <a:endParaRPr lang="en-GB" altLang="en-US" u="sng">
              <a:solidFill>
                <a:srgbClr val="FFFF00"/>
              </a:solidFill>
            </a:endParaRPr>
          </a:p>
        </p:txBody>
      </p:sp>
      <p:grpSp>
        <p:nvGrpSpPr>
          <p:cNvPr id="2" name="Group 58">
            <a:extLst>
              <a:ext uri="{FF2B5EF4-FFF2-40B4-BE49-F238E27FC236}">
                <a16:creationId xmlns:a16="http://schemas.microsoft.com/office/drawing/2014/main" id="{CBD90719-A639-46EA-BAE4-4E531BA19057}"/>
              </a:ext>
            </a:extLst>
          </p:cNvPr>
          <p:cNvGrpSpPr>
            <a:grpSpLocks/>
          </p:cNvGrpSpPr>
          <p:nvPr/>
        </p:nvGrpSpPr>
        <p:grpSpPr bwMode="auto">
          <a:xfrm>
            <a:off x="4437063" y="3495675"/>
            <a:ext cx="1657350" cy="1697038"/>
            <a:chOff x="2795" y="2202"/>
            <a:chExt cx="1044" cy="1069"/>
          </a:xfrm>
        </p:grpSpPr>
        <p:sp>
          <p:nvSpPr>
            <p:cNvPr id="17427" name="Line 48">
              <a:extLst>
                <a:ext uri="{FF2B5EF4-FFF2-40B4-BE49-F238E27FC236}">
                  <a16:creationId xmlns:a16="http://schemas.microsoft.com/office/drawing/2014/main" id="{BB6E8C81-A4B0-4566-A49D-F2D072FE2E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6" y="2263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8" name="Line 49">
              <a:extLst>
                <a:ext uri="{FF2B5EF4-FFF2-40B4-BE49-F238E27FC236}">
                  <a16:creationId xmlns:a16="http://schemas.microsoft.com/office/drawing/2014/main" id="{D65E005B-63FF-49D5-B928-51094DE8701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3332" y="2049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9" name="Text Box 50">
              <a:extLst>
                <a:ext uri="{FF2B5EF4-FFF2-40B4-BE49-F238E27FC236}">
                  <a16:creationId xmlns:a16="http://schemas.microsoft.com/office/drawing/2014/main" id="{D45A52E9-7EB9-4EE6-9CA1-E407A4D60A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5" y="2203"/>
              <a:ext cx="5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boys</a:t>
              </a:r>
            </a:p>
          </p:txBody>
        </p:sp>
        <p:sp>
          <p:nvSpPr>
            <p:cNvPr id="17430" name="Text Box 51">
              <a:extLst>
                <a:ext uri="{FF2B5EF4-FFF2-40B4-BE49-F238E27FC236}">
                  <a16:creationId xmlns:a16="http://schemas.microsoft.com/office/drawing/2014/main" id="{41D5880A-4D3B-41F3-8D4F-8F8AC004A0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9" y="2202"/>
              <a:ext cx="5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girls</a:t>
              </a:r>
            </a:p>
          </p:txBody>
        </p:sp>
      </p:grpSp>
      <p:sp>
        <p:nvSpPr>
          <p:cNvPr id="107572" name="Text Box 52">
            <a:extLst>
              <a:ext uri="{FF2B5EF4-FFF2-40B4-BE49-F238E27FC236}">
                <a16:creationId xmlns:a16="http://schemas.microsoft.com/office/drawing/2014/main" id="{B75808F8-059D-48FE-9B73-76838D6EB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7250" y="415925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107573" name="Text Box 53">
            <a:extLst>
              <a:ext uri="{FF2B5EF4-FFF2-40B4-BE49-F238E27FC236}">
                <a16:creationId xmlns:a16="http://schemas.microsoft.com/office/drawing/2014/main" id="{0E1F3583-4D66-4BFA-93FC-610B4698E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3863" y="4159250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107574" name="Text Box 54">
            <a:extLst>
              <a:ext uri="{FF2B5EF4-FFF2-40B4-BE49-F238E27FC236}">
                <a16:creationId xmlns:a16="http://schemas.microsoft.com/office/drawing/2014/main" id="{FE61C799-8579-4053-A3A7-C8CF05E0E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0575" y="46355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16</a:t>
            </a:r>
          </a:p>
        </p:txBody>
      </p:sp>
      <p:sp>
        <p:nvSpPr>
          <p:cNvPr id="107575" name="Text Box 55">
            <a:extLst>
              <a:ext uri="{FF2B5EF4-FFF2-40B4-BE49-F238E27FC236}">
                <a16:creationId xmlns:a16="http://schemas.microsoft.com/office/drawing/2014/main" id="{37A48439-9991-4271-9A04-D5D8D872E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88" y="4635500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20</a:t>
            </a:r>
          </a:p>
        </p:txBody>
      </p:sp>
      <p:sp>
        <p:nvSpPr>
          <p:cNvPr id="107576" name="Text Box 56">
            <a:extLst>
              <a:ext uri="{FF2B5EF4-FFF2-40B4-BE49-F238E27FC236}">
                <a16:creationId xmlns:a16="http://schemas.microsoft.com/office/drawing/2014/main" id="{515717CD-7F90-4642-A638-7BCDB8473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6700" y="4379913"/>
            <a:ext cx="639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x 4</a:t>
            </a:r>
          </a:p>
        </p:txBody>
      </p:sp>
      <p:sp>
        <p:nvSpPr>
          <p:cNvPr id="107577" name="Text Box 57">
            <a:extLst>
              <a:ext uri="{FF2B5EF4-FFF2-40B4-BE49-F238E27FC236}">
                <a16:creationId xmlns:a16="http://schemas.microsoft.com/office/drawing/2014/main" id="{C25B547B-B3F0-48BA-8D96-961B3CADE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8350" y="4335463"/>
            <a:ext cx="639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x 4</a:t>
            </a:r>
          </a:p>
        </p:txBody>
      </p:sp>
      <p:sp>
        <p:nvSpPr>
          <p:cNvPr id="17425" name="Text Box 29">
            <a:extLst>
              <a:ext uri="{FF2B5EF4-FFF2-40B4-BE49-F238E27FC236}">
                <a16:creationId xmlns:a16="http://schemas.microsoft.com/office/drawing/2014/main" id="{10C5588E-B688-4DF4-A8C3-34B005DD4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00" y="1393825"/>
            <a:ext cx="227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 </a:t>
            </a:r>
          </a:p>
          <a:p>
            <a:pPr eaLnBrk="1" hangingPunct="1"/>
            <a:endParaRPr lang="en-GB" altLang="en-US" sz="1100">
              <a:solidFill>
                <a:srgbClr val="FFFF00"/>
              </a:solidFill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id="{4E365452-E89D-4362-87BA-2E667D94A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9213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 &amp; Proportion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075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075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075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075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075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075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72" grpId="0"/>
      <p:bldP spid="107573" grpId="0"/>
      <p:bldP spid="107574" grpId="0"/>
      <p:bldP spid="107575" grpId="0"/>
      <p:bldP spid="107576" grpId="0"/>
      <p:bldP spid="1075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1">
            <a:extLst>
              <a:ext uri="{FF2B5EF4-FFF2-40B4-BE49-F238E27FC236}">
                <a16:creationId xmlns:a16="http://schemas.microsoft.com/office/drawing/2014/main" id="{2C67B56D-2B21-400D-B4F4-65D53D73240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4A605F4-413A-4570-86DB-45A8300C799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>
            <a:extLst>
              <a:ext uri="{FF2B5EF4-FFF2-40B4-BE49-F238E27FC236}">
                <a16:creationId xmlns:a16="http://schemas.microsoft.com/office/drawing/2014/main" id="{5098EB45-E813-4A43-A5BA-CB03BAAD2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8436" name="Picture 2" descr="scottishflag">
            <a:extLst>
              <a:ext uri="{FF2B5EF4-FFF2-40B4-BE49-F238E27FC236}">
                <a16:creationId xmlns:a16="http://schemas.microsoft.com/office/drawing/2014/main" id="{F8A50E06-2599-42F5-B2A6-8A53998E2E8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Text Box 3">
            <a:extLst>
              <a:ext uri="{FF2B5EF4-FFF2-40B4-BE49-F238E27FC236}">
                <a16:creationId xmlns:a16="http://schemas.microsoft.com/office/drawing/2014/main" id="{640B9161-1574-43B8-AC6D-6228CB80507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8438" name="Text Box 5">
            <a:extLst>
              <a:ext uri="{FF2B5EF4-FFF2-40B4-BE49-F238E27FC236}">
                <a16:creationId xmlns:a16="http://schemas.microsoft.com/office/drawing/2014/main" id="{471A9A01-01C9-4AFE-9573-E29FE849C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18439" name="Picture 6" descr="Office Objects 0572">
            <a:extLst>
              <a:ext uri="{FF2B5EF4-FFF2-40B4-BE49-F238E27FC236}">
                <a16:creationId xmlns:a16="http://schemas.microsoft.com/office/drawing/2014/main" id="{AA5E92F7-A4BF-4D4B-AF3E-BDA78F8ECD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0" name="Text Box 7">
            <a:extLst>
              <a:ext uri="{FF2B5EF4-FFF2-40B4-BE49-F238E27FC236}">
                <a16:creationId xmlns:a16="http://schemas.microsoft.com/office/drawing/2014/main" id="{11999464-2BEE-4EFC-9B05-E30552415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75" y="1384300"/>
            <a:ext cx="2687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Ratio Calculations</a:t>
            </a:r>
          </a:p>
        </p:txBody>
      </p:sp>
      <p:sp>
        <p:nvSpPr>
          <p:cNvPr id="18441" name="Text Box 8">
            <a:extLst>
              <a:ext uri="{FF2B5EF4-FFF2-40B4-BE49-F238E27FC236}">
                <a16:creationId xmlns:a16="http://schemas.microsoft.com/office/drawing/2014/main" id="{CEB982D8-AFEB-4B77-93D0-17AEB75BE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2008188"/>
            <a:ext cx="74453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The ratio of cars to buses is 3:7.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If there are 49 buses, how many cars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are there.</a:t>
            </a:r>
            <a:endParaRPr lang="en-GB" altLang="en-US" u="sng">
              <a:solidFill>
                <a:srgbClr val="FFFF00"/>
              </a:solidFill>
            </a:endParaRPr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9A085F75-7EB7-4FF5-A043-9963A627573B}"/>
              </a:ext>
            </a:extLst>
          </p:cNvPr>
          <p:cNvGrpSpPr>
            <a:grpSpLocks/>
          </p:cNvGrpSpPr>
          <p:nvPr/>
        </p:nvGrpSpPr>
        <p:grpSpPr bwMode="auto">
          <a:xfrm>
            <a:off x="4437063" y="3495675"/>
            <a:ext cx="1833562" cy="1697038"/>
            <a:chOff x="2795" y="2202"/>
            <a:chExt cx="1155" cy="1069"/>
          </a:xfrm>
        </p:grpSpPr>
        <p:sp>
          <p:nvSpPr>
            <p:cNvPr id="18451" name="Line 10">
              <a:extLst>
                <a:ext uri="{FF2B5EF4-FFF2-40B4-BE49-F238E27FC236}">
                  <a16:creationId xmlns:a16="http://schemas.microsoft.com/office/drawing/2014/main" id="{AAC82081-53BA-437C-86FE-6095DBE68A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6" y="2263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2" name="Line 11">
              <a:extLst>
                <a:ext uri="{FF2B5EF4-FFF2-40B4-BE49-F238E27FC236}">
                  <a16:creationId xmlns:a16="http://schemas.microsoft.com/office/drawing/2014/main" id="{341C3FDF-2E6C-4402-A3AB-23DFFDA407A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3332" y="2049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3" name="Text Box 12">
              <a:extLst>
                <a:ext uri="{FF2B5EF4-FFF2-40B4-BE49-F238E27FC236}">
                  <a16:creationId xmlns:a16="http://schemas.microsoft.com/office/drawing/2014/main" id="{F1FADAC1-563D-40FA-AF05-E0E9DA1B4F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5" y="2203"/>
              <a:ext cx="4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cars</a:t>
              </a:r>
            </a:p>
          </p:txBody>
        </p:sp>
        <p:sp>
          <p:nvSpPr>
            <p:cNvPr id="18454" name="Text Box 13">
              <a:extLst>
                <a:ext uri="{FF2B5EF4-FFF2-40B4-BE49-F238E27FC236}">
                  <a16:creationId xmlns:a16="http://schemas.microsoft.com/office/drawing/2014/main" id="{F61B8EDB-19BB-42C0-8C1E-545320ECAC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9" y="2202"/>
              <a:ext cx="6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buses</a:t>
              </a:r>
            </a:p>
          </p:txBody>
        </p:sp>
      </p:grpSp>
      <p:sp>
        <p:nvSpPr>
          <p:cNvPr id="121870" name="Text Box 14">
            <a:extLst>
              <a:ext uri="{FF2B5EF4-FFF2-40B4-BE49-F238E27FC236}">
                <a16:creationId xmlns:a16="http://schemas.microsoft.com/office/drawing/2014/main" id="{B8771B15-E05C-45BB-B53B-23D405964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7250" y="415925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21871" name="Text Box 15">
            <a:extLst>
              <a:ext uri="{FF2B5EF4-FFF2-40B4-BE49-F238E27FC236}">
                <a16:creationId xmlns:a16="http://schemas.microsoft.com/office/drawing/2014/main" id="{FE2B9A8B-6EEA-4E4C-97B0-B09F5E83B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3863" y="4159250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121872" name="Text Box 16">
            <a:extLst>
              <a:ext uri="{FF2B5EF4-FFF2-40B4-BE49-F238E27FC236}">
                <a16:creationId xmlns:a16="http://schemas.microsoft.com/office/drawing/2014/main" id="{BBD21A09-68DB-43F7-AC88-7AC497E56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0575" y="46355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21</a:t>
            </a:r>
          </a:p>
        </p:txBody>
      </p:sp>
      <p:sp>
        <p:nvSpPr>
          <p:cNvPr id="121873" name="Text Box 17">
            <a:extLst>
              <a:ext uri="{FF2B5EF4-FFF2-40B4-BE49-F238E27FC236}">
                <a16:creationId xmlns:a16="http://schemas.microsoft.com/office/drawing/2014/main" id="{19FC5B2C-B4FE-428A-8684-92A3DBFBCA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88" y="4635500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49</a:t>
            </a:r>
          </a:p>
        </p:txBody>
      </p:sp>
      <p:sp>
        <p:nvSpPr>
          <p:cNvPr id="121874" name="Text Box 18">
            <a:extLst>
              <a:ext uri="{FF2B5EF4-FFF2-40B4-BE49-F238E27FC236}">
                <a16:creationId xmlns:a16="http://schemas.microsoft.com/office/drawing/2014/main" id="{77F959F0-3EE8-4C7C-93E0-7C5C202F4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6700" y="4379913"/>
            <a:ext cx="639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x 7</a:t>
            </a:r>
          </a:p>
        </p:txBody>
      </p:sp>
      <p:sp>
        <p:nvSpPr>
          <p:cNvPr id="121875" name="Text Box 19">
            <a:extLst>
              <a:ext uri="{FF2B5EF4-FFF2-40B4-BE49-F238E27FC236}">
                <a16:creationId xmlns:a16="http://schemas.microsoft.com/office/drawing/2014/main" id="{CAAA8F26-0240-499B-838B-4BCAC38F9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8350" y="4335463"/>
            <a:ext cx="639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x 7</a:t>
            </a:r>
          </a:p>
        </p:txBody>
      </p:sp>
      <p:sp>
        <p:nvSpPr>
          <p:cNvPr id="18449" name="Text Box 29">
            <a:extLst>
              <a:ext uri="{FF2B5EF4-FFF2-40B4-BE49-F238E27FC236}">
                <a16:creationId xmlns:a16="http://schemas.microsoft.com/office/drawing/2014/main" id="{7F54A77C-4AA5-42E7-A369-842840097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00" y="1393825"/>
            <a:ext cx="227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 </a:t>
            </a:r>
          </a:p>
          <a:p>
            <a:pPr eaLnBrk="1" hangingPunct="1"/>
            <a:endParaRPr lang="en-GB" altLang="en-US" sz="1100">
              <a:solidFill>
                <a:srgbClr val="FFFF00"/>
              </a:solidFill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id="{139B51A0-04E1-4B03-A3B7-37FAF004A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9213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 &amp; Proportion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21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218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218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70" grpId="0"/>
      <p:bldP spid="121871" grpId="0"/>
      <p:bldP spid="121872" grpId="0"/>
      <p:bldP spid="121873" grpId="0"/>
      <p:bldP spid="121874" grpId="0"/>
      <p:bldP spid="1218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EBA1776E-CFA5-44B5-95FC-5FD9CEA1B63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025054-ED86-4801-BA02-D3CC97A4381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F0396CAC-D1CE-479B-B3EC-787CDB7E8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Department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7BECC8EF-D3E3-47A0-B325-73577586A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1" name="Text Box 3">
            <a:extLst>
              <a:ext uri="{FF2B5EF4-FFF2-40B4-BE49-F238E27FC236}">
                <a16:creationId xmlns:a16="http://schemas.microsoft.com/office/drawing/2014/main" id="{A6778592-39AE-483A-A7A3-673E904C93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N5 Lifeskills</a:t>
            </a:r>
          </a:p>
          <a:p>
            <a:pPr algn="ctr" eaLnBrk="1" hangingPunct="1"/>
            <a:r>
              <a:rPr lang="en-GB" altLang="en-US" sz="4000"/>
              <a:t>Ex 1</a:t>
            </a:r>
          </a:p>
          <a:p>
            <a:pPr algn="ctr" eaLnBrk="1" hangingPunct="1"/>
            <a:r>
              <a:rPr lang="en-GB" altLang="en-US" sz="4000"/>
              <a:t>Ch7 (page 64)</a:t>
            </a:r>
          </a:p>
        </p:txBody>
      </p:sp>
      <p:pic>
        <p:nvPicPr>
          <p:cNvPr id="19462" name="Picture 4" descr="ag00463_">
            <a:extLst>
              <a:ext uri="{FF2B5EF4-FFF2-40B4-BE49-F238E27FC236}">
                <a16:creationId xmlns:a16="http://schemas.microsoft.com/office/drawing/2014/main" id="{32ADD9D8-918F-43F5-AE23-B35A9277822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3" name="Text Box 5">
            <a:extLst>
              <a:ext uri="{FF2B5EF4-FFF2-40B4-BE49-F238E27FC236}">
                <a16:creationId xmlns:a16="http://schemas.microsoft.com/office/drawing/2014/main" id="{CBAB52CD-90ED-455E-B43B-AD9DC7ED5DF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9464" name="Picture 2" descr="scottishflag">
            <a:extLst>
              <a:ext uri="{FF2B5EF4-FFF2-40B4-BE49-F238E27FC236}">
                <a16:creationId xmlns:a16="http://schemas.microsoft.com/office/drawing/2014/main" id="{F8437687-5B96-4289-A800-E3FB5DE500B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4" descr="Office Objects 0572">
            <a:extLst>
              <a:ext uri="{FF2B5EF4-FFF2-40B4-BE49-F238E27FC236}">
                <a16:creationId xmlns:a16="http://schemas.microsoft.com/office/drawing/2014/main" id="{53698508-1FE8-4E49-A223-30A6B6C593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ounded Rectangle 13">
            <a:hlinkClick r:id="rId5"/>
            <a:extLst>
              <a:ext uri="{FF2B5EF4-FFF2-40B4-BE49-F238E27FC236}">
                <a16:creationId xmlns:a16="http://schemas.microsoft.com/office/drawing/2014/main" id="{60CBAF14-C71E-4794-867A-D45CF929EADB}"/>
              </a:ext>
            </a:extLst>
          </p:cNvPr>
          <p:cNvSpPr/>
          <p:nvPr/>
        </p:nvSpPr>
        <p:spPr>
          <a:xfrm>
            <a:off x="3475038" y="5083175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id="{71478B44-9A48-425E-A4BD-DD4B78F04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9213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 &amp; Proportion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8">
            <a:extLst>
              <a:ext uri="{FF2B5EF4-FFF2-40B4-BE49-F238E27FC236}">
                <a16:creationId xmlns:a16="http://schemas.microsoft.com/office/drawing/2014/main" id="{50C12383-3CC1-43EC-A00B-E9CBB936398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AD651D3-6DC8-4FF9-AD54-1F881747CE2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91A9B9D5-7C88-4C1E-8E14-87D25BBAC9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30C6D2EF-B458-4922-892F-A2A94B1BD7CD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73225" y="401638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2054" name="Picture 3" descr="scottishflag">
            <a:extLst>
              <a:ext uri="{FF2B5EF4-FFF2-40B4-BE49-F238E27FC236}">
                <a16:creationId xmlns:a16="http://schemas.microsoft.com/office/drawing/2014/main" id="{3D92B417-0293-4608-97D9-664D481B6B8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4">
            <a:extLst>
              <a:ext uri="{FF2B5EF4-FFF2-40B4-BE49-F238E27FC236}">
                <a16:creationId xmlns:a16="http://schemas.microsoft.com/office/drawing/2014/main" id="{4203B923-D2BF-4789-96A7-C768CC2F689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2050" name="Object 14">
            <a:extLst>
              <a:ext uri="{FF2B5EF4-FFF2-40B4-BE49-F238E27FC236}">
                <a16:creationId xmlns:a16="http://schemas.microsoft.com/office/drawing/2014/main" id="{58C0322A-B98A-424A-A931-133CC0B11C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41438" y="2211388"/>
          <a:ext cx="6870700" cy="334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848040" imgH="2222280" progId="Equation.DSMT4">
                  <p:embed/>
                </p:oleObj>
              </mc:Choice>
              <mc:Fallback>
                <p:oleObj name="Equation" r:id="rId3" imgW="3848040" imgH="22222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2211388"/>
                        <a:ext cx="6870700" cy="3348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6" name="Picture 17" descr="Office Objects 0572">
            <a:extLst>
              <a:ext uri="{FF2B5EF4-FFF2-40B4-BE49-F238E27FC236}">
                <a16:creationId xmlns:a16="http://schemas.microsoft.com/office/drawing/2014/main" id="{ABB627BE-5554-4DB3-BB72-8BB3658934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29">
            <a:extLst>
              <a:ext uri="{FF2B5EF4-FFF2-40B4-BE49-F238E27FC236}">
                <a16:creationId xmlns:a16="http://schemas.microsoft.com/office/drawing/2014/main" id="{2DD54D4B-53C9-44F0-B17B-494B2869CE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00" y="1393825"/>
            <a:ext cx="227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 </a:t>
            </a:r>
          </a:p>
          <a:p>
            <a:pPr eaLnBrk="1" hangingPunct="1"/>
            <a:endParaRPr lang="en-GB" altLang="en-US" sz="11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FE8A7567-0A44-4C23-8E0D-3D6D3E03B06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3E538FA-D715-4760-A596-22EB160B491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CB2D36B0-6BF0-4385-A69C-6D109E3879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0484" name="Picture 2" descr="scottishflag">
            <a:extLst>
              <a:ext uri="{FF2B5EF4-FFF2-40B4-BE49-F238E27FC236}">
                <a16:creationId xmlns:a16="http://schemas.microsoft.com/office/drawing/2014/main" id="{DE0843BA-F4FD-48FF-93D2-C3F0C416554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Text Box 3">
            <a:extLst>
              <a:ext uri="{FF2B5EF4-FFF2-40B4-BE49-F238E27FC236}">
                <a16:creationId xmlns:a16="http://schemas.microsoft.com/office/drawing/2014/main" id="{EBE8657B-00A3-4FC2-8EED-0758B3ED3D8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486" name="Picture 4" descr="Office Objects 0572">
            <a:extLst>
              <a:ext uri="{FF2B5EF4-FFF2-40B4-BE49-F238E27FC236}">
                <a16:creationId xmlns:a16="http://schemas.microsoft.com/office/drawing/2014/main" id="{EB3D30F2-3D40-4238-8497-F67DE7F137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7" name="Rectangle 5">
            <a:extLst>
              <a:ext uri="{FF2B5EF4-FFF2-40B4-BE49-F238E27FC236}">
                <a16:creationId xmlns:a16="http://schemas.microsoft.com/office/drawing/2014/main" id="{3E4A5D72-9BE5-4103-90D6-821CCE341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64518" name="Rectangle 6">
            <a:extLst>
              <a:ext uri="{FF2B5EF4-FFF2-40B4-BE49-F238E27FC236}">
                <a16:creationId xmlns:a16="http://schemas.microsoft.com/office/drawing/2014/main" id="{AC7412D8-F2C0-405B-9DEB-76B0A60E4A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0489" name="Line 8">
            <a:extLst>
              <a:ext uri="{FF2B5EF4-FFF2-40B4-BE49-F238E27FC236}">
                <a16:creationId xmlns:a16="http://schemas.microsoft.com/office/drawing/2014/main" id="{A03F22BB-BDA5-44A6-A8B3-FDC18A28F0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1" name="Rectangle 9">
            <a:extLst>
              <a:ext uri="{FF2B5EF4-FFF2-40B4-BE49-F238E27FC236}">
                <a16:creationId xmlns:a16="http://schemas.microsoft.com/office/drawing/2014/main" id="{E33CCEF0-B224-4137-8365-2D3B46CBA9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	We are learning  to calculate proportional division.</a:t>
            </a:r>
          </a:p>
        </p:txBody>
      </p:sp>
      <p:sp>
        <p:nvSpPr>
          <p:cNvPr id="64523" name="Rectangle 11">
            <a:extLst>
              <a:ext uri="{FF2B5EF4-FFF2-40B4-BE49-F238E27FC236}">
                <a16:creationId xmlns:a16="http://schemas.microsoft.com/office/drawing/2014/main" id="{3CF1D77B-155B-4C25-A6A2-396964DEE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606425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 &amp; Proportion</a:t>
            </a:r>
          </a:p>
        </p:txBody>
      </p:sp>
      <p:sp>
        <p:nvSpPr>
          <p:cNvPr id="20492" name="Text Box 13">
            <a:extLst>
              <a:ext uri="{FF2B5EF4-FFF2-40B4-BE49-F238E27FC236}">
                <a16:creationId xmlns:a16="http://schemas.microsoft.com/office/drawing/2014/main" id="{40F0883C-742A-48D4-9E2B-446AA82EE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388" y="1384300"/>
            <a:ext cx="3092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Proportional Division</a:t>
            </a:r>
          </a:p>
        </p:txBody>
      </p:sp>
      <p:sp>
        <p:nvSpPr>
          <p:cNvPr id="64526" name="Rectangle 14">
            <a:extLst>
              <a:ext uri="{FF2B5EF4-FFF2-40B4-BE49-F238E27FC236}">
                <a16:creationId xmlns:a16="http://schemas.microsoft.com/office/drawing/2014/main" id="{A8150EAA-2DC2-4FD5-8EE8-DFE0C24EB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6250" y="3011488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1.  Solve problems using appropriate layout.</a:t>
            </a:r>
          </a:p>
        </p:txBody>
      </p:sp>
      <p:sp>
        <p:nvSpPr>
          <p:cNvPr id="64527" name="Rectangle 15">
            <a:extLst>
              <a:ext uri="{FF2B5EF4-FFF2-40B4-BE49-F238E27FC236}">
                <a16:creationId xmlns:a16="http://schemas.microsoft.com/office/drawing/2014/main" id="{1FF19EDC-69EB-4423-A2A6-B65E96496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3713" y="3883025"/>
            <a:ext cx="33607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2.  Show appropriate working.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4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1" grpId="0"/>
      <p:bldP spid="64526" grpId="0"/>
      <p:bldP spid="645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ud 31">
            <a:extLst>
              <a:ext uri="{FF2B5EF4-FFF2-40B4-BE49-F238E27FC236}">
                <a16:creationId xmlns:a16="http://schemas.microsoft.com/office/drawing/2014/main" id="{CB695C73-B4CE-4F49-AAFD-331FBA878F02}"/>
              </a:ext>
            </a:extLst>
          </p:cNvPr>
          <p:cNvSpPr/>
          <p:nvPr/>
        </p:nvSpPr>
        <p:spPr bwMode="auto">
          <a:xfrm>
            <a:off x="5800725" y="4530725"/>
            <a:ext cx="3289300" cy="19177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15" name="Date Placeholder 1">
            <a:extLst>
              <a:ext uri="{FF2B5EF4-FFF2-40B4-BE49-F238E27FC236}">
                <a16:creationId xmlns:a16="http://schemas.microsoft.com/office/drawing/2014/main" id="{3B1BF012-DE8F-42EB-A9D4-62D4AF5F610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6319CEE-A6FC-4697-8D1A-239C0BB107E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E6657BB3-498B-4AED-87B9-5ADF86C2D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Maths Dept.</a:t>
            </a:r>
          </a:p>
        </p:txBody>
      </p:sp>
      <p:pic>
        <p:nvPicPr>
          <p:cNvPr id="3080" name="Picture 2" descr="scottishflag">
            <a:extLst>
              <a:ext uri="{FF2B5EF4-FFF2-40B4-BE49-F238E27FC236}">
                <a16:creationId xmlns:a16="http://schemas.microsoft.com/office/drawing/2014/main" id="{50AD8E9D-7BB8-4F13-9B16-75948185335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Text Box 3">
            <a:extLst>
              <a:ext uri="{FF2B5EF4-FFF2-40B4-BE49-F238E27FC236}">
                <a16:creationId xmlns:a16="http://schemas.microsoft.com/office/drawing/2014/main" id="{7BD06F59-DDFB-4729-BD1A-40109C99F67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082" name="Text Box 5">
            <a:extLst>
              <a:ext uri="{FF2B5EF4-FFF2-40B4-BE49-F238E27FC236}">
                <a16:creationId xmlns:a16="http://schemas.microsoft.com/office/drawing/2014/main" id="{9D705093-8560-48B8-ACAD-B5D71AC3F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3083" name="Picture 6" descr="Office Objects 0572">
            <a:extLst>
              <a:ext uri="{FF2B5EF4-FFF2-40B4-BE49-F238E27FC236}">
                <a16:creationId xmlns:a16="http://schemas.microsoft.com/office/drawing/2014/main" id="{D8CBC86D-524A-46FD-9F4F-83A717E998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4" name="Text Box 11">
            <a:extLst>
              <a:ext uri="{FF2B5EF4-FFF2-40B4-BE49-F238E27FC236}">
                <a16:creationId xmlns:a16="http://schemas.microsoft.com/office/drawing/2014/main" id="{B0F85D66-8C7D-4BB0-9FB5-FD5C25AA4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165350"/>
            <a:ext cx="80803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: 	</a:t>
            </a:r>
            <a:r>
              <a:rPr lang="en-GB" altLang="en-US">
                <a:solidFill>
                  <a:srgbClr val="FFFF00"/>
                </a:solidFill>
              </a:rPr>
              <a:t>Bill and Ben share a raffle win of £400 in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the ratio 3:5. How much does each get ?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900F6C2-1E33-4ED6-A53C-76D90423D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4081463"/>
            <a:ext cx="43037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 Raffles		  £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35DEB6C-9E58-4CAD-86A1-330371728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4519613"/>
            <a:ext cx="44402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8		</a:t>
            </a:r>
            <a:r>
              <a:rPr lang="en-GB" altLang="en-US">
                <a:solidFill>
                  <a:srgbClr val="FFFF00"/>
                </a:solidFill>
                <a:latin typeface="Calibri" panose="020F0502020204030204" pitchFamily="34" charset="0"/>
              </a:rPr>
              <a:t>→	</a:t>
            </a:r>
            <a:r>
              <a:rPr lang="en-GB" altLang="en-US">
                <a:solidFill>
                  <a:srgbClr val="FFFF00"/>
                </a:solidFill>
              </a:rPr>
              <a:t>400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BE66CB7-717A-4623-9CD0-40BFDFD28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0" y="4959350"/>
            <a:ext cx="3302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3		</a:t>
            </a:r>
            <a:r>
              <a:rPr lang="en-GB" altLang="en-US">
                <a:solidFill>
                  <a:srgbClr val="FFFF00"/>
                </a:solidFill>
                <a:latin typeface="Calibri" panose="020F0502020204030204" pitchFamily="34" charset="0"/>
              </a:rPr>
              <a:t>→ 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9E182F47-C345-485F-95CB-A4B8C9351DD2}"/>
              </a:ext>
            </a:extLst>
          </p:cNvPr>
          <p:cNvSpPr/>
          <p:nvPr/>
        </p:nvSpPr>
        <p:spPr>
          <a:xfrm>
            <a:off x="0" y="2684463"/>
            <a:ext cx="3106738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graphicFrame>
        <p:nvGraphicFramePr>
          <p:cNvPr id="28" name="Object 17">
            <a:extLst>
              <a:ext uri="{FF2B5EF4-FFF2-40B4-BE49-F238E27FC236}">
                <a16:creationId xmlns:a16="http://schemas.microsoft.com/office/drawing/2014/main" id="{E4AEB766-185F-4C52-8C87-BAAA7543D9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9988" y="5002213"/>
          <a:ext cx="317500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" imgH="393480" progId="Equation.DSMT4">
                  <p:embed/>
                </p:oleObj>
              </mc:Choice>
              <mc:Fallback>
                <p:oleObj name="Equation" r:id="rId4" imgW="13968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9988" y="5002213"/>
                        <a:ext cx="317500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8">
            <a:extLst>
              <a:ext uri="{FF2B5EF4-FFF2-40B4-BE49-F238E27FC236}">
                <a16:creationId xmlns:a16="http://schemas.microsoft.com/office/drawing/2014/main" id="{F6515D10-E6B3-4165-AD16-D4C09CB2AA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53200" y="5248275"/>
          <a:ext cx="8969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3480" imgH="177480" progId="Equation.DSMT4">
                  <p:embed/>
                </p:oleObj>
              </mc:Choice>
              <mc:Fallback>
                <p:oleObj name="Equation" r:id="rId6" imgW="39348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5248275"/>
                        <a:ext cx="896938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8">
            <a:extLst>
              <a:ext uri="{FF2B5EF4-FFF2-40B4-BE49-F238E27FC236}">
                <a16:creationId xmlns:a16="http://schemas.microsoft.com/office/drawing/2014/main" id="{C475AF99-C8C8-4184-9874-5873E50658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35850" y="5248275"/>
          <a:ext cx="10683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177480" progId="Equation.DSMT4">
                  <p:embed/>
                </p:oleObj>
              </mc:Choice>
              <mc:Fallback>
                <p:oleObj name="Equation" r:id="rId8" imgW="46980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5850" y="5248275"/>
                        <a:ext cx="1068388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Cloud 30">
            <a:extLst>
              <a:ext uri="{FF2B5EF4-FFF2-40B4-BE49-F238E27FC236}">
                <a16:creationId xmlns:a16="http://schemas.microsoft.com/office/drawing/2014/main" id="{68159421-2DC1-49F2-B580-F567F00F8082}"/>
              </a:ext>
            </a:extLst>
          </p:cNvPr>
          <p:cNvSpPr/>
          <p:nvPr/>
        </p:nvSpPr>
        <p:spPr>
          <a:xfrm>
            <a:off x="30163" y="2700338"/>
            <a:ext cx="3106737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Make </a:t>
            </a:r>
            <a:r>
              <a:rPr lang="en-GB" sz="2000" u="sng" dirty="0">
                <a:solidFill>
                  <a:srgbClr val="080808"/>
                </a:solidFill>
                <a:latin typeface="Comic Sans MS" pitchFamily="66" charset="0"/>
              </a:rPr>
              <a:t>smaller</a:t>
            </a: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 fraction</a:t>
            </a: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id="{07B11BD1-06DD-4AAE-92D5-6D9AB1B68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9213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 &amp; Proportion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62DEDD7-3F4F-4CE2-A5F1-392F7F151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7950" y="4940300"/>
            <a:ext cx="63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Bill</a:t>
            </a:r>
          </a:p>
        </p:txBody>
      </p:sp>
      <p:pic>
        <p:nvPicPr>
          <p:cNvPr id="47109" name="Picture 5">
            <a:extLst>
              <a:ext uri="{FF2B5EF4-FFF2-40B4-BE49-F238E27FC236}">
                <a16:creationId xmlns:a16="http://schemas.microsoft.com/office/drawing/2014/main" id="{7E22CBDD-D892-4DFF-8646-FE274493CA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/>
          <a:srcRect l="8085" t="10773" r="11065" b="8966"/>
          <a:stretch>
            <a:fillRect/>
          </a:stretch>
        </p:blipFill>
        <p:spPr bwMode="auto">
          <a:xfrm>
            <a:off x="163513" y="0"/>
            <a:ext cx="2457450" cy="2033588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DBDDC0B-5144-43B3-A2FD-A502053CF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938" y="1282700"/>
            <a:ext cx="1379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80808"/>
                </a:solidFill>
              </a:rPr>
              <a:t>2  5   0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E894425-BA86-4F14-B995-F8E954823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4138" y="5545138"/>
            <a:ext cx="7080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Ben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C22F4CC-4BE4-4F07-A808-7196A5BF7D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1400" y="5545138"/>
            <a:ext cx="990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£250</a:t>
            </a:r>
          </a:p>
        </p:txBody>
      </p:sp>
      <p:grpSp>
        <p:nvGrpSpPr>
          <p:cNvPr id="2" name="Group 36">
            <a:extLst>
              <a:ext uri="{FF2B5EF4-FFF2-40B4-BE49-F238E27FC236}">
                <a16:creationId xmlns:a16="http://schemas.microsoft.com/office/drawing/2014/main" id="{BB10986D-538C-4827-B59C-BA37B91209DC}"/>
              </a:ext>
            </a:extLst>
          </p:cNvPr>
          <p:cNvGrpSpPr>
            <a:grpSpLocks/>
          </p:cNvGrpSpPr>
          <p:nvPr/>
        </p:nvGrpSpPr>
        <p:grpSpPr bwMode="auto">
          <a:xfrm>
            <a:off x="5745163" y="2865438"/>
            <a:ext cx="2716212" cy="1665287"/>
            <a:chOff x="5745706" y="2866031"/>
            <a:chExt cx="2715905" cy="1665026"/>
          </a:xfrm>
        </p:grpSpPr>
        <p:sp>
          <p:nvSpPr>
            <p:cNvPr id="35" name="Cloud 34">
              <a:extLst>
                <a:ext uri="{FF2B5EF4-FFF2-40B4-BE49-F238E27FC236}">
                  <a16:creationId xmlns:a16="http://schemas.microsoft.com/office/drawing/2014/main" id="{7183ACDA-CAD4-4977-9C1B-01549E8C53AB}"/>
                </a:ext>
              </a:extLst>
            </p:cNvPr>
            <p:cNvSpPr/>
            <p:nvPr/>
          </p:nvSpPr>
          <p:spPr>
            <a:xfrm>
              <a:off x="5745706" y="2866031"/>
              <a:ext cx="2715905" cy="1665026"/>
            </a:xfrm>
            <a:prstGeom prst="cloud">
              <a:avLst/>
            </a:prstGeom>
            <a:solidFill>
              <a:schemeClr val="tx1"/>
            </a:solidFill>
            <a:ln>
              <a:solidFill>
                <a:srgbClr val="08080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2000" dirty="0">
                  <a:solidFill>
                    <a:srgbClr val="080808"/>
                  </a:solidFill>
                  <a:latin typeface="Comic Sans MS" pitchFamily="66" charset="0"/>
                </a:rPr>
                <a:t>Check !</a:t>
              </a:r>
            </a:p>
            <a:p>
              <a:pPr algn="ctr">
                <a:defRPr/>
              </a:pPr>
              <a:r>
                <a:rPr lang="en-GB" sz="2000" dirty="0">
                  <a:solidFill>
                    <a:srgbClr val="080808"/>
                  </a:solidFill>
                  <a:latin typeface="Comic Sans MS" pitchFamily="66" charset="0"/>
                </a:rPr>
                <a:t>150 + 250</a:t>
              </a:r>
            </a:p>
            <a:p>
              <a:pPr algn="ctr">
                <a:defRPr/>
              </a:pPr>
              <a:r>
                <a:rPr lang="en-GB" sz="2000" dirty="0">
                  <a:solidFill>
                    <a:srgbClr val="080808"/>
                  </a:solidFill>
                  <a:latin typeface="Comic Sans MS" pitchFamily="66" charset="0"/>
                </a:rPr>
                <a:t> = 400</a:t>
              </a:r>
              <a:endParaRPr lang="en-GB" sz="2000" dirty="0">
                <a:latin typeface="Comic Sans MS" pitchFamily="66" charset="0"/>
              </a:endParaRPr>
            </a:p>
          </p:txBody>
        </p:sp>
        <p:pic>
          <p:nvPicPr>
            <p:cNvPr id="36" name="Picture 35" descr="TICK.jpg">
              <a:extLst>
                <a:ext uri="{FF2B5EF4-FFF2-40B4-BE49-F238E27FC236}">
                  <a16:creationId xmlns:a16="http://schemas.microsoft.com/office/drawing/2014/main" id="{3CAEA6B4-AC52-490F-9478-82A5FE2AFBDC}"/>
                </a:ext>
              </a:extLst>
            </p:cNvPr>
            <p:cNvPicPr/>
            <p:nvPr/>
          </p:nvPicPr>
          <p:blipFill>
            <a:blip r:embed="rId11" cstate="print"/>
            <a:srcRect l="10860" t="11278" r="10913" b="11278"/>
            <a:stretch>
              <a:fillRect/>
            </a:stretch>
          </p:blipFill>
          <p:spPr bwMode="auto">
            <a:xfrm>
              <a:off x="7523263" y="3020037"/>
              <a:ext cx="856189" cy="765752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3097" name="Text Box 13">
            <a:extLst>
              <a:ext uri="{FF2B5EF4-FFF2-40B4-BE49-F238E27FC236}">
                <a16:creationId xmlns:a16="http://schemas.microsoft.com/office/drawing/2014/main" id="{BA36E482-2010-43A2-B0E1-3287C3E85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388" y="1384300"/>
            <a:ext cx="3092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Proportional Division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 bldLvl="3" animBg="1"/>
      <p:bldP spid="24" grpId="0"/>
      <p:bldP spid="25" grpId="0"/>
      <p:bldP spid="26" grpId="0"/>
      <p:bldP spid="27" grpId="0" animBg="1"/>
      <p:bldP spid="31" grpId="0" animBg="1"/>
      <p:bldP spid="21" grpId="0"/>
      <p:bldP spid="22" grpId="0"/>
      <p:bldP spid="23" grpId="0"/>
      <p:bldP spid="33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1927</TotalTime>
  <Words>1171</Words>
  <Application>Microsoft Office PowerPoint</Application>
  <PresentationFormat>On-screen Show (4:3)</PresentationFormat>
  <Paragraphs>264</Paragraphs>
  <Slides>23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Comic Sans MS</vt:lpstr>
      <vt:lpstr>Arial</vt:lpstr>
      <vt:lpstr>Tahoma</vt:lpstr>
      <vt:lpstr>Wingdings</vt:lpstr>
      <vt:lpstr>Calibri</vt:lpstr>
      <vt:lpstr>1_Shimmer</vt:lpstr>
      <vt:lpstr>MathType 6.0 Equation</vt:lpstr>
      <vt:lpstr>MathType 5.0 Equation</vt:lpstr>
      <vt:lpstr>Ratio &amp; Proportion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app</cp:lastModifiedBy>
  <cp:revision>257</cp:revision>
  <dcterms:created xsi:type="dcterms:W3CDTF">2005-04-06T16:52:43Z</dcterms:created>
  <dcterms:modified xsi:type="dcterms:W3CDTF">2026-07-04T14:46:49Z</dcterms:modified>
</cp:coreProperties>
</file>