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3888" r:id="rId2"/>
  </p:sldMasterIdLst>
  <p:notesMasterIdLst>
    <p:notesMasterId r:id="rId39"/>
  </p:notesMasterIdLst>
  <p:sldIdLst>
    <p:sldId id="272" r:id="rId3"/>
    <p:sldId id="397" r:id="rId4"/>
    <p:sldId id="453" r:id="rId5"/>
    <p:sldId id="458" r:id="rId6"/>
    <p:sldId id="454" r:id="rId7"/>
    <p:sldId id="455" r:id="rId8"/>
    <p:sldId id="456" r:id="rId9"/>
    <p:sldId id="459" r:id="rId10"/>
    <p:sldId id="460" r:id="rId11"/>
    <p:sldId id="432" r:id="rId12"/>
    <p:sldId id="433" r:id="rId13"/>
    <p:sldId id="435" r:id="rId14"/>
    <p:sldId id="440" r:id="rId15"/>
    <p:sldId id="437" r:id="rId16"/>
    <p:sldId id="441" r:id="rId17"/>
    <p:sldId id="438" r:id="rId18"/>
    <p:sldId id="452" r:id="rId19"/>
    <p:sldId id="436" r:id="rId20"/>
    <p:sldId id="457" r:id="rId21"/>
    <p:sldId id="449" r:id="rId22"/>
    <p:sldId id="461" r:id="rId23"/>
    <p:sldId id="462" r:id="rId24"/>
    <p:sldId id="463" r:id="rId25"/>
    <p:sldId id="464" r:id="rId26"/>
    <p:sldId id="465" r:id="rId27"/>
    <p:sldId id="472" r:id="rId28"/>
    <p:sldId id="473" r:id="rId29"/>
    <p:sldId id="474" r:id="rId30"/>
    <p:sldId id="466" r:id="rId31"/>
    <p:sldId id="295" r:id="rId32"/>
    <p:sldId id="467" r:id="rId33"/>
    <p:sldId id="468" r:id="rId34"/>
    <p:sldId id="469" r:id="rId35"/>
    <p:sldId id="470" r:id="rId36"/>
    <p:sldId id="471" r:id="rId37"/>
    <p:sldId id="434" r:id="rId3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FF"/>
    <a:srgbClr val="FFFF00"/>
    <a:srgbClr val="000000"/>
    <a:srgbClr val="00FF00"/>
    <a:srgbClr val="080808"/>
    <a:srgbClr val="FFFF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75" d="100"/>
          <a:sy n="75" d="100"/>
        </p:scale>
        <p:origin x="9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08AB68D-964B-46D1-B4EF-68EC802FF1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6932657-2AD3-4DCC-8EBB-92FB3905497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E9D7A8EA-FFF2-4D52-88AC-16B7098AFEC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78B1B771-2DDF-43E1-A2BF-5A851AEA7FA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4EF0E80B-2AF9-4CCE-90D3-629D366A9A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19BF44D1-111C-4885-A383-B5CAC3F385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8A6165B-1469-49D1-A9B3-7C365B0FB23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D7FC14-18CF-4319-BB20-175AB0F1C20B}"/>
              </a:ext>
            </a:extLst>
          </p:cNvPr>
          <p:cNvSpPr txBox="1"/>
          <p:nvPr userDrawn="1"/>
        </p:nvSpPr>
        <p:spPr>
          <a:xfrm>
            <a:off x="61913" y="1577975"/>
            <a:ext cx="86518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FFFF00"/>
                </a:solidFill>
                <a:cs typeface="Arial" charset="0"/>
              </a:rPr>
              <a:t>N5 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86637194-35D9-4036-9FFD-1D24BF6A18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6215F-EDE2-4049-8207-6AFD5FBA9CB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8B78B745-2C13-456D-8E3E-305A459480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BB553E3D-3CAF-404F-9FA4-39B9EFBB2E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C2DC9-6A0F-46B7-A5C5-C74D7C3E4B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367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BC7A058-39DC-4AB0-BA80-9D6D2C1C2EE5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04CE6E5-D9BC-403C-8C00-75F6CD768E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B0BE2DDB-C4C9-4491-AB69-48043F7281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5227403C-1B35-47D6-9B7E-90143D3CD3A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59987A5-FA9C-49EB-AC70-FBD4AFB9BA5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49BBE40-89B8-4757-88EC-CEE11FCB9B9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47BAA81-B4B8-4388-B59A-4375D6F84EB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EE95E9D8-9789-4BEE-A5EF-14CDA356B1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B3D35FC4-BCED-4BBD-8AC9-32C6C21245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3D688DC2-E682-422E-B574-2B0C1852651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C885A32E-7402-480F-B7A9-1826F1833AA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02CD9470-C076-4221-A8F0-3A4D5483A2B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51288A0B-AD91-4BF6-9EB7-A9C548C1032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BFCF3C99-63F9-4595-B132-0D0828287D9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59AEEEE7-E8B6-4F64-81C2-917D518043A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90874-2D0B-4A21-B675-E4BA612400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D756A2F0-7782-495A-B4A8-9D13FB718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2469B5B6-C133-4912-94F6-F06982D5B2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D23496B3-631A-41C0-BE5A-943C698EB56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2805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8530BF-654F-449F-BBC2-820AE11398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ED9F3F-E4F8-430B-8A3C-24F1F6658B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8B3640-8B93-4630-AB8D-1DE0902A5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A0D3C3E8-26DE-496C-A2E4-7C7F747C5B6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255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FE1AEF-B32D-4392-9184-F77F1042CD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E9E004-43A5-49E0-9261-A6AF870CB5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013342-7840-4505-A354-A39004656E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FD9F501F-DBCE-4B53-ABB2-24E0E6871F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713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>
            <a:extLst>
              <a:ext uri="{FF2B5EF4-FFF2-40B4-BE49-F238E27FC236}">
                <a16:creationId xmlns:a16="http://schemas.microsoft.com/office/drawing/2014/main" id="{A9F92DB3-06D2-4927-867C-095F6AE11B3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3C23BAF2-D34B-4359-B339-4FFD4E9A2BC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85C29435-DCDC-463A-9A00-CE6C48123E9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20490" name="Group 5">
              <a:extLst>
                <a:ext uri="{FF2B5EF4-FFF2-40B4-BE49-F238E27FC236}">
                  <a16:creationId xmlns:a16="http://schemas.microsoft.com/office/drawing/2014/main" id="{98EABC54-3E7C-41A0-A1B6-F00923AE4C2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E5959CCB-5716-4AC2-8E22-0B416BB5D0B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0B15EFB6-28D7-49A1-9719-00A1774CCC0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C5A54B97-F750-4F57-A45F-C855535FB95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430A9326-4B7E-44B2-820A-242DE2A741B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C26A005E-71DF-436E-A19A-32D6AEBD398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F3FB6A02-1853-4A00-922C-7BFEDA50875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5864484C-CEA1-4D8F-9E80-524A8CB2E44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B94A4101-9D67-41CF-95E5-6B37F1D1F25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6415A5F7-44E8-4939-A2E4-02AED4237C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664B9EDA-63F4-4A09-8208-FCD2FE5E1C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40312A65-C019-4A7D-9EE7-CD88E0D52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B608AFD6-B652-428F-95D8-FB1F1326C6C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1EE30ACB-82DC-49A0-B1CE-DB6DED410EC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6D0D47C4-9949-48A3-BC01-E0BFDF6ADB8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C34D96BB-D5C0-4831-98A0-0C51C8D3B10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F91E6D7-09C7-4165-94D7-755BCF9C79C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3" r:id="rId1"/>
    <p:sldLayoutId id="2147483904" r:id="rId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03D572F-E59C-451A-A717-688589237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FB218D6-169E-435B-BDC7-B2CD9CBBA4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D3F8F30-C89F-4CB2-B259-83743B74BA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8AFE79D-9C00-49E0-B0B5-FEC0093C1AE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2E86B26-D160-44D2-AAC4-EB0A6DF7EA6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9EF8D02E-C6DF-4DB4-BC88-56D38114DF3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2.png"/><Relationship Id="rId7" Type="http://schemas.openxmlformats.org/officeDocument/2006/relationships/slide" Target="slide30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20.xml"/><Relationship Id="rId5" Type="http://schemas.openxmlformats.org/officeDocument/2006/relationships/slide" Target="slide11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5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61.bin"/><Relationship Id="rId3" Type="http://schemas.openxmlformats.org/officeDocument/2006/relationships/image" Target="../media/image50.wmf"/><Relationship Id="rId21" Type="http://schemas.openxmlformats.org/officeDocument/2006/relationships/image" Target="../media/image2.png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57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58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2.png"/><Relationship Id="rId7" Type="http://schemas.openxmlformats.org/officeDocument/2006/relationships/image" Target="../media/image60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73.bin"/><Relationship Id="rId3" Type="http://schemas.openxmlformats.org/officeDocument/2006/relationships/image" Target="../media/image62.wmf"/><Relationship Id="rId21" Type="http://schemas.openxmlformats.org/officeDocument/2006/relationships/image" Target="../media/image2.png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70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65.bin"/><Relationship Id="rId16" Type="http://schemas.openxmlformats.org/officeDocument/2006/relationships/oleObject" Target="../embeddings/oleObject72.bin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9.bin"/><Relationship Id="rId19" Type="http://schemas.openxmlformats.org/officeDocument/2006/relationships/image" Target="../media/image70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7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75.wmf"/><Relationship Id="rId3" Type="http://schemas.openxmlformats.org/officeDocument/2006/relationships/image" Target="../media/image2.png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5" Type="http://schemas.openxmlformats.org/officeDocument/2006/relationships/image" Target="../media/image76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4.bin"/><Relationship Id="rId9" Type="http://schemas.openxmlformats.org/officeDocument/2006/relationships/image" Target="../media/image73.wmf"/><Relationship Id="rId14" Type="http://schemas.openxmlformats.org/officeDocument/2006/relationships/oleObject" Target="../embeddings/oleObject7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85.bin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5" Type="http://schemas.openxmlformats.org/officeDocument/2006/relationships/image" Target="../media/image2.png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0.wmf"/><Relationship Id="rId14" Type="http://schemas.openxmlformats.org/officeDocument/2006/relationships/image" Target="../media/image1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jpeg"/><Relationship Id="rId3" Type="http://schemas.openxmlformats.org/officeDocument/2006/relationships/image" Target="../media/image2.png"/><Relationship Id="rId7" Type="http://schemas.openxmlformats.org/officeDocument/2006/relationships/image" Target="../media/image84.wmf"/><Relationship Id="rId12" Type="http://schemas.openxmlformats.org/officeDocument/2006/relationships/image" Target="../media/image87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87.bin"/><Relationship Id="rId11" Type="http://schemas.openxmlformats.org/officeDocument/2006/relationships/oleObject" Target="../embeddings/oleObject89.bin"/><Relationship Id="rId5" Type="http://schemas.openxmlformats.org/officeDocument/2006/relationships/image" Target="../media/image83.wmf"/><Relationship Id="rId10" Type="http://schemas.openxmlformats.org/officeDocument/2006/relationships/image" Target="../media/image86.wmf"/><Relationship Id="rId4" Type="http://schemas.openxmlformats.org/officeDocument/2006/relationships/oleObject" Target="../embeddings/oleObject86.bin"/><Relationship Id="rId9" Type="http://schemas.openxmlformats.org/officeDocument/2006/relationships/oleObject" Target="../embeddings/oleObject8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mathsrevision.com/index_files/Maths/Presentations/S1_Presentations/S1_Official_Homework_7_PercentagesV3.xlsm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8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89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93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image" Target="../media/image95.jpeg"/><Relationship Id="rId7" Type="http://schemas.openxmlformats.org/officeDocument/2006/relationships/oleObject" Target="../embeddings/oleObject94.bin"/><Relationship Id="rId2" Type="http://schemas.openxmlformats.org/officeDocument/2006/relationships/image" Target="../media/image9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8.jpeg"/><Relationship Id="rId5" Type="http://schemas.openxmlformats.org/officeDocument/2006/relationships/image" Target="../media/image97.jpeg"/><Relationship Id="rId4" Type="http://schemas.openxmlformats.org/officeDocument/2006/relationships/image" Target="../media/image96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athsrevision.com/index_files/Maths/Presentations/S1_Presentations/S1_Official_Homework_7_PercentagesV3.xlsm" TargetMode="External"/><Relationship Id="rId5" Type="http://schemas.openxmlformats.org/officeDocument/2006/relationships/image" Target="../media/image85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png"/><Relationship Id="rId21" Type="http://schemas.openxmlformats.org/officeDocument/2006/relationships/image" Target="../media/image13.wmf"/><Relationship Id="rId34" Type="http://schemas.openxmlformats.org/officeDocument/2006/relationships/oleObject" Target="../embeddings/oleObject17.bin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33" Type="http://schemas.openxmlformats.org/officeDocument/2006/relationships/image" Target="../media/image19.wmf"/><Relationship Id="rId2" Type="http://schemas.openxmlformats.org/officeDocument/2006/relationships/image" Target="../media/image1.gif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7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2.wmf"/><Relationship Id="rId31" Type="http://schemas.openxmlformats.org/officeDocument/2006/relationships/image" Target="../media/image18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20.wmf"/><Relationship Id="rId8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wmf"/><Relationship Id="rId18" Type="http://schemas.openxmlformats.org/officeDocument/2006/relationships/oleObject" Target="../embeddings/oleObject25.bin"/><Relationship Id="rId26" Type="http://schemas.openxmlformats.org/officeDocument/2006/relationships/oleObject" Target="../embeddings/oleObject29.bin"/><Relationship Id="rId39" Type="http://schemas.openxmlformats.org/officeDocument/2006/relationships/image" Target="../media/image30.wmf"/><Relationship Id="rId21" Type="http://schemas.openxmlformats.org/officeDocument/2006/relationships/image" Target="../media/image13.wmf"/><Relationship Id="rId34" Type="http://schemas.openxmlformats.org/officeDocument/2006/relationships/oleObject" Target="../embeddings/oleObject33.bin"/><Relationship Id="rId42" Type="http://schemas.openxmlformats.org/officeDocument/2006/relationships/oleObject" Target="../embeddings/oleObject37.bin"/><Relationship Id="rId47" Type="http://schemas.openxmlformats.org/officeDocument/2006/relationships/image" Target="../media/image34.wmf"/><Relationship Id="rId50" Type="http://schemas.openxmlformats.org/officeDocument/2006/relationships/oleObject" Target="../embeddings/oleObject41.bin"/><Relationship Id="rId7" Type="http://schemas.openxmlformats.org/officeDocument/2006/relationships/image" Target="../media/image6.wmf"/><Relationship Id="rId2" Type="http://schemas.openxmlformats.org/officeDocument/2006/relationships/image" Target="../media/image1.gif"/><Relationship Id="rId16" Type="http://schemas.openxmlformats.org/officeDocument/2006/relationships/oleObject" Target="../embeddings/oleObject24.bin"/><Relationship Id="rId29" Type="http://schemas.openxmlformats.org/officeDocument/2006/relationships/image" Target="../media/image17.wmf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28.bin"/><Relationship Id="rId32" Type="http://schemas.openxmlformats.org/officeDocument/2006/relationships/oleObject" Target="../embeddings/oleObject32.bin"/><Relationship Id="rId37" Type="http://schemas.openxmlformats.org/officeDocument/2006/relationships/image" Target="../media/image29.wmf"/><Relationship Id="rId40" Type="http://schemas.openxmlformats.org/officeDocument/2006/relationships/oleObject" Target="../embeddings/oleObject36.bin"/><Relationship Id="rId45" Type="http://schemas.openxmlformats.org/officeDocument/2006/relationships/image" Target="../media/image33.wmf"/><Relationship Id="rId5" Type="http://schemas.openxmlformats.org/officeDocument/2006/relationships/image" Target="../media/image5.wmf"/><Relationship Id="rId15" Type="http://schemas.openxmlformats.org/officeDocument/2006/relationships/image" Target="../media/image22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30.bin"/><Relationship Id="rId36" Type="http://schemas.openxmlformats.org/officeDocument/2006/relationships/oleObject" Target="../embeddings/oleObject34.bin"/><Relationship Id="rId49" Type="http://schemas.openxmlformats.org/officeDocument/2006/relationships/image" Target="../media/image35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4.wmf"/><Relationship Id="rId31" Type="http://schemas.openxmlformats.org/officeDocument/2006/relationships/image" Target="../media/image26.wmf"/><Relationship Id="rId44" Type="http://schemas.openxmlformats.org/officeDocument/2006/relationships/oleObject" Target="../embeddings/oleObject38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31.bin"/><Relationship Id="rId35" Type="http://schemas.openxmlformats.org/officeDocument/2006/relationships/image" Target="../media/image28.wmf"/><Relationship Id="rId43" Type="http://schemas.openxmlformats.org/officeDocument/2006/relationships/image" Target="../media/image32.wmf"/><Relationship Id="rId48" Type="http://schemas.openxmlformats.org/officeDocument/2006/relationships/oleObject" Target="../embeddings/oleObject40.bin"/><Relationship Id="rId8" Type="http://schemas.openxmlformats.org/officeDocument/2006/relationships/oleObject" Target="../embeddings/oleObject20.bin"/><Relationship Id="rId51" Type="http://schemas.openxmlformats.org/officeDocument/2006/relationships/image" Target="../media/image36.wmf"/><Relationship Id="rId3" Type="http://schemas.openxmlformats.org/officeDocument/2006/relationships/image" Target="../media/image2.png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3.wmf"/><Relationship Id="rId25" Type="http://schemas.openxmlformats.org/officeDocument/2006/relationships/image" Target="../media/image15.wmf"/><Relationship Id="rId33" Type="http://schemas.openxmlformats.org/officeDocument/2006/relationships/image" Target="../media/image27.wmf"/><Relationship Id="rId38" Type="http://schemas.openxmlformats.org/officeDocument/2006/relationships/oleObject" Target="../embeddings/oleObject35.bin"/><Relationship Id="rId46" Type="http://schemas.openxmlformats.org/officeDocument/2006/relationships/oleObject" Target="../embeddings/oleObject39.bin"/><Relationship Id="rId20" Type="http://schemas.openxmlformats.org/officeDocument/2006/relationships/oleObject" Target="../embeddings/oleObject26.bin"/><Relationship Id="rId41" Type="http://schemas.openxmlformats.org/officeDocument/2006/relationships/image" Target="../media/image31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8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4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0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4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44.jpeg"/><Relationship Id="rId4" Type="http://schemas.openxmlformats.org/officeDocument/2006/relationships/image" Target="../media/image41.wmf"/><Relationship Id="rId9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jpeg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6.wmf"/><Relationship Id="rId10" Type="http://schemas.openxmlformats.org/officeDocument/2006/relationships/image" Target="../media/image1.gi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066">
            <a:extLst>
              <a:ext uri="{FF2B5EF4-FFF2-40B4-BE49-F238E27FC236}">
                <a16:creationId xmlns:a16="http://schemas.microsoft.com/office/drawing/2014/main" id="{5F359FC7-52F9-4D99-A3D4-6DC494AF209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3E16253D-A1F8-40CB-8EF5-C796879DE3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6A3BC531-49B7-4E26-91C7-BD31E19D204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51000" y="6159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Percentages</a:t>
            </a:r>
          </a:p>
        </p:txBody>
      </p:sp>
      <p:pic>
        <p:nvPicPr>
          <p:cNvPr id="26629" name="Picture 3" descr="scottishflag">
            <a:extLst>
              <a:ext uri="{FF2B5EF4-FFF2-40B4-BE49-F238E27FC236}">
                <a16:creationId xmlns:a16="http://schemas.microsoft.com/office/drawing/2014/main" id="{6A25CE2D-FDBD-4B8A-8021-180D8712B8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4">
            <a:extLst>
              <a:ext uri="{FF2B5EF4-FFF2-40B4-BE49-F238E27FC236}">
                <a16:creationId xmlns:a16="http://schemas.microsoft.com/office/drawing/2014/main" id="{750F3944-A19D-422A-80F1-808F6315C39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1" name="Picture 5" descr="Office Objects 0572">
            <a:extLst>
              <a:ext uri="{FF2B5EF4-FFF2-40B4-BE49-F238E27FC236}">
                <a16:creationId xmlns:a16="http://schemas.microsoft.com/office/drawing/2014/main" id="{91DE6C63-E3D5-45AC-ACEB-3FE6681923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2" name="Text Box 21">
            <a:extLst>
              <a:ext uri="{FF2B5EF4-FFF2-40B4-BE49-F238E27FC236}">
                <a16:creationId xmlns:a16="http://schemas.microsoft.com/office/drawing/2014/main" id="{0B0C857B-D075-4B09-B1C2-9C58449FA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575" y="2406650"/>
            <a:ext cx="686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Percentage </a:t>
            </a:r>
            <a:r>
              <a:rPr lang="en-GB" altLang="en-US" b="1"/>
              <a:t>With</a:t>
            </a:r>
            <a:r>
              <a:rPr lang="en-GB" altLang="en-US" b="1">
                <a:solidFill>
                  <a:srgbClr val="F9F911"/>
                </a:solidFill>
              </a:rPr>
              <a:t> and </a:t>
            </a:r>
            <a:r>
              <a:rPr lang="en-GB" altLang="en-US" b="1"/>
              <a:t>Without</a:t>
            </a:r>
            <a:r>
              <a:rPr lang="en-GB" altLang="en-US" b="1">
                <a:solidFill>
                  <a:srgbClr val="F9F911"/>
                </a:solidFill>
              </a:rPr>
              <a:t> a Calculator.</a:t>
            </a:r>
          </a:p>
        </p:txBody>
      </p:sp>
      <p:sp>
        <p:nvSpPr>
          <p:cNvPr id="26633" name="AutoShape 2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B689D270-65CC-4D14-BF57-6ADBFAD1F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443163"/>
            <a:ext cx="490538" cy="41275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4" name="Text Box 25">
            <a:extLst>
              <a:ext uri="{FF2B5EF4-FFF2-40B4-BE49-F238E27FC236}">
                <a16:creationId xmlns:a16="http://schemas.microsoft.com/office/drawing/2014/main" id="{0699601A-D61E-4B75-AC33-63E3BF1F2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3344863"/>
            <a:ext cx="6496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Expressing one number as a </a:t>
            </a:r>
            <a:r>
              <a:rPr lang="en-GB" altLang="en-US" b="1"/>
              <a:t>%</a:t>
            </a:r>
            <a:r>
              <a:rPr lang="en-GB" altLang="en-US" b="1">
                <a:solidFill>
                  <a:srgbClr val="F9F911"/>
                </a:solidFill>
              </a:rPr>
              <a:t> of Another</a:t>
            </a:r>
          </a:p>
        </p:txBody>
      </p:sp>
      <p:sp>
        <p:nvSpPr>
          <p:cNvPr id="26635" name="AutoShape 2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B112D2AA-FB71-42DD-9E46-7228DDD6B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386138"/>
            <a:ext cx="490538" cy="41275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6" name="Text Box 27">
            <a:extLst>
              <a:ext uri="{FF2B5EF4-FFF2-40B4-BE49-F238E27FC236}">
                <a16:creationId xmlns:a16="http://schemas.microsoft.com/office/drawing/2014/main" id="{AA6B12A6-DBE2-4AFF-B689-07FC5A4CA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6275" y="4268788"/>
            <a:ext cx="299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Compound Interest</a:t>
            </a:r>
          </a:p>
        </p:txBody>
      </p:sp>
      <p:sp>
        <p:nvSpPr>
          <p:cNvPr id="26637" name="AutoShape 31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11BD760E-1D48-428D-B37D-B9C27EC3B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963" y="4292600"/>
            <a:ext cx="490537" cy="412750"/>
          </a:xfrm>
          <a:prstGeom prst="actionButtonForwardNex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8" name="Text Box 27">
            <a:extLst>
              <a:ext uri="{FF2B5EF4-FFF2-40B4-BE49-F238E27FC236}">
                <a16:creationId xmlns:a16="http://schemas.microsoft.com/office/drawing/2014/main" id="{10107696-0CF9-4C48-8923-768B9DA6A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975" y="5094288"/>
            <a:ext cx="4432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Appreciation &amp; Depreciation</a:t>
            </a:r>
          </a:p>
        </p:txBody>
      </p:sp>
      <p:sp>
        <p:nvSpPr>
          <p:cNvPr id="26639" name="AutoShape 31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AE411044-3E75-4750-9857-47D973146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663" y="5118100"/>
            <a:ext cx="490537" cy="412750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7" name="Picture 16" descr="FX83ES250.jpg">
            <a:extLst>
              <a:ext uri="{FF2B5EF4-FFF2-40B4-BE49-F238E27FC236}">
                <a16:creationId xmlns:a16="http://schemas.microsoft.com/office/drawing/2014/main" id="{4BD10238-C9F7-4790-B5A9-71E6CB59127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5549900" y="1662113"/>
            <a:ext cx="38100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BA232D3F-4E57-45CA-A598-A4D03C4421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A1EEE0D6-2299-4875-8372-81831B8D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670BADB4-DAD2-4F0E-A89B-CB8E38D5B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7" name="Text Box 3">
            <a:extLst>
              <a:ext uri="{FF2B5EF4-FFF2-40B4-BE49-F238E27FC236}">
                <a16:creationId xmlns:a16="http://schemas.microsoft.com/office/drawing/2014/main" id="{69D65F09-571B-47DF-8C5B-C819A3E33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r>
              <a:rPr lang="en-GB" altLang="en-US" sz="4000"/>
              <a:t>Ch3 (page 27)</a:t>
            </a:r>
          </a:p>
        </p:txBody>
      </p:sp>
      <p:pic>
        <p:nvPicPr>
          <p:cNvPr id="28678" name="Picture 4" descr="ag00463_">
            <a:extLst>
              <a:ext uri="{FF2B5EF4-FFF2-40B4-BE49-F238E27FC236}">
                <a16:creationId xmlns:a16="http://schemas.microsoft.com/office/drawing/2014/main" id="{98B838B9-2E5D-4C9A-A3D7-661B54A8DC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5" descr="scottishflag">
            <a:extLst>
              <a:ext uri="{FF2B5EF4-FFF2-40B4-BE49-F238E27FC236}">
                <a16:creationId xmlns:a16="http://schemas.microsoft.com/office/drawing/2014/main" id="{61EE7E16-ED5B-40DF-82FA-F4453AB0121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6" descr="Office Objects 0572">
            <a:extLst>
              <a:ext uri="{FF2B5EF4-FFF2-40B4-BE49-F238E27FC236}">
                <a16:creationId xmlns:a16="http://schemas.microsoft.com/office/drawing/2014/main" id="{B8819B84-1654-4C45-856F-615D406D4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 Box 7">
            <a:extLst>
              <a:ext uri="{FF2B5EF4-FFF2-40B4-BE49-F238E27FC236}">
                <a16:creationId xmlns:a16="http://schemas.microsoft.com/office/drawing/2014/main" id="{ADDEF1CF-708F-438E-9A6C-B87D4E8B978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E51DD3A4-4CAD-4181-B806-A53741233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28683" name="TextBox 27">
            <a:extLst>
              <a:ext uri="{FF2B5EF4-FFF2-40B4-BE49-F238E27FC236}">
                <a16:creationId xmlns:a16="http://schemas.microsoft.com/office/drawing/2014/main" id="{3F5736EC-0E16-43EB-8C3C-6F63AFB03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800" y="1295400"/>
            <a:ext cx="436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With &amp; Without a Calculator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066">
            <a:extLst>
              <a:ext uri="{FF2B5EF4-FFF2-40B4-BE49-F238E27FC236}">
                <a16:creationId xmlns:a16="http://schemas.microsoft.com/office/drawing/2014/main" id="{595A6E59-9B7C-4DB9-9F9D-92363D06A69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B2E8888-B496-4DE9-9C08-302191F13EB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2067">
            <a:extLst>
              <a:ext uri="{FF2B5EF4-FFF2-40B4-BE49-F238E27FC236}">
                <a16:creationId xmlns:a16="http://schemas.microsoft.com/office/drawing/2014/main" id="{15576477-D70C-4522-82E1-3518A97E54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5855EC6F-CE66-4536-8705-20BF67946D7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89100" y="552450"/>
            <a:ext cx="5256213" cy="695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GB" altLang="en-US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Percentages</a:t>
            </a:r>
          </a:p>
        </p:txBody>
      </p:sp>
      <p:pic>
        <p:nvPicPr>
          <p:cNvPr id="29701" name="Picture 3" descr="scottishflag">
            <a:extLst>
              <a:ext uri="{FF2B5EF4-FFF2-40B4-BE49-F238E27FC236}">
                <a16:creationId xmlns:a16="http://schemas.microsoft.com/office/drawing/2014/main" id="{636BE333-C352-4D92-91DB-0677190C2C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4">
            <a:extLst>
              <a:ext uri="{FF2B5EF4-FFF2-40B4-BE49-F238E27FC236}">
                <a16:creationId xmlns:a16="http://schemas.microsoft.com/office/drawing/2014/main" id="{0CBBF8CE-0E12-4800-8B59-1A3FE2F44BE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9703" name="Picture 5" descr="Office Objects 0572">
            <a:extLst>
              <a:ext uri="{FF2B5EF4-FFF2-40B4-BE49-F238E27FC236}">
                <a16:creationId xmlns:a16="http://schemas.microsoft.com/office/drawing/2014/main" id="{E5C83BA1-74BD-427B-A81E-81A2F1AD1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Rectangle 6">
            <a:extLst>
              <a:ext uri="{FF2B5EF4-FFF2-40B4-BE49-F238E27FC236}">
                <a16:creationId xmlns:a16="http://schemas.microsoft.com/office/drawing/2014/main" id="{147D3B71-829F-400C-9554-5C4D4B60B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62F48599-07A7-433A-86C1-99D0D35A3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7CB7F7C9-0098-42C9-A851-B1950DD3D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5700" y="3025775"/>
            <a:ext cx="41783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how to convert a fraction / decimal to a percentage.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9707" name="Line 9">
            <a:extLst>
              <a:ext uri="{FF2B5EF4-FFF2-40B4-BE49-F238E27FC236}">
                <a16:creationId xmlns:a16="http://schemas.microsoft.com/office/drawing/2014/main" id="{DCB38472-12F9-405C-82B7-5B8F0721FB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03BB995C-229E-4893-8C5D-6D6C1BE3C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1.	We are learning to convert a fraction  / decimal to a percentage and use them in context.</a:t>
            </a:r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DAA7265D-194F-4BD3-9B0F-EB5F0FEA4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4086225"/>
            <a:ext cx="3651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compare percentages in context.</a:t>
            </a:r>
          </a:p>
        </p:txBody>
      </p:sp>
      <p:sp>
        <p:nvSpPr>
          <p:cNvPr id="29710" name="TextBox 10">
            <a:extLst>
              <a:ext uri="{FF2B5EF4-FFF2-40B4-BE49-F238E27FC236}">
                <a16:creationId xmlns:a16="http://schemas.microsoft.com/office/drawing/2014/main" id="{FDB62227-155D-4453-9062-002AFA311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4" grpId="0"/>
      <p:bldP spid="5735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F50873D6-7E67-4109-B5C8-B608B4D1036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83E24F-28E9-4A92-97A4-E5E129CE38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8D81CFAD-6C7E-4C9C-A359-4E033B0E1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8197" name="Text Box 3">
            <a:extLst>
              <a:ext uri="{FF2B5EF4-FFF2-40B4-BE49-F238E27FC236}">
                <a16:creationId xmlns:a16="http://schemas.microsoft.com/office/drawing/2014/main" id="{BB3CB460-E46E-4B99-A728-7EB853E957D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198" name="Picture 4" descr="scottishflag">
            <a:extLst>
              <a:ext uri="{FF2B5EF4-FFF2-40B4-BE49-F238E27FC236}">
                <a16:creationId xmlns:a16="http://schemas.microsoft.com/office/drawing/2014/main" id="{7D6333F6-F19D-4D33-8DFB-9456EDE2CD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5" descr="Office Objects 0572">
            <a:extLst>
              <a:ext uri="{FF2B5EF4-FFF2-40B4-BE49-F238E27FC236}">
                <a16:creationId xmlns:a16="http://schemas.microsoft.com/office/drawing/2014/main" id="{6B59CAF1-35C4-4E9A-8A0B-869F1C804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6">
            <a:extLst>
              <a:ext uri="{FF2B5EF4-FFF2-40B4-BE49-F238E27FC236}">
                <a16:creationId xmlns:a16="http://schemas.microsoft.com/office/drawing/2014/main" id="{56A0E67C-F93C-4751-B24E-4736276C7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0350" y="2044700"/>
            <a:ext cx="6483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Converting a fraction to a percentage</a:t>
            </a:r>
          </a:p>
        </p:txBody>
      </p:sp>
      <p:sp>
        <p:nvSpPr>
          <p:cNvPr id="106517" name="Rectangle 21">
            <a:extLst>
              <a:ext uri="{FF2B5EF4-FFF2-40B4-BE49-F238E27FC236}">
                <a16:creationId xmlns:a16="http://schemas.microsoft.com/office/drawing/2014/main" id="{8394FA28-CFB6-4FBC-8AA0-B4EF32B4F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464FC2-7EF1-4B9F-A975-785D2AE50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900" y="4122738"/>
            <a:ext cx="1389063" cy="461962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Fraction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65C11D-01B9-4417-907D-05F0C5CFA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25" y="4122738"/>
            <a:ext cx="1301750" cy="461962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Decimal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5FACDA-4EC7-4876-A950-FFA7797D3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3038" y="4122738"/>
            <a:ext cx="1782762" cy="461962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Percentage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CBCACD0B-266E-4D93-9DF1-479B535B76CE}"/>
              </a:ext>
            </a:extLst>
          </p:cNvPr>
          <p:cNvSpPr/>
          <p:nvPr/>
        </p:nvSpPr>
        <p:spPr>
          <a:xfrm>
            <a:off x="2220913" y="3632200"/>
            <a:ext cx="2220912" cy="874713"/>
          </a:xfrm>
          <a:prstGeom prst="arc">
            <a:avLst>
              <a:gd name="adj1" fmla="val 11287807"/>
              <a:gd name="adj2" fmla="val 0"/>
            </a:avLst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706B8E05-BF4C-4C27-A133-9DA3EE8AC0C7}"/>
              </a:ext>
            </a:extLst>
          </p:cNvPr>
          <p:cNvSpPr/>
          <p:nvPr/>
        </p:nvSpPr>
        <p:spPr>
          <a:xfrm>
            <a:off x="4816475" y="3600450"/>
            <a:ext cx="2219325" cy="876300"/>
          </a:xfrm>
          <a:prstGeom prst="arc">
            <a:avLst>
              <a:gd name="adj1" fmla="val 10906850"/>
              <a:gd name="adj2" fmla="val 0"/>
            </a:avLst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FC3210-39B2-486D-BB77-CFC30ACFB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3081338"/>
            <a:ext cx="2305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Do the division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B701A8-3EA6-46CE-AF94-285436654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1638" y="3081338"/>
            <a:ext cx="969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 100</a:t>
            </a:r>
          </a:p>
        </p:txBody>
      </p:sp>
      <p:graphicFrame>
        <p:nvGraphicFramePr>
          <p:cNvPr id="113671" name="Object 7">
            <a:extLst>
              <a:ext uri="{FF2B5EF4-FFF2-40B4-BE49-F238E27FC236}">
                <a16:creationId xmlns:a16="http://schemas.microsoft.com/office/drawing/2014/main" id="{E08D0544-52C1-4693-93FE-070D9F2285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3888" y="5126038"/>
          <a:ext cx="530225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482400" progId="Equation.DSMT4">
                  <p:embed/>
                </p:oleObj>
              </mc:Choice>
              <mc:Fallback>
                <p:oleObj name="Equation" r:id="rId4" imgW="24120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8" y="5126038"/>
                        <a:ext cx="530225" cy="1055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Arc 25">
            <a:extLst>
              <a:ext uri="{FF2B5EF4-FFF2-40B4-BE49-F238E27FC236}">
                <a16:creationId xmlns:a16="http://schemas.microsoft.com/office/drawing/2014/main" id="{FBBC9B61-04E5-4C03-85F2-3C0110D2DED1}"/>
              </a:ext>
            </a:extLst>
          </p:cNvPr>
          <p:cNvSpPr/>
          <p:nvPr/>
        </p:nvSpPr>
        <p:spPr>
          <a:xfrm>
            <a:off x="2220913" y="4794250"/>
            <a:ext cx="2220912" cy="874713"/>
          </a:xfrm>
          <a:prstGeom prst="arc">
            <a:avLst>
              <a:gd name="adj1" fmla="val 11287807"/>
              <a:gd name="adj2" fmla="val 0"/>
            </a:avLst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E3F513-2D6C-469D-850B-58654542C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8938" y="5360988"/>
            <a:ext cx="10382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0.75</a:t>
            </a: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46FD81AF-7352-4733-97E3-EFA080B6F84E}"/>
              </a:ext>
            </a:extLst>
          </p:cNvPr>
          <p:cNvSpPr/>
          <p:nvPr/>
        </p:nvSpPr>
        <p:spPr>
          <a:xfrm>
            <a:off x="5019675" y="4816475"/>
            <a:ext cx="2498725" cy="830263"/>
          </a:xfrm>
          <a:prstGeom prst="arc">
            <a:avLst>
              <a:gd name="adj1" fmla="val 10941019"/>
              <a:gd name="adj2" fmla="val 0"/>
            </a:avLst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48978F-7B94-4DE4-8A19-0698EB00F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5360988"/>
            <a:ext cx="10223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75%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C4DA81-1D15-4C40-AF22-5C1638801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3813" y="4954588"/>
            <a:ext cx="15954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Do the division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08EF294-D979-4C96-9EC1-0073A9BE6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038" y="4954588"/>
            <a:ext cx="7112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x 100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2" grpId="0"/>
      <p:bldP spid="23" grpId="0"/>
      <p:bldP spid="27" grpId="0"/>
      <p:bldP spid="29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7E3DAFED-ABDD-4178-B1C1-E31B770DC76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9AF0FD-1235-4F18-BBFC-717C96825B7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58190E6A-7727-4F6B-94B8-533D9DD7A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229" name="Text Box 2">
            <a:extLst>
              <a:ext uri="{FF2B5EF4-FFF2-40B4-BE49-F238E27FC236}">
                <a16:creationId xmlns:a16="http://schemas.microsoft.com/office/drawing/2014/main" id="{E9A4FF4B-B9FA-4450-A6B5-539C90AC7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2024063"/>
            <a:ext cx="8567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Convert these percentages to fraction and simply</a:t>
            </a: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2FAF28AA-2FA2-423E-B3AC-3AD9A756C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31077" name="Object 5">
            <a:extLst>
              <a:ext uri="{FF2B5EF4-FFF2-40B4-BE49-F238E27FC236}">
                <a16:creationId xmlns:a16="http://schemas.microsoft.com/office/drawing/2014/main" id="{4C16ADD6-B262-458B-B853-F7CBA5810D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7025" y="2670175"/>
          <a:ext cx="655638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736560" progId="Equation.DSMT4">
                  <p:embed/>
                </p:oleObj>
              </mc:Choice>
              <mc:Fallback>
                <p:oleObj name="Equation" r:id="rId2" imgW="507960" imgH="736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2670175"/>
                        <a:ext cx="655638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8" name="Object 6">
            <a:extLst>
              <a:ext uri="{FF2B5EF4-FFF2-40B4-BE49-F238E27FC236}">
                <a16:creationId xmlns:a16="http://schemas.microsoft.com/office/drawing/2014/main" id="{DA03CB24-4507-459C-8741-63CA3393E5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5763" y="2686050"/>
          <a:ext cx="10287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736560" progId="Equation.DSMT4">
                  <p:embed/>
                </p:oleObj>
              </mc:Choice>
              <mc:Fallback>
                <p:oleObj name="Equation" r:id="rId4" imgW="825480" imgH="736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2686050"/>
                        <a:ext cx="1028700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7">
            <a:extLst>
              <a:ext uri="{FF2B5EF4-FFF2-40B4-BE49-F238E27FC236}">
                <a16:creationId xmlns:a16="http://schemas.microsoft.com/office/drawing/2014/main" id="{253672F4-3387-463C-9A98-B1AE1553E0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6575" y="2916238"/>
          <a:ext cx="9382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640" imgH="317160" progId="Equation.DSMT4">
                  <p:embed/>
                </p:oleObj>
              </mc:Choice>
              <mc:Fallback>
                <p:oleObj name="Equation" r:id="rId6" imgW="64764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575" y="2916238"/>
                        <a:ext cx="938213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1" name="Object 9">
            <a:extLst>
              <a:ext uri="{FF2B5EF4-FFF2-40B4-BE49-F238E27FC236}">
                <a16:creationId xmlns:a16="http://schemas.microsoft.com/office/drawing/2014/main" id="{9CB81812-E9F3-4D81-9C6D-758A1794CC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7025" y="3863975"/>
          <a:ext cx="6604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160" imgH="736560" progId="Equation.DSMT4">
                  <p:embed/>
                </p:oleObj>
              </mc:Choice>
              <mc:Fallback>
                <p:oleObj name="Equation" r:id="rId8" imgW="533160" imgH="736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3863975"/>
                        <a:ext cx="6604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10">
            <a:extLst>
              <a:ext uri="{FF2B5EF4-FFF2-40B4-BE49-F238E27FC236}">
                <a16:creationId xmlns:a16="http://schemas.microsoft.com/office/drawing/2014/main" id="{2015B229-6629-48DE-B53C-32425351A8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5763" y="3868738"/>
          <a:ext cx="10112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736560" progId="Equation.DSMT4">
                  <p:embed/>
                </p:oleObj>
              </mc:Choice>
              <mc:Fallback>
                <p:oleObj name="Equation" r:id="rId10" imgW="825480" imgH="736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3868738"/>
                        <a:ext cx="1011237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11">
            <a:extLst>
              <a:ext uri="{FF2B5EF4-FFF2-40B4-BE49-F238E27FC236}">
                <a16:creationId xmlns:a16="http://schemas.microsoft.com/office/drawing/2014/main" id="{95B3F4A2-C619-4A05-AEE5-B8469D945A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6725" y="4078288"/>
          <a:ext cx="10080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317160" progId="Equation.DSMT4">
                  <p:embed/>
                </p:oleObj>
              </mc:Choice>
              <mc:Fallback>
                <p:oleObj name="Equation" r:id="rId12" imgW="660240" imgH="317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725" y="4078288"/>
                        <a:ext cx="1008063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5" name="Object 13">
            <a:extLst>
              <a:ext uri="{FF2B5EF4-FFF2-40B4-BE49-F238E27FC236}">
                <a16:creationId xmlns:a16="http://schemas.microsoft.com/office/drawing/2014/main" id="{DB280D41-17C5-44D9-8BEE-A102C180DC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7025" y="5035550"/>
          <a:ext cx="67310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07960" imgH="736560" progId="Equation.DSMT4">
                  <p:embed/>
                </p:oleObj>
              </mc:Choice>
              <mc:Fallback>
                <p:oleObj name="Equation" r:id="rId14" imgW="507960" imgH="7365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5035550"/>
                        <a:ext cx="67310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6" name="Object 14">
            <a:extLst>
              <a:ext uri="{FF2B5EF4-FFF2-40B4-BE49-F238E27FC236}">
                <a16:creationId xmlns:a16="http://schemas.microsoft.com/office/drawing/2014/main" id="{496F585E-D4F2-45F2-ACA0-5967212705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5763" y="5080000"/>
          <a:ext cx="9906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736560" progId="Equation.DSMT4">
                  <p:embed/>
                </p:oleObj>
              </mc:Choice>
              <mc:Fallback>
                <p:oleObj name="Equation" r:id="rId16" imgW="825480" imgH="7365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5080000"/>
                        <a:ext cx="9906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5">
            <a:extLst>
              <a:ext uri="{FF2B5EF4-FFF2-40B4-BE49-F238E27FC236}">
                <a16:creationId xmlns:a16="http://schemas.microsoft.com/office/drawing/2014/main" id="{4B8E33D6-D413-409C-BD0C-1125E627EA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4650" y="5257800"/>
          <a:ext cx="11001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60240" imgH="317160" progId="Equation.DSMT4">
                  <p:embed/>
                </p:oleObj>
              </mc:Choice>
              <mc:Fallback>
                <p:oleObj name="Equation" r:id="rId18" imgW="660240" imgH="317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5257800"/>
                        <a:ext cx="1100138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31" name="Picture 4" descr="scottishflag">
            <a:extLst>
              <a:ext uri="{FF2B5EF4-FFF2-40B4-BE49-F238E27FC236}">
                <a16:creationId xmlns:a16="http://schemas.microsoft.com/office/drawing/2014/main" id="{13833488-A6A4-4201-938C-9AB78AE2C3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2" name="Picture 5" descr="Office Objects 0572">
            <a:extLst>
              <a:ext uri="{FF2B5EF4-FFF2-40B4-BE49-F238E27FC236}">
                <a16:creationId xmlns:a16="http://schemas.microsoft.com/office/drawing/2014/main" id="{46C5A102-C768-4289-8D79-BFFCB3BF2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3" name="Text Box 3">
            <a:extLst>
              <a:ext uri="{FF2B5EF4-FFF2-40B4-BE49-F238E27FC236}">
                <a16:creationId xmlns:a16="http://schemas.microsoft.com/office/drawing/2014/main" id="{DF54276B-D12D-4BD8-8519-FC2A89D2A68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C7E2B1AE-860F-46D6-AED3-AF0987EA065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83E24F-28E9-4A92-97A4-E5E129CE38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E704FF7D-2B77-4B07-B02E-57FF58226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0247" name="Text Box 3">
            <a:extLst>
              <a:ext uri="{FF2B5EF4-FFF2-40B4-BE49-F238E27FC236}">
                <a16:creationId xmlns:a16="http://schemas.microsoft.com/office/drawing/2014/main" id="{8EA28F66-ACE9-49C7-BD3E-0ADF43DF086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248" name="Picture 4" descr="scottishflag">
            <a:extLst>
              <a:ext uri="{FF2B5EF4-FFF2-40B4-BE49-F238E27FC236}">
                <a16:creationId xmlns:a16="http://schemas.microsoft.com/office/drawing/2014/main" id="{91E7D6C7-5150-48B4-B7BD-0C12130C27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5" descr="Office Objects 0572">
            <a:extLst>
              <a:ext uri="{FF2B5EF4-FFF2-40B4-BE49-F238E27FC236}">
                <a16:creationId xmlns:a16="http://schemas.microsoft.com/office/drawing/2014/main" id="{9A3FBF44-62C1-420F-9638-EDB5E7D0A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Text Box 6">
            <a:extLst>
              <a:ext uri="{FF2B5EF4-FFF2-40B4-BE49-F238E27FC236}">
                <a16:creationId xmlns:a16="http://schemas.microsoft.com/office/drawing/2014/main" id="{A663921D-751A-450D-8B22-1F39B9817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2044700"/>
            <a:ext cx="7953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Write the following percentages as a fraction.</a:t>
            </a:r>
          </a:p>
        </p:txBody>
      </p:sp>
      <p:sp>
        <p:nvSpPr>
          <p:cNvPr id="11275" name="Text Box 15">
            <a:extLst>
              <a:ext uri="{FF2B5EF4-FFF2-40B4-BE49-F238E27FC236}">
                <a16:creationId xmlns:a16="http://schemas.microsoft.com/office/drawing/2014/main" id="{33781E57-84F0-4D8E-8841-CD980DCCA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2954338"/>
            <a:ext cx="1011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17% =</a:t>
            </a:r>
          </a:p>
        </p:txBody>
      </p:sp>
      <p:sp>
        <p:nvSpPr>
          <p:cNvPr id="11277" name="Text Box 17">
            <a:extLst>
              <a:ext uri="{FF2B5EF4-FFF2-40B4-BE49-F238E27FC236}">
                <a16:creationId xmlns:a16="http://schemas.microsoft.com/office/drawing/2014/main" id="{DCEF76B5-2863-4B7F-8D7F-6FCB702B2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4165600"/>
            <a:ext cx="1011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81% =</a:t>
            </a:r>
          </a:p>
        </p:txBody>
      </p:sp>
      <p:sp>
        <p:nvSpPr>
          <p:cNvPr id="106517" name="Rectangle 21">
            <a:extLst>
              <a:ext uri="{FF2B5EF4-FFF2-40B4-BE49-F238E27FC236}">
                <a16:creationId xmlns:a16="http://schemas.microsoft.com/office/drawing/2014/main" id="{44A83F45-153B-441A-A4D2-F4236DC3C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2" name="Object 19">
            <a:extLst>
              <a:ext uri="{FF2B5EF4-FFF2-40B4-BE49-F238E27FC236}">
                <a16:creationId xmlns:a16="http://schemas.microsoft.com/office/drawing/2014/main" id="{42A60727-9940-471E-BC13-AFAACD164B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0075" y="2719388"/>
          <a:ext cx="59213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320" imgH="482400" progId="Equation.DSMT4">
                  <p:embed/>
                </p:oleObj>
              </mc:Choice>
              <mc:Fallback>
                <p:oleObj name="Equation" r:id="rId4" imgW="355320" imgH="482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075" y="2719388"/>
                        <a:ext cx="59213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0">
            <a:extLst>
              <a:ext uri="{FF2B5EF4-FFF2-40B4-BE49-F238E27FC236}">
                <a16:creationId xmlns:a16="http://schemas.microsoft.com/office/drawing/2014/main" id="{E3AD0AF0-28DD-49EC-A421-132C5B71F4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0075" y="3937000"/>
          <a:ext cx="592138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320" imgH="482400" progId="Equation.DSMT4">
                  <p:embed/>
                </p:oleObj>
              </mc:Choice>
              <mc:Fallback>
                <p:oleObj name="Equation" r:id="rId6" imgW="355320" imgH="482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075" y="3937000"/>
                        <a:ext cx="592138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8">
            <a:extLst>
              <a:ext uri="{FF2B5EF4-FFF2-40B4-BE49-F238E27FC236}">
                <a16:creationId xmlns:a16="http://schemas.microsoft.com/office/drawing/2014/main" id="{D08EBBDF-2169-47B0-98BB-6B6EC2FBEA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0075" y="5153025"/>
          <a:ext cx="1120775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482400" progId="Equation.DSMT4">
                  <p:embed/>
                </p:oleObj>
              </mc:Choice>
              <mc:Fallback>
                <p:oleObj name="Equation" r:id="rId8" imgW="672840" imgH="482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075" y="5153025"/>
                        <a:ext cx="1120775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7">
            <a:extLst>
              <a:ext uri="{FF2B5EF4-FFF2-40B4-BE49-F238E27FC236}">
                <a16:creationId xmlns:a16="http://schemas.microsoft.com/office/drawing/2014/main" id="{53AC9748-908E-49B0-93C2-1409BEEE7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5376863"/>
            <a:ext cx="1062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40% 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/>
      <p:bldP spid="11277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273B9122-AE86-4C73-8878-48E32D930B3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9AF0FD-1235-4F18-BBFC-717C96825B7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787C93BB-23B4-40FE-8A61-07FF4F311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277" name="Text Box 2">
            <a:extLst>
              <a:ext uri="{FF2B5EF4-FFF2-40B4-BE49-F238E27FC236}">
                <a16:creationId xmlns:a16="http://schemas.microsoft.com/office/drawing/2014/main" id="{E8754FDA-DCE3-4B43-9C97-3FAF144DC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75" y="2024063"/>
            <a:ext cx="7554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Covert these fractions to percentages</a:t>
            </a: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ACD4EF65-16F2-4CA3-AF53-05CADBDDD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266" name="Object 2">
            <a:extLst>
              <a:ext uri="{FF2B5EF4-FFF2-40B4-BE49-F238E27FC236}">
                <a16:creationId xmlns:a16="http://schemas.microsoft.com/office/drawing/2014/main" id="{96EF1A6A-3294-4B1C-8FE9-8974C881FD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0400" y="2733675"/>
          <a:ext cx="509588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736560" progId="Equation.DSMT4">
                  <p:embed/>
                </p:oleObj>
              </mc:Choice>
              <mc:Fallback>
                <p:oleObj name="Equation" r:id="rId2" imgW="393480" imgH="736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733675"/>
                        <a:ext cx="509588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8" name="Object 3">
            <a:extLst>
              <a:ext uri="{FF2B5EF4-FFF2-40B4-BE49-F238E27FC236}">
                <a16:creationId xmlns:a16="http://schemas.microsoft.com/office/drawing/2014/main" id="{08F86AD9-33B9-40CA-A741-7B043899E1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95625" y="2989263"/>
          <a:ext cx="26400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291960" progId="Equation.DSMT4">
                  <p:embed/>
                </p:oleObj>
              </mc:Choice>
              <mc:Fallback>
                <p:oleObj name="Equation" r:id="rId4" imgW="175248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2989263"/>
                        <a:ext cx="2640013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9" name="Object 4">
            <a:extLst>
              <a:ext uri="{FF2B5EF4-FFF2-40B4-BE49-F238E27FC236}">
                <a16:creationId xmlns:a16="http://schemas.microsoft.com/office/drawing/2014/main" id="{769DB0CC-2716-432F-8BF9-7B100937D7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4538" y="2933700"/>
          <a:ext cx="103822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880" imgH="317160" progId="Equation.DSMT4">
                  <p:embed/>
                </p:oleObj>
              </mc:Choice>
              <mc:Fallback>
                <p:oleObj name="Equation" r:id="rId6" imgW="596880" imgH="317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2933700"/>
                        <a:ext cx="103822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>
            <a:extLst>
              <a:ext uri="{FF2B5EF4-FFF2-40B4-BE49-F238E27FC236}">
                <a16:creationId xmlns:a16="http://schemas.microsoft.com/office/drawing/2014/main" id="{218A4C06-CABB-481C-91CD-867703B4B8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9763" y="3927475"/>
          <a:ext cx="55086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736560" progId="Equation.DSMT4">
                  <p:embed/>
                </p:oleObj>
              </mc:Choice>
              <mc:Fallback>
                <p:oleObj name="Equation" r:id="rId8" imgW="444240" imgH="736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3927475"/>
                        <a:ext cx="550862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6">
            <a:extLst>
              <a:ext uri="{FF2B5EF4-FFF2-40B4-BE49-F238E27FC236}">
                <a16:creationId xmlns:a16="http://schemas.microsoft.com/office/drawing/2014/main" id="{97062762-E4F0-49CA-9674-A3BA8F7F50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0525" y="4167188"/>
          <a:ext cx="27463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291960" progId="Equation.DSMT4">
                  <p:embed/>
                </p:oleObj>
              </mc:Choice>
              <mc:Fallback>
                <p:oleObj name="Equation" r:id="rId10" imgW="185400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525" y="4167188"/>
                        <a:ext cx="27463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3" name="Object 7">
            <a:extLst>
              <a:ext uri="{FF2B5EF4-FFF2-40B4-BE49-F238E27FC236}">
                <a16:creationId xmlns:a16="http://schemas.microsoft.com/office/drawing/2014/main" id="{71053940-F1F9-423C-A5BD-1D5055C5C3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0563" y="4103688"/>
          <a:ext cx="104933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317160" progId="Equation.DSMT4">
                  <p:embed/>
                </p:oleObj>
              </mc:Choice>
              <mc:Fallback>
                <p:oleObj name="Equation" r:id="rId12" imgW="59688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3" y="4103688"/>
                        <a:ext cx="1049337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>
            <a:extLst>
              <a:ext uri="{FF2B5EF4-FFF2-40B4-BE49-F238E27FC236}">
                <a16:creationId xmlns:a16="http://schemas.microsoft.com/office/drawing/2014/main" id="{97F0FFDA-5025-4A34-8198-BC0D0858D1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0250" y="5099050"/>
          <a:ext cx="369888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360" imgH="736560" progId="Equation.DSMT4">
                  <p:embed/>
                </p:oleObj>
              </mc:Choice>
              <mc:Fallback>
                <p:oleObj name="Equation" r:id="rId14" imgW="279360" imgH="736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5099050"/>
                        <a:ext cx="369888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6" name="Object 9">
            <a:extLst>
              <a:ext uri="{FF2B5EF4-FFF2-40B4-BE49-F238E27FC236}">
                <a16:creationId xmlns:a16="http://schemas.microsoft.com/office/drawing/2014/main" id="{4EAC12E9-6A19-48F7-AC8F-3755084EDE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7538" y="5359400"/>
          <a:ext cx="25193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01720" imgH="304560" progId="Equation.DSMT4">
                  <p:embed/>
                </p:oleObj>
              </mc:Choice>
              <mc:Fallback>
                <p:oleObj name="Equation" r:id="rId16" imgW="170172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538" y="5359400"/>
                        <a:ext cx="25193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7" name="Object 10">
            <a:extLst>
              <a:ext uri="{FF2B5EF4-FFF2-40B4-BE49-F238E27FC236}">
                <a16:creationId xmlns:a16="http://schemas.microsoft.com/office/drawing/2014/main" id="{2132E97D-7123-4E2C-B7BE-8A46073538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0563" y="5321300"/>
          <a:ext cx="107791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640" imgH="317160" progId="Equation.DSMT4">
                  <p:embed/>
                </p:oleObj>
              </mc:Choice>
              <mc:Fallback>
                <p:oleObj name="Equation" r:id="rId18" imgW="647640" imgH="3171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3" y="5321300"/>
                        <a:ext cx="1077912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9" name="Picture 4" descr="scottishflag">
            <a:extLst>
              <a:ext uri="{FF2B5EF4-FFF2-40B4-BE49-F238E27FC236}">
                <a16:creationId xmlns:a16="http://schemas.microsoft.com/office/drawing/2014/main" id="{DAFB41A8-2A73-4999-8820-9FCA689F45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0" name="Picture 5" descr="Office Objects 0572">
            <a:extLst>
              <a:ext uri="{FF2B5EF4-FFF2-40B4-BE49-F238E27FC236}">
                <a16:creationId xmlns:a16="http://schemas.microsoft.com/office/drawing/2014/main" id="{044547B1-F0BB-4158-B3DB-D3175028E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1" name="Text Box 3">
            <a:extLst>
              <a:ext uri="{FF2B5EF4-FFF2-40B4-BE49-F238E27FC236}">
                <a16:creationId xmlns:a16="http://schemas.microsoft.com/office/drawing/2014/main" id="{4DF93DB6-0C1A-4E0F-B82A-904A2589E5A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F7790E63-D8F3-4895-B367-AFBF618AFA2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83E24F-28E9-4A92-97A4-E5E129CE38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B3CB137C-050E-45E5-B542-198003AE5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2298" name="Text Box 3">
            <a:extLst>
              <a:ext uri="{FF2B5EF4-FFF2-40B4-BE49-F238E27FC236}">
                <a16:creationId xmlns:a16="http://schemas.microsoft.com/office/drawing/2014/main" id="{62AF517F-E068-4249-98C6-18BDEF92819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2299" name="Picture 4" descr="scottishflag">
            <a:extLst>
              <a:ext uri="{FF2B5EF4-FFF2-40B4-BE49-F238E27FC236}">
                <a16:creationId xmlns:a16="http://schemas.microsoft.com/office/drawing/2014/main" id="{4C674901-54B6-4BC9-AD4E-0B0111A734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5" descr="Office Objects 0572">
            <a:extLst>
              <a:ext uri="{FF2B5EF4-FFF2-40B4-BE49-F238E27FC236}">
                <a16:creationId xmlns:a16="http://schemas.microsoft.com/office/drawing/2014/main" id="{AA531A72-587F-4EB6-8651-1DC09A95D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1" name="Text Box 6">
            <a:extLst>
              <a:ext uri="{FF2B5EF4-FFF2-40B4-BE49-F238E27FC236}">
                <a16:creationId xmlns:a16="http://schemas.microsoft.com/office/drawing/2014/main" id="{507D8620-8574-476D-A8AB-92CF5EFF6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75" y="2044700"/>
            <a:ext cx="7835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Write the following fractions as percentages.</a:t>
            </a:r>
          </a:p>
        </p:txBody>
      </p:sp>
      <p:sp>
        <p:nvSpPr>
          <p:cNvPr id="11275" name="Text Box 15">
            <a:extLst>
              <a:ext uri="{FF2B5EF4-FFF2-40B4-BE49-F238E27FC236}">
                <a16:creationId xmlns:a16="http://schemas.microsoft.com/office/drawing/2014/main" id="{13A97859-5F61-4F39-9A8E-855610554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2954338"/>
            <a:ext cx="1062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= 27%</a:t>
            </a:r>
          </a:p>
        </p:txBody>
      </p:sp>
      <p:sp>
        <p:nvSpPr>
          <p:cNvPr id="11276" name="Text Box 16">
            <a:extLst>
              <a:ext uri="{FF2B5EF4-FFF2-40B4-BE49-F238E27FC236}">
                <a16:creationId xmlns:a16="http://schemas.microsoft.com/office/drawing/2014/main" id="{9765BE4A-FE0E-4E7E-99A1-FC03AD22C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5362575"/>
            <a:ext cx="1062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= 29%</a:t>
            </a:r>
          </a:p>
        </p:txBody>
      </p:sp>
      <p:sp>
        <p:nvSpPr>
          <p:cNvPr id="11277" name="Text Box 17">
            <a:extLst>
              <a:ext uri="{FF2B5EF4-FFF2-40B4-BE49-F238E27FC236}">
                <a16:creationId xmlns:a16="http://schemas.microsoft.com/office/drawing/2014/main" id="{53701E3E-2B92-4362-8AF1-17D824F5E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4094163"/>
            <a:ext cx="1011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= 15%</a:t>
            </a:r>
          </a:p>
        </p:txBody>
      </p:sp>
      <p:graphicFrame>
        <p:nvGraphicFramePr>
          <p:cNvPr id="106514" name="Object 18">
            <a:extLst>
              <a:ext uri="{FF2B5EF4-FFF2-40B4-BE49-F238E27FC236}">
                <a16:creationId xmlns:a16="http://schemas.microsoft.com/office/drawing/2014/main" id="{DE1C7707-3B47-4142-A2D9-749F59700E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2913" y="5424488"/>
          <a:ext cx="196532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203040" progId="Equation.DSMT4">
                  <p:embed/>
                </p:oleObj>
              </mc:Choice>
              <mc:Fallback>
                <p:oleObj name="Equation" r:id="rId4" imgW="1180800" imgH="2030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5424488"/>
                        <a:ext cx="1965325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5" name="Object 19">
            <a:extLst>
              <a:ext uri="{FF2B5EF4-FFF2-40B4-BE49-F238E27FC236}">
                <a16:creationId xmlns:a16="http://schemas.microsoft.com/office/drawing/2014/main" id="{99ADEA61-6DBD-488A-B41A-E3FE19C20F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2913" y="3016250"/>
          <a:ext cx="192405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203040" progId="Equation.DSMT4">
                  <p:embed/>
                </p:oleObj>
              </mc:Choice>
              <mc:Fallback>
                <p:oleObj name="Equation" r:id="rId6" imgW="1155600" imgH="2030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3016250"/>
                        <a:ext cx="1924050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6" name="Object 20">
            <a:extLst>
              <a:ext uri="{FF2B5EF4-FFF2-40B4-BE49-F238E27FC236}">
                <a16:creationId xmlns:a16="http://schemas.microsoft.com/office/drawing/2014/main" id="{8FFE40FD-D22D-4E02-9E99-0A339C1050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2913" y="4156075"/>
          <a:ext cx="15652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03040" progId="Equation.DSMT4">
                  <p:embed/>
                </p:oleObj>
              </mc:Choice>
              <mc:Fallback>
                <p:oleObj name="Equation" r:id="rId8" imgW="939600" imgH="2030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4156075"/>
                        <a:ext cx="15652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17" name="Rectangle 21">
            <a:extLst>
              <a:ext uri="{FF2B5EF4-FFF2-40B4-BE49-F238E27FC236}">
                <a16:creationId xmlns:a16="http://schemas.microsoft.com/office/drawing/2014/main" id="{C974421F-7C86-4E71-AC7C-7C21819BA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12306" name="TextBox 15">
            <a:extLst>
              <a:ext uri="{FF2B5EF4-FFF2-40B4-BE49-F238E27FC236}">
                <a16:creationId xmlns:a16="http://schemas.microsoft.com/office/drawing/2014/main" id="{B79A840F-BC89-42E8-B307-C6346D793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  <p:graphicFrame>
        <p:nvGraphicFramePr>
          <p:cNvPr id="2" name="Object 19">
            <a:extLst>
              <a:ext uri="{FF2B5EF4-FFF2-40B4-BE49-F238E27FC236}">
                <a16:creationId xmlns:a16="http://schemas.microsoft.com/office/drawing/2014/main" id="{646F45B4-B2FD-404A-92D8-572E8772DC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0850" y="2782888"/>
          <a:ext cx="59213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482400" progId="Equation.DSMT4">
                  <p:embed/>
                </p:oleObj>
              </mc:Choice>
              <mc:Fallback>
                <p:oleObj name="Equation" r:id="rId10" imgW="355320" imgH="482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2782888"/>
                        <a:ext cx="59213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0">
            <a:extLst>
              <a:ext uri="{FF2B5EF4-FFF2-40B4-BE49-F238E27FC236}">
                <a16:creationId xmlns:a16="http://schemas.microsoft.com/office/drawing/2014/main" id="{8463EA11-9411-4F15-A2E5-9CB28BBC35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0850" y="3922713"/>
          <a:ext cx="46513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482400" progId="Equation.DSMT4">
                  <p:embed/>
                </p:oleObj>
              </mc:Choice>
              <mc:Fallback>
                <p:oleObj name="Equation" r:id="rId12" imgW="279360" imgH="482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3922713"/>
                        <a:ext cx="46513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8">
            <a:extLst>
              <a:ext uri="{FF2B5EF4-FFF2-40B4-BE49-F238E27FC236}">
                <a16:creationId xmlns:a16="http://schemas.microsoft.com/office/drawing/2014/main" id="{BA5072E4-C79C-4913-A564-E12C10FAB9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0850" y="5191125"/>
          <a:ext cx="655638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480" imgH="482400" progId="Equation.DSMT4">
                  <p:embed/>
                </p:oleObj>
              </mc:Choice>
              <mc:Fallback>
                <p:oleObj name="Equation" r:id="rId14" imgW="393480" imgH="482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5191125"/>
                        <a:ext cx="655638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6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6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6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/>
      <p:bldP spid="11276" grpId="0"/>
      <p:bldP spid="1127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9156CB5A-C76F-4F3E-B398-F03CF5F2BC6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9AF0FD-1235-4F18-BBFC-717C96825B7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677190F0-416F-4E8F-B90A-C4316D714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3322" name="Text Box 2">
            <a:extLst>
              <a:ext uri="{FF2B5EF4-FFF2-40B4-BE49-F238E27FC236}">
                <a16:creationId xmlns:a16="http://schemas.microsoft.com/office/drawing/2014/main" id="{7EB62CAB-36A9-4DA3-BE78-04DB62180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75" y="1892300"/>
            <a:ext cx="82232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Franchesca got 45 out of 60 in her Maths exam</a:t>
            </a:r>
          </a:p>
          <a:p>
            <a:pPr eaLnBrk="1" hangingPunct="1"/>
            <a:r>
              <a:rPr lang="en-GB" altLang="en-US" sz="2800"/>
              <a:t>and Michael got 21 out of 30 in an English exam.</a:t>
            </a:r>
          </a:p>
          <a:p>
            <a:pPr eaLnBrk="1" hangingPunct="1"/>
            <a:r>
              <a:rPr lang="en-GB" altLang="en-US" sz="2800"/>
              <a:t>Who got the best result.</a:t>
            </a: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35ACB708-BADD-49F8-AB2D-41371A8F0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31081" name="Object 2">
            <a:extLst>
              <a:ext uri="{FF2B5EF4-FFF2-40B4-BE49-F238E27FC236}">
                <a16:creationId xmlns:a16="http://schemas.microsoft.com/office/drawing/2014/main" id="{29DAC5DB-EF32-4387-A3C1-257241F6F9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84288" y="3443288"/>
          <a:ext cx="842962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736560" progId="Equation.DSMT4">
                  <p:embed/>
                </p:oleObj>
              </mc:Choice>
              <mc:Fallback>
                <p:oleObj name="Equation" r:id="rId2" imgW="457200" imgH="736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288" y="3443288"/>
                        <a:ext cx="842962" cy="135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3">
            <a:extLst>
              <a:ext uri="{FF2B5EF4-FFF2-40B4-BE49-F238E27FC236}">
                <a16:creationId xmlns:a16="http://schemas.microsoft.com/office/drawing/2014/main" id="{26D2077E-CAB1-40AF-82C9-9ACEA0861C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4450" y="3863975"/>
          <a:ext cx="4237038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000" imgH="304560" progId="Equation.DSMT4">
                  <p:embed/>
                </p:oleObj>
              </mc:Choice>
              <mc:Fallback>
                <p:oleObj name="Equation" r:id="rId4" imgW="2070000" imgH="304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863975"/>
                        <a:ext cx="4237038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3" name="Object 4">
            <a:extLst>
              <a:ext uri="{FF2B5EF4-FFF2-40B4-BE49-F238E27FC236}">
                <a16:creationId xmlns:a16="http://schemas.microsoft.com/office/drawing/2014/main" id="{97031D47-0DF1-47ED-B236-56C0677607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6588" y="3819525"/>
          <a:ext cx="14827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317160" progId="Equation.DSMT4">
                  <p:embed/>
                </p:oleObj>
              </mc:Choice>
              <mc:Fallback>
                <p:oleObj name="Equation" r:id="rId6" imgW="660240" imgH="317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6588" y="3819525"/>
                        <a:ext cx="1482725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41" name="Object 5">
            <a:extLst>
              <a:ext uri="{FF2B5EF4-FFF2-40B4-BE49-F238E27FC236}">
                <a16:creationId xmlns:a16="http://schemas.microsoft.com/office/drawing/2014/main" id="{A02BF26A-6BEF-42E6-B6F0-1E0F6B1E78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8888" y="4864100"/>
          <a:ext cx="819150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736560" progId="Equation.DSMT4">
                  <p:embed/>
                </p:oleObj>
              </mc:Choice>
              <mc:Fallback>
                <p:oleObj name="Equation" r:id="rId8" imgW="444240" imgH="736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864100"/>
                        <a:ext cx="819150" cy="135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42" name="Object 6">
            <a:extLst>
              <a:ext uri="{FF2B5EF4-FFF2-40B4-BE49-F238E27FC236}">
                <a16:creationId xmlns:a16="http://schemas.microsoft.com/office/drawing/2014/main" id="{574B7AF0-20F1-4BBB-85FD-06B1AFCAB0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0025" y="5297488"/>
          <a:ext cx="40814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3680" imgH="291960" progId="Equation.DSMT4">
                  <p:embed/>
                </p:oleObj>
              </mc:Choice>
              <mc:Fallback>
                <p:oleObj name="Equation" r:id="rId10" imgW="199368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5297488"/>
                        <a:ext cx="408146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43" name="Object 7">
            <a:extLst>
              <a:ext uri="{FF2B5EF4-FFF2-40B4-BE49-F238E27FC236}">
                <a16:creationId xmlns:a16="http://schemas.microsoft.com/office/drawing/2014/main" id="{FE4AD661-1A69-4CF2-BA5E-DB58909A40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6588" y="5240338"/>
          <a:ext cx="1482725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317160" progId="Equation.DSMT4">
                  <p:embed/>
                </p:oleObj>
              </mc:Choice>
              <mc:Fallback>
                <p:oleObj name="Equation" r:id="rId12" imgW="66024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6588" y="5240338"/>
                        <a:ext cx="1482725" cy="71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4" name="Picture 4" descr="scottishflag">
            <a:extLst>
              <a:ext uri="{FF2B5EF4-FFF2-40B4-BE49-F238E27FC236}">
                <a16:creationId xmlns:a16="http://schemas.microsoft.com/office/drawing/2014/main" id="{F883B726-ACA7-4ED2-A760-B10B4FA2E87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5" descr="Office Objects 0572">
            <a:extLst>
              <a:ext uri="{FF2B5EF4-FFF2-40B4-BE49-F238E27FC236}">
                <a16:creationId xmlns:a16="http://schemas.microsoft.com/office/drawing/2014/main" id="{6A3554F9-9601-493D-A070-3209916BA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loud 11">
            <a:extLst>
              <a:ext uri="{FF2B5EF4-FFF2-40B4-BE49-F238E27FC236}">
                <a16:creationId xmlns:a16="http://schemas.microsoft.com/office/drawing/2014/main" id="{66210D9A-15F6-4F02-9143-5D2CDC0397F4}"/>
              </a:ext>
            </a:extLst>
          </p:cNvPr>
          <p:cNvSpPr/>
          <p:nvPr/>
        </p:nvSpPr>
        <p:spPr>
          <a:xfrm>
            <a:off x="4876800" y="212725"/>
            <a:ext cx="3883025" cy="18415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Franchesca has the best result.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1">
            <a:extLst>
              <a:ext uri="{FF2B5EF4-FFF2-40B4-BE49-F238E27FC236}">
                <a16:creationId xmlns:a16="http://schemas.microsoft.com/office/drawing/2014/main" id="{90FD87C9-AF27-4840-A182-7F554F47D2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4B8B142-DDF1-4C10-B0E7-62D100918E7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BAE9DFB1-60F7-4359-B782-265D221A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4344" name="Text Box 3">
            <a:extLst>
              <a:ext uri="{FF2B5EF4-FFF2-40B4-BE49-F238E27FC236}">
                <a16:creationId xmlns:a16="http://schemas.microsoft.com/office/drawing/2014/main" id="{788B9456-798F-4DF5-B306-768E9BB395B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5" name="Picture 4" descr="scottishflag">
            <a:extLst>
              <a:ext uri="{FF2B5EF4-FFF2-40B4-BE49-F238E27FC236}">
                <a16:creationId xmlns:a16="http://schemas.microsoft.com/office/drawing/2014/main" id="{F0534EE8-EE59-4FAC-873C-0521348A9D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5" descr="Office Objects 0572">
            <a:extLst>
              <a:ext uri="{FF2B5EF4-FFF2-40B4-BE49-F238E27FC236}">
                <a16:creationId xmlns:a16="http://schemas.microsoft.com/office/drawing/2014/main" id="{A103870B-731D-4F30-92E0-760BF1CA2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7" name="Text Box 6">
            <a:extLst>
              <a:ext uri="{FF2B5EF4-FFF2-40B4-BE49-F238E27FC236}">
                <a16:creationId xmlns:a16="http://schemas.microsoft.com/office/drawing/2014/main" id="{9B459F4B-0ADC-407B-A965-A30601F9D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788" y="1917700"/>
            <a:ext cx="81772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Paul scored :</a:t>
            </a:r>
          </a:p>
          <a:p>
            <a:pPr eaLnBrk="1" hangingPunct="1"/>
            <a:r>
              <a:rPr lang="en-GB" altLang="en-US"/>
              <a:t>24 out of 30 in English and 36 out of 40 in Maths. 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By finding the percentage score for each, which is his </a:t>
            </a:r>
          </a:p>
          <a:p>
            <a:pPr eaLnBrk="1" hangingPunct="1"/>
            <a:r>
              <a:rPr lang="en-GB" altLang="en-US"/>
              <a:t>best subject ?</a:t>
            </a:r>
          </a:p>
        </p:txBody>
      </p:sp>
      <p:graphicFrame>
        <p:nvGraphicFramePr>
          <p:cNvPr id="108554" name="Object 10">
            <a:extLst>
              <a:ext uri="{FF2B5EF4-FFF2-40B4-BE49-F238E27FC236}">
                <a16:creationId xmlns:a16="http://schemas.microsoft.com/office/drawing/2014/main" id="{43063F72-35DE-4C9B-970B-6ED0FF0BEE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9025" y="4665663"/>
          <a:ext cx="189547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482400" progId="Equation.DSMT4">
                  <p:embed/>
                </p:oleObj>
              </mc:Choice>
              <mc:Fallback>
                <p:oleObj name="Equation" r:id="rId4" imgW="863280" imgH="482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4665663"/>
                        <a:ext cx="1895475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7" name="Rectangle 13">
            <a:extLst>
              <a:ext uri="{FF2B5EF4-FFF2-40B4-BE49-F238E27FC236}">
                <a16:creationId xmlns:a16="http://schemas.microsoft.com/office/drawing/2014/main" id="{BB09DF4E-A810-4CE1-9C72-20B03B264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08560" name="Object 16">
            <a:extLst>
              <a:ext uri="{FF2B5EF4-FFF2-40B4-BE49-F238E27FC236}">
                <a16:creationId xmlns:a16="http://schemas.microsoft.com/office/drawing/2014/main" id="{B42282D0-B0E3-444E-A2D5-D0EB7A5413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6975" y="4665663"/>
          <a:ext cx="189547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482400" progId="Equation.DSMT4">
                  <p:embed/>
                </p:oleObj>
              </mc:Choice>
              <mc:Fallback>
                <p:oleObj name="Equation" r:id="rId6" imgW="863280" imgH="482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975" y="4665663"/>
                        <a:ext cx="1895475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68A5E00-0DF9-4DFF-BD9D-B816FF37C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013200"/>
            <a:ext cx="1201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English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33871DB-DE14-4B0F-994F-858EC28B41D3}"/>
              </a:ext>
            </a:extLst>
          </p:cNvPr>
          <p:cNvCxnSpPr/>
          <p:nvPr/>
        </p:nvCxnSpPr>
        <p:spPr>
          <a:xfrm>
            <a:off x="4546600" y="4127500"/>
            <a:ext cx="0" cy="20320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6BC61E2-E78D-4F66-9F63-FB7690FFE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200" y="4013200"/>
            <a:ext cx="1085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Maths</a:t>
            </a:r>
          </a:p>
        </p:txBody>
      </p:sp>
      <p:pic>
        <p:nvPicPr>
          <p:cNvPr id="25" name="Picture 24" descr="TICK.jpg">
            <a:extLst>
              <a:ext uri="{FF2B5EF4-FFF2-40B4-BE49-F238E27FC236}">
                <a16:creationId xmlns:a16="http://schemas.microsoft.com/office/drawing/2014/main" id="{F6E21FBD-3067-4EA7-8856-2D74C2742E0A}"/>
              </a:ext>
            </a:extLst>
          </p:cNvPr>
          <p:cNvPicPr/>
          <p:nvPr/>
        </p:nvPicPr>
        <p:blipFill>
          <a:blip r:embed="rId8" cstate="print"/>
          <a:srcRect l="10860" t="11278" r="10913" b="11278"/>
          <a:stretch>
            <a:fillRect/>
          </a:stretch>
        </p:blipFill>
        <p:spPr>
          <a:xfrm>
            <a:off x="8002657" y="4786971"/>
            <a:ext cx="900043" cy="8146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Object 10">
            <a:extLst>
              <a:ext uri="{FF2B5EF4-FFF2-40B4-BE49-F238E27FC236}">
                <a16:creationId xmlns:a16="http://schemas.microsoft.com/office/drawing/2014/main" id="{80CF24E7-09DB-449E-AC2C-992CF0011D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7813" y="4957763"/>
          <a:ext cx="10033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215640" progId="Equation.DSMT4">
                  <p:embed/>
                </p:oleObj>
              </mc:Choice>
              <mc:Fallback>
                <p:oleObj name="Equation" r:id="rId9" imgW="457200" imgH="215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813" y="4957763"/>
                        <a:ext cx="10033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6">
            <a:extLst>
              <a:ext uri="{FF2B5EF4-FFF2-40B4-BE49-F238E27FC236}">
                <a16:creationId xmlns:a16="http://schemas.microsoft.com/office/drawing/2014/main" id="{D208FDD5-A185-4751-9D22-A2D1C0EEA6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0063" y="4957763"/>
          <a:ext cx="10033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200" imgH="215640" progId="Equation.DSMT4">
                  <p:embed/>
                </p:oleObj>
              </mc:Choice>
              <mc:Fallback>
                <p:oleObj name="Equation" r:id="rId11" imgW="457200" imgH="215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63" y="4957763"/>
                        <a:ext cx="10033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TextBox 27">
            <a:extLst>
              <a:ext uri="{FF2B5EF4-FFF2-40B4-BE49-F238E27FC236}">
                <a16:creationId xmlns:a16="http://schemas.microsoft.com/office/drawing/2014/main" id="{8AE87CCF-606B-4696-A195-3772A56BC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589B3FF5-1AA5-4495-9D14-D71D9787261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6E4719E-464A-49AB-86AF-C9A887F8B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FA1E4708-1990-432A-81B4-7609C9D4D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5" name="Text Box 3">
            <a:extLst>
              <a:ext uri="{FF2B5EF4-FFF2-40B4-BE49-F238E27FC236}">
                <a16:creationId xmlns:a16="http://schemas.microsoft.com/office/drawing/2014/main" id="{5E8C66C5-7C89-4645-A20E-4CE5CE35B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Ch3 (page 29)</a:t>
            </a:r>
          </a:p>
        </p:txBody>
      </p:sp>
      <p:pic>
        <p:nvPicPr>
          <p:cNvPr id="30726" name="Picture 4" descr="ag00463_">
            <a:extLst>
              <a:ext uri="{FF2B5EF4-FFF2-40B4-BE49-F238E27FC236}">
                <a16:creationId xmlns:a16="http://schemas.microsoft.com/office/drawing/2014/main" id="{D9BEAE5E-F231-401E-9C01-E59CE22C81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5" descr="scottishflag">
            <a:extLst>
              <a:ext uri="{FF2B5EF4-FFF2-40B4-BE49-F238E27FC236}">
                <a16:creationId xmlns:a16="http://schemas.microsoft.com/office/drawing/2014/main" id="{2A710376-8795-45C5-9808-D56DF94573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6" descr="Office Objects 0572">
            <a:extLst>
              <a:ext uri="{FF2B5EF4-FFF2-40B4-BE49-F238E27FC236}">
                <a16:creationId xmlns:a16="http://schemas.microsoft.com/office/drawing/2014/main" id="{167FF388-932C-4D66-97CF-85FC1330F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9" name="Text Box 7">
            <a:extLst>
              <a:ext uri="{FF2B5EF4-FFF2-40B4-BE49-F238E27FC236}">
                <a16:creationId xmlns:a16="http://schemas.microsoft.com/office/drawing/2014/main" id="{4167B1C4-2183-41A1-A452-DD8CFD6254F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9BFA5F45-C007-420E-ACFC-D58F97826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13" name="Rounded Rectangle 12">
            <a:hlinkClick r:id="rId5"/>
            <a:extLst>
              <a:ext uri="{FF2B5EF4-FFF2-40B4-BE49-F238E27FC236}">
                <a16:creationId xmlns:a16="http://schemas.microsoft.com/office/drawing/2014/main" id="{F87131A9-BB26-480D-A0F5-83346E00E5A4}"/>
              </a:ext>
            </a:extLst>
          </p:cNvPr>
          <p:cNvSpPr/>
          <p:nvPr/>
        </p:nvSpPr>
        <p:spPr>
          <a:xfrm>
            <a:off x="3475038" y="50831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8">
            <a:extLst>
              <a:ext uri="{FF2B5EF4-FFF2-40B4-BE49-F238E27FC236}">
                <a16:creationId xmlns:a16="http://schemas.microsoft.com/office/drawing/2014/main" id="{9D90F58C-417E-4CEB-9F73-AE138D09A8D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7D8821-B933-4C60-837C-F038F828089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373F0E03-AB2F-431B-B0FC-525569FBCC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2A4614B7-9585-4D0D-A4C8-1A060AF49C7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3002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1576216B-744C-44FA-9D5E-B2440A0D15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D0F10FF4-9867-4C80-BABA-B5CA1D50ECD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A3519E64-6717-4254-BACA-76FA81E371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8563" y="2000250"/>
          <a:ext cx="7751762" cy="427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52880" imgH="2730240" progId="Equation.DSMT4">
                  <p:embed/>
                </p:oleObj>
              </mc:Choice>
              <mc:Fallback>
                <p:oleObj name="Equation" r:id="rId3" imgW="4952880" imgH="2730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2000250"/>
                        <a:ext cx="7751762" cy="427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5" descr="Office Objects 0572">
            <a:extLst>
              <a:ext uri="{FF2B5EF4-FFF2-40B4-BE49-F238E27FC236}">
                <a16:creationId xmlns:a16="http://schemas.microsoft.com/office/drawing/2014/main" id="{8AABF1DE-CA69-4908-BA23-5D9F26D23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Box 10">
            <a:extLst>
              <a:ext uri="{FF2B5EF4-FFF2-40B4-BE49-F238E27FC236}">
                <a16:creationId xmlns:a16="http://schemas.microsoft.com/office/drawing/2014/main" id="{CF29EDFA-1511-4C1C-AA4A-C7B7D200F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C1BCB140-E0E1-43ED-9D07-A42B96AE1FC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770978B-4FE5-4F98-9AC5-4245E34AF77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F96201E9-F351-4258-891C-B61AD9CECF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5009A4B3-3436-4C3E-8605-37AC8A4634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5366" name="Picture 3" descr="scottishflag">
            <a:extLst>
              <a:ext uri="{FF2B5EF4-FFF2-40B4-BE49-F238E27FC236}">
                <a16:creationId xmlns:a16="http://schemas.microsoft.com/office/drawing/2014/main" id="{1E23285C-BB4B-4226-B1CF-BFEB975085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62" name="Object 4">
            <a:extLst>
              <a:ext uri="{FF2B5EF4-FFF2-40B4-BE49-F238E27FC236}">
                <a16:creationId xmlns:a16="http://schemas.microsoft.com/office/drawing/2014/main" id="{1FD4B138-8F33-43C8-AE79-A62C490127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2060575"/>
          <a:ext cx="5780088" cy="347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32040" imgH="2095200" progId="Equation.DSMT4">
                  <p:embed/>
                </p:oleObj>
              </mc:Choice>
              <mc:Fallback>
                <p:oleObj name="Equation" r:id="rId3" imgW="3632040" imgH="2095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060575"/>
                        <a:ext cx="5780088" cy="347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7" name="Picture 5" descr="Office Objects 0572">
            <a:extLst>
              <a:ext uri="{FF2B5EF4-FFF2-40B4-BE49-F238E27FC236}">
                <a16:creationId xmlns:a16="http://schemas.microsoft.com/office/drawing/2014/main" id="{8122985B-BD26-4E0B-BED7-AF3295681D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Text Box 6">
            <a:extLst>
              <a:ext uri="{FF2B5EF4-FFF2-40B4-BE49-F238E27FC236}">
                <a16:creationId xmlns:a16="http://schemas.microsoft.com/office/drawing/2014/main" id="{B613420E-E2C4-46B2-87FE-BA8EBFCBB2D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9" name="AutoShape 7">
            <a:extLst>
              <a:ext uri="{FF2B5EF4-FFF2-40B4-BE49-F238E27FC236}">
                <a16:creationId xmlns:a16="http://schemas.microsoft.com/office/drawing/2014/main" id="{9B393581-BB7C-444C-8087-25FD9DDBD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3933825"/>
            <a:ext cx="2232025" cy="1944688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5370" name="Text Box 8">
            <a:extLst>
              <a:ext uri="{FF2B5EF4-FFF2-40B4-BE49-F238E27FC236}">
                <a16:creationId xmlns:a16="http://schemas.microsoft.com/office/drawing/2014/main" id="{CFE25675-0319-4864-B44C-E65AE6F40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3" y="6118225"/>
            <a:ext cx="763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8cm</a:t>
            </a:r>
          </a:p>
        </p:txBody>
      </p:sp>
      <p:sp>
        <p:nvSpPr>
          <p:cNvPr id="15371" name="Text Box 9">
            <a:extLst>
              <a:ext uri="{FF2B5EF4-FFF2-40B4-BE49-F238E27FC236}">
                <a16:creationId xmlns:a16="http://schemas.microsoft.com/office/drawing/2014/main" id="{4943F5C9-8C44-4B02-A371-902C7E49F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4724400"/>
            <a:ext cx="900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10cm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Office Objects 0572">
            <a:extLst>
              <a:ext uri="{FF2B5EF4-FFF2-40B4-BE49-F238E27FC236}">
                <a16:creationId xmlns:a16="http://schemas.microsoft.com/office/drawing/2014/main" id="{7E3B6C53-313E-478A-A6E0-2F72C9891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Rectangle 3">
            <a:extLst>
              <a:ext uri="{FF2B5EF4-FFF2-40B4-BE49-F238E27FC236}">
                <a16:creationId xmlns:a16="http://schemas.microsoft.com/office/drawing/2014/main" id="{E3BFAAA1-97C9-40FB-989A-C5AB945FB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B6A8BD74-63F8-4895-AD48-09EADD547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9157" name="Text Box 5">
            <a:extLst>
              <a:ext uri="{FF2B5EF4-FFF2-40B4-BE49-F238E27FC236}">
                <a16:creationId xmlns:a16="http://schemas.microsoft.com/office/drawing/2014/main" id="{1C8F2A96-F2AB-4306-B7DA-F29DA5F8C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when to use compound formula.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50" name="Line 6">
            <a:extLst>
              <a:ext uri="{FF2B5EF4-FFF2-40B4-BE49-F238E27FC236}">
                <a16:creationId xmlns:a16="http://schemas.microsoft.com/office/drawing/2014/main" id="{9F943844-6C31-47D6-9E41-877F8311CF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E073B171-411A-451A-B235-5EB48CC1B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how to use the compound formula for appropriate problems.</a:t>
            </a:r>
          </a:p>
        </p:txBody>
      </p:sp>
      <p:sp>
        <p:nvSpPr>
          <p:cNvPr id="49160" name="Rectangle 8">
            <a:extLst>
              <a:ext uri="{FF2B5EF4-FFF2-40B4-BE49-F238E27FC236}">
                <a16:creationId xmlns:a16="http://schemas.microsoft.com/office/drawing/2014/main" id="{12510DBF-97B3-43DA-A12B-A845020A2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4005263"/>
            <a:ext cx="33607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Solve problems involving compound formula.</a:t>
            </a:r>
          </a:p>
        </p:txBody>
      </p:sp>
      <p:pic>
        <p:nvPicPr>
          <p:cNvPr id="31753" name="Picture 9" descr="scottishflag">
            <a:extLst>
              <a:ext uri="{FF2B5EF4-FFF2-40B4-BE49-F238E27FC236}">
                <a16:creationId xmlns:a16="http://schemas.microsoft.com/office/drawing/2014/main" id="{9322EF16-F0FD-4688-8F61-C1F1B66694C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4" name="Text Box 10">
            <a:extLst>
              <a:ext uri="{FF2B5EF4-FFF2-40B4-BE49-F238E27FC236}">
                <a16:creationId xmlns:a16="http://schemas.microsoft.com/office/drawing/2014/main" id="{6E634DA4-124E-4838-B9CA-F3DB62C893E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10B48855-EBFB-4B9F-8DCA-D5C376BB3A2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4B9B57A-B709-463F-BB1D-187323AD3F93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1417F765-9113-430B-8449-63776E052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E9C62CE6-3B83-4838-9BBD-7F3B5AF3F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5244999-9BFE-4DBD-A71E-8FF124E962C8}" type="slidenum">
              <a:rPr lang="en-GB" altLang="en-US" sz="1600">
                <a:solidFill>
                  <a:srgbClr val="FFFF00"/>
                </a:solidFill>
              </a:rPr>
              <a:pPr eaLnBrk="1" hangingPunct="1"/>
              <a:t>21</a:t>
            </a:fld>
            <a:endParaRPr lang="en-GB" altLang="en-US" sz="1600">
              <a:solidFill>
                <a:srgbClr val="FFFF00"/>
              </a:solidFill>
            </a:endParaRPr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B50DF1AB-7596-4D97-97FA-AA2E8BB21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9" grpId="0"/>
      <p:bldP spid="4916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scottishflag">
            <a:extLst>
              <a:ext uri="{FF2B5EF4-FFF2-40B4-BE49-F238E27FC236}">
                <a16:creationId xmlns:a16="http://schemas.microsoft.com/office/drawing/2014/main" id="{C9965FF5-92D6-4EA4-BABB-B19518D826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3">
            <a:extLst>
              <a:ext uri="{FF2B5EF4-FFF2-40B4-BE49-F238E27FC236}">
                <a16:creationId xmlns:a16="http://schemas.microsoft.com/office/drawing/2014/main" id="{B15CAE1B-A335-40A8-9C65-9183CF35D70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2772" name="Picture 5" descr="Office Objects 0572">
            <a:extLst>
              <a:ext uri="{FF2B5EF4-FFF2-40B4-BE49-F238E27FC236}">
                <a16:creationId xmlns:a16="http://schemas.microsoft.com/office/drawing/2014/main" id="{D286B5C2-9C2D-487F-8E41-D5BAB9254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Rectangle 6">
            <a:extLst>
              <a:ext uri="{FF2B5EF4-FFF2-40B4-BE49-F238E27FC236}">
                <a16:creationId xmlns:a16="http://schemas.microsoft.com/office/drawing/2014/main" id="{088368AF-E6D0-4014-BB18-CC353B75A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62722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  <p:sp>
        <p:nvSpPr>
          <p:cNvPr id="14365" name="AutoShape 29">
            <a:extLst>
              <a:ext uri="{FF2B5EF4-FFF2-40B4-BE49-F238E27FC236}">
                <a16:creationId xmlns:a16="http://schemas.microsoft.com/office/drawing/2014/main" id="{2FE75DE7-AE0C-4588-B632-15057903A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529013" cy="2160588"/>
          </a:xfrm>
          <a:prstGeom prst="cloudCallout">
            <a:avLst>
              <a:gd name="adj1" fmla="val 73139"/>
              <a:gd name="adj2" fmla="val 10338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Interest calculated on new value every year </a:t>
            </a:r>
          </a:p>
        </p:txBody>
      </p:sp>
      <p:sp>
        <p:nvSpPr>
          <p:cNvPr id="32775" name="Text Box 30">
            <a:extLst>
              <a:ext uri="{FF2B5EF4-FFF2-40B4-BE49-F238E27FC236}">
                <a16:creationId xmlns:a16="http://schemas.microsoft.com/office/drawing/2014/main" id="{A75271B3-59F0-4097-BAF8-60AC395CC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268538"/>
            <a:ext cx="785018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GB" altLang="en-US" sz="2000">
                <a:solidFill>
                  <a:srgbClr val="FFFF00"/>
                </a:solidFill>
              </a:rPr>
              <a:t>Real life Interest is not a fixed quantity year after year. One year’s interest becomes part of the next year’s amount. Each year’s interest is calculated on the amount at the start of the year.</a:t>
            </a:r>
          </a:p>
        </p:txBody>
      </p:sp>
      <p:grpSp>
        <p:nvGrpSpPr>
          <p:cNvPr id="2" name="Group 34">
            <a:extLst>
              <a:ext uri="{FF2B5EF4-FFF2-40B4-BE49-F238E27FC236}">
                <a16:creationId xmlns:a16="http://schemas.microsoft.com/office/drawing/2014/main" id="{F5144D39-DD8E-449F-81B5-A0BFCC0241BF}"/>
              </a:ext>
            </a:extLst>
          </p:cNvPr>
          <p:cNvGrpSpPr>
            <a:grpSpLocks/>
          </p:cNvGrpSpPr>
          <p:nvPr/>
        </p:nvGrpSpPr>
        <p:grpSpPr bwMode="auto">
          <a:xfrm>
            <a:off x="1116013" y="4059238"/>
            <a:ext cx="7634287" cy="1592262"/>
            <a:chOff x="703" y="2886"/>
            <a:chExt cx="4809" cy="1003"/>
          </a:xfrm>
        </p:grpSpPr>
        <p:sp>
          <p:nvSpPr>
            <p:cNvPr id="32781" name="Text Box 31">
              <a:extLst>
                <a:ext uri="{FF2B5EF4-FFF2-40B4-BE49-F238E27FC236}">
                  <a16:creationId xmlns:a16="http://schemas.microsoft.com/office/drawing/2014/main" id="{81307BA9-7CCA-40D0-BD11-D944A40AFE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" y="2886"/>
              <a:ext cx="7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 u="sng"/>
                <a:t>Example</a:t>
              </a:r>
            </a:p>
          </p:txBody>
        </p:sp>
        <p:sp>
          <p:nvSpPr>
            <p:cNvPr id="32782" name="Text Box 32">
              <a:extLst>
                <a:ext uri="{FF2B5EF4-FFF2-40B4-BE49-F238E27FC236}">
                  <a16:creationId xmlns:a16="http://schemas.microsoft.com/office/drawing/2014/main" id="{5B8877DB-7B4C-4F1D-9FEA-15EAD66038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3" y="3249"/>
              <a:ext cx="4809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GB" altLang="en-US" sz="2000"/>
                <a:t>Daniel has £400 in the bank. He leaves it in the bank for 3 years. </a:t>
              </a:r>
              <a:r>
                <a:rPr lang="en-GB" altLang="en-US" sz="2000">
                  <a:solidFill>
                    <a:srgbClr val="FFFF00"/>
                  </a:solidFill>
                </a:rPr>
                <a:t>The interest is 7% </a:t>
              </a:r>
              <a:r>
                <a:rPr lang="en-GB" altLang="en-US" sz="2000"/>
                <a:t>each year. Calculate the simply interest and then the </a:t>
              </a:r>
              <a:r>
                <a:rPr lang="en-GB" altLang="en-US" sz="2000">
                  <a:solidFill>
                    <a:srgbClr val="FFFF00"/>
                  </a:solidFill>
                </a:rPr>
                <a:t>compound interest </a:t>
              </a:r>
              <a:r>
                <a:rPr lang="en-GB" altLang="en-US" sz="2000"/>
                <a:t>after 3 years.</a:t>
              </a:r>
            </a:p>
          </p:txBody>
        </p:sp>
      </p:grpSp>
      <p:sp>
        <p:nvSpPr>
          <p:cNvPr id="14369" name="AutoShape 33">
            <a:extLst>
              <a:ext uri="{FF2B5EF4-FFF2-40B4-BE49-F238E27FC236}">
                <a16:creationId xmlns:a16="http://schemas.microsoft.com/office/drawing/2014/main" id="{C44C1FEC-11BA-4AA4-81CB-EF0BEEDF4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3375025"/>
            <a:ext cx="2087562" cy="1260475"/>
          </a:xfrm>
          <a:prstGeom prst="wedgeEllipseCallout">
            <a:avLst>
              <a:gd name="adj1" fmla="val -41028"/>
              <a:gd name="adj2" fmla="val 53301"/>
            </a:avLst>
          </a:prstGeom>
          <a:solidFill>
            <a:schemeClr val="accent1"/>
          </a:solidFill>
          <a:ln w="9525">
            <a:solidFill>
              <a:srgbClr val="080808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Initial value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FE102C4A-9991-48D3-B861-05D21F5261D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1D888D1-EA13-4C8F-99FE-000D2DAF3B35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DADA6844-FE43-4AA0-9655-F9FAC3EC6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1EC07A75-819F-400A-AD72-86B91D870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3DDF6B5-5E21-4A97-AC51-DB1CB004FD6E}" type="slidenum">
              <a:rPr lang="en-GB" altLang="en-US" sz="1600">
                <a:solidFill>
                  <a:srgbClr val="FFFF00"/>
                </a:solidFill>
              </a:rPr>
              <a:pPr eaLnBrk="1" hangingPunct="1"/>
              <a:t>22</a:t>
            </a:fld>
            <a:endParaRPr lang="en-GB" altLang="en-US" sz="1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5" grpId="0" animBg="1"/>
      <p:bldP spid="1436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scottishflag">
            <a:extLst>
              <a:ext uri="{FF2B5EF4-FFF2-40B4-BE49-F238E27FC236}">
                <a16:creationId xmlns:a16="http://schemas.microsoft.com/office/drawing/2014/main" id="{1AF0245C-25FE-47A7-90F7-3A67D5C411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ext Box 3">
            <a:extLst>
              <a:ext uri="{FF2B5EF4-FFF2-40B4-BE49-F238E27FC236}">
                <a16:creationId xmlns:a16="http://schemas.microsoft.com/office/drawing/2014/main" id="{BEAE7D56-6B58-42AB-AD2C-39244CDF651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3796" name="Text Box 9">
            <a:extLst>
              <a:ext uri="{FF2B5EF4-FFF2-40B4-BE49-F238E27FC236}">
                <a16:creationId xmlns:a16="http://schemas.microsoft.com/office/drawing/2014/main" id="{EF2F04CD-668A-4668-9683-2949C09B7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876425"/>
            <a:ext cx="76342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GB" altLang="en-US" sz="2000"/>
              <a:t>Daniel has £400 in the bank. He leaves it in the bank for 3 years. </a:t>
            </a:r>
            <a:r>
              <a:rPr lang="en-GB" altLang="en-US" sz="2000">
                <a:solidFill>
                  <a:srgbClr val="FFFF00"/>
                </a:solidFill>
              </a:rPr>
              <a:t>The interest is 7% </a:t>
            </a:r>
            <a:r>
              <a:rPr lang="en-GB" altLang="en-US" sz="2000"/>
              <a:t>each year. Calculate the </a:t>
            </a:r>
            <a:r>
              <a:rPr lang="en-GB" altLang="en-US" sz="2000">
                <a:solidFill>
                  <a:srgbClr val="FFFF00"/>
                </a:solidFill>
              </a:rPr>
              <a:t>compound</a:t>
            </a:r>
            <a:r>
              <a:rPr lang="en-GB" altLang="en-US" sz="2000">
                <a:solidFill>
                  <a:srgbClr val="FF0000"/>
                </a:solidFill>
              </a:rPr>
              <a:t> </a:t>
            </a:r>
            <a:r>
              <a:rPr lang="en-GB" altLang="en-US" sz="2000">
                <a:solidFill>
                  <a:srgbClr val="FFFF00"/>
                </a:solidFill>
              </a:rPr>
              <a:t>interest</a:t>
            </a:r>
            <a:r>
              <a:rPr lang="en-GB" altLang="en-US" sz="2000"/>
              <a:t> and the amount he has in the bank after 3 years.</a:t>
            </a:r>
          </a:p>
        </p:txBody>
      </p:sp>
      <p:sp>
        <p:nvSpPr>
          <p:cNvPr id="36874" name="Text Box 10">
            <a:extLst>
              <a:ext uri="{FF2B5EF4-FFF2-40B4-BE49-F238E27FC236}">
                <a16:creationId xmlns:a16="http://schemas.microsoft.com/office/drawing/2014/main" id="{FACA3A65-296F-4F3C-8D03-F38B73778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5413" y="3143250"/>
            <a:ext cx="3938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Y1 :  Interest = 7% of £400 = £28</a:t>
            </a:r>
          </a:p>
        </p:txBody>
      </p:sp>
      <p:sp>
        <p:nvSpPr>
          <p:cNvPr id="36876" name="Text Box 12">
            <a:extLst>
              <a:ext uri="{FF2B5EF4-FFF2-40B4-BE49-F238E27FC236}">
                <a16:creationId xmlns:a16="http://schemas.microsoft.com/office/drawing/2014/main" id="{F2ED218E-D606-416E-B0C8-A0B19AB98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7225" y="3489325"/>
            <a:ext cx="3406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Amount = £400 + £28 = £428</a:t>
            </a:r>
          </a:p>
        </p:txBody>
      </p:sp>
      <p:sp>
        <p:nvSpPr>
          <p:cNvPr id="36877" name="Text Box 13">
            <a:extLst>
              <a:ext uri="{FF2B5EF4-FFF2-40B4-BE49-F238E27FC236}">
                <a16:creationId xmlns:a16="http://schemas.microsoft.com/office/drawing/2014/main" id="{2DEBF04D-A6DA-4F81-BBA8-9E9079EFA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9325" y="3835400"/>
            <a:ext cx="4384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Y 2 :  Interest = 7% of £428 = £29.96</a:t>
            </a:r>
          </a:p>
        </p:txBody>
      </p:sp>
      <p:sp>
        <p:nvSpPr>
          <p:cNvPr id="36878" name="Text Box 14">
            <a:extLst>
              <a:ext uri="{FF2B5EF4-FFF2-40B4-BE49-F238E27FC236}">
                <a16:creationId xmlns:a16="http://schemas.microsoft.com/office/drawing/2014/main" id="{F7D79508-2FA8-4937-A859-527923482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25" y="4183063"/>
            <a:ext cx="4079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Amount = £428 + £29.96 = £457.96</a:t>
            </a:r>
          </a:p>
        </p:txBody>
      </p:sp>
      <p:sp>
        <p:nvSpPr>
          <p:cNvPr id="36879" name="Text Box 15">
            <a:extLst>
              <a:ext uri="{FF2B5EF4-FFF2-40B4-BE49-F238E27FC236}">
                <a16:creationId xmlns:a16="http://schemas.microsoft.com/office/drawing/2014/main" id="{168741AE-BC94-4945-B8B8-BC3FE0A14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25" y="4529138"/>
            <a:ext cx="4714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Y 3 :  Interest = 7% of £457.96 = £32.06</a:t>
            </a:r>
          </a:p>
        </p:txBody>
      </p:sp>
      <p:sp>
        <p:nvSpPr>
          <p:cNvPr id="36880" name="Text Box 16">
            <a:extLst>
              <a:ext uri="{FF2B5EF4-FFF2-40B4-BE49-F238E27FC236}">
                <a16:creationId xmlns:a16="http://schemas.microsoft.com/office/drawing/2014/main" id="{D81BD02E-54F9-482A-BEA1-15114D830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575" y="4875213"/>
            <a:ext cx="4416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Amount = £457.06 + £32.06 = </a:t>
            </a:r>
            <a:r>
              <a:rPr lang="en-GB" altLang="en-US" sz="1800" u="sng"/>
              <a:t>£490.02</a:t>
            </a:r>
          </a:p>
        </p:txBody>
      </p:sp>
      <p:sp>
        <p:nvSpPr>
          <p:cNvPr id="36881" name="Text Box 17">
            <a:extLst>
              <a:ext uri="{FF2B5EF4-FFF2-40B4-BE49-F238E27FC236}">
                <a16:creationId xmlns:a16="http://schemas.microsoft.com/office/drawing/2014/main" id="{33120366-175F-4B36-B06D-C8F1EFD11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5500688"/>
            <a:ext cx="4406900" cy="36988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Compound is £490.02 - £400 = £90.02</a:t>
            </a:r>
          </a:p>
        </p:txBody>
      </p:sp>
      <p:sp>
        <p:nvSpPr>
          <p:cNvPr id="36882" name="Text Box 18">
            <a:extLst>
              <a:ext uri="{FF2B5EF4-FFF2-40B4-BE49-F238E27FC236}">
                <a16:creationId xmlns:a16="http://schemas.microsoft.com/office/drawing/2014/main" id="{0F6F0D7B-CDB7-4DF9-BF5F-34E78D2DA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5500688"/>
            <a:ext cx="3184525" cy="36988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Simple Interest is only £84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7FB903E-E0B1-4476-8540-6557EA050189}"/>
              </a:ext>
            </a:extLst>
          </p:cNvPr>
          <p:cNvCxnSpPr/>
          <p:nvPr/>
        </p:nvCxnSpPr>
        <p:spPr>
          <a:xfrm rot="5400000">
            <a:off x="3321051" y="4251325"/>
            <a:ext cx="1928812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10">
            <a:extLst>
              <a:ext uri="{FF2B5EF4-FFF2-40B4-BE49-F238E27FC236}">
                <a16:creationId xmlns:a16="http://schemas.microsoft.com/office/drawing/2014/main" id="{65FD25F3-14C8-43DD-98CF-71E1C294E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3630613"/>
            <a:ext cx="3413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Interest = 7% of £400 = £28</a:t>
            </a:r>
          </a:p>
        </p:txBody>
      </p:sp>
      <p:sp>
        <p:nvSpPr>
          <p:cNvPr id="22" name="Text Box 10">
            <a:extLst>
              <a:ext uri="{FF2B5EF4-FFF2-40B4-BE49-F238E27FC236}">
                <a16:creationId xmlns:a16="http://schemas.microsoft.com/office/drawing/2014/main" id="{C9E15063-EA83-4A35-87DD-22BDB04B9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25" y="4143375"/>
            <a:ext cx="167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3 x 28 =  £84</a:t>
            </a:r>
          </a:p>
        </p:txBody>
      </p:sp>
      <p:sp>
        <p:nvSpPr>
          <p:cNvPr id="23" name="Text Box 10">
            <a:extLst>
              <a:ext uri="{FF2B5EF4-FFF2-40B4-BE49-F238E27FC236}">
                <a16:creationId xmlns:a16="http://schemas.microsoft.com/office/drawing/2014/main" id="{B93B5A25-A799-47B8-95EF-83DA50461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25" y="3143250"/>
            <a:ext cx="1911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u="sng">
                <a:solidFill>
                  <a:srgbClr val="FFFF00"/>
                </a:solidFill>
              </a:rPr>
              <a:t>Simple Interest</a:t>
            </a:r>
          </a:p>
        </p:txBody>
      </p:sp>
      <p:sp>
        <p:nvSpPr>
          <p:cNvPr id="36872" name="AutoShape 8">
            <a:extLst>
              <a:ext uri="{FF2B5EF4-FFF2-40B4-BE49-F238E27FC236}">
                <a16:creationId xmlns:a16="http://schemas.microsoft.com/office/drawing/2014/main" id="{67099C84-2625-47F8-97C5-C8493A32C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75" y="785813"/>
            <a:ext cx="3286125" cy="1562100"/>
          </a:xfrm>
          <a:prstGeom prst="cloudCallout">
            <a:avLst>
              <a:gd name="adj1" fmla="val -84250"/>
              <a:gd name="adj2" fmla="val 453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0000"/>
                </a:solidFill>
              </a:rPr>
              <a:t>Interest calculated on new value every year </a:t>
            </a:r>
          </a:p>
        </p:txBody>
      </p:sp>
      <p:sp>
        <p:nvSpPr>
          <p:cNvPr id="25" name="Date Placeholder 24">
            <a:extLst>
              <a:ext uri="{FF2B5EF4-FFF2-40B4-BE49-F238E27FC236}">
                <a16:creationId xmlns:a16="http://schemas.microsoft.com/office/drawing/2014/main" id="{5C1B5A67-F11E-4D00-80AD-62568FEFA41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5BC8F2B-3C6A-4229-84D2-996B5C71D611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5C12234A-EC41-4596-9577-247E9C9C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33EAA74E-FE93-456F-B2A8-2EC8F7677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D94DE26-792E-40D8-BDBE-4AC893FE2C40}" type="slidenum">
              <a:rPr lang="en-GB" altLang="en-US" sz="1600">
                <a:solidFill>
                  <a:srgbClr val="FFFF00"/>
                </a:solidFill>
              </a:rPr>
              <a:pPr eaLnBrk="1" hangingPunct="1"/>
              <a:t>23</a:t>
            </a:fld>
            <a:endParaRPr lang="en-GB" altLang="en-US" sz="1600">
              <a:solidFill>
                <a:srgbClr val="FFFF00"/>
              </a:solidFill>
            </a:endParaRPr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0D0A05ED-3F6C-41CF-936A-1A26B088D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4" grpId="0"/>
      <p:bldP spid="36876" grpId="0"/>
      <p:bldP spid="36877" grpId="0"/>
      <p:bldP spid="36878" grpId="0"/>
      <p:bldP spid="36879" grpId="0"/>
      <p:bldP spid="36880" grpId="0"/>
      <p:bldP spid="36881" grpId="0" animBg="1"/>
      <p:bldP spid="36882" grpId="0" animBg="1"/>
      <p:bldP spid="21" grpId="0"/>
      <p:bldP spid="22" grpId="0"/>
      <p:bldP spid="23" grpId="0"/>
      <p:bldP spid="3687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scottishflag">
            <a:extLst>
              <a:ext uri="{FF2B5EF4-FFF2-40B4-BE49-F238E27FC236}">
                <a16:creationId xmlns:a16="http://schemas.microsoft.com/office/drawing/2014/main" id="{123592CC-2364-46D7-B1C2-BEFAA899F0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4">
            <a:extLst>
              <a:ext uri="{FF2B5EF4-FFF2-40B4-BE49-F238E27FC236}">
                <a16:creationId xmlns:a16="http://schemas.microsoft.com/office/drawing/2014/main" id="{D5D073D2-275B-4D00-8E8D-DD8CB48639E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2001" name="Text Box 17">
            <a:extLst>
              <a:ext uri="{FF2B5EF4-FFF2-40B4-BE49-F238E27FC236}">
                <a16:creationId xmlns:a16="http://schemas.microsoft.com/office/drawing/2014/main" id="{57388AB7-7E2E-478A-8DA2-54C0C6CBC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1785938"/>
            <a:ext cx="2282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Easier Method</a:t>
            </a:r>
            <a:endParaRPr lang="en-GB" u="sng" dirty="0">
              <a:cs typeface="Arial" charset="0"/>
            </a:endParaRP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4D3815E1-8C98-49A8-9DA5-DF9E126CBA0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6E1C81C-F81F-472A-9006-2C6E583FE2AC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E0867FFB-C8D6-46C4-A2B6-0122AFD39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0AFC58A1-E274-464A-BB25-455BE72C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A85717-1CCE-48DC-BB99-180695508C73}" type="slidenum">
              <a:rPr lang="en-GB" altLang="en-US" sz="1600">
                <a:solidFill>
                  <a:srgbClr val="FFFF00"/>
                </a:solidFill>
              </a:rPr>
              <a:pPr eaLnBrk="1" hangingPunct="1"/>
              <a:t>24</a:t>
            </a:fld>
            <a:endParaRPr lang="en-GB" altLang="en-US" sz="1600">
              <a:solidFill>
                <a:srgbClr val="FFFF00"/>
              </a:solidFill>
            </a:endParaRPr>
          </a:p>
        </p:txBody>
      </p:sp>
      <p:graphicFrame>
        <p:nvGraphicFramePr>
          <p:cNvPr id="16386" name="Object 2">
            <a:extLst>
              <a:ext uri="{FF2B5EF4-FFF2-40B4-BE49-F238E27FC236}">
                <a16:creationId xmlns:a16="http://schemas.microsoft.com/office/drawing/2014/main" id="{4AEAAC29-3B05-4639-B3AB-7B2016D35E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8875" y="2428875"/>
          <a:ext cx="2452688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360" imgH="469800" progId="Equation.3">
                  <p:embed/>
                </p:oleObj>
              </mc:Choice>
              <mc:Fallback>
                <p:oleObj name="Equation" r:id="rId3" imgW="990360" imgH="469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2428875"/>
                        <a:ext cx="2452688" cy="11636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A1965950-1D5B-42CD-B8C1-EF0A5D118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3214688"/>
            <a:ext cx="3048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n = period of time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Days, months years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339B00-9742-40BE-9E76-358080C6F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4929188"/>
            <a:ext cx="3659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± = increase or decrease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EEFDEE-20FE-4B3F-B87A-53B378601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4256088"/>
            <a:ext cx="2311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 = initial value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383BA4-499C-4730-9408-CF58A3AB9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5429250"/>
            <a:ext cx="1495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V = Value</a:t>
            </a:r>
          </a:p>
        </p:txBody>
      </p:sp>
      <p:sp>
        <p:nvSpPr>
          <p:cNvPr id="23" name="AutoShape 2">
            <a:extLst>
              <a:ext uri="{FF2B5EF4-FFF2-40B4-BE49-F238E27FC236}">
                <a16:creationId xmlns:a16="http://schemas.microsoft.com/office/drawing/2014/main" id="{4084978C-0286-4C93-978B-79A31C02F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286250"/>
            <a:ext cx="3630613" cy="2000250"/>
          </a:xfrm>
          <a:prstGeom prst="cloudCallout">
            <a:avLst>
              <a:gd name="adj1" fmla="val 6287"/>
              <a:gd name="adj2" fmla="val -87213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 u="sng">
                <a:solidFill>
                  <a:srgbClr val="000000"/>
                </a:solidFill>
              </a:rPr>
              <a:t>IMPORTANT</a:t>
            </a:r>
          </a:p>
          <a:p>
            <a:pPr algn="ctr" eaLnBrk="1" hangingPunct="1"/>
            <a:endParaRPr lang="en-GB" altLang="en-US" sz="1800">
              <a:solidFill>
                <a:srgbClr val="000000"/>
              </a:solidFill>
            </a:endParaRPr>
          </a:p>
          <a:p>
            <a:pPr algn="ctr" eaLnBrk="1" hangingPunct="1"/>
            <a:r>
              <a:rPr lang="en-GB" altLang="en-US" sz="1800">
                <a:solidFill>
                  <a:srgbClr val="000000"/>
                </a:solidFill>
              </a:rPr>
              <a:t>Can only use this when percentage is fixed</a:t>
            </a:r>
          </a:p>
        </p:txBody>
      </p:sp>
      <p:pic>
        <p:nvPicPr>
          <p:cNvPr id="16398" name="Picture 5" descr="Office Objects 0572">
            <a:extLst>
              <a:ext uri="{FF2B5EF4-FFF2-40B4-BE49-F238E27FC236}">
                <a16:creationId xmlns:a16="http://schemas.microsoft.com/office/drawing/2014/main" id="{34F24BE9-1C97-421D-9CE0-38B8F9266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6" name="AutoShape 2">
            <a:extLst>
              <a:ext uri="{FF2B5EF4-FFF2-40B4-BE49-F238E27FC236}">
                <a16:creationId xmlns:a16="http://schemas.microsoft.com/office/drawing/2014/main" id="{776EF94F-16BA-4D2A-A860-A8B68A600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1482725"/>
            <a:ext cx="3059112" cy="936625"/>
          </a:xfrm>
          <a:prstGeom prst="cloudCallout">
            <a:avLst>
              <a:gd name="adj1" fmla="val -103921"/>
              <a:gd name="adj2" fmla="val 112435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00000"/>
                </a:solidFill>
              </a:rPr>
              <a:t>This is called the multiplier. </a:t>
            </a:r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DF997E69-93DC-458D-9C8D-280E248F7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 animBg="1"/>
      <p:bldP spid="4198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scottishflag">
            <a:extLst>
              <a:ext uri="{FF2B5EF4-FFF2-40B4-BE49-F238E27FC236}">
                <a16:creationId xmlns:a16="http://schemas.microsoft.com/office/drawing/2014/main" id="{C7D86D07-E7F7-4A2B-9342-47AAA40DCCA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 Box 4">
            <a:extLst>
              <a:ext uri="{FF2B5EF4-FFF2-40B4-BE49-F238E27FC236}">
                <a16:creationId xmlns:a16="http://schemas.microsoft.com/office/drawing/2014/main" id="{6978F6E6-F919-4494-836F-950D91B4949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2003" name="Text Box 19">
            <a:extLst>
              <a:ext uri="{FF2B5EF4-FFF2-40B4-BE49-F238E27FC236}">
                <a16:creationId xmlns:a16="http://schemas.microsoft.com/office/drawing/2014/main" id="{451D1563-BC20-4DF4-92F9-71DF4C841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981200"/>
            <a:ext cx="82438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the money in the bank after 3 years if the compound interest rate is 7% and the initial value is £400.</a:t>
            </a:r>
          </a:p>
        </p:txBody>
      </p:sp>
      <p:sp>
        <p:nvSpPr>
          <p:cNvPr id="42011" name="Text Box 27">
            <a:extLst>
              <a:ext uri="{FF2B5EF4-FFF2-40B4-BE49-F238E27FC236}">
                <a16:creationId xmlns:a16="http://schemas.microsoft.com/office/drawing/2014/main" id="{E34974CF-AB1C-430F-9B8C-618666E54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5162550"/>
            <a:ext cx="4279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V= 400 x </a:t>
            </a:r>
            <a:r>
              <a:rPr lang="en-GB" altLang="en-US"/>
              <a:t>(1.07)</a:t>
            </a:r>
            <a:r>
              <a:rPr lang="en-GB" altLang="en-US" baseline="60000"/>
              <a:t>3</a:t>
            </a:r>
            <a:r>
              <a:rPr lang="en-GB" altLang="en-US"/>
              <a:t>  </a:t>
            </a:r>
            <a:r>
              <a:rPr lang="en-GB" altLang="en-US">
                <a:solidFill>
                  <a:srgbClr val="FFFF00"/>
                </a:solidFill>
              </a:rPr>
              <a:t>= </a:t>
            </a:r>
            <a:r>
              <a:rPr lang="en-GB" altLang="en-US"/>
              <a:t>£</a:t>
            </a:r>
            <a:r>
              <a:rPr lang="en-GB" altLang="en-US" u="sng"/>
              <a:t>490.02</a:t>
            </a: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FFF9043A-3EC1-482E-AC63-B5828D3601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6E1C81C-F81F-472A-9006-2C6E583FE2AC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7F3A24A5-D7B5-4640-8F86-4A496FE38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D8DDE177-25AC-48B4-9733-C362A7AEA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98B7E3-C5EF-4D78-A623-F8A5850C6C83}" type="slidenum">
              <a:rPr lang="en-GB" altLang="en-US" sz="1600">
                <a:solidFill>
                  <a:srgbClr val="FFFF00"/>
                </a:solidFill>
              </a:rPr>
              <a:pPr eaLnBrk="1" hangingPunct="1"/>
              <a:t>25</a:t>
            </a:fld>
            <a:endParaRPr lang="en-GB" altLang="en-US" sz="1600">
              <a:solidFill>
                <a:srgbClr val="FFFF00"/>
              </a:solidFill>
            </a:endParaRPr>
          </a:p>
        </p:txBody>
      </p:sp>
      <p:graphicFrame>
        <p:nvGraphicFramePr>
          <p:cNvPr id="17410" name="Object 2">
            <a:extLst>
              <a:ext uri="{FF2B5EF4-FFF2-40B4-BE49-F238E27FC236}">
                <a16:creationId xmlns:a16="http://schemas.microsoft.com/office/drawing/2014/main" id="{AE0B2053-3DEA-4548-BE58-6CCDA6C210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5938" y="3624263"/>
          <a:ext cx="2452687" cy="116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360" imgH="469800" progId="Equation.3">
                  <p:embed/>
                </p:oleObj>
              </mc:Choice>
              <mc:Fallback>
                <p:oleObj name="Equation" r:id="rId3" imgW="990360" imgH="469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3624263"/>
                        <a:ext cx="2452687" cy="11636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15C16895-EAF4-4413-911A-2C48D24E1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413" y="3267075"/>
            <a:ext cx="874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n = 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A86BA6-C780-47E2-AF52-0A3C723BE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1800" y="4195763"/>
            <a:ext cx="363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± = increase 1+0.07=1.07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7E98F3-FBA2-48E1-8FE5-92B7FC9BF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188" y="3767138"/>
            <a:ext cx="1163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 =400</a:t>
            </a:r>
          </a:p>
        </p:txBody>
      </p:sp>
      <p:pic>
        <p:nvPicPr>
          <p:cNvPr id="17421" name="Picture 5" descr="Office Objects 0572">
            <a:extLst>
              <a:ext uri="{FF2B5EF4-FFF2-40B4-BE49-F238E27FC236}">
                <a16:creationId xmlns:a16="http://schemas.microsoft.com/office/drawing/2014/main" id="{56B7425C-5C0C-4673-B6F9-07A822073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6">
            <a:extLst>
              <a:ext uri="{FF2B5EF4-FFF2-40B4-BE49-F238E27FC236}">
                <a16:creationId xmlns:a16="http://schemas.microsoft.com/office/drawing/2014/main" id="{5C0D8A79-A312-4D96-BFFB-72CCC3E0D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1" grpId="0"/>
      <p:bldP spid="20" grpId="0"/>
      <p:bldP spid="21" grpId="0"/>
      <p:bldP spid="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>
            <a:extLst>
              <a:ext uri="{FF2B5EF4-FFF2-40B4-BE49-F238E27FC236}">
                <a16:creationId xmlns:a16="http://schemas.microsoft.com/office/drawing/2014/main" id="{7C06EACE-E953-4D59-9058-50123EACD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49275"/>
            <a:ext cx="81915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>
            <a:extLst>
              <a:ext uri="{FF2B5EF4-FFF2-40B4-BE49-F238E27FC236}">
                <a16:creationId xmlns:a16="http://schemas.microsoft.com/office/drawing/2014/main" id="{05E10EE8-A80E-4508-8962-E9BD0F69F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0713"/>
            <a:ext cx="8594725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>
            <a:extLst>
              <a:ext uri="{FF2B5EF4-FFF2-40B4-BE49-F238E27FC236}">
                <a16:creationId xmlns:a16="http://schemas.microsoft.com/office/drawing/2014/main" id="{1B14A20A-6481-4734-BA6D-CF8A91E83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868680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5E33EAFA-D467-462B-B798-1AD964F463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DC73002C-B56E-4270-AAD6-1015188BD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3ABBDCFD-13E6-45DA-A324-E0025D3B5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3" name="Text Box 3">
            <a:extLst>
              <a:ext uri="{FF2B5EF4-FFF2-40B4-BE49-F238E27FC236}">
                <a16:creationId xmlns:a16="http://schemas.microsoft.com/office/drawing/2014/main" id="{638BA371-CFB9-4B42-B46F-7E21121A1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3</a:t>
            </a:r>
          </a:p>
          <a:p>
            <a:pPr algn="ctr" eaLnBrk="1" hangingPunct="1"/>
            <a:r>
              <a:rPr lang="en-GB" altLang="en-US" sz="4000"/>
              <a:t>Ch3 (page 31)</a:t>
            </a:r>
          </a:p>
        </p:txBody>
      </p:sp>
      <p:pic>
        <p:nvPicPr>
          <p:cNvPr id="37894" name="Picture 4" descr="ag00463_">
            <a:extLst>
              <a:ext uri="{FF2B5EF4-FFF2-40B4-BE49-F238E27FC236}">
                <a16:creationId xmlns:a16="http://schemas.microsoft.com/office/drawing/2014/main" id="{110B453A-C9DC-44A3-96DE-85D4F60B745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5" descr="scottishflag">
            <a:extLst>
              <a:ext uri="{FF2B5EF4-FFF2-40B4-BE49-F238E27FC236}">
                <a16:creationId xmlns:a16="http://schemas.microsoft.com/office/drawing/2014/main" id="{544B55C2-C91F-4898-AFB9-A8BBB68AF7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6" descr="Office Objects 0572">
            <a:extLst>
              <a:ext uri="{FF2B5EF4-FFF2-40B4-BE49-F238E27FC236}">
                <a16:creationId xmlns:a16="http://schemas.microsoft.com/office/drawing/2014/main" id="{E18EC7B1-CE96-422E-9887-062B0B0C7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Text Box 7">
            <a:extLst>
              <a:ext uri="{FF2B5EF4-FFF2-40B4-BE49-F238E27FC236}">
                <a16:creationId xmlns:a16="http://schemas.microsoft.com/office/drawing/2014/main" id="{E1B90655-4581-410A-AB6D-87A303BDCE3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F590AB53-6D7E-4CEA-B68B-E46B9B738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37899" name="TextBox 15">
            <a:extLst>
              <a:ext uri="{FF2B5EF4-FFF2-40B4-BE49-F238E27FC236}">
                <a16:creationId xmlns:a16="http://schemas.microsoft.com/office/drawing/2014/main" id="{5ED6517A-8A50-41E0-8A81-E7A2A99C6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00" y="1295400"/>
            <a:ext cx="2944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Compound Interest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6FCACBDD-5C73-4AD3-BE6E-017824D9B40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138142E-079A-457C-AA73-8C4286198A3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6A20F603-2046-4C0B-BCB7-FE60F28B5B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A69CCBA1-ED2B-49C8-84B5-EB85D081856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16100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Percentages</a:t>
            </a:r>
          </a:p>
        </p:txBody>
      </p:sp>
      <p:pic>
        <p:nvPicPr>
          <p:cNvPr id="27653" name="Picture 3" descr="scottishflag">
            <a:extLst>
              <a:ext uri="{FF2B5EF4-FFF2-40B4-BE49-F238E27FC236}">
                <a16:creationId xmlns:a16="http://schemas.microsoft.com/office/drawing/2014/main" id="{8631A307-A0C0-453E-A793-C5D19E04E9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Text Box 4">
            <a:extLst>
              <a:ext uri="{FF2B5EF4-FFF2-40B4-BE49-F238E27FC236}">
                <a16:creationId xmlns:a16="http://schemas.microsoft.com/office/drawing/2014/main" id="{700D85F5-8F4D-44C1-BBF4-C730CBB53D7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7655" name="Picture 5" descr="Office Objects 0572">
            <a:extLst>
              <a:ext uri="{FF2B5EF4-FFF2-40B4-BE49-F238E27FC236}">
                <a16:creationId xmlns:a16="http://schemas.microsoft.com/office/drawing/2014/main" id="{21F8FB73-5598-4E29-A52F-219BFDBEE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4" name="Rectangle 6">
            <a:extLst>
              <a:ext uri="{FF2B5EF4-FFF2-40B4-BE49-F238E27FC236}">
                <a16:creationId xmlns:a16="http://schemas.microsoft.com/office/drawing/2014/main" id="{9A07FB15-F968-4AB1-A08C-FCF9CCB57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4695" name="Rectangle 7">
            <a:extLst>
              <a:ext uri="{FF2B5EF4-FFF2-40B4-BE49-F238E27FC236}">
                <a16:creationId xmlns:a16="http://schemas.microsoft.com/office/drawing/2014/main" id="{8DD7B448-F3F4-479E-9224-CF17CD9E2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4696" name="Text Box 8">
            <a:extLst>
              <a:ext uri="{FF2B5EF4-FFF2-40B4-BE49-F238E27FC236}">
                <a16:creationId xmlns:a16="http://schemas.microsoft.com/office/drawing/2014/main" id="{2630A887-DA59-43B2-AA88-C7BF67846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Remember the basic percentages.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7659" name="Line 9">
            <a:extLst>
              <a:ext uri="{FF2B5EF4-FFF2-40B4-BE49-F238E27FC236}">
                <a16:creationId xmlns:a16="http://schemas.microsoft.com/office/drawing/2014/main" id="{5BDF046A-CA9F-4255-8E27-4758DA6013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8" name="Rectangle 10">
            <a:extLst>
              <a:ext uri="{FF2B5EF4-FFF2-40B4-BE49-F238E27FC236}">
                <a16:creationId xmlns:a16="http://schemas.microsoft.com/office/drawing/2014/main" id="{D5F6FF3B-79C4-46B7-B131-1A8B37EC7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100" y="3044825"/>
            <a:ext cx="355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1.	We are reviewing basic percentages.</a:t>
            </a:r>
          </a:p>
        </p:txBody>
      </p:sp>
      <p:sp>
        <p:nvSpPr>
          <p:cNvPr id="114699" name="Rectangle 11">
            <a:extLst>
              <a:ext uri="{FF2B5EF4-FFF2-40B4-BE49-F238E27FC236}">
                <a16:creationId xmlns:a16="http://schemas.microsoft.com/office/drawing/2014/main" id="{D5C7746A-43E6-46D1-99AA-2590634E4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4086225"/>
            <a:ext cx="365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a basic percentage without a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6" grpId="0"/>
      <p:bldP spid="114698" grpId="0"/>
      <p:bldP spid="11469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066">
            <a:extLst>
              <a:ext uri="{FF2B5EF4-FFF2-40B4-BE49-F238E27FC236}">
                <a16:creationId xmlns:a16="http://schemas.microsoft.com/office/drawing/2014/main" id="{9EC4AA20-134F-40B4-99EB-A7C7A8B7AF5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CD9FF55-2C65-43F3-8CE9-CDC0C8357F0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Rectangle 2067">
            <a:extLst>
              <a:ext uri="{FF2B5EF4-FFF2-40B4-BE49-F238E27FC236}">
                <a16:creationId xmlns:a16="http://schemas.microsoft.com/office/drawing/2014/main" id="{9BDBD337-8D10-4607-B572-9838124051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4BEC7C83-C43C-415A-B0AA-FEEBE3AA93D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17675" y="374650"/>
            <a:ext cx="5610225" cy="949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Starter Questions</a:t>
            </a:r>
          </a:p>
        </p:txBody>
      </p:sp>
      <p:pic>
        <p:nvPicPr>
          <p:cNvPr id="18438" name="Picture 3" descr="scottishflag">
            <a:extLst>
              <a:ext uri="{FF2B5EF4-FFF2-40B4-BE49-F238E27FC236}">
                <a16:creationId xmlns:a16="http://schemas.microsoft.com/office/drawing/2014/main" id="{EB9DE4A4-DD6B-4083-ADAB-D4A8E6BCA41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4">
            <a:extLst>
              <a:ext uri="{FF2B5EF4-FFF2-40B4-BE49-F238E27FC236}">
                <a16:creationId xmlns:a16="http://schemas.microsoft.com/office/drawing/2014/main" id="{759C7390-370C-4B25-9907-15544B79128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8434" name="Object 5">
            <a:extLst>
              <a:ext uri="{FF2B5EF4-FFF2-40B4-BE49-F238E27FC236}">
                <a16:creationId xmlns:a16="http://schemas.microsoft.com/office/drawing/2014/main" id="{75413E22-160F-431E-8DE2-08298E1477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8563" y="2120900"/>
          <a:ext cx="7132637" cy="351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03640" imgH="2463480" progId="Equation.DSMT4">
                  <p:embed/>
                </p:oleObj>
              </mc:Choice>
              <mc:Fallback>
                <p:oleObj name="Equation" r:id="rId3" imgW="5003640" imgH="246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2120900"/>
                        <a:ext cx="7132637" cy="351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40" name="Picture 5" descr="Office Objects 0572">
            <a:extLst>
              <a:ext uri="{FF2B5EF4-FFF2-40B4-BE49-F238E27FC236}">
                <a16:creationId xmlns:a16="http://schemas.microsoft.com/office/drawing/2014/main" id="{254760A5-5D1B-4CCA-BD1D-751262F2C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Box 10">
            <a:extLst>
              <a:ext uri="{FF2B5EF4-FFF2-40B4-BE49-F238E27FC236}">
                <a16:creationId xmlns:a16="http://schemas.microsoft.com/office/drawing/2014/main" id="{5D749067-AFAF-4AA0-8DFA-13726B289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Office Objects 0572">
            <a:extLst>
              <a:ext uri="{FF2B5EF4-FFF2-40B4-BE49-F238E27FC236}">
                <a16:creationId xmlns:a16="http://schemas.microsoft.com/office/drawing/2014/main" id="{74BB9BB2-6AA5-41B4-A198-B179A44FF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Rectangle 3">
            <a:extLst>
              <a:ext uri="{FF2B5EF4-FFF2-40B4-BE49-F238E27FC236}">
                <a16:creationId xmlns:a16="http://schemas.microsoft.com/office/drawing/2014/main" id="{C7B2291F-3F30-460A-95D4-76FDD6EEB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68259F4B-3E73-4AC2-AE67-0C7945D99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9157" name="Text Box 5">
            <a:extLst>
              <a:ext uri="{FF2B5EF4-FFF2-40B4-BE49-F238E27FC236}">
                <a16:creationId xmlns:a16="http://schemas.microsoft.com/office/drawing/2014/main" id="{BEC8BCD2-9524-469B-A7D8-00BB0DABF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the terms appreciation and depreciation.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8918" name="Line 6">
            <a:extLst>
              <a:ext uri="{FF2B5EF4-FFF2-40B4-BE49-F238E27FC236}">
                <a16:creationId xmlns:a16="http://schemas.microsoft.com/office/drawing/2014/main" id="{E31F4E6B-5323-4618-AF90-0ADA4D1873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A37B8D7C-38C3-4F76-B963-DB1A1E85D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about the terms appreciation and depreciation.</a:t>
            </a:r>
          </a:p>
        </p:txBody>
      </p:sp>
      <p:sp>
        <p:nvSpPr>
          <p:cNvPr id="49160" name="Rectangle 8">
            <a:extLst>
              <a:ext uri="{FF2B5EF4-FFF2-40B4-BE49-F238E27FC236}">
                <a16:creationId xmlns:a16="http://schemas.microsoft.com/office/drawing/2014/main" id="{DB6EDCF3-EDE6-4FC6-8FF9-4B80BEBBC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4005263"/>
            <a:ext cx="336073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Show appropriate working</a:t>
            </a:r>
          </a:p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when solving problems containing appreciation and depreciation.</a:t>
            </a:r>
          </a:p>
        </p:txBody>
      </p:sp>
      <p:pic>
        <p:nvPicPr>
          <p:cNvPr id="38921" name="Picture 9" descr="scottishflag">
            <a:extLst>
              <a:ext uri="{FF2B5EF4-FFF2-40B4-BE49-F238E27FC236}">
                <a16:creationId xmlns:a16="http://schemas.microsoft.com/office/drawing/2014/main" id="{C36E5AFC-5B7A-42C2-B7C9-99671AD73E0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2" name="Text Box 10">
            <a:extLst>
              <a:ext uri="{FF2B5EF4-FFF2-40B4-BE49-F238E27FC236}">
                <a16:creationId xmlns:a16="http://schemas.microsoft.com/office/drawing/2014/main" id="{81F6FE95-4756-4DF6-9D6B-021BC1AB6C6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9164" name="Rectangle 12">
            <a:extLst>
              <a:ext uri="{FF2B5EF4-FFF2-40B4-BE49-F238E27FC236}">
                <a16:creationId xmlns:a16="http://schemas.microsoft.com/office/drawing/2014/main" id="{45ACB1FF-4034-4C05-ABCD-A2E41FD17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Appreciation &amp; Depreciation</a:t>
            </a: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7379DB1E-70E9-4F4C-BFCC-4F675471335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4B9B57A-B709-463F-BB1D-187323AD3F93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8B8673E0-24FF-4B96-A966-BCA0510D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32875A02-6023-4E34-A85F-AED1B0D3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BC086D-BA4A-471A-A6BB-25401816CEA9}" type="slidenum">
              <a:rPr lang="en-GB" altLang="en-US" sz="1600">
                <a:solidFill>
                  <a:srgbClr val="FFFF00"/>
                </a:solidFill>
              </a:rPr>
              <a:pPr eaLnBrk="1" hangingPunct="1"/>
              <a:t>31</a:t>
            </a:fld>
            <a:endParaRPr lang="en-GB" altLang="en-US" sz="1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9" grpId="0"/>
      <p:bldP spid="4916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scottishflag">
            <a:extLst>
              <a:ext uri="{FF2B5EF4-FFF2-40B4-BE49-F238E27FC236}">
                <a16:creationId xmlns:a16="http://schemas.microsoft.com/office/drawing/2014/main" id="{5FF80398-C16D-4484-96C9-03F7923693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ext Box 3">
            <a:extLst>
              <a:ext uri="{FF2B5EF4-FFF2-40B4-BE49-F238E27FC236}">
                <a16:creationId xmlns:a16="http://schemas.microsoft.com/office/drawing/2014/main" id="{E373C781-F299-4242-BF45-484CC675D0A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9940" name="Picture 5" descr="Office Objects 0572">
            <a:extLst>
              <a:ext uri="{FF2B5EF4-FFF2-40B4-BE49-F238E27FC236}">
                <a16:creationId xmlns:a16="http://schemas.microsoft.com/office/drawing/2014/main" id="{75783273-7964-4A56-8D7C-C18DAD4222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Text Box 9">
            <a:extLst>
              <a:ext uri="{FF2B5EF4-FFF2-40B4-BE49-F238E27FC236}">
                <a16:creationId xmlns:a16="http://schemas.microsoft.com/office/drawing/2014/main" id="{535BDF53-052A-4ED1-9557-80B9E15FD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" y="2778125"/>
            <a:ext cx="82454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Appreciation : Going </a:t>
            </a:r>
            <a:r>
              <a:rPr lang="en-GB" altLang="en-US" sz="3600"/>
              <a:t>up</a:t>
            </a:r>
            <a:r>
              <a:rPr lang="en-GB" altLang="en-US" sz="2800">
                <a:solidFill>
                  <a:srgbClr val="FFFF00"/>
                </a:solidFill>
              </a:rPr>
              <a:t> in value e.g. House value</a:t>
            </a:r>
          </a:p>
        </p:txBody>
      </p:sp>
      <p:sp>
        <p:nvSpPr>
          <p:cNvPr id="37898" name="Text Box 10">
            <a:extLst>
              <a:ext uri="{FF2B5EF4-FFF2-40B4-BE49-F238E27FC236}">
                <a16:creationId xmlns:a16="http://schemas.microsoft.com/office/drawing/2014/main" id="{08F2B1C5-3279-4AC5-832F-A5B519FB7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725" y="4365625"/>
            <a:ext cx="83788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Depreciation : Going </a:t>
            </a:r>
            <a:r>
              <a:rPr lang="en-GB" altLang="en-US" sz="3600"/>
              <a:t>down</a:t>
            </a:r>
            <a:r>
              <a:rPr lang="en-GB" altLang="en-US" sz="3600">
                <a:solidFill>
                  <a:srgbClr val="FFFF00"/>
                </a:solidFill>
              </a:rPr>
              <a:t> </a:t>
            </a:r>
            <a:r>
              <a:rPr lang="en-GB" altLang="en-US" sz="2800">
                <a:solidFill>
                  <a:srgbClr val="FFFF00"/>
                </a:solidFill>
              </a:rPr>
              <a:t>in value e.g. car value</a:t>
            </a:r>
          </a:p>
        </p:txBody>
      </p:sp>
      <p:sp>
        <p:nvSpPr>
          <p:cNvPr id="39943" name="Text Box 11">
            <a:extLst>
              <a:ext uri="{FF2B5EF4-FFF2-40B4-BE49-F238E27FC236}">
                <a16:creationId xmlns:a16="http://schemas.microsoft.com/office/drawing/2014/main" id="{A0E584E9-19D3-4615-967F-46616F8A4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538" y="4956175"/>
            <a:ext cx="2555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 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DA456448-F2AB-4530-BCCC-37E9DF24470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1879DA-C858-4FF3-8DA5-E40B563A1617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54B7891-18DC-4B29-A9E2-D755F8049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97DD1606-326A-4133-AA81-C42FA93C2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7DA2C63-6B50-4B85-A8C9-E5EF2BC78C89}" type="slidenum">
              <a:rPr lang="en-GB" altLang="en-US" sz="1600">
                <a:solidFill>
                  <a:srgbClr val="FFFF00"/>
                </a:solidFill>
              </a:rPr>
              <a:pPr eaLnBrk="1" hangingPunct="1"/>
              <a:t>32</a:t>
            </a:fld>
            <a:endParaRPr lang="en-GB" altLang="en-US" sz="1600">
              <a:solidFill>
                <a:srgbClr val="FFFF00"/>
              </a:solidFill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7ECCCE7A-7C1C-4965-B7D1-AD2A3D551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Appreciation &amp; Depreciation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/>
      <p:bldP spid="3789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>
            <a:extLst>
              <a:ext uri="{FF2B5EF4-FFF2-40B4-BE49-F238E27FC236}">
                <a16:creationId xmlns:a16="http://schemas.microsoft.com/office/drawing/2014/main" id="{5D9BA094-8A47-4C49-ABE7-58ED34BCF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857375"/>
            <a:ext cx="7993063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GB" altLang="en-US">
                <a:solidFill>
                  <a:srgbClr val="FFFF00"/>
                </a:solidFill>
              </a:rPr>
              <a:t>	</a:t>
            </a:r>
            <a:r>
              <a:rPr lang="en-GB" altLang="en-US" sz="2000">
                <a:solidFill>
                  <a:srgbClr val="FFFF00"/>
                </a:solidFill>
              </a:rPr>
              <a:t>Average house price in Ayr has appreciated by 79% over past 10 years.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GB" altLang="en-US" sz="2000">
                <a:solidFill>
                  <a:srgbClr val="FFFF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GB" altLang="en-US" sz="2000">
                <a:solidFill>
                  <a:srgbClr val="FFFF00"/>
                </a:solidFill>
              </a:rPr>
              <a:t>	If you bought the house for £64995 ten years ago in 2005 how much would the house be worth in 2015 ?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en-GB" altLang="en-US" sz="200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GB" altLang="en-US"/>
              <a:t>	Appreciation  	= 79% x £ 64995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GB" altLang="en-US"/>
              <a:t>				= 0.79 x £64995</a:t>
            </a:r>
          </a:p>
          <a:p>
            <a:pPr lvl="4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GB" altLang="en-US"/>
              <a:t>		= </a:t>
            </a:r>
            <a:r>
              <a:rPr lang="en-GB" altLang="en-US" u="sng">
                <a:solidFill>
                  <a:srgbClr val="FFFF00"/>
                </a:solidFill>
              </a:rPr>
              <a:t>£ 51346.05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GB" altLang="en-US"/>
              <a:t>	New value 	= Old Value + Appreciation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GB" altLang="en-US"/>
              <a:t>				= £64995 + £51346.05</a:t>
            </a:r>
          </a:p>
          <a:p>
            <a:pPr lvl="4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GB" altLang="en-US"/>
              <a:t>		= </a:t>
            </a:r>
            <a:r>
              <a:rPr lang="en-GB" altLang="en-US" u="sng">
                <a:solidFill>
                  <a:srgbClr val="FFFF00"/>
                </a:solidFill>
              </a:rPr>
              <a:t>£ 116341.05</a:t>
            </a:r>
          </a:p>
        </p:txBody>
      </p:sp>
      <p:pic>
        <p:nvPicPr>
          <p:cNvPr id="19460" name="Picture 5" descr="house">
            <a:extLst>
              <a:ext uri="{FF2B5EF4-FFF2-40B4-BE49-F238E27FC236}">
                <a16:creationId xmlns:a16="http://schemas.microsoft.com/office/drawing/2014/main" id="{3FB50E5D-2DB4-4AFE-9CAB-D76259F77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775" y="333375"/>
            <a:ext cx="1798638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 descr="house2">
            <a:extLst>
              <a:ext uri="{FF2B5EF4-FFF2-40B4-BE49-F238E27FC236}">
                <a16:creationId xmlns:a16="http://schemas.microsoft.com/office/drawing/2014/main" id="{E98E4468-B37C-4F84-A916-F2FA13FD5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0" y="333375"/>
            <a:ext cx="1778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7" descr="house3">
            <a:extLst>
              <a:ext uri="{FF2B5EF4-FFF2-40B4-BE49-F238E27FC236}">
                <a16:creationId xmlns:a16="http://schemas.microsoft.com/office/drawing/2014/main" id="{D5A99111-292F-45DE-8FC5-48C5D03CB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550" y="333375"/>
            <a:ext cx="1778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8" descr="house5">
            <a:extLst>
              <a:ext uri="{FF2B5EF4-FFF2-40B4-BE49-F238E27FC236}">
                <a16:creationId xmlns:a16="http://schemas.microsoft.com/office/drawing/2014/main" id="{BFAD984B-707A-45BE-B633-B8D6752AE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333375"/>
            <a:ext cx="1778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9" descr="house4">
            <a:extLst>
              <a:ext uri="{FF2B5EF4-FFF2-40B4-BE49-F238E27FC236}">
                <a16:creationId xmlns:a16="http://schemas.microsoft.com/office/drawing/2014/main" id="{95B5FE61-56C1-4489-A6C4-B854BC2D9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333375"/>
            <a:ext cx="1778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6" name="AutoShape 10">
            <a:extLst>
              <a:ext uri="{FF2B5EF4-FFF2-40B4-BE49-F238E27FC236}">
                <a16:creationId xmlns:a16="http://schemas.microsoft.com/office/drawing/2014/main" id="{F9BE4154-7452-4A84-B460-7EC2C5067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284538"/>
            <a:ext cx="2663825" cy="1439862"/>
          </a:xfrm>
          <a:prstGeom prst="cloudCallout">
            <a:avLst>
              <a:gd name="adj1" fmla="val -73421"/>
              <a:gd name="adj2" fmla="val -3191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000000"/>
                </a:solidFill>
              </a:rPr>
              <a:t>Just working out percentages</a:t>
            </a:r>
          </a:p>
        </p:txBody>
      </p:sp>
      <p:sp>
        <p:nvSpPr>
          <p:cNvPr id="19466" name="Date Placeholder 11">
            <a:extLst>
              <a:ext uri="{FF2B5EF4-FFF2-40B4-BE49-F238E27FC236}">
                <a16:creationId xmlns:a16="http://schemas.microsoft.com/office/drawing/2014/main" id="{C5CFB422-8852-4725-8DCC-3201CFBB146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5D7B79-249E-4353-A510-BB921F9ECB8C}" type="datetime2">
              <a:rPr lang="en-US" altLang="en-US" sz="1000" smtClean="0">
                <a:solidFill>
                  <a:srgbClr val="FFFF00"/>
                </a:solidFill>
                <a:effectLst/>
              </a:rPr>
              <a:pPr eaLnBrk="1" hangingPunct="1"/>
              <a:t>Saturday, July 4, 2026</a:t>
            </a:fld>
            <a:endParaRPr lang="en-GB" altLang="en-US" sz="1000">
              <a:solidFill>
                <a:srgbClr val="FFFF00"/>
              </a:solidFill>
              <a:effectLst/>
            </a:endParaRPr>
          </a:p>
        </p:txBody>
      </p:sp>
      <p:sp>
        <p:nvSpPr>
          <p:cNvPr id="19467" name="Footer Placeholder 10">
            <a:extLst>
              <a:ext uri="{FF2B5EF4-FFF2-40B4-BE49-F238E27FC236}">
                <a16:creationId xmlns:a16="http://schemas.microsoft.com/office/drawing/2014/main" id="{8035907D-53B2-426F-979C-7821E452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000">
                <a:solidFill>
                  <a:srgbClr val="FFFF00"/>
                </a:solidFill>
                <a:effectLst/>
              </a:rPr>
              <a:t>created by Mr. lafferty @ www.mathsrevision.com</a:t>
            </a:r>
          </a:p>
        </p:txBody>
      </p:sp>
      <p:sp>
        <p:nvSpPr>
          <p:cNvPr id="19468" name="Slide Number Placeholder 12">
            <a:extLst>
              <a:ext uri="{FF2B5EF4-FFF2-40B4-BE49-F238E27FC236}">
                <a16:creationId xmlns:a16="http://schemas.microsoft.com/office/drawing/2014/main" id="{9EE37F1E-695F-4C1D-B0A9-20202841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0B743B8-7EFA-4300-BB33-1CE9C3C7BC1C}" type="slidenum">
              <a:rPr lang="en-GB" altLang="en-US" sz="1600">
                <a:solidFill>
                  <a:srgbClr val="FFFF00"/>
                </a:solidFill>
                <a:effectLst/>
              </a:rPr>
              <a:pPr eaLnBrk="1" hangingPunct="1"/>
              <a:t>33</a:t>
            </a:fld>
            <a:endParaRPr lang="en-GB" altLang="en-US" sz="1600">
              <a:solidFill>
                <a:srgbClr val="FFFF00"/>
              </a:solidFill>
              <a:effectLst/>
            </a:endParaRP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601F8560-3DF5-47B0-B37B-FFF040A52F5E}"/>
              </a:ext>
            </a:extLst>
          </p:cNvPr>
          <p:cNvSpPr/>
          <p:nvPr/>
        </p:nvSpPr>
        <p:spPr>
          <a:xfrm>
            <a:off x="0" y="203200"/>
            <a:ext cx="5800725" cy="3754438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Quicker Method</a:t>
            </a:r>
          </a:p>
          <a:p>
            <a:pPr algn="ctr">
              <a:defRPr/>
            </a:pP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Easier</a:t>
            </a:r>
          </a:p>
          <a:p>
            <a:pPr>
              <a:defRPr/>
            </a:pP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   %   	   £</a:t>
            </a:r>
          </a:p>
          <a:p>
            <a:pPr>
              <a:defRPr/>
            </a:pP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100 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  <a:sym typeface="Wingdings"/>
              </a:rPr>
              <a:t>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 64995</a:t>
            </a:r>
          </a:p>
          <a:p>
            <a:pPr>
              <a:defRPr/>
            </a:pP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179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  <a:sym typeface="Wingdings"/>
              </a:rPr>
              <a:t> 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  <a:latin typeface="Comic Sans MS" pitchFamily="66" charset="0"/>
              </a:rPr>
              <a:t> </a:t>
            </a:r>
          </a:p>
        </p:txBody>
      </p:sp>
      <p:graphicFrame>
        <p:nvGraphicFramePr>
          <p:cNvPr id="15" name="Object 13">
            <a:extLst>
              <a:ext uri="{FF2B5EF4-FFF2-40B4-BE49-F238E27FC236}">
                <a16:creationId xmlns:a16="http://schemas.microsoft.com/office/drawing/2014/main" id="{CAEDAE82-4568-4743-AA94-658DF8EC42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6088" y="2473325"/>
          <a:ext cx="3230562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63560" imgH="393480" progId="Equation.3">
                  <p:embed/>
                </p:oleObj>
              </mc:Choice>
              <mc:Fallback>
                <p:oleObj name="Equation" r:id="rId7" imgW="166356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2473325"/>
                        <a:ext cx="3230562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99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920"/>
                            </p:stCondLst>
                            <p:childTnLst>
                              <p:par>
                                <p:cTn id="7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7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6" grpId="0" animBg="1"/>
      <p:bldP spid="14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9F5BB606-1C9A-4276-AFA5-2D5F09D9A5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222A5C8-94DB-4D0C-A579-51E08D184B0F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4BD9E71-16AB-43CF-B863-76C8A019F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F55B82A-211B-4DDB-92DE-C805905D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F89488A-FE97-4018-A411-47463F2DDD62}" type="slidenum">
              <a:rPr lang="en-GB" altLang="en-US" sz="1600">
                <a:solidFill>
                  <a:srgbClr val="FFFF00"/>
                </a:solidFill>
              </a:rPr>
              <a:pPr eaLnBrk="1" hangingPunct="1"/>
              <a:t>34</a:t>
            </a:fld>
            <a:endParaRPr lang="en-GB" altLang="en-US" sz="1600">
              <a:solidFill>
                <a:srgbClr val="FFFF00"/>
              </a:solidFill>
            </a:endParaRP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147F3302-62F2-4596-B2DC-C726BA53D2A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62150"/>
            <a:ext cx="8229600" cy="48958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2000" dirty="0">
                <a:solidFill>
                  <a:srgbClr val="FFFF00"/>
                </a:solidFill>
                <a:latin typeface="Comic Sans MS" pitchFamily="66" charset="0"/>
              </a:rPr>
              <a:t>A Mini Cooper cost £14625 in 2014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2000" dirty="0">
                <a:solidFill>
                  <a:srgbClr val="FFFF00"/>
                </a:solidFill>
                <a:latin typeface="Comic Sans MS" pitchFamily="66" charset="0"/>
              </a:rPr>
              <a:t>At the end 2015 it </a:t>
            </a:r>
            <a:r>
              <a:rPr lang="en-GB" sz="2000" dirty="0">
                <a:latin typeface="Comic Sans MS" pitchFamily="66" charset="0"/>
              </a:rPr>
              <a:t>depreciated</a:t>
            </a:r>
            <a:r>
              <a:rPr lang="en-GB" sz="2000" dirty="0">
                <a:solidFill>
                  <a:srgbClr val="FFFF00"/>
                </a:solidFill>
                <a:latin typeface="Comic Sans MS" pitchFamily="66" charset="0"/>
              </a:rPr>
              <a:t> by 23%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2000" dirty="0">
                <a:solidFill>
                  <a:srgbClr val="FFFF00"/>
                </a:solidFill>
                <a:latin typeface="Comic Sans MS" pitchFamily="66" charset="0"/>
              </a:rPr>
              <a:t>At the end 2016 it will depreciate by a further 16%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2000" dirty="0">
                <a:solidFill>
                  <a:srgbClr val="FFFF00"/>
                </a:solidFill>
                <a:latin typeface="Comic Sans MS" pitchFamily="66" charset="0"/>
              </a:rPr>
              <a:t>What will the mini cooper worth at end 2016?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2000" u="sng" dirty="0">
                <a:latin typeface="Comic Sans MS" pitchFamily="66" charset="0"/>
              </a:rPr>
              <a:t>End 2003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2000" dirty="0">
                <a:latin typeface="Comic Sans MS" pitchFamily="66" charset="0"/>
              </a:rPr>
              <a:t>Depreciation 	= 23% x £14625</a:t>
            </a:r>
          </a:p>
          <a:p>
            <a:pPr lvl="3" eaLnBrk="1" hangingPunct="1">
              <a:buFontTx/>
              <a:buNone/>
              <a:defRPr/>
            </a:pPr>
            <a:r>
              <a:rPr lang="en-GB" dirty="0">
                <a:latin typeface="Comic Sans MS" pitchFamily="66" charset="0"/>
              </a:rPr>
              <a:t>			= 0.23 x £14625</a:t>
            </a:r>
          </a:p>
          <a:p>
            <a:pPr lvl="4" eaLnBrk="1" hangingPunct="1">
              <a:buFont typeface="Wingdings" panose="05000000000000000000" pitchFamily="2" charset="2"/>
              <a:buNone/>
              <a:defRPr/>
            </a:pPr>
            <a:r>
              <a:rPr lang="en-GB" dirty="0">
                <a:latin typeface="Comic Sans MS" pitchFamily="66" charset="0"/>
              </a:rPr>
              <a:t>		= £3363.75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2000" dirty="0">
                <a:latin typeface="Comic Sans MS" pitchFamily="66" charset="0"/>
              </a:rPr>
              <a:t>New value		= Old value - Depreciation</a:t>
            </a:r>
          </a:p>
          <a:p>
            <a:pPr lvl="3" eaLnBrk="1" hangingPunct="1">
              <a:buFontTx/>
              <a:buNone/>
              <a:defRPr/>
            </a:pPr>
            <a:r>
              <a:rPr lang="en-GB" dirty="0">
                <a:latin typeface="Comic Sans MS" pitchFamily="66" charset="0"/>
              </a:rPr>
              <a:t>			= £14625 - £3363.75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2000" dirty="0">
                <a:solidFill>
                  <a:srgbClr val="FFFF00"/>
                </a:solidFill>
                <a:latin typeface="Comic Sans MS" pitchFamily="66" charset="0"/>
              </a:rPr>
              <a:t>				= </a:t>
            </a:r>
            <a:r>
              <a:rPr lang="en-GB" sz="2000" u="sng" dirty="0">
                <a:solidFill>
                  <a:srgbClr val="FFFF00"/>
                </a:solidFill>
                <a:latin typeface="Comic Sans MS" pitchFamily="66" charset="0"/>
              </a:rPr>
              <a:t>£11261.25</a:t>
            </a:r>
            <a:endParaRPr lang="en-GB" sz="2000" dirty="0">
              <a:solidFill>
                <a:srgbClr val="FFFF00"/>
              </a:solidFill>
            </a:endParaRPr>
          </a:p>
        </p:txBody>
      </p:sp>
      <p:pic>
        <p:nvPicPr>
          <p:cNvPr id="40966" name="Picture 5" descr="mini">
            <a:extLst>
              <a:ext uri="{FF2B5EF4-FFF2-40B4-BE49-F238E27FC236}">
                <a16:creationId xmlns:a16="http://schemas.microsoft.com/office/drawing/2014/main" id="{1D0D1B22-0E10-45C9-9D19-BF38D7A1C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1700213"/>
            <a:ext cx="1979613" cy="1025525"/>
          </a:xfrm>
          <a:prstGeom prst="rect">
            <a:avLst/>
          </a:prstGeom>
          <a:noFill/>
          <a:ln w="38100">
            <a:solidFill>
              <a:srgbClr val="77777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7" name="Text Box 6">
            <a:extLst>
              <a:ext uri="{FF2B5EF4-FFF2-40B4-BE49-F238E27FC236}">
                <a16:creationId xmlns:a16="http://schemas.microsoft.com/office/drawing/2014/main" id="{200F0D45-4BE1-4D92-8B3D-F87C3A609D5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0968" name="Picture 9" descr="scottishflag">
            <a:extLst>
              <a:ext uri="{FF2B5EF4-FFF2-40B4-BE49-F238E27FC236}">
                <a16:creationId xmlns:a16="http://schemas.microsoft.com/office/drawing/2014/main" id="{6420AF35-71A2-4862-9866-5D576CF4CC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9" name="Picture 6" descr="Office Objects 0572">
            <a:extLst>
              <a:ext uri="{FF2B5EF4-FFF2-40B4-BE49-F238E27FC236}">
                <a16:creationId xmlns:a16="http://schemas.microsoft.com/office/drawing/2014/main" id="{4907330D-2E78-45BE-8513-B4CEA3EA6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F04DBB0-BBF8-49CA-BCE2-9682F0C6B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Appreciation &amp; Depreciation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4">
            <a:extLst>
              <a:ext uri="{FF2B5EF4-FFF2-40B4-BE49-F238E27FC236}">
                <a16:creationId xmlns:a16="http://schemas.microsoft.com/office/drawing/2014/main" id="{23EB0190-8112-447C-B739-A2977C9B342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987" name="Picture 7" descr="scottishflag">
            <a:extLst>
              <a:ext uri="{FF2B5EF4-FFF2-40B4-BE49-F238E27FC236}">
                <a16:creationId xmlns:a16="http://schemas.microsoft.com/office/drawing/2014/main" id="{C2D33BE7-0CB8-48B5-B249-D9B3F1D7C2E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CE3518DF-39A6-42BA-80C1-46AC7B4EAB0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8F6FA00-B401-4B66-A5A9-E69ABC35D953}" type="datetime2">
              <a:rPr lang="en-US"/>
              <a:pPr>
                <a:defRPr/>
              </a:pPr>
              <a:t>Saturday, July 4, 2026</a:t>
            </a:fld>
            <a:endParaRPr lang="en-GB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CDCD4DC-0EA7-4C1B-8C70-27A59A97A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@ www.mathsrevision.com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094CAD2-980D-47B1-B0AC-A741BEDE6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F86C72E-3DC3-416F-9A4B-74874ACF1D2D}" type="slidenum">
              <a:rPr lang="en-GB" altLang="en-US" sz="1600">
                <a:solidFill>
                  <a:srgbClr val="FFFF00"/>
                </a:solidFill>
              </a:rPr>
              <a:pPr eaLnBrk="1" hangingPunct="1"/>
              <a:t>35</a:t>
            </a:fld>
            <a:endParaRPr lang="en-GB" altLang="en-US" sz="1600">
              <a:solidFill>
                <a:srgbClr val="FFFF00"/>
              </a:solidFill>
            </a:endParaRPr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D34BCF56-7959-4A58-80BE-BD3EC246FB0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85938"/>
            <a:ext cx="8229600" cy="46180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900" u="sng" dirty="0">
                <a:latin typeface="Comic Sans MS" pitchFamily="66" charset="0"/>
              </a:rPr>
              <a:t>End 2015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900" dirty="0">
                <a:latin typeface="Comic Sans MS" pitchFamily="66" charset="0"/>
              </a:rPr>
              <a:t>Depreciation 	= 23% x £14625</a:t>
            </a:r>
          </a:p>
          <a:p>
            <a:pPr lvl="3" eaLnBrk="1" hangingPunct="1">
              <a:buFontTx/>
              <a:buNone/>
              <a:defRPr/>
            </a:pPr>
            <a:r>
              <a:rPr lang="en-GB" sz="1900" dirty="0">
                <a:latin typeface="Comic Sans MS" pitchFamily="66" charset="0"/>
              </a:rPr>
              <a:t>		= 0.23 x £14625</a:t>
            </a:r>
          </a:p>
          <a:p>
            <a:pPr lvl="4" eaLnBrk="1" hangingPunct="1">
              <a:buFont typeface="Wingdings" panose="05000000000000000000" pitchFamily="2" charset="2"/>
              <a:buNone/>
              <a:defRPr/>
            </a:pPr>
            <a:r>
              <a:rPr lang="en-GB" sz="1900" dirty="0">
                <a:latin typeface="Comic Sans MS" pitchFamily="66" charset="0"/>
              </a:rPr>
              <a:t>= £3363.75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900" dirty="0">
                <a:latin typeface="Comic Sans MS" pitchFamily="66" charset="0"/>
              </a:rPr>
              <a:t> New value	= Old value - Depreciation</a:t>
            </a:r>
          </a:p>
          <a:p>
            <a:pPr lvl="3" eaLnBrk="1" hangingPunct="1">
              <a:buFontTx/>
              <a:buNone/>
              <a:defRPr/>
            </a:pPr>
            <a:r>
              <a:rPr lang="en-GB" sz="1900" dirty="0">
                <a:latin typeface="Comic Sans MS" pitchFamily="66" charset="0"/>
              </a:rPr>
              <a:t>		= £14625 - £3363.75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en-GB" sz="1900" dirty="0">
                <a:latin typeface="Comic Sans MS" pitchFamily="66" charset="0"/>
              </a:rPr>
              <a:t>		= £11261.25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900" u="sng" dirty="0">
                <a:latin typeface="Comic Sans MS" pitchFamily="66" charset="0"/>
              </a:rPr>
              <a:t>End 2016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900" dirty="0">
                <a:latin typeface="Comic Sans MS" pitchFamily="66" charset="0"/>
              </a:rPr>
              <a:t>Depreciation 	= 16% x £11261.25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en-GB" sz="1900" dirty="0">
                <a:latin typeface="Comic Sans MS" pitchFamily="66" charset="0"/>
              </a:rPr>
              <a:t>		=  0.16 x  £11261.25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en-GB" sz="1900" dirty="0">
                <a:latin typeface="Comic Sans MS" pitchFamily="66" charset="0"/>
              </a:rPr>
              <a:t>		= £1801.80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900" dirty="0">
                <a:latin typeface="Comic Sans MS" pitchFamily="66" charset="0"/>
              </a:rPr>
              <a:t>New Value 	= £11261.25 - £1801.80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en-GB" sz="1900" dirty="0">
                <a:latin typeface="Comic Sans MS" pitchFamily="66" charset="0"/>
              </a:rPr>
              <a:t>	 	= £9459.45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en-GB" sz="1900" dirty="0">
              <a:latin typeface="Comic Sans MS" pitchFamily="66" charset="0"/>
            </a:endParaRPr>
          </a:p>
        </p:txBody>
      </p:sp>
      <p:pic>
        <p:nvPicPr>
          <p:cNvPr id="41992" name="Picture 10" descr="mini">
            <a:extLst>
              <a:ext uri="{FF2B5EF4-FFF2-40B4-BE49-F238E27FC236}">
                <a16:creationId xmlns:a16="http://schemas.microsoft.com/office/drawing/2014/main" id="{B9243BCA-78BD-41A2-A76C-BBC17C0CA5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420938"/>
            <a:ext cx="2044700" cy="1201737"/>
          </a:xfrm>
          <a:prstGeom prst="rect">
            <a:avLst/>
          </a:prstGeom>
          <a:noFill/>
          <a:ln w="38100">
            <a:solidFill>
              <a:srgbClr val="77777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93" name="Picture 6" descr="Office Objects 0572">
            <a:extLst>
              <a:ext uri="{FF2B5EF4-FFF2-40B4-BE49-F238E27FC236}">
                <a16:creationId xmlns:a16="http://schemas.microsoft.com/office/drawing/2014/main" id="{92DEE76D-1C18-48D7-9595-F559EFB5A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A5482FE-6C63-4D94-9FA8-307F22F62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Appreciation &amp; Depreciation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52957872-18EF-4D24-A5A7-8804E5C7ABC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4990A5EE-A4A1-4A17-8391-3AF14611C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AEA43535-4AFE-429E-916F-43E5C8FC7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3" name="Text Box 3">
            <a:extLst>
              <a:ext uri="{FF2B5EF4-FFF2-40B4-BE49-F238E27FC236}">
                <a16:creationId xmlns:a16="http://schemas.microsoft.com/office/drawing/2014/main" id="{22E0240B-1A0E-480F-8236-4891E8CC8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Ex 4</a:t>
            </a:r>
          </a:p>
          <a:p>
            <a:pPr algn="ctr" eaLnBrk="1" hangingPunct="1"/>
            <a:r>
              <a:rPr lang="en-GB" altLang="en-US" sz="4000"/>
              <a:t>Ch3 (page 29)</a:t>
            </a:r>
          </a:p>
        </p:txBody>
      </p:sp>
      <p:pic>
        <p:nvPicPr>
          <p:cNvPr id="43014" name="Picture 4" descr="ag00463_">
            <a:extLst>
              <a:ext uri="{FF2B5EF4-FFF2-40B4-BE49-F238E27FC236}">
                <a16:creationId xmlns:a16="http://schemas.microsoft.com/office/drawing/2014/main" id="{9CA3CC55-D9ED-40D1-89BB-9EE6B27C87E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5" descr="scottishflag">
            <a:extLst>
              <a:ext uri="{FF2B5EF4-FFF2-40B4-BE49-F238E27FC236}">
                <a16:creationId xmlns:a16="http://schemas.microsoft.com/office/drawing/2014/main" id="{21D18467-C91B-4858-AE6B-F3BA1B3D389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Picture 6" descr="Office Objects 0572">
            <a:extLst>
              <a:ext uri="{FF2B5EF4-FFF2-40B4-BE49-F238E27FC236}">
                <a16:creationId xmlns:a16="http://schemas.microsoft.com/office/drawing/2014/main" id="{1DF68F7C-6B86-4288-9C94-E74B54E1A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7" name="Text Box 7">
            <a:extLst>
              <a:ext uri="{FF2B5EF4-FFF2-40B4-BE49-F238E27FC236}">
                <a16:creationId xmlns:a16="http://schemas.microsoft.com/office/drawing/2014/main" id="{05330B51-4055-4F97-A90A-E6B5B3D8DD8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691C8951-6D75-4E45-9431-907230D75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43019" name="TextBox 13">
            <a:extLst>
              <a:ext uri="{FF2B5EF4-FFF2-40B4-BE49-F238E27FC236}">
                <a16:creationId xmlns:a16="http://schemas.microsoft.com/office/drawing/2014/main" id="{B96E364B-DAEB-4387-A466-FF9ECE6A7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E43B45D6-6E3E-49A8-891E-9326969CDF1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876800" cy="2101850"/>
            <a:chOff x="0" y="-1"/>
            <a:chExt cx="4394579" cy="2101755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102082FE-CA6E-46E0-BCE2-B1241376A511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5" name="Picture 14" descr="TICK.jpg">
              <a:extLst>
                <a:ext uri="{FF2B5EF4-FFF2-40B4-BE49-F238E27FC236}">
                  <a16:creationId xmlns:a16="http://schemas.microsoft.com/office/drawing/2014/main" id="{FC923A18-B287-42FA-8C30-FF26C008BBFD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6" name="Rounded Rectangle 15">
            <a:hlinkClick r:id="rId6"/>
            <a:extLst>
              <a:ext uri="{FF2B5EF4-FFF2-40B4-BE49-F238E27FC236}">
                <a16:creationId xmlns:a16="http://schemas.microsoft.com/office/drawing/2014/main" id="{818211A6-DC15-46BE-B258-9CB0DE044A5D}"/>
              </a:ext>
            </a:extLst>
          </p:cNvPr>
          <p:cNvSpPr/>
          <p:nvPr/>
        </p:nvSpPr>
        <p:spPr>
          <a:xfrm>
            <a:off x="3475038" y="50831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ate Placeholder 1">
            <a:extLst>
              <a:ext uri="{FF2B5EF4-FFF2-40B4-BE49-F238E27FC236}">
                <a16:creationId xmlns:a16="http://schemas.microsoft.com/office/drawing/2014/main" id="{1E13A8CC-034A-4B03-976B-36F4B9CCED9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5D2E2D5-2779-4FBB-8A22-70664CDC2B1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3" name="Footer Placeholder 2">
            <a:extLst>
              <a:ext uri="{FF2B5EF4-FFF2-40B4-BE49-F238E27FC236}">
                <a16:creationId xmlns:a16="http://schemas.microsoft.com/office/drawing/2014/main" id="{615B702C-11D2-4DA9-B20E-CB1D1ADE3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068" name="Rectangle 69">
            <a:extLst>
              <a:ext uri="{FF2B5EF4-FFF2-40B4-BE49-F238E27FC236}">
                <a16:creationId xmlns:a16="http://schemas.microsoft.com/office/drawing/2014/main" id="{E2E6F69F-6990-430C-9664-A4ED6FA12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088" y="3048000"/>
            <a:ext cx="6886575" cy="1862138"/>
          </a:xfrm>
          <a:prstGeom prst="rect">
            <a:avLst/>
          </a:prstGeom>
          <a:solidFill>
            <a:srgbClr val="96969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069" name="Picture 3" descr="scottishflag">
            <a:extLst>
              <a:ext uri="{FF2B5EF4-FFF2-40B4-BE49-F238E27FC236}">
                <a16:creationId xmlns:a16="http://schemas.microsoft.com/office/drawing/2014/main" id="{2F9327D9-C744-4B16-AC68-4EBA091AE2B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638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0" name="Picture 4" descr="Office Objects 0572">
            <a:extLst>
              <a:ext uri="{FF2B5EF4-FFF2-40B4-BE49-F238E27FC236}">
                <a16:creationId xmlns:a16="http://schemas.microsoft.com/office/drawing/2014/main" id="{FDDD2BBD-BF65-43D4-915D-2F393F5E3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1" name="Text Box 5">
            <a:extLst>
              <a:ext uri="{FF2B5EF4-FFF2-40B4-BE49-F238E27FC236}">
                <a16:creationId xmlns:a16="http://schemas.microsoft.com/office/drawing/2014/main" id="{A8014187-82BC-41DE-BD31-E49CDB4D743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72" name="Text Box 6">
            <a:extLst>
              <a:ext uri="{FF2B5EF4-FFF2-40B4-BE49-F238E27FC236}">
                <a16:creationId xmlns:a16="http://schemas.microsoft.com/office/drawing/2014/main" id="{BFCB0FD9-7EC2-475A-BDD3-2E774A6E7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1992313"/>
            <a:ext cx="7608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Copy down and learn the following basic percentages</a:t>
            </a:r>
          </a:p>
        </p:txBody>
      </p:sp>
      <p:sp>
        <p:nvSpPr>
          <p:cNvPr id="64528" name="Rectangle 16">
            <a:extLst>
              <a:ext uri="{FF2B5EF4-FFF2-40B4-BE49-F238E27FC236}">
                <a16:creationId xmlns:a16="http://schemas.microsoft.com/office/drawing/2014/main" id="{D9A832BB-F5BB-43D7-8B41-2D3321588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Simple Percentages</a:t>
            </a:r>
          </a:p>
        </p:txBody>
      </p:sp>
      <p:graphicFrame>
        <p:nvGraphicFramePr>
          <p:cNvPr id="2050" name="Object 51">
            <a:extLst>
              <a:ext uri="{FF2B5EF4-FFF2-40B4-BE49-F238E27FC236}">
                <a16:creationId xmlns:a16="http://schemas.microsoft.com/office/drawing/2014/main" id="{4A22F0B8-59CC-4081-B768-7067DF7AE8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2613" y="3325813"/>
          <a:ext cx="8445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215640" progId="Equation.DSMT4">
                  <p:embed/>
                </p:oleObj>
              </mc:Choice>
              <mc:Fallback>
                <p:oleObj name="Equation" r:id="rId4" imgW="482400" imgH="21564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3" y="3325813"/>
                        <a:ext cx="8445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3">
            <a:extLst>
              <a:ext uri="{FF2B5EF4-FFF2-40B4-BE49-F238E27FC236}">
                <a16:creationId xmlns:a16="http://schemas.microsoft.com/office/drawing/2014/main" id="{2C846CAD-80D2-46A4-8975-F2BC46EB31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3050" y="3302000"/>
          <a:ext cx="7572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215640" progId="Equation.DSMT4">
                  <p:embed/>
                </p:oleObj>
              </mc:Choice>
              <mc:Fallback>
                <p:oleObj name="Equation" r:id="rId6" imgW="406080" imgH="21564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3302000"/>
                        <a:ext cx="757238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54">
            <a:extLst>
              <a:ext uri="{FF2B5EF4-FFF2-40B4-BE49-F238E27FC236}">
                <a16:creationId xmlns:a16="http://schemas.microsoft.com/office/drawing/2014/main" id="{B59C1591-25DA-4A79-A84D-DBEC5B2C77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7763" y="3213100"/>
          <a:ext cx="7477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457200" progId="Equation.DSMT4">
                  <p:embed/>
                </p:oleObj>
              </mc:Choice>
              <mc:Fallback>
                <p:oleObj name="Equation" r:id="rId8" imgW="558720" imgH="45720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763" y="3213100"/>
                        <a:ext cx="747712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5">
            <a:extLst>
              <a:ext uri="{FF2B5EF4-FFF2-40B4-BE49-F238E27FC236}">
                <a16:creationId xmlns:a16="http://schemas.microsoft.com/office/drawing/2014/main" id="{46028BAE-9F9C-464B-ABAB-880DCCD74D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1363" y="3309938"/>
          <a:ext cx="7381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080" imgH="215640" progId="Equation.DSMT4">
                  <p:embed/>
                </p:oleObj>
              </mc:Choice>
              <mc:Fallback>
                <p:oleObj name="Equation" r:id="rId10" imgW="406080" imgH="21564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363" y="3309938"/>
                        <a:ext cx="73818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56">
            <a:extLst>
              <a:ext uri="{FF2B5EF4-FFF2-40B4-BE49-F238E27FC236}">
                <a16:creationId xmlns:a16="http://schemas.microsoft.com/office/drawing/2014/main" id="{8E57AEA2-3A72-4FEA-AFF9-6788808B0A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7025" y="3324225"/>
          <a:ext cx="7143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080" imgH="215640" progId="Equation.DSMT4">
                  <p:embed/>
                </p:oleObj>
              </mc:Choice>
              <mc:Fallback>
                <p:oleObj name="Equation" r:id="rId12" imgW="406080" imgH="21564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3324225"/>
                        <a:ext cx="71437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57">
            <a:extLst>
              <a:ext uri="{FF2B5EF4-FFF2-40B4-BE49-F238E27FC236}">
                <a16:creationId xmlns:a16="http://schemas.microsoft.com/office/drawing/2014/main" id="{4B9E750F-4760-4751-857E-554360944F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7288" y="3281363"/>
          <a:ext cx="7207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68280" imgH="215640" progId="Equation.DSMT4">
                  <p:embed/>
                </p:oleObj>
              </mc:Choice>
              <mc:Fallback>
                <p:oleObj name="Equation" r:id="rId14" imgW="368280" imgH="21564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88" y="3281363"/>
                        <a:ext cx="7207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58">
            <a:extLst>
              <a:ext uri="{FF2B5EF4-FFF2-40B4-BE49-F238E27FC236}">
                <a16:creationId xmlns:a16="http://schemas.microsoft.com/office/drawing/2014/main" id="{B39993E5-5BDD-4F1B-98B1-4C09A1C8F5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75488" y="3251200"/>
          <a:ext cx="6127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60" imgH="215640" progId="Equation.DSMT4">
                  <p:embed/>
                </p:oleObj>
              </mc:Choice>
              <mc:Fallback>
                <p:oleObj name="Equation" r:id="rId16" imgW="291960" imgH="21564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5488" y="3251200"/>
                        <a:ext cx="6127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59">
            <a:extLst>
              <a:ext uri="{FF2B5EF4-FFF2-40B4-BE49-F238E27FC236}">
                <a16:creationId xmlns:a16="http://schemas.microsoft.com/office/drawing/2014/main" id="{16FB8225-83BF-49E2-876F-2847E461CC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05738" y="3240088"/>
          <a:ext cx="5715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400" imgH="215640" progId="Equation.DSMT4">
                  <p:embed/>
                </p:oleObj>
              </mc:Choice>
              <mc:Fallback>
                <p:oleObj name="Equation" r:id="rId18" imgW="266400" imgH="21564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5738" y="3240088"/>
                        <a:ext cx="5715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2" name="Object 60">
            <a:extLst>
              <a:ext uri="{FF2B5EF4-FFF2-40B4-BE49-F238E27FC236}">
                <a16:creationId xmlns:a16="http://schemas.microsoft.com/office/drawing/2014/main" id="{59634E51-F321-4D7A-B197-07658D68F8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4335463"/>
          <a:ext cx="2794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20" imgH="190440" progId="Equation.DSMT4">
                  <p:embed/>
                </p:oleObj>
              </mc:Choice>
              <mc:Fallback>
                <p:oleObj name="Equation" r:id="rId20" imgW="114120" imgH="19044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4335463"/>
                        <a:ext cx="27940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3" name="Object 61">
            <a:extLst>
              <a:ext uri="{FF2B5EF4-FFF2-40B4-BE49-F238E27FC236}">
                <a16:creationId xmlns:a16="http://schemas.microsoft.com/office/drawing/2014/main" id="{2A6C539E-76B1-40AD-B591-6643FA16D7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7825" y="4051300"/>
          <a:ext cx="30797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4880" imgH="444240" progId="Equation.DSMT4">
                  <p:embed/>
                </p:oleObj>
              </mc:Choice>
              <mc:Fallback>
                <p:oleObj name="Equation" r:id="rId22" imgW="164880" imgH="44424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4051300"/>
                        <a:ext cx="30797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4" name="Object 62">
            <a:extLst>
              <a:ext uri="{FF2B5EF4-FFF2-40B4-BE49-F238E27FC236}">
                <a16:creationId xmlns:a16="http://schemas.microsoft.com/office/drawing/2014/main" id="{2CD85DA1-B56A-492B-ACD3-4C4F1BCF07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6513" y="4032250"/>
          <a:ext cx="3048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4880" imgH="457200" progId="Equation.DSMT4">
                  <p:embed/>
                </p:oleObj>
              </mc:Choice>
              <mc:Fallback>
                <p:oleObj name="Equation" r:id="rId24" imgW="164880" imgH="45720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4032250"/>
                        <a:ext cx="30480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5" name="Object 63">
            <a:extLst>
              <a:ext uri="{FF2B5EF4-FFF2-40B4-BE49-F238E27FC236}">
                <a16:creationId xmlns:a16="http://schemas.microsoft.com/office/drawing/2014/main" id="{5F77A9F2-2226-429B-8E30-7E717A57B7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4713" y="4044950"/>
          <a:ext cx="322262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7480" imgH="457200" progId="Equation.DSMT4">
                  <p:embed/>
                </p:oleObj>
              </mc:Choice>
              <mc:Fallback>
                <p:oleObj name="Equation" r:id="rId26" imgW="177480" imgH="45720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713" y="4044950"/>
                        <a:ext cx="322262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6" name="Object 64">
            <a:extLst>
              <a:ext uri="{FF2B5EF4-FFF2-40B4-BE49-F238E27FC236}">
                <a16:creationId xmlns:a16="http://schemas.microsoft.com/office/drawing/2014/main" id="{9F98E66A-B9C1-4511-A828-D7B520C628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5463" y="4075113"/>
          <a:ext cx="29051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4880" imgH="457200" progId="Equation.DSMT4">
                  <p:embed/>
                </p:oleObj>
              </mc:Choice>
              <mc:Fallback>
                <p:oleObj name="Equation" r:id="rId28" imgW="164880" imgH="457200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463" y="4075113"/>
                        <a:ext cx="29051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7" name="Object 65">
            <a:extLst>
              <a:ext uri="{FF2B5EF4-FFF2-40B4-BE49-F238E27FC236}">
                <a16:creationId xmlns:a16="http://schemas.microsoft.com/office/drawing/2014/main" id="{67F3054F-5DDF-473A-A34B-EF2E0227B7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4913" y="3984625"/>
          <a:ext cx="496887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3800" imgH="457200" progId="Equation.DSMT4">
                  <p:embed/>
                </p:oleObj>
              </mc:Choice>
              <mc:Fallback>
                <p:oleObj name="Equation" r:id="rId30" imgW="253800" imgH="4572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4913" y="3984625"/>
                        <a:ext cx="496887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8" name="Object 66">
            <a:extLst>
              <a:ext uri="{FF2B5EF4-FFF2-40B4-BE49-F238E27FC236}">
                <a16:creationId xmlns:a16="http://schemas.microsoft.com/office/drawing/2014/main" id="{44E7A35E-8C47-44EC-8B29-66CF7E424A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0250" y="3921125"/>
          <a:ext cx="58578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79360" imgH="457200" progId="Equation.DSMT4">
                  <p:embed/>
                </p:oleObj>
              </mc:Choice>
              <mc:Fallback>
                <p:oleObj name="Equation" r:id="rId32" imgW="279360" imgH="45720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0" y="3921125"/>
                        <a:ext cx="585788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9" name="Object 67">
            <a:extLst>
              <a:ext uri="{FF2B5EF4-FFF2-40B4-BE49-F238E27FC236}">
                <a16:creationId xmlns:a16="http://schemas.microsoft.com/office/drawing/2014/main" id="{D2D8A154-4072-4CEE-BCBE-388619F0D6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21600" y="3895725"/>
          <a:ext cx="762000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55320" imgH="457200" progId="Equation.DSMT4">
                  <p:embed/>
                </p:oleObj>
              </mc:Choice>
              <mc:Fallback>
                <p:oleObj name="Equation" r:id="rId34" imgW="355320" imgH="45720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0" y="3895725"/>
                        <a:ext cx="762000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4" name="Line 70">
            <a:extLst>
              <a:ext uri="{FF2B5EF4-FFF2-40B4-BE49-F238E27FC236}">
                <a16:creationId xmlns:a16="http://schemas.microsoft.com/office/drawing/2014/main" id="{07EB9961-B631-4F17-A55A-01F9D46D0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6050" y="304800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71">
            <a:extLst>
              <a:ext uri="{FF2B5EF4-FFF2-40B4-BE49-F238E27FC236}">
                <a16:creationId xmlns:a16="http://schemas.microsoft.com/office/drawing/2014/main" id="{A0717137-20E7-45DE-9D6F-B5BE90953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5375" y="307498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72">
            <a:extLst>
              <a:ext uri="{FF2B5EF4-FFF2-40B4-BE49-F238E27FC236}">
                <a16:creationId xmlns:a16="http://schemas.microsoft.com/office/drawing/2014/main" id="{019121DF-372C-405D-B767-FF31284605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2625" y="30718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73">
            <a:extLst>
              <a:ext uri="{FF2B5EF4-FFF2-40B4-BE49-F238E27FC236}">
                <a16:creationId xmlns:a16="http://schemas.microsoft.com/office/drawing/2014/main" id="{A2D339B2-D9E1-4387-BCDC-E8B8842C72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7013" y="306228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74">
            <a:extLst>
              <a:ext uri="{FF2B5EF4-FFF2-40B4-BE49-F238E27FC236}">
                <a16:creationId xmlns:a16="http://schemas.microsoft.com/office/drawing/2014/main" id="{4C663E9A-55FA-4132-8158-9771B2E61F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7438" y="306228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5">
            <a:extLst>
              <a:ext uri="{FF2B5EF4-FFF2-40B4-BE49-F238E27FC236}">
                <a16:creationId xmlns:a16="http://schemas.microsoft.com/office/drawing/2014/main" id="{8FFB0C30-C0AC-4B64-9C2E-1229E3A913A2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6900" y="305276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76">
            <a:extLst>
              <a:ext uri="{FF2B5EF4-FFF2-40B4-BE49-F238E27FC236}">
                <a16:creationId xmlns:a16="http://schemas.microsoft.com/office/drawing/2014/main" id="{971EA6DE-86FC-469E-A0C9-FC1D1E514A1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1913" y="305435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77">
            <a:extLst>
              <a:ext uri="{FF2B5EF4-FFF2-40B4-BE49-F238E27FC236}">
                <a16:creationId xmlns:a16="http://schemas.microsoft.com/office/drawing/2014/main" id="{67442CEE-2DFF-4E58-BD3D-24D90F5E473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172075" y="441325"/>
            <a:ext cx="0" cy="6864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ate Placeholder 1">
            <a:extLst>
              <a:ext uri="{FF2B5EF4-FFF2-40B4-BE49-F238E27FC236}">
                <a16:creationId xmlns:a16="http://schemas.microsoft.com/office/drawing/2014/main" id="{7F62C9F7-0DED-452D-8884-C4F4FF27C8D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02345C-F490-4E84-9F2D-799872E7D81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7" name="Footer Placeholder 2">
            <a:extLst>
              <a:ext uri="{FF2B5EF4-FFF2-40B4-BE49-F238E27FC236}">
                <a16:creationId xmlns:a16="http://schemas.microsoft.com/office/drawing/2014/main" id="{9AC1A220-2F58-4041-97C5-915A7C49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3100" name="Rectangle 2">
            <a:extLst>
              <a:ext uri="{FF2B5EF4-FFF2-40B4-BE49-F238E27FC236}">
                <a16:creationId xmlns:a16="http://schemas.microsoft.com/office/drawing/2014/main" id="{94396EBD-A85E-4E46-96D6-252297A06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650" y="2447925"/>
            <a:ext cx="7599363" cy="1862138"/>
          </a:xfrm>
          <a:prstGeom prst="rect">
            <a:avLst/>
          </a:prstGeom>
          <a:solidFill>
            <a:srgbClr val="96969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101" name="Picture 3" descr="scottishflag">
            <a:extLst>
              <a:ext uri="{FF2B5EF4-FFF2-40B4-BE49-F238E27FC236}">
                <a16:creationId xmlns:a16="http://schemas.microsoft.com/office/drawing/2014/main" id="{1C1423A2-DE93-4478-8BD3-18C5E958FD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638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4" descr="Office Objects 0572">
            <a:extLst>
              <a:ext uri="{FF2B5EF4-FFF2-40B4-BE49-F238E27FC236}">
                <a16:creationId xmlns:a16="http://schemas.microsoft.com/office/drawing/2014/main" id="{F7FF9815-E67E-46FF-92B0-CB95349BA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03" name="Text Box 5">
            <a:extLst>
              <a:ext uri="{FF2B5EF4-FFF2-40B4-BE49-F238E27FC236}">
                <a16:creationId xmlns:a16="http://schemas.microsoft.com/office/drawing/2014/main" id="{A3ED24C0-D086-4AFF-897C-99934A5BF50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104" name="Text Box 6">
            <a:extLst>
              <a:ext uri="{FF2B5EF4-FFF2-40B4-BE49-F238E27FC236}">
                <a16:creationId xmlns:a16="http://schemas.microsoft.com/office/drawing/2014/main" id="{4F29AD72-3E86-4343-BDAD-1DF56EEC7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1892300"/>
            <a:ext cx="7608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Copy down and learn the following basic percentages</a:t>
            </a:r>
          </a:p>
        </p:txBody>
      </p:sp>
      <p:sp>
        <p:nvSpPr>
          <p:cNvPr id="115719" name="Rectangle 7">
            <a:extLst>
              <a:ext uri="{FF2B5EF4-FFF2-40B4-BE49-F238E27FC236}">
                <a16:creationId xmlns:a16="http://schemas.microsoft.com/office/drawing/2014/main" id="{51460763-5BEE-4484-A78F-F0589BF65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Simple Percentages</a:t>
            </a:r>
          </a:p>
        </p:txBody>
      </p:sp>
      <p:graphicFrame>
        <p:nvGraphicFramePr>
          <p:cNvPr id="3074" name="Object 8">
            <a:extLst>
              <a:ext uri="{FF2B5EF4-FFF2-40B4-BE49-F238E27FC236}">
                <a16:creationId xmlns:a16="http://schemas.microsoft.com/office/drawing/2014/main" id="{892661A6-4D74-4FA3-B7BF-B63D670B3A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4775" y="2725738"/>
          <a:ext cx="8445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215640" progId="Equation.DSMT4">
                  <p:embed/>
                </p:oleObj>
              </mc:Choice>
              <mc:Fallback>
                <p:oleObj name="Equation" r:id="rId4" imgW="482400" imgH="2156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2725738"/>
                        <a:ext cx="8445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9">
            <a:extLst>
              <a:ext uri="{FF2B5EF4-FFF2-40B4-BE49-F238E27FC236}">
                <a16:creationId xmlns:a16="http://schemas.microsoft.com/office/drawing/2014/main" id="{70A49259-52B2-4FD0-AAFE-FB1265AFA8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4125" y="2701925"/>
          <a:ext cx="7572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215640" progId="Equation.DSMT4">
                  <p:embed/>
                </p:oleObj>
              </mc:Choice>
              <mc:Fallback>
                <p:oleObj name="Equation" r:id="rId6" imgW="406080" imgH="2156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5" y="2701925"/>
                        <a:ext cx="757238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10">
            <a:extLst>
              <a:ext uri="{FF2B5EF4-FFF2-40B4-BE49-F238E27FC236}">
                <a16:creationId xmlns:a16="http://schemas.microsoft.com/office/drawing/2014/main" id="{93E3153D-0E51-4B7B-8C16-9EF88DC7A8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87738" y="2613025"/>
          <a:ext cx="7477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457200" progId="Equation.DSMT4">
                  <p:embed/>
                </p:oleObj>
              </mc:Choice>
              <mc:Fallback>
                <p:oleObj name="Equation" r:id="rId8" imgW="55872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38" y="2613025"/>
                        <a:ext cx="747712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1">
            <a:extLst>
              <a:ext uri="{FF2B5EF4-FFF2-40B4-BE49-F238E27FC236}">
                <a16:creationId xmlns:a16="http://schemas.microsoft.com/office/drawing/2014/main" id="{B61C917A-EEFA-4FE7-AE82-93E98460D2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38650" y="2522538"/>
          <a:ext cx="901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457200" progId="Equation.DSMT4">
                  <p:embed/>
                </p:oleObj>
              </mc:Choice>
              <mc:Fallback>
                <p:oleObj name="Equation" r:id="rId10" imgW="571320" imgH="457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2522538"/>
                        <a:ext cx="901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12">
            <a:extLst>
              <a:ext uri="{FF2B5EF4-FFF2-40B4-BE49-F238E27FC236}">
                <a16:creationId xmlns:a16="http://schemas.microsoft.com/office/drawing/2014/main" id="{6D793E1E-F1D3-4FBF-98EB-B2D95D87D9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0363" y="2724150"/>
          <a:ext cx="7143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080" imgH="215640" progId="Equation.DSMT4">
                  <p:embed/>
                </p:oleObj>
              </mc:Choice>
              <mc:Fallback>
                <p:oleObj name="Equation" r:id="rId12" imgW="406080" imgH="2156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363" y="2724150"/>
                        <a:ext cx="71437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13">
            <a:extLst>
              <a:ext uri="{FF2B5EF4-FFF2-40B4-BE49-F238E27FC236}">
                <a16:creationId xmlns:a16="http://schemas.microsoft.com/office/drawing/2014/main" id="{7A568A5C-8ED5-44B0-A674-3F3D96667B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0775" y="2681288"/>
          <a:ext cx="795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215640" progId="Equation.DSMT4">
                  <p:embed/>
                </p:oleObj>
              </mc:Choice>
              <mc:Fallback>
                <p:oleObj name="Equation" r:id="rId14" imgW="406080" imgH="2156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5" y="2681288"/>
                        <a:ext cx="795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14">
            <a:extLst>
              <a:ext uri="{FF2B5EF4-FFF2-40B4-BE49-F238E27FC236}">
                <a16:creationId xmlns:a16="http://schemas.microsoft.com/office/drawing/2014/main" id="{6AEC2F1C-DDC1-400D-8EBA-3C672FCC7A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9763" y="2651125"/>
          <a:ext cx="85248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06080" imgH="215640" progId="Equation.DSMT4">
                  <p:embed/>
                </p:oleObj>
              </mc:Choice>
              <mc:Fallback>
                <p:oleObj name="Equation" r:id="rId16" imgW="406080" imgH="215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763" y="2651125"/>
                        <a:ext cx="852487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15">
            <a:extLst>
              <a:ext uri="{FF2B5EF4-FFF2-40B4-BE49-F238E27FC236}">
                <a16:creationId xmlns:a16="http://schemas.microsoft.com/office/drawing/2014/main" id="{8A08CDEA-95C6-493C-B494-3468DD0E2B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9875" y="2640013"/>
          <a:ext cx="8699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06080" imgH="215640" progId="Equation.DSMT4">
                  <p:embed/>
                </p:oleObj>
              </mc:Choice>
              <mc:Fallback>
                <p:oleObj name="Equation" r:id="rId18" imgW="406080" imgH="215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75" y="2640013"/>
                        <a:ext cx="86995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8" name="Object 16">
            <a:extLst>
              <a:ext uri="{FF2B5EF4-FFF2-40B4-BE49-F238E27FC236}">
                <a16:creationId xmlns:a16="http://schemas.microsoft.com/office/drawing/2014/main" id="{020017FC-51EA-4AE8-87B1-A622A445B2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5913" y="3735388"/>
          <a:ext cx="2794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20" imgH="190440" progId="Equation.DSMT4">
                  <p:embed/>
                </p:oleObj>
              </mc:Choice>
              <mc:Fallback>
                <p:oleObj name="Equation" r:id="rId20" imgW="114120" imgH="1904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913" y="3735388"/>
                        <a:ext cx="27940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9" name="Object 17">
            <a:extLst>
              <a:ext uri="{FF2B5EF4-FFF2-40B4-BE49-F238E27FC236}">
                <a16:creationId xmlns:a16="http://schemas.microsoft.com/office/drawing/2014/main" id="{5375F304-990E-4218-A37B-AA945A424F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8900" y="3451225"/>
          <a:ext cx="30797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4880" imgH="444240" progId="Equation.DSMT4">
                  <p:embed/>
                </p:oleObj>
              </mc:Choice>
              <mc:Fallback>
                <p:oleObj name="Equation" r:id="rId22" imgW="164880" imgH="4442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451225"/>
                        <a:ext cx="30797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0" name="Object 18">
            <a:extLst>
              <a:ext uri="{FF2B5EF4-FFF2-40B4-BE49-F238E27FC236}">
                <a16:creationId xmlns:a16="http://schemas.microsoft.com/office/drawing/2014/main" id="{EC67EAAA-D9EB-4C89-8C48-BF0636C680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6488" y="3432175"/>
          <a:ext cx="3048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4880" imgH="457200" progId="Equation.DSMT4">
                  <p:embed/>
                </p:oleObj>
              </mc:Choice>
              <mc:Fallback>
                <p:oleObj name="Equation" r:id="rId24" imgW="164880" imgH="457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488" y="3432175"/>
                        <a:ext cx="30480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1" name="Object 19">
            <a:extLst>
              <a:ext uri="{FF2B5EF4-FFF2-40B4-BE49-F238E27FC236}">
                <a16:creationId xmlns:a16="http://schemas.microsoft.com/office/drawing/2014/main" id="{5E47A6ED-1799-4A15-AEFC-5B9780C171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1375" y="3444875"/>
          <a:ext cx="300038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4880" imgH="457200" progId="Equation.DSMT4">
                  <p:embed/>
                </p:oleObj>
              </mc:Choice>
              <mc:Fallback>
                <p:oleObj name="Equation" r:id="rId26" imgW="164880" imgH="457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3444875"/>
                        <a:ext cx="300038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2" name="Object 20">
            <a:extLst>
              <a:ext uri="{FF2B5EF4-FFF2-40B4-BE49-F238E27FC236}">
                <a16:creationId xmlns:a16="http://schemas.microsoft.com/office/drawing/2014/main" id="{D6FB0046-CF79-412D-A8DF-64BE0EFA21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5463" y="3475038"/>
          <a:ext cx="29051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4880" imgH="457200" progId="Equation.DSMT4">
                  <p:embed/>
                </p:oleObj>
              </mc:Choice>
              <mc:Fallback>
                <p:oleObj name="Equation" r:id="rId28" imgW="164880" imgH="457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463" y="3475038"/>
                        <a:ext cx="29051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3" name="Object 21">
            <a:extLst>
              <a:ext uri="{FF2B5EF4-FFF2-40B4-BE49-F238E27FC236}">
                <a16:creationId xmlns:a16="http://schemas.microsoft.com/office/drawing/2014/main" id="{B70AEF08-EDFB-471B-B723-1F51C9F0B8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0638" y="3384550"/>
          <a:ext cx="3238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4880" imgH="457200" progId="Equation.DSMT4">
                  <p:embed/>
                </p:oleObj>
              </mc:Choice>
              <mc:Fallback>
                <p:oleObj name="Equation" r:id="rId30" imgW="164880" imgH="457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3384550"/>
                        <a:ext cx="323850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4" name="Object 22">
            <a:extLst>
              <a:ext uri="{FF2B5EF4-FFF2-40B4-BE49-F238E27FC236}">
                <a16:creationId xmlns:a16="http://schemas.microsoft.com/office/drawing/2014/main" id="{3ED44102-07A3-486A-909A-29C9405FB7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9313" y="3321050"/>
          <a:ext cx="347662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4880" imgH="457200" progId="Equation.DSMT4">
                  <p:embed/>
                </p:oleObj>
              </mc:Choice>
              <mc:Fallback>
                <p:oleObj name="Equation" r:id="rId32" imgW="164880" imgH="457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9313" y="3321050"/>
                        <a:ext cx="347662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5" name="Object 23">
            <a:extLst>
              <a:ext uri="{FF2B5EF4-FFF2-40B4-BE49-F238E27FC236}">
                <a16:creationId xmlns:a16="http://schemas.microsoft.com/office/drawing/2014/main" id="{44287DE5-6686-4974-B7F8-8CF1CCC729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45463" y="3295650"/>
          <a:ext cx="381000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77480" imgH="457200" progId="Equation.DSMT4">
                  <p:embed/>
                </p:oleObj>
              </mc:Choice>
              <mc:Fallback>
                <p:oleObj name="Equation" r:id="rId34" imgW="177480" imgH="457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5463" y="3295650"/>
                        <a:ext cx="381000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6" name="Line 24">
            <a:extLst>
              <a:ext uri="{FF2B5EF4-FFF2-40B4-BE49-F238E27FC236}">
                <a16:creationId xmlns:a16="http://schemas.microsoft.com/office/drawing/2014/main" id="{D03F2033-558B-4716-AB47-2944EA8959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4900" y="2447925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7" name="Line 25">
            <a:extLst>
              <a:ext uri="{FF2B5EF4-FFF2-40B4-BE49-F238E27FC236}">
                <a16:creationId xmlns:a16="http://schemas.microsoft.com/office/drawing/2014/main" id="{027A7811-58C3-4D97-8411-9F7CA9F631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24749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8" name="Line 26">
            <a:extLst>
              <a:ext uri="{FF2B5EF4-FFF2-40B4-BE49-F238E27FC236}">
                <a16:creationId xmlns:a16="http://schemas.microsoft.com/office/drawing/2014/main" id="{9BD1D171-B5EB-4C13-8295-A771790CD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7050" y="247173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9" name="Line 27">
            <a:extLst>
              <a:ext uri="{FF2B5EF4-FFF2-40B4-BE49-F238E27FC236}">
                <a16:creationId xmlns:a16="http://schemas.microsoft.com/office/drawing/2014/main" id="{45D1CE74-0174-4AB5-B544-6D113115F60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5913" y="24622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0" name="Line 28">
            <a:extLst>
              <a:ext uri="{FF2B5EF4-FFF2-40B4-BE49-F238E27FC236}">
                <a16:creationId xmlns:a16="http://schemas.microsoft.com/office/drawing/2014/main" id="{6F1327C1-D63B-491B-9C1C-50CF096CD7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7438" y="24622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1" name="Line 29">
            <a:extLst>
              <a:ext uri="{FF2B5EF4-FFF2-40B4-BE49-F238E27FC236}">
                <a16:creationId xmlns:a16="http://schemas.microsoft.com/office/drawing/2014/main" id="{51863D71-E392-4B51-B0C9-3C59DDA225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0238" y="245268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2" name="Line 30">
            <a:extLst>
              <a:ext uri="{FF2B5EF4-FFF2-40B4-BE49-F238E27FC236}">
                <a16:creationId xmlns:a16="http://schemas.microsoft.com/office/drawing/2014/main" id="{A04B113E-9D6D-48E4-B45C-DAD4D95AF17C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2454275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Line 31">
            <a:extLst>
              <a:ext uri="{FF2B5EF4-FFF2-40B4-BE49-F238E27FC236}">
                <a16:creationId xmlns:a16="http://schemas.microsoft.com/office/drawing/2014/main" id="{41E2771D-B809-4A1B-95C0-4BFC87573899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070475" y="-542925"/>
            <a:ext cx="0" cy="763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4" name="Rectangle 32">
            <a:extLst>
              <a:ext uri="{FF2B5EF4-FFF2-40B4-BE49-F238E27FC236}">
                <a16:creationId xmlns:a16="http://schemas.microsoft.com/office/drawing/2014/main" id="{287AA545-E965-499C-BEAF-A7F73FADB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00" y="4379913"/>
            <a:ext cx="3490913" cy="1862137"/>
          </a:xfrm>
          <a:prstGeom prst="rect">
            <a:avLst/>
          </a:prstGeom>
          <a:solidFill>
            <a:srgbClr val="96969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090" name="Object 37">
            <a:extLst>
              <a:ext uri="{FF2B5EF4-FFF2-40B4-BE49-F238E27FC236}">
                <a16:creationId xmlns:a16="http://schemas.microsoft.com/office/drawing/2014/main" id="{0BBDD047-DCE2-4386-8D62-17AB463E2D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4656138"/>
          <a:ext cx="64770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68280" imgH="215640" progId="Equation.DSMT4">
                  <p:embed/>
                </p:oleObj>
              </mc:Choice>
              <mc:Fallback>
                <p:oleObj name="Equation" r:id="rId36" imgW="368280" imgH="2156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656138"/>
                        <a:ext cx="647700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38">
            <a:extLst>
              <a:ext uri="{FF2B5EF4-FFF2-40B4-BE49-F238E27FC236}">
                <a16:creationId xmlns:a16="http://schemas.microsoft.com/office/drawing/2014/main" id="{ED696F5A-B6A4-40DC-8C65-985226C80B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3475" y="4613275"/>
          <a:ext cx="795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06080" imgH="215640" progId="Equation.DSMT4">
                  <p:embed/>
                </p:oleObj>
              </mc:Choice>
              <mc:Fallback>
                <p:oleObj name="Equation" r:id="rId38" imgW="406080" imgH="2156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4613275"/>
                        <a:ext cx="795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39">
            <a:extLst>
              <a:ext uri="{FF2B5EF4-FFF2-40B4-BE49-F238E27FC236}">
                <a16:creationId xmlns:a16="http://schemas.microsoft.com/office/drawing/2014/main" id="{984843AF-0B7C-4D1A-AD9A-42112C084C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2463" y="4583113"/>
          <a:ext cx="85248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06080" imgH="215640" progId="Equation.DSMT4">
                  <p:embed/>
                </p:oleObj>
              </mc:Choice>
              <mc:Fallback>
                <p:oleObj name="Equation" r:id="rId40" imgW="406080" imgH="21564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463" y="4583113"/>
                        <a:ext cx="85248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40">
            <a:extLst>
              <a:ext uri="{FF2B5EF4-FFF2-40B4-BE49-F238E27FC236}">
                <a16:creationId xmlns:a16="http://schemas.microsoft.com/office/drawing/2014/main" id="{3F060F9A-B5C3-4569-9122-266808946C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02575" y="4572000"/>
          <a:ext cx="8699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06080" imgH="215640" progId="Equation.DSMT4">
                  <p:embed/>
                </p:oleObj>
              </mc:Choice>
              <mc:Fallback>
                <p:oleObj name="Equation" r:id="rId42" imgW="406080" imgH="21564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2575" y="4572000"/>
                        <a:ext cx="86995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57" name="Object 45">
            <a:extLst>
              <a:ext uri="{FF2B5EF4-FFF2-40B4-BE49-F238E27FC236}">
                <a16:creationId xmlns:a16="http://schemas.microsoft.com/office/drawing/2014/main" id="{93B673ED-E948-4A39-A705-84CCB9AA06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375" y="5407025"/>
          <a:ext cx="44608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53800" imgH="457200" progId="Equation.DSMT4">
                  <p:embed/>
                </p:oleObj>
              </mc:Choice>
              <mc:Fallback>
                <p:oleObj name="Equation" r:id="rId44" imgW="253800" imgH="4572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75" y="5407025"/>
                        <a:ext cx="446088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58" name="Object 46">
            <a:extLst>
              <a:ext uri="{FF2B5EF4-FFF2-40B4-BE49-F238E27FC236}">
                <a16:creationId xmlns:a16="http://schemas.microsoft.com/office/drawing/2014/main" id="{D08A0A6A-F9FF-42C4-9690-58DC8917C1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96025" y="5316538"/>
          <a:ext cx="49847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53800" imgH="457200" progId="Equation.DSMT4">
                  <p:embed/>
                </p:oleObj>
              </mc:Choice>
              <mc:Fallback>
                <p:oleObj name="Equation" r:id="rId46" imgW="253800" imgH="4572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5316538"/>
                        <a:ext cx="498475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59" name="Object 47">
            <a:extLst>
              <a:ext uri="{FF2B5EF4-FFF2-40B4-BE49-F238E27FC236}">
                <a16:creationId xmlns:a16="http://schemas.microsoft.com/office/drawing/2014/main" id="{962FC790-1CA0-488C-9452-7F186EBEBC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8350" y="5253038"/>
          <a:ext cx="53498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53800" imgH="457200" progId="Equation.DSMT4">
                  <p:embed/>
                </p:oleObj>
              </mc:Choice>
              <mc:Fallback>
                <p:oleObj name="Equation" r:id="rId48" imgW="253800" imgH="4572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0" y="5253038"/>
                        <a:ext cx="534988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60" name="Object 48">
            <a:extLst>
              <a:ext uri="{FF2B5EF4-FFF2-40B4-BE49-F238E27FC236}">
                <a16:creationId xmlns:a16="http://schemas.microsoft.com/office/drawing/2014/main" id="{8790FE03-C62F-4B3D-80E2-FCE3655F08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77200" y="5227638"/>
          <a:ext cx="54451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53800" imgH="457200" progId="Equation.DSMT4">
                  <p:embed/>
                </p:oleObj>
              </mc:Choice>
              <mc:Fallback>
                <p:oleObj name="Equation" r:id="rId50" imgW="253800" imgH="4572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5227638"/>
                        <a:ext cx="544513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5" name="Line 52">
            <a:extLst>
              <a:ext uri="{FF2B5EF4-FFF2-40B4-BE49-F238E27FC236}">
                <a16:creationId xmlns:a16="http://schemas.microsoft.com/office/drawing/2014/main" id="{592FAA2E-FD13-443A-BFF9-D5AA620F2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8613" y="439420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6" name="Line 53">
            <a:extLst>
              <a:ext uri="{FF2B5EF4-FFF2-40B4-BE49-F238E27FC236}">
                <a16:creationId xmlns:a16="http://schemas.microsoft.com/office/drawing/2014/main" id="{AE8A1280-9C60-4F86-8F2B-B31C76F89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0138" y="439420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7" name="Line 54">
            <a:extLst>
              <a:ext uri="{FF2B5EF4-FFF2-40B4-BE49-F238E27FC236}">
                <a16:creationId xmlns:a16="http://schemas.microsoft.com/office/drawing/2014/main" id="{06B5CB35-442F-4819-A023-37A747DA56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2938" y="4384675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8" name="Line 55">
            <a:extLst>
              <a:ext uri="{FF2B5EF4-FFF2-40B4-BE49-F238E27FC236}">
                <a16:creationId xmlns:a16="http://schemas.microsoft.com/office/drawing/2014/main" id="{06C89945-C725-495B-8F1C-653E0B5BC1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1300" y="438626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9" name="Line 57">
            <a:extLst>
              <a:ext uri="{FF2B5EF4-FFF2-40B4-BE49-F238E27FC236}">
                <a16:creationId xmlns:a16="http://schemas.microsoft.com/office/drawing/2014/main" id="{D06DEAFD-6A39-4FED-927E-B667CE10AA8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121526" y="3414712"/>
            <a:ext cx="0" cy="3489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5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5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5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5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17726207-53F5-4840-8C2E-13ED81903A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5F53460-EFB6-4ECE-874C-B5797F6F6F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FF7184E7-9260-4646-9B8A-D8AC298E7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102" name="Text Box 2">
            <a:extLst>
              <a:ext uri="{FF2B5EF4-FFF2-40B4-BE49-F238E27FC236}">
                <a16:creationId xmlns:a16="http://schemas.microsoft.com/office/drawing/2014/main" id="{FA5E4871-80AF-4E41-8C46-80614FC0830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03" name="Picture 3" descr="scottishflag">
            <a:extLst>
              <a:ext uri="{FF2B5EF4-FFF2-40B4-BE49-F238E27FC236}">
                <a16:creationId xmlns:a16="http://schemas.microsoft.com/office/drawing/2014/main" id="{24336EEE-5EE6-4AC4-AC76-9CD6EBD684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4" descr="Office Objects 0572">
            <a:extLst>
              <a:ext uri="{FF2B5EF4-FFF2-40B4-BE49-F238E27FC236}">
                <a16:creationId xmlns:a16="http://schemas.microsoft.com/office/drawing/2014/main" id="{43CA6153-9B27-48E6-9D10-ABF7D3A65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5">
            <a:extLst>
              <a:ext uri="{FF2B5EF4-FFF2-40B4-BE49-F238E27FC236}">
                <a16:creationId xmlns:a16="http://schemas.microsoft.com/office/drawing/2014/main" id="{1EB47D70-00D2-4D2E-8D4A-C00688F20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938" y="2012950"/>
            <a:ext cx="3532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Q. 	Find 30% of £40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231F8146-C541-490C-8FE9-48D65696E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6743" name="Object 7">
            <a:extLst>
              <a:ext uri="{FF2B5EF4-FFF2-40B4-BE49-F238E27FC236}">
                <a16:creationId xmlns:a16="http://schemas.microsoft.com/office/drawing/2014/main" id="{EEA96A65-7400-4049-8831-2E216397BA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7188" y="2816225"/>
          <a:ext cx="1395412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680" imgH="457200" progId="Equation.DSMT4">
                  <p:embed/>
                </p:oleObj>
              </mc:Choice>
              <mc:Fallback>
                <p:oleObj name="Equation" r:id="rId4" imgW="63468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2816225"/>
                        <a:ext cx="1395412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4" name="Object 8">
            <a:extLst>
              <a:ext uri="{FF2B5EF4-FFF2-40B4-BE49-F238E27FC236}">
                <a16:creationId xmlns:a16="http://schemas.microsoft.com/office/drawing/2014/main" id="{877EA838-3476-4367-A645-1C015A9763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1875" y="4303713"/>
          <a:ext cx="267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203040" progId="Equation.DSMT4">
                  <p:embed/>
                </p:oleObj>
              </mc:Choice>
              <mc:Fallback>
                <p:oleObj name="Equation" r:id="rId6" imgW="121896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5" y="4303713"/>
                        <a:ext cx="267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B299190E-4DD9-4917-8898-4D93611F78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EFB45D4-F541-41F8-9DFB-C976B6C91E2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6A170BF5-5361-460A-93C9-06821DB00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126" name="Text Box 2">
            <a:extLst>
              <a:ext uri="{FF2B5EF4-FFF2-40B4-BE49-F238E27FC236}">
                <a16:creationId xmlns:a16="http://schemas.microsoft.com/office/drawing/2014/main" id="{D3119EBF-95E8-4F24-875D-E6AF76A3643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127" name="Picture 3" descr="scottishflag">
            <a:extLst>
              <a:ext uri="{FF2B5EF4-FFF2-40B4-BE49-F238E27FC236}">
                <a16:creationId xmlns:a16="http://schemas.microsoft.com/office/drawing/2014/main" id="{D8B4C415-DF97-4057-B5EA-4D0AA27E18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4" descr="Office Objects 0572">
            <a:extLst>
              <a:ext uri="{FF2B5EF4-FFF2-40B4-BE49-F238E27FC236}">
                <a16:creationId xmlns:a16="http://schemas.microsoft.com/office/drawing/2014/main" id="{09FE37E5-35AD-4368-BE84-739924E42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9" name="Text Box 5">
            <a:extLst>
              <a:ext uri="{FF2B5EF4-FFF2-40B4-BE49-F238E27FC236}">
                <a16:creationId xmlns:a16="http://schemas.microsoft.com/office/drawing/2014/main" id="{F9DD8DB9-8345-4758-A6F0-2229F8E3C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275" y="2012950"/>
            <a:ext cx="371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Q. 	Find 75% of £600</a:t>
            </a:r>
          </a:p>
        </p:txBody>
      </p:sp>
      <p:sp>
        <p:nvSpPr>
          <p:cNvPr id="117766" name="Rectangle 6">
            <a:extLst>
              <a:ext uri="{FF2B5EF4-FFF2-40B4-BE49-F238E27FC236}">
                <a16:creationId xmlns:a16="http://schemas.microsoft.com/office/drawing/2014/main" id="{6C83E8F3-0FC5-498B-860D-FBC46057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7767" name="Object 7">
            <a:extLst>
              <a:ext uri="{FF2B5EF4-FFF2-40B4-BE49-F238E27FC236}">
                <a16:creationId xmlns:a16="http://schemas.microsoft.com/office/drawing/2014/main" id="{78611D13-8EC7-44AD-9734-B5D9D170C7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4325" y="2816225"/>
          <a:ext cx="14795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457200" progId="Equation.DSMT4">
                  <p:embed/>
                </p:oleObj>
              </mc:Choice>
              <mc:Fallback>
                <p:oleObj name="Equation" r:id="rId4" imgW="67284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325" y="2816225"/>
                        <a:ext cx="14795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>
            <a:extLst>
              <a:ext uri="{FF2B5EF4-FFF2-40B4-BE49-F238E27FC236}">
                <a16:creationId xmlns:a16="http://schemas.microsoft.com/office/drawing/2014/main" id="{D8F507DB-6439-4977-84ED-B0D00E957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9625" y="4303713"/>
          <a:ext cx="31257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203040" progId="Equation.DSMT4">
                  <p:embed/>
                </p:oleObj>
              </mc:Choice>
              <mc:Fallback>
                <p:oleObj name="Equation" r:id="rId6" imgW="142236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25" y="4303713"/>
                        <a:ext cx="3125788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3" descr="scottishflag">
            <a:extLst>
              <a:ext uri="{FF2B5EF4-FFF2-40B4-BE49-F238E27FC236}">
                <a16:creationId xmlns:a16="http://schemas.microsoft.com/office/drawing/2014/main" id="{745D1D96-2B1E-4835-8D46-2F8CB70B57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Box 10">
            <a:extLst>
              <a:ext uri="{FF2B5EF4-FFF2-40B4-BE49-F238E27FC236}">
                <a16:creationId xmlns:a16="http://schemas.microsoft.com/office/drawing/2014/main" id="{52E16C13-CD8E-4F14-A0A0-4C75A6A55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46" name="Date Placeholder 1">
            <a:extLst>
              <a:ext uri="{FF2B5EF4-FFF2-40B4-BE49-F238E27FC236}">
                <a16:creationId xmlns:a16="http://schemas.microsoft.com/office/drawing/2014/main" id="{03FBDBC8-8141-4260-836B-06268F870E2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8D84AA4-22C8-4827-8F05-AF7B9CC44F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7" name="Footer Placeholder 2">
            <a:extLst>
              <a:ext uri="{FF2B5EF4-FFF2-40B4-BE49-F238E27FC236}">
                <a16:creationId xmlns:a16="http://schemas.microsoft.com/office/drawing/2014/main" id="{9A5A0310-3D98-4491-AE50-C6A33A8A6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09589" name="AutoShape 21">
            <a:extLst>
              <a:ext uri="{FF2B5EF4-FFF2-40B4-BE49-F238E27FC236}">
                <a16:creationId xmlns:a16="http://schemas.microsoft.com/office/drawing/2014/main" id="{834E8954-0DC8-475F-949F-70BC81DA6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4573588"/>
            <a:ext cx="4000500" cy="1647825"/>
          </a:xfrm>
          <a:prstGeom prst="cloudCallout">
            <a:avLst>
              <a:gd name="adj1" fmla="val -68546"/>
              <a:gd name="adj2" fmla="val -866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Remember money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2 decimal places</a:t>
            </a:r>
          </a:p>
        </p:txBody>
      </p:sp>
      <p:sp>
        <p:nvSpPr>
          <p:cNvPr id="6154" name="Text Box 6">
            <a:extLst>
              <a:ext uri="{FF2B5EF4-FFF2-40B4-BE49-F238E27FC236}">
                <a16:creationId xmlns:a16="http://schemas.microsoft.com/office/drawing/2014/main" id="{58712237-7598-48A2-BA4C-489BA4FAD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2012950"/>
            <a:ext cx="3646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/>
              <a:t>Find 17% of £450</a:t>
            </a:r>
          </a:p>
        </p:txBody>
      </p:sp>
      <p:sp>
        <p:nvSpPr>
          <p:cNvPr id="109581" name="Rectangle 13">
            <a:extLst>
              <a:ext uri="{FF2B5EF4-FFF2-40B4-BE49-F238E27FC236}">
                <a16:creationId xmlns:a16="http://schemas.microsoft.com/office/drawing/2014/main" id="{68F74A2A-0FC6-4FB3-A30A-B2CAE4BC0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109590" name="AutoShape 22">
            <a:extLst>
              <a:ext uri="{FF2B5EF4-FFF2-40B4-BE49-F238E27FC236}">
                <a16:creationId xmlns:a16="http://schemas.microsoft.com/office/drawing/2014/main" id="{D80F71FD-3640-4A1D-B7DD-5551B359E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0"/>
            <a:ext cx="2890838" cy="1778000"/>
          </a:xfrm>
          <a:prstGeom prst="cloudCallout">
            <a:avLst>
              <a:gd name="adj1" fmla="val 46153"/>
              <a:gd name="adj2" fmla="val 68847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of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means multiple</a:t>
            </a:r>
          </a:p>
        </p:txBody>
      </p:sp>
      <p:graphicFrame>
        <p:nvGraphicFramePr>
          <p:cNvPr id="109629" name="Object 61">
            <a:extLst>
              <a:ext uri="{FF2B5EF4-FFF2-40B4-BE49-F238E27FC236}">
                <a16:creationId xmlns:a16="http://schemas.microsoft.com/office/drawing/2014/main" id="{14198147-C861-4B64-A1AB-E123200D2F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8850" y="2933700"/>
          <a:ext cx="2443163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15840" imgH="774360" progId="Equation.DSMT4">
                  <p:embed/>
                </p:oleObj>
              </mc:Choice>
              <mc:Fallback>
                <p:oleObj name="Equation" r:id="rId3" imgW="1815840" imgH="77436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0" y="2933700"/>
                        <a:ext cx="2443163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30" name="Object 62">
            <a:extLst>
              <a:ext uri="{FF2B5EF4-FFF2-40B4-BE49-F238E27FC236}">
                <a16:creationId xmlns:a16="http://schemas.microsoft.com/office/drawing/2014/main" id="{FEB82058-B41D-4CA1-9344-10A84B9E14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6475" y="4367213"/>
          <a:ext cx="31257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23800" imgH="304560" progId="Equation.DSMT4">
                  <p:embed/>
                </p:oleObj>
              </mc:Choice>
              <mc:Fallback>
                <p:oleObj name="Equation" r:id="rId5" imgW="2323800" imgH="30456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475" y="4367213"/>
                        <a:ext cx="3125788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31" name="Object 63">
            <a:extLst>
              <a:ext uri="{FF2B5EF4-FFF2-40B4-BE49-F238E27FC236}">
                <a16:creationId xmlns:a16="http://schemas.microsoft.com/office/drawing/2014/main" id="{7C07B4F4-619F-4217-95AC-6D82DBCE76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0763" y="5132388"/>
          <a:ext cx="19796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73120" imgH="342720" progId="Equation.DSMT4">
                  <p:embed/>
                </p:oleObj>
              </mc:Choice>
              <mc:Fallback>
                <p:oleObj name="Equation" r:id="rId7" imgW="1473120" imgH="34272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0763" y="5132388"/>
                        <a:ext cx="197961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7" name="Picture 6" descr="Office Objects 0572">
            <a:extLst>
              <a:ext uri="{FF2B5EF4-FFF2-40B4-BE49-F238E27FC236}">
                <a16:creationId xmlns:a16="http://schemas.microsoft.com/office/drawing/2014/main" id="{AAB01781-B022-467C-AEEF-3411EC181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8" name="Text Box 4">
            <a:extLst>
              <a:ext uri="{FF2B5EF4-FFF2-40B4-BE49-F238E27FC236}">
                <a16:creationId xmlns:a16="http://schemas.microsoft.com/office/drawing/2014/main" id="{2E5F394F-261E-40B8-A8CA-B5D96A002AA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6159" name="TextBox 14">
            <a:extLst>
              <a:ext uri="{FF2B5EF4-FFF2-40B4-BE49-F238E27FC236}">
                <a16:creationId xmlns:a16="http://schemas.microsoft.com/office/drawing/2014/main" id="{B302A368-A4AC-49C7-A705-4A9CDCD11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0" y="1295400"/>
            <a:ext cx="2697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With a Calculator</a:t>
            </a:r>
          </a:p>
        </p:txBody>
      </p:sp>
      <p:pic>
        <p:nvPicPr>
          <p:cNvPr id="49" name="Picture 48" descr="FX83ES250.jpg">
            <a:extLst>
              <a:ext uri="{FF2B5EF4-FFF2-40B4-BE49-F238E27FC236}">
                <a16:creationId xmlns:a16="http://schemas.microsoft.com/office/drawing/2014/main" id="{8BFDD572-90A4-4852-8C04-145EEAC418E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152400" y="2882900"/>
            <a:ext cx="15494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9" grpId="0" animBg="1" autoUpdateAnimBg="0"/>
      <p:bldP spid="109590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>
            <a:extLst>
              <a:ext uri="{FF2B5EF4-FFF2-40B4-BE49-F238E27FC236}">
                <a16:creationId xmlns:a16="http://schemas.microsoft.com/office/drawing/2014/main" id="{4B13C5EC-0CE0-4EC5-8383-5BF7EA2D84F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0" name="Date Placeholder 1">
            <a:extLst>
              <a:ext uri="{FF2B5EF4-FFF2-40B4-BE49-F238E27FC236}">
                <a16:creationId xmlns:a16="http://schemas.microsoft.com/office/drawing/2014/main" id="{6BE5BECB-FB69-44FE-A744-B124F23D254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F6C4F1-D1AB-49C2-A45A-0F172C50442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" name="Footer Placeholder 2">
            <a:extLst>
              <a:ext uri="{FF2B5EF4-FFF2-40B4-BE49-F238E27FC236}">
                <a16:creationId xmlns:a16="http://schemas.microsoft.com/office/drawing/2014/main" id="{56D663F4-7E95-4F83-BFEB-1A637596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0594" name="AutoShape 2">
            <a:extLst>
              <a:ext uri="{FF2B5EF4-FFF2-40B4-BE49-F238E27FC236}">
                <a16:creationId xmlns:a16="http://schemas.microsoft.com/office/drawing/2014/main" id="{6B1B098A-6A6E-4E14-9C4E-D6D5EC406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200" y="4605338"/>
            <a:ext cx="3987800" cy="1647825"/>
          </a:xfrm>
          <a:prstGeom prst="cloudCallout">
            <a:avLst>
              <a:gd name="adj1" fmla="val -65935"/>
              <a:gd name="adj2" fmla="val -3856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Remember !! money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2 decimal places</a:t>
            </a:r>
          </a:p>
        </p:txBody>
      </p:sp>
      <p:sp>
        <p:nvSpPr>
          <p:cNvPr id="7177" name="Text Box 6">
            <a:extLst>
              <a:ext uri="{FF2B5EF4-FFF2-40B4-BE49-F238E27FC236}">
                <a16:creationId xmlns:a16="http://schemas.microsoft.com/office/drawing/2014/main" id="{BCB71705-3F1C-4D69-BA29-23114AF7F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275" y="2012950"/>
            <a:ext cx="3209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/>
              <a:t>Find 4% of £70</a:t>
            </a:r>
          </a:p>
        </p:txBody>
      </p:sp>
      <p:sp>
        <p:nvSpPr>
          <p:cNvPr id="110600" name="Rectangle 8">
            <a:extLst>
              <a:ext uri="{FF2B5EF4-FFF2-40B4-BE49-F238E27FC236}">
                <a16:creationId xmlns:a16="http://schemas.microsoft.com/office/drawing/2014/main" id="{9B1502F4-2566-44D3-83DD-17F4BDA64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0641" name="Object 49">
            <a:extLst>
              <a:ext uri="{FF2B5EF4-FFF2-40B4-BE49-F238E27FC236}">
                <a16:creationId xmlns:a16="http://schemas.microsoft.com/office/drawing/2014/main" id="{DFD4B212-BAE0-4214-B48C-3D7715DC43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3838" y="2768600"/>
          <a:ext cx="2185987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774360" progId="Equation.DSMT4">
                  <p:embed/>
                </p:oleObj>
              </mc:Choice>
              <mc:Fallback>
                <p:oleObj name="Equation" r:id="rId2" imgW="1612800" imgH="7743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2768600"/>
                        <a:ext cx="2185987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42" name="Object 50">
            <a:extLst>
              <a:ext uri="{FF2B5EF4-FFF2-40B4-BE49-F238E27FC236}">
                <a16:creationId xmlns:a16="http://schemas.microsoft.com/office/drawing/2014/main" id="{FD5FF94B-777F-47F5-A84D-D484C5AC3F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0025" y="4256088"/>
          <a:ext cx="2720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304560" progId="Equation.DSMT4">
                  <p:embed/>
                </p:oleObj>
              </mc:Choice>
              <mc:Fallback>
                <p:oleObj name="Equation" r:id="rId4" imgW="1892160" imgH="30456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4256088"/>
                        <a:ext cx="27209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43" name="Object 51">
            <a:extLst>
              <a:ext uri="{FF2B5EF4-FFF2-40B4-BE49-F238E27FC236}">
                <a16:creationId xmlns:a16="http://schemas.microsoft.com/office/drawing/2014/main" id="{8C906952-5B92-42D6-842E-CF844E543A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5425" y="5046663"/>
          <a:ext cx="17145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342720" progId="Equation.DSMT4">
                  <p:embed/>
                </p:oleObj>
              </mc:Choice>
              <mc:Fallback>
                <p:oleObj name="Equation" r:id="rId6" imgW="1168200" imgH="34272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425" y="5046663"/>
                        <a:ext cx="17145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2" name="Picture 41" descr="FX83ES250.jpg">
            <a:extLst>
              <a:ext uri="{FF2B5EF4-FFF2-40B4-BE49-F238E27FC236}">
                <a16:creationId xmlns:a16="http://schemas.microsoft.com/office/drawing/2014/main" id="{8F4DF925-3F27-4BBD-AFA7-34C61C380F0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25400" y="2908300"/>
            <a:ext cx="15494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0" name="TextBox 10">
            <a:extLst>
              <a:ext uri="{FF2B5EF4-FFF2-40B4-BE49-F238E27FC236}">
                <a16:creationId xmlns:a16="http://schemas.microsoft.com/office/drawing/2014/main" id="{624E42AB-9D3D-490C-8928-6854C7A23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  <p:pic>
        <p:nvPicPr>
          <p:cNvPr id="7181" name="Picture 6" descr="Office Objects 0572">
            <a:extLst>
              <a:ext uri="{FF2B5EF4-FFF2-40B4-BE49-F238E27FC236}">
                <a16:creationId xmlns:a16="http://schemas.microsoft.com/office/drawing/2014/main" id="{C2E33271-045C-441D-82E9-2CA4C01DD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3" descr="scottishflag">
            <a:extLst>
              <a:ext uri="{FF2B5EF4-FFF2-40B4-BE49-F238E27FC236}">
                <a16:creationId xmlns:a16="http://schemas.microsoft.com/office/drawing/2014/main" id="{D730B7E8-767D-4902-9B10-AF79B31FBE1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3" name="TextBox 15">
            <a:extLst>
              <a:ext uri="{FF2B5EF4-FFF2-40B4-BE49-F238E27FC236}">
                <a16:creationId xmlns:a16="http://schemas.microsoft.com/office/drawing/2014/main" id="{5F3F0C49-750A-432B-9050-B3CB13E2B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00" y="1295400"/>
            <a:ext cx="2697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With a Calculator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 autoUpdateAnimBg="0"/>
    </p:bldLst>
  </p:timing>
</p:sld>
</file>

<file path=ppt/theme/theme1.xml><?xml version="1.0" encoding="utf-8"?>
<a:theme xmlns:a="http://schemas.openxmlformats.org/drawingml/2006/main" name="6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3329</TotalTime>
  <Words>1603</Words>
  <Application>Microsoft Office PowerPoint</Application>
  <PresentationFormat>On-screen Show (4:3)</PresentationFormat>
  <Paragraphs>318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Comic Sans MS</vt:lpstr>
      <vt:lpstr>Arial</vt:lpstr>
      <vt:lpstr>Tahoma</vt:lpstr>
      <vt:lpstr>Wingdings</vt:lpstr>
      <vt:lpstr>6_Shimmer</vt:lpstr>
      <vt:lpstr>7_Default Design</vt:lpstr>
      <vt:lpstr>MathType 6.0 Equation</vt:lpstr>
      <vt:lpstr>MathType 5.0 Equation</vt:lpstr>
      <vt:lpstr>Microsoft Equation 3.0</vt:lpstr>
      <vt:lpstr>Percentages</vt:lpstr>
      <vt:lpstr> Starter Questions</vt:lpstr>
      <vt:lpstr>Percentages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Percentages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361</cp:revision>
  <dcterms:created xsi:type="dcterms:W3CDTF">2005-04-06T16:52:43Z</dcterms:created>
  <dcterms:modified xsi:type="dcterms:W3CDTF">2026-07-04T14:46:53Z</dcterms:modified>
</cp:coreProperties>
</file>