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4"/>
  </p:notesMasterIdLst>
  <p:sldIdLst>
    <p:sldId id="298" r:id="rId2"/>
    <p:sldId id="343" r:id="rId3"/>
    <p:sldId id="339" r:id="rId4"/>
    <p:sldId id="340" r:id="rId5"/>
    <p:sldId id="344" r:id="rId6"/>
    <p:sldId id="351" r:id="rId7"/>
    <p:sldId id="342" r:id="rId8"/>
    <p:sldId id="345" r:id="rId9"/>
    <p:sldId id="346" r:id="rId10"/>
    <p:sldId id="353" r:id="rId11"/>
    <p:sldId id="354" r:id="rId12"/>
    <p:sldId id="352" r:id="rId13"/>
    <p:sldId id="360" r:id="rId14"/>
    <p:sldId id="361" r:id="rId15"/>
    <p:sldId id="362" r:id="rId16"/>
    <p:sldId id="363" r:id="rId17"/>
    <p:sldId id="364" r:id="rId18"/>
    <p:sldId id="365" r:id="rId19"/>
    <p:sldId id="366" r:id="rId20"/>
    <p:sldId id="367" r:id="rId21"/>
    <p:sldId id="368" r:id="rId22"/>
    <p:sldId id="369" r:id="rId23"/>
    <p:sldId id="370" r:id="rId24"/>
    <p:sldId id="371" r:id="rId25"/>
    <p:sldId id="372" r:id="rId26"/>
    <p:sldId id="373" r:id="rId27"/>
    <p:sldId id="374" r:id="rId28"/>
    <p:sldId id="375" r:id="rId29"/>
    <p:sldId id="376" r:id="rId30"/>
    <p:sldId id="377" r:id="rId31"/>
    <p:sldId id="355" r:id="rId32"/>
    <p:sldId id="387" r:id="rId33"/>
    <p:sldId id="378" r:id="rId34"/>
    <p:sldId id="379" r:id="rId35"/>
    <p:sldId id="380" r:id="rId36"/>
    <p:sldId id="381" r:id="rId37"/>
    <p:sldId id="382" r:id="rId38"/>
    <p:sldId id="383" r:id="rId39"/>
    <p:sldId id="384" r:id="rId40"/>
    <p:sldId id="385" r:id="rId41"/>
    <p:sldId id="388" r:id="rId42"/>
    <p:sldId id="359" r:id="rId4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  <a:srgbClr val="FF0000"/>
    <a:srgbClr val="006600"/>
    <a:srgbClr val="3333FF"/>
    <a:srgbClr val="00FFFF"/>
    <a:srgbClr val="FFFFCC"/>
    <a:srgbClr val="4D4D4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9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1EE1AA8-D869-431E-B515-F094C1EF63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924C4C5-0C93-4709-8364-B4391B80933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156425E4-2775-4C73-AE45-C84D3E27EAA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E0170511-BA78-4A13-AF96-781035C3A07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8E779EBB-D9E4-47C4-8BFF-C02D69951FD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2E6FD580-535C-41E5-A06F-CEB9089757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2A672C5-2D5D-4EBA-BE23-D280A9CA660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CD5E583-0432-4C57-8417-920CEDD4385B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8AD8D39B-B795-48FE-B943-71BE653AA9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4C04D9FD-959E-4895-95B8-27CF408BB88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E764AEAA-946C-45C4-A386-8C1C4F36399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54FA15DB-1020-428B-8311-28B773F8424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46E7C744-BD1B-465B-8DED-6346CD3B1B3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20C8F61E-4BFA-40B4-B5A2-C2E06A3B1A2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7AF00BFB-B818-445A-9CB1-C97D50C1F1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A3F9DFF1-DDD1-4F1B-8581-E863D67A7AF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4B9C0C57-C7C0-47B0-9696-1CF5F338E3D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51135550-3335-4507-BD6C-1F4358DD6A4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42427D98-1292-4AC0-8960-981C158FFD1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636240F5-D1AC-4B40-862D-DEBB3B12A89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0F6DB628-6690-4EB0-939C-02AD2DB2FFA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F139A93-AACE-48B0-AD4A-99A1F330B3E7}"/>
              </a:ext>
            </a:extLst>
          </p:cNvPr>
          <p:cNvSpPr txBox="1"/>
          <p:nvPr userDrawn="1"/>
        </p:nvSpPr>
        <p:spPr>
          <a:xfrm>
            <a:off x="71438" y="1560513"/>
            <a:ext cx="773112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FF00"/>
                </a:solidFill>
                <a:cs typeface="Arial" charset="0"/>
              </a:rPr>
              <a:t>N5 Num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0EA4EC4C-A29A-41B4-8408-71306DE1706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997D7-6B67-48E2-A76B-9EF75918FF4A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28682E75-B0DF-4206-84E2-0A692E6C6E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9940ABEB-FA2C-4F5A-8B61-6058F9D62F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754ED52B-B94C-42CF-8530-95D71C5A7DA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8021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FB302C85-AE40-45B7-AD79-52B95983EC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05D27-F9D5-43BB-9004-45C3E09EFDE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8A688D3-E2D7-4E7A-8501-33345E2593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7DBBA5C-AC27-4739-8983-0828AB6F71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C44A2C-989E-455D-9B0C-D101BDB934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2835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1CC1C101-ECA7-4BAB-B343-D50104F414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7358D-0EA9-4B78-A7F3-B92777A47BA5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92A78165-4838-404D-8501-724BF7FB44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962AD9C9-1AC3-464A-805A-0866D1D79B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4C01E7-68C4-424D-A420-0644A299D1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464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07577EF-63B1-48A8-929C-4A83218A66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08274-A5A8-43A3-ABA9-CFC9B85252A7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F3A11F4-E192-4026-A40C-BFE8693130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782F755-23C1-483B-B503-B72A965B5A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0ECBDB-7C84-47C6-9560-AD9A3C4E6E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8630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A8936199-83EF-40EC-8E28-CCE1937EE2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ECE43-5ADF-4F83-8076-629BE641B0D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813AAA8-4E66-44A1-9B7E-D2DE87B7CF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BFB3D05-14D1-410A-BF22-CC1C8AF7DE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0AEA5-32D8-4AAD-ADE6-D2BB92FF5C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1264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4EBDBE8-DCD3-4976-A914-CE11BA64E8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1D693-EBB9-4516-BD86-DA5C172179A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4B1DDB2-DFC7-4B9B-BA78-DDF9CCC8A2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281EE6E-6684-4290-B07A-8AC80068D6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392B41-EBDB-4FEA-A45F-09A06A41000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640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32132D8E-BEAC-476B-9D41-83AB067259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F3C6E-7BFE-452F-9A79-78133CB8702B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A392FD09-EC71-4726-B4EA-DA05F6ADDE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F86D2E2F-C651-43D6-9328-CCECC35892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77EE9F-E8F5-4322-BF16-5ACFB80F05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5377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55C9418E-52D7-4251-9E7B-E9E05B5845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24844-A724-4AB8-B50D-4B2883768BE3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AFFD8545-A653-4140-BDC3-D9A6975BE1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07C288A-D901-4B71-A582-E4AFC1092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267D13-B017-4CA3-9468-1AA27BB31B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717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6FB2E335-2053-4F15-BAFE-99E64F6C9D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A8D0B-86AB-4FEA-BBDD-A834E1E98810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E4C5268D-C5A3-4B61-B9C9-EC9FFBF9F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6DF3279A-6BAF-40B5-BCFC-5E68843295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C1C95A-5781-4E16-9E39-F7F85F9A1F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672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FE2665C3-366B-41EB-8433-60E990F12A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A0FF5-EB83-4FB5-9C7B-5D2C7DB690F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93F31B9-950B-482E-AEB6-12D1B7CE06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721CBC94-4310-42D4-8829-DABD2D806F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88ACA-F836-4A5D-B631-FE5E4B6688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26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D945482E-AAD6-40DA-BF13-18E637D4BD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692CD-A0D5-4C56-AAE1-4300EA3BF929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C1A10A6-1A5A-406E-87B2-ABCEFA6032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5B4418F-8F38-43C9-9F23-07A6F1A1B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3927A7-BB7A-4D81-B2CD-4D66A94931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942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DF354906-C77E-4492-B981-A1EF02ABB3C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86224652-733B-41A4-81A9-4E478104E9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8251A75A-3492-4022-A746-A87049B7358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grpSp>
          <p:nvGrpSpPr>
            <p:cNvPr id="6154" name="Group 5">
              <a:extLst>
                <a:ext uri="{FF2B5EF4-FFF2-40B4-BE49-F238E27FC236}">
                  <a16:creationId xmlns:a16="http://schemas.microsoft.com/office/drawing/2014/main" id="{DFB868BD-CE77-4869-8FEF-8558E774601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BFCFD5FD-4438-4AA4-A3AF-E93D92446CD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14B90C83-0B64-448B-AF82-C76B9D64D55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FE9704F5-60E1-4A46-8A96-64AE459AF96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4D219AAA-E8BA-4B35-94F6-D7087F454A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105A7C26-24AC-4681-BA71-35A050ADBA2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362CDF06-CCBB-4C53-8DC8-C5D04343EBD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35C6DEC0-1A93-4615-8855-D47BBF9C1A5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FCA6ECBB-BEBD-4956-9A8D-4722042EACE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3C1558AE-9468-4BF5-AA20-8A0443B4223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06D1EAA8-C433-497B-ABD9-A7667F0F2C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9CA08AC6-1644-40F1-80E5-6877B570C4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7D049CCD-3558-4660-A858-52CF772C413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8765F7DE-9BA2-450F-A08A-EC561679AE6A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F8745D3B-5E5C-472F-A867-42221A3036D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C1A6378F-AB4A-4AF9-B98E-4B427E8025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BEEF825-46C3-44E2-AFAD-7D7828B3DC4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3" Type="http://schemas.openxmlformats.org/officeDocument/2006/relationships/image" Target="../media/image2.png"/><Relationship Id="rId7" Type="http://schemas.openxmlformats.org/officeDocument/2006/relationships/slide" Target="slide1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24.xml"/><Relationship Id="rId5" Type="http://schemas.openxmlformats.org/officeDocument/2006/relationships/slide" Target="slide8.xml"/><Relationship Id="rId4" Type="http://schemas.openxmlformats.org/officeDocument/2006/relationships/slide" Target="slide2.xml"/><Relationship Id="rId9" Type="http://schemas.openxmlformats.org/officeDocument/2006/relationships/slide" Target="slide3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22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28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hyperlink" Target="http://www.mathsrevision.com/index_files/Maths/Presentations/S1_Presentations/S1_Decimal_Numbers_Level_2.xlsm" TargetMode="Externa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athsrevision.com/index_files/Maths/Presentations/S1_Presentations/S1_Level_3_rounding_SigFig_Estimating_Practice.xls" TargetMode="External"/><Relationship Id="rId5" Type="http://schemas.openxmlformats.org/officeDocument/2006/relationships/image" Target="../media/image31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8">
            <a:extLst>
              <a:ext uri="{FF2B5EF4-FFF2-40B4-BE49-F238E27FC236}">
                <a16:creationId xmlns:a16="http://schemas.microsoft.com/office/drawing/2014/main" id="{E516499D-1147-4B50-A79A-8B36CDDD86C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5127733-6E3F-4FB7-B362-3F56C7FC59A6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7" name="Rectangle 19">
            <a:extLst>
              <a:ext uri="{FF2B5EF4-FFF2-40B4-BE49-F238E27FC236}">
                <a16:creationId xmlns:a16="http://schemas.microsoft.com/office/drawing/2014/main" id="{993808E1-C6FE-45FA-9DF0-A02334AF53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349C5101-1084-4D05-B0B4-C522EA1C464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27188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Decimals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8197" name="Picture 9" descr="scottishflag">
            <a:extLst>
              <a:ext uri="{FF2B5EF4-FFF2-40B4-BE49-F238E27FC236}">
                <a16:creationId xmlns:a16="http://schemas.microsoft.com/office/drawing/2014/main" id="{38AC20DD-17F1-47CE-B663-9451E47897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10">
            <a:extLst>
              <a:ext uri="{FF2B5EF4-FFF2-40B4-BE49-F238E27FC236}">
                <a16:creationId xmlns:a16="http://schemas.microsoft.com/office/drawing/2014/main" id="{F9DB7743-B383-42A4-AECC-92C701B780E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8199" name="Picture 11" descr="Office Objects 0572">
            <a:extLst>
              <a:ext uri="{FF2B5EF4-FFF2-40B4-BE49-F238E27FC236}">
                <a16:creationId xmlns:a16="http://schemas.microsoft.com/office/drawing/2014/main" id="{BB784772-7311-4C89-9B34-04298CD89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25">
            <a:extLst>
              <a:ext uri="{FF2B5EF4-FFF2-40B4-BE49-F238E27FC236}">
                <a16:creationId xmlns:a16="http://schemas.microsoft.com/office/drawing/2014/main" id="{3C4EF6C5-3A46-413E-B639-31DD34336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2054225"/>
            <a:ext cx="4121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Rounding Decimal Places</a:t>
            </a:r>
          </a:p>
        </p:txBody>
      </p:sp>
      <p:sp>
        <p:nvSpPr>
          <p:cNvPr id="8201" name="Text Box 26">
            <a:extLst>
              <a:ext uri="{FF2B5EF4-FFF2-40B4-BE49-F238E27FC236}">
                <a16:creationId xmlns:a16="http://schemas.microsoft.com/office/drawing/2014/main" id="{F5A2D26B-7016-429F-BC9C-B3004F865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2762250"/>
            <a:ext cx="3252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Significant Figures</a:t>
            </a:r>
          </a:p>
        </p:txBody>
      </p:sp>
      <p:sp>
        <p:nvSpPr>
          <p:cNvPr id="8202" name="AutoShape 27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457FD6-9D3E-4CBD-A595-1D431B817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25" y="2054225"/>
            <a:ext cx="504825" cy="484188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03" name="AutoShape 28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CDAB6CF6-6C0A-4CA0-81C3-3381F962C3A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333625" y="2778125"/>
            <a:ext cx="534988" cy="461963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04" name="Text Box 31">
            <a:extLst>
              <a:ext uri="{FF2B5EF4-FFF2-40B4-BE49-F238E27FC236}">
                <a16:creationId xmlns:a16="http://schemas.microsoft.com/office/drawing/2014/main" id="{CD27EF0D-90A9-4773-BCBF-EDE44C389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4181475"/>
            <a:ext cx="4024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x ÷ 10 , 100 and 1000</a:t>
            </a:r>
          </a:p>
        </p:txBody>
      </p:sp>
      <p:sp>
        <p:nvSpPr>
          <p:cNvPr id="8205" name="AutoShape 32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284EE391-34DF-42E7-A86F-B1AC22C54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25" y="4202113"/>
            <a:ext cx="534988" cy="469900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206" name="Text Box 25">
            <a:extLst>
              <a:ext uri="{FF2B5EF4-FFF2-40B4-BE49-F238E27FC236}">
                <a16:creationId xmlns:a16="http://schemas.microsoft.com/office/drawing/2014/main" id="{DF5FFAE1-CFD1-4D50-9D0D-134F59B2C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3471863"/>
            <a:ext cx="2930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Basic Operations</a:t>
            </a:r>
          </a:p>
        </p:txBody>
      </p:sp>
      <p:sp>
        <p:nvSpPr>
          <p:cNvPr id="8207" name="Text Box 26">
            <a:extLst>
              <a:ext uri="{FF2B5EF4-FFF2-40B4-BE49-F238E27FC236}">
                <a16:creationId xmlns:a16="http://schemas.microsoft.com/office/drawing/2014/main" id="{7AE002E9-652B-46E5-82CC-E9FC34819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4889500"/>
            <a:ext cx="4024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x ÷ 20 , 300 and 5000</a:t>
            </a:r>
          </a:p>
        </p:txBody>
      </p:sp>
      <p:sp>
        <p:nvSpPr>
          <p:cNvPr id="8208" name="AutoShape 27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E080044F-947A-446F-9FA5-12B042CD4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25" y="3476625"/>
            <a:ext cx="504825" cy="484188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7" name="AutoShape 28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BF214E0C-75A6-4226-86DC-DCF037AEF5E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333625" y="4910138"/>
            <a:ext cx="534988" cy="461962"/>
          </a:xfrm>
          <a:prstGeom prst="actionButtonForwardNext">
            <a:avLst/>
          </a:prstGeom>
          <a:solidFill>
            <a:schemeClr val="tx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 dirty="0">
              <a:cs typeface="Arial" charset="0"/>
            </a:endParaRPr>
          </a:p>
        </p:txBody>
      </p:sp>
      <p:sp>
        <p:nvSpPr>
          <p:cNvPr id="8210" name="Text Box 31">
            <a:extLst>
              <a:ext uri="{FF2B5EF4-FFF2-40B4-BE49-F238E27FC236}">
                <a16:creationId xmlns:a16="http://schemas.microsoft.com/office/drawing/2014/main" id="{0E07E9CD-DE02-4190-B704-18733C100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5600700"/>
            <a:ext cx="2716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Problem Solving</a:t>
            </a:r>
          </a:p>
        </p:txBody>
      </p:sp>
      <p:sp>
        <p:nvSpPr>
          <p:cNvPr id="8211" name="AutoShape 32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AE7A9462-1BBD-44E8-8DF8-F6B9ACD8D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25" y="5608638"/>
            <a:ext cx="534988" cy="469900"/>
          </a:xfrm>
          <a:prstGeom prst="actionButtonForwardNex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2">
            <a:extLst>
              <a:ext uri="{FF2B5EF4-FFF2-40B4-BE49-F238E27FC236}">
                <a16:creationId xmlns:a16="http://schemas.microsoft.com/office/drawing/2014/main" id="{C518D065-9221-41BE-94E8-12B73607AF2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E5F0EBE-9629-45DE-A718-DD5C0C032F61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AE8E28FD-08CD-4776-BCAA-0C81C8D1B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6388" name="Picture 2" descr="scottishflag">
            <a:extLst>
              <a:ext uri="{FF2B5EF4-FFF2-40B4-BE49-F238E27FC236}">
                <a16:creationId xmlns:a16="http://schemas.microsoft.com/office/drawing/2014/main" id="{C8FCAFF2-2369-4FBA-9D25-B9A8E107E3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3">
            <a:extLst>
              <a:ext uri="{FF2B5EF4-FFF2-40B4-BE49-F238E27FC236}">
                <a16:creationId xmlns:a16="http://schemas.microsoft.com/office/drawing/2014/main" id="{4028D1A5-689C-4FCC-8314-0BF8509B23D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6390" name="Picture 5" descr="Office Objects 0572">
            <a:extLst>
              <a:ext uri="{FF2B5EF4-FFF2-40B4-BE49-F238E27FC236}">
                <a16:creationId xmlns:a16="http://schemas.microsoft.com/office/drawing/2014/main" id="{0720B713-175B-4F45-96DA-C6A769762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1" name="Rectangle 6">
            <a:extLst>
              <a:ext uri="{FF2B5EF4-FFF2-40B4-BE49-F238E27FC236}">
                <a16:creationId xmlns:a16="http://schemas.microsoft.com/office/drawing/2014/main" id="{074C023E-8ECB-4ED8-BD86-9076BFB07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>
                <a:solidFill>
                  <a:srgbClr val="FFFF00"/>
                </a:solidFill>
              </a:rPr>
              <a:t>Significant Numbers</a:t>
            </a:r>
          </a:p>
        </p:txBody>
      </p:sp>
      <p:sp>
        <p:nvSpPr>
          <p:cNvPr id="16392" name="Text Box 7">
            <a:extLst>
              <a:ext uri="{FF2B5EF4-FFF2-40B4-BE49-F238E27FC236}">
                <a16:creationId xmlns:a16="http://schemas.microsoft.com/office/drawing/2014/main" id="{EF1E8540-3AE9-4F90-9CE4-5DB4B1DCD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1862138"/>
            <a:ext cx="676275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95300" indent="-4953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In mathematics a figure or digit is significant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if it gives an idea of both: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>
              <a:buFontTx/>
              <a:buAutoNum type="romanLcParenBoth"/>
            </a:pPr>
            <a:r>
              <a:rPr lang="en-GB" altLang="en-US">
                <a:solidFill>
                  <a:srgbClr val="FFFF00"/>
                </a:solidFill>
              </a:rPr>
              <a:t>Quantity</a:t>
            </a:r>
          </a:p>
          <a:p>
            <a:pPr eaLnBrk="1" hangingPunct="1">
              <a:buFontTx/>
              <a:buAutoNum type="romanLcParenBoth"/>
            </a:pPr>
            <a:r>
              <a:rPr lang="en-GB" altLang="en-US">
                <a:solidFill>
                  <a:srgbClr val="FFFF00"/>
                </a:solidFill>
              </a:rPr>
              <a:t>Accuracy</a:t>
            </a:r>
          </a:p>
        </p:txBody>
      </p:sp>
      <p:sp>
        <p:nvSpPr>
          <p:cNvPr id="16393" name="Text Box 8">
            <a:extLst>
              <a:ext uri="{FF2B5EF4-FFF2-40B4-BE49-F238E27FC236}">
                <a16:creationId xmlns:a16="http://schemas.microsoft.com/office/drawing/2014/main" id="{4BDFA023-55D9-4998-BB73-D1A421819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887788"/>
            <a:ext cx="78311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 u="sng"/>
              <a:t>IMPORTANT</a:t>
            </a:r>
            <a:r>
              <a:rPr lang="en-GB" altLang="en-US" sz="1800"/>
              <a:t> : If zero’s are employed just to position the decimal point</a:t>
            </a:r>
          </a:p>
          <a:p>
            <a:pPr eaLnBrk="1" hangingPunct="1"/>
            <a:r>
              <a:rPr lang="en-GB" altLang="en-US" sz="1800"/>
              <a:t>then they are considered </a:t>
            </a:r>
            <a:r>
              <a:rPr lang="en-GB" altLang="en-US" sz="1800" u="sng">
                <a:solidFill>
                  <a:srgbClr val="FFFF00"/>
                </a:solidFill>
              </a:rPr>
              <a:t>NOT</a:t>
            </a:r>
            <a:r>
              <a:rPr lang="en-GB" altLang="en-US" sz="1800"/>
              <a:t> significant.</a:t>
            </a:r>
          </a:p>
        </p:txBody>
      </p:sp>
      <p:sp>
        <p:nvSpPr>
          <p:cNvPr id="16394" name="Text Box 9">
            <a:extLst>
              <a:ext uri="{FF2B5EF4-FFF2-40B4-BE49-F238E27FC236}">
                <a16:creationId xmlns:a16="http://schemas.microsoft.com/office/drawing/2014/main" id="{0B62D91D-0F13-493E-9441-CFB908580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4679950"/>
            <a:ext cx="665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e.g.</a:t>
            </a:r>
          </a:p>
        </p:txBody>
      </p:sp>
      <p:sp>
        <p:nvSpPr>
          <p:cNvPr id="133130" name="Text Box 10">
            <a:extLst>
              <a:ext uri="{FF2B5EF4-FFF2-40B4-BE49-F238E27FC236}">
                <a16:creationId xmlns:a16="http://schemas.microsoft.com/office/drawing/2014/main" id="{AC200FA7-75F4-4660-96FB-52EB7F6A8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4689475"/>
            <a:ext cx="321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  <a:latin typeface="Calibri" panose="020F0502020204030204" pitchFamily="34" charset="0"/>
              </a:rPr>
              <a:t>→	</a:t>
            </a:r>
            <a:r>
              <a:rPr lang="en-GB" altLang="en-US" sz="1800">
                <a:solidFill>
                  <a:srgbClr val="FFFF00"/>
                </a:solidFill>
              </a:rPr>
              <a:t>5800 to 2 Sig. Figs.</a:t>
            </a:r>
          </a:p>
        </p:txBody>
      </p:sp>
      <p:sp>
        <p:nvSpPr>
          <p:cNvPr id="133131" name="Text Box 11">
            <a:extLst>
              <a:ext uri="{FF2B5EF4-FFF2-40B4-BE49-F238E27FC236}">
                <a16:creationId xmlns:a16="http://schemas.microsoft.com/office/drawing/2014/main" id="{8C25655B-B49B-4FB1-8C55-B9C1D7A91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0475" y="5040313"/>
            <a:ext cx="3322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  <a:latin typeface="Calibri" panose="020F0502020204030204" pitchFamily="34" charset="0"/>
              </a:rPr>
              <a:t>→	</a:t>
            </a:r>
            <a:r>
              <a:rPr lang="en-GB" altLang="en-US" sz="1800">
                <a:solidFill>
                  <a:srgbClr val="FFFF00"/>
                </a:solidFill>
              </a:rPr>
              <a:t>13400 to 3 Sig. Fisg.</a:t>
            </a:r>
          </a:p>
        </p:txBody>
      </p:sp>
      <p:sp>
        <p:nvSpPr>
          <p:cNvPr id="133132" name="Text Box 12">
            <a:extLst>
              <a:ext uri="{FF2B5EF4-FFF2-40B4-BE49-F238E27FC236}">
                <a16:creationId xmlns:a16="http://schemas.microsoft.com/office/drawing/2014/main" id="{4A38E8B2-B3EC-43FF-9297-CEA6994C2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5400675"/>
            <a:ext cx="2994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  <a:latin typeface="Calibri" panose="020F0502020204030204" pitchFamily="34" charset="0"/>
              </a:rPr>
              <a:t>→	</a:t>
            </a:r>
            <a:r>
              <a:rPr lang="en-GB" altLang="en-US" sz="1800">
                <a:solidFill>
                  <a:srgbClr val="FFFF00"/>
                </a:solidFill>
              </a:rPr>
              <a:t>7.6 to 2 Sig. Figs.</a:t>
            </a:r>
          </a:p>
        </p:txBody>
      </p:sp>
      <p:grpSp>
        <p:nvGrpSpPr>
          <p:cNvPr id="2" name="Group 13">
            <a:extLst>
              <a:ext uri="{FF2B5EF4-FFF2-40B4-BE49-F238E27FC236}">
                <a16:creationId xmlns:a16="http://schemas.microsoft.com/office/drawing/2014/main" id="{96FBBA4A-6C3C-45AC-B938-3B5AAB5B63E0}"/>
              </a:ext>
            </a:extLst>
          </p:cNvPr>
          <p:cNvGrpSpPr>
            <a:grpSpLocks/>
          </p:cNvGrpSpPr>
          <p:nvPr/>
        </p:nvGrpSpPr>
        <p:grpSpPr bwMode="auto">
          <a:xfrm>
            <a:off x="2751138" y="4689475"/>
            <a:ext cx="1089025" cy="1512888"/>
            <a:chOff x="1733" y="3164"/>
            <a:chExt cx="686" cy="953"/>
          </a:xfrm>
        </p:grpSpPr>
        <p:sp>
          <p:nvSpPr>
            <p:cNvPr id="16400" name="Text Box 14">
              <a:extLst>
                <a:ext uri="{FF2B5EF4-FFF2-40B4-BE49-F238E27FC236}">
                  <a16:creationId xmlns:a16="http://schemas.microsoft.com/office/drawing/2014/main" id="{6652591C-913A-4761-B66E-07BB01163A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3" y="3164"/>
              <a:ext cx="47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800">
                  <a:solidFill>
                    <a:srgbClr val="FFFF00"/>
                  </a:solidFill>
                </a:rPr>
                <a:t>5836</a:t>
              </a:r>
            </a:p>
          </p:txBody>
        </p:sp>
        <p:sp>
          <p:nvSpPr>
            <p:cNvPr id="16401" name="Text Box 15">
              <a:extLst>
                <a:ext uri="{FF2B5EF4-FFF2-40B4-BE49-F238E27FC236}">
                  <a16:creationId xmlns:a16="http://schemas.microsoft.com/office/drawing/2014/main" id="{41977993-92EB-463E-B25F-2A22CF2A51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3" y="3385"/>
              <a:ext cx="53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800">
                  <a:solidFill>
                    <a:srgbClr val="FFFF00"/>
                  </a:solidFill>
                </a:rPr>
                <a:t>13404</a:t>
              </a:r>
            </a:p>
          </p:txBody>
        </p:sp>
        <p:sp>
          <p:nvSpPr>
            <p:cNvPr id="16402" name="Text Box 16">
              <a:extLst>
                <a:ext uri="{FF2B5EF4-FFF2-40B4-BE49-F238E27FC236}">
                  <a16:creationId xmlns:a16="http://schemas.microsoft.com/office/drawing/2014/main" id="{F3A6CA06-4556-497B-9669-A8278B1D89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3" y="3612"/>
              <a:ext cx="61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800">
                  <a:solidFill>
                    <a:srgbClr val="FFFF00"/>
                  </a:solidFill>
                </a:rPr>
                <a:t>7.5521 </a:t>
              </a:r>
            </a:p>
          </p:txBody>
        </p:sp>
        <p:sp>
          <p:nvSpPr>
            <p:cNvPr id="16403" name="Text Box 17">
              <a:extLst>
                <a:ext uri="{FF2B5EF4-FFF2-40B4-BE49-F238E27FC236}">
                  <a16:creationId xmlns:a16="http://schemas.microsoft.com/office/drawing/2014/main" id="{C6FA1491-FA39-4773-A95D-E37F34E4DF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3" y="3884"/>
              <a:ext cx="68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800">
                  <a:solidFill>
                    <a:srgbClr val="FFFF00"/>
                  </a:solidFill>
                </a:rPr>
                <a:t>0.00506</a:t>
              </a:r>
            </a:p>
          </p:txBody>
        </p:sp>
      </p:grpSp>
      <p:sp>
        <p:nvSpPr>
          <p:cNvPr id="133138" name="Text Box 18">
            <a:extLst>
              <a:ext uri="{FF2B5EF4-FFF2-40B4-BE49-F238E27FC236}">
                <a16:creationId xmlns:a16="http://schemas.microsoft.com/office/drawing/2014/main" id="{DB7F371C-8A99-4503-8269-0859D7AE0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4600" y="5832475"/>
            <a:ext cx="3128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  <a:latin typeface="Calibri" panose="020F0502020204030204" pitchFamily="34" charset="0"/>
              </a:rPr>
              <a:t>→	</a:t>
            </a:r>
            <a:r>
              <a:rPr lang="en-GB" altLang="en-US" sz="1800">
                <a:solidFill>
                  <a:srgbClr val="FFFF00"/>
                </a:solidFill>
              </a:rPr>
              <a:t>0.005 to 1 Sig. Fig.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0" grpId="0"/>
      <p:bldP spid="133131" grpId="0"/>
      <p:bldP spid="133132" grpId="0"/>
      <p:bldP spid="1331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3A12B638-2921-4044-9F11-E2328EDAC61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370C54-85BA-4370-8620-143E86B4836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97E9413B-BE7A-43D7-882F-6D46B8F0B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412" name="Picture 2" descr="scottishflag">
            <a:extLst>
              <a:ext uri="{FF2B5EF4-FFF2-40B4-BE49-F238E27FC236}">
                <a16:creationId xmlns:a16="http://schemas.microsoft.com/office/drawing/2014/main" id="{602146FA-D45A-4F5A-81F2-D73AE6BB00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3">
            <a:extLst>
              <a:ext uri="{FF2B5EF4-FFF2-40B4-BE49-F238E27FC236}">
                <a16:creationId xmlns:a16="http://schemas.microsoft.com/office/drawing/2014/main" id="{DC63F5EE-3ABB-43D4-AB81-50E3C19B179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414" name="Picture 5" descr="Office Objects 0572">
            <a:extLst>
              <a:ext uri="{FF2B5EF4-FFF2-40B4-BE49-F238E27FC236}">
                <a16:creationId xmlns:a16="http://schemas.microsoft.com/office/drawing/2014/main" id="{C6C7065A-ABEA-4F7A-8CDF-D6DC88BE4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Text Box 7">
            <a:extLst>
              <a:ext uri="{FF2B5EF4-FFF2-40B4-BE49-F238E27FC236}">
                <a16:creationId xmlns:a16="http://schemas.microsoft.com/office/drawing/2014/main" id="{A55E61AA-0D81-4402-8307-841546B88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750" y="2166938"/>
            <a:ext cx="7362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Round to the given Significant Figures.</a:t>
            </a:r>
          </a:p>
        </p:txBody>
      </p:sp>
      <p:sp>
        <p:nvSpPr>
          <p:cNvPr id="130060" name="Text Box 12">
            <a:extLst>
              <a:ext uri="{FF2B5EF4-FFF2-40B4-BE49-F238E27FC236}">
                <a16:creationId xmlns:a16="http://schemas.microsoft.com/office/drawing/2014/main" id="{4534D948-2EB0-4A86-9675-728C11FAC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6138" y="2868613"/>
            <a:ext cx="842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500</a:t>
            </a:r>
          </a:p>
        </p:txBody>
      </p:sp>
      <p:sp>
        <p:nvSpPr>
          <p:cNvPr id="17417" name="Text Box 15">
            <a:extLst>
              <a:ext uri="{FF2B5EF4-FFF2-40B4-BE49-F238E27FC236}">
                <a16:creationId xmlns:a16="http://schemas.microsoft.com/office/drawing/2014/main" id="{AD7FCCB8-F564-4057-9541-1B6CC72CB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163" y="4657725"/>
            <a:ext cx="26495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0.0039405 	</a:t>
            </a:r>
            <a:r>
              <a:rPr lang="en-GB" altLang="en-US">
                <a:solidFill>
                  <a:srgbClr val="FFFF00"/>
                </a:solidFill>
              </a:rPr>
              <a:t>(1)</a:t>
            </a:r>
          </a:p>
        </p:txBody>
      </p:sp>
      <p:sp>
        <p:nvSpPr>
          <p:cNvPr id="23" name="Text Box 12">
            <a:extLst>
              <a:ext uri="{FF2B5EF4-FFF2-40B4-BE49-F238E27FC236}">
                <a16:creationId xmlns:a16="http://schemas.microsoft.com/office/drawing/2014/main" id="{21408A50-EFDB-4B70-8B45-164A45EE7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6138" y="3444875"/>
            <a:ext cx="933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0.80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24" name="Text Box 12">
            <a:extLst>
              <a:ext uri="{FF2B5EF4-FFF2-40B4-BE49-F238E27FC236}">
                <a16:creationId xmlns:a16="http://schemas.microsoft.com/office/drawing/2014/main" id="{8A060F56-507B-4F6B-827C-054E91E89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6138" y="4022725"/>
            <a:ext cx="933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36.2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17420" name="Rectangle 7">
            <a:extLst>
              <a:ext uri="{FF2B5EF4-FFF2-40B4-BE49-F238E27FC236}">
                <a16:creationId xmlns:a16="http://schemas.microsoft.com/office/drawing/2014/main" id="{E86230A0-0F5C-4BF0-BAC9-195A6A54E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>
                <a:solidFill>
                  <a:srgbClr val="FFFF00"/>
                </a:solidFill>
              </a:rPr>
              <a:t>Significant Figures</a:t>
            </a:r>
          </a:p>
        </p:txBody>
      </p:sp>
      <p:sp>
        <p:nvSpPr>
          <p:cNvPr id="17421" name="Text Box 15">
            <a:extLst>
              <a:ext uri="{FF2B5EF4-FFF2-40B4-BE49-F238E27FC236}">
                <a16:creationId xmlns:a16="http://schemas.microsoft.com/office/drawing/2014/main" id="{9849673B-3F6B-43DB-8F43-891AA7912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163" y="2913063"/>
            <a:ext cx="2809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533 		</a:t>
            </a:r>
            <a:r>
              <a:rPr lang="en-GB" altLang="en-US">
                <a:solidFill>
                  <a:srgbClr val="FFFF00"/>
                </a:solidFill>
              </a:rPr>
              <a:t>(1)</a:t>
            </a:r>
          </a:p>
        </p:txBody>
      </p:sp>
      <p:sp>
        <p:nvSpPr>
          <p:cNvPr id="17422" name="Text Box 15">
            <a:extLst>
              <a:ext uri="{FF2B5EF4-FFF2-40B4-BE49-F238E27FC236}">
                <a16:creationId xmlns:a16="http://schemas.microsoft.com/office/drawing/2014/main" id="{35571088-EF90-4140-8BD6-62BBD0EF7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163" y="3494088"/>
            <a:ext cx="2565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0.8023 	</a:t>
            </a:r>
            <a:r>
              <a:rPr lang="en-GB" altLang="en-US">
                <a:solidFill>
                  <a:srgbClr val="FFFF00"/>
                </a:solidFill>
              </a:rPr>
              <a:t>(2)</a:t>
            </a:r>
          </a:p>
        </p:txBody>
      </p:sp>
      <p:sp>
        <p:nvSpPr>
          <p:cNvPr id="17423" name="Text Box 15">
            <a:extLst>
              <a:ext uri="{FF2B5EF4-FFF2-40B4-BE49-F238E27FC236}">
                <a16:creationId xmlns:a16="http://schemas.microsoft.com/office/drawing/2014/main" id="{A99E46F2-0A43-4254-9376-1C3EE4944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163" y="4076700"/>
            <a:ext cx="256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36.207 	</a:t>
            </a:r>
            <a:r>
              <a:rPr lang="en-GB" altLang="en-US">
                <a:solidFill>
                  <a:srgbClr val="FFFF00"/>
                </a:solidFill>
              </a:rPr>
              <a:t>(3)</a:t>
            </a:r>
          </a:p>
        </p:txBody>
      </p:sp>
      <p:sp>
        <p:nvSpPr>
          <p:cNvPr id="22" name="Text Box 12">
            <a:extLst>
              <a:ext uri="{FF2B5EF4-FFF2-40B4-BE49-F238E27FC236}">
                <a16:creationId xmlns:a16="http://schemas.microsoft.com/office/drawing/2014/main" id="{85DDD8D5-C0C2-48A0-86B2-2BFFB72BE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6138" y="4598988"/>
            <a:ext cx="1152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0.004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17425" name="Text Box 15">
            <a:extLst>
              <a:ext uri="{FF2B5EF4-FFF2-40B4-BE49-F238E27FC236}">
                <a16:creationId xmlns:a16="http://schemas.microsoft.com/office/drawing/2014/main" id="{2D14F390-46B2-4127-8660-EFCECC9AF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163" y="5240338"/>
            <a:ext cx="264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0.0403765 	</a:t>
            </a:r>
            <a:r>
              <a:rPr lang="en-GB" altLang="en-US">
                <a:solidFill>
                  <a:srgbClr val="FFFF00"/>
                </a:solidFill>
              </a:rPr>
              <a:t>(3)</a:t>
            </a:r>
          </a:p>
        </p:txBody>
      </p:sp>
      <p:sp>
        <p:nvSpPr>
          <p:cNvPr id="27" name="Text Box 12">
            <a:extLst>
              <a:ext uri="{FF2B5EF4-FFF2-40B4-BE49-F238E27FC236}">
                <a16:creationId xmlns:a16="http://schemas.microsoft.com/office/drawing/2014/main" id="{C571B3C2-CA0F-4A1A-BC95-B874BBA70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6138" y="5176838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0.0404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60" grpId="0"/>
      <p:bldP spid="23" grpId="0"/>
      <p:bldP spid="24" grpId="0"/>
      <p:bldP spid="22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95EDA123-3A2D-4BEE-8EB9-92EFF3610A0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79844A12-EC25-4468-94C5-A98E820B3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E067F6E3-2E7E-4C4A-BD53-885B71A1E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7" name="Text Box 3">
            <a:extLst>
              <a:ext uri="{FF2B5EF4-FFF2-40B4-BE49-F238E27FC236}">
                <a16:creationId xmlns:a16="http://schemas.microsoft.com/office/drawing/2014/main" id="{BC61F884-C45B-4629-929C-744AE5C6F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N5 Lifeskills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Ch2 (page 19)</a:t>
            </a:r>
          </a:p>
        </p:txBody>
      </p:sp>
      <p:pic>
        <p:nvPicPr>
          <p:cNvPr id="18438" name="Picture 4" descr="ag00463_">
            <a:extLst>
              <a:ext uri="{FF2B5EF4-FFF2-40B4-BE49-F238E27FC236}">
                <a16:creationId xmlns:a16="http://schemas.microsoft.com/office/drawing/2014/main" id="{67C73FB3-EC66-4308-8E90-007B2C90BDC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5" descr="scottishflag">
            <a:extLst>
              <a:ext uri="{FF2B5EF4-FFF2-40B4-BE49-F238E27FC236}">
                <a16:creationId xmlns:a16="http://schemas.microsoft.com/office/drawing/2014/main" id="{9DBB9A55-06EE-493B-881B-9CC56FC770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6" descr="Office Objects 0572">
            <a:extLst>
              <a:ext uri="{FF2B5EF4-FFF2-40B4-BE49-F238E27FC236}">
                <a16:creationId xmlns:a16="http://schemas.microsoft.com/office/drawing/2014/main" id="{92553777-D93A-4456-87A8-67C997B3E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 Box 7">
            <a:extLst>
              <a:ext uri="{FF2B5EF4-FFF2-40B4-BE49-F238E27FC236}">
                <a16:creationId xmlns:a16="http://schemas.microsoft.com/office/drawing/2014/main" id="{243F48C5-80C1-45D3-8E65-0D41ED6ECB6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F171D1BA-F9DB-4B0A-9CE4-26096B112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111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Rounding</a:t>
            </a:r>
          </a:p>
        </p:txBody>
      </p:sp>
      <p:sp>
        <p:nvSpPr>
          <p:cNvPr id="18443" name="Text Box 10">
            <a:extLst>
              <a:ext uri="{FF2B5EF4-FFF2-40B4-BE49-F238E27FC236}">
                <a16:creationId xmlns:a16="http://schemas.microsoft.com/office/drawing/2014/main" id="{76E4084E-4D15-4BAF-8D1B-6B7503E41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5488" y="1384300"/>
            <a:ext cx="50911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Rounding using Significant Figures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>
            <a:extLst>
              <a:ext uri="{FF2B5EF4-FFF2-40B4-BE49-F238E27FC236}">
                <a16:creationId xmlns:a16="http://schemas.microsoft.com/office/drawing/2014/main" id="{C16C0134-5AB2-4ABA-906D-6F5052FAFDC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616ED81-1CF1-47BA-BC49-3FB6101C306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BDC5B177-359A-4ADE-81BE-69A581BDFC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06C8294F-0F92-401F-8B9B-7B24BF87935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41488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6943DEA2-13A5-4EB2-A3F4-AF7C75FB68B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31B0AD71-16E4-4881-85CD-8C2AB98F681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050" name="Object 14">
            <a:extLst>
              <a:ext uri="{FF2B5EF4-FFF2-40B4-BE49-F238E27FC236}">
                <a16:creationId xmlns:a16="http://schemas.microsoft.com/office/drawing/2014/main" id="{5E75A14E-5F99-446A-A6F1-653C3F2D01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4900" y="2271713"/>
          <a:ext cx="5257800" cy="360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4520" imgH="2692080" progId="Equation.DSMT4">
                  <p:embed/>
                </p:oleObj>
              </mc:Choice>
              <mc:Fallback>
                <p:oleObj name="Equation" r:id="rId3" imgW="3314520" imgH="2692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71713"/>
                        <a:ext cx="5257800" cy="360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6" name="Picture 17" descr="Office Objects 0572">
            <a:extLst>
              <a:ext uri="{FF2B5EF4-FFF2-40B4-BE49-F238E27FC236}">
                <a16:creationId xmlns:a16="http://schemas.microsoft.com/office/drawing/2014/main" id="{6B7FE17C-92BB-45D1-95B6-3FA2B148B4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18">
            <a:extLst>
              <a:ext uri="{FF2B5EF4-FFF2-40B4-BE49-F238E27FC236}">
                <a16:creationId xmlns:a16="http://schemas.microsoft.com/office/drawing/2014/main" id="{A63F04D6-880A-49C3-8177-4CD2B4A55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3422650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8" name="Rectangle 19">
            <a:extLst>
              <a:ext uri="{FF2B5EF4-FFF2-40B4-BE49-F238E27FC236}">
                <a16:creationId xmlns:a16="http://schemas.microsoft.com/office/drawing/2014/main" id="{C78CF163-B2C7-4C5C-A1F1-7A7FE66A8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2687638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9" name="Rectangle 20">
            <a:extLst>
              <a:ext uri="{FF2B5EF4-FFF2-40B4-BE49-F238E27FC236}">
                <a16:creationId xmlns:a16="http://schemas.microsoft.com/office/drawing/2014/main" id="{7C263DB5-67A7-47EC-A9EA-B7A9AD190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3563" y="2687638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0" name="Rectangle 21">
            <a:extLst>
              <a:ext uri="{FF2B5EF4-FFF2-40B4-BE49-F238E27FC236}">
                <a16:creationId xmlns:a16="http://schemas.microsoft.com/office/drawing/2014/main" id="{3FA82784-FE59-48F6-B2E4-45C58DB9D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4159250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1" name="Rectangle 22">
            <a:extLst>
              <a:ext uri="{FF2B5EF4-FFF2-40B4-BE49-F238E27FC236}">
                <a16:creationId xmlns:a16="http://schemas.microsoft.com/office/drawing/2014/main" id="{26DACFA3-0703-4B3E-BB1E-56E5BD1D1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3063" y="3422650"/>
            <a:ext cx="733425" cy="71437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062" name="Group 26">
            <a:extLst>
              <a:ext uri="{FF2B5EF4-FFF2-40B4-BE49-F238E27FC236}">
                <a16:creationId xmlns:a16="http://schemas.microsoft.com/office/drawing/2014/main" id="{23E2EC90-6BC8-4B18-AD4F-BDB473C37DA9}"/>
              </a:ext>
            </a:extLst>
          </p:cNvPr>
          <p:cNvGrpSpPr>
            <a:grpSpLocks/>
          </p:cNvGrpSpPr>
          <p:nvPr/>
        </p:nvGrpSpPr>
        <p:grpSpPr bwMode="auto">
          <a:xfrm>
            <a:off x="6618288" y="5375275"/>
            <a:ext cx="2244725" cy="798513"/>
            <a:chOff x="4169" y="3386"/>
            <a:chExt cx="1414" cy="503"/>
          </a:xfrm>
        </p:grpSpPr>
        <p:sp>
          <p:nvSpPr>
            <p:cNvPr id="2063" name="Line 23">
              <a:extLst>
                <a:ext uri="{FF2B5EF4-FFF2-40B4-BE49-F238E27FC236}">
                  <a16:creationId xmlns:a16="http://schemas.microsoft.com/office/drawing/2014/main" id="{C862BE0B-5367-47EB-B41E-5C22660E71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9" y="3889"/>
              <a:ext cx="141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Line 24">
              <a:extLst>
                <a:ext uri="{FF2B5EF4-FFF2-40B4-BE49-F238E27FC236}">
                  <a16:creationId xmlns:a16="http://schemas.microsoft.com/office/drawing/2014/main" id="{278832FF-7C7A-4FD8-AACA-056E4477CC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0" y="3386"/>
              <a:ext cx="712" cy="4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Text Box 25">
              <a:extLst>
                <a:ext uri="{FF2B5EF4-FFF2-40B4-BE49-F238E27FC236}">
                  <a16:creationId xmlns:a16="http://schemas.microsoft.com/office/drawing/2014/main" id="{57CE0F68-743F-45BC-8C11-518E3CD997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4" y="3565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34</a:t>
              </a:r>
              <a:r>
                <a:rPr lang="en-GB" altLang="en-US" baseline="30000"/>
                <a:t>o</a:t>
              </a:r>
              <a:endParaRPr lang="en-GB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73C78296-C90C-4721-B9EB-27DFC4DDC01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A4F5C3-F1A8-4E34-B766-B70D447B31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FBC08572-F6C9-48CD-8917-39385B7884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9460" name="Picture 3" descr="scottishflag">
            <a:extLst>
              <a:ext uri="{FF2B5EF4-FFF2-40B4-BE49-F238E27FC236}">
                <a16:creationId xmlns:a16="http://schemas.microsoft.com/office/drawing/2014/main" id="{EC4621CF-961C-41E9-9DD6-4D3E5C8B10F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 Box 4">
            <a:extLst>
              <a:ext uri="{FF2B5EF4-FFF2-40B4-BE49-F238E27FC236}">
                <a16:creationId xmlns:a16="http://schemas.microsoft.com/office/drawing/2014/main" id="{F0867F9B-3641-4539-A8AC-8292E754BC0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9462" name="Picture 5" descr="Office Objects 0572">
            <a:extLst>
              <a:ext uri="{FF2B5EF4-FFF2-40B4-BE49-F238E27FC236}">
                <a16:creationId xmlns:a16="http://schemas.microsoft.com/office/drawing/2014/main" id="{A46C8D57-59F5-460C-9F44-506FF9E2A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885AD368-D53D-49D8-87EC-7BD450C6F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AB89B023-5EEE-4D8D-A4C6-0CB856E9F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66C5DB5B-2E52-4029-94F9-E82223009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Using and understanding layout for basic operations.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466" name="Line 9">
            <a:extLst>
              <a:ext uri="{FF2B5EF4-FFF2-40B4-BE49-F238E27FC236}">
                <a16:creationId xmlns:a16="http://schemas.microsoft.com/office/drawing/2014/main" id="{67E5C258-1426-4E55-A08F-7DCA3B5C7A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5DA96C1C-4620-49C7-9FC4-A69FBF171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the importance of layout when doing basic operations.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997A15A9-636E-4515-B5D5-994CE2595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4AF174F3-B012-436B-A67A-599259EE3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4014788"/>
            <a:ext cx="42148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Be able to solve context problems involving basic operations.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470" name="Text Box 23">
            <a:extLst>
              <a:ext uri="{FF2B5EF4-FFF2-40B4-BE49-F238E27FC236}">
                <a16:creationId xmlns:a16="http://schemas.microsoft.com/office/drawing/2014/main" id="{61E0EDC3-2BA8-497E-98F0-389DE02FB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Basic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7881E7A7-6108-42C6-89E6-9036D1AAF1A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71D51A-F151-4320-B00E-A725D53B78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DCA9B10D-3EDE-4DF3-977A-78188C678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0484" name="Picture 2" descr="scottishflag">
            <a:extLst>
              <a:ext uri="{FF2B5EF4-FFF2-40B4-BE49-F238E27FC236}">
                <a16:creationId xmlns:a16="http://schemas.microsoft.com/office/drawing/2014/main" id="{E9E9FBB7-D724-4F1C-BD4C-9AEF9B6C5D8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3">
            <a:extLst>
              <a:ext uri="{FF2B5EF4-FFF2-40B4-BE49-F238E27FC236}">
                <a16:creationId xmlns:a16="http://schemas.microsoft.com/office/drawing/2014/main" id="{DC6D0AAC-9C76-4A43-B0D5-F06C029E016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D491CF4D-6715-44C7-82A9-83E5BE56D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20487" name="Picture 10" descr="Office Objects 0572">
            <a:extLst>
              <a:ext uri="{FF2B5EF4-FFF2-40B4-BE49-F238E27FC236}">
                <a16:creationId xmlns:a16="http://schemas.microsoft.com/office/drawing/2014/main" id="{1DA932F1-B1A0-4A06-A836-1C5356B654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TextBox 14">
            <a:extLst>
              <a:ext uri="{FF2B5EF4-FFF2-40B4-BE49-F238E27FC236}">
                <a16:creationId xmlns:a16="http://schemas.microsoft.com/office/drawing/2014/main" id="{A26B8621-6BDC-4CF7-921C-9527726B4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985963"/>
            <a:ext cx="78819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There are many reasons why pupils do not get </a:t>
            </a:r>
          </a:p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the correct answer to addition and subtraction sums. </a:t>
            </a:r>
          </a:p>
        </p:txBody>
      </p:sp>
      <p:grpSp>
        <p:nvGrpSpPr>
          <p:cNvPr id="2" name="Group 25">
            <a:extLst>
              <a:ext uri="{FF2B5EF4-FFF2-40B4-BE49-F238E27FC236}">
                <a16:creationId xmlns:a16="http://schemas.microsoft.com/office/drawing/2014/main" id="{19AD6C7E-4DD0-4B1D-AC1B-899033013964}"/>
              </a:ext>
            </a:extLst>
          </p:cNvPr>
          <p:cNvGrpSpPr>
            <a:grpSpLocks/>
          </p:cNvGrpSpPr>
          <p:nvPr/>
        </p:nvGrpSpPr>
        <p:grpSpPr bwMode="auto">
          <a:xfrm>
            <a:off x="1336675" y="3095625"/>
            <a:ext cx="1209675" cy="1195388"/>
            <a:chOff x="1336431" y="3418450"/>
            <a:chExt cx="1210509" cy="1195754"/>
          </a:xfrm>
        </p:grpSpPr>
        <p:sp>
          <p:nvSpPr>
            <p:cNvPr id="20512" name="TextBox 15">
              <a:extLst>
                <a:ext uri="{FF2B5EF4-FFF2-40B4-BE49-F238E27FC236}">
                  <a16:creationId xmlns:a16="http://schemas.microsoft.com/office/drawing/2014/main" id="{B347E0F4-BAD3-404A-94E7-5AD62214C2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7253" y="3418450"/>
              <a:ext cx="749403" cy="646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23</a:t>
              </a:r>
            </a:p>
          </p:txBody>
        </p:sp>
        <p:sp>
          <p:nvSpPr>
            <p:cNvPr id="20513" name="TextBox 16">
              <a:extLst>
                <a:ext uri="{FF2B5EF4-FFF2-40B4-BE49-F238E27FC236}">
                  <a16:creationId xmlns:a16="http://schemas.microsoft.com/office/drawing/2014/main" id="{C0871D7F-E56B-4617-88D0-D23F9895F1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0690" y="3964745"/>
              <a:ext cx="1086250" cy="646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+0.9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F3C00CC-5FC2-4467-AA96-C889CB01F7D4}"/>
                </a:ext>
              </a:extLst>
            </p:cNvPr>
            <p:cNvCxnSpPr/>
            <p:nvPr/>
          </p:nvCxnSpPr>
          <p:spPr>
            <a:xfrm>
              <a:off x="1336431" y="4614204"/>
              <a:ext cx="1069125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6">
            <a:extLst>
              <a:ext uri="{FF2B5EF4-FFF2-40B4-BE49-F238E27FC236}">
                <a16:creationId xmlns:a16="http://schemas.microsoft.com/office/drawing/2014/main" id="{6A3C46C9-E412-4D89-A648-8CD92C4BCF02}"/>
              </a:ext>
            </a:extLst>
          </p:cNvPr>
          <p:cNvGrpSpPr>
            <a:grpSpLocks/>
          </p:cNvGrpSpPr>
          <p:nvPr/>
        </p:nvGrpSpPr>
        <p:grpSpPr bwMode="auto">
          <a:xfrm>
            <a:off x="4175125" y="3106738"/>
            <a:ext cx="1206500" cy="1195387"/>
            <a:chOff x="4175790" y="3430172"/>
            <a:chExt cx="1206175" cy="1195754"/>
          </a:xfrm>
        </p:grpSpPr>
        <p:sp>
          <p:nvSpPr>
            <p:cNvPr id="20509" name="TextBox 19">
              <a:extLst>
                <a:ext uri="{FF2B5EF4-FFF2-40B4-BE49-F238E27FC236}">
                  <a16:creationId xmlns:a16="http://schemas.microsoft.com/office/drawing/2014/main" id="{8F219ADA-44DE-40B1-ABD8-79CB7DE702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3414" y="3430172"/>
              <a:ext cx="863631" cy="646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2.3</a:t>
              </a:r>
            </a:p>
          </p:txBody>
        </p:sp>
        <p:sp>
          <p:nvSpPr>
            <p:cNvPr id="20510" name="TextBox 20">
              <a:extLst>
                <a:ext uri="{FF2B5EF4-FFF2-40B4-BE49-F238E27FC236}">
                  <a16:creationId xmlns:a16="http://schemas.microsoft.com/office/drawing/2014/main" id="{9F0CBD80-7D22-4ED4-975C-C10106CA4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8334" y="3976467"/>
              <a:ext cx="863631" cy="646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0.9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6ECCB13-7243-4985-8620-714F809AC216}"/>
                </a:ext>
              </a:extLst>
            </p:cNvPr>
            <p:cNvCxnSpPr/>
            <p:nvPr/>
          </p:nvCxnSpPr>
          <p:spPr>
            <a:xfrm>
              <a:off x="4175790" y="4625926"/>
              <a:ext cx="1069687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4898BEF6-8833-4E1F-B96A-E3F85E8A2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3394075"/>
            <a:ext cx="16430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2.3 + 9</a:t>
            </a:r>
          </a:p>
        </p:txBody>
      </p:sp>
      <p:grpSp>
        <p:nvGrpSpPr>
          <p:cNvPr id="4" name="Group 27">
            <a:extLst>
              <a:ext uri="{FF2B5EF4-FFF2-40B4-BE49-F238E27FC236}">
                <a16:creationId xmlns:a16="http://schemas.microsoft.com/office/drawing/2014/main" id="{98B9B66B-FDF6-416F-BAB6-E758F65B4422}"/>
              </a:ext>
            </a:extLst>
          </p:cNvPr>
          <p:cNvGrpSpPr>
            <a:grpSpLocks/>
          </p:cNvGrpSpPr>
          <p:nvPr/>
        </p:nvGrpSpPr>
        <p:grpSpPr bwMode="auto">
          <a:xfrm>
            <a:off x="4232275" y="4837113"/>
            <a:ext cx="1181100" cy="1195387"/>
            <a:chOff x="1336431" y="3418450"/>
            <a:chExt cx="1181637" cy="1195754"/>
          </a:xfrm>
        </p:grpSpPr>
        <p:sp>
          <p:nvSpPr>
            <p:cNvPr id="20506" name="TextBox 28">
              <a:extLst>
                <a:ext uri="{FF2B5EF4-FFF2-40B4-BE49-F238E27FC236}">
                  <a16:creationId xmlns:a16="http://schemas.microsoft.com/office/drawing/2014/main" id="{B8FFB850-A93C-424D-B8FD-82152F8CA7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4055" y="3418450"/>
              <a:ext cx="74892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54</a:t>
              </a:r>
            </a:p>
          </p:txBody>
        </p:sp>
        <p:sp>
          <p:nvSpPr>
            <p:cNvPr id="20507" name="TextBox 29">
              <a:extLst>
                <a:ext uri="{FF2B5EF4-FFF2-40B4-BE49-F238E27FC236}">
                  <a16:creationId xmlns:a16="http://schemas.microsoft.com/office/drawing/2014/main" id="{BAD3756B-F1C3-4EEE-BE20-62DF4E699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0690" y="3964745"/>
              <a:ext cx="1057378" cy="646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-0.8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4DB9210-C2E6-428A-A272-A28DA4F79734}"/>
                </a:ext>
              </a:extLst>
            </p:cNvPr>
            <p:cNvCxnSpPr/>
            <p:nvPr/>
          </p:nvCxnSpPr>
          <p:spPr>
            <a:xfrm>
              <a:off x="1336431" y="4614204"/>
              <a:ext cx="1068874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31">
            <a:extLst>
              <a:ext uri="{FF2B5EF4-FFF2-40B4-BE49-F238E27FC236}">
                <a16:creationId xmlns:a16="http://schemas.microsoft.com/office/drawing/2014/main" id="{E8D2FDEE-3607-4B70-9204-E194A67C6209}"/>
              </a:ext>
            </a:extLst>
          </p:cNvPr>
          <p:cNvGrpSpPr>
            <a:grpSpLocks/>
          </p:cNvGrpSpPr>
          <p:nvPr/>
        </p:nvGrpSpPr>
        <p:grpSpPr bwMode="auto">
          <a:xfrm>
            <a:off x="7070725" y="4848225"/>
            <a:ext cx="1195388" cy="1196975"/>
            <a:chOff x="4175790" y="3430172"/>
            <a:chExt cx="1194095" cy="1195754"/>
          </a:xfrm>
        </p:grpSpPr>
        <p:sp>
          <p:nvSpPr>
            <p:cNvPr id="20503" name="TextBox 32">
              <a:extLst>
                <a:ext uri="{FF2B5EF4-FFF2-40B4-BE49-F238E27FC236}">
                  <a16:creationId xmlns:a16="http://schemas.microsoft.com/office/drawing/2014/main" id="{5B3FFDE8-A190-43DE-B922-39B318BE72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2785" y="3430172"/>
              <a:ext cx="1139049" cy="645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  0.8</a:t>
              </a:r>
            </a:p>
          </p:txBody>
        </p:sp>
        <p:sp>
          <p:nvSpPr>
            <p:cNvPr id="20504" name="TextBox 33">
              <a:extLst>
                <a:ext uri="{FF2B5EF4-FFF2-40B4-BE49-F238E27FC236}">
                  <a16:creationId xmlns:a16="http://schemas.microsoft.com/office/drawing/2014/main" id="{E0B11B6C-7151-4F44-B12C-759C80F488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4117" y="3976467"/>
              <a:ext cx="1055768" cy="645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-5.4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B0BC72A-5B94-4CE3-9868-6BB47DA1EAAC}"/>
                </a:ext>
              </a:extLst>
            </p:cNvPr>
            <p:cNvCxnSpPr/>
            <p:nvPr/>
          </p:nvCxnSpPr>
          <p:spPr>
            <a:xfrm>
              <a:off x="4175790" y="4625926"/>
              <a:ext cx="1068818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EAB99DF1-9137-4A9F-A174-6465BAA2E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0775" y="5124450"/>
            <a:ext cx="16144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5.4 - 8</a:t>
            </a:r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722634C1-5EAF-4E7A-88AD-7B009BD5BFE2}"/>
              </a:ext>
            </a:extLst>
          </p:cNvPr>
          <p:cNvSpPr/>
          <p:nvPr/>
        </p:nvSpPr>
        <p:spPr>
          <a:xfrm rot="2810135">
            <a:off x="1346994" y="3061494"/>
            <a:ext cx="1481138" cy="1492250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2" name="Cross 31">
            <a:extLst>
              <a:ext uri="{FF2B5EF4-FFF2-40B4-BE49-F238E27FC236}">
                <a16:creationId xmlns:a16="http://schemas.microsoft.com/office/drawing/2014/main" id="{FB06E55C-79C6-4D9F-A67A-5234341F9C17}"/>
              </a:ext>
            </a:extLst>
          </p:cNvPr>
          <p:cNvSpPr/>
          <p:nvPr/>
        </p:nvSpPr>
        <p:spPr>
          <a:xfrm rot="2810135">
            <a:off x="4229100" y="3060700"/>
            <a:ext cx="1481138" cy="1493838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3" name="Cross 32">
            <a:extLst>
              <a:ext uri="{FF2B5EF4-FFF2-40B4-BE49-F238E27FC236}">
                <a16:creationId xmlns:a16="http://schemas.microsoft.com/office/drawing/2014/main" id="{CBBA3159-AA01-46DE-9DB5-03D61F3AFD4F}"/>
              </a:ext>
            </a:extLst>
          </p:cNvPr>
          <p:cNvSpPr/>
          <p:nvPr/>
        </p:nvSpPr>
        <p:spPr>
          <a:xfrm rot="2810135">
            <a:off x="6983413" y="3019425"/>
            <a:ext cx="1481138" cy="1493837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4" name="Cross 33">
            <a:extLst>
              <a:ext uri="{FF2B5EF4-FFF2-40B4-BE49-F238E27FC236}">
                <a16:creationId xmlns:a16="http://schemas.microsoft.com/office/drawing/2014/main" id="{35B064B5-C780-4157-BA57-DB2F946D7BEE}"/>
              </a:ext>
            </a:extLst>
          </p:cNvPr>
          <p:cNvSpPr/>
          <p:nvPr/>
        </p:nvSpPr>
        <p:spPr>
          <a:xfrm rot="2810135">
            <a:off x="1076325" y="4673600"/>
            <a:ext cx="1481138" cy="1493838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8" name="Cross 37">
            <a:extLst>
              <a:ext uri="{FF2B5EF4-FFF2-40B4-BE49-F238E27FC236}">
                <a16:creationId xmlns:a16="http://schemas.microsoft.com/office/drawing/2014/main" id="{ADE53959-DC76-4EC7-BDC7-8F21223321AB}"/>
              </a:ext>
            </a:extLst>
          </p:cNvPr>
          <p:cNvSpPr/>
          <p:nvPr/>
        </p:nvSpPr>
        <p:spPr>
          <a:xfrm rot="2810135">
            <a:off x="3958431" y="4674394"/>
            <a:ext cx="1481138" cy="1492250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9" name="Cross 38">
            <a:extLst>
              <a:ext uri="{FF2B5EF4-FFF2-40B4-BE49-F238E27FC236}">
                <a16:creationId xmlns:a16="http://schemas.microsoft.com/office/drawing/2014/main" id="{975A9DFD-6E3C-4A34-A9D7-796267320ADF}"/>
              </a:ext>
            </a:extLst>
          </p:cNvPr>
          <p:cNvSpPr/>
          <p:nvPr/>
        </p:nvSpPr>
        <p:spPr>
          <a:xfrm rot="2810135">
            <a:off x="7081838" y="4673600"/>
            <a:ext cx="1481138" cy="1493837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0501" name="Text Box 23">
            <a:extLst>
              <a:ext uri="{FF2B5EF4-FFF2-40B4-BE49-F238E27FC236}">
                <a16:creationId xmlns:a16="http://schemas.microsoft.com/office/drawing/2014/main" id="{E46C24E2-3205-4C28-9257-AC65FABCE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Basic Operations</a:t>
            </a:r>
          </a:p>
        </p:txBody>
      </p:sp>
      <p:sp>
        <p:nvSpPr>
          <p:cNvPr id="37" name="Cloud 36">
            <a:extLst>
              <a:ext uri="{FF2B5EF4-FFF2-40B4-BE49-F238E27FC236}">
                <a16:creationId xmlns:a16="http://schemas.microsoft.com/office/drawing/2014/main" id="{726B48EE-646B-4732-B80C-531A75274BF9}"/>
              </a:ext>
            </a:extLst>
          </p:cNvPr>
          <p:cNvSpPr/>
          <p:nvPr/>
        </p:nvSpPr>
        <p:spPr>
          <a:xfrm>
            <a:off x="225425" y="0"/>
            <a:ext cx="4164013" cy="2757488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000066">
                    <a:lumMod val="50000"/>
                  </a:srgbClr>
                </a:solidFill>
                <a:latin typeface="Comic Sans MS" pitchFamily="66" charset="0"/>
              </a:rPr>
              <a:t>Are there any errors in these sums.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6" grpId="0"/>
      <p:bldP spid="30" grpId="0" animBg="1"/>
      <p:bldP spid="32" grpId="0" animBg="1"/>
      <p:bldP spid="33" grpId="0" animBg="1"/>
      <p:bldP spid="34" grpId="0" animBg="1"/>
      <p:bldP spid="38" grpId="0" animBg="1"/>
      <p:bldP spid="39" grpId="0" animBg="1"/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7" name="Picture 3">
            <a:extLst>
              <a:ext uri="{FF2B5EF4-FFF2-40B4-BE49-F238E27FC236}">
                <a16:creationId xmlns:a16="http://schemas.microsoft.com/office/drawing/2014/main" id="{6FB505F7-CD50-4BB5-8E1B-804F15C22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3008313"/>
            <a:ext cx="3552825" cy="25336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36866" name="Picture 2">
            <a:extLst>
              <a:ext uri="{FF2B5EF4-FFF2-40B4-BE49-F238E27FC236}">
                <a16:creationId xmlns:a16="http://schemas.microsoft.com/office/drawing/2014/main" id="{65970C7B-8528-4FCF-9F6E-2DD0BDF0F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5863" y="3021013"/>
            <a:ext cx="3552825" cy="25336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935D9A80-FB81-4DEA-9CC9-048B5464E4F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71D51A-F151-4320-B00E-A725D53B78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B68536DC-46AE-4AAA-B774-7A297A801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1510" name="Picture 2" descr="scottishflag">
            <a:extLst>
              <a:ext uri="{FF2B5EF4-FFF2-40B4-BE49-F238E27FC236}">
                <a16:creationId xmlns:a16="http://schemas.microsoft.com/office/drawing/2014/main" id="{DB8E7654-7289-4B85-8BB5-5FBDC4EB078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Text Box 3">
            <a:extLst>
              <a:ext uri="{FF2B5EF4-FFF2-40B4-BE49-F238E27FC236}">
                <a16:creationId xmlns:a16="http://schemas.microsoft.com/office/drawing/2014/main" id="{DB36E79F-1FB5-4CA6-901D-58E6E7E20A1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A6A3B707-3972-4C70-B6F5-46AF454B0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651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21513" name="Picture 10" descr="Office Objects 0572">
            <a:extLst>
              <a:ext uri="{FF2B5EF4-FFF2-40B4-BE49-F238E27FC236}">
                <a16:creationId xmlns:a16="http://schemas.microsoft.com/office/drawing/2014/main" id="{209F114C-B499-4458-8A27-9784ACD0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4" name="TextBox 14">
            <a:extLst>
              <a:ext uri="{FF2B5EF4-FFF2-40B4-BE49-F238E27FC236}">
                <a16:creationId xmlns:a16="http://schemas.microsoft.com/office/drawing/2014/main" id="{BF462F70-D9A2-469A-BA37-525622A54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2190750"/>
            <a:ext cx="3432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Calculate the following</a:t>
            </a:r>
          </a:p>
        </p:txBody>
      </p:sp>
      <p:sp>
        <p:nvSpPr>
          <p:cNvPr id="21515" name="Text Box 23">
            <a:extLst>
              <a:ext uri="{FF2B5EF4-FFF2-40B4-BE49-F238E27FC236}">
                <a16:creationId xmlns:a16="http://schemas.microsoft.com/office/drawing/2014/main" id="{B5BB3E1D-00F4-430B-983C-6517209C3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Basic Operations</a:t>
            </a:r>
          </a:p>
        </p:txBody>
      </p:sp>
      <p:sp>
        <p:nvSpPr>
          <p:cNvPr id="22" name="Cloud 21">
            <a:extLst>
              <a:ext uri="{FF2B5EF4-FFF2-40B4-BE49-F238E27FC236}">
                <a16:creationId xmlns:a16="http://schemas.microsoft.com/office/drawing/2014/main" id="{0BDF929D-CDFF-41C5-A19A-428877943659}"/>
              </a:ext>
            </a:extLst>
          </p:cNvPr>
          <p:cNvSpPr/>
          <p:nvPr/>
        </p:nvSpPr>
        <p:spPr>
          <a:xfrm>
            <a:off x="436563" y="0"/>
            <a:ext cx="4217987" cy="197961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Remember !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1 number 1 box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B3D95A59-97C5-4EB5-A75C-42C1F8B319EB}"/>
              </a:ext>
            </a:extLst>
          </p:cNvPr>
          <p:cNvGrpSpPr>
            <a:grpSpLocks/>
          </p:cNvGrpSpPr>
          <p:nvPr/>
        </p:nvGrpSpPr>
        <p:grpSpPr bwMode="auto">
          <a:xfrm>
            <a:off x="2341563" y="4592638"/>
            <a:ext cx="1752600" cy="461962"/>
            <a:chOff x="2342134" y="4592447"/>
            <a:chExt cx="1752403" cy="461665"/>
          </a:xfrm>
        </p:grpSpPr>
        <p:sp>
          <p:nvSpPr>
            <p:cNvPr id="21521" name="TextBox 19">
              <a:extLst>
                <a:ext uri="{FF2B5EF4-FFF2-40B4-BE49-F238E27FC236}">
                  <a16:creationId xmlns:a16="http://schemas.microsoft.com/office/drawing/2014/main" id="{9485355B-5FF5-4483-81D7-AE0BBB0828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2134" y="4592447"/>
              <a:ext cx="17524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8        7   2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0362F48-49EB-4E6E-A46E-DC474CD33C7B}"/>
                </a:ext>
              </a:extLst>
            </p:cNvPr>
            <p:cNvSpPr/>
            <p:nvPr/>
          </p:nvSpPr>
          <p:spPr>
            <a:xfrm>
              <a:off x="2872299" y="4716192"/>
              <a:ext cx="163494" cy="149129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3" name="Group 20">
            <a:extLst>
              <a:ext uri="{FF2B5EF4-FFF2-40B4-BE49-F238E27FC236}">
                <a16:creationId xmlns:a16="http://schemas.microsoft.com/office/drawing/2014/main" id="{CB6400E4-3392-46B9-BDA4-96329050FB63}"/>
              </a:ext>
            </a:extLst>
          </p:cNvPr>
          <p:cNvGrpSpPr>
            <a:grpSpLocks/>
          </p:cNvGrpSpPr>
          <p:nvPr/>
        </p:nvGrpSpPr>
        <p:grpSpPr bwMode="auto">
          <a:xfrm>
            <a:off x="5897563" y="4533900"/>
            <a:ext cx="2068512" cy="460375"/>
            <a:chOff x="5897939" y="4533142"/>
            <a:chExt cx="2068195" cy="461665"/>
          </a:xfrm>
        </p:grpSpPr>
        <p:sp>
          <p:nvSpPr>
            <p:cNvPr id="21519" name="TextBox 26">
              <a:extLst>
                <a:ext uri="{FF2B5EF4-FFF2-40B4-BE49-F238E27FC236}">
                  <a16:creationId xmlns:a16="http://schemas.microsoft.com/office/drawing/2014/main" id="{A5797FC1-C467-4A4C-B5C6-729CBF7F67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97939" y="4533142"/>
              <a:ext cx="206819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  3          1   6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F9642CB0-8105-4178-8444-AF8DE3A8B087}"/>
                </a:ext>
              </a:extLst>
            </p:cNvPr>
            <p:cNvSpPr/>
            <p:nvPr/>
          </p:nvSpPr>
          <p:spPr>
            <a:xfrm>
              <a:off x="6682044" y="4678010"/>
              <a:ext cx="163487" cy="148051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0F193B9E-2953-43BF-A8FC-153933AF506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71D51A-F151-4320-B00E-A725D53B78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2D876A28-5ACD-46A2-9163-0A2E52D77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078" name="Picture 2" descr="scottishflag">
            <a:extLst>
              <a:ext uri="{FF2B5EF4-FFF2-40B4-BE49-F238E27FC236}">
                <a16:creationId xmlns:a16="http://schemas.microsoft.com/office/drawing/2014/main" id="{3A81C5A6-B0AD-423F-8223-B9E1A8AF06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3">
            <a:extLst>
              <a:ext uri="{FF2B5EF4-FFF2-40B4-BE49-F238E27FC236}">
                <a16:creationId xmlns:a16="http://schemas.microsoft.com/office/drawing/2014/main" id="{8E3CF5DF-F43C-4758-B03F-A5B18CC516C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41924F95-C7AB-4C79-8F34-17A8B18E3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651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3081" name="Picture 10" descr="Office Objects 0572">
            <a:extLst>
              <a:ext uri="{FF2B5EF4-FFF2-40B4-BE49-F238E27FC236}">
                <a16:creationId xmlns:a16="http://schemas.microsoft.com/office/drawing/2014/main" id="{51F91AF0-2B67-4277-91D2-8E2BB1806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Box 14">
            <a:extLst>
              <a:ext uri="{FF2B5EF4-FFF2-40B4-BE49-F238E27FC236}">
                <a16:creationId xmlns:a16="http://schemas.microsoft.com/office/drawing/2014/main" id="{30C7BD03-A6DE-4CF3-B8EA-988FA9216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985963"/>
            <a:ext cx="70199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There are many reasons why pupils do not get </a:t>
            </a:r>
          </a:p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the correct answer to division sums.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1971578-175B-4B23-A42F-31E4E559C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5" y="4143375"/>
            <a:ext cx="18415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586 ÷ 9</a:t>
            </a:r>
          </a:p>
        </p:txBody>
      </p:sp>
      <p:graphicFrame>
        <p:nvGraphicFramePr>
          <p:cNvPr id="156683" name="Object 11">
            <a:extLst>
              <a:ext uri="{FF2B5EF4-FFF2-40B4-BE49-F238E27FC236}">
                <a16:creationId xmlns:a16="http://schemas.microsoft.com/office/drawing/2014/main" id="{E6D93BCA-03D7-4B8B-9668-ECDAD00BA3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94488" y="3421063"/>
          <a:ext cx="2090737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583920" progId="Equation.DSMT4">
                  <p:embed/>
                </p:oleObj>
              </mc:Choice>
              <mc:Fallback>
                <p:oleObj name="Equation" r:id="rId4" imgW="812520" imgH="5839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4488" y="3421063"/>
                        <a:ext cx="2090737" cy="150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>
            <a:extLst>
              <a:ext uri="{FF2B5EF4-FFF2-40B4-BE49-F238E27FC236}">
                <a16:creationId xmlns:a16="http://schemas.microsoft.com/office/drawing/2014/main" id="{E28C2639-96F5-4FF1-8B66-5250AC6C5D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4750" y="3511550"/>
          <a:ext cx="1830388" cy="143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558720" progId="Equation.DSMT4">
                  <p:embed/>
                </p:oleObj>
              </mc:Choice>
              <mc:Fallback>
                <p:oleObj name="Equation" r:id="rId6" imgW="711000" imgH="5587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3511550"/>
                        <a:ext cx="1830388" cy="143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ross 23">
            <a:extLst>
              <a:ext uri="{FF2B5EF4-FFF2-40B4-BE49-F238E27FC236}">
                <a16:creationId xmlns:a16="http://schemas.microsoft.com/office/drawing/2014/main" id="{4D2E5371-7FAF-439F-92F4-C0A344D46C76}"/>
              </a:ext>
            </a:extLst>
          </p:cNvPr>
          <p:cNvSpPr/>
          <p:nvPr/>
        </p:nvSpPr>
        <p:spPr>
          <a:xfrm rot="2810135">
            <a:off x="1346994" y="3566319"/>
            <a:ext cx="1481138" cy="1492250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9B902D68-006F-4267-A97D-E2E84DB90834}"/>
              </a:ext>
            </a:extLst>
          </p:cNvPr>
          <p:cNvSpPr/>
          <p:nvPr/>
        </p:nvSpPr>
        <p:spPr>
          <a:xfrm rot="2810135">
            <a:off x="4229100" y="3565525"/>
            <a:ext cx="1481138" cy="1493838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6" name="Cross 25">
            <a:extLst>
              <a:ext uri="{FF2B5EF4-FFF2-40B4-BE49-F238E27FC236}">
                <a16:creationId xmlns:a16="http://schemas.microsoft.com/office/drawing/2014/main" id="{DFBF1E18-C817-4C47-A78C-0DC4612EEC4E}"/>
              </a:ext>
            </a:extLst>
          </p:cNvPr>
          <p:cNvSpPr/>
          <p:nvPr/>
        </p:nvSpPr>
        <p:spPr>
          <a:xfrm rot="2810135">
            <a:off x="7351713" y="3565525"/>
            <a:ext cx="1481138" cy="1493837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087" name="Text Box 23">
            <a:extLst>
              <a:ext uri="{FF2B5EF4-FFF2-40B4-BE49-F238E27FC236}">
                <a16:creationId xmlns:a16="http://schemas.microsoft.com/office/drawing/2014/main" id="{5CF41BD3-82FC-4554-9BFF-C24D59189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Basic Operations</a:t>
            </a:r>
          </a:p>
        </p:txBody>
      </p:sp>
      <p:sp>
        <p:nvSpPr>
          <p:cNvPr id="37" name="Cloud 36">
            <a:extLst>
              <a:ext uri="{FF2B5EF4-FFF2-40B4-BE49-F238E27FC236}">
                <a16:creationId xmlns:a16="http://schemas.microsoft.com/office/drawing/2014/main" id="{478ABC99-1AEB-40A7-8333-75B71AF963AA}"/>
              </a:ext>
            </a:extLst>
          </p:cNvPr>
          <p:cNvSpPr/>
          <p:nvPr/>
        </p:nvSpPr>
        <p:spPr>
          <a:xfrm>
            <a:off x="225425" y="0"/>
            <a:ext cx="4164013" cy="2757488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000066">
                    <a:lumMod val="50000"/>
                  </a:srgbClr>
                </a:solidFill>
                <a:latin typeface="Comic Sans MS" pitchFamily="66" charset="0"/>
              </a:rPr>
              <a:t>Are there any errors in these sums.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25" grpId="0" animBg="1"/>
      <p:bldP spid="26" grpId="0" animBg="1"/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15">
            <a:extLst>
              <a:ext uri="{FF2B5EF4-FFF2-40B4-BE49-F238E27FC236}">
                <a16:creationId xmlns:a16="http://schemas.microsoft.com/office/drawing/2014/main" id="{808F57A5-5A2D-4AC3-9803-E77C3688F92C}"/>
              </a:ext>
            </a:extLst>
          </p:cNvPr>
          <p:cNvGrpSpPr>
            <a:grpSpLocks/>
          </p:cNvGrpSpPr>
          <p:nvPr/>
        </p:nvGrpSpPr>
        <p:grpSpPr bwMode="auto">
          <a:xfrm>
            <a:off x="3328988" y="4013200"/>
            <a:ext cx="2676525" cy="1152525"/>
            <a:chOff x="3328988" y="4013200"/>
            <a:chExt cx="2676525" cy="1152525"/>
          </a:xfrm>
        </p:grpSpPr>
        <p:pic>
          <p:nvPicPr>
            <p:cNvPr id="9232" name="Picture 16">
              <a:extLst>
                <a:ext uri="{FF2B5EF4-FFF2-40B4-BE49-F238E27FC236}">
                  <a16:creationId xmlns:a16="http://schemas.microsoft.com/office/drawing/2014/main" id="{08ADF1F3-F1DD-4F9C-869E-2100495F14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328988" y="4013200"/>
              <a:ext cx="2676525" cy="1152525"/>
            </a:xfrm>
            <a:prstGeom prst="rect">
              <a:avLst/>
            </a:prstGeom>
            <a:noFill/>
            <a:ln w="38100">
              <a:solidFill>
                <a:schemeClr val="tx1">
                  <a:lumMod val="75000"/>
                </a:schemeClr>
              </a:solidFill>
              <a:miter lim="800000"/>
              <a:headEnd/>
              <a:tailEnd/>
            </a:ln>
          </p:spPr>
        </p:pic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E196377-974D-4EA1-AB32-A6D9A9833C58}"/>
                </a:ext>
              </a:extLst>
            </p:cNvPr>
            <p:cNvSpPr/>
            <p:nvPr/>
          </p:nvSpPr>
          <p:spPr>
            <a:xfrm>
              <a:off x="4810125" y="4538663"/>
              <a:ext cx="117475" cy="115887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AD5D9E5E-5F03-4539-9827-872F29E3EC4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25EA9E1-D174-4626-A4F1-43564B198B5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41BEF0C5-970B-4FC9-8BF6-211B8766B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2533" name="Picture 2" descr="scottishflag">
            <a:extLst>
              <a:ext uri="{FF2B5EF4-FFF2-40B4-BE49-F238E27FC236}">
                <a16:creationId xmlns:a16="http://schemas.microsoft.com/office/drawing/2014/main" id="{F23C5A6A-4AB9-45EE-84F6-9375D209D53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 Box 3">
            <a:extLst>
              <a:ext uri="{FF2B5EF4-FFF2-40B4-BE49-F238E27FC236}">
                <a16:creationId xmlns:a16="http://schemas.microsoft.com/office/drawing/2014/main" id="{727F1013-4B7A-4997-945A-A284BE42D51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6676" name="Rectangle 4">
            <a:extLst>
              <a:ext uri="{FF2B5EF4-FFF2-40B4-BE49-F238E27FC236}">
                <a16:creationId xmlns:a16="http://schemas.microsoft.com/office/drawing/2014/main" id="{CF929787-69D3-48E4-B4BE-2B42F1893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794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22536" name="Text Box 5">
            <a:extLst>
              <a:ext uri="{FF2B5EF4-FFF2-40B4-BE49-F238E27FC236}">
                <a16:creationId xmlns:a16="http://schemas.microsoft.com/office/drawing/2014/main" id="{D44E6C79-C383-48C6-B2A4-3626C7DAC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pic>
        <p:nvPicPr>
          <p:cNvPr id="22537" name="Picture 6" descr="Office Objects 0572">
            <a:extLst>
              <a:ext uri="{FF2B5EF4-FFF2-40B4-BE49-F238E27FC236}">
                <a16:creationId xmlns:a16="http://schemas.microsoft.com/office/drawing/2014/main" id="{25DE6287-890F-4B55-91C2-DFCDD01041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8" name="Text Box 7">
            <a:extLst>
              <a:ext uri="{FF2B5EF4-FFF2-40B4-BE49-F238E27FC236}">
                <a16:creationId xmlns:a16="http://schemas.microsoft.com/office/drawing/2014/main" id="{CEE756C7-9571-4CA1-91E2-31F5CE5A2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0" y="2209800"/>
            <a:ext cx="7724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Use the following layout for dividing by a single digit.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22539" name="Text Box 9">
            <a:extLst>
              <a:ext uri="{FF2B5EF4-FFF2-40B4-BE49-F238E27FC236}">
                <a16:creationId xmlns:a16="http://schemas.microsoft.com/office/drawing/2014/main" id="{280EE439-5125-4DBE-BD60-59F00857E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525" y="2916238"/>
            <a:ext cx="1893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>
                <a:solidFill>
                  <a:srgbClr val="FFFF00"/>
                </a:solidFill>
              </a:rPr>
              <a:t>Example</a:t>
            </a:r>
            <a:r>
              <a:rPr lang="en-GB" altLang="en-US" sz="2800">
                <a:solidFill>
                  <a:srgbClr val="FFFF00"/>
                </a:solidFill>
              </a:rPr>
              <a:t> : 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22540" name="Text Box 23">
            <a:extLst>
              <a:ext uri="{FF2B5EF4-FFF2-40B4-BE49-F238E27FC236}">
                <a16:creationId xmlns:a16="http://schemas.microsoft.com/office/drawing/2014/main" id="{6B5EA98A-7BE1-4439-8BB8-E26A50BD3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70013"/>
            <a:ext cx="2608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Basic Operations</a:t>
            </a:r>
          </a:p>
        </p:txBody>
      </p:sp>
      <p:sp>
        <p:nvSpPr>
          <p:cNvPr id="19" name="Cloud 18">
            <a:extLst>
              <a:ext uri="{FF2B5EF4-FFF2-40B4-BE49-F238E27FC236}">
                <a16:creationId xmlns:a16="http://schemas.microsoft.com/office/drawing/2014/main" id="{E2C9B117-B181-40ED-9949-882BD9FD8919}"/>
              </a:ext>
            </a:extLst>
          </p:cNvPr>
          <p:cNvSpPr/>
          <p:nvPr/>
        </p:nvSpPr>
        <p:spPr>
          <a:xfrm>
            <a:off x="436563" y="0"/>
            <a:ext cx="4217987" cy="197961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Remember !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1 number 1 box</a:t>
            </a:r>
          </a:p>
        </p:txBody>
      </p:sp>
      <p:grpSp>
        <p:nvGrpSpPr>
          <p:cNvPr id="3" name="Group 19">
            <a:extLst>
              <a:ext uri="{FF2B5EF4-FFF2-40B4-BE49-F238E27FC236}">
                <a16:creationId xmlns:a16="http://schemas.microsoft.com/office/drawing/2014/main" id="{7854BD55-0559-4664-B88D-1A044485A8E6}"/>
              </a:ext>
            </a:extLst>
          </p:cNvPr>
          <p:cNvGrpSpPr>
            <a:grpSpLocks/>
          </p:cNvGrpSpPr>
          <p:nvPr/>
        </p:nvGrpSpPr>
        <p:grpSpPr bwMode="auto">
          <a:xfrm>
            <a:off x="4505325" y="3987800"/>
            <a:ext cx="1204913" cy="461963"/>
            <a:chOff x="4505325" y="3987800"/>
            <a:chExt cx="1204913" cy="461963"/>
          </a:xfrm>
        </p:grpSpPr>
        <p:sp>
          <p:nvSpPr>
            <p:cNvPr id="22543" name="TextBox 17">
              <a:extLst>
                <a:ext uri="{FF2B5EF4-FFF2-40B4-BE49-F238E27FC236}">
                  <a16:creationId xmlns:a16="http://schemas.microsoft.com/office/drawing/2014/main" id="{E133F442-D9DE-4EAE-9542-149D81DA13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5325" y="3987800"/>
              <a:ext cx="120491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7  3  2 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1005B94-AC0A-433D-8D72-C336380FE973}"/>
                </a:ext>
              </a:extLst>
            </p:cNvPr>
            <p:cNvSpPr/>
            <p:nvPr/>
          </p:nvSpPr>
          <p:spPr>
            <a:xfrm>
              <a:off x="4799013" y="4159250"/>
              <a:ext cx="128587" cy="112713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>
            <a:extLst>
              <a:ext uri="{FF2B5EF4-FFF2-40B4-BE49-F238E27FC236}">
                <a16:creationId xmlns:a16="http://schemas.microsoft.com/office/drawing/2014/main" id="{7086371D-CE89-42B0-A246-A04DFFCF76DE}"/>
              </a:ext>
            </a:extLst>
          </p:cNvPr>
          <p:cNvGrpSpPr>
            <a:grpSpLocks/>
          </p:cNvGrpSpPr>
          <p:nvPr/>
        </p:nvGrpSpPr>
        <p:grpSpPr bwMode="auto">
          <a:xfrm>
            <a:off x="2987675" y="3754438"/>
            <a:ext cx="2676525" cy="1533525"/>
            <a:chOff x="2987675" y="3754438"/>
            <a:chExt cx="2676525" cy="1533525"/>
          </a:xfrm>
        </p:grpSpPr>
        <p:pic>
          <p:nvPicPr>
            <p:cNvPr id="52243" name="Picture 19">
              <a:extLst>
                <a:ext uri="{FF2B5EF4-FFF2-40B4-BE49-F238E27FC236}">
                  <a16:creationId xmlns:a16="http://schemas.microsoft.com/office/drawing/2014/main" id="{F1B23447-68F2-432D-9FEF-E1BECE97D0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87675" y="3754438"/>
              <a:ext cx="2676525" cy="1533525"/>
            </a:xfrm>
            <a:prstGeom prst="rect">
              <a:avLst/>
            </a:prstGeom>
            <a:noFill/>
            <a:ln w="38100">
              <a:solidFill>
                <a:schemeClr val="tx1">
                  <a:lumMod val="75000"/>
                </a:schemeClr>
              </a:solidFill>
              <a:miter lim="800000"/>
              <a:headEnd/>
              <a:tailEnd/>
            </a:ln>
          </p:spPr>
        </p:pic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FFCD52E-3403-4204-BE27-95B74ABF5155}"/>
                </a:ext>
              </a:extLst>
            </p:cNvPr>
            <p:cNvSpPr/>
            <p:nvPr/>
          </p:nvSpPr>
          <p:spPr>
            <a:xfrm>
              <a:off x="4468813" y="4648200"/>
              <a:ext cx="117475" cy="114300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8AD3C331-5DEC-4D9B-AE12-EBD0022AE28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59B2447-2EE6-4422-9DF9-A798F69BC9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04FF0748-2618-4A67-BA46-B560C05CE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3557" name="Picture 2" descr="scottishflag">
            <a:extLst>
              <a:ext uri="{FF2B5EF4-FFF2-40B4-BE49-F238E27FC236}">
                <a16:creationId xmlns:a16="http://schemas.microsoft.com/office/drawing/2014/main" id="{67A4A0AF-7443-443A-AA72-0B64F12EB3F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Text Box 3">
            <a:extLst>
              <a:ext uri="{FF2B5EF4-FFF2-40B4-BE49-F238E27FC236}">
                <a16:creationId xmlns:a16="http://schemas.microsoft.com/office/drawing/2014/main" id="{23636B67-9206-4B97-AEC0-5E874396D6E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7700" name="Rectangle 4">
            <a:extLst>
              <a:ext uri="{FF2B5EF4-FFF2-40B4-BE49-F238E27FC236}">
                <a16:creationId xmlns:a16="http://schemas.microsoft.com/office/drawing/2014/main" id="{A2368D97-7A51-4306-BB28-C988BFC8F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23560" name="Text Box 5">
            <a:extLst>
              <a:ext uri="{FF2B5EF4-FFF2-40B4-BE49-F238E27FC236}">
                <a16:creationId xmlns:a16="http://schemas.microsoft.com/office/drawing/2014/main" id="{0D55B5D5-44AC-45CD-91E3-DAF88E881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pic>
        <p:nvPicPr>
          <p:cNvPr id="23561" name="Picture 6" descr="Office Objects 0572">
            <a:extLst>
              <a:ext uri="{FF2B5EF4-FFF2-40B4-BE49-F238E27FC236}">
                <a16:creationId xmlns:a16="http://schemas.microsoft.com/office/drawing/2014/main" id="{E4DF7846-3C55-468C-993B-3D9F45ED8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2" name="Text Box 7">
            <a:extLst>
              <a:ext uri="{FF2B5EF4-FFF2-40B4-BE49-F238E27FC236}">
                <a16:creationId xmlns:a16="http://schemas.microsoft.com/office/drawing/2014/main" id="{9B6F5850-178E-437C-B183-603CE2252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2266950"/>
            <a:ext cx="73453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£54.36 is to be split evenly between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6 pupils. How much will each get ?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23563" name="Text Box 23">
            <a:extLst>
              <a:ext uri="{FF2B5EF4-FFF2-40B4-BE49-F238E27FC236}">
                <a16:creationId xmlns:a16="http://schemas.microsoft.com/office/drawing/2014/main" id="{79B2AFE1-BFEA-469B-93BD-878FF053D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Basic Operations</a:t>
            </a:r>
          </a:p>
        </p:txBody>
      </p:sp>
      <p:grpSp>
        <p:nvGrpSpPr>
          <p:cNvPr id="3" name="Group 17">
            <a:extLst>
              <a:ext uri="{FF2B5EF4-FFF2-40B4-BE49-F238E27FC236}">
                <a16:creationId xmlns:a16="http://schemas.microsoft.com/office/drawing/2014/main" id="{26B08362-6315-43EF-9468-18A27120CF84}"/>
              </a:ext>
            </a:extLst>
          </p:cNvPr>
          <p:cNvGrpSpPr>
            <a:grpSpLocks/>
          </p:cNvGrpSpPr>
          <p:nvPr/>
        </p:nvGrpSpPr>
        <p:grpSpPr bwMode="auto">
          <a:xfrm>
            <a:off x="4178300" y="4068763"/>
            <a:ext cx="1112838" cy="461962"/>
            <a:chOff x="4178300" y="4068763"/>
            <a:chExt cx="1112838" cy="461962"/>
          </a:xfrm>
        </p:grpSpPr>
        <p:sp>
          <p:nvSpPr>
            <p:cNvPr id="23565" name="TextBox 21">
              <a:extLst>
                <a:ext uri="{FF2B5EF4-FFF2-40B4-BE49-F238E27FC236}">
                  <a16:creationId xmlns:a16="http://schemas.microsoft.com/office/drawing/2014/main" id="{7374E67E-C629-4F03-87D8-A5FB3D3606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8300" y="4068763"/>
              <a:ext cx="111283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9  0  6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370D8AD-FCBF-4787-9DF3-1DD6141825AB}"/>
                </a:ext>
              </a:extLst>
            </p:cNvPr>
            <p:cNvSpPr/>
            <p:nvPr/>
          </p:nvSpPr>
          <p:spPr>
            <a:xfrm>
              <a:off x="4471988" y="4240213"/>
              <a:ext cx="115887" cy="115887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2AC06567-1BAE-4713-AFAF-95CFB1F9789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582FC73-CB89-4EC7-9597-20D8B406D3A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DADF8D9-E52D-4E65-AB0D-4615A62D05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B296C0A9-187F-4C1C-B937-9BABCB1617E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49438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9221" name="Picture 3" descr="scottishflag">
            <a:extLst>
              <a:ext uri="{FF2B5EF4-FFF2-40B4-BE49-F238E27FC236}">
                <a16:creationId xmlns:a16="http://schemas.microsoft.com/office/drawing/2014/main" id="{06060C6D-BDFF-45B7-9D62-6E9C98FC7FB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4">
            <a:extLst>
              <a:ext uri="{FF2B5EF4-FFF2-40B4-BE49-F238E27FC236}">
                <a16:creationId xmlns:a16="http://schemas.microsoft.com/office/drawing/2014/main" id="{2C40BE4B-FB8A-40F1-A306-F5B2DCC5699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9223" name="Picture 6" descr="Office Objects 0572">
            <a:extLst>
              <a:ext uri="{FF2B5EF4-FFF2-40B4-BE49-F238E27FC236}">
                <a16:creationId xmlns:a16="http://schemas.microsoft.com/office/drawing/2014/main" id="{42D685F5-D1D5-473C-B1E5-D7E23F3A6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Text Box 7">
            <a:extLst>
              <a:ext uri="{FF2B5EF4-FFF2-40B4-BE49-F238E27FC236}">
                <a16:creationId xmlns:a16="http://schemas.microsoft.com/office/drawing/2014/main" id="{75B2F4FB-74DD-42AD-A4E5-914446C96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7325" y="2078038"/>
            <a:ext cx="648017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FFFF00"/>
                </a:solidFill>
              </a:rPr>
              <a:t>The answer to the question is</a:t>
            </a:r>
          </a:p>
          <a:p>
            <a:pPr algn="ctr" eaLnBrk="1" hangingPunct="1"/>
            <a:endParaRPr lang="en-GB" altLang="en-US" sz="3600">
              <a:solidFill>
                <a:srgbClr val="FFFF00"/>
              </a:solidFill>
            </a:endParaRPr>
          </a:p>
          <a:p>
            <a:pPr algn="ctr" eaLnBrk="1" hangingPunct="1"/>
            <a:r>
              <a:rPr lang="en-GB" altLang="en-US" sz="3600">
                <a:solidFill>
                  <a:srgbClr val="FFFF00"/>
                </a:solidFill>
              </a:rPr>
              <a:t>60</a:t>
            </a:r>
          </a:p>
        </p:txBody>
      </p:sp>
      <p:sp>
        <p:nvSpPr>
          <p:cNvPr id="9225" name="Text Box 8">
            <a:extLst>
              <a:ext uri="{FF2B5EF4-FFF2-40B4-BE49-F238E27FC236}">
                <a16:creationId xmlns:a16="http://schemas.microsoft.com/office/drawing/2014/main" id="{91D7EAE4-0B11-4BBB-9AF2-551F02F13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463" y="4259263"/>
            <a:ext cx="80533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Write down as many questions as you can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07AA53F8-27A1-4421-B7BD-7E3439E056B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71D51A-F151-4320-B00E-A725D53B78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7578E1FC-59AF-4D20-BE78-FE7C27FF6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4580" name="Picture 2" descr="scottishflag">
            <a:extLst>
              <a:ext uri="{FF2B5EF4-FFF2-40B4-BE49-F238E27FC236}">
                <a16:creationId xmlns:a16="http://schemas.microsoft.com/office/drawing/2014/main" id="{CBF515E6-4F7B-4BB5-B0A8-E21EC671B3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3">
            <a:extLst>
              <a:ext uri="{FF2B5EF4-FFF2-40B4-BE49-F238E27FC236}">
                <a16:creationId xmlns:a16="http://schemas.microsoft.com/office/drawing/2014/main" id="{E02D96FF-B00D-4428-AD2F-1065620A75A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2AC705A3-564A-4CA3-923D-4435CBFF4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238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24583" name="Picture 10" descr="Office Objects 0572">
            <a:extLst>
              <a:ext uri="{FF2B5EF4-FFF2-40B4-BE49-F238E27FC236}">
                <a16:creationId xmlns:a16="http://schemas.microsoft.com/office/drawing/2014/main" id="{114AC9C1-F4F9-4D10-88EA-A34AD7721B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4" name="TextBox 14">
            <a:extLst>
              <a:ext uri="{FF2B5EF4-FFF2-40B4-BE49-F238E27FC236}">
                <a16:creationId xmlns:a16="http://schemas.microsoft.com/office/drawing/2014/main" id="{43D656C8-C251-4E7C-AD9F-5612E4CF3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985963"/>
            <a:ext cx="70199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There are many reasons why pupils do not get </a:t>
            </a:r>
          </a:p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the correct answer to multiplication sums. </a:t>
            </a:r>
          </a:p>
        </p:txBody>
      </p:sp>
      <p:grpSp>
        <p:nvGrpSpPr>
          <p:cNvPr id="2" name="Group 25">
            <a:extLst>
              <a:ext uri="{FF2B5EF4-FFF2-40B4-BE49-F238E27FC236}">
                <a16:creationId xmlns:a16="http://schemas.microsoft.com/office/drawing/2014/main" id="{05EC0D13-A57C-4F76-B3CB-9CD8C9D2469F}"/>
              </a:ext>
            </a:extLst>
          </p:cNvPr>
          <p:cNvGrpSpPr>
            <a:grpSpLocks/>
          </p:cNvGrpSpPr>
          <p:nvPr/>
        </p:nvGrpSpPr>
        <p:grpSpPr bwMode="auto">
          <a:xfrm>
            <a:off x="1214438" y="3586163"/>
            <a:ext cx="1323975" cy="1195387"/>
            <a:chOff x="1214868" y="3418450"/>
            <a:chExt cx="1323542" cy="1195754"/>
          </a:xfrm>
        </p:grpSpPr>
        <p:sp>
          <p:nvSpPr>
            <p:cNvPr id="24596" name="TextBox 15">
              <a:extLst>
                <a:ext uri="{FF2B5EF4-FFF2-40B4-BE49-F238E27FC236}">
                  <a16:creationId xmlns:a16="http://schemas.microsoft.com/office/drawing/2014/main" id="{B0F2161D-712B-4341-A310-9B3508C02D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4055" y="3418450"/>
              <a:ext cx="864355" cy="646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2.3</a:t>
              </a:r>
            </a:p>
          </p:txBody>
        </p:sp>
        <p:sp>
          <p:nvSpPr>
            <p:cNvPr id="24597" name="TextBox 16">
              <a:extLst>
                <a:ext uri="{FF2B5EF4-FFF2-40B4-BE49-F238E27FC236}">
                  <a16:creationId xmlns:a16="http://schemas.microsoft.com/office/drawing/2014/main" id="{F2B002A5-AFD3-40D0-A0A6-CB1859D4A5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868" y="3964745"/>
              <a:ext cx="877728" cy="646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x 9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C28E85C-48AB-41B3-8261-856A51A0D9E5}"/>
                </a:ext>
              </a:extLst>
            </p:cNvPr>
            <p:cNvCxnSpPr/>
            <p:nvPr/>
          </p:nvCxnSpPr>
          <p:spPr>
            <a:xfrm>
              <a:off x="1337065" y="4614204"/>
              <a:ext cx="1068039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6">
            <a:extLst>
              <a:ext uri="{FF2B5EF4-FFF2-40B4-BE49-F238E27FC236}">
                <a16:creationId xmlns:a16="http://schemas.microsoft.com/office/drawing/2014/main" id="{77BBCEDE-400E-4AFC-827D-9302BA1A151F}"/>
              </a:ext>
            </a:extLst>
          </p:cNvPr>
          <p:cNvGrpSpPr>
            <a:grpSpLocks/>
          </p:cNvGrpSpPr>
          <p:nvPr/>
        </p:nvGrpSpPr>
        <p:grpSpPr bwMode="auto">
          <a:xfrm>
            <a:off x="4175125" y="3597275"/>
            <a:ext cx="1120775" cy="1195388"/>
            <a:chOff x="4175790" y="3430172"/>
            <a:chExt cx="1119428" cy="1195754"/>
          </a:xfrm>
        </p:grpSpPr>
        <p:sp>
          <p:nvSpPr>
            <p:cNvPr id="24593" name="TextBox 19">
              <a:extLst>
                <a:ext uri="{FF2B5EF4-FFF2-40B4-BE49-F238E27FC236}">
                  <a16:creationId xmlns:a16="http://schemas.microsoft.com/office/drawing/2014/main" id="{5BB941AB-ADD7-4B7B-BF85-E0253552D5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31588" y="3430172"/>
              <a:ext cx="863630" cy="646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2.3</a:t>
              </a:r>
            </a:p>
          </p:txBody>
        </p:sp>
        <p:sp>
          <p:nvSpPr>
            <p:cNvPr id="24594" name="TextBox 20">
              <a:extLst>
                <a:ext uri="{FF2B5EF4-FFF2-40B4-BE49-F238E27FC236}">
                  <a16:creationId xmlns:a16="http://schemas.microsoft.com/office/drawing/2014/main" id="{7FB5BCDA-0FB7-449D-A2D4-BDBDFA9A21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2429" y="3976467"/>
              <a:ext cx="4667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>
                  <a:solidFill>
                    <a:srgbClr val="FFFF00"/>
                  </a:solidFill>
                </a:rPr>
                <a:t>9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FBB7278-F351-4E6F-9C1E-21BAD9F8DB5B}"/>
                </a:ext>
              </a:extLst>
            </p:cNvPr>
            <p:cNvCxnSpPr/>
            <p:nvPr/>
          </p:nvCxnSpPr>
          <p:spPr>
            <a:xfrm>
              <a:off x="4175790" y="4625926"/>
              <a:ext cx="1068689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3746E61E-084E-4B82-8997-B80488A45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3597275"/>
            <a:ext cx="16954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2.3 x 9</a:t>
            </a:r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D82047BC-2A70-47BB-A476-F767767095FA}"/>
              </a:ext>
            </a:extLst>
          </p:cNvPr>
          <p:cNvSpPr/>
          <p:nvPr/>
        </p:nvSpPr>
        <p:spPr>
          <a:xfrm rot="2810135">
            <a:off x="1169988" y="3265488"/>
            <a:ext cx="1481137" cy="1493837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2" name="Cross 31">
            <a:extLst>
              <a:ext uri="{FF2B5EF4-FFF2-40B4-BE49-F238E27FC236}">
                <a16:creationId xmlns:a16="http://schemas.microsoft.com/office/drawing/2014/main" id="{C813652F-8FDC-42C5-BD44-CFEC5C2D3FFF}"/>
              </a:ext>
            </a:extLst>
          </p:cNvPr>
          <p:cNvSpPr/>
          <p:nvPr/>
        </p:nvSpPr>
        <p:spPr>
          <a:xfrm rot="2810135">
            <a:off x="4051300" y="3265488"/>
            <a:ext cx="1481137" cy="1493838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3" name="Cross 32">
            <a:extLst>
              <a:ext uri="{FF2B5EF4-FFF2-40B4-BE49-F238E27FC236}">
                <a16:creationId xmlns:a16="http://schemas.microsoft.com/office/drawing/2014/main" id="{CB77BA45-DD29-4AC6-88EB-54FCF9CD8EE2}"/>
              </a:ext>
            </a:extLst>
          </p:cNvPr>
          <p:cNvSpPr/>
          <p:nvPr/>
        </p:nvSpPr>
        <p:spPr>
          <a:xfrm rot="2810135">
            <a:off x="7174706" y="3266282"/>
            <a:ext cx="1481137" cy="1492250"/>
          </a:xfrm>
          <a:prstGeom prst="plus">
            <a:avLst>
              <a:gd name="adj" fmla="val 47433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4591" name="Text Box 23">
            <a:extLst>
              <a:ext uri="{FF2B5EF4-FFF2-40B4-BE49-F238E27FC236}">
                <a16:creationId xmlns:a16="http://schemas.microsoft.com/office/drawing/2014/main" id="{99034AD9-ABDC-45E1-A6C5-536B04B16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Basic Operations</a:t>
            </a:r>
          </a:p>
        </p:txBody>
      </p:sp>
      <p:sp>
        <p:nvSpPr>
          <p:cNvPr id="37" name="Cloud 36">
            <a:extLst>
              <a:ext uri="{FF2B5EF4-FFF2-40B4-BE49-F238E27FC236}">
                <a16:creationId xmlns:a16="http://schemas.microsoft.com/office/drawing/2014/main" id="{56C042AA-FCAB-403D-83CE-C9C8674061DC}"/>
              </a:ext>
            </a:extLst>
          </p:cNvPr>
          <p:cNvSpPr/>
          <p:nvPr/>
        </p:nvSpPr>
        <p:spPr>
          <a:xfrm>
            <a:off x="225425" y="0"/>
            <a:ext cx="4164013" cy="2757488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000066">
                    <a:lumMod val="50000"/>
                  </a:srgbClr>
                </a:solidFill>
                <a:latin typeface="Comic Sans MS" pitchFamily="66" charset="0"/>
              </a:rPr>
              <a:t>Are there any errors in these sums.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0" grpId="0" animBg="1"/>
      <p:bldP spid="32" grpId="0" animBg="1"/>
      <p:bldP spid="33" grpId="0" animBg="1"/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DB863314-899B-48CA-8CBE-A5B64E0F0D0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9D9F04E-788D-4340-86B6-A510FB0EAD5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2FAE4EA-21DE-496C-952A-7BE7B3DCF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5604" name="Picture 2" descr="scottishflag">
            <a:extLst>
              <a:ext uri="{FF2B5EF4-FFF2-40B4-BE49-F238E27FC236}">
                <a16:creationId xmlns:a16="http://schemas.microsoft.com/office/drawing/2014/main" id="{DF331381-EF04-4404-95BA-8E37CE75C96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 Box 3">
            <a:extLst>
              <a:ext uri="{FF2B5EF4-FFF2-40B4-BE49-F238E27FC236}">
                <a16:creationId xmlns:a16="http://schemas.microsoft.com/office/drawing/2014/main" id="{EBD7F6A7-83D6-4D79-B96C-6043EBF6FBD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09AE865D-0DBC-49A4-9707-E026F3947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238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25607" name="Text Box 25">
            <a:extLst>
              <a:ext uri="{FF2B5EF4-FFF2-40B4-BE49-F238E27FC236}">
                <a16:creationId xmlns:a16="http://schemas.microsoft.com/office/drawing/2014/main" id="{6126FFE7-EB94-410F-8614-9D17FC2EC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pic>
        <p:nvPicPr>
          <p:cNvPr id="25608" name="Picture 38" descr="Office Objects 0572">
            <a:extLst>
              <a:ext uri="{FF2B5EF4-FFF2-40B4-BE49-F238E27FC236}">
                <a16:creationId xmlns:a16="http://schemas.microsoft.com/office/drawing/2014/main" id="{8F374659-08FD-49FD-A038-93DF1F979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9" name="Text Box 47">
            <a:extLst>
              <a:ext uri="{FF2B5EF4-FFF2-40B4-BE49-F238E27FC236}">
                <a16:creationId xmlns:a16="http://schemas.microsoft.com/office/drawing/2014/main" id="{B756BFC5-9B67-4DCE-B2D7-F282AD63F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2209800"/>
            <a:ext cx="74025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 be able to multiply by a single digit you need to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know your tables.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25610" name="Text Box 60">
            <a:extLst>
              <a:ext uri="{FF2B5EF4-FFF2-40B4-BE49-F238E27FC236}">
                <a16:creationId xmlns:a16="http://schemas.microsoft.com/office/drawing/2014/main" id="{CD77FEF6-2CF4-4CD7-B144-EFD17413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525" y="3230563"/>
            <a:ext cx="1508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FF"/>
                </a:solidFill>
              </a:rPr>
              <a:t>Examples</a:t>
            </a:r>
          </a:p>
        </p:txBody>
      </p:sp>
      <p:sp>
        <p:nvSpPr>
          <p:cNvPr id="25611" name="Text Box 23">
            <a:extLst>
              <a:ext uri="{FF2B5EF4-FFF2-40B4-BE49-F238E27FC236}">
                <a16:creationId xmlns:a16="http://schemas.microsoft.com/office/drawing/2014/main" id="{3D0C0D7C-0044-4D67-96A5-0DE8E80A1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Basic Operations</a:t>
            </a:r>
          </a:p>
        </p:txBody>
      </p:sp>
      <p:pic>
        <p:nvPicPr>
          <p:cNvPr id="6159" name="Picture 15">
            <a:extLst>
              <a:ext uri="{FF2B5EF4-FFF2-40B4-BE49-F238E27FC236}">
                <a16:creationId xmlns:a16="http://schemas.microsoft.com/office/drawing/2014/main" id="{F2F21752-CE61-4E14-B5C3-2CB262BF16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7988" y="3849688"/>
            <a:ext cx="2295525" cy="19145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6160" name="Picture 16">
            <a:extLst>
              <a:ext uri="{FF2B5EF4-FFF2-40B4-BE49-F238E27FC236}">
                <a16:creationId xmlns:a16="http://schemas.microsoft.com/office/drawing/2014/main" id="{CAA15E23-E158-4C41-92BD-63F4134D0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76938" y="3795713"/>
            <a:ext cx="2295525" cy="19145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0" name="Cloud 19">
            <a:extLst>
              <a:ext uri="{FF2B5EF4-FFF2-40B4-BE49-F238E27FC236}">
                <a16:creationId xmlns:a16="http://schemas.microsoft.com/office/drawing/2014/main" id="{8DFDDAC2-35F7-467A-AE08-72D1DFE24C46}"/>
              </a:ext>
            </a:extLst>
          </p:cNvPr>
          <p:cNvSpPr/>
          <p:nvPr/>
        </p:nvSpPr>
        <p:spPr>
          <a:xfrm>
            <a:off x="436563" y="0"/>
            <a:ext cx="4217987" cy="197961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Remember !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1 number 1 box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65F5D6F-EF59-43DD-ACA3-2B21A417C8AC}"/>
              </a:ext>
            </a:extLst>
          </p:cNvPr>
          <p:cNvSpPr/>
          <p:nvPr/>
        </p:nvSpPr>
        <p:spPr>
          <a:xfrm>
            <a:off x="3148013" y="4376738"/>
            <a:ext cx="115887" cy="115887"/>
          </a:xfrm>
          <a:prstGeom prst="ellipse">
            <a:avLst/>
          </a:prstGeom>
          <a:solidFill>
            <a:srgbClr val="080808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GB"/>
          </a:p>
        </p:txBody>
      </p:sp>
      <p:grpSp>
        <p:nvGrpSpPr>
          <p:cNvPr id="2" name="Group 21">
            <a:extLst>
              <a:ext uri="{FF2B5EF4-FFF2-40B4-BE49-F238E27FC236}">
                <a16:creationId xmlns:a16="http://schemas.microsoft.com/office/drawing/2014/main" id="{31EFF1A2-1792-4102-816E-A5080E254267}"/>
              </a:ext>
            </a:extLst>
          </p:cNvPr>
          <p:cNvGrpSpPr>
            <a:grpSpLocks/>
          </p:cNvGrpSpPr>
          <p:nvPr/>
        </p:nvGrpSpPr>
        <p:grpSpPr bwMode="auto">
          <a:xfrm>
            <a:off x="2171700" y="4983163"/>
            <a:ext cx="1433513" cy="461962"/>
            <a:chOff x="2171700" y="4983163"/>
            <a:chExt cx="1433513" cy="461962"/>
          </a:xfrm>
        </p:grpSpPr>
        <p:sp>
          <p:nvSpPr>
            <p:cNvPr id="25621" name="TextBox 16">
              <a:extLst>
                <a:ext uri="{FF2B5EF4-FFF2-40B4-BE49-F238E27FC236}">
                  <a16:creationId xmlns:a16="http://schemas.microsoft.com/office/drawing/2014/main" id="{A55ED9B9-8E65-4E2F-95AD-55D9A81ED5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700" y="4983163"/>
              <a:ext cx="14335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1  4  9  2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DB5CFAD-7056-4697-9565-1695E156632B}"/>
                </a:ext>
              </a:extLst>
            </p:cNvPr>
            <p:cNvSpPr/>
            <p:nvPr/>
          </p:nvSpPr>
          <p:spPr>
            <a:xfrm>
              <a:off x="3133725" y="5156200"/>
              <a:ext cx="117475" cy="114300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23974391-5FFB-4F0A-8EB6-CA16FF67BCBD}"/>
              </a:ext>
            </a:extLst>
          </p:cNvPr>
          <p:cNvSpPr/>
          <p:nvPr/>
        </p:nvSpPr>
        <p:spPr>
          <a:xfrm>
            <a:off x="6699250" y="4325938"/>
            <a:ext cx="115888" cy="114300"/>
          </a:xfrm>
          <a:prstGeom prst="ellipse">
            <a:avLst/>
          </a:prstGeom>
          <a:solidFill>
            <a:srgbClr val="080808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GB"/>
          </a:p>
        </p:txBody>
      </p:sp>
      <p:grpSp>
        <p:nvGrpSpPr>
          <p:cNvPr id="3" name="Group 24">
            <a:extLst>
              <a:ext uri="{FF2B5EF4-FFF2-40B4-BE49-F238E27FC236}">
                <a16:creationId xmlns:a16="http://schemas.microsoft.com/office/drawing/2014/main" id="{68A30BFE-38A7-47E5-A215-83A2C302ED76}"/>
              </a:ext>
            </a:extLst>
          </p:cNvPr>
          <p:cNvGrpSpPr>
            <a:grpSpLocks/>
          </p:cNvGrpSpPr>
          <p:nvPr/>
        </p:nvGrpSpPr>
        <p:grpSpPr bwMode="auto">
          <a:xfrm>
            <a:off x="6078538" y="4945063"/>
            <a:ext cx="1852612" cy="461962"/>
            <a:chOff x="6078538" y="4945063"/>
            <a:chExt cx="1852612" cy="461962"/>
          </a:xfrm>
        </p:grpSpPr>
        <p:sp>
          <p:nvSpPr>
            <p:cNvPr id="25619" name="TextBox 18">
              <a:extLst>
                <a:ext uri="{FF2B5EF4-FFF2-40B4-BE49-F238E27FC236}">
                  <a16:creationId xmlns:a16="http://schemas.microsoft.com/office/drawing/2014/main" id="{93E32879-3146-4800-A7E0-4835FABF95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78538" y="4945063"/>
              <a:ext cx="185261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2  6  2  0  8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41E02F9-D08E-469B-81BC-B0AEB86CE18A}"/>
                </a:ext>
              </a:extLst>
            </p:cNvPr>
            <p:cNvSpPr/>
            <p:nvPr/>
          </p:nvSpPr>
          <p:spPr>
            <a:xfrm>
              <a:off x="6715125" y="5105400"/>
              <a:ext cx="115888" cy="114300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>
            <a:extLst>
              <a:ext uri="{FF2B5EF4-FFF2-40B4-BE49-F238E27FC236}">
                <a16:creationId xmlns:a16="http://schemas.microsoft.com/office/drawing/2014/main" id="{C5B64BC1-F3E4-40F6-878D-4D5D299BACAB}"/>
              </a:ext>
            </a:extLst>
          </p:cNvPr>
          <p:cNvGrpSpPr>
            <a:grpSpLocks/>
          </p:cNvGrpSpPr>
          <p:nvPr/>
        </p:nvGrpSpPr>
        <p:grpSpPr bwMode="auto">
          <a:xfrm>
            <a:off x="3833813" y="3686175"/>
            <a:ext cx="2295525" cy="1914525"/>
            <a:chOff x="3833813" y="3686175"/>
            <a:chExt cx="2295525" cy="1914525"/>
          </a:xfrm>
        </p:grpSpPr>
        <p:pic>
          <p:nvPicPr>
            <p:cNvPr id="49172" name="Picture 20">
              <a:extLst>
                <a:ext uri="{FF2B5EF4-FFF2-40B4-BE49-F238E27FC236}">
                  <a16:creationId xmlns:a16="http://schemas.microsoft.com/office/drawing/2014/main" id="{38485D7C-CD08-4A89-8504-4501A9E0C0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33813" y="3686175"/>
              <a:ext cx="2295525" cy="1914525"/>
            </a:xfrm>
            <a:prstGeom prst="rect">
              <a:avLst/>
            </a:prstGeom>
            <a:noFill/>
            <a:ln w="38100">
              <a:solidFill>
                <a:schemeClr val="tx1">
                  <a:lumMod val="75000"/>
                </a:schemeClr>
              </a:solidFill>
              <a:miter lim="800000"/>
              <a:headEnd/>
              <a:tailEnd/>
            </a:ln>
          </p:spPr>
        </p:pic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A137043-6FD6-4204-A4AA-992C2DA2E918}"/>
                </a:ext>
              </a:extLst>
            </p:cNvPr>
            <p:cNvSpPr/>
            <p:nvPr/>
          </p:nvSpPr>
          <p:spPr>
            <a:xfrm>
              <a:off x="5308600" y="4191000"/>
              <a:ext cx="115888" cy="114300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  <p:sp>
        <p:nvSpPr>
          <p:cNvPr id="18" name="Date Placeholder 1">
            <a:extLst>
              <a:ext uri="{FF2B5EF4-FFF2-40B4-BE49-F238E27FC236}">
                <a16:creationId xmlns:a16="http://schemas.microsoft.com/office/drawing/2014/main" id="{B06F9464-F6E6-47DA-B7B7-A7C781CFCDA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DA32BB5-3C12-49DC-9318-35C3E31169F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0B348790-6278-4F71-B190-98F4C4FF7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6629" name="Picture 2" descr="scottishflag">
            <a:extLst>
              <a:ext uri="{FF2B5EF4-FFF2-40B4-BE49-F238E27FC236}">
                <a16:creationId xmlns:a16="http://schemas.microsoft.com/office/drawing/2014/main" id="{F7ADC112-094B-47EE-9591-72CC418DECB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 Box 3">
            <a:extLst>
              <a:ext uri="{FF2B5EF4-FFF2-40B4-BE49-F238E27FC236}">
                <a16:creationId xmlns:a16="http://schemas.microsoft.com/office/drawing/2014/main" id="{339A4245-6E94-438F-87FB-349D6CD5199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1860" name="Rectangle 4">
            <a:extLst>
              <a:ext uri="{FF2B5EF4-FFF2-40B4-BE49-F238E27FC236}">
                <a16:creationId xmlns:a16="http://schemas.microsoft.com/office/drawing/2014/main" id="{10B4E6C5-3052-4EC3-9EE1-F1E82ECD6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26632" name="Text Box 5">
            <a:extLst>
              <a:ext uri="{FF2B5EF4-FFF2-40B4-BE49-F238E27FC236}">
                <a16:creationId xmlns:a16="http://schemas.microsoft.com/office/drawing/2014/main" id="{FF862776-86B4-4A4A-9C3B-B348899C4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pic>
        <p:nvPicPr>
          <p:cNvPr id="26633" name="Picture 6" descr="Office Objects 0572">
            <a:extLst>
              <a:ext uri="{FF2B5EF4-FFF2-40B4-BE49-F238E27FC236}">
                <a16:creationId xmlns:a16="http://schemas.microsoft.com/office/drawing/2014/main" id="{9D9E7F45-476A-4C15-8C58-00AF84B668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4" name="Text Box 8">
            <a:extLst>
              <a:ext uri="{FF2B5EF4-FFF2-40B4-BE49-F238E27FC236}">
                <a16:creationId xmlns:a16="http://schemas.microsoft.com/office/drawing/2014/main" id="{9FB5B0BE-8509-47E0-B376-70BB9B712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2266950"/>
            <a:ext cx="80279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A water tank holds 16.4 litres of water. 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How many litres will 8 tanks hold ?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26635" name="Text Box 23">
            <a:extLst>
              <a:ext uri="{FF2B5EF4-FFF2-40B4-BE49-F238E27FC236}">
                <a16:creationId xmlns:a16="http://schemas.microsoft.com/office/drawing/2014/main" id="{86BE8EB7-9B29-4538-86D0-E6A825CCE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1384300"/>
            <a:ext cx="2608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Basic Operations</a:t>
            </a:r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2D86E01A-B496-4C82-B035-9E9E72A038CF}"/>
              </a:ext>
            </a:extLst>
          </p:cNvPr>
          <p:cNvSpPr/>
          <p:nvPr/>
        </p:nvSpPr>
        <p:spPr>
          <a:xfrm>
            <a:off x="436563" y="0"/>
            <a:ext cx="4217987" cy="197961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Remember ! 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1 number 1 box</a:t>
            </a:r>
          </a:p>
        </p:txBody>
      </p:sp>
      <p:grpSp>
        <p:nvGrpSpPr>
          <p:cNvPr id="3" name="Group 16">
            <a:extLst>
              <a:ext uri="{FF2B5EF4-FFF2-40B4-BE49-F238E27FC236}">
                <a16:creationId xmlns:a16="http://schemas.microsoft.com/office/drawing/2014/main" id="{7007E524-FF0F-4882-BC1B-0873258B1CBB}"/>
              </a:ext>
            </a:extLst>
          </p:cNvPr>
          <p:cNvGrpSpPr>
            <a:grpSpLocks/>
          </p:cNvGrpSpPr>
          <p:nvPr/>
        </p:nvGrpSpPr>
        <p:grpSpPr bwMode="auto">
          <a:xfrm>
            <a:off x="4371975" y="4835525"/>
            <a:ext cx="1384300" cy="461963"/>
            <a:chOff x="4371975" y="4835525"/>
            <a:chExt cx="1384300" cy="461963"/>
          </a:xfrm>
        </p:grpSpPr>
        <p:sp>
          <p:nvSpPr>
            <p:cNvPr id="26638" name="TextBox 21">
              <a:extLst>
                <a:ext uri="{FF2B5EF4-FFF2-40B4-BE49-F238E27FC236}">
                  <a16:creationId xmlns:a16="http://schemas.microsoft.com/office/drawing/2014/main" id="{3115F936-B6C2-4DF0-BDF0-890009D7EA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1975" y="4835525"/>
              <a:ext cx="13843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1  3  1  2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9281FB9-9C4D-495A-86FF-45A08334C952}"/>
                </a:ext>
              </a:extLst>
            </p:cNvPr>
            <p:cNvSpPr/>
            <p:nvPr/>
          </p:nvSpPr>
          <p:spPr>
            <a:xfrm>
              <a:off x="5297488" y="5026025"/>
              <a:ext cx="115887" cy="114300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F9AD07F5-C070-454D-B8DD-464603744CF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6D4CD7E4-F6A4-4157-9CF0-A55733F1B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139CC3A5-06BC-43A3-B6CB-9A75894B3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7653" name="Text Box 3">
            <a:extLst>
              <a:ext uri="{FF2B5EF4-FFF2-40B4-BE49-F238E27FC236}">
                <a16:creationId xmlns:a16="http://schemas.microsoft.com/office/drawing/2014/main" id="{62A4BD37-46BD-4286-83C7-122B47228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N5 Lifeskills</a:t>
            </a:r>
          </a:p>
          <a:p>
            <a:pPr algn="ctr" eaLnBrk="1" hangingPunct="1"/>
            <a:r>
              <a:rPr lang="en-GB" altLang="en-US" sz="4000"/>
              <a:t>Ex 3</a:t>
            </a:r>
          </a:p>
          <a:p>
            <a:pPr algn="ctr" eaLnBrk="1" hangingPunct="1"/>
            <a:r>
              <a:rPr lang="en-GB" altLang="en-US" sz="4000"/>
              <a:t>Ch2 (page 20)</a:t>
            </a:r>
          </a:p>
        </p:txBody>
      </p:sp>
      <p:pic>
        <p:nvPicPr>
          <p:cNvPr id="27654" name="Picture 4" descr="ag00463_">
            <a:extLst>
              <a:ext uri="{FF2B5EF4-FFF2-40B4-BE49-F238E27FC236}">
                <a16:creationId xmlns:a16="http://schemas.microsoft.com/office/drawing/2014/main" id="{6BAE6A26-DBFF-47EA-813E-9F12ADA5BCA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5" descr="scottishflag">
            <a:extLst>
              <a:ext uri="{FF2B5EF4-FFF2-40B4-BE49-F238E27FC236}">
                <a16:creationId xmlns:a16="http://schemas.microsoft.com/office/drawing/2014/main" id="{35694D37-9243-45E4-975E-9C10E12FBD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6" descr="Office Objects 0572">
            <a:extLst>
              <a:ext uri="{FF2B5EF4-FFF2-40B4-BE49-F238E27FC236}">
                <a16:creationId xmlns:a16="http://schemas.microsoft.com/office/drawing/2014/main" id="{4F1FAFC9-C116-4B51-A2F3-0C4192C52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Text Box 7">
            <a:extLst>
              <a:ext uri="{FF2B5EF4-FFF2-40B4-BE49-F238E27FC236}">
                <a16:creationId xmlns:a16="http://schemas.microsoft.com/office/drawing/2014/main" id="{5CE730BE-6F3A-4740-89CB-B58B8773F33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AC814C60-F86D-4D1D-8ADF-06CB5D967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Basic Operations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>
            <a:extLst>
              <a:ext uri="{FF2B5EF4-FFF2-40B4-BE49-F238E27FC236}">
                <a16:creationId xmlns:a16="http://schemas.microsoft.com/office/drawing/2014/main" id="{46829B92-96E1-4FA3-A2AE-97865EF9633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616ED81-1CF1-47BA-BC49-3FB6101C306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4BD85EA9-F858-4A46-89F7-1E990779A3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22EB6A2E-FB90-4350-801E-C96838E7BDE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63725" y="374650"/>
            <a:ext cx="5602288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8677" name="Picture 3" descr="scottishflag">
            <a:extLst>
              <a:ext uri="{FF2B5EF4-FFF2-40B4-BE49-F238E27FC236}">
                <a16:creationId xmlns:a16="http://schemas.microsoft.com/office/drawing/2014/main" id="{332AD080-2410-4295-A40D-C1D51E97805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Text Box 4">
            <a:extLst>
              <a:ext uri="{FF2B5EF4-FFF2-40B4-BE49-F238E27FC236}">
                <a16:creationId xmlns:a16="http://schemas.microsoft.com/office/drawing/2014/main" id="{EC3F4621-565C-4849-8BB8-F61F533E421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8679" name="Picture 17" descr="Office Objects 0572">
            <a:extLst>
              <a:ext uri="{FF2B5EF4-FFF2-40B4-BE49-F238E27FC236}">
                <a16:creationId xmlns:a16="http://schemas.microsoft.com/office/drawing/2014/main" id="{B17C216F-45C2-442F-8DE4-7A286C6BC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0" name="TextBox 10">
            <a:extLst>
              <a:ext uri="{FF2B5EF4-FFF2-40B4-BE49-F238E27FC236}">
                <a16:creationId xmlns:a16="http://schemas.microsoft.com/office/drawing/2014/main" id="{D8C1F6FA-135F-44C4-BF75-1D4A1FA23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650" y="2660650"/>
            <a:ext cx="676751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800">
                <a:solidFill>
                  <a:srgbClr val="FFFFFF"/>
                </a:solidFill>
              </a:rPr>
              <a:t>Make up your own </a:t>
            </a:r>
          </a:p>
          <a:p>
            <a:pPr algn="ctr" eaLnBrk="1" hangingPunct="1"/>
            <a:r>
              <a:rPr lang="en-GB" altLang="en-US" sz="4800">
                <a:solidFill>
                  <a:srgbClr val="FFFFFF"/>
                </a:solidFill>
              </a:rPr>
              <a:t>Addition / Subtraction</a:t>
            </a:r>
          </a:p>
          <a:p>
            <a:pPr algn="ctr" eaLnBrk="1" hangingPunct="1"/>
            <a:r>
              <a:rPr lang="en-GB" altLang="en-US" sz="4800">
                <a:solidFill>
                  <a:srgbClr val="FFFFFF"/>
                </a:solidFill>
              </a:rPr>
              <a:t>Question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4002D13A-DBD4-46F8-9AA4-DFB6968554C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361CF4-2264-405D-9CA1-2C7FBA39FF8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30ECA6A7-A06A-446D-83EE-A4B8CA123F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9700" name="Picture 2" descr="scottishflag">
            <a:extLst>
              <a:ext uri="{FF2B5EF4-FFF2-40B4-BE49-F238E27FC236}">
                <a16:creationId xmlns:a16="http://schemas.microsoft.com/office/drawing/2014/main" id="{0B6DA48F-386C-4A8D-BB9D-C0784CEE48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 Box 3">
            <a:extLst>
              <a:ext uri="{FF2B5EF4-FFF2-40B4-BE49-F238E27FC236}">
                <a16:creationId xmlns:a16="http://schemas.microsoft.com/office/drawing/2014/main" id="{DCB631E3-CFD6-4217-9DF6-E0A3950588B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9702" name="Picture 4" descr="Office Objects 0572">
            <a:extLst>
              <a:ext uri="{FF2B5EF4-FFF2-40B4-BE49-F238E27FC236}">
                <a16:creationId xmlns:a16="http://schemas.microsoft.com/office/drawing/2014/main" id="{D6195A46-9F1C-4528-B6A0-BDFFC64B0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Rectangle 5">
            <a:extLst>
              <a:ext uri="{FF2B5EF4-FFF2-40B4-BE49-F238E27FC236}">
                <a16:creationId xmlns:a16="http://schemas.microsoft.com/office/drawing/2014/main" id="{1D36638C-9B59-4EA6-9408-F4C106627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1B5E6CE3-6049-44D6-A4D4-70E2D8E5B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9705" name="Line 7">
            <a:extLst>
              <a:ext uri="{FF2B5EF4-FFF2-40B4-BE49-F238E27FC236}">
                <a16:creationId xmlns:a16="http://schemas.microsoft.com/office/drawing/2014/main" id="{5BEFDF3A-37F3-4F62-99BA-0EBAFC981B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Rectangle 8">
            <a:extLst>
              <a:ext uri="{FF2B5EF4-FFF2-40B4-BE49-F238E27FC236}">
                <a16:creationId xmlns:a16="http://schemas.microsoft.com/office/drawing/2014/main" id="{1B49F59F-8B09-47D0-8D0A-0E639CD6E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 	We are learning how to multiply / divide by 10, 100, etc..</a:t>
            </a:r>
          </a:p>
        </p:txBody>
      </p:sp>
      <p:sp>
        <p:nvSpPr>
          <p:cNvPr id="75785" name="Rectangle 9">
            <a:extLst>
              <a:ext uri="{FF2B5EF4-FFF2-40B4-BE49-F238E27FC236}">
                <a16:creationId xmlns:a16="http://schemas.microsoft.com/office/drawing/2014/main" id="{A3369288-20F7-4C1F-BD2B-9B3E22096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FF"/>
                </a:solidFill>
              </a:rPr>
              <a:t>1.  Understand the two step process to multiply or divide by 10, 100 etc…</a:t>
            </a:r>
          </a:p>
        </p:txBody>
      </p:sp>
      <p:sp>
        <p:nvSpPr>
          <p:cNvPr id="75786" name="Rectangle 10">
            <a:extLst>
              <a:ext uri="{FF2B5EF4-FFF2-40B4-BE49-F238E27FC236}">
                <a16:creationId xmlns:a16="http://schemas.microsoft.com/office/drawing/2014/main" id="{4D69DE94-05FB-468B-91E2-32BAFE30E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38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29709" name="Text Box 13">
            <a:extLst>
              <a:ext uri="{FF2B5EF4-FFF2-40B4-BE49-F238E27FC236}">
                <a16:creationId xmlns:a16="http://schemas.microsoft.com/office/drawing/2014/main" id="{3BF84E12-2CB0-4506-953F-3CCD0D34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3888" y="1395413"/>
            <a:ext cx="5148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Multiply or Divide by 10, 100, 1000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C426D140-3BB8-41F5-A46B-6041EBF0D45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853DCE-A770-42D9-84F9-7C5F449957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C12F6807-D564-45D2-8D27-53025FA6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0724" name="Picture 5" descr="scottishflag">
            <a:extLst>
              <a:ext uri="{FF2B5EF4-FFF2-40B4-BE49-F238E27FC236}">
                <a16:creationId xmlns:a16="http://schemas.microsoft.com/office/drawing/2014/main" id="{30937E06-C3DB-484E-866E-BA90C81DDB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 Box 7">
            <a:extLst>
              <a:ext uri="{FF2B5EF4-FFF2-40B4-BE49-F238E27FC236}">
                <a16:creationId xmlns:a16="http://schemas.microsoft.com/office/drawing/2014/main" id="{690FFD71-77BB-46FE-BBF0-867D9DACD77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8376" name="Rectangle 8">
            <a:extLst>
              <a:ext uri="{FF2B5EF4-FFF2-40B4-BE49-F238E27FC236}">
                <a16:creationId xmlns:a16="http://schemas.microsoft.com/office/drawing/2014/main" id="{2EDC40C7-BEC6-4BAA-8C72-B7482D1CA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48418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30727" name="Text Box 33">
            <a:extLst>
              <a:ext uri="{FF2B5EF4-FFF2-40B4-BE49-F238E27FC236}">
                <a16:creationId xmlns:a16="http://schemas.microsoft.com/office/drawing/2014/main" id="{02D51690-42C8-4A48-9254-2DEE852F0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72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Multiply by 10, 100, 1000</a:t>
            </a:r>
          </a:p>
        </p:txBody>
      </p:sp>
      <p:sp>
        <p:nvSpPr>
          <p:cNvPr id="58408" name="Text Box 40">
            <a:extLst>
              <a:ext uri="{FF2B5EF4-FFF2-40B4-BE49-F238E27FC236}">
                <a16:creationId xmlns:a16="http://schemas.microsoft.com/office/drawing/2014/main" id="{5E746AF9-D0FC-4421-B7C6-411A5C931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0" y="2206625"/>
            <a:ext cx="7642225" cy="461963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>
                <a:solidFill>
                  <a:srgbClr val="FFFFFF"/>
                </a:solidFill>
              </a:rPr>
              <a:t>multiply</a:t>
            </a:r>
            <a:r>
              <a:rPr lang="en-GB" altLang="en-US">
                <a:solidFill>
                  <a:srgbClr val="FFFF00"/>
                </a:solidFill>
              </a:rPr>
              <a:t> by 10 </a:t>
            </a:r>
            <a:r>
              <a:rPr lang="en-GB" altLang="en-US">
                <a:solidFill>
                  <a:srgbClr val="FFFFFF"/>
                </a:solidFill>
              </a:rPr>
              <a:t>move</a:t>
            </a:r>
            <a:r>
              <a:rPr lang="en-GB" altLang="en-US">
                <a:solidFill>
                  <a:srgbClr val="FFFF00"/>
                </a:solidFill>
              </a:rPr>
              <a:t> point 1 place to the right</a:t>
            </a:r>
          </a:p>
        </p:txBody>
      </p:sp>
      <p:sp>
        <p:nvSpPr>
          <p:cNvPr id="58409" name="Text Box 41">
            <a:extLst>
              <a:ext uri="{FF2B5EF4-FFF2-40B4-BE49-F238E27FC236}">
                <a16:creationId xmlns:a16="http://schemas.microsoft.com/office/drawing/2014/main" id="{BBECBED8-F639-41AD-AF51-CA96539F2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988" y="4625975"/>
            <a:ext cx="6383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u="sng">
                <a:solidFill>
                  <a:srgbClr val="EAEAEA"/>
                </a:solidFill>
              </a:rPr>
              <a:t>Example</a:t>
            </a:r>
            <a:r>
              <a:rPr lang="en-GB" altLang="en-US">
                <a:solidFill>
                  <a:srgbClr val="EAEAEA"/>
                </a:solidFill>
              </a:rPr>
              <a:t> : Multiply 36 by 10, 100, 1000.</a:t>
            </a:r>
          </a:p>
        </p:txBody>
      </p:sp>
      <p:pic>
        <p:nvPicPr>
          <p:cNvPr id="30730" name="Picture 42" descr="Office Objects 0572">
            <a:extLst>
              <a:ext uri="{FF2B5EF4-FFF2-40B4-BE49-F238E27FC236}">
                <a16:creationId xmlns:a16="http://schemas.microsoft.com/office/drawing/2014/main" id="{0988312A-19DF-4652-AAA5-A2356C804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411" name="Text Box 43">
            <a:extLst>
              <a:ext uri="{FF2B5EF4-FFF2-40B4-BE49-F238E27FC236}">
                <a16:creationId xmlns:a16="http://schemas.microsoft.com/office/drawing/2014/main" id="{7B843164-F0A7-418F-B519-896794DEA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0" y="2870200"/>
            <a:ext cx="7627938" cy="461963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>
                <a:solidFill>
                  <a:srgbClr val="FFFFFF"/>
                </a:solidFill>
              </a:rPr>
              <a:t>multiply</a:t>
            </a:r>
            <a:r>
              <a:rPr lang="en-GB" altLang="en-US">
                <a:solidFill>
                  <a:srgbClr val="FFFF00"/>
                </a:solidFill>
              </a:rPr>
              <a:t> by 100 </a:t>
            </a:r>
            <a:r>
              <a:rPr lang="en-GB" altLang="en-US">
                <a:solidFill>
                  <a:srgbClr val="FFFFFF"/>
                </a:solidFill>
              </a:rPr>
              <a:t>move</a:t>
            </a:r>
            <a:r>
              <a:rPr lang="en-GB" altLang="en-US">
                <a:solidFill>
                  <a:srgbClr val="FFFF00"/>
                </a:solidFill>
              </a:rPr>
              <a:t> point 2 places to the right</a:t>
            </a:r>
          </a:p>
        </p:txBody>
      </p:sp>
      <p:sp>
        <p:nvSpPr>
          <p:cNvPr id="58412" name="Text Box 44">
            <a:extLst>
              <a:ext uri="{FF2B5EF4-FFF2-40B4-BE49-F238E27FC236}">
                <a16:creationId xmlns:a16="http://schemas.microsoft.com/office/drawing/2014/main" id="{89D6FC30-82FB-40BA-8BC5-5564D0A4B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3163" y="3535363"/>
            <a:ext cx="7629525" cy="46196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>
                <a:solidFill>
                  <a:srgbClr val="FFFFFF"/>
                </a:solidFill>
              </a:rPr>
              <a:t>multiply</a:t>
            </a:r>
            <a:r>
              <a:rPr lang="en-GB" altLang="en-US">
                <a:solidFill>
                  <a:srgbClr val="FFFF00"/>
                </a:solidFill>
              </a:rPr>
              <a:t> by 1000 </a:t>
            </a:r>
            <a:r>
              <a:rPr lang="en-GB" altLang="en-US">
                <a:solidFill>
                  <a:srgbClr val="FFFFFF"/>
                </a:solidFill>
              </a:rPr>
              <a:t>move</a:t>
            </a:r>
            <a:r>
              <a:rPr lang="en-GB" altLang="en-US">
                <a:solidFill>
                  <a:srgbClr val="FFFF00"/>
                </a:solidFill>
              </a:rPr>
              <a:t> point 3 places to the right</a:t>
            </a:r>
          </a:p>
        </p:txBody>
      </p:sp>
      <p:sp>
        <p:nvSpPr>
          <p:cNvPr id="58414" name="Text Box 46">
            <a:extLst>
              <a:ext uri="{FF2B5EF4-FFF2-40B4-BE49-F238E27FC236}">
                <a16:creationId xmlns:a16="http://schemas.microsoft.com/office/drawing/2014/main" id="{93AD9093-6ABA-4906-9D88-7F7402CA7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663" y="5086350"/>
            <a:ext cx="1574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3.6 x 1</a:t>
            </a:r>
            <a:r>
              <a:rPr lang="en-GB" altLang="en-US">
                <a:solidFill>
                  <a:srgbClr val="FFFF00"/>
                </a:solidFill>
              </a:rPr>
              <a:t>0</a:t>
            </a:r>
            <a:r>
              <a:rPr lang="en-GB" altLang="en-US">
                <a:solidFill>
                  <a:srgbClr val="FFFFFF"/>
                </a:solidFill>
              </a:rPr>
              <a:t> =</a:t>
            </a:r>
          </a:p>
        </p:txBody>
      </p:sp>
      <p:sp>
        <p:nvSpPr>
          <p:cNvPr id="58415" name="Text Box 47">
            <a:extLst>
              <a:ext uri="{FF2B5EF4-FFF2-40B4-BE49-F238E27FC236}">
                <a16:creationId xmlns:a16="http://schemas.microsoft.com/office/drawing/2014/main" id="{1223EC30-DE71-41CE-A53B-96924A808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8" y="5086350"/>
            <a:ext cx="1762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3.6 x 1</a:t>
            </a:r>
            <a:r>
              <a:rPr lang="en-GB" altLang="en-US">
                <a:solidFill>
                  <a:srgbClr val="FFFF00"/>
                </a:solidFill>
              </a:rPr>
              <a:t>00</a:t>
            </a:r>
            <a:r>
              <a:rPr lang="en-GB" altLang="en-US">
                <a:solidFill>
                  <a:srgbClr val="FFFFFF"/>
                </a:solidFill>
              </a:rPr>
              <a:t> =</a:t>
            </a:r>
          </a:p>
        </p:txBody>
      </p:sp>
      <p:sp>
        <p:nvSpPr>
          <p:cNvPr id="58416" name="Text Box 48">
            <a:extLst>
              <a:ext uri="{FF2B5EF4-FFF2-40B4-BE49-F238E27FC236}">
                <a16:creationId xmlns:a16="http://schemas.microsoft.com/office/drawing/2014/main" id="{66473936-A610-4276-818D-DCB58F585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2050" y="5086350"/>
            <a:ext cx="19494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3.6 x 1</a:t>
            </a:r>
            <a:r>
              <a:rPr lang="en-GB" altLang="en-US">
                <a:solidFill>
                  <a:srgbClr val="FFFF00"/>
                </a:solidFill>
              </a:rPr>
              <a:t>000</a:t>
            </a:r>
            <a:r>
              <a:rPr lang="en-GB" altLang="en-US">
                <a:solidFill>
                  <a:srgbClr val="FFFFFF"/>
                </a:solidFill>
              </a:rPr>
              <a:t> =</a:t>
            </a:r>
          </a:p>
        </p:txBody>
      </p:sp>
      <p:sp>
        <p:nvSpPr>
          <p:cNvPr id="58417" name="Text Box 49">
            <a:extLst>
              <a:ext uri="{FF2B5EF4-FFF2-40B4-BE49-F238E27FC236}">
                <a16:creationId xmlns:a16="http://schemas.microsoft.com/office/drawing/2014/main" id="{D50EAB5D-5406-4AA1-AE34-2C318B7A6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3150" y="5086350"/>
            <a:ext cx="5603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36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58418" name="Text Box 50">
            <a:extLst>
              <a:ext uri="{FF2B5EF4-FFF2-40B4-BE49-F238E27FC236}">
                <a16:creationId xmlns:a16="http://schemas.microsoft.com/office/drawing/2014/main" id="{84E37F5D-E6EF-4F52-A607-F159F422E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5563" y="5086350"/>
            <a:ext cx="7477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360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58419" name="Text Box 51">
            <a:extLst>
              <a:ext uri="{FF2B5EF4-FFF2-40B4-BE49-F238E27FC236}">
                <a16:creationId xmlns:a16="http://schemas.microsoft.com/office/drawing/2014/main" id="{B9B4EFD8-A049-449C-824D-9E3120DE8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7363" y="5086350"/>
            <a:ext cx="9350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36</a:t>
            </a:r>
            <a:r>
              <a:rPr lang="en-GB" altLang="en-US"/>
              <a:t>00</a:t>
            </a:r>
          </a:p>
        </p:txBody>
      </p:sp>
      <p:sp>
        <p:nvSpPr>
          <p:cNvPr id="58413" name="AutoShape 45">
            <a:extLst>
              <a:ext uri="{FF2B5EF4-FFF2-40B4-BE49-F238E27FC236}">
                <a16:creationId xmlns:a16="http://schemas.microsoft.com/office/drawing/2014/main" id="{66B549ED-A185-43BB-9F2E-6B2CCFF75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8" y="5259388"/>
            <a:ext cx="2319337" cy="941387"/>
          </a:xfrm>
          <a:prstGeom prst="cloudCallout">
            <a:avLst>
              <a:gd name="adj1" fmla="val 12491"/>
              <a:gd name="adj2" fmla="val -154384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rgbClr val="080808"/>
                </a:solidFill>
              </a:rPr>
              <a:t>Guess rule for 1000</a:t>
            </a:r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3412683B-ADB7-4F3B-A388-42FC8BA4B4BC}"/>
              </a:ext>
            </a:extLst>
          </p:cNvPr>
          <p:cNvSpPr/>
          <p:nvPr/>
        </p:nvSpPr>
        <p:spPr>
          <a:xfrm>
            <a:off x="0" y="0"/>
            <a:ext cx="4762500" cy="1638300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If you do not see the decimal point its at the end of the number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84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84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84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8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58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584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58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58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58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58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58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58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58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58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58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58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58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58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58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58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8" grpId="0" animBg="1"/>
      <p:bldP spid="58409" grpId="0"/>
      <p:bldP spid="58411" grpId="0" animBg="1"/>
      <p:bldP spid="58412" grpId="0" animBg="1"/>
      <p:bldP spid="58414" grpId="0"/>
      <p:bldP spid="58415" grpId="0"/>
      <p:bldP spid="58416" grpId="0"/>
      <p:bldP spid="58417" grpId="0"/>
      <p:bldP spid="58418" grpId="0"/>
      <p:bldP spid="58419" grpId="0"/>
      <p:bldP spid="58413" grpId="0" animBg="1"/>
      <p:bldP spid="58413" grpId="1" animBg="1"/>
      <p:bldP spid="2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>
            <a:extLst>
              <a:ext uri="{FF2B5EF4-FFF2-40B4-BE49-F238E27FC236}">
                <a16:creationId xmlns:a16="http://schemas.microsoft.com/office/drawing/2014/main" id="{1F76D288-BDDD-4F7A-9F5D-50C9C6AFC66E}"/>
              </a:ext>
            </a:extLst>
          </p:cNvPr>
          <p:cNvGrpSpPr>
            <a:grpSpLocks/>
          </p:cNvGrpSpPr>
          <p:nvPr/>
        </p:nvGrpSpPr>
        <p:grpSpPr bwMode="auto">
          <a:xfrm>
            <a:off x="1743075" y="3749675"/>
            <a:ext cx="6086475" cy="1524000"/>
            <a:chOff x="1743075" y="3749675"/>
            <a:chExt cx="6086475" cy="1524000"/>
          </a:xfrm>
        </p:grpSpPr>
        <p:pic>
          <p:nvPicPr>
            <p:cNvPr id="25612" name="Picture 12">
              <a:extLst>
                <a:ext uri="{FF2B5EF4-FFF2-40B4-BE49-F238E27FC236}">
                  <a16:creationId xmlns:a16="http://schemas.microsoft.com/office/drawing/2014/main" id="{31204E45-F407-4214-A35B-D7D2F8B416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43075" y="3749675"/>
              <a:ext cx="6086475" cy="1524000"/>
            </a:xfrm>
            <a:prstGeom prst="rect">
              <a:avLst/>
            </a:prstGeom>
            <a:noFill/>
            <a:ln w="38100">
              <a:solidFill>
                <a:schemeClr val="tx1">
                  <a:lumMod val="75000"/>
                </a:schemeClr>
              </a:solidFill>
              <a:miter lim="800000"/>
              <a:headEnd/>
              <a:tailEnd/>
            </a:ln>
          </p:spPr>
        </p:pic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118C267-F95A-4603-A145-B63BE1F6B45F}"/>
                </a:ext>
              </a:extLst>
            </p:cNvPr>
            <p:cNvSpPr/>
            <p:nvPr/>
          </p:nvSpPr>
          <p:spPr>
            <a:xfrm>
              <a:off x="2717800" y="4465638"/>
              <a:ext cx="115888" cy="115887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EC53265A-541A-4850-86E1-69ACCFA337C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71D51A-F151-4320-B00E-A725D53B78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D17CFD7-0301-4582-8316-9C5CB398A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1749" name="Picture 2" descr="scottishflag">
            <a:extLst>
              <a:ext uri="{FF2B5EF4-FFF2-40B4-BE49-F238E27FC236}">
                <a16:creationId xmlns:a16="http://schemas.microsoft.com/office/drawing/2014/main" id="{1E5BD095-5A4B-48E7-A0E1-CEC1C9F96B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Text Box 3">
            <a:extLst>
              <a:ext uri="{FF2B5EF4-FFF2-40B4-BE49-F238E27FC236}">
                <a16:creationId xmlns:a16="http://schemas.microsoft.com/office/drawing/2014/main" id="{4BAA403E-7CDC-4B4D-B116-FFF42A93466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CB875CC5-7266-4C57-9446-C38CF317A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111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31752" name="Text Box 6">
            <a:extLst>
              <a:ext uri="{FF2B5EF4-FFF2-40B4-BE49-F238E27FC236}">
                <a16:creationId xmlns:a16="http://schemas.microsoft.com/office/drawing/2014/main" id="{5FE6500E-420E-455E-826C-104CF229A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72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Multiply by 10, 100, 1000</a:t>
            </a:r>
          </a:p>
        </p:txBody>
      </p:sp>
      <p:sp>
        <p:nvSpPr>
          <p:cNvPr id="31753" name="Text Box 9">
            <a:extLst>
              <a:ext uri="{FF2B5EF4-FFF2-40B4-BE49-F238E27FC236}">
                <a16:creationId xmlns:a16="http://schemas.microsoft.com/office/drawing/2014/main" id="{0BEE68B3-6EE2-47D4-A50A-3609BAFCC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600" y="2232025"/>
            <a:ext cx="77327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>
                <a:solidFill>
                  <a:srgbClr val="FFFF00"/>
                </a:solidFill>
              </a:rPr>
              <a:t>Ex</a:t>
            </a:r>
            <a:r>
              <a:rPr lang="en-GB" altLang="en-US" sz="2800">
                <a:solidFill>
                  <a:srgbClr val="FFFF00"/>
                </a:solidFill>
              </a:rPr>
              <a:t> : 	A packet of crisps contain 4.8g of fat.</a:t>
            </a: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	How much fat in 1000 packets ?</a:t>
            </a:r>
          </a:p>
        </p:txBody>
      </p:sp>
      <p:pic>
        <p:nvPicPr>
          <p:cNvPr id="31754" name="Picture 10" descr="Office Objects 0572">
            <a:extLst>
              <a:ext uri="{FF2B5EF4-FFF2-40B4-BE49-F238E27FC236}">
                <a16:creationId xmlns:a16="http://schemas.microsoft.com/office/drawing/2014/main" id="{8960D9FC-C42B-48B6-A8C9-C146CA626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18" name="Text Box 18">
            <a:extLst>
              <a:ext uri="{FF2B5EF4-FFF2-40B4-BE49-F238E27FC236}">
                <a16:creationId xmlns:a16="http://schemas.microsoft.com/office/drawing/2014/main" id="{978C4AE8-37B9-4855-BB14-654411D46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5813" y="4286250"/>
            <a:ext cx="19224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80808"/>
                </a:solidFill>
              </a:rPr>
              <a:t>4   8  0   0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ate Placeholder 1">
            <a:extLst>
              <a:ext uri="{FF2B5EF4-FFF2-40B4-BE49-F238E27FC236}">
                <a16:creationId xmlns:a16="http://schemas.microsoft.com/office/drawing/2014/main" id="{00F99506-4508-4A2F-9EE7-5456808E1D6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52D5DD-DE56-4582-A82C-4CC9DB12B3B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7" name="Footer Placeholder 2">
            <a:extLst>
              <a:ext uri="{FF2B5EF4-FFF2-40B4-BE49-F238E27FC236}">
                <a16:creationId xmlns:a16="http://schemas.microsoft.com/office/drawing/2014/main" id="{B1576BE7-D472-45F1-939A-ADE6AB5C4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2772" name="Picture 2" descr="scottishflag">
            <a:extLst>
              <a:ext uri="{FF2B5EF4-FFF2-40B4-BE49-F238E27FC236}">
                <a16:creationId xmlns:a16="http://schemas.microsoft.com/office/drawing/2014/main" id="{5CA7F8E7-C754-4DFB-A14A-28D2CF741B4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Text Box 3">
            <a:extLst>
              <a:ext uri="{FF2B5EF4-FFF2-40B4-BE49-F238E27FC236}">
                <a16:creationId xmlns:a16="http://schemas.microsoft.com/office/drawing/2014/main" id="{1509AAF4-21DC-4670-83F6-54072472509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1556" name="Rectangle 4">
            <a:extLst>
              <a:ext uri="{FF2B5EF4-FFF2-40B4-BE49-F238E27FC236}">
                <a16:creationId xmlns:a16="http://schemas.microsoft.com/office/drawing/2014/main" id="{DC1794A2-8514-4685-B73E-A42645557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38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32775" name="Text Box 6">
            <a:extLst>
              <a:ext uri="{FF2B5EF4-FFF2-40B4-BE49-F238E27FC236}">
                <a16:creationId xmlns:a16="http://schemas.microsoft.com/office/drawing/2014/main" id="{732DB1CF-8656-4AC8-A367-F092A02DA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46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Divide by 10, 100, 1000</a:t>
            </a:r>
          </a:p>
        </p:txBody>
      </p:sp>
      <p:sp>
        <p:nvSpPr>
          <p:cNvPr id="151559" name="Text Box 7">
            <a:extLst>
              <a:ext uri="{FF2B5EF4-FFF2-40B4-BE49-F238E27FC236}">
                <a16:creationId xmlns:a16="http://schemas.microsoft.com/office/drawing/2014/main" id="{21A190D9-978B-47B1-9BED-A012B3D83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2113" y="2012950"/>
            <a:ext cx="3922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To Divide by 10, 100, 1000</a:t>
            </a:r>
          </a:p>
        </p:txBody>
      </p:sp>
      <p:sp>
        <p:nvSpPr>
          <p:cNvPr id="151560" name="Text Box 8">
            <a:extLst>
              <a:ext uri="{FF2B5EF4-FFF2-40B4-BE49-F238E27FC236}">
                <a16:creationId xmlns:a16="http://schemas.microsoft.com/office/drawing/2014/main" id="{34796F4A-56DC-40E1-89F8-E618D4BA6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2643188"/>
            <a:ext cx="7259638" cy="46196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>
                <a:solidFill>
                  <a:srgbClr val="FFFFFF"/>
                </a:solidFill>
              </a:rPr>
              <a:t>divide</a:t>
            </a:r>
            <a:r>
              <a:rPr lang="en-GB" altLang="en-US">
                <a:solidFill>
                  <a:srgbClr val="FFFF00"/>
                </a:solidFill>
              </a:rPr>
              <a:t> by 10 </a:t>
            </a:r>
            <a:r>
              <a:rPr lang="en-GB" altLang="en-US">
                <a:solidFill>
                  <a:srgbClr val="FFFFFF"/>
                </a:solidFill>
              </a:rPr>
              <a:t>move</a:t>
            </a:r>
            <a:r>
              <a:rPr lang="en-GB" altLang="en-US">
                <a:solidFill>
                  <a:srgbClr val="FFFF00"/>
                </a:solidFill>
              </a:rPr>
              <a:t> point one place to the left</a:t>
            </a:r>
          </a:p>
        </p:txBody>
      </p:sp>
      <p:sp>
        <p:nvSpPr>
          <p:cNvPr id="151561" name="Text Box 9">
            <a:extLst>
              <a:ext uri="{FF2B5EF4-FFF2-40B4-BE49-F238E27FC236}">
                <a16:creationId xmlns:a16="http://schemas.microsoft.com/office/drawing/2014/main" id="{0726E329-217D-423D-A126-CD7A677BB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988" y="4748213"/>
            <a:ext cx="6383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u="sng">
                <a:solidFill>
                  <a:srgbClr val="EAEAEA"/>
                </a:solidFill>
              </a:rPr>
              <a:t>Example</a:t>
            </a:r>
            <a:r>
              <a:rPr lang="en-GB" altLang="en-US">
                <a:solidFill>
                  <a:srgbClr val="EAEAEA"/>
                </a:solidFill>
              </a:rPr>
              <a:t> : Divide 543 by 10, 100, 1000.</a:t>
            </a:r>
          </a:p>
        </p:txBody>
      </p:sp>
      <p:pic>
        <p:nvPicPr>
          <p:cNvPr id="32779" name="Picture 10" descr="Office Objects 0572">
            <a:extLst>
              <a:ext uri="{FF2B5EF4-FFF2-40B4-BE49-F238E27FC236}">
                <a16:creationId xmlns:a16="http://schemas.microsoft.com/office/drawing/2014/main" id="{FE75AA5F-1042-4B4A-8D54-A0EB5DB0B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63" name="Text Box 11">
            <a:extLst>
              <a:ext uri="{FF2B5EF4-FFF2-40B4-BE49-F238E27FC236}">
                <a16:creationId xmlns:a16="http://schemas.microsoft.com/office/drawing/2014/main" id="{84501E43-C752-4849-8412-6CCEDC5DC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700" y="3306763"/>
            <a:ext cx="7246938" cy="46196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>
                <a:solidFill>
                  <a:srgbClr val="FFFFFF"/>
                </a:solidFill>
              </a:rPr>
              <a:t>divide</a:t>
            </a:r>
            <a:r>
              <a:rPr lang="en-GB" altLang="en-US">
                <a:solidFill>
                  <a:srgbClr val="FFFF00"/>
                </a:solidFill>
              </a:rPr>
              <a:t> by 100 </a:t>
            </a:r>
            <a:r>
              <a:rPr lang="en-GB" altLang="en-US">
                <a:solidFill>
                  <a:srgbClr val="FFFFFF"/>
                </a:solidFill>
              </a:rPr>
              <a:t>move</a:t>
            </a:r>
            <a:r>
              <a:rPr lang="en-GB" altLang="en-US">
                <a:solidFill>
                  <a:srgbClr val="FFFF00"/>
                </a:solidFill>
              </a:rPr>
              <a:t> point 2 places to the left</a:t>
            </a:r>
          </a:p>
        </p:txBody>
      </p:sp>
      <p:sp>
        <p:nvSpPr>
          <p:cNvPr id="151564" name="Text Box 12">
            <a:extLst>
              <a:ext uri="{FF2B5EF4-FFF2-40B4-BE49-F238E27FC236}">
                <a16:creationId xmlns:a16="http://schemas.microsoft.com/office/drawing/2014/main" id="{1652AAC9-4EC8-4EE1-9FBA-5B2BCF733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4288" y="3971925"/>
            <a:ext cx="7226300" cy="461963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 </a:t>
            </a:r>
            <a:r>
              <a:rPr lang="en-GB" altLang="en-US">
                <a:solidFill>
                  <a:srgbClr val="FFFFFF"/>
                </a:solidFill>
              </a:rPr>
              <a:t>divide</a:t>
            </a:r>
            <a:r>
              <a:rPr lang="en-GB" altLang="en-US">
                <a:solidFill>
                  <a:srgbClr val="FFFF00"/>
                </a:solidFill>
              </a:rPr>
              <a:t> by 1000 </a:t>
            </a:r>
            <a:r>
              <a:rPr lang="en-GB" altLang="en-US">
                <a:solidFill>
                  <a:srgbClr val="FFFFFF"/>
                </a:solidFill>
              </a:rPr>
              <a:t>move</a:t>
            </a:r>
            <a:r>
              <a:rPr lang="en-GB" altLang="en-US">
                <a:solidFill>
                  <a:srgbClr val="FFFF00"/>
                </a:solidFill>
              </a:rPr>
              <a:t> point 3 places to the left</a:t>
            </a:r>
          </a:p>
        </p:txBody>
      </p:sp>
      <p:sp>
        <p:nvSpPr>
          <p:cNvPr id="151565" name="AutoShape 13">
            <a:extLst>
              <a:ext uri="{FF2B5EF4-FFF2-40B4-BE49-F238E27FC236}">
                <a16:creationId xmlns:a16="http://schemas.microsoft.com/office/drawing/2014/main" id="{52E6EA75-A58A-40B9-8C81-E7B0DEE32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3" y="1284288"/>
            <a:ext cx="3206750" cy="1703387"/>
          </a:xfrm>
          <a:prstGeom prst="cloudCallout">
            <a:avLst>
              <a:gd name="adj1" fmla="val -43861"/>
              <a:gd name="adj2" fmla="val 59440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rgbClr val="080808"/>
                </a:solidFill>
              </a:rPr>
              <a:t>Try and write down rule for 100, 1000</a:t>
            </a:r>
          </a:p>
        </p:txBody>
      </p:sp>
      <p:sp>
        <p:nvSpPr>
          <p:cNvPr id="151566" name="Text Box 14">
            <a:extLst>
              <a:ext uri="{FF2B5EF4-FFF2-40B4-BE49-F238E27FC236}">
                <a16:creationId xmlns:a16="http://schemas.microsoft.com/office/drawing/2014/main" id="{FFB4155F-89F9-40ED-AD5E-F33E12E38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225" y="5275263"/>
            <a:ext cx="16716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543 </a:t>
            </a:r>
            <a:r>
              <a:rPr lang="en-US" altLang="en-US">
                <a:solidFill>
                  <a:srgbClr val="FFFFFF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FF"/>
                </a:solidFill>
              </a:rPr>
              <a:t> 10 =</a:t>
            </a:r>
          </a:p>
        </p:txBody>
      </p:sp>
      <p:sp>
        <p:nvSpPr>
          <p:cNvPr id="151567" name="Text Box 15">
            <a:extLst>
              <a:ext uri="{FF2B5EF4-FFF2-40B4-BE49-F238E27FC236}">
                <a16:creationId xmlns:a16="http://schemas.microsoft.com/office/drawing/2014/main" id="{B115299F-FA17-4166-9951-19F80B55D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3488" y="5275263"/>
            <a:ext cx="1860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543 ÷ 100 =</a:t>
            </a:r>
          </a:p>
        </p:txBody>
      </p:sp>
      <p:sp>
        <p:nvSpPr>
          <p:cNvPr id="151568" name="Text Box 16">
            <a:extLst>
              <a:ext uri="{FF2B5EF4-FFF2-40B4-BE49-F238E27FC236}">
                <a16:creationId xmlns:a16="http://schemas.microsoft.com/office/drawing/2014/main" id="{5C0F9D9D-B1E7-443C-B412-101EA4C85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700" y="5819775"/>
            <a:ext cx="2047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543 ÷ 1000 =</a:t>
            </a:r>
          </a:p>
        </p:txBody>
      </p:sp>
      <p:sp>
        <p:nvSpPr>
          <p:cNvPr id="151569" name="Text Box 17">
            <a:extLst>
              <a:ext uri="{FF2B5EF4-FFF2-40B4-BE49-F238E27FC236}">
                <a16:creationId xmlns:a16="http://schemas.microsoft.com/office/drawing/2014/main" id="{628F8A71-7052-4C6B-9899-8392C4670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675" y="5275263"/>
            <a:ext cx="823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54.3</a:t>
            </a:r>
          </a:p>
        </p:txBody>
      </p:sp>
      <p:sp>
        <p:nvSpPr>
          <p:cNvPr id="151570" name="Text Box 18">
            <a:extLst>
              <a:ext uri="{FF2B5EF4-FFF2-40B4-BE49-F238E27FC236}">
                <a16:creationId xmlns:a16="http://schemas.microsoft.com/office/drawing/2014/main" id="{93D26302-82E4-4B59-88B1-7486C428C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4188" y="5275263"/>
            <a:ext cx="8239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5.43</a:t>
            </a:r>
          </a:p>
        </p:txBody>
      </p:sp>
      <p:sp>
        <p:nvSpPr>
          <p:cNvPr id="151571" name="Text Box 19">
            <a:extLst>
              <a:ext uri="{FF2B5EF4-FFF2-40B4-BE49-F238E27FC236}">
                <a16:creationId xmlns:a16="http://schemas.microsoft.com/office/drawing/2014/main" id="{2465A73A-ECAD-49BB-91EA-6779026EB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5819775"/>
            <a:ext cx="1012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0.543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9" grpId="0"/>
      <p:bldP spid="151560" grpId="0" animBg="1"/>
      <p:bldP spid="151561" grpId="0"/>
      <p:bldP spid="151563" grpId="0" animBg="1"/>
      <p:bldP spid="151564" grpId="0" animBg="1"/>
      <p:bldP spid="151565" grpId="0" animBg="1"/>
      <p:bldP spid="151565" grpId="1" animBg="1"/>
      <p:bldP spid="151566" grpId="0"/>
      <p:bldP spid="151567" grpId="0"/>
      <p:bldP spid="151568" grpId="0"/>
      <p:bldP spid="151569" grpId="0"/>
      <p:bldP spid="151570" grpId="0"/>
      <p:bldP spid="15157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5D272B80-8EC1-4CE5-828E-3DF585CAF64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4C1BC22-DBE7-4C13-9909-4529C7A084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827D255E-9855-40EE-8BB2-55290E7EE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3796" name="Picture 2" descr="scottishflag">
            <a:extLst>
              <a:ext uri="{FF2B5EF4-FFF2-40B4-BE49-F238E27FC236}">
                <a16:creationId xmlns:a16="http://schemas.microsoft.com/office/drawing/2014/main" id="{C6AE92AA-FBEA-48DA-9545-978EFE3DF4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Text Box 3">
            <a:extLst>
              <a:ext uri="{FF2B5EF4-FFF2-40B4-BE49-F238E27FC236}">
                <a16:creationId xmlns:a16="http://schemas.microsoft.com/office/drawing/2014/main" id="{EB502B85-FFE3-4662-A6FB-F01C6FBDCC2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4628" name="Rectangle 4">
            <a:extLst>
              <a:ext uri="{FF2B5EF4-FFF2-40B4-BE49-F238E27FC236}">
                <a16:creationId xmlns:a16="http://schemas.microsoft.com/office/drawing/2014/main" id="{B38F15E2-B79F-4809-97AE-4297EA653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38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33799" name="Text Box 5">
            <a:extLst>
              <a:ext uri="{FF2B5EF4-FFF2-40B4-BE49-F238E27FC236}">
                <a16:creationId xmlns:a16="http://schemas.microsoft.com/office/drawing/2014/main" id="{72D0550A-E5F2-46EF-A941-54BF0D8FD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46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Divide by 10, 100, 1000</a:t>
            </a:r>
          </a:p>
        </p:txBody>
      </p:sp>
      <p:sp>
        <p:nvSpPr>
          <p:cNvPr id="33800" name="Text Box 8">
            <a:extLst>
              <a:ext uri="{FF2B5EF4-FFF2-40B4-BE49-F238E27FC236}">
                <a16:creationId xmlns:a16="http://schemas.microsoft.com/office/drawing/2014/main" id="{8D6BCDF4-FB5B-4834-99BD-464F50B4A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5" y="2012950"/>
            <a:ext cx="81883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600" u="sng">
                <a:solidFill>
                  <a:srgbClr val="FFFF00"/>
                </a:solidFill>
              </a:rPr>
              <a:t>Ex</a:t>
            </a:r>
            <a:r>
              <a:rPr lang="en-GB" altLang="en-US" sz="2600">
                <a:solidFill>
                  <a:srgbClr val="FFFF00"/>
                </a:solidFill>
              </a:rPr>
              <a:t> : 	A stack of 100 A4 sheets measure 1cm high. </a:t>
            </a:r>
          </a:p>
          <a:p>
            <a:pPr eaLnBrk="1" hangingPunct="1"/>
            <a:r>
              <a:rPr lang="en-GB" altLang="en-US" sz="2600">
                <a:solidFill>
                  <a:srgbClr val="FFFF00"/>
                </a:solidFill>
              </a:rPr>
              <a:t>	What is the high of one sheet ?</a:t>
            </a:r>
          </a:p>
        </p:txBody>
      </p:sp>
      <p:pic>
        <p:nvPicPr>
          <p:cNvPr id="33801" name="Picture 9" descr="Office Objects 0572">
            <a:extLst>
              <a:ext uri="{FF2B5EF4-FFF2-40B4-BE49-F238E27FC236}">
                <a16:creationId xmlns:a16="http://schemas.microsoft.com/office/drawing/2014/main" id="{7DB07E5C-703A-492E-AE02-D705EC735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6" name="Picture 2" descr="Image result for ream of a4 paper weight">
            <a:extLst>
              <a:ext uri="{FF2B5EF4-FFF2-40B4-BE49-F238E27FC236}">
                <a16:creationId xmlns:a16="http://schemas.microsoft.com/office/drawing/2014/main" id="{3468A63A-43F5-4A38-88F5-B0A5993117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56438" y="2652713"/>
            <a:ext cx="1965325" cy="16192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</p:pic>
      <p:pic>
        <p:nvPicPr>
          <p:cNvPr id="47107" name="Picture 3">
            <a:extLst>
              <a:ext uri="{FF2B5EF4-FFF2-40B4-BE49-F238E27FC236}">
                <a16:creationId xmlns:a16="http://schemas.microsoft.com/office/drawing/2014/main" id="{6B759FE8-20F8-47D8-9B2C-6B7717B7F2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71575" y="4332288"/>
            <a:ext cx="5572125" cy="15240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2" name="Group 17">
            <a:extLst>
              <a:ext uri="{FF2B5EF4-FFF2-40B4-BE49-F238E27FC236}">
                <a16:creationId xmlns:a16="http://schemas.microsoft.com/office/drawing/2014/main" id="{80EE8543-C9A6-4877-B50C-2B8431A20681}"/>
              </a:ext>
            </a:extLst>
          </p:cNvPr>
          <p:cNvGrpSpPr>
            <a:grpSpLocks/>
          </p:cNvGrpSpPr>
          <p:nvPr/>
        </p:nvGrpSpPr>
        <p:grpSpPr bwMode="auto">
          <a:xfrm>
            <a:off x="4824413" y="4899025"/>
            <a:ext cx="1336675" cy="461963"/>
            <a:chOff x="4824271" y="4899404"/>
            <a:chExt cx="1337226" cy="461665"/>
          </a:xfrm>
        </p:grpSpPr>
        <p:sp>
          <p:nvSpPr>
            <p:cNvPr id="33805" name="Text Box 18">
              <a:extLst>
                <a:ext uri="{FF2B5EF4-FFF2-40B4-BE49-F238E27FC236}">
                  <a16:creationId xmlns:a16="http://schemas.microsoft.com/office/drawing/2014/main" id="{06E8F3B4-DE89-4881-954D-6E7AD6040D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4271" y="4899404"/>
              <a:ext cx="13372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0   0    1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22857DB-E674-490B-9FBD-F1CB09D94DE9}"/>
                </a:ext>
              </a:extLst>
            </p:cNvPr>
            <p:cNvSpPr/>
            <p:nvPr/>
          </p:nvSpPr>
          <p:spPr>
            <a:xfrm>
              <a:off x="5160960" y="5053293"/>
              <a:ext cx="115935" cy="114226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4883D7D6-ADF1-4730-A67E-7A6C5406C27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1867CA1-A997-4900-9589-0C53FD51338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0A31C99B-5822-4464-B6C9-85D3197567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4" name="Picture 2" descr="scottishflag">
            <a:extLst>
              <a:ext uri="{FF2B5EF4-FFF2-40B4-BE49-F238E27FC236}">
                <a16:creationId xmlns:a16="http://schemas.microsoft.com/office/drawing/2014/main" id="{CD65E473-006B-47A2-A956-0CE924E7E30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3">
            <a:extLst>
              <a:ext uri="{FF2B5EF4-FFF2-40B4-BE49-F238E27FC236}">
                <a16:creationId xmlns:a16="http://schemas.microsoft.com/office/drawing/2014/main" id="{71F3C259-2910-41E3-9226-C17EEC27E11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246" name="Picture 4" descr="Office Objects 0572">
            <a:extLst>
              <a:ext uri="{FF2B5EF4-FFF2-40B4-BE49-F238E27FC236}">
                <a16:creationId xmlns:a16="http://schemas.microsoft.com/office/drawing/2014/main" id="{87006A3F-3722-4F6D-B6A9-21D4C6B81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3" name="Rectangle 5">
            <a:extLst>
              <a:ext uri="{FF2B5EF4-FFF2-40B4-BE49-F238E27FC236}">
                <a16:creationId xmlns:a16="http://schemas.microsoft.com/office/drawing/2014/main" id="{FE26EAE1-502C-4B92-9F70-8B7F24511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24934" name="Rectangle 6">
            <a:extLst>
              <a:ext uri="{FF2B5EF4-FFF2-40B4-BE49-F238E27FC236}">
                <a16:creationId xmlns:a16="http://schemas.microsoft.com/office/drawing/2014/main" id="{FE8101CA-BEE8-4C6D-ADFA-F80C3D4E1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0249" name="Line 7">
            <a:extLst>
              <a:ext uri="{FF2B5EF4-FFF2-40B4-BE49-F238E27FC236}">
                <a16:creationId xmlns:a16="http://schemas.microsoft.com/office/drawing/2014/main" id="{1F3A3ABB-3D4F-4EF6-9431-9EA222822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36" name="Rectangle 8">
            <a:extLst>
              <a:ext uri="{FF2B5EF4-FFF2-40B4-BE49-F238E27FC236}">
                <a16:creationId xmlns:a16="http://schemas.microsoft.com/office/drawing/2014/main" id="{4CF8B88A-D1AB-4051-8233-D2283269E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We are learning to round to any number of decimal places.</a:t>
            </a:r>
          </a:p>
        </p:txBody>
      </p:sp>
      <p:sp>
        <p:nvSpPr>
          <p:cNvPr id="124937" name="Rectangle 9">
            <a:extLst>
              <a:ext uri="{FF2B5EF4-FFF2-40B4-BE49-F238E27FC236}">
                <a16:creationId xmlns:a16="http://schemas.microsoft.com/office/drawing/2014/main" id="{231C22C2-7794-4BFE-BB3D-3D7AF13F5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	Use previous knowledge to help round to any number of decimal places.</a:t>
            </a:r>
          </a:p>
        </p:txBody>
      </p:sp>
      <p:sp>
        <p:nvSpPr>
          <p:cNvPr id="124938" name="Rectangle 10">
            <a:extLst>
              <a:ext uri="{FF2B5EF4-FFF2-40B4-BE49-F238E27FC236}">
                <a16:creationId xmlns:a16="http://schemas.microsoft.com/office/drawing/2014/main" id="{4669BFCC-FFAE-4804-8B1D-BC2967640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Rounding</a:t>
            </a:r>
          </a:p>
        </p:txBody>
      </p:sp>
      <p:sp>
        <p:nvSpPr>
          <p:cNvPr id="10253" name="Text Box 12">
            <a:extLst>
              <a:ext uri="{FF2B5EF4-FFF2-40B4-BE49-F238E27FC236}">
                <a16:creationId xmlns:a16="http://schemas.microsoft.com/office/drawing/2014/main" id="{8809C371-CE89-43AF-B9C2-CB09536F7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063" y="1384300"/>
            <a:ext cx="625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Rounding to Any Number of Decimal Places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6" grpId="0"/>
      <p:bldP spid="12493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51A7080F-68FA-475B-8FA4-801FFB9BCE2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2E71199B-B48D-4884-9CD8-2833A57F5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E201C819-4C21-4508-AE30-AD9448D85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34821" name="Text Box 3">
            <a:extLst>
              <a:ext uri="{FF2B5EF4-FFF2-40B4-BE49-F238E27FC236}">
                <a16:creationId xmlns:a16="http://schemas.microsoft.com/office/drawing/2014/main" id="{3C92612A-7305-4A26-9B1B-7BBEA53E7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N5 Lifeskills</a:t>
            </a:r>
          </a:p>
          <a:p>
            <a:pPr algn="ctr" eaLnBrk="1" hangingPunct="1"/>
            <a:r>
              <a:rPr lang="en-GB" altLang="en-US" sz="4000"/>
              <a:t>Ex 4</a:t>
            </a:r>
          </a:p>
          <a:p>
            <a:pPr algn="ctr" eaLnBrk="1" hangingPunct="1"/>
            <a:r>
              <a:rPr lang="en-GB" altLang="en-US" sz="4000"/>
              <a:t>Ch2 (page 21)</a:t>
            </a:r>
          </a:p>
        </p:txBody>
      </p:sp>
      <p:pic>
        <p:nvPicPr>
          <p:cNvPr id="34822" name="Picture 4" descr="ag00463_">
            <a:extLst>
              <a:ext uri="{FF2B5EF4-FFF2-40B4-BE49-F238E27FC236}">
                <a16:creationId xmlns:a16="http://schemas.microsoft.com/office/drawing/2014/main" id="{64F04523-2446-4D38-BCCF-02429F319E4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5" descr="scottishflag">
            <a:extLst>
              <a:ext uri="{FF2B5EF4-FFF2-40B4-BE49-F238E27FC236}">
                <a16:creationId xmlns:a16="http://schemas.microsoft.com/office/drawing/2014/main" id="{F3CF3B9B-7ABF-4942-8E21-E5F68FCF7D5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6" descr="Office Objects 0572">
            <a:extLst>
              <a:ext uri="{FF2B5EF4-FFF2-40B4-BE49-F238E27FC236}">
                <a16:creationId xmlns:a16="http://schemas.microsoft.com/office/drawing/2014/main" id="{7199B654-D48A-4E8C-89D1-67D8E2AEF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5" name="Text Box 7">
            <a:extLst>
              <a:ext uri="{FF2B5EF4-FFF2-40B4-BE49-F238E27FC236}">
                <a16:creationId xmlns:a16="http://schemas.microsoft.com/office/drawing/2014/main" id="{7E0A8F2C-70E2-4827-BD0E-F5A98D680BD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9E39960B-9A71-4863-BAAF-1E06D250A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4984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Multiplying / Dividing</a:t>
            </a:r>
          </a:p>
        </p:txBody>
      </p:sp>
      <p:sp>
        <p:nvSpPr>
          <p:cNvPr id="34827" name="TextBox 13">
            <a:extLst>
              <a:ext uri="{FF2B5EF4-FFF2-40B4-BE49-F238E27FC236}">
                <a16:creationId xmlns:a16="http://schemas.microsoft.com/office/drawing/2014/main" id="{A758C4A6-17EF-4D0B-ADD6-975454F31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0538" y="1282700"/>
            <a:ext cx="2955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 / ÷ 10 , 100 etc... 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D39349EE-51A9-4EE2-9C12-3CDD6D2DDF9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70CAE90-D16B-4956-8528-0E69D0AC5A5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D503FF4D-9BD7-425D-9BA4-B3F12D36D7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9986" name="Rectangle 2">
            <a:extLst>
              <a:ext uri="{FF2B5EF4-FFF2-40B4-BE49-F238E27FC236}">
                <a16:creationId xmlns:a16="http://schemas.microsoft.com/office/drawing/2014/main" id="{75187F6C-8198-4B59-8AD9-A594C2004C8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811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4102" name="Picture 3" descr="scottishflag">
            <a:extLst>
              <a:ext uri="{FF2B5EF4-FFF2-40B4-BE49-F238E27FC236}">
                <a16:creationId xmlns:a16="http://schemas.microsoft.com/office/drawing/2014/main" id="{9FDAB308-5268-412C-9F38-280E757478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4">
            <a:extLst>
              <a:ext uri="{FF2B5EF4-FFF2-40B4-BE49-F238E27FC236}">
                <a16:creationId xmlns:a16="http://schemas.microsoft.com/office/drawing/2014/main" id="{A14AE278-E121-4109-9DFF-76D73FE724C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4098" name="Object 5">
            <a:extLst>
              <a:ext uri="{FF2B5EF4-FFF2-40B4-BE49-F238E27FC236}">
                <a16:creationId xmlns:a16="http://schemas.microsoft.com/office/drawing/2014/main" id="{0667C845-91C4-4BEF-AFCA-FDEEA2314F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4900" y="2279650"/>
          <a:ext cx="5257800" cy="358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4520" imgH="2679480" progId="Equation.DSMT4">
                  <p:embed/>
                </p:oleObj>
              </mc:Choice>
              <mc:Fallback>
                <p:oleObj name="Equation" r:id="rId3" imgW="3314520" imgH="2679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79650"/>
                        <a:ext cx="5257800" cy="358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4" name="Picture 6" descr="Office Objects 0572">
            <a:extLst>
              <a:ext uri="{FF2B5EF4-FFF2-40B4-BE49-F238E27FC236}">
                <a16:creationId xmlns:a16="http://schemas.microsoft.com/office/drawing/2014/main" id="{F71DE278-24CF-4390-A34C-6734E7D0F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5" name="Group 27">
            <a:extLst>
              <a:ext uri="{FF2B5EF4-FFF2-40B4-BE49-F238E27FC236}">
                <a16:creationId xmlns:a16="http://schemas.microsoft.com/office/drawing/2014/main" id="{599937CC-BAD7-4CE3-82BA-2AE39FE18B7D}"/>
              </a:ext>
            </a:extLst>
          </p:cNvPr>
          <p:cNvGrpSpPr>
            <a:grpSpLocks/>
          </p:cNvGrpSpPr>
          <p:nvPr/>
        </p:nvGrpSpPr>
        <p:grpSpPr bwMode="auto">
          <a:xfrm>
            <a:off x="6192838" y="2474913"/>
            <a:ext cx="2679700" cy="1685925"/>
            <a:chOff x="3758" y="1485"/>
            <a:chExt cx="2088" cy="1290"/>
          </a:xfrm>
        </p:grpSpPr>
        <p:sp>
          <p:nvSpPr>
            <p:cNvPr id="4110" name="Oval 24">
              <a:extLst>
                <a:ext uri="{FF2B5EF4-FFF2-40B4-BE49-F238E27FC236}">
                  <a16:creationId xmlns:a16="http://schemas.microsoft.com/office/drawing/2014/main" id="{DE5A2462-271D-4B61-9E99-D1B93E677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0" y="2199"/>
              <a:ext cx="576" cy="57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11" name="Oval 25">
              <a:extLst>
                <a:ext uri="{FF2B5EF4-FFF2-40B4-BE49-F238E27FC236}">
                  <a16:creationId xmlns:a16="http://schemas.microsoft.com/office/drawing/2014/main" id="{E161BF92-3673-416D-A3A3-68AAA01FD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8" y="2199"/>
              <a:ext cx="576" cy="57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12" name="Rectangle 26">
              <a:extLst>
                <a:ext uri="{FF2B5EF4-FFF2-40B4-BE49-F238E27FC236}">
                  <a16:creationId xmlns:a16="http://schemas.microsoft.com/office/drawing/2014/main" id="{5004B1D4-C1C7-4DD0-B006-E2D54EBC77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1" y="1485"/>
              <a:ext cx="924" cy="1290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106" name="Line 28">
            <a:extLst>
              <a:ext uri="{FF2B5EF4-FFF2-40B4-BE49-F238E27FC236}">
                <a16:creationId xmlns:a16="http://schemas.microsoft.com/office/drawing/2014/main" id="{86C6EB2A-D97B-42B0-B691-AC0CCD7C94D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6238" y="4852988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29">
            <a:extLst>
              <a:ext uri="{FF2B5EF4-FFF2-40B4-BE49-F238E27FC236}">
                <a16:creationId xmlns:a16="http://schemas.microsoft.com/office/drawing/2014/main" id="{94F4CD41-1FA4-413C-A028-4213D5FB5417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431088" y="5565775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30">
            <a:extLst>
              <a:ext uri="{FF2B5EF4-FFF2-40B4-BE49-F238E27FC236}">
                <a16:creationId xmlns:a16="http://schemas.microsoft.com/office/drawing/2014/main" id="{5A5FC5BD-FA6A-4F18-9388-F6130BDAA4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26238" y="5259388"/>
            <a:ext cx="1466850" cy="10144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Text Box 31">
            <a:extLst>
              <a:ext uri="{FF2B5EF4-FFF2-40B4-BE49-F238E27FC236}">
                <a16:creationId xmlns:a16="http://schemas.microsoft.com/office/drawing/2014/main" id="{29D6AF1C-817F-4C52-8E1F-F89D84838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2650" y="5794375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42</a:t>
            </a:r>
            <a:r>
              <a:rPr lang="en-GB" altLang="en-US" baseline="30000"/>
              <a:t>o</a:t>
            </a:r>
            <a:endParaRPr lang="en-GB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E8A82766-8842-4B85-A8D5-E88DD7BEA5B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361CF4-2264-405D-9CA1-2C7FBA39FF85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BC9FADAB-CFEB-4A4B-90F4-08417FC354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5844" name="Picture 2" descr="scottishflag">
            <a:extLst>
              <a:ext uri="{FF2B5EF4-FFF2-40B4-BE49-F238E27FC236}">
                <a16:creationId xmlns:a16="http://schemas.microsoft.com/office/drawing/2014/main" id="{F8F073A1-FE0A-4E39-A219-FDA27342181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 Box 3">
            <a:extLst>
              <a:ext uri="{FF2B5EF4-FFF2-40B4-BE49-F238E27FC236}">
                <a16:creationId xmlns:a16="http://schemas.microsoft.com/office/drawing/2014/main" id="{8D788016-F4C7-4F28-AC4A-0C6A7DDD0C7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5846" name="Picture 4" descr="Office Objects 0572">
            <a:extLst>
              <a:ext uri="{FF2B5EF4-FFF2-40B4-BE49-F238E27FC236}">
                <a16:creationId xmlns:a16="http://schemas.microsoft.com/office/drawing/2014/main" id="{3490AB8B-F5DB-4156-97C4-A88E17C7B0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Rectangle 5">
            <a:extLst>
              <a:ext uri="{FF2B5EF4-FFF2-40B4-BE49-F238E27FC236}">
                <a16:creationId xmlns:a16="http://schemas.microsoft.com/office/drawing/2014/main" id="{29872CEB-F96D-4AD1-85AB-23C299324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2802066F-138C-4A72-84B1-88673D535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5849" name="Line 7">
            <a:extLst>
              <a:ext uri="{FF2B5EF4-FFF2-40B4-BE49-F238E27FC236}">
                <a16:creationId xmlns:a16="http://schemas.microsoft.com/office/drawing/2014/main" id="{A8A62BFB-A6F6-4361-AD84-937DFE46D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Rectangle 8">
            <a:extLst>
              <a:ext uri="{FF2B5EF4-FFF2-40B4-BE49-F238E27FC236}">
                <a16:creationId xmlns:a16="http://schemas.microsoft.com/office/drawing/2014/main" id="{4ABE1307-3C41-481B-B16F-788B10001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 	We are learning how to multiply / divide by 20, 300, etc..</a:t>
            </a:r>
          </a:p>
        </p:txBody>
      </p:sp>
      <p:sp>
        <p:nvSpPr>
          <p:cNvPr id="75785" name="Rectangle 9">
            <a:extLst>
              <a:ext uri="{FF2B5EF4-FFF2-40B4-BE49-F238E27FC236}">
                <a16:creationId xmlns:a16="http://schemas.microsoft.com/office/drawing/2014/main" id="{A4F9E11B-15F9-4C3A-A5CD-6D230F642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FF"/>
                </a:solidFill>
              </a:rPr>
              <a:t>1.  Understand the two step process to multiply or divide by 30, 500 etc…</a:t>
            </a:r>
          </a:p>
        </p:txBody>
      </p:sp>
      <p:sp>
        <p:nvSpPr>
          <p:cNvPr id="75786" name="Rectangle 10">
            <a:extLst>
              <a:ext uri="{FF2B5EF4-FFF2-40B4-BE49-F238E27FC236}">
                <a16:creationId xmlns:a16="http://schemas.microsoft.com/office/drawing/2014/main" id="{7A02892A-0A88-4FA7-A644-9D2148BFE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38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35853" name="Text Box 13">
            <a:extLst>
              <a:ext uri="{FF2B5EF4-FFF2-40B4-BE49-F238E27FC236}">
                <a16:creationId xmlns:a16="http://schemas.microsoft.com/office/drawing/2014/main" id="{0CAC1FDB-4AD8-40DE-B205-4870FDA19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3888" y="1395413"/>
            <a:ext cx="5246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Multiply or Divide by 20, 300, 5000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Line 26">
            <a:extLst>
              <a:ext uri="{FF2B5EF4-FFF2-40B4-BE49-F238E27FC236}">
                <a16:creationId xmlns:a16="http://schemas.microsoft.com/office/drawing/2014/main" id="{5275EBC5-939A-4877-A7E9-B12D21CCAD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2325" y="1943100"/>
            <a:ext cx="5889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7" name="Text Box 17">
            <a:extLst>
              <a:ext uri="{FF2B5EF4-FFF2-40B4-BE49-F238E27FC236}">
                <a16:creationId xmlns:a16="http://schemas.microsoft.com/office/drawing/2014/main" id="{16426DA1-378A-476B-9435-A056A70EE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6300" y="1963738"/>
            <a:ext cx="5780088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By combining our knowledge so far of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“multiplying / dividing by 10, 100, 1000”</a:t>
            </a:r>
          </a:p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and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“multiplying / dividing by a single digit” </a:t>
            </a:r>
          </a:p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we can do harder calculations.</a:t>
            </a:r>
          </a:p>
          <a:p>
            <a:pPr algn="ctr" eaLnBrk="1" hangingPunct="1"/>
            <a:r>
              <a:rPr lang="en-GB" altLang="en-US">
                <a:solidFill>
                  <a:srgbClr val="FFFFFF"/>
                </a:solidFill>
              </a:rPr>
              <a:t>We use a TWO step process.</a:t>
            </a:r>
          </a:p>
        </p:txBody>
      </p:sp>
      <p:sp>
        <p:nvSpPr>
          <p:cNvPr id="124932" name="Rectangle 4">
            <a:extLst>
              <a:ext uri="{FF2B5EF4-FFF2-40B4-BE49-F238E27FC236}">
                <a16:creationId xmlns:a16="http://schemas.microsoft.com/office/drawing/2014/main" id="{7A22E9D1-41B8-45D8-8228-5F5FF1BF4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111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36869" name="Picture 6" descr="Office Objects 0572">
            <a:extLst>
              <a:ext uri="{FF2B5EF4-FFF2-40B4-BE49-F238E27FC236}">
                <a16:creationId xmlns:a16="http://schemas.microsoft.com/office/drawing/2014/main" id="{3E2AEC19-E9A2-45CB-838D-E3166F3956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57" name="Picture 1">
            <a:extLst>
              <a:ext uri="{FF2B5EF4-FFF2-40B4-BE49-F238E27FC236}">
                <a16:creationId xmlns:a16="http://schemas.microsoft.com/office/drawing/2014/main" id="{94AFDE97-67F1-4686-9142-2A55564F7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10350" y="0"/>
            <a:ext cx="2533650" cy="25336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9" name="Date Placeholder 1">
            <a:extLst>
              <a:ext uri="{FF2B5EF4-FFF2-40B4-BE49-F238E27FC236}">
                <a16:creationId xmlns:a16="http://schemas.microsoft.com/office/drawing/2014/main" id="{DCCB35EA-7715-4ED3-AA67-529810CF56D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1F55BD-1095-4515-9071-6A125B2B743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0" name="Footer Placeholder 2">
            <a:extLst>
              <a:ext uri="{FF2B5EF4-FFF2-40B4-BE49-F238E27FC236}">
                <a16:creationId xmlns:a16="http://schemas.microsoft.com/office/drawing/2014/main" id="{CB4430F2-519A-4519-BBF6-45E5DE3F0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6873" name="Picture 2" descr="scottishflag">
            <a:extLst>
              <a:ext uri="{FF2B5EF4-FFF2-40B4-BE49-F238E27FC236}">
                <a16:creationId xmlns:a16="http://schemas.microsoft.com/office/drawing/2014/main" id="{0B41623C-F547-43B2-A407-DFFFEA9C40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4" name="Text Box 3">
            <a:extLst>
              <a:ext uri="{FF2B5EF4-FFF2-40B4-BE49-F238E27FC236}">
                <a16:creationId xmlns:a16="http://schemas.microsoft.com/office/drawing/2014/main" id="{5B6D0183-AE44-40D5-B349-9B97881C387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6875" name="Text Box 5">
            <a:extLst>
              <a:ext uri="{FF2B5EF4-FFF2-40B4-BE49-F238E27FC236}">
                <a16:creationId xmlns:a16="http://schemas.microsoft.com/office/drawing/2014/main" id="{B1ADDCA3-4ADD-4D2C-A7CC-4C0533E2B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sp>
        <p:nvSpPr>
          <p:cNvPr id="124935" name="Text Box 7">
            <a:extLst>
              <a:ext uri="{FF2B5EF4-FFF2-40B4-BE49-F238E27FC236}">
                <a16:creationId xmlns:a16="http://schemas.microsoft.com/office/drawing/2014/main" id="{FD7E6995-3077-42CD-8C86-0E523A82F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398963"/>
            <a:ext cx="4706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20 x 5.2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24937" name="Text Box 9">
            <a:extLst>
              <a:ext uri="{FF2B5EF4-FFF2-40B4-BE49-F238E27FC236}">
                <a16:creationId xmlns:a16="http://schemas.microsoft.com/office/drawing/2014/main" id="{2065BC72-2733-4116-B654-6EC0DB43F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4949825"/>
            <a:ext cx="583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20 can be written as 2 x 10 so we have :</a:t>
            </a:r>
          </a:p>
        </p:txBody>
      </p:sp>
      <p:sp>
        <p:nvSpPr>
          <p:cNvPr id="36878" name="Text Box 20">
            <a:extLst>
              <a:ext uri="{FF2B5EF4-FFF2-40B4-BE49-F238E27FC236}">
                <a16:creationId xmlns:a16="http://schemas.microsoft.com/office/drawing/2014/main" id="{CBD3BFF5-08F8-4C1B-9DCB-3D1214391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3846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FF"/>
                </a:solidFill>
              </a:rPr>
              <a:t>Multiply or Divide by 20,300,4000</a:t>
            </a:r>
          </a:p>
        </p:txBody>
      </p:sp>
      <p:sp>
        <p:nvSpPr>
          <p:cNvPr id="124949" name="Text Box 21">
            <a:extLst>
              <a:ext uri="{FF2B5EF4-FFF2-40B4-BE49-F238E27FC236}">
                <a16:creationId xmlns:a16="http://schemas.microsoft.com/office/drawing/2014/main" id="{E08B54ED-7EAD-4899-80C4-D0FC09348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8013" y="4951413"/>
            <a:ext cx="21256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2 x </a:t>
            </a:r>
            <a:r>
              <a:rPr lang="en-GB" altLang="en-US">
                <a:solidFill>
                  <a:srgbClr val="FFFF00"/>
                </a:solidFill>
              </a:rPr>
              <a:t>10 x 5.2</a:t>
            </a:r>
            <a:r>
              <a:rPr lang="en-GB" altLang="en-US">
                <a:solidFill>
                  <a:srgbClr val="FFFFFF"/>
                </a:solidFill>
              </a:rPr>
              <a:t> =</a:t>
            </a:r>
          </a:p>
        </p:txBody>
      </p:sp>
      <p:sp>
        <p:nvSpPr>
          <p:cNvPr id="124950" name="Text Box 22">
            <a:extLst>
              <a:ext uri="{FF2B5EF4-FFF2-40B4-BE49-F238E27FC236}">
                <a16:creationId xmlns:a16="http://schemas.microsoft.com/office/drawing/2014/main" id="{58552806-257C-4A25-A871-B6C156EED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5603875"/>
            <a:ext cx="276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Step 1 : </a:t>
            </a:r>
            <a:r>
              <a:rPr lang="en-GB" altLang="en-US">
                <a:solidFill>
                  <a:srgbClr val="FFFF00"/>
                </a:solidFill>
              </a:rPr>
              <a:t>10 x 5.2</a:t>
            </a:r>
            <a:r>
              <a:rPr lang="en-GB" altLang="en-US">
                <a:solidFill>
                  <a:srgbClr val="FFFFFF"/>
                </a:solidFill>
              </a:rPr>
              <a:t> =</a:t>
            </a:r>
          </a:p>
        </p:txBody>
      </p:sp>
      <p:sp>
        <p:nvSpPr>
          <p:cNvPr id="124951" name="Text Box 23">
            <a:extLst>
              <a:ext uri="{FF2B5EF4-FFF2-40B4-BE49-F238E27FC236}">
                <a16:creationId xmlns:a16="http://schemas.microsoft.com/office/drawing/2014/main" id="{735D6849-494B-4B65-AAC5-A7F289D86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7413" y="5627688"/>
            <a:ext cx="2603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Step 2 : 2 x 52 =</a:t>
            </a:r>
          </a:p>
        </p:txBody>
      </p:sp>
      <p:sp>
        <p:nvSpPr>
          <p:cNvPr id="36882" name="Line 25">
            <a:extLst>
              <a:ext uri="{FF2B5EF4-FFF2-40B4-BE49-F238E27FC236}">
                <a16:creationId xmlns:a16="http://schemas.microsoft.com/office/drawing/2014/main" id="{8930D1B5-56FC-4052-B000-48DA40002BC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2325" y="4254500"/>
            <a:ext cx="5889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55" name="Rectangle 27">
            <a:extLst>
              <a:ext uri="{FF2B5EF4-FFF2-40B4-BE49-F238E27FC236}">
                <a16:creationId xmlns:a16="http://schemas.microsoft.com/office/drawing/2014/main" id="{55A08B1B-9738-4387-9CEA-4BDCF9269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0" y="5603875"/>
            <a:ext cx="55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52</a:t>
            </a:r>
          </a:p>
        </p:txBody>
      </p:sp>
      <p:sp>
        <p:nvSpPr>
          <p:cNvPr id="124956" name="Rectangle 28">
            <a:extLst>
              <a:ext uri="{FF2B5EF4-FFF2-40B4-BE49-F238E27FC236}">
                <a16:creationId xmlns:a16="http://schemas.microsoft.com/office/drawing/2014/main" id="{FC70C255-51EC-4FFB-A169-29B84DEC6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6463" y="1574800"/>
            <a:ext cx="1338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1   0    4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24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5" grpId="0"/>
      <p:bldP spid="124937" grpId="0"/>
      <p:bldP spid="124949" grpId="0"/>
      <p:bldP spid="124950" grpId="0"/>
      <p:bldP spid="124951" grpId="0"/>
      <p:bldP spid="124955" grpId="0"/>
      <p:bldP spid="12495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08F35069-D94A-4411-8C80-B80255D5EED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74C2398-DD79-4821-9EA5-1C571343DE93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5" name="Footer Placeholder 2">
            <a:extLst>
              <a:ext uri="{FF2B5EF4-FFF2-40B4-BE49-F238E27FC236}">
                <a16:creationId xmlns:a16="http://schemas.microsoft.com/office/drawing/2014/main" id="{E4C15BCE-E163-47BE-B542-55AF9C38D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7892" name="Picture 2" descr="scottishflag">
            <a:extLst>
              <a:ext uri="{FF2B5EF4-FFF2-40B4-BE49-F238E27FC236}">
                <a16:creationId xmlns:a16="http://schemas.microsoft.com/office/drawing/2014/main" id="{56CF8940-AA24-425B-916B-6A0617EBBB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Text Box 3">
            <a:extLst>
              <a:ext uri="{FF2B5EF4-FFF2-40B4-BE49-F238E27FC236}">
                <a16:creationId xmlns:a16="http://schemas.microsoft.com/office/drawing/2014/main" id="{41729799-41EC-482C-9EF4-4F8D66CB3C7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F39AABC4-60D2-458A-9E71-E84D09A0A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111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37895" name="Picture 6" descr="Office Objects 0572">
            <a:extLst>
              <a:ext uri="{FF2B5EF4-FFF2-40B4-BE49-F238E27FC236}">
                <a16:creationId xmlns:a16="http://schemas.microsoft.com/office/drawing/2014/main" id="{C52BE7BE-55E7-4F95-BB36-DADB07F621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6" name="Text Box 7">
            <a:extLst>
              <a:ext uri="{FF2B5EF4-FFF2-40B4-BE49-F238E27FC236}">
                <a16:creationId xmlns:a16="http://schemas.microsoft.com/office/drawing/2014/main" id="{EAD693FC-C37E-4B90-AD8E-CB7717823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1981200"/>
            <a:ext cx="4706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4.4 x 30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61800" name="Text Box 8">
            <a:extLst>
              <a:ext uri="{FF2B5EF4-FFF2-40B4-BE49-F238E27FC236}">
                <a16:creationId xmlns:a16="http://schemas.microsoft.com/office/drawing/2014/main" id="{89FFB158-08A1-4475-B080-D666FD217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2532063"/>
            <a:ext cx="583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30 can be written as 10 x 3 so we have :</a:t>
            </a:r>
          </a:p>
        </p:txBody>
      </p:sp>
      <p:sp>
        <p:nvSpPr>
          <p:cNvPr id="37898" name="Text Box 10">
            <a:extLst>
              <a:ext uri="{FF2B5EF4-FFF2-40B4-BE49-F238E27FC236}">
                <a16:creationId xmlns:a16="http://schemas.microsoft.com/office/drawing/2014/main" id="{19116AD5-EB71-4F70-AD75-70954EF22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4021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FF"/>
                </a:solidFill>
              </a:rPr>
              <a:t>Multiply or Divide by 20, 300, 4000</a:t>
            </a:r>
          </a:p>
        </p:txBody>
      </p:sp>
      <p:sp>
        <p:nvSpPr>
          <p:cNvPr id="161803" name="Text Box 11">
            <a:extLst>
              <a:ext uri="{FF2B5EF4-FFF2-40B4-BE49-F238E27FC236}">
                <a16:creationId xmlns:a16="http://schemas.microsoft.com/office/drawing/2014/main" id="{80F40027-43BE-4FDF-86EF-9F6E83540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8" y="2533650"/>
            <a:ext cx="21256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4.4 x </a:t>
            </a:r>
            <a:r>
              <a:rPr lang="en-GB" altLang="en-US">
                <a:solidFill>
                  <a:srgbClr val="FFFF00"/>
                </a:solidFill>
              </a:rPr>
              <a:t>10 x 3</a:t>
            </a:r>
            <a:r>
              <a:rPr lang="en-GB" altLang="en-US">
                <a:solidFill>
                  <a:srgbClr val="FFFFFF"/>
                </a:solidFill>
              </a:rPr>
              <a:t> =</a:t>
            </a:r>
          </a:p>
        </p:txBody>
      </p:sp>
      <p:sp>
        <p:nvSpPr>
          <p:cNvPr id="161804" name="Text Box 12">
            <a:extLst>
              <a:ext uri="{FF2B5EF4-FFF2-40B4-BE49-F238E27FC236}">
                <a16:creationId xmlns:a16="http://schemas.microsoft.com/office/drawing/2014/main" id="{5FA8C87F-032A-41BF-8E7A-369D59BF0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8" y="3186113"/>
            <a:ext cx="2768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Step 1 : </a:t>
            </a:r>
            <a:r>
              <a:rPr lang="en-GB" altLang="en-US">
                <a:solidFill>
                  <a:srgbClr val="FFFF00"/>
                </a:solidFill>
              </a:rPr>
              <a:t>4.4 x 10</a:t>
            </a:r>
            <a:r>
              <a:rPr lang="en-GB" altLang="en-US">
                <a:solidFill>
                  <a:srgbClr val="FFFFFF"/>
                </a:solidFill>
              </a:rPr>
              <a:t> =</a:t>
            </a:r>
          </a:p>
        </p:txBody>
      </p:sp>
      <p:sp>
        <p:nvSpPr>
          <p:cNvPr id="161805" name="Text Box 13">
            <a:extLst>
              <a:ext uri="{FF2B5EF4-FFF2-40B4-BE49-F238E27FC236}">
                <a16:creationId xmlns:a16="http://schemas.microsoft.com/office/drawing/2014/main" id="{6CCB56A1-CE39-41DF-B976-D7EC4E0CD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2988" y="3186113"/>
            <a:ext cx="2603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Step 2 : 44 x 3 =</a:t>
            </a:r>
          </a:p>
        </p:txBody>
      </p:sp>
      <p:sp>
        <p:nvSpPr>
          <p:cNvPr id="161808" name="Rectangle 16">
            <a:extLst>
              <a:ext uri="{FF2B5EF4-FFF2-40B4-BE49-F238E27FC236}">
                <a16:creationId xmlns:a16="http://schemas.microsoft.com/office/drawing/2014/main" id="{6204543E-356C-441D-9FD4-BFFA47E32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8888" y="3186113"/>
            <a:ext cx="558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44</a:t>
            </a:r>
          </a:p>
        </p:txBody>
      </p:sp>
      <p:sp>
        <p:nvSpPr>
          <p:cNvPr id="37903" name="Line 18">
            <a:extLst>
              <a:ext uri="{FF2B5EF4-FFF2-40B4-BE49-F238E27FC236}">
                <a16:creationId xmlns:a16="http://schemas.microsoft.com/office/drawing/2014/main" id="{FCFE57C9-BCF0-4701-9945-E5B287FA26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914775"/>
            <a:ext cx="69564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1811" name="Text Box 19">
            <a:extLst>
              <a:ext uri="{FF2B5EF4-FFF2-40B4-BE49-F238E27FC236}">
                <a16:creationId xmlns:a16="http://schemas.microsoft.com/office/drawing/2014/main" id="{A0791C50-F604-4B73-BE86-A779B512A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4125913"/>
            <a:ext cx="5268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300 x 0.026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61812" name="Text Box 20">
            <a:extLst>
              <a:ext uri="{FF2B5EF4-FFF2-40B4-BE49-F238E27FC236}">
                <a16:creationId xmlns:a16="http://schemas.microsoft.com/office/drawing/2014/main" id="{758D23E3-3392-454F-AB6E-F8607ABA8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263" y="4691063"/>
            <a:ext cx="52720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FF"/>
                </a:solidFill>
              </a:rPr>
              <a:t>300 can be written as 3 x 100 so we have :</a:t>
            </a:r>
          </a:p>
        </p:txBody>
      </p:sp>
      <p:sp>
        <p:nvSpPr>
          <p:cNvPr id="161813" name="Text Box 21">
            <a:extLst>
              <a:ext uri="{FF2B5EF4-FFF2-40B4-BE49-F238E27FC236}">
                <a16:creationId xmlns:a16="http://schemas.microsoft.com/office/drawing/2014/main" id="{3C011122-20B6-4FBD-933A-7091BBE63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2350" y="4651375"/>
            <a:ext cx="2439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3 x </a:t>
            </a:r>
            <a:r>
              <a:rPr lang="en-GB" altLang="en-US">
                <a:solidFill>
                  <a:srgbClr val="FFFF00"/>
                </a:solidFill>
              </a:rPr>
              <a:t>100 x 0.026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61814" name="Text Box 22">
            <a:extLst>
              <a:ext uri="{FF2B5EF4-FFF2-40B4-BE49-F238E27FC236}">
                <a16:creationId xmlns:a16="http://schemas.microsoft.com/office/drawing/2014/main" id="{604EC18B-288C-467A-89DA-435246FDA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8" y="5541963"/>
            <a:ext cx="3330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Step 1 : </a:t>
            </a:r>
            <a:r>
              <a:rPr lang="en-GB" altLang="en-US">
                <a:solidFill>
                  <a:srgbClr val="FFFF00"/>
                </a:solidFill>
              </a:rPr>
              <a:t>100 x 0.026</a:t>
            </a:r>
            <a:r>
              <a:rPr lang="en-GB" altLang="en-US">
                <a:solidFill>
                  <a:srgbClr val="FFFFFF"/>
                </a:solidFill>
              </a:rPr>
              <a:t> =</a:t>
            </a:r>
          </a:p>
        </p:txBody>
      </p:sp>
      <p:sp>
        <p:nvSpPr>
          <p:cNvPr id="161815" name="Text Box 23">
            <a:extLst>
              <a:ext uri="{FF2B5EF4-FFF2-40B4-BE49-F238E27FC236}">
                <a16:creationId xmlns:a16="http://schemas.microsoft.com/office/drawing/2014/main" id="{60FCBE75-38F2-404D-92B4-D44A4A4E9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563" y="5541963"/>
            <a:ext cx="2679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Step 2 : 2.6 x 3 =</a:t>
            </a:r>
          </a:p>
        </p:txBody>
      </p:sp>
      <p:sp>
        <p:nvSpPr>
          <p:cNvPr id="161816" name="Rectangle 24">
            <a:extLst>
              <a:ext uri="{FF2B5EF4-FFF2-40B4-BE49-F238E27FC236}">
                <a16:creationId xmlns:a16="http://schemas.microsoft.com/office/drawing/2014/main" id="{6D5F8991-9735-484D-98E7-CB7756C0A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541963"/>
            <a:ext cx="6365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2.6</a:t>
            </a:r>
          </a:p>
        </p:txBody>
      </p:sp>
      <p:pic>
        <p:nvPicPr>
          <p:cNvPr id="44033" name="Picture 1">
            <a:extLst>
              <a:ext uri="{FF2B5EF4-FFF2-40B4-BE49-F238E27FC236}">
                <a16:creationId xmlns:a16="http://schemas.microsoft.com/office/drawing/2014/main" id="{784DF0EB-B643-4736-8AF9-92EC7036B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69075" y="53975"/>
            <a:ext cx="2533650" cy="25336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61809" name="Rectangle 17">
            <a:extLst>
              <a:ext uri="{FF2B5EF4-FFF2-40B4-BE49-F238E27FC236}">
                <a16:creationId xmlns:a16="http://schemas.microsoft.com/office/drawing/2014/main" id="{6A7AF26D-425E-4B1D-B43E-03FE95A90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0738" y="1576388"/>
            <a:ext cx="15208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1    3    2 </a:t>
            </a:r>
          </a:p>
        </p:txBody>
      </p:sp>
      <p:grpSp>
        <p:nvGrpSpPr>
          <p:cNvPr id="2" name="Group 30">
            <a:extLst>
              <a:ext uri="{FF2B5EF4-FFF2-40B4-BE49-F238E27FC236}">
                <a16:creationId xmlns:a16="http://schemas.microsoft.com/office/drawing/2014/main" id="{5523ECAE-0497-4D10-9BA7-E05CBB0E98EA}"/>
              </a:ext>
            </a:extLst>
          </p:cNvPr>
          <p:cNvGrpSpPr>
            <a:grpSpLocks/>
          </p:cNvGrpSpPr>
          <p:nvPr/>
        </p:nvGrpSpPr>
        <p:grpSpPr bwMode="auto">
          <a:xfrm>
            <a:off x="6569075" y="53975"/>
            <a:ext cx="2533650" cy="2533650"/>
            <a:chOff x="6569406" y="54592"/>
            <a:chExt cx="2533650" cy="2533650"/>
          </a:xfrm>
        </p:grpSpPr>
        <p:pic>
          <p:nvPicPr>
            <p:cNvPr id="44035" name="Picture 3">
              <a:extLst>
                <a:ext uri="{FF2B5EF4-FFF2-40B4-BE49-F238E27FC236}">
                  <a16:creationId xmlns:a16="http://schemas.microsoft.com/office/drawing/2014/main" id="{1CB0AC9C-0537-4076-BA99-7A687E7494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569406" y="54592"/>
              <a:ext cx="2533650" cy="2533650"/>
            </a:xfrm>
            <a:prstGeom prst="rect">
              <a:avLst/>
            </a:prstGeom>
            <a:noFill/>
            <a:ln w="38100">
              <a:solidFill>
                <a:schemeClr val="tx1">
                  <a:lumMod val="75000"/>
                </a:schemeClr>
              </a:solidFill>
              <a:miter lim="800000"/>
              <a:headEnd/>
              <a:tailEnd/>
            </a:ln>
          </p:spPr>
        </p:pic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818E1F7-16EB-4C98-AA06-0E6318D937F2}"/>
                </a:ext>
              </a:extLst>
            </p:cNvPr>
            <p:cNvSpPr/>
            <p:nvPr/>
          </p:nvSpPr>
          <p:spPr>
            <a:xfrm>
              <a:off x="8041019" y="754680"/>
              <a:ext cx="115887" cy="114300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 dirty="0"/>
            </a:p>
          </p:txBody>
        </p:sp>
      </p:grpSp>
      <p:grpSp>
        <p:nvGrpSpPr>
          <p:cNvPr id="3" name="Group 33">
            <a:extLst>
              <a:ext uri="{FF2B5EF4-FFF2-40B4-BE49-F238E27FC236}">
                <a16:creationId xmlns:a16="http://schemas.microsoft.com/office/drawing/2014/main" id="{0FCABA67-6808-4576-A310-A902F2841DD0}"/>
              </a:ext>
            </a:extLst>
          </p:cNvPr>
          <p:cNvGrpSpPr>
            <a:grpSpLocks/>
          </p:cNvGrpSpPr>
          <p:nvPr/>
        </p:nvGrpSpPr>
        <p:grpSpPr bwMode="auto">
          <a:xfrm>
            <a:off x="7713663" y="1597025"/>
            <a:ext cx="833437" cy="461963"/>
            <a:chOff x="7713886" y="1597539"/>
            <a:chExt cx="833883" cy="461665"/>
          </a:xfrm>
        </p:grpSpPr>
        <p:sp>
          <p:nvSpPr>
            <p:cNvPr id="37914" name="Rectangle 25">
              <a:extLst>
                <a:ext uri="{FF2B5EF4-FFF2-40B4-BE49-F238E27FC236}">
                  <a16:creationId xmlns:a16="http://schemas.microsoft.com/office/drawing/2014/main" id="{5E61D72C-D799-4712-85B4-0BC145DFE8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3886" y="1597539"/>
              <a:ext cx="83388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7   8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97A950F-4CF3-49A1-BA83-4E80D02B080E}"/>
                </a:ext>
              </a:extLst>
            </p:cNvPr>
            <p:cNvSpPr/>
            <p:nvPr/>
          </p:nvSpPr>
          <p:spPr>
            <a:xfrm>
              <a:off x="8042674" y="1779984"/>
              <a:ext cx="115950" cy="114226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61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0" grpId="0"/>
      <p:bldP spid="161803" grpId="0"/>
      <p:bldP spid="161804" grpId="0"/>
      <p:bldP spid="161805" grpId="0"/>
      <p:bldP spid="161808" grpId="0"/>
      <p:bldP spid="161811" grpId="0"/>
      <p:bldP spid="161812" grpId="0"/>
      <p:bldP spid="161813" grpId="0"/>
      <p:bldP spid="161814" grpId="0"/>
      <p:bldP spid="161815" grpId="0"/>
      <p:bldP spid="161816" grpId="0"/>
      <p:bldP spid="16180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35" name="Picture 23">
            <a:extLst>
              <a:ext uri="{FF2B5EF4-FFF2-40B4-BE49-F238E27FC236}">
                <a16:creationId xmlns:a16="http://schemas.microsoft.com/office/drawing/2014/main" id="{FC5B219B-05C6-44F6-AFCB-D3B84524BF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9481" t="18125" b="16320"/>
          <a:stretch>
            <a:fillRect/>
          </a:stretch>
        </p:blipFill>
        <p:spPr bwMode="auto">
          <a:xfrm>
            <a:off x="3779838" y="4913313"/>
            <a:ext cx="3173412" cy="11461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583C2DE5-1865-483F-B355-E3A997CE99E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7537903-6DEA-4C08-8DD2-79EFE2A7F92B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A6B77719-F5AE-4320-A2B4-35A9A882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8917" name="Picture 2" descr="scottishflag">
            <a:extLst>
              <a:ext uri="{FF2B5EF4-FFF2-40B4-BE49-F238E27FC236}">
                <a16:creationId xmlns:a16="http://schemas.microsoft.com/office/drawing/2014/main" id="{86502EE7-1FD3-4197-A9DD-CB5DC988E11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Text Box 3">
            <a:extLst>
              <a:ext uri="{FF2B5EF4-FFF2-40B4-BE49-F238E27FC236}">
                <a16:creationId xmlns:a16="http://schemas.microsoft.com/office/drawing/2014/main" id="{7D71C9C3-8067-45F2-8EFB-EF6BA64C050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9748" name="Rectangle 4">
            <a:extLst>
              <a:ext uri="{FF2B5EF4-FFF2-40B4-BE49-F238E27FC236}">
                <a16:creationId xmlns:a16="http://schemas.microsoft.com/office/drawing/2014/main" id="{B4EC8408-C114-46B0-92A2-0084FE939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38920" name="Picture 6" descr="Office Objects 0572">
            <a:extLst>
              <a:ext uri="{FF2B5EF4-FFF2-40B4-BE49-F238E27FC236}">
                <a16:creationId xmlns:a16="http://schemas.microsoft.com/office/drawing/2014/main" id="{5EDF38E2-68ED-47D1-A150-5514ABF6F0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1" name="Text Box 7">
            <a:extLst>
              <a:ext uri="{FF2B5EF4-FFF2-40B4-BE49-F238E27FC236}">
                <a16:creationId xmlns:a16="http://schemas.microsoft.com/office/drawing/2014/main" id="{6E1FBC49-CC20-4170-AF21-D6515B9A6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166938"/>
            <a:ext cx="54086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1658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 200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59752" name="Text Box 8">
            <a:extLst>
              <a:ext uri="{FF2B5EF4-FFF2-40B4-BE49-F238E27FC236}">
                <a16:creationId xmlns:a16="http://schemas.microsoft.com/office/drawing/2014/main" id="{6F588680-7EFB-4598-8314-964C1CB23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2717800"/>
            <a:ext cx="604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Since 200 divide by 100 then divide by 2:</a:t>
            </a:r>
          </a:p>
        </p:txBody>
      </p:sp>
      <p:sp>
        <p:nvSpPr>
          <p:cNvPr id="38923" name="Text Box 10">
            <a:extLst>
              <a:ext uri="{FF2B5EF4-FFF2-40B4-BE49-F238E27FC236}">
                <a16:creationId xmlns:a16="http://schemas.microsoft.com/office/drawing/2014/main" id="{02E31D87-5984-40C3-910B-CC14905ED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3846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FF"/>
                </a:solidFill>
              </a:rPr>
              <a:t>Multiply or Divide by 20,300,4000</a:t>
            </a:r>
          </a:p>
        </p:txBody>
      </p:sp>
      <p:sp>
        <p:nvSpPr>
          <p:cNvPr id="159755" name="Text Box 11">
            <a:extLst>
              <a:ext uri="{FF2B5EF4-FFF2-40B4-BE49-F238E27FC236}">
                <a16:creationId xmlns:a16="http://schemas.microsoft.com/office/drawing/2014/main" id="{70CB9A6F-BCAE-4561-AE0C-A629B18BF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8150" y="3335338"/>
            <a:ext cx="23796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1658 </a:t>
            </a:r>
            <a:r>
              <a:rPr lang="en-US" altLang="en-US">
                <a:solidFill>
                  <a:srgbClr val="FFFFFF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FF"/>
                </a:solidFill>
              </a:rPr>
              <a:t> </a:t>
            </a:r>
            <a:r>
              <a:rPr lang="en-GB" altLang="en-US">
                <a:solidFill>
                  <a:srgbClr val="FFFF00"/>
                </a:solidFill>
              </a:rPr>
              <a:t>100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2</a:t>
            </a:r>
            <a:r>
              <a:rPr lang="en-GB" altLang="en-US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59756" name="Text Box 12">
            <a:extLst>
              <a:ext uri="{FF2B5EF4-FFF2-40B4-BE49-F238E27FC236}">
                <a16:creationId xmlns:a16="http://schemas.microsoft.com/office/drawing/2014/main" id="{C2099767-8B4D-47F6-8533-FF358D312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4229100"/>
            <a:ext cx="3311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Step 1 : </a:t>
            </a:r>
            <a:r>
              <a:rPr lang="en-GB" altLang="en-US">
                <a:solidFill>
                  <a:srgbClr val="FFFF00"/>
                </a:solidFill>
              </a:rPr>
              <a:t>1658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 </a:t>
            </a:r>
            <a:r>
              <a:rPr lang="en-GB" altLang="en-US">
                <a:solidFill>
                  <a:srgbClr val="FFFF00"/>
                </a:solidFill>
              </a:rPr>
              <a:t> 100</a:t>
            </a:r>
            <a:r>
              <a:rPr lang="en-GB" altLang="en-US">
                <a:solidFill>
                  <a:srgbClr val="FFFFFF"/>
                </a:solidFill>
              </a:rPr>
              <a:t> =</a:t>
            </a:r>
          </a:p>
        </p:txBody>
      </p:sp>
      <p:sp>
        <p:nvSpPr>
          <p:cNvPr id="159757" name="Text Box 13">
            <a:extLst>
              <a:ext uri="{FF2B5EF4-FFF2-40B4-BE49-F238E27FC236}">
                <a16:creationId xmlns:a16="http://schemas.microsoft.com/office/drawing/2014/main" id="{4459F00C-1286-4F8C-B6C6-5E067435F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5140325"/>
            <a:ext cx="142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Step 2 : </a:t>
            </a:r>
          </a:p>
        </p:txBody>
      </p:sp>
      <p:sp>
        <p:nvSpPr>
          <p:cNvPr id="159760" name="Rectangle 16">
            <a:extLst>
              <a:ext uri="{FF2B5EF4-FFF2-40B4-BE49-F238E27FC236}">
                <a16:creationId xmlns:a16="http://schemas.microsoft.com/office/drawing/2014/main" id="{B4F71DBC-6C61-41B0-8426-24796C006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5763" y="4140200"/>
            <a:ext cx="962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16.58</a:t>
            </a:r>
          </a:p>
        </p:txBody>
      </p:sp>
      <p:grpSp>
        <p:nvGrpSpPr>
          <p:cNvPr id="2" name="Group 24">
            <a:extLst>
              <a:ext uri="{FF2B5EF4-FFF2-40B4-BE49-F238E27FC236}">
                <a16:creationId xmlns:a16="http://schemas.microsoft.com/office/drawing/2014/main" id="{1B40A6D7-8174-43CB-B51C-5F162D20A300}"/>
              </a:ext>
            </a:extLst>
          </p:cNvPr>
          <p:cNvGrpSpPr>
            <a:grpSpLocks/>
          </p:cNvGrpSpPr>
          <p:nvPr/>
        </p:nvGrpSpPr>
        <p:grpSpPr bwMode="auto">
          <a:xfrm>
            <a:off x="4762500" y="5054600"/>
            <a:ext cx="1752600" cy="460375"/>
            <a:chOff x="4762453" y="5094881"/>
            <a:chExt cx="1752403" cy="461665"/>
          </a:xfrm>
        </p:grpSpPr>
        <p:sp>
          <p:nvSpPr>
            <p:cNvPr id="38929" name="Rectangle 17">
              <a:extLst>
                <a:ext uri="{FF2B5EF4-FFF2-40B4-BE49-F238E27FC236}">
                  <a16:creationId xmlns:a16="http://schemas.microsoft.com/office/drawing/2014/main" id="{36B571BD-D883-4BD6-87EB-40B8E490F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2453" y="5094881"/>
              <a:ext cx="17524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 8       2   9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02216876-D593-496A-A7D6-C8EC62EDCD22}"/>
                </a:ext>
              </a:extLst>
            </p:cNvPr>
            <p:cNvSpPr/>
            <p:nvPr/>
          </p:nvSpPr>
          <p:spPr bwMode="auto">
            <a:xfrm>
              <a:off x="5340238" y="5241340"/>
              <a:ext cx="146034" cy="146459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2" grpId="0"/>
      <p:bldP spid="159755" grpId="0"/>
      <p:bldP spid="159756" grpId="0"/>
      <p:bldP spid="159757" grpId="0"/>
      <p:bldP spid="15976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63" name="Picture 27">
            <a:extLst>
              <a:ext uri="{FF2B5EF4-FFF2-40B4-BE49-F238E27FC236}">
                <a16:creationId xmlns:a16="http://schemas.microsoft.com/office/drawing/2014/main" id="{BFE1C8CC-CD70-492E-A439-035E2269F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10406" r="9731" b="25149"/>
          <a:stretch>
            <a:fillRect/>
          </a:stretch>
        </p:blipFill>
        <p:spPr bwMode="auto">
          <a:xfrm>
            <a:off x="4081463" y="4919663"/>
            <a:ext cx="3248025" cy="11398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5" name="Date Placeholder 1">
            <a:extLst>
              <a:ext uri="{FF2B5EF4-FFF2-40B4-BE49-F238E27FC236}">
                <a16:creationId xmlns:a16="http://schemas.microsoft.com/office/drawing/2014/main" id="{07BED05F-5211-4FF2-BB6F-4686868D07C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82DF06-DE68-4E57-B394-43A9E2535B5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BFCED6EF-E535-4F7B-A036-6BB3A5DC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9941" name="Picture 2" descr="scottishflag">
            <a:extLst>
              <a:ext uri="{FF2B5EF4-FFF2-40B4-BE49-F238E27FC236}">
                <a16:creationId xmlns:a16="http://schemas.microsoft.com/office/drawing/2014/main" id="{FA052133-9AAC-4D1B-88AD-BD51F65B6E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2" name="Text Box 3">
            <a:extLst>
              <a:ext uri="{FF2B5EF4-FFF2-40B4-BE49-F238E27FC236}">
                <a16:creationId xmlns:a16="http://schemas.microsoft.com/office/drawing/2014/main" id="{014F8F06-2867-441C-BD96-24072CCD325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F0B0D2BA-CFD2-4C3E-A83D-809627887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38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39944" name="Picture 5" descr="Office Objects 0572">
            <a:extLst>
              <a:ext uri="{FF2B5EF4-FFF2-40B4-BE49-F238E27FC236}">
                <a16:creationId xmlns:a16="http://schemas.microsoft.com/office/drawing/2014/main" id="{40B5061F-3D71-49C7-9B26-D95011786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Text Box 6">
            <a:extLst>
              <a:ext uri="{FF2B5EF4-FFF2-40B4-BE49-F238E27FC236}">
                <a16:creationId xmlns:a16="http://schemas.microsoft.com/office/drawing/2014/main" id="{F1823DE1-879A-45A0-A6B5-8B73CC1AF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166938"/>
            <a:ext cx="5646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Calculate 42540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 6000 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60775" name="Text Box 7">
            <a:extLst>
              <a:ext uri="{FF2B5EF4-FFF2-40B4-BE49-F238E27FC236}">
                <a16:creationId xmlns:a16="http://schemas.microsoft.com/office/drawing/2014/main" id="{2F163A10-C604-47D0-B876-CEE8975C2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2717800"/>
            <a:ext cx="641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Since 6000 divide by 1000 then divide by 6:</a:t>
            </a:r>
          </a:p>
        </p:txBody>
      </p:sp>
      <p:sp>
        <p:nvSpPr>
          <p:cNvPr id="39947" name="Text Box 8">
            <a:extLst>
              <a:ext uri="{FF2B5EF4-FFF2-40B4-BE49-F238E27FC236}">
                <a16:creationId xmlns:a16="http://schemas.microsoft.com/office/drawing/2014/main" id="{033CE8FC-4C8A-4EC2-80A4-B3BFD1CDA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1333500"/>
            <a:ext cx="3846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FF"/>
                </a:solidFill>
              </a:rPr>
              <a:t>Multiply or Divide by 20,300,4000</a:t>
            </a:r>
          </a:p>
        </p:txBody>
      </p:sp>
      <p:sp>
        <p:nvSpPr>
          <p:cNvPr id="160777" name="Text Box 9">
            <a:extLst>
              <a:ext uri="{FF2B5EF4-FFF2-40B4-BE49-F238E27FC236}">
                <a16:creationId xmlns:a16="http://schemas.microsoft.com/office/drawing/2014/main" id="{DD3CBBD4-5424-4EE8-B7BF-48DF7530B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5988" y="3335338"/>
            <a:ext cx="2713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42540 </a:t>
            </a:r>
            <a:r>
              <a:rPr lang="en-US" altLang="en-US">
                <a:solidFill>
                  <a:srgbClr val="FFFFFF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FF"/>
                </a:solidFill>
              </a:rPr>
              <a:t> </a:t>
            </a:r>
            <a:r>
              <a:rPr lang="en-GB" altLang="en-US">
                <a:solidFill>
                  <a:srgbClr val="FFFF00"/>
                </a:solidFill>
              </a:rPr>
              <a:t>1000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</a:t>
            </a:r>
            <a:r>
              <a:rPr lang="en-GB" altLang="en-US">
                <a:solidFill>
                  <a:srgbClr val="FFFF00"/>
                </a:solidFill>
              </a:rPr>
              <a:t> 6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60778" name="Text Box 10">
            <a:extLst>
              <a:ext uri="{FF2B5EF4-FFF2-40B4-BE49-F238E27FC236}">
                <a16:creationId xmlns:a16="http://schemas.microsoft.com/office/drawing/2014/main" id="{91A52151-5760-45E6-8CF4-39CFEA21B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4229100"/>
            <a:ext cx="3736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Step 1 : </a:t>
            </a:r>
            <a:r>
              <a:rPr lang="en-GB" altLang="en-US">
                <a:solidFill>
                  <a:srgbClr val="FFFF00"/>
                </a:solidFill>
              </a:rPr>
              <a:t>42540 </a:t>
            </a:r>
            <a:r>
              <a:rPr lang="en-US" altLang="en-US">
                <a:solidFill>
                  <a:srgbClr val="FFFF00"/>
                </a:solidFill>
                <a:latin typeface="Shruti" panose="020B0502040204020203" pitchFamily="34" charset="0"/>
              </a:rPr>
              <a:t>÷ </a:t>
            </a:r>
            <a:r>
              <a:rPr lang="en-GB" altLang="en-US">
                <a:solidFill>
                  <a:srgbClr val="FFFF00"/>
                </a:solidFill>
              </a:rPr>
              <a:t> 1000</a:t>
            </a:r>
            <a:r>
              <a:rPr lang="en-GB" altLang="en-US">
                <a:solidFill>
                  <a:srgbClr val="FFFFFF"/>
                </a:solidFill>
              </a:rPr>
              <a:t> =</a:t>
            </a:r>
          </a:p>
        </p:txBody>
      </p:sp>
      <p:sp>
        <p:nvSpPr>
          <p:cNvPr id="160779" name="Text Box 11">
            <a:extLst>
              <a:ext uri="{FF2B5EF4-FFF2-40B4-BE49-F238E27FC236}">
                <a16:creationId xmlns:a16="http://schemas.microsoft.com/office/drawing/2014/main" id="{5A9F9996-C6A6-49D8-A5D7-22A088057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5140325"/>
            <a:ext cx="142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Step 2 : </a:t>
            </a:r>
          </a:p>
        </p:txBody>
      </p:sp>
      <p:sp>
        <p:nvSpPr>
          <p:cNvPr id="160780" name="Rectangle 12">
            <a:extLst>
              <a:ext uri="{FF2B5EF4-FFF2-40B4-BE49-F238E27FC236}">
                <a16:creationId xmlns:a16="http://schemas.microsoft.com/office/drawing/2014/main" id="{0F54E69B-E8A8-4F2A-BB3B-D567D8309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350" y="4140200"/>
            <a:ext cx="1103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 42.54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E1E62639-A85A-45FD-B3BD-8F96B0C137AB}"/>
              </a:ext>
            </a:extLst>
          </p:cNvPr>
          <p:cNvGrpSpPr>
            <a:grpSpLocks/>
          </p:cNvGrpSpPr>
          <p:nvPr/>
        </p:nvGrpSpPr>
        <p:grpSpPr bwMode="auto">
          <a:xfrm>
            <a:off x="5289550" y="4973638"/>
            <a:ext cx="1844675" cy="461962"/>
            <a:chOff x="5289701" y="4973638"/>
            <a:chExt cx="1843774" cy="461665"/>
          </a:xfrm>
        </p:grpSpPr>
        <p:sp>
          <p:nvSpPr>
            <p:cNvPr id="39953" name="Rectangle 13">
              <a:extLst>
                <a:ext uri="{FF2B5EF4-FFF2-40B4-BE49-F238E27FC236}">
                  <a16:creationId xmlns:a16="http://schemas.microsoft.com/office/drawing/2014/main" id="{DA77CD77-2A5C-48AC-BF17-ABB1A80FC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9701" y="4973638"/>
              <a:ext cx="184377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7         0   9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1D72B4F8-0BA1-4007-8918-E9BC48D873A4}"/>
                </a:ext>
              </a:extLst>
            </p:cNvPr>
            <p:cNvSpPr/>
            <p:nvPr/>
          </p:nvSpPr>
          <p:spPr bwMode="auto">
            <a:xfrm>
              <a:off x="5872029" y="5132286"/>
              <a:ext cx="145979" cy="145956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5" grpId="0"/>
      <p:bldP spid="160777" grpId="0"/>
      <p:bldP spid="160778" grpId="0"/>
      <p:bldP spid="160779" grpId="0"/>
      <p:bldP spid="16078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E852C52A-A262-4BDA-B7A7-DF1F07EC864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D1DD2A7-AF09-43D3-9864-D09248EFB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82D58341-3FB9-4178-B926-235B445F9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0965" name="Text Box 3">
            <a:extLst>
              <a:ext uri="{FF2B5EF4-FFF2-40B4-BE49-F238E27FC236}">
                <a16:creationId xmlns:a16="http://schemas.microsoft.com/office/drawing/2014/main" id="{7C11F3EF-9425-4342-98DC-57460B79F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N5 Lifeskills</a:t>
            </a:r>
          </a:p>
          <a:p>
            <a:pPr algn="ctr" eaLnBrk="1" hangingPunct="1"/>
            <a:r>
              <a:rPr lang="en-GB" altLang="en-US" sz="4000"/>
              <a:t>Ex 5</a:t>
            </a:r>
          </a:p>
          <a:p>
            <a:pPr algn="ctr" eaLnBrk="1" hangingPunct="1"/>
            <a:r>
              <a:rPr lang="en-GB" altLang="en-US" sz="4000"/>
              <a:t>Ch2 (page 22)</a:t>
            </a:r>
          </a:p>
        </p:txBody>
      </p:sp>
      <p:pic>
        <p:nvPicPr>
          <p:cNvPr id="40966" name="Picture 4" descr="ag00463_">
            <a:extLst>
              <a:ext uri="{FF2B5EF4-FFF2-40B4-BE49-F238E27FC236}">
                <a16:creationId xmlns:a16="http://schemas.microsoft.com/office/drawing/2014/main" id="{314E5B0D-586C-4E7E-AF90-BAB7B1DC195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7" name="Picture 5" descr="scottishflag">
            <a:extLst>
              <a:ext uri="{FF2B5EF4-FFF2-40B4-BE49-F238E27FC236}">
                <a16:creationId xmlns:a16="http://schemas.microsoft.com/office/drawing/2014/main" id="{EF026464-4BA1-4610-BE9B-A4D5BAB762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6" descr="Office Objects 0572">
            <a:extLst>
              <a:ext uri="{FF2B5EF4-FFF2-40B4-BE49-F238E27FC236}">
                <a16:creationId xmlns:a16="http://schemas.microsoft.com/office/drawing/2014/main" id="{F098DFAB-AC15-4A17-B03A-6F13AB5AF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9" name="Text Box 7">
            <a:extLst>
              <a:ext uri="{FF2B5EF4-FFF2-40B4-BE49-F238E27FC236}">
                <a16:creationId xmlns:a16="http://schemas.microsoft.com/office/drawing/2014/main" id="{601B52CC-3AE0-486F-9493-4A970FC2899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3910DA13-5BA5-4FBF-AC54-D7899038D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Multiplying / Dividing</a:t>
            </a:r>
          </a:p>
        </p:txBody>
      </p:sp>
      <p:sp>
        <p:nvSpPr>
          <p:cNvPr id="40971" name="TextBox 12">
            <a:extLst>
              <a:ext uri="{FF2B5EF4-FFF2-40B4-BE49-F238E27FC236}">
                <a16:creationId xmlns:a16="http://schemas.microsoft.com/office/drawing/2014/main" id="{D8632827-64FB-4078-8440-B62C0DF39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0538" y="1282700"/>
            <a:ext cx="3054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 / ÷ 20 , 300 etc... 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31490D69-0362-4795-98F8-D1EC2998704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832D4B9-D481-4E68-A827-F49F2960DAFB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7775BA28-CE75-46C2-A513-914A46C08D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6914" name="Rectangle 2">
            <a:extLst>
              <a:ext uri="{FF2B5EF4-FFF2-40B4-BE49-F238E27FC236}">
                <a16:creationId xmlns:a16="http://schemas.microsoft.com/office/drawing/2014/main" id="{FCE4F044-09BD-42F9-88D8-70C10DF1B25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8592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5126" name="Picture 3" descr="scottishflag">
            <a:extLst>
              <a:ext uri="{FF2B5EF4-FFF2-40B4-BE49-F238E27FC236}">
                <a16:creationId xmlns:a16="http://schemas.microsoft.com/office/drawing/2014/main" id="{FF35BDFE-00B1-428D-A140-DD11D5F1CC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4">
            <a:extLst>
              <a:ext uri="{FF2B5EF4-FFF2-40B4-BE49-F238E27FC236}">
                <a16:creationId xmlns:a16="http://schemas.microsoft.com/office/drawing/2014/main" id="{7AF8F58A-398F-4AAF-A520-3B2306ABA04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5122" name="Object 5">
            <a:extLst>
              <a:ext uri="{FF2B5EF4-FFF2-40B4-BE49-F238E27FC236}">
                <a16:creationId xmlns:a16="http://schemas.microsoft.com/office/drawing/2014/main" id="{072247BE-01DA-4F2E-8DA4-128572C0E6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4263" y="2203450"/>
          <a:ext cx="7678737" cy="341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06760" imgH="2323800" progId="Equation.DSMT4">
                  <p:embed/>
                </p:oleObj>
              </mc:Choice>
              <mc:Fallback>
                <p:oleObj name="Equation" r:id="rId3" imgW="4406760" imgH="232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263" y="2203450"/>
                        <a:ext cx="7678737" cy="341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8" name="Picture 6" descr="Office Objects 0572">
            <a:extLst>
              <a:ext uri="{FF2B5EF4-FFF2-40B4-BE49-F238E27FC236}">
                <a16:creationId xmlns:a16="http://schemas.microsoft.com/office/drawing/2014/main" id="{26497D79-387D-423B-991C-48AD94CBC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9" name="Group 22">
            <a:extLst>
              <a:ext uri="{FF2B5EF4-FFF2-40B4-BE49-F238E27FC236}">
                <a16:creationId xmlns:a16="http://schemas.microsoft.com/office/drawing/2014/main" id="{EA797DD3-55D1-4504-9B51-1E8D732A0C1F}"/>
              </a:ext>
            </a:extLst>
          </p:cNvPr>
          <p:cNvGrpSpPr>
            <a:grpSpLocks/>
          </p:cNvGrpSpPr>
          <p:nvPr/>
        </p:nvGrpSpPr>
        <p:grpSpPr bwMode="auto">
          <a:xfrm>
            <a:off x="6411913" y="1611313"/>
            <a:ext cx="2568575" cy="2651125"/>
            <a:chOff x="4007" y="1326"/>
            <a:chExt cx="1818" cy="1830"/>
          </a:xfrm>
        </p:grpSpPr>
        <p:sp>
          <p:nvSpPr>
            <p:cNvPr id="5130" name="Rectangle 7">
              <a:extLst>
                <a:ext uri="{FF2B5EF4-FFF2-40B4-BE49-F238E27FC236}">
                  <a16:creationId xmlns:a16="http://schemas.microsoft.com/office/drawing/2014/main" id="{7503AE61-CACC-4E9E-8570-E88BFB054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7" y="2699"/>
              <a:ext cx="462" cy="45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5131" name="Rectangle 17">
              <a:extLst>
                <a:ext uri="{FF2B5EF4-FFF2-40B4-BE49-F238E27FC236}">
                  <a16:creationId xmlns:a16="http://schemas.microsoft.com/office/drawing/2014/main" id="{59F7A5CE-4F5F-46F2-9D34-CFEDA8A9A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1783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5132" name="Rectangle 18">
              <a:extLst>
                <a:ext uri="{FF2B5EF4-FFF2-40B4-BE49-F238E27FC236}">
                  <a16:creationId xmlns:a16="http://schemas.microsoft.com/office/drawing/2014/main" id="{C5B86733-865F-4ACF-8EED-A68FFA8868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1326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5133" name="Rectangle 19">
              <a:extLst>
                <a:ext uri="{FF2B5EF4-FFF2-40B4-BE49-F238E27FC236}">
                  <a16:creationId xmlns:a16="http://schemas.microsoft.com/office/drawing/2014/main" id="{35D3A049-B874-4FF0-A1BA-ACD0B96FCC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2699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5134" name="Rectangle 20">
              <a:extLst>
                <a:ext uri="{FF2B5EF4-FFF2-40B4-BE49-F238E27FC236}">
                  <a16:creationId xmlns:a16="http://schemas.microsoft.com/office/drawing/2014/main" id="{58724519-9DB6-40D6-8B65-5E217436D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" y="2236"/>
              <a:ext cx="884" cy="45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5135" name="Rectangle 21">
              <a:extLst>
                <a:ext uri="{FF2B5EF4-FFF2-40B4-BE49-F238E27FC236}">
                  <a16:creationId xmlns:a16="http://schemas.microsoft.com/office/drawing/2014/main" id="{EA94DA36-3117-40E5-8B7C-19354B1FC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3" y="1779"/>
              <a:ext cx="462" cy="45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A277AA33-90CB-4431-B670-A249D4FB764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361CF4-2264-405D-9CA1-2C7FBA39FF85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F8AD20FE-E9E1-4824-8213-18A4DA847C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1988" name="Picture 2" descr="scottishflag">
            <a:extLst>
              <a:ext uri="{FF2B5EF4-FFF2-40B4-BE49-F238E27FC236}">
                <a16:creationId xmlns:a16="http://schemas.microsoft.com/office/drawing/2014/main" id="{F02AC64D-E0B8-41BB-BE07-F344019536C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9" name="Text Box 3">
            <a:extLst>
              <a:ext uri="{FF2B5EF4-FFF2-40B4-BE49-F238E27FC236}">
                <a16:creationId xmlns:a16="http://schemas.microsoft.com/office/drawing/2014/main" id="{7DCDCCA2-2BAF-4BDC-9FBB-5789FD56ACC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990" name="Picture 4" descr="Office Objects 0572">
            <a:extLst>
              <a:ext uri="{FF2B5EF4-FFF2-40B4-BE49-F238E27FC236}">
                <a16:creationId xmlns:a16="http://schemas.microsoft.com/office/drawing/2014/main" id="{EFA082E0-BFC5-4FC2-8517-F744C05CCE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Rectangle 5">
            <a:extLst>
              <a:ext uri="{FF2B5EF4-FFF2-40B4-BE49-F238E27FC236}">
                <a16:creationId xmlns:a16="http://schemas.microsoft.com/office/drawing/2014/main" id="{1B153FB9-4047-456B-806B-36A2B50BF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A249B4BC-702B-4D93-A43D-7D20CE4EE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1993" name="Line 7">
            <a:extLst>
              <a:ext uri="{FF2B5EF4-FFF2-40B4-BE49-F238E27FC236}">
                <a16:creationId xmlns:a16="http://schemas.microsoft.com/office/drawing/2014/main" id="{4CB11DD5-8941-4AF1-87A4-27EBC867A5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Rectangle 8">
            <a:extLst>
              <a:ext uri="{FF2B5EF4-FFF2-40B4-BE49-F238E27FC236}">
                <a16:creationId xmlns:a16="http://schemas.microsoft.com/office/drawing/2014/main" id="{39C9E955-D0FD-4BAD-8FA5-84EE1A676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 	We are learning to apply  knowledge so far to context questions.</a:t>
            </a:r>
          </a:p>
        </p:txBody>
      </p:sp>
      <p:sp>
        <p:nvSpPr>
          <p:cNvPr id="75785" name="Rectangle 9">
            <a:extLst>
              <a:ext uri="{FF2B5EF4-FFF2-40B4-BE49-F238E27FC236}">
                <a16:creationId xmlns:a16="http://schemas.microsoft.com/office/drawing/2014/main" id="{3C6521AB-8CCA-4FDB-91CA-C007B574B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FF"/>
                </a:solidFill>
              </a:rPr>
              <a:t>1.  Using knowledge so far to context questions.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119C94C6-F6F1-46A5-AA82-184EBEEE9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Problem Solving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4C2CC543-F7A9-4802-831D-1FA6B537FF5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02A57F-6773-4DE8-8698-EB096EB4620D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71346EE8-CBD5-4605-8602-B78A3DE56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68" name="Picture 2" descr="scottishflag">
            <a:extLst>
              <a:ext uri="{FF2B5EF4-FFF2-40B4-BE49-F238E27FC236}">
                <a16:creationId xmlns:a16="http://schemas.microsoft.com/office/drawing/2014/main" id="{70B9099E-3508-42C9-A94C-643D9DBD8F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3">
            <a:extLst>
              <a:ext uri="{FF2B5EF4-FFF2-40B4-BE49-F238E27FC236}">
                <a16:creationId xmlns:a16="http://schemas.microsoft.com/office/drawing/2014/main" id="{958367CA-8A31-489C-ACB5-30CD7057DD7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5956" name="Rectangle 4">
            <a:extLst>
              <a:ext uri="{FF2B5EF4-FFF2-40B4-BE49-F238E27FC236}">
                <a16:creationId xmlns:a16="http://schemas.microsoft.com/office/drawing/2014/main" id="{7CA85E15-16B6-44B4-B44B-8591867A3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Rounding</a:t>
            </a:r>
          </a:p>
        </p:txBody>
      </p:sp>
      <p:pic>
        <p:nvPicPr>
          <p:cNvPr id="11271" name="Picture 5" descr="Office Objects 0572">
            <a:extLst>
              <a:ext uri="{FF2B5EF4-FFF2-40B4-BE49-F238E27FC236}">
                <a16:creationId xmlns:a16="http://schemas.microsoft.com/office/drawing/2014/main" id="{84C27A5D-4696-46DE-9B2D-7E1D76772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Text Box 16">
            <a:extLst>
              <a:ext uri="{FF2B5EF4-FFF2-40B4-BE49-F238E27FC236}">
                <a16:creationId xmlns:a16="http://schemas.microsoft.com/office/drawing/2014/main" id="{502D39E0-8FB4-4F0F-B769-270066A5F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063" y="1384300"/>
            <a:ext cx="625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Rounding to Any Number of Decimal Places</a:t>
            </a:r>
          </a:p>
        </p:txBody>
      </p:sp>
      <p:sp>
        <p:nvSpPr>
          <p:cNvPr id="11273" name="Text Box 17">
            <a:extLst>
              <a:ext uri="{FF2B5EF4-FFF2-40B4-BE49-F238E27FC236}">
                <a16:creationId xmlns:a16="http://schemas.microsoft.com/office/drawing/2014/main" id="{EA3ADCD4-4FDB-40B1-81CD-5C57C794B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8" y="1962150"/>
            <a:ext cx="288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When rounding to :</a:t>
            </a:r>
          </a:p>
        </p:txBody>
      </p:sp>
      <p:sp>
        <p:nvSpPr>
          <p:cNvPr id="125970" name="Text Box 18">
            <a:extLst>
              <a:ext uri="{FF2B5EF4-FFF2-40B4-BE49-F238E27FC236}">
                <a16:creationId xmlns:a16="http://schemas.microsoft.com/office/drawing/2014/main" id="{0D98E7CB-997C-4C51-BFA5-AC03B0FBF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2582863"/>
            <a:ext cx="655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 decimal place look at 2</a:t>
            </a:r>
            <a:r>
              <a:rPr lang="en-GB" altLang="en-US" baseline="30000">
                <a:solidFill>
                  <a:srgbClr val="FFFF00"/>
                </a:solidFill>
              </a:rPr>
              <a:t>nd</a:t>
            </a:r>
            <a:r>
              <a:rPr lang="en-GB" altLang="en-US">
                <a:solidFill>
                  <a:srgbClr val="FFFF00"/>
                </a:solidFill>
              </a:rPr>
              <a:t> decimal figure</a:t>
            </a:r>
          </a:p>
        </p:txBody>
      </p:sp>
      <p:sp>
        <p:nvSpPr>
          <p:cNvPr id="125971" name="Text Box 19">
            <a:extLst>
              <a:ext uri="{FF2B5EF4-FFF2-40B4-BE49-F238E27FC236}">
                <a16:creationId xmlns:a16="http://schemas.microsoft.com/office/drawing/2014/main" id="{E831A8AD-0CEC-462F-804F-0E8C3A3AA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2582863"/>
            <a:ext cx="1389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e.g. 2.4</a:t>
            </a:r>
            <a:r>
              <a:rPr lang="en-GB" altLang="en-US" u="sng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25972" name="Text Box 20">
            <a:extLst>
              <a:ext uri="{FF2B5EF4-FFF2-40B4-BE49-F238E27FC236}">
                <a16:creationId xmlns:a16="http://schemas.microsoft.com/office/drawing/2014/main" id="{CBEA7035-47EF-49E5-9EEA-E94DABB65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302000"/>
            <a:ext cx="157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e.g. 6.45</a:t>
            </a:r>
            <a:r>
              <a:rPr lang="en-GB" altLang="en-US" u="sng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25973" name="Text Box 21">
            <a:extLst>
              <a:ext uri="{FF2B5EF4-FFF2-40B4-BE49-F238E27FC236}">
                <a16:creationId xmlns:a16="http://schemas.microsoft.com/office/drawing/2014/main" id="{50889A70-7C39-4D87-BBF6-3DD143FC9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4022725"/>
            <a:ext cx="176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e.g. 3.784</a:t>
            </a:r>
            <a:r>
              <a:rPr lang="en-GB" altLang="en-US" u="sng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25974" name="Text Box 22">
            <a:extLst>
              <a:ext uri="{FF2B5EF4-FFF2-40B4-BE49-F238E27FC236}">
                <a16:creationId xmlns:a16="http://schemas.microsoft.com/office/drawing/2014/main" id="{6DAE73D6-0F8A-4EA9-98FD-EF4016238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4743450"/>
            <a:ext cx="1798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e.g. 13.114</a:t>
            </a:r>
            <a:r>
              <a:rPr lang="en-GB" altLang="en-US" u="sng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25975" name="Text Box 23">
            <a:extLst>
              <a:ext uri="{FF2B5EF4-FFF2-40B4-BE49-F238E27FC236}">
                <a16:creationId xmlns:a16="http://schemas.microsoft.com/office/drawing/2014/main" id="{B7A2D76C-170E-407B-9576-BAD76DBDE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302000"/>
            <a:ext cx="655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2 decimal place look at 3</a:t>
            </a:r>
            <a:r>
              <a:rPr lang="en-GB" altLang="en-US" baseline="30000">
                <a:solidFill>
                  <a:srgbClr val="FFFF00"/>
                </a:solidFill>
              </a:rPr>
              <a:t>rd</a:t>
            </a:r>
            <a:r>
              <a:rPr lang="en-GB" altLang="en-US">
                <a:solidFill>
                  <a:srgbClr val="FFFF00"/>
                </a:solidFill>
              </a:rPr>
              <a:t> decimal figure</a:t>
            </a:r>
          </a:p>
        </p:txBody>
      </p:sp>
      <p:sp>
        <p:nvSpPr>
          <p:cNvPr id="125976" name="Text Box 24">
            <a:extLst>
              <a:ext uri="{FF2B5EF4-FFF2-40B4-BE49-F238E27FC236}">
                <a16:creationId xmlns:a16="http://schemas.microsoft.com/office/drawing/2014/main" id="{C42BF519-922D-4505-AFFB-76F1E4875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38" y="4022725"/>
            <a:ext cx="6551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3 decimal place look at 4</a:t>
            </a:r>
            <a:r>
              <a:rPr lang="en-GB" altLang="en-US" baseline="30000">
                <a:solidFill>
                  <a:srgbClr val="FFFF00"/>
                </a:solidFill>
              </a:rPr>
              <a:t>th</a:t>
            </a:r>
            <a:r>
              <a:rPr lang="en-GB" altLang="en-US">
                <a:solidFill>
                  <a:srgbClr val="FFFF00"/>
                </a:solidFill>
              </a:rPr>
              <a:t> decimal figure</a:t>
            </a:r>
          </a:p>
        </p:txBody>
      </p:sp>
      <p:sp>
        <p:nvSpPr>
          <p:cNvPr id="125977" name="Text Box 25">
            <a:extLst>
              <a:ext uri="{FF2B5EF4-FFF2-40B4-BE49-F238E27FC236}">
                <a16:creationId xmlns:a16="http://schemas.microsoft.com/office/drawing/2014/main" id="{61CD73C4-EDA6-4568-8E40-F6BCB6594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4743450"/>
            <a:ext cx="655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4 decimal place look at 5</a:t>
            </a:r>
            <a:r>
              <a:rPr lang="en-GB" altLang="en-US" baseline="30000">
                <a:solidFill>
                  <a:srgbClr val="FFFF00"/>
                </a:solidFill>
              </a:rPr>
              <a:t>th</a:t>
            </a:r>
            <a:r>
              <a:rPr lang="en-GB" altLang="en-US">
                <a:solidFill>
                  <a:srgbClr val="FFFF00"/>
                </a:solidFill>
              </a:rPr>
              <a:t> decimal figure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70" grpId="0"/>
      <p:bldP spid="125971" grpId="0"/>
      <p:bldP spid="125972" grpId="0"/>
      <p:bldP spid="125973" grpId="0"/>
      <p:bldP spid="125974" grpId="0"/>
      <p:bldP spid="125975" grpId="0"/>
      <p:bldP spid="125976" grpId="0"/>
      <p:bldP spid="12597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AC2FFC61-87DB-401E-BF86-EB204AAEE59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4C9D622F-8234-4050-AD03-3713D9DBD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3012" name="Picture 5" descr="scottishflag">
            <a:extLst>
              <a:ext uri="{FF2B5EF4-FFF2-40B4-BE49-F238E27FC236}">
                <a16:creationId xmlns:a16="http://schemas.microsoft.com/office/drawing/2014/main" id="{E7459317-A46D-4799-92CD-A99C2A1EDFA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6" descr="Office Objects 0572">
            <a:extLst>
              <a:ext uri="{FF2B5EF4-FFF2-40B4-BE49-F238E27FC236}">
                <a16:creationId xmlns:a16="http://schemas.microsoft.com/office/drawing/2014/main" id="{1B7A61E7-6F19-4037-864A-AB0C8F6BF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Text Box 7">
            <a:extLst>
              <a:ext uri="{FF2B5EF4-FFF2-40B4-BE49-F238E27FC236}">
                <a16:creationId xmlns:a16="http://schemas.microsoft.com/office/drawing/2014/main" id="{28A309C9-89CC-49BD-A53B-EEE17B15CD3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3015" name="TextBox 13">
            <a:extLst>
              <a:ext uri="{FF2B5EF4-FFF2-40B4-BE49-F238E27FC236}">
                <a16:creationId xmlns:a16="http://schemas.microsoft.com/office/drawing/2014/main" id="{60524841-744B-46D8-864B-DA2191EEF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150" y="1966913"/>
            <a:ext cx="8374063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Daniel runs the 400metes in an average time of 49.5s.</a:t>
            </a:r>
          </a:p>
          <a:p>
            <a:pPr eaLnBrk="1" hangingPunct="1"/>
            <a:endParaRPr lang="en-GB" altLang="en-US">
              <a:solidFill>
                <a:srgbClr val="FFFFFF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Calculate his time for 20 laps giving answer to 1 sig. fig.</a:t>
            </a:r>
          </a:p>
        </p:txBody>
      </p:sp>
      <p:sp>
        <p:nvSpPr>
          <p:cNvPr id="21" name="Rectangle 8">
            <a:extLst>
              <a:ext uri="{FF2B5EF4-FFF2-40B4-BE49-F238E27FC236}">
                <a16:creationId xmlns:a16="http://schemas.microsoft.com/office/drawing/2014/main" id="{CEA9CF76-57D4-4B71-A377-B7A1B6CEE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Problem Solving</a:t>
            </a:r>
          </a:p>
        </p:txBody>
      </p:sp>
      <p:sp>
        <p:nvSpPr>
          <p:cNvPr id="22" name="Text Box 19">
            <a:extLst>
              <a:ext uri="{FF2B5EF4-FFF2-40B4-BE49-F238E27FC236}">
                <a16:creationId xmlns:a16="http://schemas.microsoft.com/office/drawing/2014/main" id="{9877C76C-5587-4B18-B9BD-0E5566904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525" y="3457575"/>
            <a:ext cx="19065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49.5 x 20 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23" name="Text Box 19">
            <a:extLst>
              <a:ext uri="{FF2B5EF4-FFF2-40B4-BE49-F238E27FC236}">
                <a16:creationId xmlns:a16="http://schemas.microsoft.com/office/drawing/2014/main" id="{F74CADC4-3147-4FDD-92B9-4141AD057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0" y="4024313"/>
            <a:ext cx="27844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49.5 x 10 x 2 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24" name="Text Box 19">
            <a:extLst>
              <a:ext uri="{FF2B5EF4-FFF2-40B4-BE49-F238E27FC236}">
                <a16:creationId xmlns:a16="http://schemas.microsoft.com/office/drawing/2014/main" id="{F87E0EC3-E155-45A7-A3F4-2F496EE48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0" y="4589463"/>
            <a:ext cx="199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495  x 2 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pic>
        <p:nvPicPr>
          <p:cNvPr id="43024" name="Picture 16">
            <a:extLst>
              <a:ext uri="{FF2B5EF4-FFF2-40B4-BE49-F238E27FC236}">
                <a16:creationId xmlns:a16="http://schemas.microsoft.com/office/drawing/2014/main" id="{5C25BD55-5548-4374-95D9-E6E89454C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" y="41275"/>
            <a:ext cx="2543175" cy="25336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5" name="Rectangle 13">
            <a:extLst>
              <a:ext uri="{FF2B5EF4-FFF2-40B4-BE49-F238E27FC236}">
                <a16:creationId xmlns:a16="http://schemas.microsoft.com/office/drawing/2014/main" id="{EE070B17-AC21-4ACA-A0F0-06C665A24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588" y="1589088"/>
            <a:ext cx="1385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9    9   0</a:t>
            </a:r>
          </a:p>
        </p:txBody>
      </p:sp>
      <p:sp>
        <p:nvSpPr>
          <p:cNvPr id="26" name="Text Box 19">
            <a:extLst>
              <a:ext uri="{FF2B5EF4-FFF2-40B4-BE49-F238E27FC236}">
                <a16:creationId xmlns:a16="http://schemas.microsoft.com/office/drawing/2014/main" id="{1BD6CB76-2892-4066-AA8A-3C9A02653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0" y="5156200"/>
            <a:ext cx="4467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1000 secs </a:t>
            </a:r>
            <a:r>
              <a:rPr lang="en-GB" altLang="en-US" sz="2800"/>
              <a:t>(to 1 sig. fig.)</a:t>
            </a:r>
            <a:endParaRPr lang="en-GB" altLang="en-US" sz="2800" u="sng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E1307D9E-216F-4E8E-BAB9-148C049149C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21131F2-7676-4363-97AC-FED19D91A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4036" name="Picture 5" descr="scottishflag">
            <a:extLst>
              <a:ext uri="{FF2B5EF4-FFF2-40B4-BE49-F238E27FC236}">
                <a16:creationId xmlns:a16="http://schemas.microsoft.com/office/drawing/2014/main" id="{9EC18459-672E-4A1D-8025-EFAC985F3AB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6" descr="Office Objects 0572">
            <a:extLst>
              <a:ext uri="{FF2B5EF4-FFF2-40B4-BE49-F238E27FC236}">
                <a16:creationId xmlns:a16="http://schemas.microsoft.com/office/drawing/2014/main" id="{042D002C-7891-46BB-BA45-FFBB1334E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8" name="Text Box 7">
            <a:extLst>
              <a:ext uri="{FF2B5EF4-FFF2-40B4-BE49-F238E27FC236}">
                <a16:creationId xmlns:a16="http://schemas.microsoft.com/office/drawing/2014/main" id="{3DB1E98F-3601-4045-B8DF-8F55452FBC0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4039" name="TextBox 13">
            <a:extLst>
              <a:ext uri="{FF2B5EF4-FFF2-40B4-BE49-F238E27FC236}">
                <a16:creationId xmlns:a16="http://schemas.microsoft.com/office/drawing/2014/main" id="{948E4C90-BC3D-424B-BEB5-6A602BA1B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150" y="1966913"/>
            <a:ext cx="722153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Abdi won the a 100m race in a time of 11.56 secs.</a:t>
            </a:r>
          </a:p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Douglas was second and 0.85 secs behind him.</a:t>
            </a:r>
          </a:p>
          <a:p>
            <a:pPr eaLnBrk="1" hangingPunct="1"/>
            <a:endParaRPr lang="en-GB" altLang="en-US">
              <a:solidFill>
                <a:srgbClr val="FFFFFF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What was Douglas’s time for the 100m.</a:t>
            </a:r>
          </a:p>
        </p:txBody>
      </p:sp>
      <p:sp>
        <p:nvSpPr>
          <p:cNvPr id="21" name="Rectangle 8">
            <a:extLst>
              <a:ext uri="{FF2B5EF4-FFF2-40B4-BE49-F238E27FC236}">
                <a16:creationId xmlns:a16="http://schemas.microsoft.com/office/drawing/2014/main" id="{2DA2CF77-A853-441D-B672-F1D334648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Problem Solving</a:t>
            </a:r>
          </a:p>
        </p:txBody>
      </p:sp>
      <p:pic>
        <p:nvPicPr>
          <p:cNvPr id="58370" name="Picture 2">
            <a:extLst>
              <a:ext uri="{FF2B5EF4-FFF2-40B4-BE49-F238E27FC236}">
                <a16:creationId xmlns:a16="http://schemas.microsoft.com/office/drawing/2014/main" id="{6835E164-1CC2-43AD-8B56-F26AF0DF32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3213" y="3622675"/>
            <a:ext cx="4057650" cy="25336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2" name="Group 16">
            <a:extLst>
              <a:ext uri="{FF2B5EF4-FFF2-40B4-BE49-F238E27FC236}">
                <a16:creationId xmlns:a16="http://schemas.microsoft.com/office/drawing/2014/main" id="{3EC81806-937C-4271-A970-E6FEDE759F1C}"/>
              </a:ext>
            </a:extLst>
          </p:cNvPr>
          <p:cNvGrpSpPr>
            <a:grpSpLocks/>
          </p:cNvGrpSpPr>
          <p:nvPr/>
        </p:nvGrpSpPr>
        <p:grpSpPr bwMode="auto">
          <a:xfrm>
            <a:off x="3860800" y="5176838"/>
            <a:ext cx="2571750" cy="461962"/>
            <a:chOff x="3861092" y="5177096"/>
            <a:chExt cx="2571538" cy="461665"/>
          </a:xfrm>
        </p:grpSpPr>
        <p:sp>
          <p:nvSpPr>
            <p:cNvPr id="44043" name="Rectangle 13">
              <a:extLst>
                <a:ext uri="{FF2B5EF4-FFF2-40B4-BE49-F238E27FC236}">
                  <a16:creationId xmlns:a16="http://schemas.microsoft.com/office/drawing/2014/main" id="{F6203F1E-8A2C-49AD-9304-4FFF2775E3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1092" y="5177096"/>
              <a:ext cx="25715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 1    2         4    1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5A5F097-C337-4D7C-AD83-BBD8EC01338A}"/>
                </a:ext>
              </a:extLst>
            </p:cNvPr>
            <p:cNvSpPr/>
            <p:nvPr/>
          </p:nvSpPr>
          <p:spPr bwMode="auto">
            <a:xfrm>
              <a:off x="5048444" y="5323052"/>
              <a:ext cx="150801" cy="126918"/>
            </a:xfrm>
            <a:prstGeom prst="ellipse">
              <a:avLst/>
            </a:prstGeom>
            <a:solidFill>
              <a:srgbClr val="080808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4693991B-718E-47D8-8436-B532FF1F764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0BF7EAAF-DF48-4E74-854F-EBD5CE353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id="{68E09C67-0302-4605-A38E-48201F58C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61" name="Text Box 3">
            <a:extLst>
              <a:ext uri="{FF2B5EF4-FFF2-40B4-BE49-F238E27FC236}">
                <a16:creationId xmlns:a16="http://schemas.microsoft.com/office/drawing/2014/main" id="{52BA240C-B804-4A1B-9437-F2ABD832D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N5 Lifeskills</a:t>
            </a:r>
          </a:p>
          <a:p>
            <a:pPr algn="ctr" eaLnBrk="1" hangingPunct="1"/>
            <a:r>
              <a:rPr lang="en-GB" altLang="en-US" sz="4000"/>
              <a:t>Ex 6</a:t>
            </a:r>
          </a:p>
          <a:p>
            <a:pPr algn="ctr" eaLnBrk="1" hangingPunct="1"/>
            <a:r>
              <a:rPr lang="en-GB" altLang="en-US" sz="4000"/>
              <a:t>Ch2 (page 23)</a:t>
            </a:r>
          </a:p>
        </p:txBody>
      </p:sp>
      <p:pic>
        <p:nvPicPr>
          <p:cNvPr id="45062" name="Picture 4" descr="ag00463_">
            <a:extLst>
              <a:ext uri="{FF2B5EF4-FFF2-40B4-BE49-F238E27FC236}">
                <a16:creationId xmlns:a16="http://schemas.microsoft.com/office/drawing/2014/main" id="{2823F93C-A5D4-4930-B6B3-0BE7A61771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5" descr="scottishflag">
            <a:extLst>
              <a:ext uri="{FF2B5EF4-FFF2-40B4-BE49-F238E27FC236}">
                <a16:creationId xmlns:a16="http://schemas.microsoft.com/office/drawing/2014/main" id="{431D742D-92C4-407F-B5EB-DDA0AC6D8A3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Picture 6" descr="Office Objects 0572">
            <a:extLst>
              <a:ext uri="{FF2B5EF4-FFF2-40B4-BE49-F238E27FC236}">
                <a16:creationId xmlns:a16="http://schemas.microsoft.com/office/drawing/2014/main" id="{27628EDA-113D-4877-A52F-4206888B6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5" name="Text Box 7">
            <a:extLst>
              <a:ext uri="{FF2B5EF4-FFF2-40B4-BE49-F238E27FC236}">
                <a16:creationId xmlns:a16="http://schemas.microsoft.com/office/drawing/2014/main" id="{47AC4503-7D8D-4627-9091-DC5CB54335E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4D8C2C3A-7B32-4EFF-B10E-886EF45DF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Problem Solving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D3D7595C-C5EA-4B9C-A68B-1F030C80FBD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5" name="Cloud 14">
              <a:extLst>
                <a:ext uri="{FF2B5EF4-FFF2-40B4-BE49-F238E27FC236}">
                  <a16:creationId xmlns:a16="http://schemas.microsoft.com/office/drawing/2014/main" id="{8972E947-8FE9-48A0-9835-B4C44266609F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6" name="Picture 15" descr="TICK.jpg">
              <a:extLst>
                <a:ext uri="{FF2B5EF4-FFF2-40B4-BE49-F238E27FC236}">
                  <a16:creationId xmlns:a16="http://schemas.microsoft.com/office/drawing/2014/main" id="{96F676EC-8954-4774-A277-7ABA9C1A0310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7" name="Rounded Rectangle 16">
            <a:hlinkClick r:id="rId6"/>
            <a:extLst>
              <a:ext uri="{FF2B5EF4-FFF2-40B4-BE49-F238E27FC236}">
                <a16:creationId xmlns:a16="http://schemas.microsoft.com/office/drawing/2014/main" id="{D159EACA-A15A-464E-BAF4-A0B734524014}"/>
              </a:ext>
            </a:extLst>
          </p:cNvPr>
          <p:cNvSpPr/>
          <p:nvPr/>
        </p:nvSpPr>
        <p:spPr>
          <a:xfrm>
            <a:off x="2819400" y="5084763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  <p:sp>
        <p:nvSpPr>
          <p:cNvPr id="18" name="Rounded Rectangle 17">
            <a:hlinkClick r:id="rId7"/>
            <a:extLst>
              <a:ext uri="{FF2B5EF4-FFF2-40B4-BE49-F238E27FC236}">
                <a16:creationId xmlns:a16="http://schemas.microsoft.com/office/drawing/2014/main" id="{6B7AB5B3-1D21-4601-9837-47F4D3F61DE8}"/>
              </a:ext>
            </a:extLst>
          </p:cNvPr>
          <p:cNvSpPr/>
          <p:nvPr/>
        </p:nvSpPr>
        <p:spPr>
          <a:xfrm>
            <a:off x="5907088" y="5084763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A1C19670-4E9C-4EDC-9787-4D979F0B077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370C54-85BA-4370-8620-143E86B4836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203B92EC-5CCC-49F7-B803-E7CE1900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2292" name="Picture 2" descr="scottishflag">
            <a:extLst>
              <a:ext uri="{FF2B5EF4-FFF2-40B4-BE49-F238E27FC236}">
                <a16:creationId xmlns:a16="http://schemas.microsoft.com/office/drawing/2014/main" id="{287E653C-879B-4814-A152-2AF6B75275E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3">
            <a:extLst>
              <a:ext uri="{FF2B5EF4-FFF2-40B4-BE49-F238E27FC236}">
                <a16:creationId xmlns:a16="http://schemas.microsoft.com/office/drawing/2014/main" id="{913B0D67-22FF-4CDE-91ED-FC33B301CD9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0052" name="Rectangle 4">
            <a:extLst>
              <a:ext uri="{FF2B5EF4-FFF2-40B4-BE49-F238E27FC236}">
                <a16:creationId xmlns:a16="http://schemas.microsoft.com/office/drawing/2014/main" id="{A27D9F5B-670B-4264-988B-2FB22494B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794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Rounding</a:t>
            </a:r>
          </a:p>
        </p:txBody>
      </p:sp>
      <p:pic>
        <p:nvPicPr>
          <p:cNvPr id="12295" name="Picture 5" descr="Office Objects 0572">
            <a:extLst>
              <a:ext uri="{FF2B5EF4-FFF2-40B4-BE49-F238E27FC236}">
                <a16:creationId xmlns:a16="http://schemas.microsoft.com/office/drawing/2014/main" id="{62335637-70C0-49DD-B853-89200D0E4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6">
            <a:extLst>
              <a:ext uri="{FF2B5EF4-FFF2-40B4-BE49-F238E27FC236}">
                <a16:creationId xmlns:a16="http://schemas.microsoft.com/office/drawing/2014/main" id="{87B4460A-7EE2-46B2-93C5-6DAC8C1E4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063" y="1384300"/>
            <a:ext cx="625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Rounding to Any Number of Decimal Places</a:t>
            </a:r>
          </a:p>
        </p:txBody>
      </p:sp>
      <p:sp>
        <p:nvSpPr>
          <p:cNvPr id="12297" name="Text Box 7">
            <a:extLst>
              <a:ext uri="{FF2B5EF4-FFF2-40B4-BE49-F238E27FC236}">
                <a16:creationId xmlns:a16="http://schemas.microsoft.com/office/drawing/2014/main" id="{BE7836BB-EBA5-4E47-9EEB-5544E46AB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8" y="1962150"/>
            <a:ext cx="1646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</a:t>
            </a:r>
          </a:p>
        </p:txBody>
      </p:sp>
      <p:sp>
        <p:nvSpPr>
          <p:cNvPr id="130056" name="Text Box 8">
            <a:extLst>
              <a:ext uri="{FF2B5EF4-FFF2-40B4-BE49-F238E27FC236}">
                <a16:creationId xmlns:a16="http://schemas.microsoft.com/office/drawing/2014/main" id="{5A7127A7-8406-4E40-B764-355CD7EB6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3251200"/>
            <a:ext cx="667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Rounded to 1 decimal place, the number is</a:t>
            </a:r>
          </a:p>
        </p:txBody>
      </p:sp>
      <p:sp>
        <p:nvSpPr>
          <p:cNvPr id="130057" name="Text Box 9">
            <a:extLst>
              <a:ext uri="{FF2B5EF4-FFF2-40B4-BE49-F238E27FC236}">
                <a16:creationId xmlns:a16="http://schemas.microsoft.com/office/drawing/2014/main" id="{42757E7A-147E-4558-BC86-A0D98CCF3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251200"/>
            <a:ext cx="63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4.3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30058" name="Text Box 10">
            <a:extLst>
              <a:ext uri="{FF2B5EF4-FFF2-40B4-BE49-F238E27FC236}">
                <a16:creationId xmlns:a16="http://schemas.microsoft.com/office/drawing/2014/main" id="{78DD74C0-20E5-4E0A-BCA0-0349E2B74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970338"/>
            <a:ext cx="81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4.26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30059" name="Text Box 11">
            <a:extLst>
              <a:ext uri="{FF2B5EF4-FFF2-40B4-BE49-F238E27FC236}">
                <a16:creationId xmlns:a16="http://schemas.microsoft.com/office/drawing/2014/main" id="{7DB23432-7E5A-485D-AD59-2F0C3D84A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4691063"/>
            <a:ext cx="100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4.262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30060" name="Text Box 12">
            <a:extLst>
              <a:ext uri="{FF2B5EF4-FFF2-40B4-BE49-F238E27FC236}">
                <a16:creationId xmlns:a16="http://schemas.microsoft.com/office/drawing/2014/main" id="{9E32D77E-6D1C-45B4-AFD9-A91B860CF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5411788"/>
            <a:ext cx="113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4.2616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30061" name="Text Box 13">
            <a:extLst>
              <a:ext uri="{FF2B5EF4-FFF2-40B4-BE49-F238E27FC236}">
                <a16:creationId xmlns:a16="http://schemas.microsoft.com/office/drawing/2014/main" id="{222AF1C3-0617-4615-BBB9-2CAFE176F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970338"/>
            <a:ext cx="6638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Rounded to 2 decimal place, the number is</a:t>
            </a:r>
          </a:p>
        </p:txBody>
      </p:sp>
      <p:sp>
        <p:nvSpPr>
          <p:cNvPr id="130062" name="Text Box 14">
            <a:extLst>
              <a:ext uri="{FF2B5EF4-FFF2-40B4-BE49-F238E27FC236}">
                <a16:creationId xmlns:a16="http://schemas.microsoft.com/office/drawing/2014/main" id="{AE84C1DC-D702-4F77-BD48-8737C7987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38" y="4691063"/>
            <a:ext cx="668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Rounded to 3 decimal place, the number is</a:t>
            </a:r>
          </a:p>
        </p:txBody>
      </p:sp>
      <p:sp>
        <p:nvSpPr>
          <p:cNvPr id="130063" name="Text Box 15">
            <a:extLst>
              <a:ext uri="{FF2B5EF4-FFF2-40B4-BE49-F238E27FC236}">
                <a16:creationId xmlns:a16="http://schemas.microsoft.com/office/drawing/2014/main" id="{64533E96-EA8F-40A1-977E-33036AEDF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5411788"/>
            <a:ext cx="6694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Rounded to 4 decimal place, the number is</a:t>
            </a:r>
          </a:p>
        </p:txBody>
      </p:sp>
      <p:pic>
        <p:nvPicPr>
          <p:cNvPr id="31763" name="Picture 19">
            <a:extLst>
              <a:ext uri="{FF2B5EF4-FFF2-40B4-BE49-F238E27FC236}">
                <a16:creationId xmlns:a16="http://schemas.microsoft.com/office/drawing/2014/main" id="{C2304FDF-907D-4FF9-811B-09A8A8C60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9588" y="1939925"/>
            <a:ext cx="3181350" cy="1066800"/>
          </a:xfrm>
          <a:prstGeom prst="rect">
            <a:avLst/>
          </a:prstGeom>
          <a:noFill/>
          <a:ln w="38100">
            <a:solidFill>
              <a:schemeClr val="tx1">
                <a:lumMod val="6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6" grpId="0"/>
      <p:bldP spid="130057" grpId="0"/>
      <p:bldP spid="130058" grpId="0"/>
      <p:bldP spid="130059" grpId="0"/>
      <p:bldP spid="130060" grpId="0"/>
      <p:bldP spid="130061" grpId="0"/>
      <p:bldP spid="130062" grpId="0"/>
      <p:bldP spid="1300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4A593E4B-64B0-45C9-B043-9B69CF1E2AD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370C54-85BA-4370-8620-143E86B4836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6EDC11B3-FB54-44B7-994B-04AFC5B14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6" name="Picture 2" descr="scottishflag">
            <a:extLst>
              <a:ext uri="{FF2B5EF4-FFF2-40B4-BE49-F238E27FC236}">
                <a16:creationId xmlns:a16="http://schemas.microsoft.com/office/drawing/2014/main" id="{3801D2EB-0ADD-4DC7-A59B-E6ED9A57BE1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3">
            <a:extLst>
              <a:ext uri="{FF2B5EF4-FFF2-40B4-BE49-F238E27FC236}">
                <a16:creationId xmlns:a16="http://schemas.microsoft.com/office/drawing/2014/main" id="{9D036A2B-D01C-4DBD-BD1A-CC1BE596617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0052" name="Rectangle 4">
            <a:extLst>
              <a:ext uri="{FF2B5EF4-FFF2-40B4-BE49-F238E27FC236}">
                <a16:creationId xmlns:a16="http://schemas.microsoft.com/office/drawing/2014/main" id="{724AF15A-1F99-4E8D-A1E2-E51C1B494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238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Rounding</a:t>
            </a:r>
          </a:p>
        </p:txBody>
      </p:sp>
      <p:pic>
        <p:nvPicPr>
          <p:cNvPr id="13319" name="Picture 5" descr="Office Objects 0572">
            <a:extLst>
              <a:ext uri="{FF2B5EF4-FFF2-40B4-BE49-F238E27FC236}">
                <a16:creationId xmlns:a16="http://schemas.microsoft.com/office/drawing/2014/main" id="{45B0702F-2F5A-4F1D-A931-7E6A5D506E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Text Box 6">
            <a:extLst>
              <a:ext uri="{FF2B5EF4-FFF2-40B4-BE49-F238E27FC236}">
                <a16:creationId xmlns:a16="http://schemas.microsoft.com/office/drawing/2014/main" id="{B8AD1D6D-4F01-4581-B0D4-AE73D0A3E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063" y="1384300"/>
            <a:ext cx="625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Rounding to Any Number of Decimal Places</a:t>
            </a:r>
          </a:p>
        </p:txBody>
      </p:sp>
      <p:sp>
        <p:nvSpPr>
          <p:cNvPr id="13321" name="Text Box 7">
            <a:extLst>
              <a:ext uri="{FF2B5EF4-FFF2-40B4-BE49-F238E27FC236}">
                <a16:creationId xmlns:a16="http://schemas.microsoft.com/office/drawing/2014/main" id="{856CA722-5DF3-40B9-B787-DFC492028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8" y="2166938"/>
            <a:ext cx="7889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Use your calculator to find the answers to  </a:t>
            </a:r>
          </a:p>
        </p:txBody>
      </p:sp>
      <p:sp>
        <p:nvSpPr>
          <p:cNvPr id="130060" name="Text Box 12">
            <a:extLst>
              <a:ext uri="{FF2B5EF4-FFF2-40B4-BE49-F238E27FC236}">
                <a16:creationId xmlns:a16="http://schemas.microsoft.com/office/drawing/2014/main" id="{99666A91-C082-4F04-945F-E84A38725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6150" y="3065463"/>
            <a:ext cx="11525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62.73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13323" name="Text Box 15">
            <a:extLst>
              <a:ext uri="{FF2B5EF4-FFF2-40B4-BE49-F238E27FC236}">
                <a16:creationId xmlns:a16="http://schemas.microsoft.com/office/drawing/2014/main" id="{0BD2B1A0-145F-4A27-A99B-BC73E8968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4989513"/>
            <a:ext cx="6988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 your answers to 2 decimal places.</a:t>
            </a:r>
          </a:p>
        </p:txBody>
      </p:sp>
      <p:pic>
        <p:nvPicPr>
          <p:cNvPr id="69634" name="Picture 2">
            <a:extLst>
              <a:ext uri="{FF2B5EF4-FFF2-40B4-BE49-F238E27FC236}">
                <a16:creationId xmlns:a16="http://schemas.microsoft.com/office/drawing/2014/main" id="{16A348E1-F097-4D7E-8FB5-2D922F0B3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87450" y="3144838"/>
            <a:ext cx="5295900" cy="3619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69635" name="Picture 3">
            <a:extLst>
              <a:ext uri="{FF2B5EF4-FFF2-40B4-BE49-F238E27FC236}">
                <a16:creationId xmlns:a16="http://schemas.microsoft.com/office/drawing/2014/main" id="{A16A3F5F-4AD9-463F-840D-BA150458B6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87450" y="3783013"/>
            <a:ext cx="3886200" cy="3619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69636" name="Picture 4">
            <a:extLst>
              <a:ext uri="{FF2B5EF4-FFF2-40B4-BE49-F238E27FC236}">
                <a16:creationId xmlns:a16="http://schemas.microsoft.com/office/drawing/2014/main" id="{E843D61C-4A63-4B29-8D9E-71F6376FD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87450" y="4419600"/>
            <a:ext cx="3533775" cy="3619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3" name="Text Box 12">
            <a:extLst>
              <a:ext uri="{FF2B5EF4-FFF2-40B4-BE49-F238E27FC236}">
                <a16:creationId xmlns:a16="http://schemas.microsoft.com/office/drawing/2014/main" id="{951E5E71-3442-442F-8103-B638FB2B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4225" y="3702050"/>
            <a:ext cx="13144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134.59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24" name="Text Box 12">
            <a:extLst>
              <a:ext uri="{FF2B5EF4-FFF2-40B4-BE49-F238E27FC236}">
                <a16:creationId xmlns:a16="http://schemas.microsoft.com/office/drawing/2014/main" id="{B51DF09D-4B22-4334-A265-8FC2C32CB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225" y="4338638"/>
            <a:ext cx="933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4.29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60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F5ED80EC-2F84-4422-AC38-98425CCDD5B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A64EEEB3-0867-4395-9828-D9632A6F2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DBAFCCC8-3388-4B4A-A9CD-7F93F72B9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1" name="Text Box 3">
            <a:extLst>
              <a:ext uri="{FF2B5EF4-FFF2-40B4-BE49-F238E27FC236}">
                <a16:creationId xmlns:a16="http://schemas.microsoft.com/office/drawing/2014/main" id="{5A9FC415-6DD3-4853-821D-4F4F284AB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N5 Lifeskills</a:t>
            </a:r>
          </a:p>
          <a:p>
            <a:pPr algn="ctr" eaLnBrk="1" hangingPunct="1"/>
            <a:r>
              <a:rPr lang="en-GB" altLang="en-US" sz="4000"/>
              <a:t>Ex 1</a:t>
            </a:r>
          </a:p>
          <a:p>
            <a:pPr algn="ctr" eaLnBrk="1" hangingPunct="1"/>
            <a:r>
              <a:rPr lang="en-GB" altLang="en-US" sz="4000"/>
              <a:t>Ch2 (page 18)</a:t>
            </a:r>
          </a:p>
        </p:txBody>
      </p:sp>
      <p:pic>
        <p:nvPicPr>
          <p:cNvPr id="14342" name="Picture 4" descr="ag00463_">
            <a:extLst>
              <a:ext uri="{FF2B5EF4-FFF2-40B4-BE49-F238E27FC236}">
                <a16:creationId xmlns:a16="http://schemas.microsoft.com/office/drawing/2014/main" id="{4D74ED82-41D5-4F89-A9BC-968C5223773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 descr="scottishflag">
            <a:extLst>
              <a:ext uri="{FF2B5EF4-FFF2-40B4-BE49-F238E27FC236}">
                <a16:creationId xmlns:a16="http://schemas.microsoft.com/office/drawing/2014/main" id="{4EC54067-3302-4EB3-B998-BE4D9ED6BA3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6" descr="Office Objects 0572">
            <a:extLst>
              <a:ext uri="{FF2B5EF4-FFF2-40B4-BE49-F238E27FC236}">
                <a16:creationId xmlns:a16="http://schemas.microsoft.com/office/drawing/2014/main" id="{B27E472E-5D94-4150-B026-974516A13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Text Box 7">
            <a:extLst>
              <a:ext uri="{FF2B5EF4-FFF2-40B4-BE49-F238E27FC236}">
                <a16:creationId xmlns:a16="http://schemas.microsoft.com/office/drawing/2014/main" id="{0D528AFD-25E8-48F5-9C04-7AC9CED4F45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6C591461-4ADB-4211-BCFE-856BD8524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5524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Rounding</a:t>
            </a:r>
          </a:p>
        </p:txBody>
      </p:sp>
      <p:sp>
        <p:nvSpPr>
          <p:cNvPr id="14347" name="Text Box 10">
            <a:extLst>
              <a:ext uri="{FF2B5EF4-FFF2-40B4-BE49-F238E27FC236}">
                <a16:creationId xmlns:a16="http://schemas.microsoft.com/office/drawing/2014/main" id="{12422767-E17D-4CBD-BF48-7F47FBE8E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063" y="1384300"/>
            <a:ext cx="625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Rounding to Any Number of Decimal Places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328807E9-0EFB-4E88-A72A-34CF82AD54F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7D4BA28-49ED-43C1-B918-A283F7761077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F7FC8AA3-F8CD-4ABB-A43D-EBA98F7A51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6DDED8A6-CBD4-4FE3-B387-E957E02A1BE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38338" y="442913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94C0BD7F-6A5B-4489-9660-65DA65C6E1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F9ABE126-D622-4950-824C-0DC9E3C6DC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5850" y="2446338"/>
          <a:ext cx="7235825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01840" imgH="1815840" progId="Equation.DSMT4">
                  <p:embed/>
                </p:oleObj>
              </mc:Choice>
              <mc:Fallback>
                <p:oleObj name="Equation" r:id="rId3" imgW="4101840" imgH="1815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2446338"/>
                        <a:ext cx="7235825" cy="333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1" name="Picture 5" descr="Office Objects 0572">
            <a:extLst>
              <a:ext uri="{FF2B5EF4-FFF2-40B4-BE49-F238E27FC236}">
                <a16:creationId xmlns:a16="http://schemas.microsoft.com/office/drawing/2014/main" id="{7C423F1E-178A-4274-BED1-4006F24DE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6">
            <a:extLst>
              <a:ext uri="{FF2B5EF4-FFF2-40B4-BE49-F238E27FC236}">
                <a16:creationId xmlns:a16="http://schemas.microsoft.com/office/drawing/2014/main" id="{EE94E5A9-0D1D-4B8F-A463-5D2DE8D0692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E1787127-3B41-4E70-8AFD-21E6A6464F9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FF842F3-940E-4D5D-AF37-AB1E583911E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08EFA30B-F980-4A9D-87C1-664A9E7B86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364" name="Picture 2" descr="Office Objects 0572">
            <a:extLst>
              <a:ext uri="{FF2B5EF4-FFF2-40B4-BE49-F238E27FC236}">
                <a16:creationId xmlns:a16="http://schemas.microsoft.com/office/drawing/2014/main" id="{211652EA-F4F0-44EA-8314-EFC56C0F0F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099" name="Rectangle 3">
            <a:extLst>
              <a:ext uri="{FF2B5EF4-FFF2-40B4-BE49-F238E27FC236}">
                <a16:creationId xmlns:a16="http://schemas.microsoft.com/office/drawing/2014/main" id="{277E0ED9-ADC4-4E85-9813-E34A0A362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32100" name="Rectangle 4">
            <a:extLst>
              <a:ext uri="{FF2B5EF4-FFF2-40B4-BE49-F238E27FC236}">
                <a16:creationId xmlns:a16="http://schemas.microsoft.com/office/drawing/2014/main" id="{59B38A1B-53CB-41AF-9A88-BBA35A0D1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32101" name="Text Box 5">
            <a:extLst>
              <a:ext uri="{FF2B5EF4-FFF2-40B4-BE49-F238E27FC236}">
                <a16:creationId xmlns:a16="http://schemas.microsoft.com/office/drawing/2014/main" id="{EC2725A1-CFEC-4326-BCDF-F0947A016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what the term significant figure means.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5368" name="Line 6">
            <a:extLst>
              <a:ext uri="{FF2B5EF4-FFF2-40B4-BE49-F238E27FC236}">
                <a16:creationId xmlns:a16="http://schemas.microsoft.com/office/drawing/2014/main" id="{D79E79C2-42F4-4E46-BAC2-231307D1348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3" name="Rectangle 7">
            <a:extLst>
              <a:ext uri="{FF2B5EF4-FFF2-40B4-BE49-F238E27FC236}">
                <a16:creationId xmlns:a16="http://schemas.microsoft.com/office/drawing/2014/main" id="{D6CCC7F1-BD38-4078-95D3-8E595FBAF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about the 	term significant  figure.</a:t>
            </a:r>
          </a:p>
        </p:txBody>
      </p:sp>
      <p:sp>
        <p:nvSpPr>
          <p:cNvPr id="132104" name="Rectangle 8">
            <a:extLst>
              <a:ext uri="{FF2B5EF4-FFF2-40B4-BE49-F238E27FC236}">
                <a16:creationId xmlns:a16="http://schemas.microsoft.com/office/drawing/2014/main" id="{D3FBBD4A-4963-4A7E-A9E5-360D924EF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1989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Apply knowledge to problems.</a:t>
            </a:r>
          </a:p>
        </p:txBody>
      </p:sp>
      <p:pic>
        <p:nvPicPr>
          <p:cNvPr id="15371" name="Picture 9" descr="scottishflag">
            <a:extLst>
              <a:ext uri="{FF2B5EF4-FFF2-40B4-BE49-F238E27FC236}">
                <a16:creationId xmlns:a16="http://schemas.microsoft.com/office/drawing/2014/main" id="{38B6213E-F82B-4087-A765-65AAC5A2499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2" name="Text Box 10">
            <a:extLst>
              <a:ext uri="{FF2B5EF4-FFF2-40B4-BE49-F238E27FC236}">
                <a16:creationId xmlns:a16="http://schemas.microsoft.com/office/drawing/2014/main" id="{CBB5E550-D5C5-478E-92B5-89036AFE912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73" name="Rectangle 12">
            <a:extLst>
              <a:ext uri="{FF2B5EF4-FFF2-40B4-BE49-F238E27FC236}">
                <a16:creationId xmlns:a16="http://schemas.microsoft.com/office/drawing/2014/main" id="{AEFD1E66-C910-4988-9F04-8B6535A7E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>
                <a:solidFill>
                  <a:srgbClr val="FFFF00"/>
                </a:solidFill>
              </a:rPr>
              <a:t>Significant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1" grpId="0"/>
      <p:bldP spid="132103" grpId="0"/>
      <p:bldP spid="132104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2132</TotalTime>
  <Words>2164</Words>
  <Application>Microsoft Office PowerPoint</Application>
  <PresentationFormat>On-screen Show (4:3)</PresentationFormat>
  <Paragraphs>449</Paragraphs>
  <Slides>42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Comic Sans MS</vt:lpstr>
      <vt:lpstr>Arial</vt:lpstr>
      <vt:lpstr>Tahoma</vt:lpstr>
      <vt:lpstr>Wingdings</vt:lpstr>
      <vt:lpstr>Calibri</vt:lpstr>
      <vt:lpstr>Shruti</vt:lpstr>
      <vt:lpstr>1_Shimmer</vt:lpstr>
      <vt:lpstr>MathType 6.0 Equation</vt:lpstr>
      <vt:lpstr>MathType 5.0 Equation</vt:lpstr>
      <vt:lpstr>Decimals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app</cp:lastModifiedBy>
  <cp:revision>264</cp:revision>
  <dcterms:created xsi:type="dcterms:W3CDTF">2005-04-06T16:52:43Z</dcterms:created>
  <dcterms:modified xsi:type="dcterms:W3CDTF">2026-07-04T14:46:55Z</dcterms:modified>
</cp:coreProperties>
</file>