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51" r:id="rId2"/>
  </p:sldMasterIdLst>
  <p:notesMasterIdLst>
    <p:notesMasterId r:id="rId19"/>
  </p:notesMasterIdLst>
  <p:sldIdLst>
    <p:sldId id="298" r:id="rId3"/>
    <p:sldId id="268" r:id="rId4"/>
    <p:sldId id="290" r:id="rId5"/>
    <p:sldId id="337" r:id="rId6"/>
    <p:sldId id="289" r:id="rId7"/>
    <p:sldId id="324" r:id="rId8"/>
    <p:sldId id="338" r:id="rId9"/>
    <p:sldId id="340" r:id="rId10"/>
    <p:sldId id="341" r:id="rId11"/>
    <p:sldId id="326" r:id="rId12"/>
    <p:sldId id="327" r:id="rId13"/>
    <p:sldId id="332" r:id="rId14"/>
    <p:sldId id="342" r:id="rId15"/>
    <p:sldId id="343" r:id="rId16"/>
    <p:sldId id="325" r:id="rId17"/>
    <p:sldId id="339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80808"/>
    <a:srgbClr val="FFFFCC"/>
    <a:srgbClr val="00FFFF"/>
    <a:srgbClr val="3333FF"/>
    <a:srgbClr val="FF0000"/>
    <a:srgbClr val="4D4D4D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48C0739-7198-4B9F-B72D-221C0A7BFD3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  <p:sp>
          <p:nvSpPr>
            <p:cNvPr id="4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5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7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9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1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2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6" name="TextBox 15"/>
          <p:cNvSpPr txBox="1"/>
          <p:nvPr userDrawn="1"/>
        </p:nvSpPr>
        <p:spPr>
          <a:xfrm>
            <a:off x="90488" y="1468438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N5 LS</a:t>
            </a:r>
          </a:p>
        </p:txBody>
      </p:sp>
      <p:sp>
        <p:nvSpPr>
          <p:cNvPr id="1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794B1-7FB8-4324-A817-FA43C30B8B2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E82FFEB-8C56-4DCF-B83E-142B848C66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410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75417-8894-4DE3-B0FD-8BDDF3847ACC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8C88-755D-4385-A873-9761E5F413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32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3E5C1-4804-4311-AEAD-0F94A9C2350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90611-6C61-4A8C-9E6C-293720802A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012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3BD3E-7C4F-4804-B87F-7839079D27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9819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B9F6F-1809-4202-90C5-11F3533D4417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B3E7A-5D69-4520-8039-B65BC5FC93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1382530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E6576-62F8-468C-93EE-D29F63627311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41952-5DF7-49C0-ACBC-7489C56B5F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4297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41DE4-B459-49BA-9264-6071E80022FB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A0B32-9E2C-456B-A253-ECD4351999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303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8A4B3-5466-4621-BAC6-B963EED02E9E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559FA-11B4-480F-9F1D-96E28E4701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16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D26B0-9D8A-4FF0-9281-9DEC5B6F66B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85DEE-8D89-4B42-B482-7EC6334217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7491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CBD03-034D-4862-88B0-52EE2F62877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9D6F5-FCDD-493B-BDE7-ECFF691426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0710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61938" y="1449388"/>
            <a:ext cx="4857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S4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63100-9612-4D10-832E-0C48BC8CA55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73E4F-4682-42D2-9811-66FFDC8128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144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F3644-84A0-4E9C-B193-2BD9E726DDA6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B1452-B2AF-48F6-83AA-27DF277846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01562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A4DE-55DE-437D-84A3-6D2BDB10B191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CE087-5240-4556-83AF-3F3B57303B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9167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CDF0D-8BB4-47C5-9D13-A6652901FC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01F65-150A-4E3D-82FC-EBB6971D3E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3920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D0C8-8959-4F05-84E2-796115D726B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81F4C-A147-41C3-B80A-747F0C3C20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3206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D2FC8-AF26-44B6-8474-123AF2FBA54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A4DA0-A0E0-4D4F-96F8-3CF47DB4AD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449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5D7FF-3917-4C9B-9C3F-E7396034FE99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C9EC1-5B85-4464-AF29-3CF1048EC9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36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55472-60C6-421D-A691-24D83F58378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94165-525A-48DA-926E-E3AACED3D6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298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445C-4CAA-4FA5-8999-8DC23A7E712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2CF627-CFF6-4559-B6AF-434A051025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878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DAD07-0E39-4E37-8D1A-E1016A60B43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40CE5-18B8-4F24-A6EC-1C4019A6BA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721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61938" y="1449388"/>
            <a:ext cx="4857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S4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AB07B-954F-468B-8293-0C56B504926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B5433-C36E-4770-B679-9F8E7242E7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55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9017-B8CF-4DD1-9AEF-58FEE2F25EC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7E3EE-92C5-4614-BBA6-A37FCC8C76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132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A510B-7557-4A78-958C-D38A2BF92F2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27CFCD-7427-4AF2-95F1-3B82D70024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710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766829C-789C-486D-AA5D-6593746E1C1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0E04518-8760-4211-A461-BFD72F51995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95" r:id="rId7"/>
    <p:sldLayoutId id="2147483880" r:id="rId8"/>
    <p:sldLayoutId id="2147483881" r:id="rId9"/>
    <p:sldLayoutId id="2147483882" r:id="rId10"/>
    <p:sldLayoutId id="2147483883" r:id="rId11"/>
    <p:sldLayoutId id="2147483896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57DF7514-0EA8-4383-9A68-5E3BC5AC8C09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53F82AF-AED2-45F7-9FC3-A357C1837C3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7" r:id="rId7"/>
    <p:sldLayoutId id="2147483890" r:id="rId8"/>
    <p:sldLayoutId id="2147483891" r:id="rId9"/>
    <p:sldLayoutId id="2147483892" r:id="rId10"/>
    <p:sldLayoutId id="2147483893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9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B9CC174-4A60-425C-8812-A588529EC6D1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33638" y="3328988"/>
            <a:ext cx="3767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Tolerance effects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433638" y="2551113"/>
            <a:ext cx="57261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Tolerance Notation </a:t>
            </a:r>
            <a:r>
              <a:rPr lang="en-GB" altLang="en-US" sz="1800" b="1"/>
              <a:t>(percentages)</a:t>
            </a:r>
            <a:endParaRPr lang="en-GB" altLang="en-US" sz="3200" b="1"/>
          </a:p>
        </p:txBody>
      </p:sp>
      <p:sp>
        <p:nvSpPr>
          <p:cNvPr id="8198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57350" y="3419475"/>
            <a:ext cx="506413" cy="42545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sp>
        <p:nvSpPr>
          <p:cNvPr id="8199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57350" y="2641600"/>
            <a:ext cx="506413" cy="4254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pic>
        <p:nvPicPr>
          <p:cNvPr id="8200" name="Picture 9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Text Box 10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02" name="Picture 11" descr="Office Objects 057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8204" name="Text Box 5"/>
          <p:cNvSpPr txBox="1">
            <a:spLocks noChangeArrowheads="1"/>
          </p:cNvSpPr>
          <p:nvPr/>
        </p:nvSpPr>
        <p:spPr bwMode="auto">
          <a:xfrm>
            <a:off x="2433638" y="4808538"/>
            <a:ext cx="4491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8205" name="AutoShape 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57350" y="4899025"/>
            <a:ext cx="506413" cy="425450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8DD48C4-C41B-4E70-889B-46B461A851E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Exercise 1</a:t>
            </a:r>
          </a:p>
          <a:p>
            <a:pPr algn="ctr" eaLnBrk="1" hangingPunct="1"/>
            <a:r>
              <a:rPr lang="en-GB" altLang="en-US" sz="4000"/>
              <a:t>Ch11 (page 112)</a:t>
            </a:r>
          </a:p>
        </p:txBody>
      </p:sp>
      <p:pic>
        <p:nvPicPr>
          <p:cNvPr id="17414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FAE8ABC-0C4B-4762-949A-B5882530F4A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4025" y="619125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8437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8318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9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TextBox 8"/>
          <p:cNvSpPr txBox="1">
            <a:spLocks noChangeArrowheads="1"/>
          </p:cNvSpPr>
          <p:nvPr/>
        </p:nvSpPr>
        <p:spPr bwMode="auto">
          <a:xfrm>
            <a:off x="1679575" y="3313113"/>
            <a:ext cx="67738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Why is Tolerance important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60A131-30AF-4142-ADEE-F672DA74D39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2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effects of tolerance in real life.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466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538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the importance of tolerances in real life.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9469" name="Text Box 10"/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20483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485" name="Text Box 14"/>
          <p:cNvSpPr txBox="1">
            <a:spLocks noChangeArrowheads="1"/>
          </p:cNvSpPr>
          <p:nvPr/>
        </p:nvSpPr>
        <p:spPr bwMode="auto">
          <a:xfrm>
            <a:off x="976313" y="1905000"/>
            <a:ext cx="8401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Linda measures something and is 2cm out.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3300413" y="2589213"/>
            <a:ext cx="317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Is this acceptable ?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20488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loud 9"/>
          <p:cNvSpPr/>
          <p:nvPr/>
        </p:nvSpPr>
        <p:spPr>
          <a:xfrm>
            <a:off x="0" y="209550"/>
            <a:ext cx="2968625" cy="147002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Depends !</a:t>
            </a: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1054100" y="3416300"/>
            <a:ext cx="3352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Length of her garden</a:t>
            </a: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1055688" y="3927475"/>
            <a:ext cx="774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Probability ok in relation to overall length.</a:t>
            </a: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1041400" y="4632325"/>
            <a:ext cx="4205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Width of window frame</a:t>
            </a: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1042988" y="5145088"/>
            <a:ext cx="8101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Probability </a:t>
            </a:r>
            <a:r>
              <a:rPr lang="en-GB" altLang="en-US"/>
              <a:t>NOT</a:t>
            </a:r>
            <a:r>
              <a:rPr lang="en-GB" altLang="en-US">
                <a:solidFill>
                  <a:srgbClr val="FFFF00"/>
                </a:solidFill>
              </a:rPr>
              <a:t> the new window will not fit 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2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031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33" name="Text Box 14"/>
          <p:cNvSpPr txBox="1">
            <a:spLocks noChangeArrowheads="1"/>
          </p:cNvSpPr>
          <p:nvPr/>
        </p:nvSpPr>
        <p:spPr bwMode="auto">
          <a:xfrm>
            <a:off x="976313" y="1905000"/>
            <a:ext cx="5680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fish tank contains 4500ml of water. 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035" name="Picture 5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1054100" y="4000500"/>
            <a:ext cx="5167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Maximum volume left is</a:t>
            </a: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4694238" y="3987800"/>
            <a:ext cx="391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4500 – 607.5 = 3892.5 ml</a:t>
            </a: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1041400" y="5216525"/>
            <a:ext cx="4205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Minimum volume left is</a:t>
            </a:r>
          </a:p>
        </p:txBody>
      </p:sp>
      <p:sp>
        <p:nvSpPr>
          <p:cNvPr id="1039" name="Text Box 14"/>
          <p:cNvSpPr txBox="1">
            <a:spLocks noChangeArrowheads="1"/>
          </p:cNvSpPr>
          <p:nvPr/>
        </p:nvSpPr>
        <p:spPr bwMode="auto">
          <a:xfrm>
            <a:off x="1008063" y="2401888"/>
            <a:ext cx="8135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Every hour due the hot temperature (15 ± 1.5)% evaporates. What is the minimum and maximum volume in the tank after 1 hour.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995988" y="255588"/>
            <a:ext cx="3148012" cy="2112962"/>
            <a:chOff x="5996067" y="254832"/>
            <a:chExt cx="3147934" cy="2113614"/>
          </a:xfrm>
        </p:grpSpPr>
        <p:sp>
          <p:nvSpPr>
            <p:cNvPr id="10" name="Cloud 9"/>
            <p:cNvSpPr/>
            <p:nvPr/>
          </p:nvSpPr>
          <p:spPr>
            <a:xfrm>
              <a:off x="5996067" y="254832"/>
              <a:ext cx="3147934" cy="2113614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rgbClr val="080808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029" name="Object 2"/>
            <p:cNvGraphicFramePr>
              <a:graphicFrameLocks noChangeAspect="1"/>
            </p:cNvGraphicFramePr>
            <p:nvPr/>
          </p:nvGraphicFramePr>
          <p:xfrm>
            <a:off x="6820629" y="653840"/>
            <a:ext cx="1498912" cy="787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5" imgW="749160" imgH="393480" progId="Equation.3">
                    <p:embed/>
                  </p:oleObj>
                </mc:Choice>
                <mc:Fallback>
                  <p:oleObj name="Equation" r:id="rId5" imgW="749160" imgH="3934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20629" y="653840"/>
                          <a:ext cx="1498912" cy="7875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6731000" y="1544638"/>
          <a:ext cx="1346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672840" imgH="177480" progId="Equation.3">
                  <p:embed/>
                </p:oleObj>
              </mc:Choice>
              <mc:Fallback>
                <p:oleObj name="Equation" r:id="rId7" imgW="67284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1544638"/>
                        <a:ext cx="1346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0"/>
            <a:ext cx="3148013" cy="2112963"/>
            <a:chOff x="5996067" y="254832"/>
            <a:chExt cx="3147934" cy="2113614"/>
          </a:xfrm>
        </p:grpSpPr>
        <p:sp>
          <p:nvSpPr>
            <p:cNvPr id="21" name="Cloud 20"/>
            <p:cNvSpPr/>
            <p:nvPr/>
          </p:nvSpPr>
          <p:spPr>
            <a:xfrm>
              <a:off x="5996067" y="254832"/>
              <a:ext cx="3147934" cy="2113614"/>
            </a:xfrm>
            <a:prstGeom prst="cloud">
              <a:avLst/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rgbClr val="080808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028" name="Object 4"/>
            <p:cNvGraphicFramePr>
              <a:graphicFrameLocks noChangeAspect="1"/>
            </p:cNvGraphicFramePr>
            <p:nvPr/>
          </p:nvGraphicFramePr>
          <p:xfrm>
            <a:off x="6820629" y="653840"/>
            <a:ext cx="1498912" cy="787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9" imgW="749160" imgH="393480" progId="Equation.3">
                    <p:embed/>
                  </p:oleObj>
                </mc:Choice>
                <mc:Fallback>
                  <p:oleObj name="Equation" r:id="rId9" imgW="749160" imgH="393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20629" y="653840"/>
                          <a:ext cx="1498912" cy="7875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" name="Object 5"/>
          <p:cNvGraphicFramePr>
            <a:graphicFrameLocks noChangeAspect="1"/>
          </p:cNvGraphicFramePr>
          <p:nvPr/>
        </p:nvGraphicFramePr>
        <p:xfrm>
          <a:off x="735013" y="1289050"/>
          <a:ext cx="15732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672840" imgH="177480" progId="Equation.3">
                  <p:embed/>
                </p:oleObj>
              </mc:Choice>
              <mc:Fallback>
                <p:oleObj name="Equation" r:id="rId11" imgW="67284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1289050"/>
                        <a:ext cx="15732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34"/>
          <p:cNvSpPr txBox="1">
            <a:spLocks noChangeArrowheads="1"/>
          </p:cNvSpPr>
          <p:nvPr/>
        </p:nvSpPr>
        <p:spPr bwMode="auto">
          <a:xfrm>
            <a:off x="4694238" y="5219700"/>
            <a:ext cx="391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4500 – 742.5 = 3757.5 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F59FB7-EA54-4FF8-8A3C-B34A0F861D0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Exercise 2</a:t>
            </a:r>
          </a:p>
          <a:p>
            <a:pPr algn="ctr" eaLnBrk="1" hangingPunct="1"/>
            <a:r>
              <a:rPr lang="en-GB" altLang="en-US" sz="4000"/>
              <a:t>Ch11 (page 114)</a:t>
            </a:r>
          </a:p>
        </p:txBody>
      </p:sp>
      <p:pic>
        <p:nvPicPr>
          <p:cNvPr id="21510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5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/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/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7427913" cy="627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DC77D8-AEE8-4EA2-A4DC-C910309AB3F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9221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3" name="Picture 17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Box 13"/>
          <p:cNvSpPr txBox="1">
            <a:spLocks noChangeArrowheads="1"/>
          </p:cNvSpPr>
          <p:nvPr/>
        </p:nvSpPr>
        <p:spPr bwMode="auto">
          <a:xfrm>
            <a:off x="2124075" y="3179763"/>
            <a:ext cx="54816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/>
              <a:t>What is Tolerance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796DE8-4D91-41D8-BD94-84FC28107B9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6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Tolerance. 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0250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579438" y="3044825"/>
            <a:ext cx="42846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 We are learning what   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	  Tolerance is and correct      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       notation.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5029200" y="395446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and simplify basic Tolerances.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1267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69" name="Text Box 14"/>
          <p:cNvSpPr txBox="1">
            <a:spLocks noChangeArrowheads="1"/>
          </p:cNvSpPr>
          <p:nvPr/>
        </p:nvSpPr>
        <p:spPr bwMode="auto">
          <a:xfrm>
            <a:off x="976313" y="2070100"/>
            <a:ext cx="81772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200"/>
              <a:t>When a builder orders steel bolts to help build a to a house, </a:t>
            </a:r>
          </a:p>
          <a:p>
            <a:pPr eaLnBrk="1" hangingPunct="1"/>
            <a:r>
              <a:rPr lang="en-GB" altLang="en-US" sz="2200"/>
              <a:t>he would like them to be 50 millimetres long </a:t>
            </a:r>
            <a:r>
              <a:rPr lang="en-GB" altLang="en-US" sz="2200">
                <a:solidFill>
                  <a:srgbClr val="FFFF00"/>
                </a:solidFill>
              </a:rPr>
              <a:t>EXACTLY</a:t>
            </a:r>
            <a:r>
              <a:rPr lang="en-GB" altLang="en-US" sz="2200"/>
              <a:t>.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976313" y="2947988"/>
            <a:ext cx="7740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This is not always possible so the builder allows a ‘little error’ either side of this.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1272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nuts_bolts.gif"/>
          <p:cNvPicPr>
            <a:picLocks noChangeAspect="1"/>
          </p:cNvPicPr>
          <p:nvPr/>
        </p:nvPicPr>
        <p:blipFill>
          <a:blip r:embed="rId4"/>
          <a:srcRect t="13977" b="14913"/>
          <a:stretch>
            <a:fillRect/>
          </a:stretch>
        </p:blipFill>
        <p:spPr>
          <a:xfrm>
            <a:off x="2795588" y="4092575"/>
            <a:ext cx="4133850" cy="2203450"/>
          </a:xfrm>
          <a:prstGeom prst="rect">
            <a:avLst/>
          </a:prstGeom>
          <a:solidFill>
            <a:schemeClr val="tx1"/>
          </a:solidFill>
          <a:ln w="508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2291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976313" y="4044950"/>
            <a:ext cx="787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He might be prepared to accept any bolt as long as it </a:t>
            </a:r>
          </a:p>
          <a:p>
            <a:pPr algn="ctr" eaLnBrk="1" hangingPunct="1"/>
            <a:r>
              <a:rPr lang="en-GB" altLang="en-US"/>
              <a:t>lies between </a:t>
            </a:r>
            <a:r>
              <a:rPr lang="en-GB" altLang="en-US">
                <a:solidFill>
                  <a:srgbClr val="FFFF00"/>
                </a:solidFill>
              </a:rPr>
              <a:t>48mm</a:t>
            </a:r>
            <a:r>
              <a:rPr lang="en-GB" altLang="en-US"/>
              <a:t> and </a:t>
            </a:r>
            <a:r>
              <a:rPr lang="en-GB" altLang="en-US">
                <a:solidFill>
                  <a:srgbClr val="FFFF00"/>
                </a:solidFill>
              </a:rPr>
              <a:t>52mm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976313" y="4908550"/>
            <a:ext cx="7921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chemeClr val="tx2"/>
                </a:solidFill>
              </a:rPr>
              <a:t> This means he will accept a bolt which is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within 2mm </a:t>
            </a:r>
            <a:r>
              <a:rPr lang="en-GB" altLang="en-US">
                <a:solidFill>
                  <a:schemeClr val="tx2"/>
                </a:solidFill>
              </a:rPr>
              <a:t>of the 50mm he asked for.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2296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1"/>
          <p:cNvSpPr txBox="1">
            <a:spLocks noChangeArrowheads="1"/>
          </p:cNvSpPr>
          <p:nvPr/>
        </p:nvSpPr>
        <p:spPr bwMode="auto">
          <a:xfrm>
            <a:off x="976313" y="5772150"/>
            <a:ext cx="7921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chemeClr val="tx2"/>
                </a:solidFill>
              </a:rPr>
              <a:t> This is referred to as the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TOLERANCE</a:t>
            </a:r>
            <a:r>
              <a:rPr lang="en-GB" altLang="en-US">
                <a:solidFill>
                  <a:schemeClr val="tx2"/>
                </a:solidFill>
              </a:rPr>
              <a:t> for the measurement.</a:t>
            </a:r>
          </a:p>
        </p:txBody>
      </p:sp>
      <p:pic>
        <p:nvPicPr>
          <p:cNvPr id="19" name="Picture 18" descr="nuts_bolt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1954213"/>
            <a:ext cx="2651125" cy="1989137"/>
          </a:xfrm>
          <a:prstGeom prst="rect">
            <a:avLst/>
          </a:prstGeom>
          <a:solidFill>
            <a:schemeClr val="tx1"/>
          </a:solidFill>
          <a:ln w="50800">
            <a:solidFill>
              <a:schemeClr val="tx1">
                <a:lumMod val="50000"/>
              </a:schemeClr>
            </a:solidFill>
          </a:ln>
        </p:spPr>
      </p:pic>
      <p:sp>
        <p:nvSpPr>
          <p:cNvPr id="20" name="Cloud 19"/>
          <p:cNvSpPr/>
          <p:nvPr/>
        </p:nvSpPr>
        <p:spPr>
          <a:xfrm>
            <a:off x="6078538" y="1211263"/>
            <a:ext cx="3065462" cy="27432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(50±2)mm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8" grpId="0"/>
      <p:bldP spid="58409" grpId="0"/>
      <p:bldP spid="18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066800" y="6442075"/>
            <a:ext cx="1905000" cy="268288"/>
          </a:xfrm>
        </p:spPr>
        <p:txBody>
          <a:bodyPr/>
          <a:lstStyle/>
          <a:p>
            <a:pPr>
              <a:defRPr/>
            </a:pPr>
            <a:fld id="{3AC3EFFE-63D2-43AE-BF85-FA73B61E5B0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442075"/>
            <a:ext cx="2895600" cy="268288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318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3319" name="Picture 38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47"/>
          <p:cNvSpPr txBox="1">
            <a:spLocks noChangeArrowheads="1"/>
          </p:cNvSpPr>
          <p:nvPr/>
        </p:nvSpPr>
        <p:spPr bwMode="auto">
          <a:xfrm>
            <a:off x="838200" y="2311400"/>
            <a:ext cx="8305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An acceptable size of apples on sale at Asda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must have a diameter between 8cm and 12cm.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   Write the tolerance level in standard notation.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07572" name="Text Box 52"/>
          <p:cNvSpPr txBox="1">
            <a:spLocks noChangeArrowheads="1"/>
          </p:cNvSpPr>
          <p:nvPr/>
        </p:nvSpPr>
        <p:spPr bwMode="auto">
          <a:xfrm>
            <a:off x="2374900" y="3846513"/>
            <a:ext cx="3911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middle value</a:t>
            </a:r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2817813" y="5081588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7576" name="Text Box 56"/>
          <p:cNvSpPr txBox="1">
            <a:spLocks noChangeArrowheads="1"/>
          </p:cNvSpPr>
          <p:nvPr/>
        </p:nvSpPr>
        <p:spPr bwMode="auto">
          <a:xfrm>
            <a:off x="2414588" y="4560888"/>
            <a:ext cx="1314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8 + 12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3325" name="Text Box 10"/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540000" y="5095875"/>
            <a:ext cx="10922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54"/>
          <p:cNvSpPr txBox="1">
            <a:spLocks noChangeArrowheads="1"/>
          </p:cNvSpPr>
          <p:nvPr/>
        </p:nvSpPr>
        <p:spPr bwMode="auto">
          <a:xfrm>
            <a:off x="3756025" y="4795838"/>
            <a:ext cx="95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10</a:t>
            </a:r>
          </a:p>
        </p:txBody>
      </p:sp>
      <p:sp>
        <p:nvSpPr>
          <p:cNvPr id="28" name="Cloud 27"/>
          <p:cNvSpPr/>
          <p:nvPr/>
        </p:nvSpPr>
        <p:spPr>
          <a:xfrm>
            <a:off x="5035550" y="4133850"/>
            <a:ext cx="3065463" cy="21510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(10±2)cm</a:t>
            </a:r>
          </a:p>
        </p:txBody>
      </p:sp>
      <p:pic>
        <p:nvPicPr>
          <p:cNvPr id="32" name="Picture 31" descr="green_apple_fruit_themes_template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25" y="90488"/>
            <a:ext cx="2863850" cy="2128837"/>
          </a:xfrm>
          <a:prstGeom prst="rect">
            <a:avLst/>
          </a:prstGeom>
          <a:ln w="381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4" grpId="0"/>
      <p:bldP spid="107576" grpId="0"/>
      <p:bldP spid="27" grpId="0"/>
      <p:bldP spid="28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066800" y="6530975"/>
            <a:ext cx="1905000" cy="268288"/>
          </a:xfrm>
        </p:spPr>
        <p:txBody>
          <a:bodyPr/>
          <a:lstStyle/>
          <a:p>
            <a:pPr>
              <a:defRPr/>
            </a:pPr>
            <a:fld id="{3AC3EFFE-63D2-43AE-BF85-FA73B61E5B0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530975"/>
            <a:ext cx="2895600" cy="268288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342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4343" name="Picture 38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47"/>
          <p:cNvSpPr txBox="1">
            <a:spLocks noChangeArrowheads="1"/>
          </p:cNvSpPr>
          <p:nvPr/>
        </p:nvSpPr>
        <p:spPr bwMode="auto">
          <a:xfrm>
            <a:off x="838200" y="2465388"/>
            <a:ext cx="8305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For safety reasons an acceptable rivet joint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for an aeroplane joint must be between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19.9mm and 20.1mm in diameter.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   Write the tolerance level in standard notation.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07572" name="Text Box 52"/>
          <p:cNvSpPr txBox="1">
            <a:spLocks noChangeArrowheads="1"/>
          </p:cNvSpPr>
          <p:nvPr/>
        </p:nvSpPr>
        <p:spPr bwMode="auto">
          <a:xfrm>
            <a:off x="2374900" y="4268788"/>
            <a:ext cx="391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middle value</a:t>
            </a:r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3319463" y="5503863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7576" name="Text Box 56"/>
          <p:cNvSpPr txBox="1">
            <a:spLocks noChangeArrowheads="1"/>
          </p:cNvSpPr>
          <p:nvPr/>
        </p:nvSpPr>
        <p:spPr bwMode="auto">
          <a:xfrm>
            <a:off x="2414588" y="4983163"/>
            <a:ext cx="2203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19.9 + 20.1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4349" name="Text Box 10"/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540000" y="5518150"/>
            <a:ext cx="195421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54"/>
          <p:cNvSpPr txBox="1">
            <a:spLocks noChangeArrowheads="1"/>
          </p:cNvSpPr>
          <p:nvPr/>
        </p:nvSpPr>
        <p:spPr bwMode="auto">
          <a:xfrm>
            <a:off x="4537075" y="5218113"/>
            <a:ext cx="1017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20</a:t>
            </a:r>
          </a:p>
        </p:txBody>
      </p:sp>
      <p:sp>
        <p:nvSpPr>
          <p:cNvPr id="28" name="Cloud 27"/>
          <p:cNvSpPr/>
          <p:nvPr/>
        </p:nvSpPr>
        <p:spPr>
          <a:xfrm>
            <a:off x="5603875" y="4556125"/>
            <a:ext cx="3063875" cy="21510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(20±0.1)mm</a:t>
            </a:r>
          </a:p>
        </p:txBody>
      </p:sp>
      <p:pic>
        <p:nvPicPr>
          <p:cNvPr id="18" name="Picture 17" descr="rivet_joint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8" y="101600"/>
            <a:ext cx="3097212" cy="2182813"/>
          </a:xfrm>
          <a:prstGeom prst="rect">
            <a:avLst/>
          </a:prstGeom>
          <a:ln w="381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4" grpId="0"/>
      <p:bldP spid="107576" grpId="0"/>
      <p:bldP spid="27" grpId="0"/>
      <p:bldP spid="2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5363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5366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Cloud 19"/>
          <p:cNvSpPr/>
          <p:nvPr/>
        </p:nvSpPr>
        <p:spPr>
          <a:xfrm>
            <a:off x="4614863" y="0"/>
            <a:ext cx="4262437" cy="19827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10% of 50mph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= 5mph</a:t>
            </a:r>
          </a:p>
        </p:txBody>
      </p:sp>
      <p:sp>
        <p:nvSpPr>
          <p:cNvPr id="15368" name="TextBox 11"/>
          <p:cNvSpPr txBox="1">
            <a:spLocks noChangeArrowheads="1"/>
          </p:cNvSpPr>
          <p:nvPr/>
        </p:nvSpPr>
        <p:spPr bwMode="auto">
          <a:xfrm>
            <a:off x="1125538" y="2208213"/>
            <a:ext cx="7608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Paul wants drive his car at a speed of 50mph (±10%)</a:t>
            </a:r>
          </a:p>
        </p:txBody>
      </p:sp>
      <p:sp>
        <p:nvSpPr>
          <p:cNvPr id="15369" name="TextBox 13"/>
          <p:cNvSpPr txBox="1">
            <a:spLocks noChangeArrowheads="1"/>
          </p:cNvSpPr>
          <p:nvPr/>
        </p:nvSpPr>
        <p:spPr bwMode="auto">
          <a:xfrm>
            <a:off x="1125538" y="2786063"/>
            <a:ext cx="5699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What range of values are acceptable ?</a:t>
            </a:r>
          </a:p>
        </p:txBody>
      </p:sp>
      <p:sp>
        <p:nvSpPr>
          <p:cNvPr id="12298" name="TextBox 15"/>
          <p:cNvSpPr txBox="1">
            <a:spLocks noChangeArrowheads="1"/>
          </p:cNvSpPr>
          <p:nvPr/>
        </p:nvSpPr>
        <p:spPr bwMode="auto">
          <a:xfrm>
            <a:off x="2378075" y="3475038"/>
            <a:ext cx="3948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Minimum = 50 – 5 = 45mph</a:t>
            </a:r>
          </a:p>
        </p:txBody>
      </p:sp>
      <p:sp>
        <p:nvSpPr>
          <p:cNvPr id="12299" name="TextBox 20"/>
          <p:cNvSpPr txBox="1">
            <a:spLocks noChangeArrowheads="1"/>
          </p:cNvSpPr>
          <p:nvPr/>
        </p:nvSpPr>
        <p:spPr bwMode="auto">
          <a:xfrm>
            <a:off x="2378075" y="3978275"/>
            <a:ext cx="4049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Maximum = 50 + 5 = 55mph</a:t>
            </a:r>
          </a:p>
        </p:txBody>
      </p:sp>
      <p:sp>
        <p:nvSpPr>
          <p:cNvPr id="12300" name="TextBox 21"/>
          <p:cNvSpPr txBox="1">
            <a:spLocks noChangeArrowheads="1"/>
          </p:cNvSpPr>
          <p:nvPr/>
        </p:nvSpPr>
        <p:spPr bwMode="auto">
          <a:xfrm>
            <a:off x="2378075" y="4821238"/>
            <a:ext cx="510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Range between 45mph and 55mph </a:t>
            </a:r>
          </a:p>
        </p:txBody>
      </p:sp>
      <p:sp>
        <p:nvSpPr>
          <p:cNvPr id="13" name="TextBox 21"/>
          <p:cNvSpPr txBox="1">
            <a:spLocks noChangeArrowheads="1"/>
          </p:cNvSpPr>
          <p:nvPr/>
        </p:nvSpPr>
        <p:spPr bwMode="auto">
          <a:xfrm>
            <a:off x="2378075" y="5437188"/>
            <a:ext cx="4357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Notation format (50 </a:t>
            </a:r>
            <a:r>
              <a:rPr lang="en-GB" altLang="en-US"/>
              <a:t>± 5</a:t>
            </a:r>
            <a:r>
              <a:rPr lang="en-GB" altLang="en-US">
                <a:solidFill>
                  <a:srgbClr val="FFFF00"/>
                </a:solidFill>
              </a:rPr>
              <a:t>)mph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2298" grpId="0"/>
      <p:bldP spid="12299" grpId="0"/>
      <p:bldP spid="1230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6387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6390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Cloud 19"/>
          <p:cNvSpPr/>
          <p:nvPr/>
        </p:nvSpPr>
        <p:spPr>
          <a:xfrm>
            <a:off x="4614863" y="0"/>
            <a:ext cx="4262437" cy="198278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5% of 140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= 7</a:t>
            </a:r>
          </a:p>
        </p:txBody>
      </p:sp>
      <p:sp>
        <p:nvSpPr>
          <p:cNvPr id="16392" name="TextBox 11"/>
          <p:cNvSpPr txBox="1">
            <a:spLocks noChangeArrowheads="1"/>
          </p:cNvSpPr>
          <p:nvPr/>
        </p:nvSpPr>
        <p:spPr bwMode="auto">
          <a:xfrm>
            <a:off x="950913" y="1938338"/>
            <a:ext cx="80883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Stuart wants to get fit so he decides to do 140 sit-ups</a:t>
            </a:r>
          </a:p>
          <a:p>
            <a:pPr eaLnBrk="1" hangingPunct="1"/>
            <a:r>
              <a:rPr lang="en-GB" altLang="en-US"/>
              <a:t>± 5%  every day for 6 months.</a:t>
            </a:r>
          </a:p>
        </p:txBody>
      </p:sp>
      <p:sp>
        <p:nvSpPr>
          <p:cNvPr id="16393" name="TextBox 13"/>
          <p:cNvSpPr txBox="1">
            <a:spLocks noChangeArrowheads="1"/>
          </p:cNvSpPr>
          <p:nvPr/>
        </p:nvSpPr>
        <p:spPr bwMode="auto">
          <a:xfrm>
            <a:off x="930275" y="2816225"/>
            <a:ext cx="6597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What range of values are acceptable for him</a:t>
            </a:r>
          </a:p>
          <a:p>
            <a:pPr eaLnBrk="1" hangingPunct="1"/>
            <a:r>
              <a:rPr lang="en-GB" altLang="en-US"/>
              <a:t> to stay on track ?</a:t>
            </a:r>
          </a:p>
        </p:txBody>
      </p:sp>
      <p:sp>
        <p:nvSpPr>
          <p:cNvPr id="12298" name="TextBox 15"/>
          <p:cNvSpPr txBox="1">
            <a:spLocks noChangeArrowheads="1"/>
          </p:cNvSpPr>
          <p:nvPr/>
        </p:nvSpPr>
        <p:spPr bwMode="auto">
          <a:xfrm>
            <a:off x="2378075" y="3759200"/>
            <a:ext cx="3643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Minimum = 140 – 7 = 133</a:t>
            </a:r>
          </a:p>
        </p:txBody>
      </p:sp>
      <p:sp>
        <p:nvSpPr>
          <p:cNvPr id="12299" name="TextBox 20"/>
          <p:cNvSpPr txBox="1">
            <a:spLocks noChangeArrowheads="1"/>
          </p:cNvSpPr>
          <p:nvPr/>
        </p:nvSpPr>
        <p:spPr bwMode="auto">
          <a:xfrm>
            <a:off x="2378075" y="4262438"/>
            <a:ext cx="3743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Maximum = 140 + 7 = 147</a:t>
            </a:r>
          </a:p>
        </p:txBody>
      </p:sp>
      <p:sp>
        <p:nvSpPr>
          <p:cNvPr id="12300" name="TextBox 21"/>
          <p:cNvSpPr txBox="1">
            <a:spLocks noChangeArrowheads="1"/>
          </p:cNvSpPr>
          <p:nvPr/>
        </p:nvSpPr>
        <p:spPr bwMode="auto">
          <a:xfrm>
            <a:off x="2378075" y="5105400"/>
            <a:ext cx="421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Range between 133 and 147 </a:t>
            </a:r>
          </a:p>
        </p:txBody>
      </p:sp>
      <p:sp>
        <p:nvSpPr>
          <p:cNvPr id="13" name="TextBox 21"/>
          <p:cNvSpPr txBox="1">
            <a:spLocks noChangeArrowheads="1"/>
          </p:cNvSpPr>
          <p:nvPr/>
        </p:nvSpPr>
        <p:spPr bwMode="auto">
          <a:xfrm>
            <a:off x="2378075" y="5721350"/>
            <a:ext cx="498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Notation format (140 </a:t>
            </a:r>
            <a:r>
              <a:rPr lang="en-GB" altLang="en-US"/>
              <a:t>± 7</a:t>
            </a:r>
            <a:r>
              <a:rPr lang="en-GB" altLang="en-US">
                <a:solidFill>
                  <a:srgbClr val="FFFF00"/>
                </a:solidFill>
              </a:rPr>
              <a:t>) sit-ups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2298" grpId="0"/>
      <p:bldP spid="12299" grpId="0"/>
      <p:bldP spid="12300" grpId="0"/>
      <p:bldP spid="1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1732</TotalTime>
  <Words>645</Words>
  <Application>Microsoft Office PowerPoint</Application>
  <PresentationFormat>On-screen Show (4:3)</PresentationFormat>
  <Paragraphs>144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Microsoft Equation 3.0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word</cp:lastModifiedBy>
  <cp:revision>239</cp:revision>
  <dcterms:created xsi:type="dcterms:W3CDTF">2005-04-06T16:52:43Z</dcterms:created>
  <dcterms:modified xsi:type="dcterms:W3CDTF">2026-07-04T17:14:49Z</dcterms:modified>
</cp:coreProperties>
</file>