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slideLayouts/slideLayout29.xml" ContentType="application/vnd.openxmlformats-officedocument.presentationml.slideLayout+xml"/>
  <Override PartName="/ppt/theme/theme19.xml" ContentType="application/vnd.openxmlformats-officedocument.theme+xml"/>
  <Override PartName="/ppt/slideLayouts/slideLayout30.xml" ContentType="application/vnd.openxmlformats-officedocument.presentationml.slideLayout+xml"/>
  <Override PartName="/ppt/theme/theme20.xml" ContentType="application/vnd.openxmlformats-officedocument.theme+xml"/>
  <Override PartName="/ppt/slideLayouts/slideLayout31.xml" ContentType="application/vnd.openxmlformats-officedocument.presentationml.slideLayout+xml"/>
  <Override PartName="/ppt/theme/theme21.xml" ContentType="application/vnd.openxmlformats-officedocument.theme+xml"/>
  <Override PartName="/ppt/slideLayouts/slideLayout32.xml" ContentType="application/vnd.openxmlformats-officedocument.presentationml.slideLayout+xml"/>
  <Override PartName="/ppt/theme/theme22.xml" ContentType="application/vnd.openxmlformats-officedocument.theme+xml"/>
  <Override PartName="/ppt/slideLayouts/slideLayout33.xml" ContentType="application/vnd.openxmlformats-officedocument.presentationml.slideLayout+xml"/>
  <Override PartName="/ppt/theme/theme23.xml" ContentType="application/vnd.openxmlformats-officedocument.theme+xml"/>
  <Override PartName="/ppt/slideLayouts/slideLayout34.xml" ContentType="application/vnd.openxmlformats-officedocument.presentationml.slideLayout+xml"/>
  <Override PartName="/ppt/theme/theme24.xml" ContentType="application/vnd.openxmlformats-officedocument.theme+xml"/>
  <Override PartName="/ppt/slideLayouts/slideLayout35.xml" ContentType="application/vnd.openxmlformats-officedocument.presentationml.slideLayout+xml"/>
  <Override PartName="/ppt/theme/theme25.xml" ContentType="application/vnd.openxmlformats-officedocument.theme+xml"/>
  <Override PartName="/ppt/slideLayouts/slideLayout36.xml" ContentType="application/vnd.openxmlformats-officedocument.presentationml.slideLayout+xml"/>
  <Override PartName="/ppt/theme/theme26.xml" ContentType="application/vnd.openxmlformats-officedocument.theme+xml"/>
  <Override PartName="/ppt/slideLayouts/slideLayout37.xml" ContentType="application/vnd.openxmlformats-officedocument.presentationml.slideLayout+xml"/>
  <Override PartName="/ppt/theme/theme27.xml" ContentType="application/vnd.openxmlformats-officedocument.theme+xml"/>
  <Override PartName="/ppt/slideLayouts/slideLayout38.xml" ContentType="application/vnd.openxmlformats-officedocument.presentationml.slideLayout+xml"/>
  <Override PartName="/ppt/theme/theme28.xml" ContentType="application/vnd.openxmlformats-officedocument.theme+xml"/>
  <Override PartName="/ppt/slideLayouts/slideLayout39.xml" ContentType="application/vnd.openxmlformats-officedocument.presentationml.slideLayout+xml"/>
  <Override PartName="/ppt/theme/theme29.xml" ContentType="application/vnd.openxmlformats-officedocument.theme+xml"/>
  <Override PartName="/ppt/slideLayouts/slideLayout40.xml" ContentType="application/vnd.openxmlformats-officedocument.presentationml.slideLayout+xml"/>
  <Override PartName="/ppt/theme/theme30.xml" ContentType="application/vnd.openxmlformats-officedocument.theme+xml"/>
  <Override PartName="/ppt/slideLayouts/slideLayout41.xml" ContentType="application/vnd.openxmlformats-officedocument.presentationml.slideLayout+xml"/>
  <Override PartName="/ppt/theme/theme31.xml" ContentType="application/vnd.openxmlformats-officedocument.theme+xml"/>
  <Override PartName="/ppt/slideLayouts/slideLayout42.xml" ContentType="application/vnd.openxmlformats-officedocument.presentationml.slideLayout+xml"/>
  <Override PartName="/ppt/theme/theme3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4105" r:id="rId2"/>
    <p:sldMasterId id="2147484107" r:id="rId3"/>
    <p:sldMasterId id="2147484109" r:id="rId4"/>
    <p:sldMasterId id="2147484111" r:id="rId5"/>
    <p:sldMasterId id="2147484113" r:id="rId6"/>
    <p:sldMasterId id="2147484115" r:id="rId7"/>
    <p:sldMasterId id="2147484117" r:id="rId8"/>
    <p:sldMasterId id="2147484119" r:id="rId9"/>
    <p:sldMasterId id="2147484121" r:id="rId10"/>
    <p:sldMasterId id="2147484129" r:id="rId11"/>
    <p:sldMasterId id="2147484131" r:id="rId12"/>
    <p:sldMasterId id="2147484133" r:id="rId13"/>
    <p:sldMasterId id="2147484135" r:id="rId14"/>
    <p:sldMasterId id="2147484137" r:id="rId15"/>
    <p:sldMasterId id="2147484139" r:id="rId16"/>
    <p:sldMasterId id="2147484141" r:id="rId17"/>
    <p:sldMasterId id="2147484188" r:id="rId18"/>
    <p:sldMasterId id="2147484190" r:id="rId19"/>
    <p:sldMasterId id="2147484192" r:id="rId20"/>
    <p:sldMasterId id="2147484194" r:id="rId21"/>
    <p:sldMasterId id="2147484196" r:id="rId22"/>
    <p:sldMasterId id="2147484198" r:id="rId23"/>
    <p:sldMasterId id="2147484200" r:id="rId24"/>
    <p:sldMasterId id="2147484202" r:id="rId25"/>
    <p:sldMasterId id="2147484204" r:id="rId26"/>
    <p:sldMasterId id="2147484206" r:id="rId27"/>
    <p:sldMasterId id="2147484208" r:id="rId28"/>
    <p:sldMasterId id="2147484210" r:id="rId29"/>
    <p:sldMasterId id="2147484212" r:id="rId30"/>
    <p:sldMasterId id="2147484214" r:id="rId31"/>
    <p:sldMasterId id="2147484216" r:id="rId32"/>
    <p:sldMasterId id="2147484218" r:id="rId33"/>
  </p:sldMasterIdLst>
  <p:notesMasterIdLst>
    <p:notesMasterId r:id="rId116"/>
  </p:notesMasterIdLst>
  <p:sldIdLst>
    <p:sldId id="284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402" r:id="rId43"/>
    <p:sldId id="382" r:id="rId44"/>
    <p:sldId id="278" r:id="rId45"/>
    <p:sldId id="366" r:id="rId46"/>
    <p:sldId id="336" r:id="rId47"/>
    <p:sldId id="403" r:id="rId48"/>
    <p:sldId id="338" r:id="rId49"/>
    <p:sldId id="341" r:id="rId50"/>
    <p:sldId id="393" r:id="rId51"/>
    <p:sldId id="399" r:id="rId52"/>
    <p:sldId id="395" r:id="rId53"/>
    <p:sldId id="383" r:id="rId54"/>
    <p:sldId id="387" r:id="rId55"/>
    <p:sldId id="386" r:id="rId56"/>
    <p:sldId id="396" r:id="rId57"/>
    <p:sldId id="394" r:id="rId58"/>
    <p:sldId id="398" r:id="rId59"/>
    <p:sldId id="388" r:id="rId60"/>
    <p:sldId id="389" r:id="rId61"/>
    <p:sldId id="390" r:id="rId62"/>
    <p:sldId id="391" r:id="rId63"/>
    <p:sldId id="392" r:id="rId64"/>
    <p:sldId id="397" r:id="rId65"/>
    <p:sldId id="400" r:id="rId66"/>
    <p:sldId id="344" r:id="rId67"/>
    <p:sldId id="368" r:id="rId68"/>
    <p:sldId id="369" r:id="rId69"/>
    <p:sldId id="372" r:id="rId70"/>
    <p:sldId id="345" r:id="rId71"/>
    <p:sldId id="346" r:id="rId72"/>
    <p:sldId id="347" r:id="rId73"/>
    <p:sldId id="348" r:id="rId74"/>
    <p:sldId id="373" r:id="rId75"/>
    <p:sldId id="401" r:id="rId76"/>
    <p:sldId id="404" r:id="rId77"/>
    <p:sldId id="405" r:id="rId78"/>
    <p:sldId id="406" r:id="rId79"/>
    <p:sldId id="407" r:id="rId80"/>
    <p:sldId id="408" r:id="rId81"/>
    <p:sldId id="409" r:id="rId82"/>
    <p:sldId id="410" r:id="rId83"/>
    <p:sldId id="411" r:id="rId84"/>
    <p:sldId id="412" r:id="rId85"/>
    <p:sldId id="413" r:id="rId86"/>
    <p:sldId id="414" r:id="rId87"/>
    <p:sldId id="415" r:id="rId88"/>
    <p:sldId id="416" r:id="rId89"/>
    <p:sldId id="417" r:id="rId90"/>
    <p:sldId id="418" r:id="rId91"/>
    <p:sldId id="419" r:id="rId92"/>
    <p:sldId id="420" r:id="rId93"/>
    <p:sldId id="421" r:id="rId94"/>
    <p:sldId id="422" r:id="rId95"/>
    <p:sldId id="423" r:id="rId96"/>
    <p:sldId id="424" r:id="rId97"/>
    <p:sldId id="425" r:id="rId98"/>
    <p:sldId id="426" r:id="rId99"/>
    <p:sldId id="427" r:id="rId100"/>
    <p:sldId id="428" r:id="rId101"/>
    <p:sldId id="429" r:id="rId102"/>
    <p:sldId id="430" r:id="rId103"/>
    <p:sldId id="431" r:id="rId104"/>
    <p:sldId id="432" r:id="rId105"/>
    <p:sldId id="433" r:id="rId106"/>
    <p:sldId id="434" r:id="rId107"/>
    <p:sldId id="435" r:id="rId108"/>
    <p:sldId id="436" r:id="rId109"/>
    <p:sldId id="437" r:id="rId110"/>
    <p:sldId id="438" r:id="rId111"/>
    <p:sldId id="439" r:id="rId112"/>
    <p:sldId id="440" r:id="rId113"/>
    <p:sldId id="441" r:id="rId114"/>
    <p:sldId id="443" r:id="rId11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3F4FB"/>
    <a:srgbClr val="000000"/>
    <a:srgbClr val="FF0066"/>
    <a:srgbClr val="969696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70" autoAdjust="0"/>
  </p:normalViewPr>
  <p:slideViewPr>
    <p:cSldViewPr snapToGrid="0"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presProps" Target="presProps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63" Type="http://schemas.openxmlformats.org/officeDocument/2006/relationships/slide" Target="slides/slide30.xml"/><Relationship Id="rId68" Type="http://schemas.openxmlformats.org/officeDocument/2006/relationships/slide" Target="slides/slide35.xml"/><Relationship Id="rId84" Type="http://schemas.openxmlformats.org/officeDocument/2006/relationships/slide" Target="slides/slide51.xml"/><Relationship Id="rId89" Type="http://schemas.openxmlformats.org/officeDocument/2006/relationships/slide" Target="slides/slide56.xml"/><Relationship Id="rId112" Type="http://schemas.openxmlformats.org/officeDocument/2006/relationships/slide" Target="slides/slide79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74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53" Type="http://schemas.openxmlformats.org/officeDocument/2006/relationships/slide" Target="slides/slide20.xml"/><Relationship Id="rId58" Type="http://schemas.openxmlformats.org/officeDocument/2006/relationships/slide" Target="slides/slide25.xml"/><Relationship Id="rId74" Type="http://schemas.openxmlformats.org/officeDocument/2006/relationships/slide" Target="slides/slide41.xml"/><Relationship Id="rId79" Type="http://schemas.openxmlformats.org/officeDocument/2006/relationships/slide" Target="slides/slide46.xml"/><Relationship Id="rId102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57.xml"/><Relationship Id="rId95" Type="http://schemas.openxmlformats.org/officeDocument/2006/relationships/slide" Target="slides/slide62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64" Type="http://schemas.openxmlformats.org/officeDocument/2006/relationships/slide" Target="slides/slide31.xml"/><Relationship Id="rId69" Type="http://schemas.openxmlformats.org/officeDocument/2006/relationships/slide" Target="slides/slide36.xml"/><Relationship Id="rId113" Type="http://schemas.openxmlformats.org/officeDocument/2006/relationships/slide" Target="slides/slide80.xml"/><Relationship Id="rId118" Type="http://schemas.openxmlformats.org/officeDocument/2006/relationships/viewProps" Target="viewProps.xml"/><Relationship Id="rId80" Type="http://schemas.openxmlformats.org/officeDocument/2006/relationships/slide" Target="slides/slide47.xml"/><Relationship Id="rId85" Type="http://schemas.openxmlformats.org/officeDocument/2006/relationships/slide" Target="slides/slide52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59" Type="http://schemas.openxmlformats.org/officeDocument/2006/relationships/slide" Target="slides/slide26.xml"/><Relationship Id="rId103" Type="http://schemas.openxmlformats.org/officeDocument/2006/relationships/slide" Target="slides/slide70.xml"/><Relationship Id="rId108" Type="http://schemas.openxmlformats.org/officeDocument/2006/relationships/slide" Target="slides/slide75.xml"/><Relationship Id="rId54" Type="http://schemas.openxmlformats.org/officeDocument/2006/relationships/slide" Target="slides/slide21.xml"/><Relationship Id="rId70" Type="http://schemas.openxmlformats.org/officeDocument/2006/relationships/slide" Target="slides/slide37.xml"/><Relationship Id="rId75" Type="http://schemas.openxmlformats.org/officeDocument/2006/relationships/slide" Target="slides/slide42.xml"/><Relationship Id="rId91" Type="http://schemas.openxmlformats.org/officeDocument/2006/relationships/slide" Target="slides/slide58.xml"/><Relationship Id="rId96" Type="http://schemas.openxmlformats.org/officeDocument/2006/relationships/slide" Target="slides/slide6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" Target="slides/slide16.xml"/><Relationship Id="rId114" Type="http://schemas.openxmlformats.org/officeDocument/2006/relationships/slide" Target="slides/slide81.xml"/><Relationship Id="rId11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52" Type="http://schemas.openxmlformats.org/officeDocument/2006/relationships/slide" Target="slides/slide19.xml"/><Relationship Id="rId60" Type="http://schemas.openxmlformats.org/officeDocument/2006/relationships/slide" Target="slides/slide27.xml"/><Relationship Id="rId65" Type="http://schemas.openxmlformats.org/officeDocument/2006/relationships/slide" Target="slides/slide32.xml"/><Relationship Id="rId73" Type="http://schemas.openxmlformats.org/officeDocument/2006/relationships/slide" Target="slides/slide40.xml"/><Relationship Id="rId78" Type="http://schemas.openxmlformats.org/officeDocument/2006/relationships/slide" Target="slides/slide45.xml"/><Relationship Id="rId81" Type="http://schemas.openxmlformats.org/officeDocument/2006/relationships/slide" Target="slides/slide48.xml"/><Relationship Id="rId86" Type="http://schemas.openxmlformats.org/officeDocument/2006/relationships/slide" Target="slides/slide53.xml"/><Relationship Id="rId94" Type="http://schemas.openxmlformats.org/officeDocument/2006/relationships/slide" Target="slides/slide61.xml"/><Relationship Id="rId99" Type="http://schemas.openxmlformats.org/officeDocument/2006/relationships/slide" Target="slides/slide66.xml"/><Relationship Id="rId101" Type="http://schemas.openxmlformats.org/officeDocument/2006/relationships/slide" Target="slides/slide6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6.xml"/><Relationship Id="rId109" Type="http://schemas.openxmlformats.org/officeDocument/2006/relationships/slide" Target="slides/slide76.xml"/><Relationship Id="rId34" Type="http://schemas.openxmlformats.org/officeDocument/2006/relationships/slide" Target="slides/slide1.xml"/><Relationship Id="rId50" Type="http://schemas.openxmlformats.org/officeDocument/2006/relationships/slide" Target="slides/slide17.xml"/><Relationship Id="rId55" Type="http://schemas.openxmlformats.org/officeDocument/2006/relationships/slide" Target="slides/slide22.xml"/><Relationship Id="rId76" Type="http://schemas.openxmlformats.org/officeDocument/2006/relationships/slide" Target="slides/slide43.xml"/><Relationship Id="rId97" Type="http://schemas.openxmlformats.org/officeDocument/2006/relationships/slide" Target="slides/slide64.xml"/><Relationship Id="rId104" Type="http://schemas.openxmlformats.org/officeDocument/2006/relationships/slide" Target="slides/slide71.xml"/><Relationship Id="rId12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8.xml"/><Relationship Id="rId92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66" Type="http://schemas.openxmlformats.org/officeDocument/2006/relationships/slide" Target="slides/slide33.xml"/><Relationship Id="rId87" Type="http://schemas.openxmlformats.org/officeDocument/2006/relationships/slide" Target="slides/slide54.xml"/><Relationship Id="rId110" Type="http://schemas.openxmlformats.org/officeDocument/2006/relationships/slide" Target="slides/slide77.xml"/><Relationship Id="rId115" Type="http://schemas.openxmlformats.org/officeDocument/2006/relationships/slide" Target="slides/slide82.xml"/><Relationship Id="rId61" Type="http://schemas.openxmlformats.org/officeDocument/2006/relationships/slide" Target="slides/slide28.xml"/><Relationship Id="rId82" Type="http://schemas.openxmlformats.org/officeDocument/2006/relationships/slide" Target="slides/slide4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56" Type="http://schemas.openxmlformats.org/officeDocument/2006/relationships/slide" Target="slides/slide23.xml"/><Relationship Id="rId77" Type="http://schemas.openxmlformats.org/officeDocument/2006/relationships/slide" Target="slides/slide44.xml"/><Relationship Id="rId100" Type="http://schemas.openxmlformats.org/officeDocument/2006/relationships/slide" Target="slides/slide67.xml"/><Relationship Id="rId105" Type="http://schemas.openxmlformats.org/officeDocument/2006/relationships/slide" Target="slides/slide7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8.xml"/><Relationship Id="rId72" Type="http://schemas.openxmlformats.org/officeDocument/2006/relationships/slide" Target="slides/slide39.xml"/><Relationship Id="rId93" Type="http://schemas.openxmlformats.org/officeDocument/2006/relationships/slide" Target="slides/slide60.xml"/><Relationship Id="rId98" Type="http://schemas.openxmlformats.org/officeDocument/2006/relationships/slide" Target="slides/slide65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13.xml"/><Relationship Id="rId67" Type="http://schemas.openxmlformats.org/officeDocument/2006/relationships/slide" Target="slides/slide34.xml"/><Relationship Id="rId116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8.xml"/><Relationship Id="rId62" Type="http://schemas.openxmlformats.org/officeDocument/2006/relationships/slide" Target="slides/slide29.xml"/><Relationship Id="rId83" Type="http://schemas.openxmlformats.org/officeDocument/2006/relationships/slide" Target="slides/slide50.xml"/><Relationship Id="rId88" Type="http://schemas.openxmlformats.org/officeDocument/2006/relationships/slide" Target="slides/slide55.xml"/><Relationship Id="rId111" Type="http://schemas.openxmlformats.org/officeDocument/2006/relationships/slide" Target="slides/slide78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3.xml"/><Relationship Id="rId57" Type="http://schemas.openxmlformats.org/officeDocument/2006/relationships/slide" Target="slides/slide24.xml"/><Relationship Id="rId106" Type="http://schemas.openxmlformats.org/officeDocument/2006/relationships/slide" Target="slides/slide7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2.wmf"/><Relationship Id="rId4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8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DBDE973F-A250-4495-BAD9-6EE1D3ADC64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7761B-01C4-4BA7-86B7-6F123CF3531E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3859FB28-AE9E-4DF7-B7BC-8FDE6FE27C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2116089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936C9-BC62-44DD-924E-0F2665896044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A0D4B-C69F-4210-A7DC-F658788327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984295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4064D-2E46-4658-9054-B1F91BCAB173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A238A-AFE8-4FB6-AD18-7679CCFEF1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8008370"/>
      </p:ext>
    </p:extLst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8" name="Text Box 21"/>
          <p:cNvSpPr txBox="1">
            <a:spLocks noChangeArrowheads="1"/>
          </p:cNvSpPr>
          <p:nvPr userDrawn="1"/>
        </p:nvSpPr>
        <p:spPr bwMode="auto">
          <a:xfrm>
            <a:off x="-25400" y="1562100"/>
            <a:ext cx="641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FFFF66"/>
                </a:solidFill>
                <a:latin typeface="Comic Sans MS" pitchFamily="66" charset="0"/>
              </a:rPr>
              <a:t>N5 LS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>
                <a:solidFill>
                  <a:srgbClr val="FFFF66"/>
                </a:solidFill>
                <a:latin typeface="Comic Sans MS" pitchFamily="66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FFFF66"/>
                </a:solidFill>
                <a:latin typeface="Comic Sans MS" pitchFamily="66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9" name="Date Placeholder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fld id="{EF6B4B1F-2670-4CC7-A35D-8A146CB35C5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0" name="Footer Placeholder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21" name="Slide Number Placeholder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FFFF66"/>
                </a:solidFill>
                <a:latin typeface="Arial" panose="020B0604020202020204" pitchFamily="34" charset="0"/>
              </a:defRPr>
            </a:lvl1pPr>
          </a:lstStyle>
          <a:p>
            <a:fld id="{3C6BC126-AB62-4424-8714-64CF609FDB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5956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8" name="Text Box 21"/>
          <p:cNvSpPr txBox="1">
            <a:spLocks noChangeArrowheads="1"/>
          </p:cNvSpPr>
          <p:nvPr userDrawn="1"/>
        </p:nvSpPr>
        <p:spPr bwMode="auto">
          <a:xfrm>
            <a:off x="-25400" y="1562100"/>
            <a:ext cx="641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FFFF66"/>
                </a:solidFill>
                <a:latin typeface="Comic Sans MS" pitchFamily="66" charset="0"/>
              </a:rPr>
              <a:t>N5 LS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>
                <a:solidFill>
                  <a:srgbClr val="FFFF66"/>
                </a:solidFill>
                <a:latin typeface="Comic Sans MS" pitchFamily="66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FFFF66"/>
                </a:solidFill>
                <a:latin typeface="Comic Sans MS" pitchFamily="66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9" name="Date Placeholder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fld id="{4183188F-5959-41DE-BC30-7B2527DA0E6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0" name="Footer Placeholder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21" name="Slide Number Placeholder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FFFF66"/>
                </a:solidFill>
                <a:latin typeface="Arial" panose="020B0604020202020204" pitchFamily="34" charset="0"/>
              </a:defRPr>
            </a:lvl1pPr>
          </a:lstStyle>
          <a:p>
            <a:fld id="{18AB97D6-9202-4D1D-98D5-71C05A684A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9569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7C755B3-6D08-45E3-BDF7-694F9371D937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EDBEB6A-CFB8-4629-9F68-0E0457ADB4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4668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ECA91EC-5998-4904-BE22-1A8FC564E57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44E7256-E19E-416D-8600-7DF2B32BB5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0711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0F6753C-36B1-4A61-8B92-EE27A21E7DBE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3301D56-3827-4664-8F21-FD2E4130A3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2197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32BEA9E-54FA-47F9-8F36-3CDE79ABD022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C715F89-152B-4427-84C4-2B0C3762E4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7203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443A4C3-47CC-49CB-B11D-B4AA52B2423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ED6A286-4297-4E9B-9543-A84ADC6D54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4756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7F78D4C-5568-46A4-975A-6800B60855C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1C0E674-39AE-4D44-9065-915047DC49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74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BA18D-B2E4-434B-9AE7-679D0BCBCC94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1CAC0-714A-4765-8272-1B1BDFF2CB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8448978"/>
      </p:ext>
    </p:extLst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AC9B91D-0A91-4AB6-B87A-ECD06289413B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4B79474-0516-4E75-9CBA-0207ABF61B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8103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2CDA897-8913-4F2B-A41D-DE15562658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4766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09193D9-59A1-468B-800D-95BF7DBCD9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1706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A0550D0-7385-4956-82AF-946310024D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0313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DD81D4B-9643-4A2C-99F4-73C10B05DAF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4009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90FB6C9-DF31-45DF-A772-923FBACF15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6416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0A5C863-11B7-4BCB-8E1B-E405D5128D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8030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8ED499E-522D-4C83-A1A7-C99138ED4F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8367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BEDFB-98D2-44BA-9465-2C68020005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1755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5C1D0-1A42-4B4C-80BC-269DE4F804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770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06542-D3C0-4CAF-8784-70FBAA19696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B4F98-7E66-420A-8FD5-D476185194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7463659"/>
      </p:ext>
    </p:extLst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50E8B-6AC5-4419-94F5-4B219C020B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230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9C3D1-1F03-4026-ADD1-89BFBD059A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8390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FE5FA-6507-49EC-8982-490B5CA96F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8847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4757C-784D-47F8-97C9-DFE3C64AA3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91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C9242-6FCD-4F2D-A715-1BD53756F6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4899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3AEFF-F4AF-4AA7-BC29-B2BD7D59FD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8377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E19EF-C7CE-48F2-9CF9-5F807203E4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6979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4CE4A-C871-4F22-9C4C-269AF3DC9F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4527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402009-0527-4981-B50C-6D62318A43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3855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376B4-253F-4E9F-8C2D-B14B06EA08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196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46F78-76AA-4E24-AA6D-F66D8C43C444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BA381-59BB-469C-80D8-411B0EE532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3509108"/>
      </p:ext>
    </p:extLst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94359-64CE-4FC7-A749-C9893BB957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9642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3AB598-C349-4E15-9242-8923B053A4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949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02E4A-EF09-443E-9226-A45FEDB00F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452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BCB9D-FC07-40F8-AC18-73449FB512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3242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18C91F-B6BC-46B8-9E85-F343558F3B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115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12EDF-36CB-4CFB-B9E8-570FA27D6E3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F8FD1-7140-4428-9DC9-C30148A793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8932822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C821A-6689-4E18-BF96-E86A43DE5C5E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80EAC-CC6F-4E46-9BA5-BE3C4F9274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3526455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49225" y="1266825"/>
            <a:ext cx="7143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algn="ctr">
              <a:defRPr/>
            </a:pPr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N5 LS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AEDC-12D2-4799-A6A9-3B73B76AB6D4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39BA7-24EB-4377-ADC3-39197A345F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4282798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E0216-49E6-416A-ACA8-E386A08338C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52A36-62A1-45AC-BDCC-14BFDBC3D7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9588248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03DE7-C259-4FC2-9367-232E45C019A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BDCEC-CDF6-4E3C-92D5-D72F54A206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3809916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2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grpSp>
          <p:nvGrpSpPr>
            <p:cNvPr id="10250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</p:grpSp>
      </p:grpSp>
      <p:sp>
        <p:nvSpPr>
          <p:cNvPr id="245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45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11F1E9AC-6C41-489D-BB98-7F385B83CC4D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459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2459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FEC2E747-5EAF-47E7-8995-A55841FA075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17" r:id="rId1"/>
    <p:sldLayoutId id="2147484492" r:id="rId2"/>
    <p:sldLayoutId id="2147484493" r:id="rId3"/>
    <p:sldLayoutId id="2147484494" r:id="rId4"/>
    <p:sldLayoutId id="2147484495" r:id="rId5"/>
    <p:sldLayoutId id="2147484496" r:id="rId6"/>
    <p:sldLayoutId id="2147484518" r:id="rId7"/>
    <p:sldLayoutId id="2147484497" r:id="rId8"/>
    <p:sldLayoutId id="2147484498" r:id="rId9"/>
    <p:sldLayoutId id="2147484499" r:id="rId10"/>
    <p:sldLayoutId id="2147484500" r:id="rId11"/>
  </p:sldLayoutIdLst>
  <p:transition>
    <p:blinds dir="vert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1946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82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7A7FD0D3-1A23-4141-BFDF-163892EF610E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5F6618AF-B998-469A-8179-14EC186FFF2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27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10E638FE-AC95-4659-8E76-C9451639FD1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62685882-FF6C-4FD2-87A3-5BBF69A05F3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6AF6D148-EEC0-4FA0-974B-37FB23F9D08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72EE6F93-23AA-41E0-B24B-9D91F824974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6B12300D-3C48-48FD-83F8-46A3DD5AAF5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249117E7-1E86-49B0-A29A-793386F095E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731FC739-1D0E-4A72-BEEA-76235F8A6EC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85B00995-D0D2-432F-AFB1-14942C2E74D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D651982B-ABF2-41D6-8F16-C8BA8702351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1127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82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122CDC2E-B24C-4D23-A819-550B73D84F8C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A0C2F7EE-9680-4D68-86B8-DF2573EDBEB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19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2B2C0CF-EE6C-4D93-ACCA-D4A96173778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ECD0345B-C771-4CC2-B447-74A0E752E88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FD401EBA-821A-4792-B2A6-A47D83FC79B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9C9FA353-4104-4918-B0DA-73BA0CA6F6E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42CB5F9C-18F4-4A39-AE0E-7DBA3A2EC81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BA5CBA60-FA2E-4D59-A654-2BFF9940A5E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6E7F8C20-7D6C-430D-8275-CCD5C90DD7B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837FD146-F12F-4805-9448-22F4D8EC0BB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39AB3CF2-198F-484C-9D19-2F06E63FE18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FDF1B44F-C2D1-4A29-A68D-2281F3FFB67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1229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82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4B71629C-CD1C-4632-9B0E-4C100B168F5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3680972A-0D08-4DB5-9D05-DB2B02FD523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20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3F398785-0765-4E95-B416-393E381012A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9E1FE3BB-AFF1-4834-A5B1-EBEECF06D01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E69D9587-D251-4639-89D7-F884A72F6F7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55EF7A7A-4E4A-4C8B-8F5E-75CB8F0AEFC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3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13322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82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A12765CB-D6CC-435D-BEB7-EEF4FCB2B4DE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799D2ABA-559E-4D31-8196-59601AFE7B7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21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1434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82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3441BA4E-9869-4C49-8FFD-48A26155E6E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88D400DE-F15F-4C04-9F7C-734592DA301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22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15370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82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3D1EF929-34BE-49C9-AB29-28BA5949F0FD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DDA3FC50-2D5A-4639-9908-3B9F038530C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23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1639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82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3FF0F700-E359-4A21-9B0D-129B28CE4674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73323A95-1CEE-4CDA-A9B7-818ED26638F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24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1741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82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71152CC7-8045-4843-A328-6F601F2FE9B7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238A3DD5-0BD6-43BD-B856-B876EF9C91F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25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18442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82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9E1AD2B0-CB29-4DDA-8EBF-E6BF462AB2B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E67B7CAC-B9A0-478B-A53D-3B3FA22B11F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26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image" Target="../media/image2.png"/><Relationship Id="rId7" Type="http://schemas.openxmlformats.org/officeDocument/2006/relationships/slide" Target="slide25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9.xml"/><Relationship Id="rId4" Type="http://schemas.openxmlformats.org/officeDocument/2006/relationships/slide" Target="slide2.xml"/><Relationship Id="rId9" Type="http://schemas.openxmlformats.org/officeDocument/2006/relationships/slide" Target="slide4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1.gif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ggbtu.be/mt0wzxViu" TargetMode="Externa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ggbtu.be/mt0wzxViu" TargetMode="Externa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ggbtu.be/mt0wzxViu" TargetMode="Externa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ggbtu.be/mt0wzxViu" TargetMode="Externa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ggbtu.be/mt0wzxViu" TargetMode="Externa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gbtu.be/mt0wzxViu" TargetMode="Externa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.gif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1.gif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6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.png"/><Relationship Id="rId4" Type="http://schemas.openxmlformats.org/officeDocument/2006/relationships/image" Target="../media/image19.wmf"/><Relationship Id="rId9" Type="http://schemas.openxmlformats.org/officeDocument/2006/relationships/image" Target="../media/image1.gif"/><Relationship Id="rId14" Type="http://schemas.openxmlformats.org/officeDocument/2006/relationships/image" Target="../media/image2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7.jpeg"/><Relationship Id="rId3" Type="http://schemas.openxmlformats.org/officeDocument/2006/relationships/image" Target="../media/image1.gif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5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srevision.com/index_files/Maths/Presentations/S4_Presentations/S4_Credit_Standard_Deviation_Mind_Map.pps" TargetMode="External"/><Relationship Id="rId3" Type="http://schemas.openxmlformats.org/officeDocument/2006/relationships/image" Target="../media/image1.gif"/><Relationship Id="rId7" Type="http://schemas.openxmlformats.org/officeDocument/2006/relationships/hyperlink" Target="http://www.mathsrevision.com/index_files/Maths/Presentations/S3_Presentations/S3_3_Credit_Sample_Deviation_Revision.xls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thsrevision.com/index_files/Maths/Presentations/S4_Presentations/National_5/N5_Quartiles.xls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.png"/><Relationship Id="rId4" Type="http://schemas.openxmlformats.org/officeDocument/2006/relationships/image" Target="../media/image4.wmf"/><Relationship Id="rId9" Type="http://schemas.openxmlformats.org/officeDocument/2006/relationships/image" Target="../media/image1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C0245A-8474-45DC-9A24-A7EBDB362744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5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16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EC73F2-1779-4213-8C44-101F8B4FD50F}" type="slidenum"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1</a:t>
            </a:fld>
            <a:endParaRPr lang="en-GB" altLang="en-US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8338" y="742950"/>
            <a:ext cx="5256212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800" dirty="0" smtClean="0">
                <a:solidFill>
                  <a:srgbClr val="FFFF00"/>
                </a:solidFill>
                <a:latin typeface="Comic Sans MS" pitchFamily="66" charset="0"/>
              </a:rPr>
              <a:t>Statistics</a:t>
            </a:r>
          </a:p>
        </p:txBody>
      </p:sp>
      <p:pic>
        <p:nvPicPr>
          <p:cNvPr id="63494" name="Picture 3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4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Text Box 11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63497" name="Text Box 12"/>
          <p:cNvSpPr txBox="1">
            <a:spLocks noChangeArrowheads="1"/>
          </p:cNvSpPr>
          <p:nvPr/>
        </p:nvSpPr>
        <p:spPr bwMode="auto">
          <a:xfrm>
            <a:off x="2919413" y="2076450"/>
            <a:ext cx="4637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Mode, Mean, Median and Range</a:t>
            </a:r>
          </a:p>
        </p:txBody>
      </p:sp>
      <p:sp>
        <p:nvSpPr>
          <p:cNvPr id="63498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30413" y="2106613"/>
            <a:ext cx="619125" cy="400050"/>
          </a:xfrm>
          <a:prstGeom prst="actionButtonForwardNext">
            <a:avLst/>
          </a:prstGeom>
          <a:solidFill>
            <a:srgbClr val="96969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9" name="Text Box 6"/>
          <p:cNvSpPr txBox="1">
            <a:spLocks noChangeArrowheads="1"/>
          </p:cNvSpPr>
          <p:nvPr/>
        </p:nvSpPr>
        <p:spPr bwMode="auto">
          <a:xfrm>
            <a:off x="2919413" y="3175000"/>
            <a:ext cx="5199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Semi-Interquartile Range ( SIQR )</a:t>
            </a:r>
          </a:p>
        </p:txBody>
      </p:sp>
      <p:sp>
        <p:nvSpPr>
          <p:cNvPr id="63500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57400" y="3159125"/>
            <a:ext cx="592138" cy="469900"/>
          </a:xfrm>
          <a:prstGeom prst="actionButtonForwardNex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01" name="TextBox 20"/>
          <p:cNvSpPr txBox="1">
            <a:spLocks noChangeArrowheads="1"/>
          </p:cNvSpPr>
          <p:nvPr/>
        </p:nvSpPr>
        <p:spPr bwMode="auto">
          <a:xfrm>
            <a:off x="149225" y="1266825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N5 LS</a:t>
            </a:r>
          </a:p>
        </p:txBody>
      </p:sp>
      <p:sp>
        <p:nvSpPr>
          <p:cNvPr id="63502" name="Text Box 6"/>
          <p:cNvSpPr txBox="1">
            <a:spLocks noChangeArrowheads="1"/>
          </p:cNvSpPr>
          <p:nvPr/>
        </p:nvSpPr>
        <p:spPr bwMode="auto">
          <a:xfrm>
            <a:off x="2919413" y="2625725"/>
            <a:ext cx="157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Quartiles</a:t>
            </a:r>
          </a:p>
        </p:txBody>
      </p:sp>
      <p:sp>
        <p:nvSpPr>
          <p:cNvPr id="63503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44700" y="2617788"/>
            <a:ext cx="604838" cy="430212"/>
          </a:xfrm>
          <a:prstGeom prst="actionButtonForwardNex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04" name="Text Box 6"/>
          <p:cNvSpPr txBox="1">
            <a:spLocks noChangeArrowheads="1"/>
          </p:cNvSpPr>
          <p:nvPr/>
        </p:nvSpPr>
        <p:spPr bwMode="auto">
          <a:xfrm>
            <a:off x="2919413" y="3725863"/>
            <a:ext cx="474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Boxplots – Five Figure Summary</a:t>
            </a:r>
          </a:p>
        </p:txBody>
      </p:sp>
      <p:sp>
        <p:nvSpPr>
          <p:cNvPr id="63505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44700" y="3741738"/>
            <a:ext cx="604838" cy="428625"/>
          </a:xfrm>
          <a:prstGeom prst="actionButtonForwardNext">
            <a:avLst/>
          </a:prstGeom>
          <a:solidFill>
            <a:srgbClr val="0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06" name="Text Box 6"/>
          <p:cNvSpPr txBox="1">
            <a:spLocks noChangeArrowheads="1"/>
          </p:cNvSpPr>
          <p:nvPr/>
        </p:nvSpPr>
        <p:spPr bwMode="auto">
          <a:xfrm>
            <a:off x="2919413" y="4276725"/>
            <a:ext cx="407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Sample Standard Deviation</a:t>
            </a:r>
          </a:p>
        </p:txBody>
      </p:sp>
      <p:sp>
        <p:nvSpPr>
          <p:cNvPr id="29" name="AutoShape 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78038" y="4281488"/>
            <a:ext cx="571500" cy="450850"/>
          </a:xfrm>
          <a:prstGeom prst="actionButtonForwardNext">
            <a:avLst/>
          </a:prstGeom>
          <a:solidFill>
            <a:schemeClr val="accent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3508" name="AutoShape 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35175" y="5365750"/>
            <a:ext cx="571500" cy="450850"/>
          </a:xfrm>
          <a:prstGeom prst="actionButtonForwardNex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09" name="Text Box 6"/>
          <p:cNvSpPr txBox="1">
            <a:spLocks noChangeArrowheads="1"/>
          </p:cNvSpPr>
          <p:nvPr/>
        </p:nvSpPr>
        <p:spPr bwMode="auto">
          <a:xfrm>
            <a:off x="2919413" y="5359400"/>
            <a:ext cx="2757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Exam questions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E4C386-EA43-4D71-A57E-A3976B206389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3078" name="Picture 2" descr="scottish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3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3080" name="Picture 5" descr="Office Objects 05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6272" name="Group 144"/>
          <p:cNvGraphicFramePr>
            <a:graphicFrameLocks noGrp="1"/>
          </p:cNvGraphicFramePr>
          <p:nvPr/>
        </p:nvGraphicFramePr>
        <p:xfrm>
          <a:off x="5738813" y="1989138"/>
          <a:ext cx="3405187" cy="4078287"/>
        </p:xfrm>
        <a:graphic>
          <a:graphicData uri="http://schemas.openxmlformats.org/drawingml/2006/table">
            <a:tbl>
              <a:tblPr/>
              <a:tblGrid>
                <a:gridCol w="93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No 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Bulbs (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Freq.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(f)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15" name="Text Box 46"/>
          <p:cNvSpPr txBox="1">
            <a:spLocks noChangeArrowheads="1"/>
          </p:cNvSpPr>
          <p:nvPr/>
        </p:nvSpPr>
        <p:spPr bwMode="auto">
          <a:xfrm>
            <a:off x="841375" y="1916113"/>
            <a:ext cx="485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u="sng">
                <a:solidFill>
                  <a:srgbClr val="FFFF00"/>
                </a:solidFill>
                <a:latin typeface="Comic Sans MS" panose="030F0702030302020204" pitchFamily="66" charset="0"/>
              </a:rPr>
              <a:t>Example</a:t>
            </a:r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 : This table shows the number</a:t>
            </a:r>
          </a:p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of light bulbs used in people’s living rooms</a:t>
            </a:r>
            <a:endParaRPr lang="en-GB" altLang="en-US" u="sng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16" name="Text Box 115"/>
          <p:cNvSpPr txBox="1">
            <a:spLocks noChangeArrowheads="1"/>
          </p:cNvSpPr>
          <p:nvPr/>
        </p:nvSpPr>
        <p:spPr bwMode="auto">
          <a:xfrm>
            <a:off x="6919913" y="2998788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117" name="Text Box 116"/>
          <p:cNvSpPr txBox="1">
            <a:spLocks noChangeArrowheads="1"/>
          </p:cNvSpPr>
          <p:nvPr/>
        </p:nvSpPr>
        <p:spPr bwMode="auto">
          <a:xfrm>
            <a:off x="6940550" y="40513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118" name="Text Box 117"/>
          <p:cNvSpPr txBox="1">
            <a:spLocks noChangeArrowheads="1"/>
          </p:cNvSpPr>
          <p:nvPr/>
        </p:nvSpPr>
        <p:spPr bwMode="auto">
          <a:xfrm>
            <a:off x="6919913" y="5064125"/>
            <a:ext cx="28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76246" name="Text Box 118"/>
          <p:cNvSpPr txBox="1">
            <a:spLocks noChangeArrowheads="1"/>
          </p:cNvSpPr>
          <p:nvPr/>
        </p:nvSpPr>
        <p:spPr bwMode="auto">
          <a:xfrm>
            <a:off x="6862763" y="561340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3120" name="Text Box 119"/>
          <p:cNvSpPr txBox="1">
            <a:spLocks noChangeArrowheads="1"/>
          </p:cNvSpPr>
          <p:nvPr/>
        </p:nvSpPr>
        <p:spPr bwMode="auto">
          <a:xfrm>
            <a:off x="6919913" y="4570413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121" name="Text Box 120"/>
          <p:cNvSpPr txBox="1">
            <a:spLocks noChangeArrowheads="1"/>
          </p:cNvSpPr>
          <p:nvPr/>
        </p:nvSpPr>
        <p:spPr bwMode="auto">
          <a:xfrm>
            <a:off x="6919913" y="3516313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122" name="Text Box 121"/>
          <p:cNvSpPr txBox="1">
            <a:spLocks noChangeArrowheads="1"/>
          </p:cNvSpPr>
          <p:nvPr/>
        </p:nvSpPr>
        <p:spPr bwMode="auto">
          <a:xfrm>
            <a:off x="6067425" y="2998788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123" name="Text Box 122"/>
          <p:cNvSpPr txBox="1">
            <a:spLocks noChangeArrowheads="1"/>
          </p:cNvSpPr>
          <p:nvPr/>
        </p:nvSpPr>
        <p:spPr bwMode="auto">
          <a:xfrm>
            <a:off x="6046788" y="3516313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124" name="Text Box 123"/>
          <p:cNvSpPr txBox="1">
            <a:spLocks noChangeArrowheads="1"/>
          </p:cNvSpPr>
          <p:nvPr/>
        </p:nvSpPr>
        <p:spPr bwMode="auto">
          <a:xfrm>
            <a:off x="6046788" y="4051300"/>
            <a:ext cx="32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125" name="Text Box 125"/>
          <p:cNvSpPr txBox="1">
            <a:spLocks noChangeArrowheads="1"/>
          </p:cNvSpPr>
          <p:nvPr/>
        </p:nvSpPr>
        <p:spPr bwMode="auto">
          <a:xfrm>
            <a:off x="6046788" y="4570413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126" name="Text Box 126"/>
          <p:cNvSpPr txBox="1">
            <a:spLocks noChangeArrowheads="1"/>
          </p:cNvSpPr>
          <p:nvPr/>
        </p:nvSpPr>
        <p:spPr bwMode="auto">
          <a:xfrm>
            <a:off x="6046788" y="5064125"/>
            <a:ext cx="32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127" name="Text Box 128"/>
          <p:cNvSpPr txBox="1">
            <a:spLocks noChangeArrowheads="1"/>
          </p:cNvSpPr>
          <p:nvPr/>
        </p:nvSpPr>
        <p:spPr bwMode="auto">
          <a:xfrm>
            <a:off x="5786438" y="5613400"/>
            <a:ext cx="86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Totals</a:t>
            </a:r>
          </a:p>
        </p:txBody>
      </p:sp>
      <p:sp>
        <p:nvSpPr>
          <p:cNvPr id="176258" name="Rectangle 130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Frequency Tables</a:t>
            </a:r>
          </a:p>
        </p:txBody>
      </p:sp>
      <p:sp>
        <p:nvSpPr>
          <p:cNvPr id="3129" name="Text Box 131"/>
          <p:cNvSpPr txBox="1">
            <a:spLocks noChangeArrowheads="1"/>
          </p:cNvSpPr>
          <p:nvPr/>
        </p:nvSpPr>
        <p:spPr bwMode="auto">
          <a:xfrm>
            <a:off x="2862263" y="1387475"/>
            <a:ext cx="3525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 Working Out the Mean</a:t>
            </a:r>
          </a:p>
        </p:txBody>
      </p:sp>
      <p:sp>
        <p:nvSpPr>
          <p:cNvPr id="176260" name="Text Box 132"/>
          <p:cNvSpPr txBox="1">
            <a:spLocks noChangeArrowheads="1"/>
          </p:cNvSpPr>
          <p:nvPr/>
        </p:nvSpPr>
        <p:spPr bwMode="auto">
          <a:xfrm>
            <a:off x="903288" y="2787650"/>
            <a:ext cx="4052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Adding a third column to this table</a:t>
            </a:r>
          </a:p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will help us find the total number of</a:t>
            </a:r>
          </a:p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bulbs and the </a:t>
            </a:r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‘Mean’.</a:t>
            </a:r>
          </a:p>
        </p:txBody>
      </p:sp>
      <p:sp>
        <p:nvSpPr>
          <p:cNvPr id="176267" name="Text Box 139"/>
          <p:cNvSpPr txBox="1">
            <a:spLocks noChangeArrowheads="1"/>
          </p:cNvSpPr>
          <p:nvPr/>
        </p:nvSpPr>
        <p:spPr bwMode="auto">
          <a:xfrm>
            <a:off x="7632700" y="2998788"/>
            <a:ext cx="1100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7 x 1 = 7</a:t>
            </a:r>
          </a:p>
        </p:txBody>
      </p:sp>
      <p:sp>
        <p:nvSpPr>
          <p:cNvPr id="176268" name="Text Box 140"/>
          <p:cNvSpPr txBox="1">
            <a:spLocks noChangeArrowheads="1"/>
          </p:cNvSpPr>
          <p:nvPr/>
        </p:nvSpPr>
        <p:spPr bwMode="auto">
          <a:xfrm>
            <a:off x="7632700" y="4051300"/>
            <a:ext cx="1241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5 x 3 = 15</a:t>
            </a:r>
          </a:p>
        </p:txBody>
      </p:sp>
      <p:sp>
        <p:nvSpPr>
          <p:cNvPr id="176269" name="Text Box 141"/>
          <p:cNvSpPr txBox="1">
            <a:spLocks noChangeArrowheads="1"/>
          </p:cNvSpPr>
          <p:nvPr/>
        </p:nvSpPr>
        <p:spPr bwMode="auto">
          <a:xfrm>
            <a:off x="7632700" y="5064125"/>
            <a:ext cx="1100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1 x 5 = 5</a:t>
            </a:r>
          </a:p>
        </p:txBody>
      </p:sp>
      <p:sp>
        <p:nvSpPr>
          <p:cNvPr id="176270" name="Text Box 142"/>
          <p:cNvSpPr txBox="1">
            <a:spLocks noChangeArrowheads="1"/>
          </p:cNvSpPr>
          <p:nvPr/>
        </p:nvSpPr>
        <p:spPr bwMode="auto">
          <a:xfrm>
            <a:off x="7632700" y="4570413"/>
            <a:ext cx="113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2 x 4 = 8</a:t>
            </a:r>
          </a:p>
        </p:txBody>
      </p:sp>
      <p:sp>
        <p:nvSpPr>
          <p:cNvPr id="176271" name="Text Box 143"/>
          <p:cNvSpPr txBox="1">
            <a:spLocks noChangeArrowheads="1"/>
          </p:cNvSpPr>
          <p:nvPr/>
        </p:nvSpPr>
        <p:spPr bwMode="auto">
          <a:xfrm>
            <a:off x="7632700" y="3516313"/>
            <a:ext cx="1241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5 x 2 = 10</a:t>
            </a:r>
          </a:p>
        </p:txBody>
      </p:sp>
      <p:sp>
        <p:nvSpPr>
          <p:cNvPr id="176273" name="Text Box 145"/>
          <p:cNvSpPr txBox="1">
            <a:spLocks noChangeArrowheads="1"/>
          </p:cNvSpPr>
          <p:nvPr/>
        </p:nvSpPr>
        <p:spPr bwMode="auto">
          <a:xfrm>
            <a:off x="8047038" y="561340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45</a:t>
            </a:r>
          </a:p>
        </p:txBody>
      </p:sp>
      <p:graphicFrame>
        <p:nvGraphicFramePr>
          <p:cNvPr id="176274" name="Object 2"/>
          <p:cNvGraphicFramePr>
            <a:graphicFrameLocks noChangeAspect="1"/>
          </p:cNvGraphicFramePr>
          <p:nvPr/>
        </p:nvGraphicFramePr>
        <p:xfrm>
          <a:off x="1060450" y="4514850"/>
          <a:ext cx="265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5" imgW="2654280" imgH="279360" progId="Equation.DSMT4">
                  <p:embed/>
                </p:oleObj>
              </mc:Choice>
              <mc:Fallback>
                <p:oleObj name="Equation" r:id="rId5" imgW="265428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4514850"/>
                        <a:ext cx="2654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275" name="Object 3"/>
          <p:cNvGraphicFramePr>
            <a:graphicFrameLocks noChangeAspect="1"/>
          </p:cNvGraphicFramePr>
          <p:nvPr/>
        </p:nvGraphicFramePr>
        <p:xfrm>
          <a:off x="1357313" y="4962525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7" imgW="2895480" imgH="609480" progId="Equation.DSMT4">
                  <p:embed/>
                </p:oleObj>
              </mc:Choice>
              <mc:Fallback>
                <p:oleObj name="Equation" r:id="rId7" imgW="2895480" imgH="609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962525"/>
                        <a:ext cx="2895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76" name="Text Box 148"/>
          <p:cNvSpPr txBox="1">
            <a:spLocks noChangeArrowheads="1"/>
          </p:cNvSpPr>
          <p:nvPr/>
        </p:nvSpPr>
        <p:spPr bwMode="auto">
          <a:xfrm>
            <a:off x="7612063" y="2273300"/>
            <a:ext cx="1347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(f) </a:t>
            </a:r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 (B)</a:t>
            </a:r>
            <a:endParaRPr lang="en-GB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38" name="Text Box 38"/>
          <p:cNvSpPr txBox="1">
            <a:spLocks noChangeArrowheads="1"/>
          </p:cNvSpPr>
          <p:nvPr/>
        </p:nvSpPr>
        <p:spPr bwMode="auto">
          <a:xfrm>
            <a:off x="169863" y="1562100"/>
            <a:ext cx="641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66"/>
                </a:solidFill>
                <a:latin typeface="Comic Sans MS" panose="030F0702030302020204" pitchFamily="66" charset="0"/>
              </a:rPr>
              <a:t>N5 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6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6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6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76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76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76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46" grpId="0"/>
      <p:bldP spid="176260" grpId="0"/>
      <p:bldP spid="176267" grpId="0"/>
      <p:bldP spid="176268" grpId="0"/>
      <p:bldP spid="176269" grpId="0"/>
      <p:bldP spid="176270" grpId="0"/>
      <p:bldP spid="176271" grpId="0"/>
      <p:bldP spid="176273" grpId="0"/>
      <p:bldP spid="1762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2E72B7-3DD3-4723-9966-5F5613630A67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2132013" y="2038350"/>
            <a:ext cx="5195887" cy="237013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Now try N5 TJ Lifeskills</a:t>
            </a:r>
          </a:p>
          <a:p>
            <a:pPr algn="ctr" eaLnBrk="1" hangingPunct="1"/>
            <a:r>
              <a:rPr lang="en-GB" altLang="en-US" sz="36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 24.1 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Ch24 (page 232)</a:t>
            </a:r>
          </a:p>
        </p:txBody>
      </p:sp>
      <p:sp>
        <p:nvSpPr>
          <p:cNvPr id="70661" name="Rectangle 3"/>
          <p:cNvSpPr>
            <a:spLocks noChangeArrowheads="1"/>
          </p:cNvSpPr>
          <p:nvPr/>
        </p:nvSpPr>
        <p:spPr bwMode="auto">
          <a:xfrm>
            <a:off x="1971675" y="4419600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70662" name="Picture 4" descr="ag00463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5" descr="scottish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6" descr="Office Objects 05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Text Box 7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Statistics</a:t>
            </a:r>
          </a:p>
        </p:txBody>
      </p:sp>
      <p:sp>
        <p:nvSpPr>
          <p:cNvPr id="70667" name="Text Box 10"/>
          <p:cNvSpPr txBox="1">
            <a:spLocks noChangeArrowheads="1"/>
          </p:cNvSpPr>
          <p:nvPr/>
        </p:nvSpPr>
        <p:spPr bwMode="auto">
          <a:xfrm>
            <a:off x="-25400" y="1562100"/>
            <a:ext cx="641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66"/>
                </a:solidFill>
                <a:latin typeface="Comic Sans MS" panose="030F0702030302020204" pitchFamily="66" charset="0"/>
              </a:rPr>
              <a:t>N5 LS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3937000" y="1279525"/>
            <a:ext cx="117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Averages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0A1F3E-EE10-4156-A4CE-6AC5138344F3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6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17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6F2F36-EDB1-4963-8E4A-61C1DDA84F6C}" type="slidenum"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12</a:t>
            </a:fld>
            <a:endParaRPr lang="en-GB" altLang="en-US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2" name="Picture 2" descr="scottish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13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3"/>
          <p:cNvSpPr txBox="1">
            <a:spLocks noChangeArrowheads="1"/>
          </p:cNvSpPr>
          <p:nvPr/>
        </p:nvSpPr>
        <p:spPr bwMode="auto">
          <a:xfrm rot="-5400000">
            <a:off x="-1573212" y="4043362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2643188" y="693738"/>
            <a:ext cx="4137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>
                <a:solidFill>
                  <a:srgbClr val="FFFF00"/>
                </a:solidFill>
                <a:latin typeface="Comic Sans MS" panose="030F0702030302020204" pitchFamily="66" charset="0"/>
              </a:rPr>
              <a:t>Lesson Starter</a:t>
            </a:r>
          </a:p>
        </p:txBody>
      </p:sp>
      <p:sp>
        <p:nvSpPr>
          <p:cNvPr id="4105" name="Text Box 6"/>
          <p:cNvSpPr txBox="1">
            <a:spLocks noChangeArrowheads="1"/>
          </p:cNvSpPr>
          <p:nvPr/>
        </p:nvSpPr>
        <p:spPr bwMode="auto">
          <a:xfrm>
            <a:off x="1389063" y="2297113"/>
            <a:ext cx="66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Q1.</a:t>
            </a: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2381250" y="2293938"/>
          <a:ext cx="52387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4" imgW="2120760" imgH="228600" progId="Equation.DSMT4">
                  <p:embed/>
                </p:oleObj>
              </mc:Choice>
              <mc:Fallback>
                <p:oleObj name="Equation" r:id="rId4" imgW="21207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293938"/>
                        <a:ext cx="52387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8"/>
          <p:cNvSpPr txBox="1">
            <a:spLocks noChangeArrowheads="1"/>
          </p:cNvSpPr>
          <p:nvPr/>
        </p:nvSpPr>
        <p:spPr bwMode="auto">
          <a:xfrm>
            <a:off x="1389063" y="3265488"/>
            <a:ext cx="3471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Q2.	Calculate sin 90</a:t>
            </a:r>
            <a:r>
              <a:rPr lang="en-GB" altLang="en-US" sz="2400" baseline="30000">
                <a:latin typeface="Comic Sans MS" panose="030F0702030302020204" pitchFamily="66" charset="0"/>
              </a:rPr>
              <a:t>o</a:t>
            </a:r>
            <a:endParaRPr lang="en-GB" altLang="en-US" sz="2400">
              <a:latin typeface="Comic Sans MS" panose="030F0702030302020204" pitchFamily="66" charset="0"/>
            </a:endParaRPr>
          </a:p>
        </p:txBody>
      </p:sp>
      <p:sp>
        <p:nvSpPr>
          <p:cNvPr id="4107" name="Text Box 9"/>
          <p:cNvSpPr txBox="1">
            <a:spLocks noChangeArrowheads="1"/>
          </p:cNvSpPr>
          <p:nvPr/>
        </p:nvSpPr>
        <p:spPr bwMode="auto">
          <a:xfrm>
            <a:off x="1389063" y="4132263"/>
            <a:ext cx="383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Q3.	Factorise 5y</a:t>
            </a:r>
            <a:r>
              <a:rPr lang="en-GB" altLang="en-US" sz="2400" baseline="30000">
                <a:latin typeface="Comic Sans MS" panose="030F0702030302020204" pitchFamily="66" charset="0"/>
              </a:rPr>
              <a:t>2</a:t>
            </a:r>
            <a:r>
              <a:rPr lang="en-GB" altLang="en-US" sz="2400">
                <a:latin typeface="Comic Sans MS" panose="030F0702030302020204" pitchFamily="66" charset="0"/>
              </a:rPr>
              <a:t> – 10y</a:t>
            </a:r>
          </a:p>
        </p:txBody>
      </p:sp>
      <p:sp>
        <p:nvSpPr>
          <p:cNvPr id="4108" name="Text Box 10"/>
          <p:cNvSpPr txBox="1">
            <a:spLocks noChangeArrowheads="1"/>
          </p:cNvSpPr>
          <p:nvPr/>
        </p:nvSpPr>
        <p:spPr bwMode="auto">
          <a:xfrm>
            <a:off x="1389063" y="5033963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Q4.	</a:t>
            </a:r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2327275" y="5000625"/>
            <a:ext cx="6727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A circle is divided into 10 equal pieces.</a:t>
            </a: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Find the arc length of one piece of the circle</a:t>
            </a: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if the radius is 5cm.</a:t>
            </a:r>
          </a:p>
        </p:txBody>
      </p:sp>
      <p:pic>
        <p:nvPicPr>
          <p:cNvPr id="4110" name="Picture 14" descr="Office Objects 05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Box 17"/>
          <p:cNvSpPr txBox="1">
            <a:spLocks noChangeArrowheads="1"/>
          </p:cNvSpPr>
          <p:nvPr/>
        </p:nvSpPr>
        <p:spPr bwMode="auto">
          <a:xfrm>
            <a:off x="139700" y="1238250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N5 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69A582-8271-4461-965C-E0A928E6F1A4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3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71684" name="Picture 3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4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71686" name="Picture 5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Learning Intention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Success Criteria</a:t>
            </a: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977900" y="3005138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We are learning  about Quartiles.</a:t>
            </a: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5057775" y="3005138"/>
            <a:ext cx="408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1.	Understand the term Quartile.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1692" name="Text Box 23"/>
          <p:cNvSpPr txBox="1">
            <a:spLocks noChangeArrowheads="1"/>
          </p:cNvSpPr>
          <p:nvPr/>
        </p:nvSpPr>
        <p:spPr bwMode="auto">
          <a:xfrm>
            <a:off x="3390900" y="658813"/>
            <a:ext cx="26939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>
                <a:solidFill>
                  <a:srgbClr val="FFFF00"/>
                </a:solidFill>
                <a:latin typeface="Comic Sans MS" panose="030F0702030302020204" pitchFamily="66" charset="0"/>
              </a:rPr>
              <a:t>Quartiles</a:t>
            </a:r>
          </a:p>
        </p:txBody>
      </p:sp>
      <p:sp>
        <p:nvSpPr>
          <p:cNvPr id="71693" name="TextBox 14"/>
          <p:cNvSpPr txBox="1">
            <a:spLocks noChangeArrowheads="1"/>
          </p:cNvSpPr>
          <p:nvPr/>
        </p:nvSpPr>
        <p:spPr bwMode="auto">
          <a:xfrm>
            <a:off x="139700" y="1238250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N5 LS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5057775" y="3814763"/>
            <a:ext cx="408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2.	Be able to calculate  the Quartiles for a set of data.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/>
      <p:bldP spid="594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2BC0A7-7F68-4EF8-B99B-7B3385B9E42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0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 smtClean="0">
                <a:solidFill>
                  <a:srgbClr val="FFFF00"/>
                </a:solidFill>
                <a:latin typeface="Comic Sans MS" pitchFamily="66" charset="0"/>
              </a:rPr>
              <a:t>Statistics</a:t>
            </a:r>
          </a:p>
        </p:txBody>
      </p:sp>
      <p:pic>
        <p:nvPicPr>
          <p:cNvPr id="72709" name="Picture 3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4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Text Box 5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72712" name="TextBox 26"/>
          <p:cNvSpPr txBox="1">
            <a:spLocks noChangeArrowheads="1"/>
          </p:cNvSpPr>
          <p:nvPr/>
        </p:nvSpPr>
        <p:spPr bwMode="auto">
          <a:xfrm>
            <a:off x="922338" y="2041525"/>
            <a:ext cx="82756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Quartiles :	Splits a dataset into  4 equal lengths.</a:t>
            </a:r>
          </a:p>
        </p:txBody>
      </p:sp>
      <p:sp>
        <p:nvSpPr>
          <p:cNvPr id="72713" name="TextBox 14"/>
          <p:cNvSpPr txBox="1">
            <a:spLocks noChangeArrowheads="1"/>
          </p:cNvSpPr>
          <p:nvPr/>
        </p:nvSpPr>
        <p:spPr bwMode="auto">
          <a:xfrm>
            <a:off x="139700" y="1238250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N5 LS</a:t>
            </a:r>
          </a:p>
        </p:txBody>
      </p:sp>
      <p:sp>
        <p:nvSpPr>
          <p:cNvPr id="72714" name="Text Box 12"/>
          <p:cNvSpPr txBox="1">
            <a:spLocks noChangeArrowheads="1"/>
          </p:cNvSpPr>
          <p:nvPr/>
        </p:nvSpPr>
        <p:spPr bwMode="auto">
          <a:xfrm>
            <a:off x="3898900" y="1279525"/>
            <a:ext cx="121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Quartiles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393950" y="4314825"/>
            <a:ext cx="5661025" cy="541338"/>
            <a:chOff x="2393576" y="4529221"/>
            <a:chExt cx="5661212" cy="542637"/>
          </a:xfrm>
        </p:grpSpPr>
        <p:sp>
          <p:nvSpPr>
            <p:cNvPr id="15" name="Rectangle 14"/>
            <p:cNvSpPr/>
            <p:nvPr/>
          </p:nvSpPr>
          <p:spPr>
            <a:xfrm>
              <a:off x="2393576" y="4529221"/>
              <a:ext cx="1419272" cy="542637"/>
            </a:xfrm>
            <a:prstGeom prst="rect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08086" y="4529221"/>
              <a:ext cx="1419272" cy="542637"/>
            </a:xfrm>
            <a:prstGeom prst="rect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21007" y="4529221"/>
              <a:ext cx="1419272" cy="542637"/>
            </a:xfrm>
            <a:prstGeom prst="rect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35516" y="4529221"/>
              <a:ext cx="1419272" cy="542637"/>
            </a:xfrm>
            <a:prstGeom prst="rect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2727" name="TextBox 18"/>
            <p:cNvSpPr txBox="1">
              <a:spLocks noChangeArrowheads="1"/>
            </p:cNvSpPr>
            <p:nvPr/>
          </p:nvSpPr>
          <p:spPr bwMode="auto">
            <a:xfrm>
              <a:off x="2712517" y="4580963"/>
              <a:ext cx="8130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25%</a:t>
              </a:r>
            </a:p>
          </p:txBody>
        </p:sp>
        <p:sp>
          <p:nvSpPr>
            <p:cNvPr id="72728" name="TextBox 19"/>
            <p:cNvSpPr txBox="1">
              <a:spLocks noChangeArrowheads="1"/>
            </p:cNvSpPr>
            <p:nvPr/>
          </p:nvSpPr>
          <p:spPr bwMode="auto">
            <a:xfrm>
              <a:off x="4147753" y="4580963"/>
              <a:ext cx="8130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25%</a:t>
              </a:r>
            </a:p>
          </p:txBody>
        </p:sp>
        <p:sp>
          <p:nvSpPr>
            <p:cNvPr id="72729" name="TextBox 20"/>
            <p:cNvSpPr txBox="1">
              <a:spLocks noChangeArrowheads="1"/>
            </p:cNvSpPr>
            <p:nvPr/>
          </p:nvSpPr>
          <p:spPr bwMode="auto">
            <a:xfrm>
              <a:off x="5582989" y="4580963"/>
              <a:ext cx="8130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25%</a:t>
              </a:r>
            </a:p>
          </p:txBody>
        </p:sp>
        <p:sp>
          <p:nvSpPr>
            <p:cNvPr id="72730" name="TextBox 21"/>
            <p:cNvSpPr txBox="1">
              <a:spLocks noChangeArrowheads="1"/>
            </p:cNvSpPr>
            <p:nvPr/>
          </p:nvSpPr>
          <p:spPr bwMode="auto">
            <a:xfrm>
              <a:off x="7018225" y="4580963"/>
              <a:ext cx="8130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25%</a:t>
              </a: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62350" y="3778250"/>
            <a:ext cx="54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</a:t>
            </a:r>
            <a:r>
              <a:rPr lang="en-GB" altLang="en-US" sz="2400" baseline="-2500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983163" y="3778250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</a:t>
            </a:r>
            <a:r>
              <a:rPr lang="en-GB" altLang="en-US" sz="2400" baseline="-2500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392863" y="3778250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</a:t>
            </a:r>
            <a:r>
              <a:rPr lang="en-GB" altLang="en-US" sz="2400" baseline="-2500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429000" y="3260725"/>
            <a:ext cx="81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25%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865688" y="3260725"/>
            <a:ext cx="81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50%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275388" y="3260725"/>
            <a:ext cx="81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75%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665663" y="2743200"/>
            <a:ext cx="1212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Median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/>
      <p:bldP spid="32" grpId="0"/>
      <p:bldP spid="33" grpId="0"/>
      <p:bldP spid="34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2BC0A7-7F68-4EF8-B99B-7B3385B9E42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0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 smtClean="0">
                <a:solidFill>
                  <a:srgbClr val="FFFF00"/>
                </a:solidFill>
                <a:latin typeface="Comic Sans MS" pitchFamily="66" charset="0"/>
              </a:rPr>
              <a:t>Statistics</a:t>
            </a:r>
          </a:p>
        </p:txBody>
      </p:sp>
      <p:pic>
        <p:nvPicPr>
          <p:cNvPr id="73733" name="Picture 3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4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Text Box 5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73736" name="TextBox 14"/>
          <p:cNvSpPr txBox="1">
            <a:spLocks noChangeArrowheads="1"/>
          </p:cNvSpPr>
          <p:nvPr/>
        </p:nvSpPr>
        <p:spPr bwMode="auto">
          <a:xfrm>
            <a:off x="139700" y="1238250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N5 LS</a:t>
            </a:r>
          </a:p>
        </p:txBody>
      </p:sp>
      <p:sp>
        <p:nvSpPr>
          <p:cNvPr id="73737" name="Text Box 12"/>
          <p:cNvSpPr txBox="1">
            <a:spLocks noChangeArrowheads="1"/>
          </p:cNvSpPr>
          <p:nvPr/>
        </p:nvSpPr>
        <p:spPr bwMode="auto">
          <a:xfrm>
            <a:off x="3898900" y="1279525"/>
            <a:ext cx="121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Quartiles</a:t>
            </a:r>
          </a:p>
        </p:txBody>
      </p:sp>
      <p:sp>
        <p:nvSpPr>
          <p:cNvPr id="73738" name="TextBox 36"/>
          <p:cNvSpPr txBox="1">
            <a:spLocks noChangeArrowheads="1"/>
          </p:cNvSpPr>
          <p:nvPr/>
        </p:nvSpPr>
        <p:spPr bwMode="auto">
          <a:xfrm>
            <a:off x="868363" y="2006600"/>
            <a:ext cx="84470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>
                <a:latin typeface="Comic Sans MS" panose="030F0702030302020204" pitchFamily="66" charset="0"/>
              </a:rPr>
              <a:t>Note : Dividing the number of values in the dataset by 4</a:t>
            </a:r>
          </a:p>
          <a:p>
            <a:pPr eaLnBrk="1" hangingPunct="1"/>
            <a:r>
              <a:rPr lang="en-GB" altLang="en-US" sz="2200">
                <a:latin typeface="Comic Sans MS" panose="030F0702030302020204" pitchFamily="66" charset="0"/>
              </a:rPr>
              <a:t>	and looking at the remainder helps to identify quartiles.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125538" y="3108325"/>
            <a:ext cx="6450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R1 means to can simply pick out Q</a:t>
            </a:r>
            <a:r>
              <a:rPr lang="en-GB" altLang="en-US" sz="2400" baseline="-25000">
                <a:solidFill>
                  <a:srgbClr val="FFFF00"/>
                </a:solidFill>
                <a:latin typeface="Comic Sans MS" panose="030F0702030302020204" pitchFamily="66" charset="0"/>
              </a:rPr>
              <a:t>2 </a:t>
            </a: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(Median)</a:t>
            </a:r>
            <a:endParaRPr lang="en-GB" altLang="en-US" sz="2400" baseline="-25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125538" y="3829050"/>
            <a:ext cx="6294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R2 means to can simply pick out Q</a:t>
            </a:r>
            <a:r>
              <a:rPr lang="en-GB" altLang="en-US" sz="2400" baseline="-25000">
                <a:solidFill>
                  <a:srgbClr val="FFFF00"/>
                </a:solidFill>
                <a:latin typeface="Comic Sans MS" panose="030F0702030302020204" pitchFamily="66" charset="0"/>
              </a:rPr>
              <a:t>1 </a:t>
            </a: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and Q</a:t>
            </a:r>
            <a:r>
              <a:rPr lang="en-GB" altLang="en-US" sz="2400" baseline="-25000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125538" y="4548188"/>
            <a:ext cx="6769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R3 means to can simply pick out Q</a:t>
            </a:r>
            <a:r>
              <a:rPr lang="en-GB" altLang="en-US" sz="2400" baseline="-25000">
                <a:solidFill>
                  <a:srgbClr val="FFFF00"/>
                </a:solidFill>
                <a:latin typeface="Comic Sans MS" panose="030F0702030302020204" pitchFamily="66" charset="0"/>
              </a:rPr>
              <a:t>1 , </a:t>
            </a: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Q</a:t>
            </a:r>
            <a:r>
              <a:rPr lang="en-GB" altLang="en-US" sz="2400" baseline="-25000">
                <a:solidFill>
                  <a:srgbClr val="FFFF00"/>
                </a:solidFill>
                <a:latin typeface="Comic Sans MS" panose="030F0702030302020204" pitchFamily="66" charset="0"/>
              </a:rPr>
              <a:t>2 </a:t>
            </a: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and Q</a:t>
            </a:r>
            <a:r>
              <a:rPr lang="en-GB" altLang="en-US" sz="2400" baseline="-25000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125538" y="5268913"/>
            <a:ext cx="5670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R</a:t>
            </a:r>
            <a:r>
              <a:rPr lang="en-GB" altLang="en-US" sz="2400">
                <a:latin typeface="Comic Sans MS" panose="030F0702030302020204" pitchFamily="66" charset="0"/>
              </a:rPr>
              <a:t>0</a:t>
            </a: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 means you need calculate them all</a:t>
            </a:r>
            <a:endParaRPr lang="en-GB" altLang="en-US" sz="2400" baseline="-25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2"/>
          <p:cNvSpPr txBox="1">
            <a:spLocks noChangeArrowheads="1"/>
          </p:cNvSpPr>
          <p:nvPr/>
        </p:nvSpPr>
        <p:spPr bwMode="auto">
          <a:xfrm>
            <a:off x="3898900" y="1279525"/>
            <a:ext cx="121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Quartiles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36625" y="1962150"/>
            <a:ext cx="8178800" cy="2057400"/>
          </a:xfrm>
          <a:prstGeom prst="roundRect">
            <a:avLst/>
          </a:prstGeom>
          <a:solidFill>
            <a:schemeClr val="accent4">
              <a:lumMod val="2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omic Sans MS" pitchFamily="66" charset="0"/>
            </a:endParaRPr>
          </a:p>
        </p:txBody>
      </p:sp>
      <p:sp>
        <p:nvSpPr>
          <p:cNvPr id="29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2BC0A7-7F68-4EF8-B99B-7B3385B9E42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0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 smtClean="0">
                <a:solidFill>
                  <a:srgbClr val="FFFF00"/>
                </a:solidFill>
                <a:latin typeface="Comic Sans MS" pitchFamily="66" charset="0"/>
              </a:rPr>
              <a:t>Statistics</a:t>
            </a:r>
          </a:p>
        </p:txBody>
      </p:sp>
      <p:pic>
        <p:nvPicPr>
          <p:cNvPr id="74759" name="Picture 3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4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1" name="Text Box 5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74762" name="TextBox 21"/>
          <p:cNvSpPr txBox="1">
            <a:spLocks noChangeArrowheads="1"/>
          </p:cNvSpPr>
          <p:nvPr/>
        </p:nvSpPr>
        <p:spPr bwMode="auto">
          <a:xfrm>
            <a:off x="1125538" y="2089150"/>
            <a:ext cx="7686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u="sng">
                <a:latin typeface="Comic Sans MS" panose="030F0702030302020204" pitchFamily="66" charset="0"/>
              </a:rPr>
              <a:t>Example 1 </a:t>
            </a:r>
            <a:r>
              <a:rPr lang="en-GB" altLang="en-US" sz="2400">
                <a:latin typeface="Comic Sans MS" panose="030F0702030302020204" pitchFamily="66" charset="0"/>
              </a:rPr>
              <a:t>:	For a list of 9 numbers find the SIQR</a:t>
            </a: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		3, 3, 7, 8, 10, 9, 1, 5, 9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52513" y="3344863"/>
            <a:ext cx="1300162" cy="36988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2 numbers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040063" y="3344863"/>
            <a:ext cx="1300162" cy="36988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2 numbers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664200" y="3344863"/>
            <a:ext cx="1300163" cy="36988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2 numbers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435850" y="3335338"/>
            <a:ext cx="1300163" cy="36988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2 numbers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386013" y="3683000"/>
            <a:ext cx="490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Q1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656138" y="3683000"/>
            <a:ext cx="52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Q2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875463" y="3683000"/>
            <a:ext cx="52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Q3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074863" y="4021138"/>
            <a:ext cx="44958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The quartiles are</a:t>
            </a: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 </a:t>
            </a: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</a:t>
            </a:r>
            <a:r>
              <a:rPr lang="en-GB" altLang="en-US" sz="2400" baseline="-25000">
                <a:latin typeface="Comic Sans MS" panose="030F0702030302020204" pitchFamily="66" charset="0"/>
              </a:rPr>
              <a:t>1</a:t>
            </a:r>
            <a:r>
              <a:rPr lang="en-GB" altLang="en-US" sz="2400">
                <a:latin typeface="Comic Sans MS" panose="030F0702030302020204" pitchFamily="66" charset="0"/>
              </a:rPr>
              <a:t> :	the 2</a:t>
            </a:r>
            <a:r>
              <a:rPr lang="en-GB" altLang="en-US" sz="2400" baseline="30000">
                <a:latin typeface="Comic Sans MS" panose="030F0702030302020204" pitchFamily="66" charset="0"/>
              </a:rPr>
              <a:t>nd</a:t>
            </a:r>
            <a:r>
              <a:rPr lang="en-GB" altLang="en-US" sz="2400">
                <a:latin typeface="Comic Sans MS" panose="030F0702030302020204" pitchFamily="66" charset="0"/>
              </a:rPr>
              <a:t> and 3</a:t>
            </a:r>
            <a:r>
              <a:rPr lang="en-GB" altLang="en-US" sz="2400" baseline="30000">
                <a:latin typeface="Comic Sans MS" panose="030F0702030302020204" pitchFamily="66" charset="0"/>
              </a:rPr>
              <a:t>rd</a:t>
            </a:r>
            <a:r>
              <a:rPr lang="en-GB" altLang="en-US" sz="2400">
                <a:latin typeface="Comic Sans MS" panose="030F0702030302020204" pitchFamily="66" charset="0"/>
              </a:rPr>
              <a:t> numbers</a:t>
            </a: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</a:t>
            </a:r>
            <a:r>
              <a:rPr lang="en-GB" altLang="en-US" sz="2400" baseline="-25000">
                <a:latin typeface="Comic Sans MS" panose="030F0702030302020204" pitchFamily="66" charset="0"/>
              </a:rPr>
              <a:t>2</a:t>
            </a:r>
            <a:r>
              <a:rPr lang="en-GB" altLang="en-US" sz="2400">
                <a:latin typeface="Comic Sans MS" panose="030F0702030302020204" pitchFamily="66" charset="0"/>
              </a:rPr>
              <a:t> :	the 5</a:t>
            </a:r>
            <a:r>
              <a:rPr lang="en-GB" altLang="en-US" sz="2400" baseline="30000">
                <a:latin typeface="Comic Sans MS" panose="030F0702030302020204" pitchFamily="66" charset="0"/>
              </a:rPr>
              <a:t>th</a:t>
            </a:r>
            <a:r>
              <a:rPr lang="en-GB" altLang="en-US" sz="2400">
                <a:latin typeface="Comic Sans MS" panose="030F0702030302020204" pitchFamily="66" charset="0"/>
              </a:rPr>
              <a:t> number</a:t>
            </a: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</a:t>
            </a:r>
            <a:r>
              <a:rPr lang="en-GB" altLang="en-US" sz="2400" baseline="-25000">
                <a:latin typeface="Comic Sans MS" panose="030F0702030302020204" pitchFamily="66" charset="0"/>
              </a:rPr>
              <a:t>3</a:t>
            </a:r>
            <a:r>
              <a:rPr lang="en-GB" altLang="en-US" sz="2400">
                <a:latin typeface="Comic Sans MS" panose="030F0702030302020204" pitchFamily="66" charset="0"/>
              </a:rPr>
              <a:t> :	the 7</a:t>
            </a:r>
            <a:r>
              <a:rPr lang="en-GB" altLang="en-US" sz="2400" baseline="30000">
                <a:latin typeface="Comic Sans MS" panose="030F0702030302020204" pitchFamily="66" charset="0"/>
              </a:rPr>
              <a:t>th</a:t>
            </a:r>
            <a:r>
              <a:rPr lang="en-GB" altLang="en-US" sz="2400">
                <a:latin typeface="Comic Sans MS" panose="030F0702030302020204" pitchFamily="66" charset="0"/>
              </a:rPr>
              <a:t> and 8</a:t>
            </a:r>
            <a:r>
              <a:rPr lang="en-GB" altLang="en-US" sz="2400" baseline="30000">
                <a:latin typeface="Comic Sans MS" panose="030F0702030302020204" pitchFamily="66" charset="0"/>
              </a:rPr>
              <a:t>th</a:t>
            </a:r>
            <a:r>
              <a:rPr lang="en-GB" altLang="en-US" sz="2400">
                <a:latin typeface="Comic Sans MS" panose="030F0702030302020204" pitchFamily="66" charset="0"/>
              </a:rPr>
              <a:t> number.</a:t>
            </a:r>
          </a:p>
        </p:txBody>
      </p:sp>
      <p:sp>
        <p:nvSpPr>
          <p:cNvPr id="74771" name="TextBox 20"/>
          <p:cNvSpPr txBox="1">
            <a:spLocks noChangeArrowheads="1"/>
          </p:cNvSpPr>
          <p:nvPr/>
        </p:nvSpPr>
        <p:spPr bwMode="auto">
          <a:xfrm>
            <a:off x="139700" y="1238250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N5 LS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86288" y="3344863"/>
            <a:ext cx="722312" cy="36988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1 No.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559550" y="4741863"/>
            <a:ext cx="373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567488" y="511651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557963" y="5464175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370638" y="2508250"/>
            <a:ext cx="2279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9 ÷ 4 = 2 	R1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76325" y="2882900"/>
            <a:ext cx="7562850" cy="4000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omic Sans MS" pitchFamily="66" charset="0"/>
              </a:rPr>
              <a:t>   1    3                   3   5            </a:t>
            </a: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7</a:t>
            </a:r>
            <a:r>
              <a:rPr lang="en-GB" sz="2000" dirty="0">
                <a:solidFill>
                  <a:srgbClr val="FF0066"/>
                </a:solidFill>
                <a:latin typeface="Comic Sans MS" pitchFamily="66" charset="0"/>
              </a:rPr>
              <a:t>          </a:t>
            </a:r>
            <a:r>
              <a:rPr lang="en-GB" sz="2000" dirty="0">
                <a:latin typeface="Comic Sans MS" pitchFamily="66" charset="0"/>
              </a:rPr>
              <a:t>  8    9               9    10</a:t>
            </a:r>
            <a:endParaRPr lang="en-GB" sz="2000" dirty="0">
              <a:latin typeface="Arial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0" y="333375"/>
            <a:ext cx="4686300" cy="2314575"/>
          </a:xfrm>
          <a:prstGeom prst="cloud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Semi-interquartile Range (SIQR) = ( Q</a:t>
            </a:r>
            <a:r>
              <a:rPr lang="en-GB" baseline="-25000" dirty="0">
                <a:solidFill>
                  <a:srgbClr val="000000"/>
                </a:solidFill>
                <a:latin typeface="Comic Sans MS" pitchFamily="66" charset="0"/>
              </a:rPr>
              <a:t>3 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– Q</a:t>
            </a:r>
            <a:r>
              <a:rPr lang="en-GB" baseline="-25000" dirty="0">
                <a:solidFill>
                  <a:srgbClr val="000000"/>
                </a:solidFill>
                <a:latin typeface="Comic Sans MS" pitchFamily="66" charset="0"/>
              </a:rPr>
              <a:t>1 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) ÷ 2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               = ( 9</a:t>
            </a:r>
            <a:r>
              <a:rPr lang="en-GB" baseline="-25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– 3</a:t>
            </a:r>
            <a:r>
              <a:rPr lang="en-GB" baseline="-25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) ÷ 2 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               = 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40" grpId="0"/>
      <p:bldP spid="25" grpId="0" animBg="1"/>
      <p:bldP spid="27" grpId="0"/>
      <p:bldP spid="38" grpId="0"/>
      <p:bldP spid="41" grpId="0"/>
      <p:bldP spid="42" grpId="0"/>
      <p:bldP spid="26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2"/>
          <p:cNvSpPr txBox="1">
            <a:spLocks noChangeArrowheads="1"/>
          </p:cNvSpPr>
          <p:nvPr/>
        </p:nvSpPr>
        <p:spPr bwMode="auto">
          <a:xfrm>
            <a:off x="3898900" y="1279525"/>
            <a:ext cx="121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Quartiles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36625" y="2297113"/>
            <a:ext cx="8083550" cy="2424112"/>
          </a:xfrm>
          <a:prstGeom prst="roundRect">
            <a:avLst/>
          </a:prstGeom>
          <a:solidFill>
            <a:schemeClr val="accent4">
              <a:lumMod val="2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omic Sans MS" pitchFamily="66" charset="0"/>
            </a:endParaRPr>
          </a:p>
        </p:txBody>
      </p:sp>
      <p:sp>
        <p:nvSpPr>
          <p:cNvPr id="29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2BC0A7-7F68-4EF8-B99B-7B3385B9E42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0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 smtClean="0">
                <a:solidFill>
                  <a:srgbClr val="FFFF00"/>
                </a:solidFill>
                <a:latin typeface="Comic Sans MS" pitchFamily="66" charset="0"/>
              </a:rPr>
              <a:t>Statistics</a:t>
            </a:r>
          </a:p>
        </p:txBody>
      </p:sp>
      <p:pic>
        <p:nvPicPr>
          <p:cNvPr id="75783" name="Picture 3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4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5" name="Text Box 5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75786" name="TextBox 21"/>
          <p:cNvSpPr txBox="1">
            <a:spLocks noChangeArrowheads="1"/>
          </p:cNvSpPr>
          <p:nvPr/>
        </p:nvSpPr>
        <p:spPr bwMode="auto">
          <a:xfrm>
            <a:off x="1125538" y="2308225"/>
            <a:ext cx="74469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u="sng">
                <a:latin typeface="Comic Sans MS" panose="030F0702030302020204" pitchFamily="66" charset="0"/>
              </a:rPr>
              <a:t>Example 3 </a:t>
            </a:r>
            <a:r>
              <a:rPr lang="en-GB" altLang="en-US" sz="2400">
                <a:latin typeface="Comic Sans MS" panose="030F0702030302020204" pitchFamily="66" charset="0"/>
              </a:rPr>
              <a:t>:	For the ordered list find the SIQR. </a:t>
            </a: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		3, 6, 2, 10, 12, 3, 4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52513" y="3775075"/>
            <a:ext cx="1150937" cy="3698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1 number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275013" y="3775075"/>
            <a:ext cx="1150937" cy="3698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1 number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499100" y="3775075"/>
            <a:ext cx="1150938" cy="3698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1 number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721600" y="3775075"/>
            <a:ext cx="1150938" cy="3698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1 number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565400" y="4198938"/>
            <a:ext cx="490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Q1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725988" y="4198938"/>
            <a:ext cx="527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Q2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943725" y="4198938"/>
            <a:ext cx="527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Q3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074863" y="4775200"/>
            <a:ext cx="33416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The quartiles are</a:t>
            </a: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</a:t>
            </a:r>
            <a:r>
              <a:rPr lang="en-GB" altLang="en-US" sz="2400" baseline="-25000">
                <a:latin typeface="Comic Sans MS" panose="030F0702030302020204" pitchFamily="66" charset="0"/>
              </a:rPr>
              <a:t>1</a:t>
            </a:r>
            <a:r>
              <a:rPr lang="en-GB" altLang="en-US" sz="2400">
                <a:latin typeface="Comic Sans MS" panose="030F0702030302020204" pitchFamily="66" charset="0"/>
              </a:rPr>
              <a:t> :	the 2</a:t>
            </a:r>
            <a:r>
              <a:rPr lang="en-GB" altLang="en-US" sz="2400" baseline="30000">
                <a:latin typeface="Comic Sans MS" panose="030F0702030302020204" pitchFamily="66" charset="0"/>
              </a:rPr>
              <a:t>nd </a:t>
            </a:r>
            <a:r>
              <a:rPr lang="en-GB" altLang="en-US" sz="2400">
                <a:latin typeface="Comic Sans MS" panose="030F0702030302020204" pitchFamily="66" charset="0"/>
              </a:rPr>
              <a:t>number</a:t>
            </a: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</a:t>
            </a:r>
            <a:r>
              <a:rPr lang="en-GB" altLang="en-US" sz="2400" baseline="-25000">
                <a:latin typeface="Comic Sans MS" panose="030F0702030302020204" pitchFamily="66" charset="0"/>
              </a:rPr>
              <a:t>2</a:t>
            </a:r>
            <a:r>
              <a:rPr lang="en-GB" altLang="en-US" sz="2400">
                <a:latin typeface="Comic Sans MS" panose="030F0702030302020204" pitchFamily="66" charset="0"/>
              </a:rPr>
              <a:t> :	the 4</a:t>
            </a:r>
            <a:r>
              <a:rPr lang="en-GB" altLang="en-US" sz="2400" baseline="30000">
                <a:latin typeface="Comic Sans MS" panose="030F0702030302020204" pitchFamily="66" charset="0"/>
              </a:rPr>
              <a:t>th</a:t>
            </a:r>
            <a:r>
              <a:rPr lang="en-GB" altLang="en-US" sz="2400">
                <a:latin typeface="Comic Sans MS" panose="030F0702030302020204" pitchFamily="66" charset="0"/>
              </a:rPr>
              <a:t> number</a:t>
            </a: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</a:t>
            </a:r>
            <a:r>
              <a:rPr lang="en-GB" altLang="en-US" sz="2400" baseline="-25000">
                <a:latin typeface="Comic Sans MS" panose="030F0702030302020204" pitchFamily="66" charset="0"/>
              </a:rPr>
              <a:t>3</a:t>
            </a:r>
            <a:r>
              <a:rPr lang="en-GB" altLang="en-US" sz="2400">
                <a:latin typeface="Comic Sans MS" panose="030F0702030302020204" pitchFamily="66" charset="0"/>
              </a:rPr>
              <a:t> :	the 6</a:t>
            </a:r>
            <a:r>
              <a:rPr lang="en-GB" altLang="en-US" sz="2400" baseline="30000">
                <a:latin typeface="Comic Sans MS" panose="030F0702030302020204" pitchFamily="66" charset="0"/>
              </a:rPr>
              <a:t>th</a:t>
            </a:r>
            <a:r>
              <a:rPr lang="en-GB" altLang="en-US" sz="2400">
                <a:latin typeface="Comic Sans MS" panose="030F0702030302020204" pitchFamily="66" charset="0"/>
              </a:rPr>
              <a:t> number.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932488" y="2717800"/>
            <a:ext cx="2316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7 ÷ 4 = 1 	R3</a:t>
            </a:r>
          </a:p>
        </p:txBody>
      </p:sp>
      <p:sp>
        <p:nvSpPr>
          <p:cNvPr id="75796" name="TextBox 22"/>
          <p:cNvSpPr txBox="1">
            <a:spLocks noChangeArrowheads="1"/>
          </p:cNvSpPr>
          <p:nvPr/>
        </p:nvSpPr>
        <p:spPr bwMode="auto">
          <a:xfrm>
            <a:off x="139700" y="1238250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N5 LS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480050" y="511651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480050" y="5487988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480050" y="5868988"/>
            <a:ext cx="509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41" name="Cloud 40"/>
          <p:cNvSpPr/>
          <p:nvPr/>
        </p:nvSpPr>
        <p:spPr>
          <a:xfrm>
            <a:off x="2628900" y="1000125"/>
            <a:ext cx="4686300" cy="1752600"/>
          </a:xfrm>
          <a:prstGeom prst="cloud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Semi-interquartile Range (SIQR) = ( Q</a:t>
            </a:r>
            <a:r>
              <a:rPr lang="en-GB" baseline="-25000" dirty="0">
                <a:solidFill>
                  <a:srgbClr val="000000"/>
                </a:solidFill>
                <a:latin typeface="Comic Sans MS" pitchFamily="66" charset="0"/>
              </a:rPr>
              <a:t>3 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– Q</a:t>
            </a:r>
            <a:r>
              <a:rPr lang="en-GB" baseline="-25000" dirty="0">
                <a:solidFill>
                  <a:srgbClr val="000000"/>
                </a:solidFill>
                <a:latin typeface="Comic Sans MS" pitchFamily="66" charset="0"/>
              </a:rPr>
              <a:t>1 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) ÷ 2</a:t>
            </a:r>
          </a:p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           = ( 10 – 3 ) ÷ 2 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                = 3.5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76325" y="3206750"/>
            <a:ext cx="7562850" cy="4000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omic Sans MS" pitchFamily="66" charset="0"/>
              </a:rPr>
              <a:t>      2 	       3             3             </a:t>
            </a:r>
            <a:r>
              <a:rPr lang="en-GB" sz="2000" dirty="0">
                <a:solidFill>
                  <a:srgbClr val="FF0066"/>
                </a:solidFill>
                <a:latin typeface="Comic Sans MS" pitchFamily="66" charset="0"/>
              </a:rPr>
              <a:t>4           </a:t>
            </a:r>
            <a:r>
              <a:rPr lang="en-GB" sz="2000" dirty="0">
                <a:latin typeface="Comic Sans MS" pitchFamily="66" charset="0"/>
              </a:rPr>
              <a:t> 6            10           12</a:t>
            </a:r>
            <a:endParaRPr lang="en-GB" sz="2000" dirty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40" grpId="0"/>
      <p:bldP spid="25" grpId="0"/>
      <p:bldP spid="26" grpId="0"/>
      <p:bldP spid="27" grpId="0"/>
      <p:bldP spid="38" grpId="0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2E72B7-3DD3-4723-9966-5F5613630A67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2132013" y="2038350"/>
            <a:ext cx="5195887" cy="237013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Now try N5 TJ Lifeskills</a:t>
            </a:r>
          </a:p>
          <a:p>
            <a:pPr algn="ctr" eaLnBrk="1" hangingPunct="1"/>
            <a:r>
              <a:rPr lang="en-GB" altLang="en-US" sz="36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 24.2 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Ch24 (page 236)</a:t>
            </a:r>
          </a:p>
        </p:txBody>
      </p:sp>
      <p:sp>
        <p:nvSpPr>
          <p:cNvPr id="76805" name="Rectangle 3"/>
          <p:cNvSpPr>
            <a:spLocks noChangeArrowheads="1"/>
          </p:cNvSpPr>
          <p:nvPr/>
        </p:nvSpPr>
        <p:spPr bwMode="auto">
          <a:xfrm>
            <a:off x="1971675" y="4419600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76806" name="Picture 4" descr="ag00463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5" descr="scottish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6" descr="Office Objects 05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9" name="Text Box 7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Statistics</a:t>
            </a:r>
          </a:p>
        </p:txBody>
      </p:sp>
      <p:sp>
        <p:nvSpPr>
          <p:cNvPr id="76811" name="Text Box 12"/>
          <p:cNvSpPr txBox="1">
            <a:spLocks noChangeArrowheads="1"/>
          </p:cNvSpPr>
          <p:nvPr/>
        </p:nvSpPr>
        <p:spPr bwMode="auto">
          <a:xfrm>
            <a:off x="3937000" y="1279525"/>
            <a:ext cx="117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Averages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0A1F3E-EE10-4156-A4CE-6AC5138344F3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6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17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906BCC-811B-416D-BF62-3AAB6CC0ED79}" type="slidenum"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19</a:t>
            </a:fld>
            <a:endParaRPr lang="en-GB" altLang="en-US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7829" name="Picture 2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13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 Box 3"/>
          <p:cNvSpPr txBox="1">
            <a:spLocks noChangeArrowheads="1"/>
          </p:cNvSpPr>
          <p:nvPr/>
        </p:nvSpPr>
        <p:spPr bwMode="auto">
          <a:xfrm rot="-5400000">
            <a:off x="-1573212" y="4043362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77831" name="Text Box 5"/>
          <p:cNvSpPr txBox="1">
            <a:spLocks noChangeArrowheads="1"/>
          </p:cNvSpPr>
          <p:nvPr/>
        </p:nvSpPr>
        <p:spPr bwMode="auto">
          <a:xfrm>
            <a:off x="2643188" y="693738"/>
            <a:ext cx="4137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>
                <a:solidFill>
                  <a:srgbClr val="FFFF00"/>
                </a:solidFill>
                <a:latin typeface="Comic Sans MS" panose="030F0702030302020204" pitchFamily="66" charset="0"/>
              </a:rPr>
              <a:t>Lesson Starter</a:t>
            </a:r>
          </a:p>
        </p:txBody>
      </p:sp>
      <p:sp>
        <p:nvSpPr>
          <p:cNvPr id="77832" name="Text Box 6"/>
          <p:cNvSpPr txBox="1">
            <a:spLocks noChangeArrowheads="1"/>
          </p:cNvSpPr>
          <p:nvPr/>
        </p:nvSpPr>
        <p:spPr bwMode="auto">
          <a:xfrm>
            <a:off x="1860550" y="2368550"/>
            <a:ext cx="60864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>
                <a:latin typeface="Comic Sans MS" panose="030F0702030302020204" pitchFamily="66" charset="0"/>
              </a:rPr>
              <a:t>In pairs you have 3 minutes to </a:t>
            </a:r>
          </a:p>
          <a:p>
            <a:pPr algn="ctr" eaLnBrk="1" hangingPunct="1"/>
            <a:r>
              <a:rPr lang="en-GB" altLang="en-US" sz="3200">
                <a:latin typeface="Comic Sans MS" panose="030F0702030302020204" pitchFamily="66" charset="0"/>
              </a:rPr>
              <a:t>explain the steps of the</a:t>
            </a:r>
          </a:p>
          <a:p>
            <a:pPr algn="ctr" eaLnBrk="1" hangingPunct="1"/>
            <a:endParaRPr lang="en-GB" altLang="en-US" sz="320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en-GB" altLang="en-US" sz="4400">
                <a:solidFill>
                  <a:srgbClr val="FFFF00"/>
                </a:solidFill>
                <a:latin typeface="Comic Sans MS" panose="030F0702030302020204" pitchFamily="66" charset="0"/>
              </a:rPr>
              <a:t>Proportion Process</a:t>
            </a:r>
          </a:p>
        </p:txBody>
      </p:sp>
      <p:pic>
        <p:nvPicPr>
          <p:cNvPr id="77833" name="Picture 14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4" name="TextBox 17"/>
          <p:cNvSpPr txBox="1">
            <a:spLocks noChangeArrowheads="1"/>
          </p:cNvSpPr>
          <p:nvPr/>
        </p:nvSpPr>
        <p:spPr bwMode="auto">
          <a:xfrm>
            <a:off x="139700" y="1238250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N5 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E063FFB-BC30-4E38-B742-4E646EC070C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4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68437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Starter Questions</a:t>
            </a:r>
          </a:p>
        </p:txBody>
      </p:sp>
      <p:pic>
        <p:nvPicPr>
          <p:cNvPr id="1030" name="Picture 3" descr="scottish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000125" y="1882775"/>
          <a:ext cx="6819900" cy="43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4" imgW="4775040" imgH="3009600" progId="Equation.DSMT4">
                  <p:embed/>
                </p:oleObj>
              </mc:Choice>
              <mc:Fallback>
                <p:oleObj name="Equation" r:id="rId4" imgW="4775040" imgH="300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882775"/>
                        <a:ext cx="6819900" cy="430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5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grpSp>
        <p:nvGrpSpPr>
          <p:cNvPr id="1032" name="Group 14"/>
          <p:cNvGrpSpPr>
            <a:grpSpLocks/>
          </p:cNvGrpSpPr>
          <p:nvPr/>
        </p:nvGrpSpPr>
        <p:grpSpPr bwMode="auto">
          <a:xfrm>
            <a:off x="5308600" y="2520950"/>
            <a:ext cx="1196975" cy="1212850"/>
            <a:chOff x="4454" y="1846"/>
            <a:chExt cx="754" cy="764"/>
          </a:xfrm>
        </p:grpSpPr>
        <p:sp>
          <p:nvSpPr>
            <p:cNvPr id="1034" name="Line 8"/>
            <p:cNvSpPr>
              <a:spLocks noChangeShapeType="1"/>
            </p:cNvSpPr>
            <p:nvPr/>
          </p:nvSpPr>
          <p:spPr bwMode="auto">
            <a:xfrm flipH="1">
              <a:off x="4458" y="2598"/>
              <a:ext cx="7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Text Box 9"/>
            <p:cNvSpPr txBox="1">
              <a:spLocks noChangeArrowheads="1"/>
            </p:cNvSpPr>
            <p:nvPr/>
          </p:nvSpPr>
          <p:spPr bwMode="auto">
            <a:xfrm>
              <a:off x="4662" y="2340"/>
              <a:ext cx="23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i="1">
                  <a:solidFill>
                    <a:srgbClr val="FFFFFF"/>
                  </a:solidFill>
                  <a:latin typeface="Times New Roman" panose="02020603050405020304" pitchFamily="18" charset="0"/>
                </a:rPr>
                <a:t>x</a:t>
              </a:r>
              <a:r>
                <a:rPr lang="en-GB" altLang="en-US" baseline="60000">
                  <a:solidFill>
                    <a:srgbClr val="FFFFFF"/>
                  </a:solidFill>
                  <a:latin typeface="Comic Sans MS" panose="030F0702030302020204" pitchFamily="66" charset="0"/>
                </a:rPr>
                <a:t>o</a:t>
              </a:r>
              <a:endParaRPr lang="en-GB" alt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36" name="Line 10"/>
            <p:cNvSpPr>
              <a:spLocks noChangeShapeType="1"/>
            </p:cNvSpPr>
            <p:nvPr/>
          </p:nvSpPr>
          <p:spPr bwMode="auto">
            <a:xfrm flipV="1">
              <a:off x="4464" y="1846"/>
              <a:ext cx="0" cy="7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Text Box 11"/>
            <p:cNvSpPr txBox="1">
              <a:spLocks noChangeArrowheads="1"/>
            </p:cNvSpPr>
            <p:nvPr/>
          </p:nvSpPr>
          <p:spPr bwMode="auto">
            <a:xfrm>
              <a:off x="4454" y="2156"/>
              <a:ext cx="3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FF"/>
                  </a:solidFill>
                  <a:latin typeface="Comic Sans MS" panose="030F0702030302020204" pitchFamily="66" charset="0"/>
                </a:rPr>
                <a:t>42</a:t>
              </a:r>
              <a:r>
                <a:rPr lang="en-GB" altLang="en-US" baseline="60000">
                  <a:solidFill>
                    <a:srgbClr val="FFFFFF"/>
                  </a:solidFill>
                  <a:latin typeface="Comic Sans MS" panose="030F0702030302020204" pitchFamily="66" charset="0"/>
                </a:rPr>
                <a:t>o</a:t>
              </a:r>
              <a:endParaRPr lang="en-GB" alt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38" name="Line 12"/>
            <p:cNvSpPr>
              <a:spLocks noChangeShapeType="1"/>
            </p:cNvSpPr>
            <p:nvPr/>
          </p:nvSpPr>
          <p:spPr bwMode="auto">
            <a:xfrm flipV="1">
              <a:off x="4470" y="1920"/>
              <a:ext cx="654" cy="6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3" name="Picture 15" descr="Office Objects 05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69A582-8271-4461-965C-E0A928E6F1A4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3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78852" name="Picture 3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4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78854" name="Picture 5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Learning Intention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Success Criteria</a:t>
            </a:r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977900" y="3005138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We are learning  about Semi-Interquartile Range.</a:t>
            </a: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5057775" y="3005138"/>
            <a:ext cx="408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1.	Understand the term Semi-Interquartile Range.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8860" name="Text Box 23"/>
          <p:cNvSpPr txBox="1">
            <a:spLocks noChangeArrowheads="1"/>
          </p:cNvSpPr>
          <p:nvPr/>
        </p:nvSpPr>
        <p:spPr bwMode="auto">
          <a:xfrm>
            <a:off x="2033588" y="687388"/>
            <a:ext cx="5083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  <a:latin typeface="Comic Sans MS" panose="030F0702030302020204" pitchFamily="66" charset="0"/>
              </a:rPr>
              <a:t>Semi-Interquartile Range</a:t>
            </a:r>
          </a:p>
        </p:txBody>
      </p:sp>
      <p:sp>
        <p:nvSpPr>
          <p:cNvPr id="78861" name="TextBox 14"/>
          <p:cNvSpPr txBox="1">
            <a:spLocks noChangeArrowheads="1"/>
          </p:cNvSpPr>
          <p:nvPr/>
        </p:nvSpPr>
        <p:spPr bwMode="auto">
          <a:xfrm>
            <a:off x="139700" y="1238250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N5 LS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5057775" y="3814763"/>
            <a:ext cx="408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2.	Be able to calculate  the SIQR.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/>
      <p:bldP spid="59413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009650" y="1989138"/>
            <a:ext cx="81343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The range is </a:t>
            </a:r>
            <a:r>
              <a:rPr lang="en-GB" altLang="en-US" sz="2400" b="1" u="sng">
                <a:latin typeface="Comic Sans MS" panose="030F0702030302020204" pitchFamily="66" charset="0"/>
              </a:rPr>
              <a:t>not</a:t>
            </a: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 a good measure of spread because one extreme, (very high or very low value can have a big effect).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Another measure of spread is called the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200">
                <a:latin typeface="Comic Sans MS" panose="030F0702030302020204" pitchFamily="66" charset="0"/>
              </a:rPr>
              <a:t>Semi - Interquartile Range </a:t>
            </a:r>
            <a:endParaRPr lang="en-GB" altLang="en-US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and is generally a better measure of spread because it is not affected by extreme values.</a:t>
            </a:r>
          </a:p>
        </p:txBody>
      </p:sp>
      <p:pic>
        <p:nvPicPr>
          <p:cNvPr id="5124" name="Picture 3" descr="scottish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Office Objects 05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23"/>
          <p:cNvSpPr txBox="1">
            <a:spLocks noChangeArrowheads="1"/>
          </p:cNvSpPr>
          <p:nvPr/>
        </p:nvSpPr>
        <p:spPr bwMode="auto">
          <a:xfrm>
            <a:off x="1855788" y="658813"/>
            <a:ext cx="5541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FF00"/>
                </a:solidFill>
                <a:latin typeface="Comic Sans MS" panose="030F0702030302020204" pitchFamily="66" charset="0"/>
              </a:rPr>
              <a:t>Inter-Quartile Range</a:t>
            </a: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263900" y="5530850"/>
          <a:ext cx="252095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5" imgW="825480" imgH="317160" progId="Equation.DSMT4">
                  <p:embed/>
                </p:oleObj>
              </mc:Choice>
              <mc:Fallback>
                <p:oleObj name="Equation" r:id="rId5" imgW="825480" imgH="317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5530850"/>
                        <a:ext cx="2520950" cy="9699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7550" y="3028950"/>
            <a:ext cx="1414463" cy="2463800"/>
            <a:chOff x="3652" y="1908"/>
            <a:chExt cx="891" cy="1552"/>
          </a:xfrm>
        </p:grpSpPr>
        <p:grpSp>
          <p:nvGrpSpPr>
            <p:cNvPr id="79894" name="Group 3"/>
            <p:cNvGrpSpPr>
              <a:grpSpLocks/>
            </p:cNvGrpSpPr>
            <p:nvPr/>
          </p:nvGrpSpPr>
          <p:grpSpPr bwMode="auto">
            <a:xfrm>
              <a:off x="3652" y="2202"/>
              <a:ext cx="891" cy="1258"/>
              <a:chOff x="3652" y="2202"/>
              <a:chExt cx="891" cy="1258"/>
            </a:xfrm>
          </p:grpSpPr>
          <p:sp>
            <p:nvSpPr>
              <p:cNvPr id="79896" name="Oval 4"/>
              <p:cNvSpPr>
                <a:spLocks noChangeArrowheads="1"/>
              </p:cNvSpPr>
              <p:nvPr/>
            </p:nvSpPr>
            <p:spPr bwMode="auto">
              <a:xfrm>
                <a:off x="3942" y="2202"/>
                <a:ext cx="366" cy="306"/>
              </a:xfrm>
              <a:prstGeom prst="ellipse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897" name="Text Box 5"/>
              <p:cNvSpPr txBox="1">
                <a:spLocks noChangeArrowheads="1"/>
              </p:cNvSpPr>
              <p:nvPr/>
            </p:nvSpPr>
            <p:spPr bwMode="auto">
              <a:xfrm>
                <a:off x="3652" y="2769"/>
                <a:ext cx="891" cy="691"/>
              </a:xfrm>
              <a:prstGeom prst="rect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200" b="1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Upper Quartile = 10 </a:t>
                </a:r>
              </a:p>
            </p:txBody>
          </p:sp>
          <p:sp>
            <p:nvSpPr>
              <p:cNvPr id="79898" name="Line 6"/>
              <p:cNvSpPr>
                <a:spLocks noChangeShapeType="1"/>
              </p:cNvSpPr>
              <p:nvPr/>
            </p:nvSpPr>
            <p:spPr bwMode="auto">
              <a:xfrm>
                <a:off x="4134" y="2502"/>
                <a:ext cx="0" cy="2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895" name="Text Box 7"/>
            <p:cNvSpPr txBox="1">
              <a:spLocks noChangeArrowheads="1"/>
            </p:cNvSpPr>
            <p:nvPr/>
          </p:nvSpPr>
          <p:spPr bwMode="auto">
            <a:xfrm>
              <a:off x="3920" y="1908"/>
              <a:ext cx="372" cy="250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Q</a:t>
              </a:r>
              <a:r>
                <a:rPr lang="en-GB" altLang="en-US" sz="2000" b="1" baseline="-25000">
                  <a:solidFill>
                    <a:srgbClr val="3333CC"/>
                  </a:solidFill>
                  <a:latin typeface="Comic Sans MS" panose="030F0702030302020204" pitchFamily="66" charset="0"/>
                </a:rPr>
                <a:t>3</a:t>
              </a:r>
              <a:endParaRPr lang="en-GB" altLang="en-US" sz="2000" b="1">
                <a:solidFill>
                  <a:srgbClr val="3333CC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905000" y="3057525"/>
            <a:ext cx="1414463" cy="2493963"/>
            <a:chOff x="1200" y="1926"/>
            <a:chExt cx="891" cy="1571"/>
          </a:xfrm>
        </p:grpSpPr>
        <p:grpSp>
          <p:nvGrpSpPr>
            <p:cNvPr id="79889" name="Group 9"/>
            <p:cNvGrpSpPr>
              <a:grpSpLocks/>
            </p:cNvGrpSpPr>
            <p:nvPr/>
          </p:nvGrpSpPr>
          <p:grpSpPr bwMode="auto">
            <a:xfrm>
              <a:off x="1200" y="2202"/>
              <a:ext cx="891" cy="1295"/>
              <a:chOff x="1200" y="2202"/>
              <a:chExt cx="891" cy="1295"/>
            </a:xfrm>
          </p:grpSpPr>
          <p:sp>
            <p:nvSpPr>
              <p:cNvPr id="79891" name="Oval 10"/>
              <p:cNvSpPr>
                <a:spLocks noChangeArrowheads="1"/>
              </p:cNvSpPr>
              <p:nvPr/>
            </p:nvSpPr>
            <p:spPr bwMode="auto">
              <a:xfrm>
                <a:off x="1458" y="2202"/>
                <a:ext cx="366" cy="306"/>
              </a:xfrm>
              <a:prstGeom prst="ellipse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892" name="Text Box 11"/>
              <p:cNvSpPr txBox="1">
                <a:spLocks noChangeArrowheads="1"/>
              </p:cNvSpPr>
              <p:nvPr/>
            </p:nvSpPr>
            <p:spPr bwMode="auto">
              <a:xfrm>
                <a:off x="1200" y="2806"/>
                <a:ext cx="891" cy="691"/>
              </a:xfrm>
              <a:prstGeom prst="rect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200" b="1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Lower Quartile = 4 </a:t>
                </a:r>
              </a:p>
            </p:txBody>
          </p:sp>
          <p:sp>
            <p:nvSpPr>
              <p:cNvPr id="79893" name="Line 12"/>
              <p:cNvSpPr>
                <a:spLocks noChangeShapeType="1"/>
              </p:cNvSpPr>
              <p:nvPr/>
            </p:nvSpPr>
            <p:spPr bwMode="auto">
              <a:xfrm>
                <a:off x="1644" y="2490"/>
                <a:ext cx="0" cy="3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890" name="Text Box 13"/>
            <p:cNvSpPr txBox="1">
              <a:spLocks noChangeArrowheads="1"/>
            </p:cNvSpPr>
            <p:nvPr/>
          </p:nvSpPr>
          <p:spPr bwMode="auto">
            <a:xfrm>
              <a:off x="1440" y="1926"/>
              <a:ext cx="372" cy="250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Q</a:t>
              </a:r>
              <a:r>
                <a:rPr lang="en-GB" altLang="en-US" sz="2000" b="1" baseline="-25000">
                  <a:solidFill>
                    <a:srgbClr val="3333CC"/>
                  </a:solidFill>
                  <a:latin typeface="Comic Sans MS" panose="030F0702030302020204" pitchFamily="66" charset="0"/>
                </a:rPr>
                <a:t>1</a:t>
              </a:r>
              <a:endParaRPr lang="en-GB" altLang="en-US" sz="2000" b="1">
                <a:solidFill>
                  <a:srgbClr val="3333CC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881438" y="3019425"/>
            <a:ext cx="1289050" cy="2506663"/>
            <a:chOff x="2445" y="1902"/>
            <a:chExt cx="812" cy="1579"/>
          </a:xfrm>
        </p:grpSpPr>
        <p:grpSp>
          <p:nvGrpSpPr>
            <p:cNvPr id="79884" name="Group 15"/>
            <p:cNvGrpSpPr>
              <a:grpSpLocks/>
            </p:cNvGrpSpPr>
            <p:nvPr/>
          </p:nvGrpSpPr>
          <p:grpSpPr bwMode="auto">
            <a:xfrm>
              <a:off x="2445" y="2196"/>
              <a:ext cx="812" cy="1285"/>
              <a:chOff x="2445" y="2196"/>
              <a:chExt cx="812" cy="1285"/>
            </a:xfrm>
          </p:grpSpPr>
          <p:sp>
            <p:nvSpPr>
              <p:cNvPr id="79886" name="Oval 16"/>
              <p:cNvSpPr>
                <a:spLocks noChangeArrowheads="1"/>
              </p:cNvSpPr>
              <p:nvPr/>
            </p:nvSpPr>
            <p:spPr bwMode="auto">
              <a:xfrm>
                <a:off x="2652" y="2196"/>
                <a:ext cx="360" cy="300"/>
              </a:xfrm>
              <a:prstGeom prst="ellipse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887" name="Line 17"/>
              <p:cNvSpPr>
                <a:spLocks noChangeShapeType="1"/>
              </p:cNvSpPr>
              <p:nvPr/>
            </p:nvSpPr>
            <p:spPr bwMode="auto">
              <a:xfrm>
                <a:off x="2834" y="2468"/>
                <a:ext cx="0" cy="5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88" name="Text Box 18"/>
              <p:cNvSpPr txBox="1">
                <a:spLocks noChangeArrowheads="1"/>
              </p:cNvSpPr>
              <p:nvPr/>
            </p:nvSpPr>
            <p:spPr bwMode="auto">
              <a:xfrm>
                <a:off x="2445" y="3001"/>
                <a:ext cx="812" cy="480"/>
              </a:xfrm>
              <a:prstGeom prst="rect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200" b="1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Median = 8</a:t>
                </a:r>
              </a:p>
            </p:txBody>
          </p:sp>
        </p:grpSp>
        <p:sp>
          <p:nvSpPr>
            <p:cNvPr id="79885" name="Text Box 19"/>
            <p:cNvSpPr txBox="1">
              <a:spLocks noChangeArrowheads="1"/>
            </p:cNvSpPr>
            <p:nvPr/>
          </p:nvSpPr>
          <p:spPr bwMode="auto">
            <a:xfrm>
              <a:off x="2622" y="1902"/>
              <a:ext cx="372" cy="250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Q</a:t>
              </a:r>
              <a:r>
                <a:rPr lang="en-GB" altLang="en-US" sz="2000" b="1" baseline="-25000">
                  <a:solidFill>
                    <a:srgbClr val="3333CC"/>
                  </a:solidFill>
                  <a:latin typeface="Comic Sans MS" panose="030F0702030302020204" pitchFamily="66" charset="0"/>
                </a:rPr>
                <a:t>2</a:t>
              </a:r>
              <a:endParaRPr lang="en-GB" altLang="en-US" sz="2000" b="1">
                <a:solidFill>
                  <a:srgbClr val="3333CC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1123950" y="3505200"/>
            <a:ext cx="742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3,    4,    4,    6,    8,    8,    8,    9,     10,    10,    15, 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647700" y="571500"/>
            <a:ext cx="8096250" cy="4572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dirty="0">
                <a:solidFill>
                  <a:srgbClr val="FFFF99"/>
                </a:solidFill>
                <a:latin typeface="Comic Sans MS" pitchFamily="66" charset="0"/>
              </a:rPr>
              <a:t>Finding the Semi-Interquartile range. </a:t>
            </a:r>
          </a:p>
        </p:txBody>
      </p:sp>
      <p:sp>
        <p:nvSpPr>
          <p:cNvPr id="79879" name="Text Box 22"/>
          <p:cNvSpPr txBox="1">
            <a:spLocks noChangeArrowheads="1"/>
          </p:cNvSpPr>
          <p:nvPr/>
        </p:nvSpPr>
        <p:spPr bwMode="auto">
          <a:xfrm>
            <a:off x="781050" y="196215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      6,    3,    9,    8,    4,    10,    8,     4,    15,    8,    10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3276600" y="2495550"/>
            <a:ext cx="2819400" cy="457200"/>
          </a:xfrm>
          <a:prstGeom prst="rect">
            <a:avLst/>
          </a:prstGeom>
          <a:gradFill rotWithShape="0">
            <a:gsLst>
              <a:gs pos="0">
                <a:srgbClr val="75A4A7"/>
              </a:gs>
              <a:gs pos="50000">
                <a:srgbClr val="B0F7FC"/>
              </a:gs>
              <a:gs pos="100000">
                <a:srgbClr val="75A4A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Order the data</a:t>
            </a:r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2646363" y="4257675"/>
            <a:ext cx="3889375" cy="635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1803400" y="5843588"/>
            <a:ext cx="6259513" cy="430212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200" b="1">
                <a:solidFill>
                  <a:srgbClr val="3333CC"/>
                </a:solidFill>
                <a:latin typeface="Comic Sans MS" panose="030F0702030302020204" pitchFamily="66" charset="0"/>
              </a:rPr>
              <a:t>Inter- Quartile Range = (10  - 4)/2 = </a:t>
            </a:r>
            <a:r>
              <a:rPr lang="en-GB" altLang="en-US" sz="2200" b="1">
                <a:solidFill>
                  <a:srgbClr val="FF5050"/>
                </a:solidFill>
                <a:latin typeface="Comic Sans MS" panose="030F0702030302020204" pitchFamily="66" charset="0"/>
              </a:rPr>
              <a:t>3 </a:t>
            </a:r>
          </a:p>
        </p:txBody>
      </p:sp>
      <p:sp>
        <p:nvSpPr>
          <p:cNvPr id="79883" name="Text Box 26"/>
          <p:cNvSpPr txBox="1">
            <a:spLocks noChangeArrowheads="1"/>
          </p:cNvSpPr>
          <p:nvPr/>
        </p:nvSpPr>
        <p:spPr bwMode="auto">
          <a:xfrm>
            <a:off x="609600" y="1447800"/>
            <a:ext cx="82486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>
                <a:solidFill>
                  <a:srgbClr val="3333CC"/>
                </a:solidFill>
                <a:latin typeface="Comic Sans MS" panose="030F0702030302020204" pitchFamily="66" charset="0"/>
              </a:rPr>
              <a:t>Example 1</a:t>
            </a:r>
            <a:r>
              <a:rPr lang="en-GB" altLang="en-US" sz="2200">
                <a:solidFill>
                  <a:srgbClr val="000000"/>
                </a:solidFill>
                <a:latin typeface="Comic Sans MS" panose="030F0702030302020204" pitchFamily="66" charset="0"/>
              </a:rPr>
              <a:t>:  Find the median and quartiles for the data below.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 autoUpdateAnimBg="0"/>
      <p:bldP spid="8215" grpId="0" animBg="1" autoUpdateAnimBg="0"/>
      <p:bldP spid="821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781050" y="17145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12,    6,    4,    9,    8,    4,    9,    8,     5,    9,    8,    10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0" y="34290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4,    4,    5,    6,    8,    8,    8,    9,     9,    9,    10,    12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143250" y="2209800"/>
            <a:ext cx="2819400" cy="457200"/>
          </a:xfrm>
          <a:prstGeom prst="rect">
            <a:avLst/>
          </a:prstGeom>
          <a:gradFill rotWithShape="0">
            <a:gsLst>
              <a:gs pos="0">
                <a:srgbClr val="75A4A7"/>
              </a:gs>
              <a:gs pos="50000">
                <a:srgbClr val="B0F7FC"/>
              </a:gs>
              <a:gs pos="100000">
                <a:srgbClr val="75A4A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Order the data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552700" y="4086225"/>
            <a:ext cx="3927475" cy="635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803400" y="5843588"/>
            <a:ext cx="5662613" cy="430212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200" b="1">
                <a:solidFill>
                  <a:srgbClr val="3333CC"/>
                </a:solidFill>
                <a:latin typeface="Comic Sans MS" panose="030F0702030302020204" pitchFamily="66" charset="0"/>
              </a:rPr>
              <a:t>Inter- Quartile Range = (9 - 5½) = </a:t>
            </a:r>
            <a:r>
              <a:rPr lang="en-GB" altLang="en-US" sz="2200" b="1">
                <a:solidFill>
                  <a:srgbClr val="FF5050"/>
                </a:solidFill>
                <a:latin typeface="Comic Sans MS" panose="030F0702030302020204" pitchFamily="66" charset="0"/>
              </a:rPr>
              <a:t>1¾</a:t>
            </a:r>
            <a:r>
              <a:rPr lang="en-GB" altLang="en-US" sz="2200" b="1">
                <a:solidFill>
                  <a:srgbClr val="3333CC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0903" name="Text Box 8"/>
          <p:cNvSpPr txBox="1">
            <a:spLocks noChangeArrowheads="1"/>
          </p:cNvSpPr>
          <p:nvPr/>
        </p:nvSpPr>
        <p:spPr bwMode="auto">
          <a:xfrm>
            <a:off x="609600" y="1200150"/>
            <a:ext cx="82486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>
                <a:solidFill>
                  <a:srgbClr val="3333CC"/>
                </a:solidFill>
                <a:latin typeface="Comic Sans MS" panose="030F0702030302020204" pitchFamily="66" charset="0"/>
              </a:rPr>
              <a:t>Example 2</a:t>
            </a:r>
            <a:r>
              <a:rPr lang="en-GB" altLang="en-US" sz="2200">
                <a:solidFill>
                  <a:srgbClr val="000000"/>
                </a:solidFill>
                <a:latin typeface="Comic Sans MS" panose="030F0702030302020204" pitchFamily="66" charset="0"/>
              </a:rPr>
              <a:t>:  Find the median and quartiles for the data below.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85950" y="2819400"/>
            <a:ext cx="1414463" cy="2532063"/>
            <a:chOff x="1188" y="1776"/>
            <a:chExt cx="891" cy="1595"/>
          </a:xfrm>
        </p:grpSpPr>
        <p:grpSp>
          <p:nvGrpSpPr>
            <p:cNvPr id="80916" name="Group 10"/>
            <p:cNvGrpSpPr>
              <a:grpSpLocks/>
            </p:cNvGrpSpPr>
            <p:nvPr/>
          </p:nvGrpSpPr>
          <p:grpSpPr bwMode="auto">
            <a:xfrm>
              <a:off x="1188" y="2067"/>
              <a:ext cx="891" cy="1304"/>
              <a:chOff x="1188" y="2067"/>
              <a:chExt cx="891" cy="1304"/>
            </a:xfrm>
          </p:grpSpPr>
          <p:sp>
            <p:nvSpPr>
              <p:cNvPr id="80918" name="Line 11"/>
              <p:cNvSpPr>
                <a:spLocks noChangeShapeType="1"/>
              </p:cNvSpPr>
              <p:nvPr/>
            </p:nvSpPr>
            <p:spPr bwMode="auto">
              <a:xfrm>
                <a:off x="1609" y="2067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9" name="Text Box 12"/>
              <p:cNvSpPr txBox="1">
                <a:spLocks noChangeArrowheads="1"/>
              </p:cNvSpPr>
              <p:nvPr/>
            </p:nvSpPr>
            <p:spPr bwMode="auto">
              <a:xfrm>
                <a:off x="1188" y="2680"/>
                <a:ext cx="891" cy="691"/>
              </a:xfrm>
              <a:prstGeom prst="rect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200" b="1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Lower Quartile = 5½ </a:t>
                </a:r>
              </a:p>
            </p:txBody>
          </p:sp>
        </p:grpSp>
        <p:sp>
          <p:nvSpPr>
            <p:cNvPr id="80917" name="Text Box 13"/>
            <p:cNvSpPr txBox="1">
              <a:spLocks noChangeArrowheads="1"/>
            </p:cNvSpPr>
            <p:nvPr/>
          </p:nvSpPr>
          <p:spPr bwMode="auto">
            <a:xfrm>
              <a:off x="1428" y="1776"/>
              <a:ext cx="372" cy="250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Q</a:t>
              </a:r>
              <a:r>
                <a:rPr lang="en-GB" altLang="en-US" sz="2000" b="1" baseline="-25000">
                  <a:solidFill>
                    <a:srgbClr val="3333CC"/>
                  </a:solidFill>
                  <a:latin typeface="Comic Sans MS" panose="030F0702030302020204" pitchFamily="66" charset="0"/>
                </a:rPr>
                <a:t>1</a:t>
              </a:r>
              <a:endParaRPr lang="en-GB" altLang="en-US" sz="2000" b="1">
                <a:solidFill>
                  <a:srgbClr val="3333CC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784850" y="2819400"/>
            <a:ext cx="1414463" cy="2482850"/>
            <a:chOff x="3644" y="1776"/>
            <a:chExt cx="891" cy="1564"/>
          </a:xfrm>
        </p:grpSpPr>
        <p:grpSp>
          <p:nvGrpSpPr>
            <p:cNvPr id="80912" name="Group 15"/>
            <p:cNvGrpSpPr>
              <a:grpSpLocks/>
            </p:cNvGrpSpPr>
            <p:nvPr/>
          </p:nvGrpSpPr>
          <p:grpSpPr bwMode="auto">
            <a:xfrm>
              <a:off x="3644" y="2066"/>
              <a:ext cx="891" cy="1274"/>
              <a:chOff x="3644" y="2066"/>
              <a:chExt cx="891" cy="1274"/>
            </a:xfrm>
          </p:grpSpPr>
          <p:sp>
            <p:nvSpPr>
              <p:cNvPr id="80914" name="Line 16"/>
              <p:cNvSpPr>
                <a:spLocks noChangeShapeType="1"/>
              </p:cNvSpPr>
              <p:nvPr/>
            </p:nvSpPr>
            <p:spPr bwMode="auto">
              <a:xfrm>
                <a:off x="4053" y="2066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5" name="Text Box 17"/>
              <p:cNvSpPr txBox="1">
                <a:spLocks noChangeArrowheads="1"/>
              </p:cNvSpPr>
              <p:nvPr/>
            </p:nvSpPr>
            <p:spPr bwMode="auto">
              <a:xfrm>
                <a:off x="3644" y="2649"/>
                <a:ext cx="891" cy="691"/>
              </a:xfrm>
              <a:prstGeom prst="rect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200" b="1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Upper Quartile = 9</a:t>
                </a:r>
              </a:p>
            </p:txBody>
          </p:sp>
        </p:grpSp>
        <p:sp>
          <p:nvSpPr>
            <p:cNvPr id="80913" name="Text Box 18"/>
            <p:cNvSpPr txBox="1">
              <a:spLocks noChangeArrowheads="1"/>
            </p:cNvSpPr>
            <p:nvPr/>
          </p:nvSpPr>
          <p:spPr bwMode="auto">
            <a:xfrm>
              <a:off x="3876" y="1776"/>
              <a:ext cx="372" cy="250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Q</a:t>
              </a:r>
              <a:r>
                <a:rPr lang="en-GB" altLang="en-US" sz="2000" b="1" baseline="-25000">
                  <a:solidFill>
                    <a:srgbClr val="3333CC"/>
                  </a:solidFill>
                  <a:latin typeface="Comic Sans MS" panose="030F0702030302020204" pitchFamily="66" charset="0"/>
                </a:rPr>
                <a:t>3</a:t>
              </a:r>
              <a:endParaRPr lang="en-GB" altLang="en-US" sz="2000" b="1">
                <a:solidFill>
                  <a:srgbClr val="3333CC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868738" y="2781300"/>
            <a:ext cx="1289050" cy="2357438"/>
            <a:chOff x="2437" y="1752"/>
            <a:chExt cx="812" cy="1485"/>
          </a:xfrm>
        </p:grpSpPr>
        <p:grpSp>
          <p:nvGrpSpPr>
            <p:cNvPr id="80908" name="Group 20"/>
            <p:cNvGrpSpPr>
              <a:grpSpLocks/>
            </p:cNvGrpSpPr>
            <p:nvPr/>
          </p:nvGrpSpPr>
          <p:grpSpPr bwMode="auto">
            <a:xfrm>
              <a:off x="2437" y="2068"/>
              <a:ext cx="812" cy="1169"/>
              <a:chOff x="2409" y="2060"/>
              <a:chExt cx="812" cy="1169"/>
            </a:xfrm>
          </p:grpSpPr>
          <p:sp>
            <p:nvSpPr>
              <p:cNvPr id="80910" name="Line 21"/>
              <p:cNvSpPr>
                <a:spLocks noChangeShapeType="1"/>
              </p:cNvSpPr>
              <p:nvPr/>
            </p:nvSpPr>
            <p:spPr bwMode="auto">
              <a:xfrm>
                <a:off x="2762" y="2060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1" name="Text Box 22"/>
              <p:cNvSpPr txBox="1">
                <a:spLocks noChangeArrowheads="1"/>
              </p:cNvSpPr>
              <p:nvPr/>
            </p:nvSpPr>
            <p:spPr bwMode="auto">
              <a:xfrm>
                <a:off x="2409" y="2749"/>
                <a:ext cx="812" cy="480"/>
              </a:xfrm>
              <a:prstGeom prst="rect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200" b="1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Median = 8</a:t>
                </a:r>
              </a:p>
            </p:txBody>
          </p:sp>
        </p:grpSp>
        <p:sp>
          <p:nvSpPr>
            <p:cNvPr id="80909" name="Text Box 23"/>
            <p:cNvSpPr txBox="1">
              <a:spLocks noChangeArrowheads="1"/>
            </p:cNvSpPr>
            <p:nvPr/>
          </p:nvSpPr>
          <p:spPr bwMode="auto">
            <a:xfrm>
              <a:off x="2592" y="1752"/>
              <a:ext cx="372" cy="250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Q</a:t>
              </a:r>
              <a:r>
                <a:rPr lang="en-GB" altLang="en-US" sz="2000" b="1" baseline="-25000">
                  <a:solidFill>
                    <a:srgbClr val="3333CC"/>
                  </a:solidFill>
                  <a:latin typeface="Comic Sans MS" panose="030F0702030302020204" pitchFamily="66" charset="0"/>
                </a:rPr>
                <a:t>2</a:t>
              </a:r>
              <a:endParaRPr lang="en-GB" altLang="en-US" sz="2000" b="1">
                <a:solidFill>
                  <a:srgbClr val="3333CC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647700" y="571500"/>
            <a:ext cx="8096250" cy="4572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dirty="0">
                <a:solidFill>
                  <a:srgbClr val="FFFF99"/>
                </a:solidFill>
                <a:latin typeface="Comic Sans MS" pitchFamily="66" charset="0"/>
              </a:rPr>
              <a:t>Finding the Semi-Interquartile range.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3" grpId="0" animBg="1" autoUpdateAnimBg="0"/>
      <p:bldP spid="717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2E72B7-3DD3-4723-9966-5F5613630A67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81924" name="Text Box 2"/>
          <p:cNvSpPr txBox="1">
            <a:spLocks noChangeArrowheads="1"/>
          </p:cNvSpPr>
          <p:nvPr/>
        </p:nvSpPr>
        <p:spPr bwMode="auto">
          <a:xfrm>
            <a:off x="2132013" y="2038350"/>
            <a:ext cx="5195887" cy="237013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Now try N5 TJ Lifeskills</a:t>
            </a:r>
          </a:p>
          <a:p>
            <a:pPr algn="ctr" eaLnBrk="1" hangingPunct="1"/>
            <a:r>
              <a:rPr lang="en-GB" altLang="en-US" sz="36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 24.3 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Ch24 (page 237)</a:t>
            </a:r>
          </a:p>
        </p:txBody>
      </p:sp>
      <p:sp>
        <p:nvSpPr>
          <p:cNvPr id="81925" name="Rectangle 3"/>
          <p:cNvSpPr>
            <a:spLocks noChangeArrowheads="1"/>
          </p:cNvSpPr>
          <p:nvPr/>
        </p:nvSpPr>
        <p:spPr bwMode="auto">
          <a:xfrm>
            <a:off x="1971675" y="4419600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26" name="Picture 4" descr="ag00463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5" descr="scottish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6" descr="Office Objects 05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Text Box 7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Statistics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0A1F3E-EE10-4156-A4CE-6AC5138344F3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6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17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829286-B47D-45C7-B858-55A4CC24F0D3}" type="slidenum"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25</a:t>
            </a:fld>
            <a:endParaRPr lang="en-GB" altLang="en-US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2949" name="Picture 2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13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Text Box 3"/>
          <p:cNvSpPr txBox="1">
            <a:spLocks noChangeArrowheads="1"/>
          </p:cNvSpPr>
          <p:nvPr/>
        </p:nvSpPr>
        <p:spPr bwMode="auto">
          <a:xfrm rot="-5400000">
            <a:off x="-1573212" y="4043362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82951" name="Text Box 5"/>
          <p:cNvSpPr txBox="1">
            <a:spLocks noChangeArrowheads="1"/>
          </p:cNvSpPr>
          <p:nvPr/>
        </p:nvSpPr>
        <p:spPr bwMode="auto">
          <a:xfrm>
            <a:off x="2643188" y="693738"/>
            <a:ext cx="4137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>
                <a:solidFill>
                  <a:srgbClr val="FFFF00"/>
                </a:solidFill>
                <a:latin typeface="Comic Sans MS" panose="030F0702030302020204" pitchFamily="66" charset="0"/>
              </a:rPr>
              <a:t>Lesson Starter</a:t>
            </a:r>
          </a:p>
        </p:txBody>
      </p:sp>
      <p:sp>
        <p:nvSpPr>
          <p:cNvPr id="82952" name="Text Box 6"/>
          <p:cNvSpPr txBox="1">
            <a:spLocks noChangeArrowheads="1"/>
          </p:cNvSpPr>
          <p:nvPr/>
        </p:nvSpPr>
        <p:spPr bwMode="auto">
          <a:xfrm>
            <a:off x="1136650" y="1868488"/>
            <a:ext cx="80073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>
                <a:latin typeface="Comic Sans MS" panose="030F0702030302020204" pitchFamily="66" charset="0"/>
              </a:rPr>
              <a:t>In pairs explain term</a:t>
            </a:r>
          </a:p>
          <a:p>
            <a:pPr algn="ctr" eaLnBrk="1" hangingPunct="1"/>
            <a:endParaRPr lang="en-GB" altLang="en-US" sz="320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en-GB" altLang="en-US" sz="3600">
                <a:solidFill>
                  <a:srgbClr val="FFFF00"/>
                </a:solidFill>
                <a:latin typeface="Comic Sans MS" panose="030F0702030302020204" pitchFamily="66" charset="0"/>
              </a:rPr>
              <a:t>Gradient</a:t>
            </a:r>
          </a:p>
          <a:p>
            <a:pPr algn="ctr" eaLnBrk="1" hangingPunct="1"/>
            <a:r>
              <a:rPr lang="en-GB" altLang="en-US" sz="3200"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3200">
                <a:latin typeface="Comic Sans MS" panose="030F0702030302020204" pitchFamily="66" charset="0"/>
              </a:rPr>
              <a:t>and how it can be linked to</a:t>
            </a:r>
          </a:p>
          <a:p>
            <a:pPr algn="ctr" eaLnBrk="1" hangingPunct="1"/>
            <a:r>
              <a:rPr lang="en-GB" altLang="en-US" sz="3200"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3600">
                <a:solidFill>
                  <a:srgbClr val="FFFF00"/>
                </a:solidFill>
                <a:latin typeface="Comic Sans MS" panose="030F0702030302020204" pitchFamily="66" charset="0"/>
              </a:rPr>
              <a:t>Pythagoras Theorem</a:t>
            </a:r>
            <a:endParaRPr lang="en-GB" altLang="en-US" sz="3600">
              <a:latin typeface="Comic Sans MS" panose="030F0702030302020204" pitchFamily="66" charset="0"/>
            </a:endParaRPr>
          </a:p>
        </p:txBody>
      </p:sp>
      <p:pic>
        <p:nvPicPr>
          <p:cNvPr id="82953" name="Picture 14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4" name="TextBox 17"/>
          <p:cNvSpPr txBox="1">
            <a:spLocks noChangeArrowheads="1"/>
          </p:cNvSpPr>
          <p:nvPr/>
        </p:nvSpPr>
        <p:spPr bwMode="auto">
          <a:xfrm>
            <a:off x="139700" y="1238250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N5 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69A582-8271-4461-965C-E0A928E6F1A4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3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83972" name="Picture 3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Text Box 4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83974" name="Picture 5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Learning Intention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Success Criteria</a:t>
            </a:r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977900" y="3005138"/>
            <a:ext cx="388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We are learning  about Boxplots and five figure summary.</a:t>
            </a: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5057775" y="3005138"/>
            <a:ext cx="408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1.	Calculate five figure summary.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3980" name="Text Box 23"/>
          <p:cNvSpPr txBox="1">
            <a:spLocks noChangeArrowheads="1"/>
          </p:cNvSpPr>
          <p:nvPr/>
        </p:nvSpPr>
        <p:spPr bwMode="auto">
          <a:xfrm>
            <a:off x="3286125" y="438150"/>
            <a:ext cx="26971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FFFF00"/>
                </a:solidFill>
                <a:latin typeface="Comic Sans MS" panose="030F0702030302020204" pitchFamily="66" charset="0"/>
              </a:rPr>
              <a:t>Boxplots </a:t>
            </a:r>
          </a:p>
          <a:p>
            <a:pPr algn="ctr" eaLnBrk="1" hangingPunct="1"/>
            <a:r>
              <a:rPr lang="en-GB" altLang="en-US" sz="3200">
                <a:solidFill>
                  <a:srgbClr val="FFFF00"/>
                </a:solidFill>
                <a:latin typeface="Comic Sans MS" panose="030F0702030302020204" pitchFamily="66" charset="0"/>
              </a:rPr>
              <a:t>( </a:t>
            </a:r>
            <a:r>
              <a:rPr lang="en-GB" altLang="en-US" sz="2000">
                <a:solidFill>
                  <a:srgbClr val="FFFF00"/>
                </a:solidFill>
                <a:latin typeface="Comic Sans MS" panose="030F0702030302020204" pitchFamily="66" charset="0"/>
              </a:rPr>
              <a:t>5 figure Summary)</a:t>
            </a:r>
            <a:endParaRPr lang="en-GB" altLang="en-US" sz="32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3981" name="TextBox 14"/>
          <p:cNvSpPr txBox="1">
            <a:spLocks noChangeArrowheads="1"/>
          </p:cNvSpPr>
          <p:nvPr/>
        </p:nvSpPr>
        <p:spPr bwMode="auto">
          <a:xfrm>
            <a:off x="139700" y="1238250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N5 LS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5057775" y="3814763"/>
            <a:ext cx="408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 startAt="2"/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 able to construct a boxplot.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/>
      <p:bldP spid="59413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1838" y="3895725"/>
            <a:ext cx="8039100" cy="565150"/>
            <a:chOff x="1267" y="3780"/>
            <a:chExt cx="3171" cy="356"/>
          </a:xfrm>
        </p:grpSpPr>
        <p:grpSp>
          <p:nvGrpSpPr>
            <p:cNvPr id="85070" name="Group 3"/>
            <p:cNvGrpSpPr>
              <a:grpSpLocks/>
            </p:cNvGrpSpPr>
            <p:nvPr/>
          </p:nvGrpSpPr>
          <p:grpSpPr bwMode="auto">
            <a:xfrm>
              <a:off x="1387" y="3780"/>
              <a:ext cx="2805" cy="87"/>
              <a:chOff x="1248" y="3516"/>
              <a:chExt cx="1632" cy="204"/>
            </a:xfrm>
          </p:grpSpPr>
          <p:sp>
            <p:nvSpPr>
              <p:cNvPr id="85080" name="Rectangle 4"/>
              <p:cNvSpPr>
                <a:spLocks noChangeArrowheads="1"/>
              </p:cNvSpPr>
              <p:nvPr/>
            </p:nvSpPr>
            <p:spPr bwMode="auto">
              <a:xfrm>
                <a:off x="1248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081" name="Rectangle 5"/>
              <p:cNvSpPr>
                <a:spLocks noChangeArrowheads="1"/>
              </p:cNvSpPr>
              <p:nvPr/>
            </p:nvSpPr>
            <p:spPr bwMode="auto">
              <a:xfrm>
                <a:off x="1452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082" name="Rectangle 6"/>
              <p:cNvSpPr>
                <a:spLocks noChangeArrowheads="1"/>
              </p:cNvSpPr>
              <p:nvPr/>
            </p:nvSpPr>
            <p:spPr bwMode="auto">
              <a:xfrm>
                <a:off x="1656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083" name="Rectangle 7"/>
              <p:cNvSpPr>
                <a:spLocks noChangeArrowheads="1"/>
              </p:cNvSpPr>
              <p:nvPr/>
            </p:nvSpPr>
            <p:spPr bwMode="auto">
              <a:xfrm>
                <a:off x="1860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084" name="Rectangle 8"/>
              <p:cNvSpPr>
                <a:spLocks noChangeArrowheads="1"/>
              </p:cNvSpPr>
              <p:nvPr/>
            </p:nvSpPr>
            <p:spPr bwMode="auto">
              <a:xfrm>
                <a:off x="2064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085" name="Rectangle 9"/>
              <p:cNvSpPr>
                <a:spLocks noChangeArrowheads="1"/>
              </p:cNvSpPr>
              <p:nvPr/>
            </p:nvSpPr>
            <p:spPr bwMode="auto">
              <a:xfrm>
                <a:off x="2268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086" name="Rectangle 10"/>
              <p:cNvSpPr>
                <a:spLocks noChangeArrowheads="1"/>
              </p:cNvSpPr>
              <p:nvPr/>
            </p:nvSpPr>
            <p:spPr bwMode="auto">
              <a:xfrm>
                <a:off x="2472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087" name="Rectangle 11"/>
              <p:cNvSpPr>
                <a:spLocks noChangeArrowheads="1"/>
              </p:cNvSpPr>
              <p:nvPr/>
            </p:nvSpPr>
            <p:spPr bwMode="auto">
              <a:xfrm>
                <a:off x="2676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5071" name="Text Box 12"/>
            <p:cNvSpPr txBox="1">
              <a:spLocks noChangeArrowheads="1"/>
            </p:cNvSpPr>
            <p:nvPr/>
          </p:nvSpPr>
          <p:spPr bwMode="auto">
            <a:xfrm>
              <a:off x="1267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85072" name="Text Box 13"/>
            <p:cNvSpPr txBox="1">
              <a:spLocks noChangeArrowheads="1"/>
            </p:cNvSpPr>
            <p:nvPr/>
          </p:nvSpPr>
          <p:spPr bwMode="auto">
            <a:xfrm>
              <a:off x="1603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85073" name="Text Box 14"/>
            <p:cNvSpPr txBox="1">
              <a:spLocks noChangeArrowheads="1"/>
            </p:cNvSpPr>
            <p:nvPr/>
          </p:nvSpPr>
          <p:spPr bwMode="auto">
            <a:xfrm>
              <a:off x="1959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85074" name="Text Box 15"/>
            <p:cNvSpPr txBox="1">
              <a:spLocks noChangeArrowheads="1"/>
            </p:cNvSpPr>
            <p:nvPr/>
          </p:nvSpPr>
          <p:spPr bwMode="auto">
            <a:xfrm>
              <a:off x="2319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85075" name="Text Box 16"/>
            <p:cNvSpPr txBox="1">
              <a:spLocks noChangeArrowheads="1"/>
            </p:cNvSpPr>
            <p:nvPr/>
          </p:nvSpPr>
          <p:spPr bwMode="auto">
            <a:xfrm>
              <a:off x="2670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85076" name="Text Box 17"/>
            <p:cNvSpPr txBox="1">
              <a:spLocks noChangeArrowheads="1"/>
            </p:cNvSpPr>
            <p:nvPr/>
          </p:nvSpPr>
          <p:spPr bwMode="auto">
            <a:xfrm>
              <a:off x="3009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85077" name="Text Box 18"/>
            <p:cNvSpPr txBox="1">
              <a:spLocks noChangeArrowheads="1"/>
            </p:cNvSpPr>
            <p:nvPr/>
          </p:nvSpPr>
          <p:spPr bwMode="auto">
            <a:xfrm>
              <a:off x="3371" y="3867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85078" name="Text Box 19"/>
            <p:cNvSpPr txBox="1">
              <a:spLocks noChangeArrowheads="1"/>
            </p:cNvSpPr>
            <p:nvPr/>
          </p:nvSpPr>
          <p:spPr bwMode="auto">
            <a:xfrm>
              <a:off x="3697" y="3867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85079" name="Text Box 20"/>
            <p:cNvSpPr txBox="1">
              <a:spLocks noChangeArrowheads="1"/>
            </p:cNvSpPr>
            <p:nvPr/>
          </p:nvSpPr>
          <p:spPr bwMode="auto">
            <a:xfrm>
              <a:off x="4053" y="3867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12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079875" y="2930525"/>
            <a:ext cx="1023938" cy="765175"/>
            <a:chOff x="2570" y="1846"/>
            <a:chExt cx="645" cy="482"/>
          </a:xfrm>
        </p:grpSpPr>
        <p:sp>
          <p:nvSpPr>
            <p:cNvPr id="85068" name="Line 22"/>
            <p:cNvSpPr>
              <a:spLocks noChangeShapeType="1"/>
            </p:cNvSpPr>
            <p:nvPr/>
          </p:nvSpPr>
          <p:spPr bwMode="auto">
            <a:xfrm flipV="1">
              <a:off x="2893" y="2082"/>
              <a:ext cx="0" cy="24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9" name="Text Box 23"/>
            <p:cNvSpPr txBox="1">
              <a:spLocks noChangeArrowheads="1"/>
            </p:cNvSpPr>
            <p:nvPr/>
          </p:nvSpPr>
          <p:spPr bwMode="auto">
            <a:xfrm>
              <a:off x="2570" y="1846"/>
              <a:ext cx="6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Median</a:t>
              </a:r>
            </a:p>
          </p:txBody>
        </p:sp>
      </p:grp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1925638" y="2640013"/>
            <a:ext cx="1023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Lower Quartile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5148263" y="2640013"/>
            <a:ext cx="1023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Upper Quartile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560388" y="2686050"/>
            <a:ext cx="1023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Lowest Value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7583488" y="2686050"/>
            <a:ext cx="1023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Highest Value</a:t>
            </a: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414588" y="3305175"/>
            <a:ext cx="3065462" cy="390525"/>
            <a:chOff x="1521" y="2082"/>
            <a:chExt cx="1931" cy="246"/>
          </a:xfrm>
        </p:grpSpPr>
        <p:sp>
          <p:nvSpPr>
            <p:cNvPr id="85066" name="Rectangle 29"/>
            <p:cNvSpPr>
              <a:spLocks noChangeArrowheads="1"/>
            </p:cNvSpPr>
            <p:nvPr/>
          </p:nvSpPr>
          <p:spPr bwMode="auto">
            <a:xfrm>
              <a:off x="1521" y="2082"/>
              <a:ext cx="1931" cy="24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5067" name="Text Box 30"/>
            <p:cNvSpPr txBox="1">
              <a:spLocks noChangeArrowheads="1"/>
            </p:cNvSpPr>
            <p:nvPr/>
          </p:nvSpPr>
          <p:spPr bwMode="auto">
            <a:xfrm>
              <a:off x="2141" y="2106"/>
              <a:ext cx="6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>
                  <a:solidFill>
                    <a:srgbClr val="3333CC"/>
                  </a:solidFill>
                  <a:latin typeface="Comic Sans MS" panose="030F0702030302020204" pitchFamily="66" charset="0"/>
                </a:rPr>
                <a:t>Box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046163" y="3200400"/>
            <a:ext cx="7070725" cy="447675"/>
            <a:chOff x="659" y="2016"/>
            <a:chExt cx="4454" cy="282"/>
          </a:xfrm>
        </p:grpSpPr>
        <p:grpSp>
          <p:nvGrpSpPr>
            <p:cNvPr id="85058" name="Group 32"/>
            <p:cNvGrpSpPr>
              <a:grpSpLocks/>
            </p:cNvGrpSpPr>
            <p:nvPr/>
          </p:nvGrpSpPr>
          <p:grpSpPr bwMode="auto">
            <a:xfrm>
              <a:off x="659" y="2134"/>
              <a:ext cx="875" cy="152"/>
              <a:chOff x="1387" y="3460"/>
              <a:chExt cx="572" cy="152"/>
            </a:xfrm>
          </p:grpSpPr>
          <p:sp>
            <p:nvSpPr>
              <p:cNvPr id="85064" name="Line 33"/>
              <p:cNvSpPr>
                <a:spLocks noChangeShapeType="1"/>
              </p:cNvSpPr>
              <p:nvPr/>
            </p:nvSpPr>
            <p:spPr bwMode="auto">
              <a:xfrm>
                <a:off x="1387" y="3538"/>
                <a:ext cx="5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65" name="Line 34"/>
              <p:cNvSpPr>
                <a:spLocks noChangeShapeType="1"/>
              </p:cNvSpPr>
              <p:nvPr/>
            </p:nvSpPr>
            <p:spPr bwMode="auto">
              <a:xfrm>
                <a:off x="1388" y="3460"/>
                <a:ext cx="0" cy="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059" name="Group 35"/>
            <p:cNvGrpSpPr>
              <a:grpSpLocks/>
            </p:cNvGrpSpPr>
            <p:nvPr/>
          </p:nvGrpSpPr>
          <p:grpSpPr bwMode="auto">
            <a:xfrm>
              <a:off x="3452" y="2122"/>
              <a:ext cx="1661" cy="176"/>
              <a:chOff x="3140" y="3448"/>
              <a:chExt cx="1040" cy="176"/>
            </a:xfrm>
          </p:grpSpPr>
          <p:sp>
            <p:nvSpPr>
              <p:cNvPr id="85062" name="Line 36"/>
              <p:cNvSpPr>
                <a:spLocks noChangeShapeType="1"/>
              </p:cNvSpPr>
              <p:nvPr/>
            </p:nvSpPr>
            <p:spPr bwMode="auto">
              <a:xfrm>
                <a:off x="3140" y="3540"/>
                <a:ext cx="10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63" name="Line 37"/>
              <p:cNvSpPr>
                <a:spLocks noChangeShapeType="1"/>
              </p:cNvSpPr>
              <p:nvPr/>
            </p:nvSpPr>
            <p:spPr bwMode="auto">
              <a:xfrm>
                <a:off x="4172" y="3448"/>
                <a:ext cx="0" cy="1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060" name="Text Box 38"/>
            <p:cNvSpPr txBox="1">
              <a:spLocks noChangeArrowheads="1"/>
            </p:cNvSpPr>
            <p:nvPr/>
          </p:nvSpPr>
          <p:spPr bwMode="auto">
            <a:xfrm>
              <a:off x="3927" y="2028"/>
              <a:ext cx="6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>
                  <a:solidFill>
                    <a:srgbClr val="3333CC"/>
                  </a:solidFill>
                  <a:latin typeface="Comic Sans MS" panose="030F0702030302020204" pitchFamily="66" charset="0"/>
                </a:rPr>
                <a:t>Whisker</a:t>
              </a:r>
            </a:p>
          </p:txBody>
        </p:sp>
        <p:sp>
          <p:nvSpPr>
            <p:cNvPr id="85061" name="Text Box 39"/>
            <p:cNvSpPr txBox="1">
              <a:spLocks noChangeArrowheads="1"/>
            </p:cNvSpPr>
            <p:nvPr/>
          </p:nvSpPr>
          <p:spPr bwMode="auto">
            <a:xfrm>
              <a:off x="802" y="2016"/>
              <a:ext cx="6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>
                  <a:solidFill>
                    <a:srgbClr val="3333CC"/>
                  </a:solidFill>
                  <a:latin typeface="Comic Sans MS" panose="030F0702030302020204" pitchFamily="66" charset="0"/>
                </a:rPr>
                <a:t>Whisker</a:t>
              </a: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-42863" y="598488"/>
            <a:ext cx="9204326" cy="5568950"/>
            <a:chOff x="-27" y="377"/>
            <a:chExt cx="5798" cy="3508"/>
          </a:xfrm>
        </p:grpSpPr>
        <p:grpSp>
          <p:nvGrpSpPr>
            <p:cNvPr id="85007" name="Group 41"/>
            <p:cNvGrpSpPr>
              <a:grpSpLocks/>
            </p:cNvGrpSpPr>
            <p:nvPr/>
          </p:nvGrpSpPr>
          <p:grpSpPr bwMode="auto">
            <a:xfrm>
              <a:off x="-27" y="2988"/>
              <a:ext cx="5798" cy="897"/>
              <a:chOff x="-27" y="2988"/>
              <a:chExt cx="5798" cy="897"/>
            </a:xfrm>
          </p:grpSpPr>
          <p:grpSp>
            <p:nvGrpSpPr>
              <p:cNvPr id="85017" name="Group 42"/>
              <p:cNvGrpSpPr>
                <a:grpSpLocks/>
              </p:cNvGrpSpPr>
              <p:nvPr/>
            </p:nvGrpSpPr>
            <p:grpSpPr bwMode="auto">
              <a:xfrm>
                <a:off x="-27" y="3008"/>
                <a:ext cx="5798" cy="631"/>
                <a:chOff x="-38" y="3160"/>
                <a:chExt cx="5798" cy="631"/>
              </a:xfrm>
            </p:grpSpPr>
            <p:grpSp>
              <p:nvGrpSpPr>
                <p:cNvPr id="85029" name="Group 43"/>
                <p:cNvGrpSpPr>
                  <a:grpSpLocks/>
                </p:cNvGrpSpPr>
                <p:nvPr/>
              </p:nvGrpSpPr>
              <p:grpSpPr bwMode="auto">
                <a:xfrm>
                  <a:off x="-38" y="3492"/>
                  <a:ext cx="5798" cy="299"/>
                  <a:chOff x="-38" y="3492"/>
                  <a:chExt cx="5798" cy="299"/>
                </a:xfrm>
              </p:grpSpPr>
              <p:sp>
                <p:nvSpPr>
                  <p:cNvPr id="85038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8" y="3579"/>
                    <a:ext cx="3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 altLang="en-US" sz="1600">
                        <a:solidFill>
                          <a:srgbClr val="000000"/>
                        </a:solidFill>
                        <a:latin typeface="Comic Sans MS" panose="030F0702030302020204" pitchFamily="66" charset="0"/>
                      </a:rPr>
                      <a:t>130</a:t>
                    </a:r>
                  </a:p>
                </p:txBody>
              </p:sp>
              <p:grpSp>
                <p:nvGrpSpPr>
                  <p:cNvPr id="8503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21" y="3492"/>
                    <a:ext cx="5459" cy="87"/>
                    <a:chOff x="121" y="3492"/>
                    <a:chExt cx="4211" cy="87"/>
                  </a:xfrm>
                </p:grpSpPr>
                <p:sp>
                  <p:nvSpPr>
                    <p:cNvPr id="85046" name="Rectangl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3" y="3492"/>
                      <a:ext cx="351" cy="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047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4" y="3492"/>
                      <a:ext cx="350" cy="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048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" y="3492"/>
                      <a:ext cx="351" cy="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049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5" y="3492"/>
                      <a:ext cx="351" cy="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05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26" y="3492"/>
                      <a:ext cx="350" cy="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051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76" y="3492"/>
                      <a:ext cx="351" cy="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052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7" y="3492"/>
                      <a:ext cx="350" cy="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053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77" y="3492"/>
                      <a:ext cx="351" cy="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054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31" y="3492"/>
                      <a:ext cx="351" cy="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055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2" y="3492"/>
                      <a:ext cx="350" cy="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056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" y="3492"/>
                      <a:ext cx="351" cy="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057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1" y="3492"/>
                      <a:ext cx="351" cy="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85040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1" y="3579"/>
                    <a:ext cx="3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 altLang="en-US" sz="1600">
                        <a:solidFill>
                          <a:srgbClr val="000000"/>
                        </a:solidFill>
                        <a:latin typeface="Comic Sans MS" panose="030F0702030302020204" pitchFamily="66" charset="0"/>
                      </a:rPr>
                      <a:t>140</a:t>
                    </a:r>
                  </a:p>
                </p:txBody>
              </p:sp>
              <p:sp>
                <p:nvSpPr>
                  <p:cNvPr id="85041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0" y="3579"/>
                    <a:ext cx="3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 altLang="en-US" sz="1600">
                        <a:solidFill>
                          <a:srgbClr val="000000"/>
                        </a:solidFill>
                        <a:latin typeface="Comic Sans MS" panose="030F0702030302020204" pitchFamily="66" charset="0"/>
                      </a:rPr>
                      <a:t>150</a:t>
                    </a:r>
                  </a:p>
                </p:txBody>
              </p:sp>
              <p:sp>
                <p:nvSpPr>
                  <p:cNvPr id="85042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60" y="3579"/>
                    <a:ext cx="3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 altLang="en-US" sz="1600">
                        <a:solidFill>
                          <a:srgbClr val="000000"/>
                        </a:solidFill>
                        <a:latin typeface="Comic Sans MS" panose="030F0702030302020204" pitchFamily="66" charset="0"/>
                      </a:rPr>
                      <a:t>160</a:t>
                    </a:r>
                  </a:p>
                </p:txBody>
              </p:sp>
              <p:sp>
                <p:nvSpPr>
                  <p:cNvPr id="85043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69" y="3579"/>
                    <a:ext cx="3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 altLang="en-US" sz="1600">
                        <a:solidFill>
                          <a:srgbClr val="000000"/>
                        </a:solidFill>
                        <a:latin typeface="Comic Sans MS" panose="030F0702030302020204" pitchFamily="66" charset="0"/>
                      </a:rPr>
                      <a:t>170</a:t>
                    </a:r>
                  </a:p>
                </p:txBody>
              </p:sp>
              <p:sp>
                <p:nvSpPr>
                  <p:cNvPr id="8504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77" y="3579"/>
                    <a:ext cx="3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 altLang="en-US" sz="1600">
                        <a:solidFill>
                          <a:srgbClr val="000000"/>
                        </a:solidFill>
                        <a:latin typeface="Comic Sans MS" panose="030F0702030302020204" pitchFamily="66" charset="0"/>
                      </a:rPr>
                      <a:t>180</a:t>
                    </a:r>
                  </a:p>
                </p:txBody>
              </p:sp>
              <p:sp>
                <p:nvSpPr>
                  <p:cNvPr id="85045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80" y="3579"/>
                    <a:ext cx="3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 altLang="en-US" sz="1600">
                        <a:solidFill>
                          <a:srgbClr val="000000"/>
                        </a:solidFill>
                        <a:latin typeface="Comic Sans MS" panose="030F0702030302020204" pitchFamily="66" charset="0"/>
                      </a:rPr>
                      <a:t>190</a:t>
                    </a:r>
                  </a:p>
                </p:txBody>
              </p:sp>
            </p:grpSp>
            <p:sp>
              <p:nvSpPr>
                <p:cNvPr id="85030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3910" y="3160"/>
                  <a:ext cx="0" cy="24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31" name="Rectangle 65"/>
                <p:cNvSpPr>
                  <a:spLocks noChangeArrowheads="1"/>
                </p:cNvSpPr>
                <p:nvPr/>
              </p:nvSpPr>
              <p:spPr bwMode="auto">
                <a:xfrm>
                  <a:off x="2660" y="3160"/>
                  <a:ext cx="2007" cy="24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85032" name="Group 66"/>
                <p:cNvGrpSpPr>
                  <a:grpSpLocks/>
                </p:cNvGrpSpPr>
                <p:nvPr/>
              </p:nvGrpSpPr>
              <p:grpSpPr bwMode="auto">
                <a:xfrm>
                  <a:off x="768" y="3206"/>
                  <a:ext cx="1879" cy="152"/>
                  <a:chOff x="1387" y="3460"/>
                  <a:chExt cx="572" cy="152"/>
                </a:xfrm>
              </p:grpSpPr>
              <p:sp>
                <p:nvSpPr>
                  <p:cNvPr id="85036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387" y="3538"/>
                    <a:ext cx="57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037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388" y="3460"/>
                    <a:ext cx="0" cy="15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33" name="Group 69"/>
                <p:cNvGrpSpPr>
                  <a:grpSpLocks/>
                </p:cNvGrpSpPr>
                <p:nvPr/>
              </p:nvGrpSpPr>
              <p:grpSpPr bwMode="auto">
                <a:xfrm>
                  <a:off x="4671" y="3196"/>
                  <a:ext cx="531" cy="176"/>
                  <a:chOff x="3290" y="3166"/>
                  <a:chExt cx="1748" cy="176"/>
                </a:xfrm>
              </p:grpSpPr>
              <p:sp>
                <p:nvSpPr>
                  <p:cNvPr id="85034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3290" y="3252"/>
                    <a:ext cx="174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035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5031" y="3166"/>
                    <a:ext cx="0" cy="1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5018" name="Line 72"/>
              <p:cNvSpPr>
                <a:spLocks noChangeShapeType="1"/>
              </p:cNvSpPr>
              <p:nvPr/>
            </p:nvSpPr>
            <p:spPr bwMode="auto">
              <a:xfrm flipV="1">
                <a:off x="3386" y="3639"/>
                <a:ext cx="0" cy="24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9" name="Rectangle 73"/>
              <p:cNvSpPr>
                <a:spLocks noChangeArrowheads="1"/>
              </p:cNvSpPr>
              <p:nvPr/>
            </p:nvSpPr>
            <p:spPr bwMode="auto">
              <a:xfrm>
                <a:off x="2406" y="3639"/>
                <a:ext cx="1616" cy="2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85020" name="Group 74"/>
              <p:cNvGrpSpPr>
                <a:grpSpLocks/>
              </p:cNvGrpSpPr>
              <p:nvPr/>
            </p:nvGrpSpPr>
            <p:grpSpPr bwMode="auto">
              <a:xfrm>
                <a:off x="527" y="3685"/>
                <a:ext cx="1879" cy="152"/>
                <a:chOff x="1387" y="3460"/>
                <a:chExt cx="572" cy="152"/>
              </a:xfrm>
            </p:grpSpPr>
            <p:sp>
              <p:nvSpPr>
                <p:cNvPr id="85027" name="Line 75"/>
                <p:cNvSpPr>
                  <a:spLocks noChangeShapeType="1"/>
                </p:cNvSpPr>
                <p:nvPr/>
              </p:nvSpPr>
              <p:spPr bwMode="auto">
                <a:xfrm>
                  <a:off x="1387" y="3538"/>
                  <a:ext cx="57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28" name="Line 76"/>
                <p:cNvSpPr>
                  <a:spLocks noChangeShapeType="1"/>
                </p:cNvSpPr>
                <p:nvPr/>
              </p:nvSpPr>
              <p:spPr bwMode="auto">
                <a:xfrm>
                  <a:off x="1388" y="3460"/>
                  <a:ext cx="0" cy="15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5021" name="Group 77"/>
              <p:cNvGrpSpPr>
                <a:grpSpLocks/>
              </p:cNvGrpSpPr>
              <p:nvPr/>
            </p:nvGrpSpPr>
            <p:grpSpPr bwMode="auto">
              <a:xfrm>
                <a:off x="4035" y="3675"/>
                <a:ext cx="531" cy="176"/>
                <a:chOff x="3290" y="3166"/>
                <a:chExt cx="1748" cy="176"/>
              </a:xfrm>
            </p:grpSpPr>
            <p:sp>
              <p:nvSpPr>
                <p:cNvPr id="85025" name="Line 78"/>
                <p:cNvSpPr>
                  <a:spLocks noChangeShapeType="1"/>
                </p:cNvSpPr>
                <p:nvPr/>
              </p:nvSpPr>
              <p:spPr bwMode="auto">
                <a:xfrm>
                  <a:off x="3290" y="3252"/>
                  <a:ext cx="174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26" name="Line 79"/>
                <p:cNvSpPr>
                  <a:spLocks noChangeShapeType="1"/>
                </p:cNvSpPr>
                <p:nvPr/>
              </p:nvSpPr>
              <p:spPr bwMode="auto">
                <a:xfrm>
                  <a:off x="5031" y="3166"/>
                  <a:ext cx="0" cy="17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022" name="Text Box 80"/>
              <p:cNvSpPr txBox="1">
                <a:spLocks noChangeArrowheads="1"/>
              </p:cNvSpPr>
              <p:nvPr/>
            </p:nvSpPr>
            <p:spPr bwMode="auto">
              <a:xfrm>
                <a:off x="150" y="2988"/>
                <a:ext cx="68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400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Boys</a:t>
                </a:r>
              </a:p>
            </p:txBody>
          </p:sp>
          <p:sp>
            <p:nvSpPr>
              <p:cNvPr id="85023" name="Text Box 81"/>
              <p:cNvSpPr txBox="1">
                <a:spLocks noChangeArrowheads="1"/>
              </p:cNvSpPr>
              <p:nvPr/>
            </p:nvSpPr>
            <p:spPr bwMode="auto">
              <a:xfrm>
                <a:off x="4715" y="3563"/>
                <a:ext cx="68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400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Girls</a:t>
                </a:r>
              </a:p>
            </p:txBody>
          </p:sp>
          <p:sp>
            <p:nvSpPr>
              <p:cNvPr id="85024" name="Text Box 82"/>
              <p:cNvSpPr txBox="1">
                <a:spLocks noChangeArrowheads="1"/>
              </p:cNvSpPr>
              <p:nvPr/>
            </p:nvSpPr>
            <p:spPr bwMode="auto">
              <a:xfrm>
                <a:off x="4909" y="3427"/>
                <a:ext cx="45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6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cm</a:t>
                </a:r>
              </a:p>
            </p:txBody>
          </p:sp>
        </p:grpSp>
        <p:grpSp>
          <p:nvGrpSpPr>
            <p:cNvPr id="85008" name="Group 83"/>
            <p:cNvGrpSpPr>
              <a:grpSpLocks/>
            </p:cNvGrpSpPr>
            <p:nvPr/>
          </p:nvGrpSpPr>
          <p:grpSpPr bwMode="auto">
            <a:xfrm>
              <a:off x="392" y="377"/>
              <a:ext cx="5005" cy="871"/>
              <a:chOff x="392" y="377"/>
              <a:chExt cx="5005" cy="871"/>
            </a:xfrm>
          </p:grpSpPr>
          <p:grpSp>
            <p:nvGrpSpPr>
              <p:cNvPr id="85009" name="Group 84"/>
              <p:cNvGrpSpPr>
                <a:grpSpLocks/>
              </p:cNvGrpSpPr>
              <p:nvPr/>
            </p:nvGrpSpPr>
            <p:grpSpPr bwMode="auto">
              <a:xfrm>
                <a:off x="491" y="377"/>
                <a:ext cx="4739" cy="288"/>
                <a:chOff x="747" y="364"/>
                <a:chExt cx="4739" cy="288"/>
              </a:xfrm>
            </p:grpSpPr>
            <p:sp>
              <p:nvSpPr>
                <p:cNvPr id="85011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1838" y="364"/>
                  <a:ext cx="2677" cy="28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sz="2300">
                      <a:solidFill>
                        <a:srgbClr val="FFFF99"/>
                      </a:solidFill>
                      <a:latin typeface="Comic Sans MS" panose="030F0702030302020204" pitchFamily="66" charset="0"/>
                    </a:rPr>
                    <a:t>Box and Whisker Diagrams.</a:t>
                  </a:r>
                  <a:r>
                    <a:rPr lang="en-GB" altLang="en-US" sz="2400">
                      <a:solidFill>
                        <a:srgbClr val="FFFF99"/>
                      </a:solidFill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grpSp>
              <p:nvGrpSpPr>
                <p:cNvPr id="85012" name="Group 86"/>
                <p:cNvGrpSpPr>
                  <a:grpSpLocks/>
                </p:cNvGrpSpPr>
                <p:nvPr/>
              </p:nvGrpSpPr>
              <p:grpSpPr bwMode="auto">
                <a:xfrm>
                  <a:off x="4516" y="400"/>
                  <a:ext cx="970" cy="252"/>
                  <a:chOff x="4136" y="395"/>
                  <a:chExt cx="970" cy="252"/>
                </a:xfrm>
              </p:grpSpPr>
              <p:sp>
                <p:nvSpPr>
                  <p:cNvPr id="85015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4136" y="516"/>
                    <a:ext cx="97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016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5097" y="395"/>
                    <a:ext cx="0" cy="25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5013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749" y="511"/>
                  <a:ext cx="10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14" name="Line 90"/>
                <p:cNvSpPr>
                  <a:spLocks noChangeShapeType="1"/>
                </p:cNvSpPr>
                <p:nvPr/>
              </p:nvSpPr>
              <p:spPr bwMode="auto">
                <a:xfrm>
                  <a:off x="747" y="377"/>
                  <a:ext cx="0" cy="25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010" name="Text Box 91"/>
              <p:cNvSpPr txBox="1">
                <a:spLocks noChangeArrowheads="1"/>
              </p:cNvSpPr>
              <p:nvPr/>
            </p:nvSpPr>
            <p:spPr bwMode="auto">
              <a:xfrm>
                <a:off x="392" y="800"/>
                <a:ext cx="5005" cy="448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Box plots are useful for comparing two or more sets of data like that shown below for heights of boys and girls in a class.</a:t>
                </a:r>
              </a:p>
            </p:txBody>
          </p:sp>
        </p:grpSp>
      </p:grpSp>
      <p:grpSp>
        <p:nvGrpSpPr>
          <p:cNvPr id="21" name="Group 92"/>
          <p:cNvGrpSpPr>
            <a:grpSpLocks/>
          </p:cNvGrpSpPr>
          <p:nvPr/>
        </p:nvGrpSpPr>
        <p:grpSpPr bwMode="auto">
          <a:xfrm>
            <a:off x="636588" y="2057400"/>
            <a:ext cx="7953375" cy="2403475"/>
            <a:chOff x="401" y="1296"/>
            <a:chExt cx="5010" cy="1514"/>
          </a:xfrm>
        </p:grpSpPr>
        <p:sp>
          <p:nvSpPr>
            <p:cNvPr id="85005" name="Text Box 93"/>
            <p:cNvSpPr txBox="1">
              <a:spLocks noChangeArrowheads="1"/>
            </p:cNvSpPr>
            <p:nvPr/>
          </p:nvSpPr>
          <p:spPr bwMode="auto">
            <a:xfrm>
              <a:off x="1300" y="1367"/>
              <a:ext cx="3477" cy="256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000">
                  <a:solidFill>
                    <a:srgbClr val="3333CC"/>
                  </a:solidFill>
                  <a:latin typeface="Comic Sans MS" panose="030F0702030302020204" pitchFamily="66" charset="0"/>
                </a:rPr>
                <a:t>Anatomy of a Box and Whisker Diagram.</a:t>
              </a:r>
            </a:p>
          </p:txBody>
        </p:sp>
        <p:sp>
          <p:nvSpPr>
            <p:cNvPr id="85006" name="Rectangle 94"/>
            <p:cNvSpPr>
              <a:spLocks noChangeArrowheads="1"/>
            </p:cNvSpPr>
            <p:nvPr/>
          </p:nvSpPr>
          <p:spPr bwMode="auto">
            <a:xfrm>
              <a:off x="401" y="1296"/>
              <a:ext cx="5010" cy="1514"/>
            </a:xfrm>
            <a:prstGeom prst="rect">
              <a:avLst/>
            </a:prstGeom>
            <a:noFill/>
            <a:ln w="9525">
              <a:solidFill>
                <a:srgbClr val="FF5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5" name="Rounded Rectangle 94">
            <a:hlinkClick r:id="rId2"/>
          </p:cNvPr>
          <p:cNvSpPr/>
          <p:nvPr/>
        </p:nvSpPr>
        <p:spPr>
          <a:xfrm>
            <a:off x="7477125" y="6078538"/>
            <a:ext cx="1504950" cy="53816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Demo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0" grpId="0" autoUpdateAnimBg="0"/>
      <p:bldP spid="9241" grpId="0" autoUpdateAnimBg="0"/>
      <p:bldP spid="9242" grpId="0" autoUpdateAnimBg="0"/>
      <p:bldP spid="924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47850" y="1905000"/>
            <a:ext cx="5313363" cy="2570163"/>
            <a:chOff x="1188" y="1488"/>
            <a:chExt cx="3347" cy="1619"/>
          </a:xfrm>
        </p:grpSpPr>
        <p:grpSp>
          <p:nvGrpSpPr>
            <p:cNvPr id="86056" name="Group 3"/>
            <p:cNvGrpSpPr>
              <a:grpSpLocks/>
            </p:cNvGrpSpPr>
            <p:nvPr/>
          </p:nvGrpSpPr>
          <p:grpSpPr bwMode="auto">
            <a:xfrm>
              <a:off x="1188" y="1512"/>
              <a:ext cx="891" cy="1595"/>
              <a:chOff x="1188" y="1776"/>
              <a:chExt cx="891" cy="1595"/>
            </a:xfrm>
          </p:grpSpPr>
          <p:grpSp>
            <p:nvGrpSpPr>
              <p:cNvPr id="86067" name="Group 4"/>
              <p:cNvGrpSpPr>
                <a:grpSpLocks/>
              </p:cNvGrpSpPr>
              <p:nvPr/>
            </p:nvGrpSpPr>
            <p:grpSpPr bwMode="auto">
              <a:xfrm>
                <a:off x="1188" y="2067"/>
                <a:ext cx="891" cy="1304"/>
                <a:chOff x="1188" y="2067"/>
                <a:chExt cx="891" cy="1304"/>
              </a:xfrm>
            </p:grpSpPr>
            <p:sp>
              <p:nvSpPr>
                <p:cNvPr id="86069" name="Line 5"/>
                <p:cNvSpPr>
                  <a:spLocks noChangeShapeType="1"/>
                </p:cNvSpPr>
                <p:nvPr/>
              </p:nvSpPr>
              <p:spPr bwMode="auto">
                <a:xfrm>
                  <a:off x="1609" y="2067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7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88" y="2680"/>
                  <a:ext cx="891" cy="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A8A877"/>
                    </a:gs>
                    <a:gs pos="50000">
                      <a:srgbClr val="FDFDB3"/>
                    </a:gs>
                    <a:gs pos="100000">
                      <a:srgbClr val="A8A877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sz="2200" b="1">
                      <a:solidFill>
                        <a:srgbClr val="3333CC"/>
                      </a:solidFill>
                      <a:latin typeface="Comic Sans MS" panose="030F0702030302020204" pitchFamily="66" charset="0"/>
                    </a:rPr>
                    <a:t>Lower Quartile = 5½ </a:t>
                  </a:r>
                </a:p>
              </p:txBody>
            </p:sp>
          </p:grpSp>
          <p:sp>
            <p:nvSpPr>
              <p:cNvPr id="86068" name="Text Box 7"/>
              <p:cNvSpPr txBox="1">
                <a:spLocks noChangeArrowheads="1"/>
              </p:cNvSpPr>
              <p:nvPr/>
            </p:nvSpPr>
            <p:spPr bwMode="auto">
              <a:xfrm>
                <a:off x="1428" y="1776"/>
                <a:ext cx="372" cy="250"/>
              </a:xfrm>
              <a:prstGeom prst="rect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000" b="1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Q</a:t>
                </a:r>
                <a:r>
                  <a:rPr lang="en-GB" altLang="en-US" sz="2000" b="1" baseline="-25000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1</a:t>
                </a:r>
                <a:endPara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86057" name="Group 8"/>
            <p:cNvGrpSpPr>
              <a:grpSpLocks/>
            </p:cNvGrpSpPr>
            <p:nvPr/>
          </p:nvGrpSpPr>
          <p:grpSpPr bwMode="auto">
            <a:xfrm>
              <a:off x="3644" y="1512"/>
              <a:ext cx="891" cy="1564"/>
              <a:chOff x="3644" y="1776"/>
              <a:chExt cx="891" cy="1564"/>
            </a:xfrm>
          </p:grpSpPr>
          <p:grpSp>
            <p:nvGrpSpPr>
              <p:cNvPr id="86063" name="Group 9"/>
              <p:cNvGrpSpPr>
                <a:grpSpLocks/>
              </p:cNvGrpSpPr>
              <p:nvPr/>
            </p:nvGrpSpPr>
            <p:grpSpPr bwMode="auto">
              <a:xfrm>
                <a:off x="3644" y="2066"/>
                <a:ext cx="891" cy="1274"/>
                <a:chOff x="3644" y="2066"/>
                <a:chExt cx="891" cy="1274"/>
              </a:xfrm>
            </p:grpSpPr>
            <p:sp>
              <p:nvSpPr>
                <p:cNvPr id="86065" name="Line 10"/>
                <p:cNvSpPr>
                  <a:spLocks noChangeShapeType="1"/>
                </p:cNvSpPr>
                <p:nvPr/>
              </p:nvSpPr>
              <p:spPr bwMode="auto">
                <a:xfrm>
                  <a:off x="4053" y="2066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6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644" y="2649"/>
                  <a:ext cx="891" cy="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A8A877"/>
                    </a:gs>
                    <a:gs pos="50000">
                      <a:srgbClr val="FDFDB3"/>
                    </a:gs>
                    <a:gs pos="100000">
                      <a:srgbClr val="A8A877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sz="2200" b="1">
                      <a:solidFill>
                        <a:srgbClr val="3333CC"/>
                      </a:solidFill>
                      <a:latin typeface="Comic Sans MS" panose="030F0702030302020204" pitchFamily="66" charset="0"/>
                    </a:rPr>
                    <a:t>Upper Quartile = 9</a:t>
                  </a:r>
                </a:p>
              </p:txBody>
            </p:sp>
          </p:grpSp>
          <p:sp>
            <p:nvSpPr>
              <p:cNvPr id="86064" name="Text Box 12"/>
              <p:cNvSpPr txBox="1">
                <a:spLocks noChangeArrowheads="1"/>
              </p:cNvSpPr>
              <p:nvPr/>
            </p:nvSpPr>
            <p:spPr bwMode="auto">
              <a:xfrm>
                <a:off x="3876" y="1776"/>
                <a:ext cx="372" cy="250"/>
              </a:xfrm>
              <a:prstGeom prst="rect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000" b="1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Q</a:t>
                </a:r>
                <a:r>
                  <a:rPr lang="en-GB" altLang="en-US" sz="2000" b="1" baseline="-25000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3</a:t>
                </a:r>
                <a:endPara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86058" name="Group 13"/>
            <p:cNvGrpSpPr>
              <a:grpSpLocks/>
            </p:cNvGrpSpPr>
            <p:nvPr/>
          </p:nvGrpSpPr>
          <p:grpSpPr bwMode="auto">
            <a:xfrm>
              <a:off x="2437" y="1488"/>
              <a:ext cx="812" cy="1485"/>
              <a:chOff x="2437" y="1752"/>
              <a:chExt cx="812" cy="1485"/>
            </a:xfrm>
          </p:grpSpPr>
          <p:grpSp>
            <p:nvGrpSpPr>
              <p:cNvPr id="86059" name="Group 14"/>
              <p:cNvGrpSpPr>
                <a:grpSpLocks/>
              </p:cNvGrpSpPr>
              <p:nvPr/>
            </p:nvGrpSpPr>
            <p:grpSpPr bwMode="auto">
              <a:xfrm>
                <a:off x="2437" y="2068"/>
                <a:ext cx="812" cy="1169"/>
                <a:chOff x="2409" y="2060"/>
                <a:chExt cx="812" cy="1169"/>
              </a:xfrm>
            </p:grpSpPr>
            <p:sp>
              <p:nvSpPr>
                <p:cNvPr id="86061" name="Line 15"/>
                <p:cNvSpPr>
                  <a:spLocks noChangeShapeType="1"/>
                </p:cNvSpPr>
                <p:nvPr/>
              </p:nvSpPr>
              <p:spPr bwMode="auto">
                <a:xfrm>
                  <a:off x="2762" y="2060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6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09" y="2749"/>
                  <a:ext cx="812" cy="480"/>
                </a:xfrm>
                <a:prstGeom prst="rect">
                  <a:avLst/>
                </a:prstGeom>
                <a:gradFill rotWithShape="0">
                  <a:gsLst>
                    <a:gs pos="0">
                      <a:srgbClr val="A8A877"/>
                    </a:gs>
                    <a:gs pos="50000">
                      <a:srgbClr val="FDFDB3"/>
                    </a:gs>
                    <a:gs pos="100000">
                      <a:srgbClr val="A8A877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sz="2200" b="1">
                      <a:solidFill>
                        <a:srgbClr val="3333CC"/>
                      </a:solidFill>
                      <a:latin typeface="Comic Sans MS" panose="030F0702030302020204" pitchFamily="66" charset="0"/>
                    </a:rPr>
                    <a:t>Median = 8</a:t>
                  </a:r>
                </a:p>
              </p:txBody>
            </p:sp>
          </p:grpSp>
          <p:sp>
            <p:nvSpPr>
              <p:cNvPr id="86060" name="Text Box 17"/>
              <p:cNvSpPr txBox="1">
                <a:spLocks noChangeArrowheads="1"/>
              </p:cNvSpPr>
              <p:nvPr/>
            </p:nvSpPr>
            <p:spPr bwMode="auto">
              <a:xfrm>
                <a:off x="2592" y="1752"/>
                <a:ext cx="372" cy="250"/>
              </a:xfrm>
              <a:prstGeom prst="rect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000" b="1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Q</a:t>
                </a:r>
                <a:r>
                  <a:rPr lang="en-GB" altLang="en-US" sz="2000" b="1" baseline="-25000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2</a:t>
                </a:r>
                <a:endPara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1992313" y="5619750"/>
            <a:ext cx="5033962" cy="565150"/>
            <a:chOff x="1267" y="3780"/>
            <a:chExt cx="3171" cy="356"/>
          </a:xfrm>
        </p:grpSpPr>
        <p:grpSp>
          <p:nvGrpSpPr>
            <p:cNvPr id="86038" name="Group 19"/>
            <p:cNvGrpSpPr>
              <a:grpSpLocks/>
            </p:cNvGrpSpPr>
            <p:nvPr/>
          </p:nvGrpSpPr>
          <p:grpSpPr bwMode="auto">
            <a:xfrm>
              <a:off x="1387" y="3780"/>
              <a:ext cx="2805" cy="87"/>
              <a:chOff x="1248" y="3516"/>
              <a:chExt cx="1632" cy="204"/>
            </a:xfrm>
          </p:grpSpPr>
          <p:sp>
            <p:nvSpPr>
              <p:cNvPr id="86048" name="Rectangle 20"/>
              <p:cNvSpPr>
                <a:spLocks noChangeArrowheads="1"/>
              </p:cNvSpPr>
              <p:nvPr/>
            </p:nvSpPr>
            <p:spPr bwMode="auto">
              <a:xfrm>
                <a:off x="1248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049" name="Rectangle 21"/>
              <p:cNvSpPr>
                <a:spLocks noChangeArrowheads="1"/>
              </p:cNvSpPr>
              <p:nvPr/>
            </p:nvSpPr>
            <p:spPr bwMode="auto">
              <a:xfrm>
                <a:off x="1452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050" name="Rectangle 22"/>
              <p:cNvSpPr>
                <a:spLocks noChangeArrowheads="1"/>
              </p:cNvSpPr>
              <p:nvPr/>
            </p:nvSpPr>
            <p:spPr bwMode="auto">
              <a:xfrm>
                <a:off x="1656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051" name="Rectangle 23"/>
              <p:cNvSpPr>
                <a:spLocks noChangeArrowheads="1"/>
              </p:cNvSpPr>
              <p:nvPr/>
            </p:nvSpPr>
            <p:spPr bwMode="auto">
              <a:xfrm>
                <a:off x="1860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052" name="Rectangle 24"/>
              <p:cNvSpPr>
                <a:spLocks noChangeArrowheads="1"/>
              </p:cNvSpPr>
              <p:nvPr/>
            </p:nvSpPr>
            <p:spPr bwMode="auto">
              <a:xfrm>
                <a:off x="2064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053" name="Rectangle 25"/>
              <p:cNvSpPr>
                <a:spLocks noChangeArrowheads="1"/>
              </p:cNvSpPr>
              <p:nvPr/>
            </p:nvSpPr>
            <p:spPr bwMode="auto">
              <a:xfrm>
                <a:off x="2268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054" name="Rectangle 26"/>
              <p:cNvSpPr>
                <a:spLocks noChangeArrowheads="1"/>
              </p:cNvSpPr>
              <p:nvPr/>
            </p:nvSpPr>
            <p:spPr bwMode="auto">
              <a:xfrm>
                <a:off x="2472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055" name="Rectangle 27"/>
              <p:cNvSpPr>
                <a:spLocks noChangeArrowheads="1"/>
              </p:cNvSpPr>
              <p:nvPr/>
            </p:nvSpPr>
            <p:spPr bwMode="auto">
              <a:xfrm>
                <a:off x="2676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6039" name="Text Box 28"/>
            <p:cNvSpPr txBox="1">
              <a:spLocks noChangeArrowheads="1"/>
            </p:cNvSpPr>
            <p:nvPr/>
          </p:nvSpPr>
          <p:spPr bwMode="auto">
            <a:xfrm>
              <a:off x="1267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86040" name="Text Box 29"/>
            <p:cNvSpPr txBox="1">
              <a:spLocks noChangeArrowheads="1"/>
            </p:cNvSpPr>
            <p:nvPr/>
          </p:nvSpPr>
          <p:spPr bwMode="auto">
            <a:xfrm>
              <a:off x="1603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86041" name="Text Box 30"/>
            <p:cNvSpPr txBox="1">
              <a:spLocks noChangeArrowheads="1"/>
            </p:cNvSpPr>
            <p:nvPr/>
          </p:nvSpPr>
          <p:spPr bwMode="auto">
            <a:xfrm>
              <a:off x="1959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86042" name="Text Box 31"/>
            <p:cNvSpPr txBox="1">
              <a:spLocks noChangeArrowheads="1"/>
            </p:cNvSpPr>
            <p:nvPr/>
          </p:nvSpPr>
          <p:spPr bwMode="auto">
            <a:xfrm>
              <a:off x="2319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86043" name="Text Box 32"/>
            <p:cNvSpPr txBox="1">
              <a:spLocks noChangeArrowheads="1"/>
            </p:cNvSpPr>
            <p:nvPr/>
          </p:nvSpPr>
          <p:spPr bwMode="auto">
            <a:xfrm>
              <a:off x="2670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86044" name="Text Box 33"/>
            <p:cNvSpPr txBox="1">
              <a:spLocks noChangeArrowheads="1"/>
            </p:cNvSpPr>
            <p:nvPr/>
          </p:nvSpPr>
          <p:spPr bwMode="auto">
            <a:xfrm>
              <a:off x="3009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86045" name="Text Box 34"/>
            <p:cNvSpPr txBox="1">
              <a:spLocks noChangeArrowheads="1"/>
            </p:cNvSpPr>
            <p:nvPr/>
          </p:nvSpPr>
          <p:spPr bwMode="auto">
            <a:xfrm>
              <a:off x="3371" y="3867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86046" name="Text Box 35"/>
            <p:cNvSpPr txBox="1">
              <a:spLocks noChangeArrowheads="1"/>
            </p:cNvSpPr>
            <p:nvPr/>
          </p:nvSpPr>
          <p:spPr bwMode="auto">
            <a:xfrm>
              <a:off x="3697" y="3867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86047" name="Text Box 36"/>
            <p:cNvSpPr txBox="1">
              <a:spLocks noChangeArrowheads="1"/>
            </p:cNvSpPr>
            <p:nvPr/>
          </p:nvSpPr>
          <p:spPr bwMode="auto">
            <a:xfrm>
              <a:off x="4053" y="3867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12</a:t>
              </a:r>
            </a:p>
          </p:txBody>
        </p:sp>
      </p:grpSp>
      <p:sp>
        <p:nvSpPr>
          <p:cNvPr id="10277" name="Line 37"/>
          <p:cNvSpPr>
            <a:spLocks noChangeShapeType="1"/>
          </p:cNvSpPr>
          <p:nvPr/>
        </p:nvSpPr>
        <p:spPr bwMode="auto">
          <a:xfrm flipV="1">
            <a:off x="4410075" y="5029200"/>
            <a:ext cx="0" cy="390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3046413" y="5029200"/>
            <a:ext cx="1919287" cy="390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2189163" y="5111750"/>
            <a:ext cx="869950" cy="241300"/>
            <a:chOff x="1387" y="3460"/>
            <a:chExt cx="572" cy="152"/>
          </a:xfrm>
        </p:grpSpPr>
        <p:sp>
          <p:nvSpPr>
            <p:cNvPr id="86036" name="Line 40"/>
            <p:cNvSpPr>
              <a:spLocks noChangeShapeType="1"/>
            </p:cNvSpPr>
            <p:nvPr/>
          </p:nvSpPr>
          <p:spPr bwMode="auto">
            <a:xfrm>
              <a:off x="1387" y="3538"/>
              <a:ext cx="5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7" name="Line 41"/>
            <p:cNvSpPr>
              <a:spLocks noChangeShapeType="1"/>
            </p:cNvSpPr>
            <p:nvPr/>
          </p:nvSpPr>
          <p:spPr bwMode="auto">
            <a:xfrm>
              <a:off x="1388" y="3460"/>
              <a:ext cx="0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4965700" y="5092700"/>
            <a:ext cx="1651000" cy="279400"/>
            <a:chOff x="3140" y="3448"/>
            <a:chExt cx="1040" cy="176"/>
          </a:xfrm>
        </p:grpSpPr>
        <p:sp>
          <p:nvSpPr>
            <p:cNvPr id="86034" name="Line 43"/>
            <p:cNvSpPr>
              <a:spLocks noChangeShapeType="1"/>
            </p:cNvSpPr>
            <p:nvPr/>
          </p:nvSpPr>
          <p:spPr bwMode="auto">
            <a:xfrm>
              <a:off x="3140" y="3540"/>
              <a:ext cx="10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5" name="Line 44"/>
            <p:cNvSpPr>
              <a:spLocks noChangeShapeType="1"/>
            </p:cNvSpPr>
            <p:nvPr/>
          </p:nvSpPr>
          <p:spPr bwMode="auto">
            <a:xfrm>
              <a:off x="4172" y="3448"/>
              <a:ext cx="0" cy="1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609600" y="598488"/>
            <a:ext cx="8248650" cy="2411412"/>
            <a:chOff x="384" y="377"/>
            <a:chExt cx="5196" cy="1519"/>
          </a:xfrm>
        </p:grpSpPr>
        <p:sp>
          <p:nvSpPr>
            <p:cNvPr id="86026" name="Text Box 46"/>
            <p:cNvSpPr txBox="1">
              <a:spLocks noChangeArrowheads="1"/>
            </p:cNvSpPr>
            <p:nvPr/>
          </p:nvSpPr>
          <p:spPr bwMode="auto">
            <a:xfrm>
              <a:off x="456" y="1608"/>
              <a:ext cx="50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4,    4,    5,    6,    8,    8,    8,    9,     9,    9,    10,    12</a:t>
              </a:r>
            </a:p>
          </p:txBody>
        </p:sp>
        <p:sp>
          <p:nvSpPr>
            <p:cNvPr id="86027" name="Text Box 47"/>
            <p:cNvSpPr txBox="1">
              <a:spLocks noChangeArrowheads="1"/>
            </p:cNvSpPr>
            <p:nvPr/>
          </p:nvSpPr>
          <p:spPr bwMode="auto">
            <a:xfrm>
              <a:off x="384" y="756"/>
              <a:ext cx="519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3333CC"/>
                  </a:solidFill>
                  <a:latin typeface="Comic Sans MS" panose="030F0702030302020204" pitchFamily="66" charset="0"/>
                </a:rPr>
                <a:t>Example 1</a:t>
              </a: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:  Draw a Box plot for the data below</a:t>
              </a:r>
            </a:p>
          </p:txBody>
        </p:sp>
        <p:grpSp>
          <p:nvGrpSpPr>
            <p:cNvPr id="86028" name="Group 48"/>
            <p:cNvGrpSpPr>
              <a:grpSpLocks/>
            </p:cNvGrpSpPr>
            <p:nvPr/>
          </p:nvGrpSpPr>
          <p:grpSpPr bwMode="auto">
            <a:xfrm>
              <a:off x="598" y="377"/>
              <a:ext cx="4359" cy="288"/>
              <a:chOff x="478" y="369"/>
              <a:chExt cx="4359" cy="288"/>
            </a:xfrm>
          </p:grpSpPr>
          <p:sp>
            <p:nvSpPr>
              <p:cNvPr id="86029" name="Text Box 49"/>
              <p:cNvSpPr txBox="1">
                <a:spLocks noChangeArrowheads="1"/>
              </p:cNvSpPr>
              <p:nvPr/>
            </p:nvSpPr>
            <p:spPr bwMode="auto">
              <a:xfrm>
                <a:off x="1569" y="369"/>
                <a:ext cx="2311" cy="2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400">
                    <a:solidFill>
                      <a:srgbClr val="FFFF99"/>
                    </a:solidFill>
                    <a:latin typeface="Comic Sans MS" panose="030F0702030302020204" pitchFamily="66" charset="0"/>
                  </a:rPr>
                  <a:t>Drawing a Box Plot. </a:t>
                </a:r>
              </a:p>
            </p:txBody>
          </p:sp>
          <p:sp>
            <p:nvSpPr>
              <p:cNvPr id="86030" name="Line 50"/>
              <p:cNvSpPr>
                <a:spLocks noChangeShapeType="1"/>
              </p:cNvSpPr>
              <p:nvPr/>
            </p:nvSpPr>
            <p:spPr bwMode="auto">
              <a:xfrm>
                <a:off x="3867" y="521"/>
                <a:ext cx="97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31" name="Line 51"/>
              <p:cNvSpPr>
                <a:spLocks noChangeShapeType="1"/>
              </p:cNvSpPr>
              <p:nvPr/>
            </p:nvSpPr>
            <p:spPr bwMode="auto">
              <a:xfrm>
                <a:off x="4828" y="400"/>
                <a:ext cx="0" cy="2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32" name="Line 52"/>
              <p:cNvSpPr>
                <a:spLocks noChangeShapeType="1"/>
              </p:cNvSpPr>
              <p:nvPr/>
            </p:nvSpPr>
            <p:spPr bwMode="auto">
              <a:xfrm flipH="1">
                <a:off x="480" y="516"/>
                <a:ext cx="10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33" name="Line 53"/>
              <p:cNvSpPr>
                <a:spLocks noChangeShapeType="1"/>
              </p:cNvSpPr>
              <p:nvPr/>
            </p:nvSpPr>
            <p:spPr bwMode="auto">
              <a:xfrm>
                <a:off x="478" y="382"/>
                <a:ext cx="0" cy="2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4" name="Rounded Rectangle 53">
            <a:hlinkClick r:id="rId2"/>
          </p:cNvPr>
          <p:cNvSpPr/>
          <p:nvPr/>
        </p:nvSpPr>
        <p:spPr>
          <a:xfrm>
            <a:off x="7477125" y="6078538"/>
            <a:ext cx="1504950" cy="53816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Demo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14500" y="1952625"/>
            <a:ext cx="5307013" cy="2532063"/>
            <a:chOff x="1080" y="1230"/>
            <a:chExt cx="3343" cy="1595"/>
          </a:xfrm>
        </p:grpSpPr>
        <p:grpSp>
          <p:nvGrpSpPr>
            <p:cNvPr id="87089" name="Group 3"/>
            <p:cNvGrpSpPr>
              <a:grpSpLocks/>
            </p:cNvGrpSpPr>
            <p:nvPr/>
          </p:nvGrpSpPr>
          <p:grpSpPr bwMode="auto">
            <a:xfrm>
              <a:off x="3532" y="1236"/>
              <a:ext cx="891" cy="1552"/>
              <a:chOff x="3652" y="1908"/>
              <a:chExt cx="891" cy="1552"/>
            </a:xfrm>
          </p:grpSpPr>
          <p:grpSp>
            <p:nvGrpSpPr>
              <p:cNvPr id="87102" name="Group 4"/>
              <p:cNvGrpSpPr>
                <a:grpSpLocks/>
              </p:cNvGrpSpPr>
              <p:nvPr/>
            </p:nvGrpSpPr>
            <p:grpSpPr bwMode="auto">
              <a:xfrm>
                <a:off x="3652" y="2202"/>
                <a:ext cx="891" cy="1258"/>
                <a:chOff x="3652" y="2202"/>
                <a:chExt cx="891" cy="1258"/>
              </a:xfrm>
            </p:grpSpPr>
            <p:sp>
              <p:nvSpPr>
                <p:cNvPr id="87104" name="Oval 5"/>
                <p:cNvSpPr>
                  <a:spLocks noChangeArrowheads="1"/>
                </p:cNvSpPr>
                <p:nvPr/>
              </p:nvSpPr>
              <p:spPr bwMode="auto">
                <a:xfrm>
                  <a:off x="3942" y="2202"/>
                  <a:ext cx="366" cy="3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8A877"/>
                    </a:gs>
                    <a:gs pos="50000">
                      <a:srgbClr val="FDFDB3"/>
                    </a:gs>
                    <a:gs pos="100000">
                      <a:srgbClr val="A8A877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10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652" y="2769"/>
                  <a:ext cx="891" cy="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A8A877"/>
                    </a:gs>
                    <a:gs pos="50000">
                      <a:srgbClr val="FDFDB3"/>
                    </a:gs>
                    <a:gs pos="100000">
                      <a:srgbClr val="A8A877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sz="2200" b="1">
                      <a:solidFill>
                        <a:srgbClr val="3333CC"/>
                      </a:solidFill>
                      <a:latin typeface="Comic Sans MS" panose="030F0702030302020204" pitchFamily="66" charset="0"/>
                    </a:rPr>
                    <a:t>Upper Quartile = 10 </a:t>
                  </a:r>
                </a:p>
              </p:txBody>
            </p:sp>
            <p:sp>
              <p:nvSpPr>
                <p:cNvPr id="87106" name="Line 7"/>
                <p:cNvSpPr>
                  <a:spLocks noChangeShapeType="1"/>
                </p:cNvSpPr>
                <p:nvPr/>
              </p:nvSpPr>
              <p:spPr bwMode="auto">
                <a:xfrm>
                  <a:off x="4134" y="2502"/>
                  <a:ext cx="0" cy="25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103" name="Text Box 8"/>
              <p:cNvSpPr txBox="1">
                <a:spLocks noChangeArrowheads="1"/>
              </p:cNvSpPr>
              <p:nvPr/>
            </p:nvSpPr>
            <p:spPr bwMode="auto">
              <a:xfrm>
                <a:off x="3920" y="1908"/>
                <a:ext cx="372" cy="250"/>
              </a:xfrm>
              <a:prstGeom prst="rect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000" b="1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Q</a:t>
                </a:r>
                <a:r>
                  <a:rPr lang="en-GB" altLang="en-US" sz="2000" b="1" baseline="-25000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3</a:t>
                </a:r>
                <a:endPara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87090" name="Group 9"/>
            <p:cNvGrpSpPr>
              <a:grpSpLocks/>
            </p:cNvGrpSpPr>
            <p:nvPr/>
          </p:nvGrpSpPr>
          <p:grpSpPr bwMode="auto">
            <a:xfrm>
              <a:off x="1080" y="1254"/>
              <a:ext cx="891" cy="1571"/>
              <a:chOff x="1200" y="1926"/>
              <a:chExt cx="891" cy="1571"/>
            </a:xfrm>
          </p:grpSpPr>
          <p:grpSp>
            <p:nvGrpSpPr>
              <p:cNvPr id="87097" name="Group 10"/>
              <p:cNvGrpSpPr>
                <a:grpSpLocks/>
              </p:cNvGrpSpPr>
              <p:nvPr/>
            </p:nvGrpSpPr>
            <p:grpSpPr bwMode="auto">
              <a:xfrm>
                <a:off x="1200" y="2202"/>
                <a:ext cx="891" cy="1295"/>
                <a:chOff x="1200" y="2202"/>
                <a:chExt cx="891" cy="1295"/>
              </a:xfrm>
            </p:grpSpPr>
            <p:sp>
              <p:nvSpPr>
                <p:cNvPr id="87099" name="Oval 11"/>
                <p:cNvSpPr>
                  <a:spLocks noChangeArrowheads="1"/>
                </p:cNvSpPr>
                <p:nvPr/>
              </p:nvSpPr>
              <p:spPr bwMode="auto">
                <a:xfrm>
                  <a:off x="1458" y="2202"/>
                  <a:ext cx="366" cy="3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8A877"/>
                    </a:gs>
                    <a:gs pos="50000">
                      <a:srgbClr val="FDFDB3"/>
                    </a:gs>
                    <a:gs pos="100000">
                      <a:srgbClr val="A8A877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10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200" y="2806"/>
                  <a:ext cx="891" cy="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A8A877"/>
                    </a:gs>
                    <a:gs pos="50000">
                      <a:srgbClr val="FDFDB3"/>
                    </a:gs>
                    <a:gs pos="100000">
                      <a:srgbClr val="A8A877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sz="2200" b="1">
                      <a:solidFill>
                        <a:srgbClr val="3333CC"/>
                      </a:solidFill>
                      <a:latin typeface="Comic Sans MS" panose="030F0702030302020204" pitchFamily="66" charset="0"/>
                    </a:rPr>
                    <a:t>Lower Quartile = 4 </a:t>
                  </a:r>
                </a:p>
              </p:txBody>
            </p:sp>
            <p:sp>
              <p:nvSpPr>
                <p:cNvPr id="87101" name="Line 13"/>
                <p:cNvSpPr>
                  <a:spLocks noChangeShapeType="1"/>
                </p:cNvSpPr>
                <p:nvPr/>
              </p:nvSpPr>
              <p:spPr bwMode="auto">
                <a:xfrm>
                  <a:off x="1644" y="2490"/>
                  <a:ext cx="0" cy="3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098" name="Text Box 14"/>
              <p:cNvSpPr txBox="1">
                <a:spLocks noChangeArrowheads="1"/>
              </p:cNvSpPr>
              <p:nvPr/>
            </p:nvSpPr>
            <p:spPr bwMode="auto">
              <a:xfrm>
                <a:off x="1440" y="1926"/>
                <a:ext cx="372" cy="250"/>
              </a:xfrm>
              <a:prstGeom prst="rect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000" b="1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Q</a:t>
                </a:r>
                <a:r>
                  <a:rPr lang="en-GB" altLang="en-US" sz="2000" b="1" baseline="-25000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1</a:t>
                </a:r>
                <a:endPara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87091" name="Group 15"/>
            <p:cNvGrpSpPr>
              <a:grpSpLocks/>
            </p:cNvGrpSpPr>
            <p:nvPr/>
          </p:nvGrpSpPr>
          <p:grpSpPr bwMode="auto">
            <a:xfrm>
              <a:off x="2325" y="1230"/>
              <a:ext cx="812" cy="1579"/>
              <a:chOff x="2445" y="1902"/>
              <a:chExt cx="812" cy="1579"/>
            </a:xfrm>
          </p:grpSpPr>
          <p:grpSp>
            <p:nvGrpSpPr>
              <p:cNvPr id="87092" name="Group 16"/>
              <p:cNvGrpSpPr>
                <a:grpSpLocks/>
              </p:cNvGrpSpPr>
              <p:nvPr/>
            </p:nvGrpSpPr>
            <p:grpSpPr bwMode="auto">
              <a:xfrm>
                <a:off x="2445" y="2196"/>
                <a:ext cx="812" cy="1285"/>
                <a:chOff x="2445" y="2196"/>
                <a:chExt cx="812" cy="1285"/>
              </a:xfrm>
            </p:grpSpPr>
            <p:sp>
              <p:nvSpPr>
                <p:cNvPr id="87094" name="Oval 17"/>
                <p:cNvSpPr>
                  <a:spLocks noChangeArrowheads="1"/>
                </p:cNvSpPr>
                <p:nvPr/>
              </p:nvSpPr>
              <p:spPr bwMode="auto">
                <a:xfrm>
                  <a:off x="2652" y="2196"/>
                  <a:ext cx="360" cy="3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8A877"/>
                    </a:gs>
                    <a:gs pos="50000">
                      <a:srgbClr val="FDFDB3"/>
                    </a:gs>
                    <a:gs pos="100000">
                      <a:srgbClr val="A8A877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95" name="Line 18"/>
                <p:cNvSpPr>
                  <a:spLocks noChangeShapeType="1"/>
                </p:cNvSpPr>
                <p:nvPr/>
              </p:nvSpPr>
              <p:spPr bwMode="auto">
                <a:xfrm>
                  <a:off x="2834" y="2468"/>
                  <a:ext cx="0" cy="52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9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445" y="3001"/>
                  <a:ext cx="812" cy="480"/>
                </a:xfrm>
                <a:prstGeom prst="rect">
                  <a:avLst/>
                </a:prstGeom>
                <a:gradFill rotWithShape="0">
                  <a:gsLst>
                    <a:gs pos="0">
                      <a:srgbClr val="A8A877"/>
                    </a:gs>
                    <a:gs pos="50000">
                      <a:srgbClr val="FDFDB3"/>
                    </a:gs>
                    <a:gs pos="100000">
                      <a:srgbClr val="A8A877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sz="2200" b="1">
                      <a:solidFill>
                        <a:srgbClr val="3333CC"/>
                      </a:solidFill>
                      <a:latin typeface="Comic Sans MS" panose="030F0702030302020204" pitchFamily="66" charset="0"/>
                    </a:rPr>
                    <a:t>Median = 8</a:t>
                  </a:r>
                </a:p>
              </p:txBody>
            </p:sp>
          </p:grpSp>
          <p:sp>
            <p:nvSpPr>
              <p:cNvPr id="87093" name="Text Box 20"/>
              <p:cNvSpPr txBox="1">
                <a:spLocks noChangeArrowheads="1"/>
              </p:cNvSpPr>
              <p:nvPr/>
            </p:nvSpPr>
            <p:spPr bwMode="auto">
              <a:xfrm>
                <a:off x="2622" y="1902"/>
                <a:ext cx="372" cy="250"/>
              </a:xfrm>
              <a:prstGeom prst="rect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000" b="1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Q</a:t>
                </a:r>
                <a:r>
                  <a:rPr lang="en-GB" altLang="en-US" sz="2000" b="1" baseline="-25000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2</a:t>
                </a:r>
                <a:endPara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609600" y="577850"/>
            <a:ext cx="8248650" cy="2317750"/>
            <a:chOff x="384" y="364"/>
            <a:chExt cx="5196" cy="1460"/>
          </a:xfrm>
        </p:grpSpPr>
        <p:sp>
          <p:nvSpPr>
            <p:cNvPr id="87081" name="Text Box 22"/>
            <p:cNvSpPr txBox="1">
              <a:spLocks noChangeArrowheads="1"/>
            </p:cNvSpPr>
            <p:nvPr/>
          </p:nvSpPr>
          <p:spPr bwMode="auto">
            <a:xfrm>
              <a:off x="588" y="1536"/>
              <a:ext cx="4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3,    4,    4,    6,    8,    8,    8,    9,     10,    10,    15, </a:t>
              </a:r>
            </a:p>
          </p:txBody>
        </p:sp>
        <p:sp>
          <p:nvSpPr>
            <p:cNvPr id="87082" name="Text Box 23"/>
            <p:cNvSpPr txBox="1">
              <a:spLocks noChangeArrowheads="1"/>
            </p:cNvSpPr>
            <p:nvPr/>
          </p:nvSpPr>
          <p:spPr bwMode="auto">
            <a:xfrm>
              <a:off x="384" y="756"/>
              <a:ext cx="519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3333CC"/>
                  </a:solidFill>
                  <a:latin typeface="Comic Sans MS" panose="030F0702030302020204" pitchFamily="66" charset="0"/>
                </a:rPr>
                <a:t>Example 2</a:t>
              </a: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:  Draw a Box plot for the data below</a:t>
              </a:r>
            </a:p>
          </p:txBody>
        </p:sp>
        <p:grpSp>
          <p:nvGrpSpPr>
            <p:cNvPr id="87083" name="Group 24"/>
            <p:cNvGrpSpPr>
              <a:grpSpLocks/>
            </p:cNvGrpSpPr>
            <p:nvPr/>
          </p:nvGrpSpPr>
          <p:grpSpPr bwMode="auto">
            <a:xfrm>
              <a:off x="612" y="364"/>
              <a:ext cx="4359" cy="288"/>
              <a:chOff x="612" y="364"/>
              <a:chExt cx="4359" cy="288"/>
            </a:xfrm>
          </p:grpSpPr>
          <p:sp>
            <p:nvSpPr>
              <p:cNvPr id="87084" name="Text Box 25"/>
              <p:cNvSpPr txBox="1">
                <a:spLocks noChangeArrowheads="1"/>
              </p:cNvSpPr>
              <p:nvPr/>
            </p:nvSpPr>
            <p:spPr bwMode="auto">
              <a:xfrm>
                <a:off x="1703" y="364"/>
                <a:ext cx="2311" cy="2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400">
                    <a:solidFill>
                      <a:srgbClr val="FFFF99"/>
                    </a:solidFill>
                    <a:latin typeface="Comic Sans MS" panose="030F0702030302020204" pitchFamily="66" charset="0"/>
                  </a:rPr>
                  <a:t>Drawing a Box Plot. </a:t>
                </a:r>
              </a:p>
            </p:txBody>
          </p:sp>
          <p:sp>
            <p:nvSpPr>
              <p:cNvPr id="87085" name="Line 26"/>
              <p:cNvSpPr>
                <a:spLocks noChangeShapeType="1"/>
              </p:cNvSpPr>
              <p:nvPr/>
            </p:nvSpPr>
            <p:spPr bwMode="auto">
              <a:xfrm>
                <a:off x="4001" y="516"/>
                <a:ext cx="97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6" name="Line 27"/>
              <p:cNvSpPr>
                <a:spLocks noChangeShapeType="1"/>
              </p:cNvSpPr>
              <p:nvPr/>
            </p:nvSpPr>
            <p:spPr bwMode="auto">
              <a:xfrm>
                <a:off x="4962" y="395"/>
                <a:ext cx="0" cy="2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7" name="Line 28"/>
              <p:cNvSpPr>
                <a:spLocks noChangeShapeType="1"/>
              </p:cNvSpPr>
              <p:nvPr/>
            </p:nvSpPr>
            <p:spPr bwMode="auto">
              <a:xfrm flipH="1">
                <a:off x="614" y="511"/>
                <a:ext cx="10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8" name="Line 29"/>
              <p:cNvSpPr>
                <a:spLocks noChangeShapeType="1"/>
              </p:cNvSpPr>
              <p:nvPr/>
            </p:nvSpPr>
            <p:spPr bwMode="auto">
              <a:xfrm>
                <a:off x="612" y="377"/>
                <a:ext cx="0" cy="2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94" name="Line 30"/>
          <p:cNvSpPr>
            <a:spLocks noChangeShapeType="1"/>
          </p:cNvSpPr>
          <p:nvPr/>
        </p:nvSpPr>
        <p:spPr bwMode="auto">
          <a:xfrm flipV="1">
            <a:off x="4086225" y="4953000"/>
            <a:ext cx="0" cy="390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1884363" y="4953000"/>
            <a:ext cx="3319462" cy="390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1322388" y="5016500"/>
            <a:ext cx="565150" cy="241300"/>
            <a:chOff x="1387" y="3460"/>
            <a:chExt cx="572" cy="152"/>
          </a:xfrm>
        </p:grpSpPr>
        <p:sp>
          <p:nvSpPr>
            <p:cNvPr id="87079" name="Line 33"/>
            <p:cNvSpPr>
              <a:spLocks noChangeShapeType="1"/>
            </p:cNvSpPr>
            <p:nvPr/>
          </p:nvSpPr>
          <p:spPr bwMode="auto">
            <a:xfrm>
              <a:off x="1387" y="3538"/>
              <a:ext cx="5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0" name="Line 34"/>
            <p:cNvSpPr>
              <a:spLocks noChangeShapeType="1"/>
            </p:cNvSpPr>
            <p:nvPr/>
          </p:nvSpPr>
          <p:spPr bwMode="auto">
            <a:xfrm>
              <a:off x="1388" y="3460"/>
              <a:ext cx="0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5222875" y="5026025"/>
            <a:ext cx="2774950" cy="279400"/>
            <a:chOff x="3290" y="3166"/>
            <a:chExt cx="1748" cy="176"/>
          </a:xfrm>
        </p:grpSpPr>
        <p:sp>
          <p:nvSpPr>
            <p:cNvPr id="87077" name="Line 36"/>
            <p:cNvSpPr>
              <a:spLocks noChangeShapeType="1"/>
            </p:cNvSpPr>
            <p:nvPr/>
          </p:nvSpPr>
          <p:spPr bwMode="auto">
            <a:xfrm>
              <a:off x="3290" y="3252"/>
              <a:ext cx="17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8" name="Line 37"/>
            <p:cNvSpPr>
              <a:spLocks noChangeShapeType="1"/>
            </p:cNvSpPr>
            <p:nvPr/>
          </p:nvSpPr>
          <p:spPr bwMode="auto">
            <a:xfrm>
              <a:off x="5031" y="3166"/>
              <a:ext cx="0" cy="1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1116013" y="5543550"/>
            <a:ext cx="7218362" cy="565150"/>
            <a:chOff x="703" y="3492"/>
            <a:chExt cx="4547" cy="356"/>
          </a:xfrm>
        </p:grpSpPr>
        <p:sp>
          <p:nvSpPr>
            <p:cNvPr id="87050" name="Text Box 39"/>
            <p:cNvSpPr txBox="1">
              <a:spLocks noChangeArrowheads="1"/>
            </p:cNvSpPr>
            <p:nvPr/>
          </p:nvSpPr>
          <p:spPr bwMode="auto">
            <a:xfrm>
              <a:off x="703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87051" name="Text Box 40"/>
            <p:cNvSpPr txBox="1">
              <a:spLocks noChangeArrowheads="1"/>
            </p:cNvSpPr>
            <p:nvPr/>
          </p:nvSpPr>
          <p:spPr bwMode="auto">
            <a:xfrm>
              <a:off x="1039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87052" name="Text Box 41"/>
            <p:cNvSpPr txBox="1">
              <a:spLocks noChangeArrowheads="1"/>
            </p:cNvSpPr>
            <p:nvPr/>
          </p:nvSpPr>
          <p:spPr bwMode="auto">
            <a:xfrm>
              <a:off x="1395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87053" name="Text Box 42"/>
            <p:cNvSpPr txBox="1">
              <a:spLocks noChangeArrowheads="1"/>
            </p:cNvSpPr>
            <p:nvPr/>
          </p:nvSpPr>
          <p:spPr bwMode="auto">
            <a:xfrm>
              <a:off x="1755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87054" name="Text Box 43"/>
            <p:cNvSpPr txBox="1">
              <a:spLocks noChangeArrowheads="1"/>
            </p:cNvSpPr>
            <p:nvPr/>
          </p:nvSpPr>
          <p:spPr bwMode="auto">
            <a:xfrm>
              <a:off x="2106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87055" name="Text Box 44"/>
            <p:cNvSpPr txBox="1">
              <a:spLocks noChangeArrowheads="1"/>
            </p:cNvSpPr>
            <p:nvPr/>
          </p:nvSpPr>
          <p:spPr bwMode="auto">
            <a:xfrm>
              <a:off x="2445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87056" name="Text Box 45"/>
            <p:cNvSpPr txBox="1">
              <a:spLocks noChangeArrowheads="1"/>
            </p:cNvSpPr>
            <p:nvPr/>
          </p:nvSpPr>
          <p:spPr bwMode="auto">
            <a:xfrm>
              <a:off x="2807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87057" name="Text Box 46"/>
            <p:cNvSpPr txBox="1">
              <a:spLocks noChangeArrowheads="1"/>
            </p:cNvSpPr>
            <p:nvPr/>
          </p:nvSpPr>
          <p:spPr bwMode="auto">
            <a:xfrm>
              <a:off x="3133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87058" name="Text Box 47"/>
            <p:cNvSpPr txBox="1">
              <a:spLocks noChangeArrowheads="1"/>
            </p:cNvSpPr>
            <p:nvPr/>
          </p:nvSpPr>
          <p:spPr bwMode="auto">
            <a:xfrm>
              <a:off x="3489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11</a:t>
              </a:r>
            </a:p>
          </p:txBody>
        </p:sp>
        <p:grpSp>
          <p:nvGrpSpPr>
            <p:cNvPr id="87059" name="Group 48"/>
            <p:cNvGrpSpPr>
              <a:grpSpLocks/>
            </p:cNvGrpSpPr>
            <p:nvPr/>
          </p:nvGrpSpPr>
          <p:grpSpPr bwMode="auto">
            <a:xfrm>
              <a:off x="823" y="3492"/>
              <a:ext cx="4211" cy="87"/>
              <a:chOff x="1375" y="3540"/>
              <a:chExt cx="4211" cy="87"/>
            </a:xfrm>
          </p:grpSpPr>
          <p:grpSp>
            <p:nvGrpSpPr>
              <p:cNvPr id="87064" name="Group 49"/>
              <p:cNvGrpSpPr>
                <a:grpSpLocks/>
              </p:cNvGrpSpPr>
              <p:nvPr/>
            </p:nvGrpSpPr>
            <p:grpSpPr bwMode="auto">
              <a:xfrm>
                <a:off x="1375" y="3540"/>
                <a:ext cx="2805" cy="87"/>
                <a:chOff x="1248" y="3516"/>
                <a:chExt cx="1632" cy="204"/>
              </a:xfrm>
            </p:grpSpPr>
            <p:sp>
              <p:nvSpPr>
                <p:cNvPr id="87069" name="Rectangle 50"/>
                <p:cNvSpPr>
                  <a:spLocks noChangeArrowheads="1"/>
                </p:cNvSpPr>
                <p:nvPr/>
              </p:nvSpPr>
              <p:spPr bwMode="auto">
                <a:xfrm>
                  <a:off x="1248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70" name="Rectangle 51"/>
                <p:cNvSpPr>
                  <a:spLocks noChangeArrowheads="1"/>
                </p:cNvSpPr>
                <p:nvPr/>
              </p:nvSpPr>
              <p:spPr bwMode="auto">
                <a:xfrm>
                  <a:off x="1452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71" name="Rectangle 52"/>
                <p:cNvSpPr>
                  <a:spLocks noChangeArrowheads="1"/>
                </p:cNvSpPr>
                <p:nvPr/>
              </p:nvSpPr>
              <p:spPr bwMode="auto">
                <a:xfrm>
                  <a:off x="1656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72" name="Rectangle 53"/>
                <p:cNvSpPr>
                  <a:spLocks noChangeArrowheads="1"/>
                </p:cNvSpPr>
                <p:nvPr/>
              </p:nvSpPr>
              <p:spPr bwMode="auto">
                <a:xfrm>
                  <a:off x="1860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73" name="Rectangle 54"/>
                <p:cNvSpPr>
                  <a:spLocks noChangeArrowheads="1"/>
                </p:cNvSpPr>
                <p:nvPr/>
              </p:nvSpPr>
              <p:spPr bwMode="auto">
                <a:xfrm>
                  <a:off x="2064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74" name="Rectangle 55"/>
                <p:cNvSpPr>
                  <a:spLocks noChangeArrowheads="1"/>
                </p:cNvSpPr>
                <p:nvPr/>
              </p:nvSpPr>
              <p:spPr bwMode="auto">
                <a:xfrm>
                  <a:off x="2268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75" name="Rectangle 56"/>
                <p:cNvSpPr>
                  <a:spLocks noChangeArrowheads="1"/>
                </p:cNvSpPr>
                <p:nvPr/>
              </p:nvSpPr>
              <p:spPr bwMode="auto">
                <a:xfrm>
                  <a:off x="2472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76" name="Rectangle 57"/>
                <p:cNvSpPr>
                  <a:spLocks noChangeArrowheads="1"/>
                </p:cNvSpPr>
                <p:nvPr/>
              </p:nvSpPr>
              <p:spPr bwMode="auto">
                <a:xfrm>
                  <a:off x="2676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7065" name="Rectangle 58"/>
              <p:cNvSpPr>
                <a:spLocks noChangeArrowheads="1"/>
              </p:cNvSpPr>
              <p:nvPr/>
            </p:nvSpPr>
            <p:spPr bwMode="auto">
              <a:xfrm>
                <a:off x="4183" y="3540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066" name="Rectangle 59"/>
              <p:cNvSpPr>
                <a:spLocks noChangeArrowheads="1"/>
              </p:cNvSpPr>
              <p:nvPr/>
            </p:nvSpPr>
            <p:spPr bwMode="auto">
              <a:xfrm>
                <a:off x="4534" y="3540"/>
                <a:ext cx="350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067" name="Rectangle 60"/>
              <p:cNvSpPr>
                <a:spLocks noChangeArrowheads="1"/>
              </p:cNvSpPr>
              <p:nvPr/>
            </p:nvSpPr>
            <p:spPr bwMode="auto">
              <a:xfrm>
                <a:off x="4884" y="3540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068" name="Rectangle 61"/>
              <p:cNvSpPr>
                <a:spLocks noChangeArrowheads="1"/>
              </p:cNvSpPr>
              <p:nvPr/>
            </p:nvSpPr>
            <p:spPr bwMode="auto">
              <a:xfrm>
                <a:off x="5235" y="3540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7060" name="Text Box 62"/>
            <p:cNvSpPr txBox="1">
              <a:spLocks noChangeArrowheads="1"/>
            </p:cNvSpPr>
            <p:nvPr/>
          </p:nvSpPr>
          <p:spPr bwMode="auto">
            <a:xfrm>
              <a:off x="3825" y="3573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87061" name="Text Box 63"/>
            <p:cNvSpPr txBox="1">
              <a:spLocks noChangeArrowheads="1"/>
            </p:cNvSpPr>
            <p:nvPr/>
          </p:nvSpPr>
          <p:spPr bwMode="auto">
            <a:xfrm>
              <a:off x="4167" y="3573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13</a:t>
              </a:r>
            </a:p>
          </p:txBody>
        </p:sp>
        <p:sp>
          <p:nvSpPr>
            <p:cNvPr id="87062" name="Text Box 64"/>
            <p:cNvSpPr txBox="1">
              <a:spLocks noChangeArrowheads="1"/>
            </p:cNvSpPr>
            <p:nvPr/>
          </p:nvSpPr>
          <p:spPr bwMode="auto">
            <a:xfrm>
              <a:off x="4539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14</a:t>
              </a:r>
            </a:p>
          </p:txBody>
        </p:sp>
        <p:sp>
          <p:nvSpPr>
            <p:cNvPr id="87063" name="Text Box 65"/>
            <p:cNvSpPr txBox="1">
              <a:spLocks noChangeArrowheads="1"/>
            </p:cNvSpPr>
            <p:nvPr/>
          </p:nvSpPr>
          <p:spPr bwMode="auto">
            <a:xfrm>
              <a:off x="4865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15</a:t>
              </a:r>
            </a:p>
          </p:txBody>
        </p:sp>
      </p:grpSp>
      <p:sp>
        <p:nvSpPr>
          <p:cNvPr id="66" name="Rounded Rectangle 65">
            <a:hlinkClick r:id="rId2"/>
          </p:cNvPr>
          <p:cNvSpPr/>
          <p:nvPr/>
        </p:nvSpPr>
        <p:spPr>
          <a:xfrm>
            <a:off x="7477125" y="6078538"/>
            <a:ext cx="1504950" cy="53816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Demo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E591BD-8FC6-40D0-AFDD-A6704FAFA706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4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Statistics</a:t>
            </a:r>
          </a:p>
        </p:txBody>
      </p:sp>
      <p:pic>
        <p:nvPicPr>
          <p:cNvPr id="64517" name="Picture 3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4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Learning Intention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Success Criteria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029200" y="3025775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Understand the terms </a:t>
            </a:r>
            <a:r>
              <a:rPr lang="en-GB">
                <a:solidFill>
                  <a:srgbClr val="FFFFFF"/>
                </a:solidFill>
                <a:latin typeface="Comic Sans MS" pitchFamily="66" charset="0"/>
              </a:rPr>
              <a:t>mean, range, median and mode.</a:t>
            </a:r>
          </a:p>
        </p:txBody>
      </p:sp>
      <p:sp>
        <p:nvSpPr>
          <p:cNvPr id="64522" name="Line 8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977900" y="3044825"/>
            <a:ext cx="388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 are revising  the terms mean, median, mode and range.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5521325" y="3741738"/>
            <a:ext cx="362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en-GB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To be able to calculate mean, range, mode and median.</a:t>
            </a:r>
          </a:p>
        </p:txBody>
      </p:sp>
      <p:sp>
        <p:nvSpPr>
          <p:cNvPr id="64525" name="Text Box 11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64526" name="Text Box 12"/>
          <p:cNvSpPr txBox="1">
            <a:spLocks noChangeArrowheads="1"/>
          </p:cNvSpPr>
          <p:nvPr/>
        </p:nvSpPr>
        <p:spPr bwMode="auto">
          <a:xfrm>
            <a:off x="3937000" y="1279525"/>
            <a:ext cx="117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Averages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5" grpId="0"/>
      <p:bldP spid="2970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1150" y="1895475"/>
            <a:ext cx="5878513" cy="2570163"/>
            <a:chOff x="996" y="1194"/>
            <a:chExt cx="3703" cy="1619"/>
          </a:xfrm>
        </p:grpSpPr>
        <p:sp>
          <p:nvSpPr>
            <p:cNvPr id="88108" name="Oval 3"/>
            <p:cNvSpPr>
              <a:spLocks noChangeArrowheads="1"/>
            </p:cNvSpPr>
            <p:nvPr/>
          </p:nvSpPr>
          <p:spPr bwMode="auto">
            <a:xfrm>
              <a:off x="4086" y="1494"/>
              <a:ext cx="366" cy="306"/>
            </a:xfrm>
            <a:prstGeom prst="ellipse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8109" name="Oval 4"/>
            <p:cNvSpPr>
              <a:spLocks noChangeArrowheads="1"/>
            </p:cNvSpPr>
            <p:nvPr/>
          </p:nvSpPr>
          <p:spPr bwMode="auto">
            <a:xfrm>
              <a:off x="1266" y="1482"/>
              <a:ext cx="366" cy="306"/>
            </a:xfrm>
            <a:prstGeom prst="ellipse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8110" name="Oval 5"/>
            <p:cNvSpPr>
              <a:spLocks noChangeArrowheads="1"/>
            </p:cNvSpPr>
            <p:nvPr/>
          </p:nvSpPr>
          <p:spPr bwMode="auto">
            <a:xfrm>
              <a:off x="2700" y="1488"/>
              <a:ext cx="360" cy="300"/>
            </a:xfrm>
            <a:prstGeom prst="ellipse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8111" name="Text Box 6"/>
            <p:cNvSpPr txBox="1">
              <a:spLocks noChangeArrowheads="1"/>
            </p:cNvSpPr>
            <p:nvPr/>
          </p:nvSpPr>
          <p:spPr bwMode="auto">
            <a:xfrm>
              <a:off x="3808" y="2121"/>
              <a:ext cx="891" cy="691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2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Upper Quartile = 180 </a:t>
              </a:r>
            </a:p>
          </p:txBody>
        </p:sp>
        <p:sp>
          <p:nvSpPr>
            <p:cNvPr id="88112" name="Line 7"/>
            <p:cNvSpPr>
              <a:spLocks noChangeShapeType="1"/>
            </p:cNvSpPr>
            <p:nvPr/>
          </p:nvSpPr>
          <p:spPr bwMode="auto">
            <a:xfrm flipH="1">
              <a:off x="4281" y="1800"/>
              <a:ext cx="0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3" name="Text Box 8"/>
            <p:cNvSpPr txBox="1">
              <a:spLocks noChangeArrowheads="1"/>
            </p:cNvSpPr>
            <p:nvPr/>
          </p:nvSpPr>
          <p:spPr bwMode="auto">
            <a:xfrm>
              <a:off x="4064" y="1200"/>
              <a:ext cx="372" cy="250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Q</a:t>
              </a:r>
              <a:r>
                <a:rPr lang="en-GB" altLang="en-US" sz="2000" b="1" baseline="-25000">
                  <a:solidFill>
                    <a:srgbClr val="3333CC"/>
                  </a:solidFill>
                  <a:latin typeface="Comic Sans MS" panose="030F0702030302020204" pitchFamily="66" charset="0"/>
                </a:rPr>
                <a:t>u</a:t>
              </a:r>
              <a:endParaRPr lang="en-GB" altLang="en-US" sz="2000" b="1">
                <a:solidFill>
                  <a:srgbClr val="3333CC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8114" name="Text Box 9"/>
            <p:cNvSpPr txBox="1">
              <a:spLocks noChangeArrowheads="1"/>
            </p:cNvSpPr>
            <p:nvPr/>
          </p:nvSpPr>
          <p:spPr bwMode="auto">
            <a:xfrm>
              <a:off x="996" y="2122"/>
              <a:ext cx="891" cy="691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2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Lower Quartile = 158 </a:t>
              </a:r>
            </a:p>
          </p:txBody>
        </p:sp>
        <p:sp>
          <p:nvSpPr>
            <p:cNvPr id="88115" name="Line 10"/>
            <p:cNvSpPr>
              <a:spLocks noChangeShapeType="1"/>
            </p:cNvSpPr>
            <p:nvPr/>
          </p:nvSpPr>
          <p:spPr bwMode="auto">
            <a:xfrm>
              <a:off x="1458" y="1788"/>
              <a:ext cx="0" cy="3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6" name="Text Box 11"/>
            <p:cNvSpPr txBox="1">
              <a:spLocks noChangeArrowheads="1"/>
            </p:cNvSpPr>
            <p:nvPr/>
          </p:nvSpPr>
          <p:spPr bwMode="auto">
            <a:xfrm>
              <a:off x="1272" y="1218"/>
              <a:ext cx="372" cy="250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Q</a:t>
              </a:r>
              <a:r>
                <a:rPr lang="en-GB" altLang="en-US" sz="2000" b="1" baseline="-25000">
                  <a:solidFill>
                    <a:srgbClr val="3333CC"/>
                  </a:solidFill>
                  <a:latin typeface="Comic Sans MS" panose="030F0702030302020204" pitchFamily="66" charset="0"/>
                </a:rPr>
                <a:t>L</a:t>
              </a:r>
              <a:endParaRPr lang="en-GB" altLang="en-US" sz="2000" b="1">
                <a:solidFill>
                  <a:srgbClr val="3333CC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8117" name="Line 12"/>
            <p:cNvSpPr>
              <a:spLocks noChangeShapeType="1"/>
            </p:cNvSpPr>
            <p:nvPr/>
          </p:nvSpPr>
          <p:spPr bwMode="auto">
            <a:xfrm>
              <a:off x="2870" y="1808"/>
              <a:ext cx="0" cy="5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8" name="Text Box 13"/>
            <p:cNvSpPr txBox="1">
              <a:spLocks noChangeArrowheads="1"/>
            </p:cNvSpPr>
            <p:nvPr/>
          </p:nvSpPr>
          <p:spPr bwMode="auto">
            <a:xfrm>
              <a:off x="2469" y="2329"/>
              <a:ext cx="812" cy="480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2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Median = 171</a:t>
              </a:r>
            </a:p>
          </p:txBody>
        </p:sp>
        <p:sp>
          <p:nvSpPr>
            <p:cNvPr id="88119" name="Text Box 14"/>
            <p:cNvSpPr txBox="1">
              <a:spLocks noChangeArrowheads="1"/>
            </p:cNvSpPr>
            <p:nvPr/>
          </p:nvSpPr>
          <p:spPr bwMode="auto">
            <a:xfrm>
              <a:off x="2694" y="1194"/>
              <a:ext cx="372" cy="250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Q</a:t>
              </a:r>
              <a:r>
                <a:rPr lang="en-GB" altLang="en-US" sz="2000" b="1" baseline="-25000">
                  <a:solidFill>
                    <a:srgbClr val="3333CC"/>
                  </a:solidFill>
                  <a:latin typeface="Comic Sans MS" panose="030F0702030302020204" pitchFamily="66" charset="0"/>
                </a:rPr>
                <a:t>2</a:t>
              </a:r>
              <a:endParaRPr lang="en-GB" altLang="en-US" sz="2000" b="1">
                <a:solidFill>
                  <a:srgbClr val="3333CC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41300" y="585788"/>
            <a:ext cx="8674100" cy="2230437"/>
            <a:chOff x="152" y="369"/>
            <a:chExt cx="5464" cy="1405"/>
          </a:xfrm>
        </p:grpSpPr>
        <p:sp>
          <p:nvSpPr>
            <p:cNvPr id="88100" name="Text Box 16"/>
            <p:cNvSpPr txBox="1">
              <a:spLocks noChangeArrowheads="1"/>
            </p:cNvSpPr>
            <p:nvPr/>
          </p:nvSpPr>
          <p:spPr bwMode="auto">
            <a:xfrm>
              <a:off x="384" y="756"/>
              <a:ext cx="519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Question</a:t>
              </a: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:  Stuart recorded the heights in cm of boys in his class as shown below. Draw a box plot for this data.</a:t>
              </a:r>
            </a:p>
          </p:txBody>
        </p:sp>
        <p:grpSp>
          <p:nvGrpSpPr>
            <p:cNvPr id="88101" name="Group 17"/>
            <p:cNvGrpSpPr>
              <a:grpSpLocks/>
            </p:cNvGrpSpPr>
            <p:nvPr/>
          </p:nvGrpSpPr>
          <p:grpSpPr bwMode="auto">
            <a:xfrm>
              <a:off x="622" y="369"/>
              <a:ext cx="4359" cy="288"/>
              <a:chOff x="622" y="369"/>
              <a:chExt cx="4359" cy="288"/>
            </a:xfrm>
          </p:grpSpPr>
          <p:sp>
            <p:nvSpPr>
              <p:cNvPr id="88103" name="Text Box 18"/>
              <p:cNvSpPr txBox="1">
                <a:spLocks noChangeArrowheads="1"/>
              </p:cNvSpPr>
              <p:nvPr/>
            </p:nvSpPr>
            <p:spPr bwMode="auto">
              <a:xfrm>
                <a:off x="1713" y="369"/>
                <a:ext cx="2311" cy="2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400">
                    <a:solidFill>
                      <a:srgbClr val="FFFF99"/>
                    </a:solidFill>
                    <a:latin typeface="Comic Sans MS" panose="030F0702030302020204" pitchFamily="66" charset="0"/>
                  </a:rPr>
                  <a:t>Drawing a Box Plot. </a:t>
                </a:r>
              </a:p>
            </p:txBody>
          </p:sp>
          <p:sp>
            <p:nvSpPr>
              <p:cNvPr id="88104" name="Line 19"/>
              <p:cNvSpPr>
                <a:spLocks noChangeShapeType="1"/>
              </p:cNvSpPr>
              <p:nvPr/>
            </p:nvSpPr>
            <p:spPr bwMode="auto">
              <a:xfrm>
                <a:off x="4011" y="521"/>
                <a:ext cx="97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5" name="Line 20"/>
              <p:cNvSpPr>
                <a:spLocks noChangeShapeType="1"/>
              </p:cNvSpPr>
              <p:nvPr/>
            </p:nvSpPr>
            <p:spPr bwMode="auto">
              <a:xfrm>
                <a:off x="4972" y="400"/>
                <a:ext cx="0" cy="2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6" name="Line 21"/>
              <p:cNvSpPr>
                <a:spLocks noChangeShapeType="1"/>
              </p:cNvSpPr>
              <p:nvPr/>
            </p:nvSpPr>
            <p:spPr bwMode="auto">
              <a:xfrm flipH="1">
                <a:off x="624" y="516"/>
                <a:ext cx="10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7" name="Line 22"/>
              <p:cNvSpPr>
                <a:spLocks noChangeShapeType="1"/>
              </p:cNvSpPr>
              <p:nvPr/>
            </p:nvSpPr>
            <p:spPr bwMode="auto">
              <a:xfrm>
                <a:off x="622" y="382"/>
                <a:ext cx="0" cy="2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102" name="Text Box 23"/>
            <p:cNvSpPr txBox="1">
              <a:spLocks noChangeArrowheads="1"/>
            </p:cNvSpPr>
            <p:nvPr/>
          </p:nvSpPr>
          <p:spPr bwMode="auto">
            <a:xfrm>
              <a:off x="152" y="1524"/>
              <a:ext cx="54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137, 148, 155, 158, 165, 166, 166, 171, 171, 173, 175, 180, 184, 186, 186</a:t>
              </a:r>
            </a:p>
          </p:txBody>
        </p:sp>
      </p:grpSp>
      <p:sp>
        <p:nvSpPr>
          <p:cNvPr id="12312" name="Line 24"/>
          <p:cNvSpPr>
            <a:spLocks noChangeShapeType="1"/>
          </p:cNvSpPr>
          <p:nvPr/>
        </p:nvSpPr>
        <p:spPr bwMode="auto">
          <a:xfrm flipV="1">
            <a:off x="6207125" y="5016500"/>
            <a:ext cx="0" cy="390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222750" y="5016500"/>
            <a:ext cx="3186113" cy="390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219200" y="5089525"/>
            <a:ext cx="2982913" cy="241300"/>
            <a:chOff x="1387" y="3460"/>
            <a:chExt cx="572" cy="152"/>
          </a:xfrm>
        </p:grpSpPr>
        <p:sp>
          <p:nvSpPr>
            <p:cNvPr id="88098" name="Line 27"/>
            <p:cNvSpPr>
              <a:spLocks noChangeShapeType="1"/>
            </p:cNvSpPr>
            <p:nvPr/>
          </p:nvSpPr>
          <p:spPr bwMode="auto">
            <a:xfrm>
              <a:off x="1387" y="3538"/>
              <a:ext cx="5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9" name="Line 28"/>
            <p:cNvSpPr>
              <a:spLocks noChangeShapeType="1"/>
            </p:cNvSpPr>
            <p:nvPr/>
          </p:nvSpPr>
          <p:spPr bwMode="auto">
            <a:xfrm>
              <a:off x="1388" y="3460"/>
              <a:ext cx="0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415213" y="5073650"/>
            <a:ext cx="842962" cy="279400"/>
            <a:chOff x="3290" y="3166"/>
            <a:chExt cx="1748" cy="176"/>
          </a:xfrm>
        </p:grpSpPr>
        <p:sp>
          <p:nvSpPr>
            <p:cNvPr id="88096" name="Line 30"/>
            <p:cNvSpPr>
              <a:spLocks noChangeShapeType="1"/>
            </p:cNvSpPr>
            <p:nvPr/>
          </p:nvSpPr>
          <p:spPr bwMode="auto">
            <a:xfrm>
              <a:off x="3290" y="3252"/>
              <a:ext cx="17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7" name="Line 31"/>
            <p:cNvSpPr>
              <a:spLocks noChangeShapeType="1"/>
            </p:cNvSpPr>
            <p:nvPr/>
          </p:nvSpPr>
          <p:spPr bwMode="auto">
            <a:xfrm>
              <a:off x="5031" y="3166"/>
              <a:ext cx="0" cy="1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-60325" y="5543550"/>
            <a:ext cx="9204325" cy="474663"/>
            <a:chOff x="-38" y="3492"/>
            <a:chExt cx="5798" cy="299"/>
          </a:xfrm>
        </p:grpSpPr>
        <p:grpSp>
          <p:nvGrpSpPr>
            <p:cNvPr id="88074" name="Group 33"/>
            <p:cNvGrpSpPr>
              <a:grpSpLocks/>
            </p:cNvGrpSpPr>
            <p:nvPr/>
          </p:nvGrpSpPr>
          <p:grpSpPr bwMode="auto">
            <a:xfrm>
              <a:off x="-38" y="3492"/>
              <a:ext cx="5798" cy="299"/>
              <a:chOff x="-38" y="3492"/>
              <a:chExt cx="5798" cy="299"/>
            </a:xfrm>
          </p:grpSpPr>
          <p:sp>
            <p:nvSpPr>
              <p:cNvPr id="88076" name="Text Box 34"/>
              <p:cNvSpPr txBox="1">
                <a:spLocks noChangeArrowheads="1"/>
              </p:cNvSpPr>
              <p:nvPr/>
            </p:nvSpPr>
            <p:spPr bwMode="auto">
              <a:xfrm>
                <a:off x="-38" y="3579"/>
                <a:ext cx="3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6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130</a:t>
                </a:r>
              </a:p>
            </p:txBody>
          </p:sp>
          <p:grpSp>
            <p:nvGrpSpPr>
              <p:cNvPr id="88077" name="Group 35"/>
              <p:cNvGrpSpPr>
                <a:grpSpLocks/>
              </p:cNvGrpSpPr>
              <p:nvPr/>
            </p:nvGrpSpPr>
            <p:grpSpPr bwMode="auto">
              <a:xfrm>
                <a:off x="121" y="3492"/>
                <a:ext cx="5459" cy="87"/>
                <a:chOff x="121" y="3492"/>
                <a:chExt cx="4211" cy="87"/>
              </a:xfrm>
            </p:grpSpPr>
            <p:sp>
              <p:nvSpPr>
                <p:cNvPr id="88084" name="Rectangle 36"/>
                <p:cNvSpPr>
                  <a:spLocks noChangeArrowheads="1"/>
                </p:cNvSpPr>
                <p:nvPr/>
              </p:nvSpPr>
              <p:spPr bwMode="auto">
                <a:xfrm>
                  <a:off x="823" y="3492"/>
                  <a:ext cx="351" cy="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8085" name="Rectangle 37"/>
                <p:cNvSpPr>
                  <a:spLocks noChangeArrowheads="1"/>
                </p:cNvSpPr>
                <p:nvPr/>
              </p:nvSpPr>
              <p:spPr bwMode="auto">
                <a:xfrm>
                  <a:off x="1174" y="3492"/>
                  <a:ext cx="350" cy="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8086" name="Rectangle 38"/>
                <p:cNvSpPr>
                  <a:spLocks noChangeArrowheads="1"/>
                </p:cNvSpPr>
                <p:nvPr/>
              </p:nvSpPr>
              <p:spPr bwMode="auto">
                <a:xfrm>
                  <a:off x="1524" y="3492"/>
                  <a:ext cx="351" cy="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8087" name="Rectangle 39"/>
                <p:cNvSpPr>
                  <a:spLocks noChangeArrowheads="1"/>
                </p:cNvSpPr>
                <p:nvPr/>
              </p:nvSpPr>
              <p:spPr bwMode="auto">
                <a:xfrm>
                  <a:off x="1875" y="3492"/>
                  <a:ext cx="351" cy="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8088" name="Rectangle 40"/>
                <p:cNvSpPr>
                  <a:spLocks noChangeArrowheads="1"/>
                </p:cNvSpPr>
                <p:nvPr/>
              </p:nvSpPr>
              <p:spPr bwMode="auto">
                <a:xfrm>
                  <a:off x="2226" y="3492"/>
                  <a:ext cx="350" cy="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8089" name="Rectangle 41"/>
                <p:cNvSpPr>
                  <a:spLocks noChangeArrowheads="1"/>
                </p:cNvSpPr>
                <p:nvPr/>
              </p:nvSpPr>
              <p:spPr bwMode="auto">
                <a:xfrm>
                  <a:off x="2576" y="3492"/>
                  <a:ext cx="351" cy="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8090" name="Rectangle 42"/>
                <p:cNvSpPr>
                  <a:spLocks noChangeArrowheads="1"/>
                </p:cNvSpPr>
                <p:nvPr/>
              </p:nvSpPr>
              <p:spPr bwMode="auto">
                <a:xfrm>
                  <a:off x="2927" y="3492"/>
                  <a:ext cx="350" cy="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8091" name="Rectangle 43"/>
                <p:cNvSpPr>
                  <a:spLocks noChangeArrowheads="1"/>
                </p:cNvSpPr>
                <p:nvPr/>
              </p:nvSpPr>
              <p:spPr bwMode="auto">
                <a:xfrm>
                  <a:off x="3277" y="3492"/>
                  <a:ext cx="351" cy="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8092" name="Rectangle 44"/>
                <p:cNvSpPr>
                  <a:spLocks noChangeArrowheads="1"/>
                </p:cNvSpPr>
                <p:nvPr/>
              </p:nvSpPr>
              <p:spPr bwMode="auto">
                <a:xfrm>
                  <a:off x="3631" y="3492"/>
                  <a:ext cx="351" cy="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8093" name="Rectangle 45"/>
                <p:cNvSpPr>
                  <a:spLocks noChangeArrowheads="1"/>
                </p:cNvSpPr>
                <p:nvPr/>
              </p:nvSpPr>
              <p:spPr bwMode="auto">
                <a:xfrm>
                  <a:off x="3982" y="3492"/>
                  <a:ext cx="350" cy="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8094" name="Rectangle 46"/>
                <p:cNvSpPr>
                  <a:spLocks noChangeArrowheads="1"/>
                </p:cNvSpPr>
                <p:nvPr/>
              </p:nvSpPr>
              <p:spPr bwMode="auto">
                <a:xfrm>
                  <a:off x="472" y="3492"/>
                  <a:ext cx="351" cy="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8095" name="Rectangle 47"/>
                <p:cNvSpPr>
                  <a:spLocks noChangeArrowheads="1"/>
                </p:cNvSpPr>
                <p:nvPr/>
              </p:nvSpPr>
              <p:spPr bwMode="auto">
                <a:xfrm>
                  <a:off x="121" y="3492"/>
                  <a:ext cx="351" cy="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8078" name="Text Box 48"/>
              <p:cNvSpPr txBox="1">
                <a:spLocks noChangeArrowheads="1"/>
              </p:cNvSpPr>
              <p:nvPr/>
            </p:nvSpPr>
            <p:spPr bwMode="auto">
              <a:xfrm>
                <a:off x="841" y="3579"/>
                <a:ext cx="3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6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140</a:t>
                </a:r>
              </a:p>
            </p:txBody>
          </p:sp>
          <p:sp>
            <p:nvSpPr>
              <p:cNvPr id="88079" name="Text Box 49"/>
              <p:cNvSpPr txBox="1">
                <a:spLocks noChangeArrowheads="1"/>
              </p:cNvSpPr>
              <p:nvPr/>
            </p:nvSpPr>
            <p:spPr bwMode="auto">
              <a:xfrm>
                <a:off x="1750" y="3579"/>
                <a:ext cx="3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6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150</a:t>
                </a:r>
              </a:p>
            </p:txBody>
          </p:sp>
          <p:sp>
            <p:nvSpPr>
              <p:cNvPr id="88080" name="Text Box 50"/>
              <p:cNvSpPr txBox="1">
                <a:spLocks noChangeArrowheads="1"/>
              </p:cNvSpPr>
              <p:nvPr/>
            </p:nvSpPr>
            <p:spPr bwMode="auto">
              <a:xfrm>
                <a:off x="2660" y="3579"/>
                <a:ext cx="3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6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160</a:t>
                </a:r>
              </a:p>
            </p:txBody>
          </p:sp>
          <p:sp>
            <p:nvSpPr>
              <p:cNvPr id="88081" name="Text Box 51"/>
              <p:cNvSpPr txBox="1">
                <a:spLocks noChangeArrowheads="1"/>
              </p:cNvSpPr>
              <p:nvPr/>
            </p:nvSpPr>
            <p:spPr bwMode="auto">
              <a:xfrm>
                <a:off x="3569" y="3579"/>
                <a:ext cx="3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6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170</a:t>
                </a:r>
              </a:p>
            </p:txBody>
          </p:sp>
          <p:sp>
            <p:nvSpPr>
              <p:cNvPr id="88082" name="Text Box 52"/>
              <p:cNvSpPr txBox="1">
                <a:spLocks noChangeArrowheads="1"/>
              </p:cNvSpPr>
              <p:nvPr/>
            </p:nvSpPr>
            <p:spPr bwMode="auto">
              <a:xfrm>
                <a:off x="4477" y="3579"/>
                <a:ext cx="3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6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180</a:t>
                </a:r>
              </a:p>
            </p:txBody>
          </p:sp>
          <p:sp>
            <p:nvSpPr>
              <p:cNvPr id="88083" name="Text Box 53"/>
              <p:cNvSpPr txBox="1">
                <a:spLocks noChangeArrowheads="1"/>
              </p:cNvSpPr>
              <p:nvPr/>
            </p:nvSpPr>
            <p:spPr bwMode="auto">
              <a:xfrm>
                <a:off x="5380" y="3579"/>
                <a:ext cx="3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6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190</a:t>
                </a:r>
              </a:p>
            </p:txBody>
          </p:sp>
        </p:grpSp>
        <p:sp>
          <p:nvSpPr>
            <p:cNvPr id="88075" name="Text Box 54"/>
            <p:cNvSpPr txBox="1">
              <a:spLocks noChangeArrowheads="1"/>
            </p:cNvSpPr>
            <p:nvPr/>
          </p:nvSpPr>
          <p:spPr bwMode="auto">
            <a:xfrm>
              <a:off x="4925" y="3579"/>
              <a:ext cx="4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cm</a:t>
              </a:r>
            </a:p>
          </p:txBody>
        </p:sp>
      </p:grpSp>
      <p:sp>
        <p:nvSpPr>
          <p:cNvPr id="55" name="Rounded Rectangle 54">
            <a:hlinkClick r:id="rId2"/>
          </p:cNvPr>
          <p:cNvSpPr/>
          <p:nvPr/>
        </p:nvSpPr>
        <p:spPr>
          <a:xfrm>
            <a:off x="7477125" y="6078538"/>
            <a:ext cx="1504950" cy="53816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Demo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585788"/>
            <a:ext cx="9204325" cy="5992812"/>
            <a:chOff x="0" y="369"/>
            <a:chExt cx="5798" cy="3775"/>
          </a:xfrm>
        </p:grpSpPr>
        <p:sp>
          <p:nvSpPr>
            <p:cNvPr id="89092" name="Text Box 3"/>
            <p:cNvSpPr txBox="1">
              <a:spLocks noChangeArrowheads="1"/>
            </p:cNvSpPr>
            <p:nvPr/>
          </p:nvSpPr>
          <p:spPr bwMode="auto">
            <a:xfrm>
              <a:off x="2856" y="3257"/>
              <a:ext cx="2539" cy="231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b="1">
                  <a:solidFill>
                    <a:srgbClr val="3333CC"/>
                  </a:solidFill>
                  <a:latin typeface="Comic Sans MS" panose="030F0702030302020204" pitchFamily="66" charset="0"/>
                </a:rPr>
                <a:t>2.</a:t>
              </a:r>
              <a:r>
                <a:rPr lang="en-GB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altLang="en-US" sz="1700">
                  <a:solidFill>
                    <a:srgbClr val="000000"/>
                  </a:solidFill>
                  <a:latin typeface="Comic Sans MS" panose="030F0702030302020204" pitchFamily="66" charset="0"/>
                </a:rPr>
                <a:t>The boys are taller on average.</a:t>
              </a:r>
            </a:p>
          </p:txBody>
        </p:sp>
        <p:sp>
          <p:nvSpPr>
            <p:cNvPr id="89093" name="Text Box 4"/>
            <p:cNvSpPr txBox="1">
              <a:spLocks noChangeArrowheads="1"/>
            </p:cNvSpPr>
            <p:nvPr/>
          </p:nvSpPr>
          <p:spPr bwMode="auto">
            <a:xfrm>
              <a:off x="159" y="756"/>
              <a:ext cx="5459" cy="7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Question</a:t>
              </a:r>
              <a:r>
                <a:rPr lang="en-GB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:  </a:t>
              </a:r>
              <a:r>
                <a:rPr lang="en-GB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Gemma recorded the heights in cm of girls in the same class and constructed a box plot from the data. The box plots for both boys and girls are shown below. Use the box plots to choose some </a:t>
              </a:r>
              <a:r>
                <a:rPr lang="en-GB" altLang="en-US" b="1">
                  <a:solidFill>
                    <a:srgbClr val="3333CC"/>
                  </a:solidFill>
                  <a:latin typeface="Comic Sans MS" panose="030F0702030302020204" pitchFamily="66" charset="0"/>
                </a:rPr>
                <a:t>correct</a:t>
              </a:r>
              <a:r>
                <a:rPr lang="en-GB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 statements comparing heights of boys and girls in the class. Justify your answers.</a:t>
              </a:r>
            </a:p>
          </p:txBody>
        </p:sp>
        <p:grpSp>
          <p:nvGrpSpPr>
            <p:cNvPr id="89094" name="Group 5"/>
            <p:cNvGrpSpPr>
              <a:grpSpLocks/>
            </p:cNvGrpSpPr>
            <p:nvPr/>
          </p:nvGrpSpPr>
          <p:grpSpPr bwMode="auto">
            <a:xfrm>
              <a:off x="660" y="369"/>
              <a:ext cx="4359" cy="288"/>
              <a:chOff x="622" y="369"/>
              <a:chExt cx="4359" cy="288"/>
            </a:xfrm>
          </p:grpSpPr>
          <p:sp>
            <p:nvSpPr>
              <p:cNvPr id="89141" name="Text Box 6"/>
              <p:cNvSpPr txBox="1">
                <a:spLocks noChangeArrowheads="1"/>
              </p:cNvSpPr>
              <p:nvPr/>
            </p:nvSpPr>
            <p:spPr bwMode="auto">
              <a:xfrm>
                <a:off x="1713" y="369"/>
                <a:ext cx="2311" cy="2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400">
                    <a:solidFill>
                      <a:srgbClr val="FFFF99"/>
                    </a:solidFill>
                    <a:latin typeface="Comic Sans MS" panose="030F0702030302020204" pitchFamily="66" charset="0"/>
                  </a:rPr>
                  <a:t>Drawing a Box Plot. </a:t>
                </a:r>
              </a:p>
            </p:txBody>
          </p:sp>
          <p:sp>
            <p:nvSpPr>
              <p:cNvPr id="89142" name="Line 7"/>
              <p:cNvSpPr>
                <a:spLocks noChangeShapeType="1"/>
              </p:cNvSpPr>
              <p:nvPr/>
            </p:nvSpPr>
            <p:spPr bwMode="auto">
              <a:xfrm>
                <a:off x="4011" y="521"/>
                <a:ext cx="97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3" name="Line 8"/>
              <p:cNvSpPr>
                <a:spLocks noChangeShapeType="1"/>
              </p:cNvSpPr>
              <p:nvPr/>
            </p:nvSpPr>
            <p:spPr bwMode="auto">
              <a:xfrm>
                <a:off x="4972" y="400"/>
                <a:ext cx="0" cy="2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4" name="Line 9"/>
              <p:cNvSpPr>
                <a:spLocks noChangeShapeType="1"/>
              </p:cNvSpPr>
              <p:nvPr/>
            </p:nvSpPr>
            <p:spPr bwMode="auto">
              <a:xfrm flipH="1">
                <a:off x="624" y="516"/>
                <a:ext cx="10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5" name="Line 10"/>
              <p:cNvSpPr>
                <a:spLocks noChangeShapeType="1"/>
              </p:cNvSpPr>
              <p:nvPr/>
            </p:nvSpPr>
            <p:spPr bwMode="auto">
              <a:xfrm>
                <a:off x="622" y="382"/>
                <a:ext cx="0" cy="2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095" name="Group 11"/>
            <p:cNvGrpSpPr>
              <a:grpSpLocks/>
            </p:cNvGrpSpPr>
            <p:nvPr/>
          </p:nvGrpSpPr>
          <p:grpSpPr bwMode="auto">
            <a:xfrm>
              <a:off x="0" y="1996"/>
              <a:ext cx="5798" cy="631"/>
              <a:chOff x="-38" y="3160"/>
              <a:chExt cx="5798" cy="631"/>
            </a:xfrm>
          </p:grpSpPr>
          <p:grpSp>
            <p:nvGrpSpPr>
              <p:cNvPr id="89112" name="Group 12"/>
              <p:cNvGrpSpPr>
                <a:grpSpLocks/>
              </p:cNvGrpSpPr>
              <p:nvPr/>
            </p:nvGrpSpPr>
            <p:grpSpPr bwMode="auto">
              <a:xfrm>
                <a:off x="-38" y="3492"/>
                <a:ext cx="5798" cy="299"/>
                <a:chOff x="-38" y="3492"/>
                <a:chExt cx="5798" cy="299"/>
              </a:xfrm>
            </p:grpSpPr>
            <p:sp>
              <p:nvSpPr>
                <p:cNvPr id="8912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-38" y="3579"/>
                  <a:ext cx="3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6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130</a:t>
                  </a:r>
                </a:p>
              </p:txBody>
            </p:sp>
            <p:grpSp>
              <p:nvGrpSpPr>
                <p:cNvPr id="89122" name="Group 14"/>
                <p:cNvGrpSpPr>
                  <a:grpSpLocks/>
                </p:cNvGrpSpPr>
                <p:nvPr/>
              </p:nvGrpSpPr>
              <p:grpSpPr bwMode="auto">
                <a:xfrm>
                  <a:off x="121" y="3492"/>
                  <a:ext cx="5459" cy="87"/>
                  <a:chOff x="121" y="3492"/>
                  <a:chExt cx="4211" cy="87"/>
                </a:xfrm>
              </p:grpSpPr>
              <p:sp>
                <p:nvSpPr>
                  <p:cNvPr id="89129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823" y="3492"/>
                    <a:ext cx="351" cy="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913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174" y="3492"/>
                    <a:ext cx="350" cy="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913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524" y="3492"/>
                    <a:ext cx="351" cy="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913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875" y="3492"/>
                    <a:ext cx="351" cy="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913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226" y="3492"/>
                    <a:ext cx="350" cy="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913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576" y="3492"/>
                    <a:ext cx="351" cy="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913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927" y="3492"/>
                    <a:ext cx="350" cy="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913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277" y="3492"/>
                    <a:ext cx="351" cy="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913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631" y="3492"/>
                    <a:ext cx="351" cy="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913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982" y="3492"/>
                    <a:ext cx="350" cy="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9139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72" y="3492"/>
                    <a:ext cx="351" cy="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9140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121" y="3492"/>
                    <a:ext cx="351" cy="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912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841" y="3579"/>
                  <a:ext cx="3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6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140</a:t>
                  </a:r>
                </a:p>
              </p:txBody>
            </p:sp>
            <p:sp>
              <p:nvSpPr>
                <p:cNvPr id="8912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50" y="3579"/>
                  <a:ext cx="3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6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150</a:t>
                  </a:r>
                </a:p>
              </p:txBody>
            </p:sp>
            <p:sp>
              <p:nvSpPr>
                <p:cNvPr id="8912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660" y="3579"/>
                  <a:ext cx="3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6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160</a:t>
                  </a:r>
                </a:p>
              </p:txBody>
            </p:sp>
            <p:sp>
              <p:nvSpPr>
                <p:cNvPr id="8912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569" y="3579"/>
                  <a:ext cx="3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6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170</a:t>
                  </a:r>
                </a:p>
              </p:txBody>
            </p:sp>
            <p:sp>
              <p:nvSpPr>
                <p:cNvPr id="8912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477" y="3579"/>
                  <a:ext cx="3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6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180</a:t>
                  </a:r>
                </a:p>
              </p:txBody>
            </p:sp>
            <p:sp>
              <p:nvSpPr>
                <p:cNvPr id="8912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380" y="3579"/>
                  <a:ext cx="3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6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190</a:t>
                  </a:r>
                </a:p>
              </p:txBody>
            </p:sp>
          </p:grpSp>
          <p:sp>
            <p:nvSpPr>
              <p:cNvPr id="89113" name="Line 33"/>
              <p:cNvSpPr>
                <a:spLocks noChangeShapeType="1"/>
              </p:cNvSpPr>
              <p:nvPr/>
            </p:nvSpPr>
            <p:spPr bwMode="auto">
              <a:xfrm flipV="1">
                <a:off x="3910" y="3160"/>
                <a:ext cx="0" cy="24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4" name="Rectangle 34"/>
              <p:cNvSpPr>
                <a:spLocks noChangeArrowheads="1"/>
              </p:cNvSpPr>
              <p:nvPr/>
            </p:nvSpPr>
            <p:spPr bwMode="auto">
              <a:xfrm>
                <a:off x="2660" y="3160"/>
                <a:ext cx="2007" cy="2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89115" name="Group 35"/>
              <p:cNvGrpSpPr>
                <a:grpSpLocks/>
              </p:cNvGrpSpPr>
              <p:nvPr/>
            </p:nvGrpSpPr>
            <p:grpSpPr bwMode="auto">
              <a:xfrm>
                <a:off x="768" y="3206"/>
                <a:ext cx="1879" cy="152"/>
                <a:chOff x="1387" y="3460"/>
                <a:chExt cx="572" cy="152"/>
              </a:xfrm>
            </p:grpSpPr>
            <p:sp>
              <p:nvSpPr>
                <p:cNvPr id="89119" name="Line 36"/>
                <p:cNvSpPr>
                  <a:spLocks noChangeShapeType="1"/>
                </p:cNvSpPr>
                <p:nvPr/>
              </p:nvSpPr>
              <p:spPr bwMode="auto">
                <a:xfrm>
                  <a:off x="1387" y="3538"/>
                  <a:ext cx="57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20" name="Line 37"/>
                <p:cNvSpPr>
                  <a:spLocks noChangeShapeType="1"/>
                </p:cNvSpPr>
                <p:nvPr/>
              </p:nvSpPr>
              <p:spPr bwMode="auto">
                <a:xfrm>
                  <a:off x="1388" y="3460"/>
                  <a:ext cx="0" cy="15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9116" name="Group 38"/>
              <p:cNvGrpSpPr>
                <a:grpSpLocks/>
              </p:cNvGrpSpPr>
              <p:nvPr/>
            </p:nvGrpSpPr>
            <p:grpSpPr bwMode="auto">
              <a:xfrm>
                <a:off x="4671" y="3196"/>
                <a:ext cx="531" cy="176"/>
                <a:chOff x="3290" y="3166"/>
                <a:chExt cx="1748" cy="176"/>
              </a:xfrm>
            </p:grpSpPr>
            <p:sp>
              <p:nvSpPr>
                <p:cNvPr id="89117" name="Line 39"/>
                <p:cNvSpPr>
                  <a:spLocks noChangeShapeType="1"/>
                </p:cNvSpPr>
                <p:nvPr/>
              </p:nvSpPr>
              <p:spPr bwMode="auto">
                <a:xfrm>
                  <a:off x="3290" y="3252"/>
                  <a:ext cx="174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18" name="Line 40"/>
                <p:cNvSpPr>
                  <a:spLocks noChangeShapeType="1"/>
                </p:cNvSpPr>
                <p:nvPr/>
              </p:nvSpPr>
              <p:spPr bwMode="auto">
                <a:xfrm>
                  <a:off x="5031" y="3166"/>
                  <a:ext cx="0" cy="17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9096" name="Line 41"/>
            <p:cNvSpPr>
              <a:spLocks noChangeShapeType="1"/>
            </p:cNvSpPr>
            <p:nvPr/>
          </p:nvSpPr>
          <p:spPr bwMode="auto">
            <a:xfrm flipV="1">
              <a:off x="3413" y="2723"/>
              <a:ext cx="0" cy="24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7" name="Rectangle 42"/>
            <p:cNvSpPr>
              <a:spLocks noChangeArrowheads="1"/>
            </p:cNvSpPr>
            <p:nvPr/>
          </p:nvSpPr>
          <p:spPr bwMode="auto">
            <a:xfrm>
              <a:off x="2433" y="2723"/>
              <a:ext cx="1616" cy="24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89098" name="Group 43"/>
            <p:cNvGrpSpPr>
              <a:grpSpLocks/>
            </p:cNvGrpSpPr>
            <p:nvPr/>
          </p:nvGrpSpPr>
          <p:grpSpPr bwMode="auto">
            <a:xfrm>
              <a:off x="554" y="2769"/>
              <a:ext cx="1879" cy="152"/>
              <a:chOff x="1387" y="3460"/>
              <a:chExt cx="572" cy="152"/>
            </a:xfrm>
          </p:grpSpPr>
          <p:sp>
            <p:nvSpPr>
              <p:cNvPr id="89110" name="Line 44"/>
              <p:cNvSpPr>
                <a:spLocks noChangeShapeType="1"/>
              </p:cNvSpPr>
              <p:nvPr/>
            </p:nvSpPr>
            <p:spPr bwMode="auto">
              <a:xfrm>
                <a:off x="1387" y="3538"/>
                <a:ext cx="5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1" name="Line 45"/>
              <p:cNvSpPr>
                <a:spLocks noChangeShapeType="1"/>
              </p:cNvSpPr>
              <p:nvPr/>
            </p:nvSpPr>
            <p:spPr bwMode="auto">
              <a:xfrm>
                <a:off x="1388" y="3460"/>
                <a:ext cx="0" cy="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099" name="Group 46"/>
            <p:cNvGrpSpPr>
              <a:grpSpLocks/>
            </p:cNvGrpSpPr>
            <p:nvPr/>
          </p:nvGrpSpPr>
          <p:grpSpPr bwMode="auto">
            <a:xfrm>
              <a:off x="4062" y="2759"/>
              <a:ext cx="531" cy="176"/>
              <a:chOff x="3290" y="3166"/>
              <a:chExt cx="1748" cy="176"/>
            </a:xfrm>
          </p:grpSpPr>
          <p:sp>
            <p:nvSpPr>
              <p:cNvPr id="89108" name="Line 47"/>
              <p:cNvSpPr>
                <a:spLocks noChangeShapeType="1"/>
              </p:cNvSpPr>
              <p:nvPr/>
            </p:nvSpPr>
            <p:spPr bwMode="auto">
              <a:xfrm>
                <a:off x="3290" y="3252"/>
                <a:ext cx="17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9" name="Line 48"/>
              <p:cNvSpPr>
                <a:spLocks noChangeShapeType="1"/>
              </p:cNvSpPr>
              <p:nvPr/>
            </p:nvSpPr>
            <p:spPr bwMode="auto">
              <a:xfrm>
                <a:off x="5031" y="3166"/>
                <a:ext cx="0" cy="1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100" name="Text Box 49"/>
            <p:cNvSpPr txBox="1">
              <a:spLocks noChangeArrowheads="1"/>
            </p:cNvSpPr>
            <p:nvPr/>
          </p:nvSpPr>
          <p:spPr bwMode="auto">
            <a:xfrm>
              <a:off x="3456" y="1658"/>
              <a:ext cx="6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>
                  <a:solidFill>
                    <a:srgbClr val="3333CC"/>
                  </a:solidFill>
                  <a:latin typeface="Comic Sans MS" panose="030F0702030302020204" pitchFamily="66" charset="0"/>
                </a:rPr>
                <a:t>Boys</a:t>
              </a:r>
            </a:p>
          </p:txBody>
        </p:sp>
        <p:sp>
          <p:nvSpPr>
            <p:cNvPr id="89101" name="Text Box 50"/>
            <p:cNvSpPr txBox="1">
              <a:spLocks noChangeArrowheads="1"/>
            </p:cNvSpPr>
            <p:nvPr/>
          </p:nvSpPr>
          <p:spPr bwMode="auto">
            <a:xfrm>
              <a:off x="3380" y="2969"/>
              <a:ext cx="6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>
                  <a:solidFill>
                    <a:srgbClr val="3333CC"/>
                  </a:solidFill>
                  <a:latin typeface="Comic Sans MS" panose="030F0702030302020204" pitchFamily="66" charset="0"/>
                </a:rPr>
                <a:t>Girls</a:t>
              </a:r>
            </a:p>
          </p:txBody>
        </p:sp>
        <p:sp>
          <p:nvSpPr>
            <p:cNvPr id="89102" name="Text Box 51"/>
            <p:cNvSpPr txBox="1">
              <a:spLocks noChangeArrowheads="1"/>
            </p:cNvSpPr>
            <p:nvPr/>
          </p:nvSpPr>
          <p:spPr bwMode="auto">
            <a:xfrm>
              <a:off x="4936" y="2415"/>
              <a:ext cx="4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cm</a:t>
              </a:r>
            </a:p>
          </p:txBody>
        </p:sp>
        <p:sp>
          <p:nvSpPr>
            <p:cNvPr id="89103" name="Text Box 52"/>
            <p:cNvSpPr txBox="1">
              <a:spLocks noChangeArrowheads="1"/>
            </p:cNvSpPr>
            <p:nvPr/>
          </p:nvSpPr>
          <p:spPr bwMode="auto">
            <a:xfrm>
              <a:off x="130" y="3257"/>
              <a:ext cx="2539" cy="231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b="1">
                  <a:solidFill>
                    <a:srgbClr val="3333CC"/>
                  </a:solidFill>
                  <a:latin typeface="Comic Sans MS" panose="030F0702030302020204" pitchFamily="66" charset="0"/>
                </a:rPr>
                <a:t>1.</a:t>
              </a:r>
              <a:r>
                <a:rPr lang="en-GB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altLang="en-US" sz="1700">
                  <a:solidFill>
                    <a:srgbClr val="000000"/>
                  </a:solidFill>
                  <a:latin typeface="Comic Sans MS" panose="030F0702030302020204" pitchFamily="66" charset="0"/>
                </a:rPr>
                <a:t>The girls are taller on average.</a:t>
              </a:r>
            </a:p>
          </p:txBody>
        </p:sp>
        <p:sp>
          <p:nvSpPr>
            <p:cNvPr id="89104" name="Text Box 53"/>
            <p:cNvSpPr txBox="1">
              <a:spLocks noChangeArrowheads="1"/>
            </p:cNvSpPr>
            <p:nvPr/>
          </p:nvSpPr>
          <p:spPr bwMode="auto">
            <a:xfrm>
              <a:off x="130" y="3584"/>
              <a:ext cx="3088" cy="233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b="1">
                  <a:solidFill>
                    <a:srgbClr val="3333CC"/>
                  </a:solidFill>
                  <a:latin typeface="Comic Sans MS" panose="030F0702030302020204" pitchFamily="66" charset="0"/>
                </a:rPr>
                <a:t>3.</a:t>
              </a:r>
              <a:r>
                <a:rPr lang="en-GB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altLang="en-US" sz="1700">
                  <a:solidFill>
                    <a:srgbClr val="000000"/>
                  </a:solidFill>
                  <a:latin typeface="Comic Sans MS" panose="030F0702030302020204" pitchFamily="66" charset="0"/>
                </a:rPr>
                <a:t>The girls height is more consistent.</a:t>
              </a:r>
            </a:p>
          </p:txBody>
        </p:sp>
        <p:sp>
          <p:nvSpPr>
            <p:cNvPr id="89105" name="Text Box 54"/>
            <p:cNvSpPr txBox="1">
              <a:spLocks noChangeArrowheads="1"/>
            </p:cNvSpPr>
            <p:nvPr/>
          </p:nvSpPr>
          <p:spPr bwMode="auto">
            <a:xfrm>
              <a:off x="130" y="3911"/>
              <a:ext cx="3088" cy="233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b="1">
                  <a:solidFill>
                    <a:srgbClr val="3333CC"/>
                  </a:solidFill>
                  <a:latin typeface="Comic Sans MS" panose="030F0702030302020204" pitchFamily="66" charset="0"/>
                </a:rPr>
                <a:t>4.</a:t>
              </a:r>
              <a:r>
                <a:rPr lang="en-GB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altLang="en-US" sz="1700">
                  <a:solidFill>
                    <a:srgbClr val="000000"/>
                  </a:solidFill>
                  <a:latin typeface="Comic Sans MS" panose="030F0702030302020204" pitchFamily="66" charset="0"/>
                </a:rPr>
                <a:t>The boys height is more consistent.</a:t>
              </a:r>
            </a:p>
          </p:txBody>
        </p:sp>
        <p:sp>
          <p:nvSpPr>
            <p:cNvPr id="89106" name="Text Box 55"/>
            <p:cNvSpPr txBox="1">
              <a:spLocks noChangeArrowheads="1"/>
            </p:cNvSpPr>
            <p:nvPr/>
          </p:nvSpPr>
          <p:spPr bwMode="auto">
            <a:xfrm>
              <a:off x="3342" y="3584"/>
              <a:ext cx="2276" cy="231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b="1">
                  <a:solidFill>
                    <a:srgbClr val="3333CC"/>
                  </a:solidFill>
                  <a:latin typeface="Comic Sans MS" panose="030F0702030302020204" pitchFamily="66" charset="0"/>
                </a:rPr>
                <a:t>5.</a:t>
              </a:r>
              <a:r>
                <a:rPr lang="en-GB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altLang="en-US" sz="1700">
                  <a:solidFill>
                    <a:srgbClr val="000000"/>
                  </a:solidFill>
                  <a:latin typeface="Comic Sans MS" panose="030F0702030302020204" pitchFamily="66" charset="0"/>
                </a:rPr>
                <a:t>The smallest person is a girl</a:t>
              </a:r>
            </a:p>
          </p:txBody>
        </p:sp>
        <p:sp>
          <p:nvSpPr>
            <p:cNvPr id="89107" name="Text Box 56"/>
            <p:cNvSpPr txBox="1">
              <a:spLocks noChangeArrowheads="1"/>
            </p:cNvSpPr>
            <p:nvPr/>
          </p:nvSpPr>
          <p:spPr bwMode="auto">
            <a:xfrm>
              <a:off x="3342" y="3911"/>
              <a:ext cx="2276" cy="231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b="1">
                  <a:solidFill>
                    <a:srgbClr val="3333CC"/>
                  </a:solidFill>
                  <a:latin typeface="Comic Sans MS" panose="030F0702030302020204" pitchFamily="66" charset="0"/>
                </a:rPr>
                <a:t>6.</a:t>
              </a:r>
              <a:r>
                <a:rPr lang="en-GB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altLang="en-US" sz="1700">
                  <a:solidFill>
                    <a:srgbClr val="000000"/>
                  </a:solidFill>
                  <a:latin typeface="Comic Sans MS" panose="030F0702030302020204" pitchFamily="66" charset="0"/>
                </a:rPr>
                <a:t>The tallest person is a boy</a:t>
              </a:r>
            </a:p>
          </p:txBody>
        </p:sp>
      </p:grpSp>
      <p:sp>
        <p:nvSpPr>
          <p:cNvPr id="57" name="Rounded Rectangle 56">
            <a:hlinkClick r:id="rId2"/>
          </p:cNvPr>
          <p:cNvSpPr/>
          <p:nvPr/>
        </p:nvSpPr>
        <p:spPr>
          <a:xfrm>
            <a:off x="7583488" y="4397375"/>
            <a:ext cx="1506537" cy="53816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Demo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2E72B7-3DD3-4723-9966-5F5613630A67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2132013" y="2038350"/>
            <a:ext cx="5195887" cy="237013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Now try N5 TJ Lifeskills</a:t>
            </a:r>
          </a:p>
          <a:p>
            <a:pPr algn="ctr" eaLnBrk="1" hangingPunct="1"/>
            <a:r>
              <a:rPr lang="en-GB" altLang="en-US" sz="36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 24.4 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Ch24 (page 238)</a:t>
            </a:r>
          </a:p>
        </p:txBody>
      </p:sp>
      <p:sp>
        <p:nvSpPr>
          <p:cNvPr id="90117" name="Rectangle 3"/>
          <p:cNvSpPr>
            <a:spLocks noChangeArrowheads="1"/>
          </p:cNvSpPr>
          <p:nvPr/>
        </p:nvSpPr>
        <p:spPr bwMode="auto">
          <a:xfrm>
            <a:off x="1971675" y="4419600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90118" name="Picture 4" descr="ag00463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5" descr="scottish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6" descr="Office Objects 05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Text Box 7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Statistics</a:t>
            </a:r>
          </a:p>
        </p:txBody>
      </p:sp>
      <p:sp>
        <p:nvSpPr>
          <p:cNvPr id="13" name="Rounded Rectangle 12">
            <a:hlinkClick r:id="rId5"/>
          </p:cNvPr>
          <p:cNvSpPr/>
          <p:nvPr/>
        </p:nvSpPr>
        <p:spPr>
          <a:xfrm>
            <a:off x="7477125" y="6078538"/>
            <a:ext cx="1504950" cy="538162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Demo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64790DC-C5E0-44B1-8223-9AFD9B085F7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68437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  <a:latin typeface="Comic Sans MS" pitchFamily="66" charset="0"/>
              </a:rPr>
              <a:t> Starter Questions</a:t>
            </a:r>
          </a:p>
        </p:txBody>
      </p:sp>
      <p:pic>
        <p:nvPicPr>
          <p:cNvPr id="91141" name="Picture 3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2" name="Text Box 4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91143" name="Picture 6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4" name="TextBox 9"/>
          <p:cNvSpPr txBox="1">
            <a:spLocks noChangeArrowheads="1"/>
          </p:cNvSpPr>
          <p:nvPr/>
        </p:nvSpPr>
        <p:spPr bwMode="auto">
          <a:xfrm>
            <a:off x="139700" y="1238250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N5 LS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1252538" y="1973263"/>
            <a:ext cx="763746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latin typeface="Comic Sans MS" panose="030F0702030302020204" pitchFamily="66" charset="0"/>
              </a:rPr>
              <a:t>In pairs come up with </a:t>
            </a:r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the type of questions</a:t>
            </a:r>
          </a:p>
          <a:p>
            <a:pPr algn="ctr" eaLnBrk="1" hangingPunct="1"/>
            <a:r>
              <a:rPr lang="en-GB" altLang="en-US" sz="2800">
                <a:latin typeface="Comic Sans MS" panose="030F0702030302020204" pitchFamily="66" charset="0"/>
              </a:rPr>
              <a:t>you can be asked involving </a:t>
            </a:r>
          </a:p>
          <a:p>
            <a:pPr algn="ctr" eaLnBrk="1" hangingPunct="1"/>
            <a:endParaRPr lang="en-GB" altLang="en-US" sz="280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en-GB" altLang="en-US" sz="4000">
                <a:solidFill>
                  <a:srgbClr val="FFFF00"/>
                </a:solidFill>
                <a:latin typeface="Comic Sans MS" panose="030F0702030302020204" pitchFamily="66" charset="0"/>
              </a:rPr>
              <a:t>Area and Volume</a:t>
            </a:r>
          </a:p>
          <a:p>
            <a:pPr algn="ctr"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2800">
                <a:latin typeface="Comic Sans MS" panose="030F0702030302020204" pitchFamily="66" charset="0"/>
              </a:rPr>
              <a:t>in an exam.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D9CBE8-D600-4F80-9C67-1861BDBCB087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4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92164" name="Picture 2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 Box 3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92166" name="Picture 4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Learning Intention</a:t>
            </a: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Success Criteria</a:t>
            </a:r>
          </a:p>
        </p:txBody>
      </p:sp>
      <p:sp>
        <p:nvSpPr>
          <p:cNvPr id="92169" name="Line 8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977900" y="3044825"/>
            <a:ext cx="3852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1.   We are learning how to calculate the Sample Standard deviation for a sample of data.</a:t>
            </a:r>
          </a:p>
        </p:txBody>
      </p:sp>
      <p:sp>
        <p:nvSpPr>
          <p:cNvPr id="16" name="Rectangle 64"/>
          <p:cNvSpPr>
            <a:spLocks noChangeArrowheads="1"/>
          </p:cNvSpPr>
          <p:nvPr/>
        </p:nvSpPr>
        <p:spPr bwMode="auto">
          <a:xfrm>
            <a:off x="1584325" y="788988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 Deviation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a Sample of Data</a:t>
            </a:r>
          </a:p>
        </p:txBody>
      </p:sp>
      <p:sp>
        <p:nvSpPr>
          <p:cNvPr id="92172" name="Rectangle 14"/>
          <p:cNvSpPr>
            <a:spLocks noChangeArrowheads="1"/>
          </p:cNvSpPr>
          <p:nvPr/>
        </p:nvSpPr>
        <p:spPr bwMode="auto">
          <a:xfrm>
            <a:off x="3482975" y="1435100"/>
            <a:ext cx="2235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Standard deviation</a:t>
            </a:r>
            <a:endParaRPr lang="en-GB" altLang="en-US"/>
          </a:p>
        </p:txBody>
      </p:sp>
      <p:sp>
        <p:nvSpPr>
          <p:cNvPr id="92173" name="TextBox 17"/>
          <p:cNvSpPr txBox="1">
            <a:spLocks noChangeArrowheads="1"/>
          </p:cNvSpPr>
          <p:nvPr/>
        </p:nvSpPr>
        <p:spPr bwMode="auto">
          <a:xfrm>
            <a:off x="139700" y="1238250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N5 LS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895850" y="3044825"/>
            <a:ext cx="411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Know the term Sample Standard Deviation.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903788" y="3865563"/>
            <a:ext cx="41148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2.	Calculate the Sample Standard Deviation for a collection of data.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1" grpId="0"/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F840DE-CAD2-4150-9771-F3DF50B8026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93188" name="Picture 5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6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Text Box 7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12" name="Rectangle 64"/>
          <p:cNvSpPr>
            <a:spLocks noChangeArrowheads="1"/>
          </p:cNvSpPr>
          <p:nvPr/>
        </p:nvSpPr>
        <p:spPr bwMode="auto">
          <a:xfrm>
            <a:off x="1584325" y="568325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 </a:t>
            </a: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Deviation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3192" name="TextBox 8"/>
          <p:cNvSpPr txBox="1">
            <a:spLocks noChangeArrowheads="1"/>
          </p:cNvSpPr>
          <p:nvPr/>
        </p:nvSpPr>
        <p:spPr bwMode="auto">
          <a:xfrm>
            <a:off x="900113" y="1887538"/>
            <a:ext cx="82438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The range measures spread. Unfortunately any big </a:t>
            </a:r>
          </a:p>
          <a:p>
            <a:pPr algn="ctr"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change in either the largest value or smallest score</a:t>
            </a:r>
          </a:p>
          <a:p>
            <a:pPr algn="ctr"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will mean a big change in the range, even though only</a:t>
            </a:r>
          </a:p>
          <a:p>
            <a:pPr algn="ctr"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one number may have changed.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76288" y="4173538"/>
            <a:ext cx="8243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latin typeface="Comic Sans MS" panose="030F0702030302020204" pitchFamily="66" charset="0"/>
              </a:rPr>
              <a:t>The semi-interquartile range is less sensitive to a single number changing but again it is only really based on two of the score.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F840DE-CAD2-4150-9771-F3DF50B8026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94212" name="Picture 5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6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Text Box 7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1584325" y="582613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 </a:t>
            </a: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Deviation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00113" y="2152650"/>
            <a:ext cx="82438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A measure of spread which uses all the data is the</a:t>
            </a:r>
          </a:p>
          <a:p>
            <a:pPr eaLnBrk="1" hangingPunct="1"/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 eaLnBrk="1" hangingPunct="1"/>
            <a:r>
              <a:rPr lang="en-GB" altLang="en-US" sz="3200">
                <a:latin typeface="Comic Sans MS" panose="030F0702030302020204" pitchFamily="66" charset="0"/>
              </a:rPr>
              <a:t>Standard Deviation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/>
          <p:nvPr/>
        </p:nvCxnSpPr>
        <p:spPr>
          <a:xfrm rot="16200000" flipV="1">
            <a:off x="2909888" y="5145088"/>
            <a:ext cx="623887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F840DE-CAD2-4150-9771-F3DF50B8026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95237" name="Picture 5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6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Text Box 7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1584325" y="552450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 </a:t>
            </a: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Deviation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2975" y="2074863"/>
            <a:ext cx="4017963" cy="1570037"/>
          </a:xfrm>
          <a:prstGeom prst="rect">
            <a:avLst/>
          </a:prstGeom>
          <a:solidFill>
            <a:schemeClr val="tx1">
              <a:lumMod val="65000"/>
            </a:schemeClr>
          </a:solidFill>
          <a:ln w="381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dirty="0">
                <a:latin typeface="Comic Sans MS" pitchFamily="66" charset="0"/>
              </a:rPr>
              <a:t>When Standard Deviation</a:t>
            </a:r>
          </a:p>
          <a:p>
            <a:pPr algn="ctr">
              <a:defRPr/>
            </a:pPr>
            <a:r>
              <a:rPr lang="en-GB" sz="2400" dirty="0">
                <a:latin typeface="Comic Sans MS" pitchFamily="66" charset="0"/>
              </a:rPr>
              <a:t>is </a:t>
            </a: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LOW</a:t>
            </a:r>
            <a:r>
              <a:rPr lang="en-GB" sz="2400" dirty="0">
                <a:latin typeface="Comic Sans MS" pitchFamily="66" charset="0"/>
              </a:rPr>
              <a:t> it means the data </a:t>
            </a:r>
          </a:p>
          <a:p>
            <a:pPr algn="ctr">
              <a:defRPr/>
            </a:pPr>
            <a:r>
              <a:rPr lang="en-GB" sz="2400" dirty="0">
                <a:latin typeface="Comic Sans MS" pitchFamily="66" charset="0"/>
              </a:rPr>
              <a:t>values are </a:t>
            </a: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close</a:t>
            </a:r>
            <a:r>
              <a:rPr lang="en-GB" sz="2400" dirty="0">
                <a:latin typeface="Comic Sans MS" pitchFamily="66" charset="0"/>
              </a:rPr>
              <a:t> to the </a:t>
            </a: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MEAN</a:t>
            </a:r>
            <a:r>
              <a:rPr lang="en-GB" sz="2400" dirty="0">
                <a:latin typeface="Comic Sans MS" pitchFamily="66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68888" y="2054225"/>
            <a:ext cx="4054475" cy="1568450"/>
          </a:xfrm>
          <a:prstGeom prst="rect">
            <a:avLst/>
          </a:prstGeom>
          <a:solidFill>
            <a:schemeClr val="tx1">
              <a:lumMod val="65000"/>
            </a:schemeClr>
          </a:solidFill>
          <a:ln w="381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dirty="0">
                <a:latin typeface="Comic Sans MS" pitchFamily="66" charset="0"/>
              </a:rPr>
              <a:t>When Standard Deviation</a:t>
            </a:r>
          </a:p>
          <a:p>
            <a:pPr algn="ctr">
              <a:defRPr/>
            </a:pPr>
            <a:r>
              <a:rPr lang="en-GB" sz="2400" dirty="0">
                <a:latin typeface="Comic Sans MS" pitchFamily="66" charset="0"/>
              </a:rPr>
              <a:t>is </a:t>
            </a: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HIGH</a:t>
            </a:r>
            <a:r>
              <a:rPr lang="en-GB" sz="2400" dirty="0">
                <a:latin typeface="Comic Sans MS" pitchFamily="66" charset="0"/>
              </a:rPr>
              <a:t> it means the data </a:t>
            </a:r>
          </a:p>
          <a:p>
            <a:pPr algn="ctr">
              <a:defRPr/>
            </a:pPr>
            <a:r>
              <a:rPr lang="en-GB" sz="2400" dirty="0">
                <a:latin typeface="Comic Sans MS" pitchFamily="66" charset="0"/>
              </a:rPr>
              <a:t>values are </a:t>
            </a: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spread out </a:t>
            </a:r>
            <a:r>
              <a:rPr lang="en-GB" sz="2400" dirty="0">
                <a:latin typeface="Comic Sans MS" pitchFamily="66" charset="0"/>
              </a:rPr>
              <a:t>from</a:t>
            </a:r>
          </a:p>
          <a:p>
            <a:pPr algn="ctr">
              <a:defRPr/>
            </a:pPr>
            <a:r>
              <a:rPr lang="en-GB" sz="2400" dirty="0">
                <a:latin typeface="Comic Sans MS" pitchFamily="66" charset="0"/>
              </a:rPr>
              <a:t>the </a:t>
            </a: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MEAN</a:t>
            </a:r>
            <a:r>
              <a:rPr lang="en-GB" sz="2400" dirty="0">
                <a:latin typeface="Comic Sans MS" pitchFamily="66" charset="0"/>
              </a:rPr>
              <a:t>.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1190625" y="4833938"/>
            <a:ext cx="3541713" cy="158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417888" y="4498975"/>
            <a:ext cx="6238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643313" y="4498975"/>
            <a:ext cx="6238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2359025" y="4498975"/>
            <a:ext cx="6238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178175" y="4498975"/>
            <a:ext cx="6238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2590800" y="4498975"/>
            <a:ext cx="6238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757488" y="5500688"/>
            <a:ext cx="944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Mean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6200000" flipV="1">
            <a:off x="7010400" y="5153025"/>
            <a:ext cx="62388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5291138" y="4840288"/>
            <a:ext cx="3540125" cy="158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7851775" y="4506913"/>
            <a:ext cx="62388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8237538" y="4506913"/>
            <a:ext cx="62388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5254625" y="4506913"/>
            <a:ext cx="62388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5726113" y="4506913"/>
            <a:ext cx="62388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5457825" y="4506913"/>
            <a:ext cx="62388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829425" y="5500688"/>
            <a:ext cx="944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Mean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F840DE-CAD2-4150-9771-F3DF50B8026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6150" name="Picture 5" descr="scottish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 descr="Office Objects 05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7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12" name="Rectangle 64"/>
          <p:cNvSpPr>
            <a:spLocks noChangeArrowheads="1"/>
          </p:cNvSpPr>
          <p:nvPr/>
        </p:nvSpPr>
        <p:spPr bwMode="auto">
          <a:xfrm>
            <a:off x="1584325" y="788988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 Deviation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a Sample of Data</a:t>
            </a:r>
          </a:p>
        </p:txBody>
      </p:sp>
      <p:sp>
        <p:nvSpPr>
          <p:cNvPr id="6154" name="TextBox 8"/>
          <p:cNvSpPr txBox="1">
            <a:spLocks noChangeArrowheads="1"/>
          </p:cNvSpPr>
          <p:nvPr/>
        </p:nvSpPr>
        <p:spPr bwMode="auto">
          <a:xfrm>
            <a:off x="942975" y="1916113"/>
            <a:ext cx="82184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In real life situations it is normal to work with a sample </a:t>
            </a:r>
          </a:p>
          <a:p>
            <a:pPr algn="ctr"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of data ( survey / questionnaire ).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96938" y="2867025"/>
            <a:ext cx="8312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300">
                <a:latin typeface="Comic Sans MS" panose="030F0702030302020204" pitchFamily="66" charset="0"/>
              </a:rPr>
              <a:t>We can use two formulae to calculate the sample deviation.</a:t>
            </a:r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1055688" y="3521075"/>
          <a:ext cx="3594100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5" imgW="1054080" imgH="482400" progId="Equation.DSMT4">
                  <p:embed/>
                </p:oleObj>
              </mc:Choice>
              <mc:Fallback>
                <p:oleObj name="Equation" r:id="rId5" imgW="105408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3521075"/>
                        <a:ext cx="3594100" cy="164623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04913" y="5356225"/>
            <a:ext cx="334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s = standard deviation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40275" y="5799138"/>
            <a:ext cx="3141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n = number in sample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46625" y="5356225"/>
            <a:ext cx="2359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∑ = The sum of</a:t>
            </a:r>
          </a:p>
        </p:txBody>
      </p:sp>
      <p:graphicFrame>
        <p:nvGraphicFramePr>
          <p:cNvPr id="49162" name="Object 10"/>
          <p:cNvGraphicFramePr>
            <a:graphicFrameLocks noChangeAspect="1"/>
          </p:cNvGraphicFramePr>
          <p:nvPr/>
        </p:nvGraphicFramePr>
        <p:xfrm>
          <a:off x="5526088" y="3487738"/>
          <a:ext cx="3455987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7" imgW="1447560" imgH="711000" progId="Equation.DSMT4">
                  <p:embed/>
                </p:oleObj>
              </mc:Choice>
              <mc:Fallback>
                <p:oleObj name="Equation" r:id="rId7" imgW="1447560" imgH="711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8" y="3487738"/>
                        <a:ext cx="3455987" cy="16954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196975" y="5799138"/>
            <a:ext cx="2487613" cy="460375"/>
            <a:chOff x="3926119" y="5566240"/>
            <a:chExt cx="2486578" cy="461665"/>
          </a:xfrm>
        </p:grpSpPr>
        <p:sp>
          <p:nvSpPr>
            <p:cNvPr id="6163" name="TextBox 17"/>
            <p:cNvSpPr txBox="1">
              <a:spLocks noChangeArrowheads="1"/>
            </p:cNvSpPr>
            <p:nvPr/>
          </p:nvSpPr>
          <p:spPr bwMode="auto">
            <a:xfrm>
              <a:off x="3926119" y="5566240"/>
              <a:ext cx="24865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x = sample mean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10800000" flipV="1">
              <a:off x="4019743" y="5674492"/>
              <a:ext cx="16027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rot="16200000" flipH="1">
            <a:off x="4157663" y="4405313"/>
            <a:ext cx="1887537" cy="142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037138" y="3251200"/>
            <a:ext cx="4106862" cy="21193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omic Sans MS" pitchFamily="66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4411663" y="928688"/>
            <a:ext cx="4732337" cy="2105025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We will use this version because it is easier to use in practice 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26" grpId="0" animBg="1"/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24"/>
          <p:cNvSpPr txBox="1">
            <a:spLocks noChangeArrowheads="1"/>
          </p:cNvSpPr>
          <p:nvPr/>
        </p:nvSpPr>
        <p:spPr bwMode="auto">
          <a:xfrm>
            <a:off x="827088" y="1871663"/>
            <a:ext cx="67389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300" u="sng">
                <a:solidFill>
                  <a:srgbClr val="FFFF00"/>
                </a:solidFill>
                <a:latin typeface="Comic Sans MS" panose="030F0702030302020204" pitchFamily="66" charset="0"/>
              </a:rPr>
              <a:t>Example 1a</a:t>
            </a:r>
            <a:r>
              <a:rPr lang="en-GB" altLang="en-US" sz="2300">
                <a:solidFill>
                  <a:srgbClr val="FFFF00"/>
                </a:solidFill>
                <a:latin typeface="Comic Sans MS" panose="030F0702030302020204" pitchFamily="66" charset="0"/>
              </a:rPr>
              <a:t> : 	Eight athletes have heart rates </a:t>
            </a:r>
          </a:p>
          <a:p>
            <a:pPr eaLnBrk="1" hangingPunct="1"/>
            <a:r>
              <a:rPr lang="en-GB" altLang="en-US" sz="2300">
                <a:solidFill>
                  <a:srgbClr val="FFFF00"/>
                </a:solidFill>
                <a:latin typeface="Comic Sans MS" panose="030F0702030302020204" pitchFamily="66" charset="0"/>
              </a:rPr>
              <a:t>		70, 72, 73, 74, 75, 76, 76 and 76. 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F840DE-CAD2-4150-9771-F3DF50B8026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7178" name="Picture 5" descr="scottish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6" descr="Office Objects 05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 Box 7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12" name="Rectangle 64"/>
          <p:cNvSpPr>
            <a:spLocks noChangeArrowheads="1"/>
          </p:cNvSpPr>
          <p:nvPr/>
        </p:nvSpPr>
        <p:spPr bwMode="auto">
          <a:xfrm>
            <a:off x="1584325" y="788988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 Deviation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a Sample of Data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887663" y="2776538"/>
          <a:ext cx="6096000" cy="3962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Heart rate (x) </a:t>
                      </a:r>
                      <a:endParaRPr lang="en-GB" sz="200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x</a:t>
                      </a:r>
                      <a:r>
                        <a:rPr lang="en-GB" sz="2000" baseline="3000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</a:t>
                      </a:r>
                      <a:endParaRPr lang="en-GB" sz="200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70</a:t>
                      </a:r>
                      <a:endParaRPr lang="en-GB" sz="2000" dirty="0">
                        <a:solidFill>
                          <a:srgbClr val="080808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72</a:t>
                      </a:r>
                      <a:endParaRPr lang="en-GB" sz="2000" dirty="0">
                        <a:solidFill>
                          <a:srgbClr val="080808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73</a:t>
                      </a:r>
                      <a:endParaRPr lang="en-GB" sz="2000" dirty="0">
                        <a:solidFill>
                          <a:srgbClr val="080808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74</a:t>
                      </a:r>
                      <a:endParaRPr lang="en-GB" sz="2000" dirty="0">
                        <a:solidFill>
                          <a:srgbClr val="080808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75</a:t>
                      </a:r>
                      <a:endParaRPr lang="en-GB" sz="2000" dirty="0">
                        <a:solidFill>
                          <a:srgbClr val="080808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76</a:t>
                      </a:r>
                      <a:endParaRPr lang="en-GB" sz="2000" dirty="0">
                        <a:solidFill>
                          <a:srgbClr val="080808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76</a:t>
                      </a:r>
                      <a:endParaRPr lang="en-GB" sz="2000" dirty="0">
                        <a:solidFill>
                          <a:srgbClr val="080808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76</a:t>
                      </a:r>
                      <a:endParaRPr lang="en-GB" sz="2000" dirty="0">
                        <a:solidFill>
                          <a:srgbClr val="080808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Totals</a:t>
                      </a:r>
                      <a:endParaRPr lang="en-GB" sz="2000" dirty="0">
                        <a:solidFill>
                          <a:srgbClr val="080808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80808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894638" y="32004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4900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935913" y="3597275"/>
            <a:ext cx="712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5184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894638" y="399415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5329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894638" y="4391025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5476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894638" y="47879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5625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894638" y="5184775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5776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894638" y="5580063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5776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894638" y="5961063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5776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927850" y="6357938"/>
            <a:ext cx="1617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∑x</a:t>
            </a:r>
            <a:r>
              <a:rPr lang="en-GB" altLang="en-US" baseline="30000">
                <a:solidFill>
                  <a:srgbClr val="080808"/>
                </a:solidFill>
                <a:latin typeface="Comic Sans MS" panose="030F0702030302020204" pitchFamily="66" charset="0"/>
              </a:rPr>
              <a:t>2</a:t>
            </a:r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  = 43842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930775" y="6356350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∑x = 592</a:t>
            </a:r>
          </a:p>
        </p:txBody>
      </p:sp>
      <p:sp>
        <p:nvSpPr>
          <p:cNvPr id="38" name="Cloud 37"/>
          <p:cNvSpPr/>
          <p:nvPr/>
        </p:nvSpPr>
        <p:spPr>
          <a:xfrm>
            <a:off x="4179888" y="7938"/>
            <a:ext cx="4884737" cy="2125662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Step 2 :</a:t>
            </a: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Square all the values and find the total</a:t>
            </a:r>
          </a:p>
        </p:txBody>
      </p:sp>
      <p:sp>
        <p:nvSpPr>
          <p:cNvPr id="39" name="Cloud 38"/>
          <p:cNvSpPr/>
          <p:nvPr/>
        </p:nvSpPr>
        <p:spPr>
          <a:xfrm>
            <a:off x="2105025" y="14288"/>
            <a:ext cx="6096000" cy="3062287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Step 3 :</a:t>
            </a: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Use formula to calculate sample deviation</a:t>
            </a:r>
          </a:p>
        </p:txBody>
      </p:sp>
      <p:graphicFrame>
        <p:nvGraphicFramePr>
          <p:cNvPr id="50187" name="Object 2"/>
          <p:cNvGraphicFramePr>
            <a:graphicFrameLocks noChangeAspect="1"/>
          </p:cNvGraphicFramePr>
          <p:nvPr/>
        </p:nvGraphicFramePr>
        <p:xfrm>
          <a:off x="1012825" y="2965450"/>
          <a:ext cx="3455988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5" imgW="1447560" imgH="711000" progId="Equation.DSMT4">
                  <p:embed/>
                </p:oleObj>
              </mc:Choice>
              <mc:Fallback>
                <p:oleObj name="Equation" r:id="rId5" imgW="1447560" imgH="711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2965450"/>
                        <a:ext cx="3455988" cy="16954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8" name="Object 3"/>
          <p:cNvGraphicFramePr>
            <a:graphicFrameLocks noChangeAspect="1"/>
          </p:cNvGraphicFramePr>
          <p:nvPr/>
        </p:nvGraphicFramePr>
        <p:xfrm>
          <a:off x="1017588" y="4829175"/>
          <a:ext cx="3516312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7" imgW="1473120" imgH="672840" progId="Equation.DSMT4">
                  <p:embed/>
                </p:oleObj>
              </mc:Choice>
              <mc:Fallback>
                <p:oleObj name="Equation" r:id="rId7" imgW="1473120" imgH="672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4829175"/>
                        <a:ext cx="3516312" cy="160496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9" name="Object 4"/>
          <p:cNvGraphicFramePr>
            <a:graphicFrameLocks noChangeAspect="1"/>
          </p:cNvGraphicFramePr>
          <p:nvPr/>
        </p:nvGraphicFramePr>
        <p:xfrm>
          <a:off x="5392738" y="3275013"/>
          <a:ext cx="3395662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9" imgW="1422360" imgH="469800" progId="Equation.DSMT4">
                  <p:embed/>
                </p:oleObj>
              </mc:Choice>
              <mc:Fallback>
                <p:oleObj name="Equation" r:id="rId9" imgW="142236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3275013"/>
                        <a:ext cx="3395662" cy="11207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1" name="Object 5"/>
          <p:cNvGraphicFramePr>
            <a:graphicFrameLocks noChangeAspect="1"/>
          </p:cNvGraphicFramePr>
          <p:nvPr/>
        </p:nvGraphicFramePr>
        <p:xfrm>
          <a:off x="6157913" y="4830763"/>
          <a:ext cx="17272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Equation" r:id="rId11" imgW="723600" imgH="228600" progId="Equation.DSMT4">
                  <p:embed/>
                </p:oleObj>
              </mc:Choice>
              <mc:Fallback>
                <p:oleObj name="Equation" r:id="rId11" imgW="7236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913" y="4830763"/>
                        <a:ext cx="1727200" cy="54451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3"/>
          <p:cNvGraphicFramePr>
            <a:graphicFrameLocks noChangeAspect="1"/>
          </p:cNvGraphicFramePr>
          <p:nvPr/>
        </p:nvGraphicFramePr>
        <p:xfrm>
          <a:off x="5662613" y="5621338"/>
          <a:ext cx="27273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Equation" r:id="rId13" imgW="1143000" imgH="203040" progId="Equation.DSMT4">
                  <p:embed/>
                </p:oleObj>
              </mc:Choice>
              <mc:Fallback>
                <p:oleObj name="Equation" r:id="rId13" imgW="1143000" imgH="20304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613" y="5621338"/>
                        <a:ext cx="2727325" cy="484187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loud 35"/>
          <p:cNvSpPr/>
          <p:nvPr/>
        </p:nvSpPr>
        <p:spPr>
          <a:xfrm>
            <a:off x="73025" y="58738"/>
            <a:ext cx="4222750" cy="2438400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Step 1 :</a:t>
            </a: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Sum all the values</a:t>
            </a:r>
          </a:p>
        </p:txBody>
      </p:sp>
      <p:sp>
        <p:nvSpPr>
          <p:cNvPr id="41" name="Cloud 40"/>
          <p:cNvSpPr/>
          <p:nvPr/>
        </p:nvSpPr>
        <p:spPr>
          <a:xfrm>
            <a:off x="0" y="0"/>
            <a:ext cx="6313488" cy="1597025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Q1a.	 Calculate the mean :</a:t>
            </a: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592 ÷ 8 = 74</a:t>
            </a:r>
          </a:p>
        </p:txBody>
      </p:sp>
      <p:sp>
        <p:nvSpPr>
          <p:cNvPr id="42" name="Cloud 41"/>
          <p:cNvSpPr/>
          <p:nvPr/>
        </p:nvSpPr>
        <p:spPr>
          <a:xfrm>
            <a:off x="4332288" y="160338"/>
            <a:ext cx="4884737" cy="1406525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Q1a. Calculate the sample deviation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8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80"/>
                            </p:stCondLst>
                            <p:childTnLst>
                              <p:par>
                                <p:cTn id="9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6" dur="8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7" dur="8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8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580"/>
                            </p:stCondLst>
                            <p:childTnLst>
                              <p:par>
                                <p:cTn id="19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2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3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9" dur="8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0" dur="8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8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2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7" grpId="0"/>
      <p:bldP spid="37" grpId="1"/>
      <p:bldP spid="38" grpId="0" build="p" animBg="1"/>
      <p:bldP spid="38" grpId="1" build="allAtOnce" animBg="1"/>
      <p:bldP spid="39" grpId="0" build="p" animBg="1"/>
      <p:bldP spid="36" grpId="0" build="p" animBg="1"/>
      <p:bldP spid="36" grpId="1" build="allAtOnce" animBg="1"/>
      <p:bldP spid="41" grpId="0" build="p" animBg="1"/>
      <p:bldP spid="41" grpId="1" build="allAtOnce" animBg="1"/>
      <p:bldP spid="42" grpId="0" build="p" animBg="1"/>
      <p:bldP spid="42" grpI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03B71BA-ACBC-4630-B1BB-435A01460F6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65540" name="Rectangle 2"/>
          <p:cNvSpPr>
            <a:spLocks noChangeArrowheads="1"/>
          </p:cNvSpPr>
          <p:nvPr/>
        </p:nvSpPr>
        <p:spPr bwMode="auto">
          <a:xfrm>
            <a:off x="3198813" y="1308100"/>
            <a:ext cx="28463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Finding the mode</a:t>
            </a:r>
          </a:p>
        </p:txBody>
      </p:sp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877888" y="1841500"/>
            <a:ext cx="75961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The 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</a:rPr>
              <a:t>mode</a:t>
            </a:r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 or 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</a:rPr>
              <a:t>modal value</a:t>
            </a:r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 in a set of data is the data value that appears the most often.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044575" y="2843213"/>
            <a:ext cx="7778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For example, the number of goals scored by the local football team in the last ten games is:</a:t>
            </a:r>
            <a:endParaRPr lang="en-GB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2351088" y="4587875"/>
            <a:ext cx="4024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 b="1">
                <a:solidFill>
                  <a:srgbClr val="FFFFFF"/>
                </a:solidFill>
                <a:latin typeface="Comic Sans MS" panose="030F0702030302020204" pitchFamily="66" charset="0"/>
              </a:rPr>
              <a:t>What is t</a:t>
            </a: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</a:rPr>
              <a:t>he modal score</a:t>
            </a:r>
            <a:r>
              <a:rPr lang="en-GB" altLang="en-US" sz="2400" b="1">
                <a:solidFill>
                  <a:srgbClr val="FFFFFF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833438" y="5292725"/>
            <a:ext cx="7177087" cy="485775"/>
          </a:xfrm>
          <a:prstGeom prst="rect">
            <a:avLst/>
          </a:prstGeom>
          <a:solidFill>
            <a:srgbClr val="4D4D4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Is it possible to have more than one modal value?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833438" y="6015038"/>
            <a:ext cx="5484812" cy="485775"/>
          </a:xfrm>
          <a:prstGeom prst="rect">
            <a:avLst/>
          </a:prstGeom>
          <a:solidFill>
            <a:srgbClr val="4D4D4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Is it possible to have no modal value?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8112125" y="5307013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Yes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6362700" y="602932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Yes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20775" y="3906838"/>
            <a:ext cx="7705725" cy="457200"/>
            <a:chOff x="259" y="2085"/>
            <a:chExt cx="4854" cy="288"/>
          </a:xfrm>
        </p:grpSpPr>
        <p:sp>
          <p:nvSpPr>
            <p:cNvPr id="65566" name="Text Box 11"/>
            <p:cNvSpPr txBox="1">
              <a:spLocks noChangeArrowheads="1"/>
            </p:cNvSpPr>
            <p:nvPr/>
          </p:nvSpPr>
          <p:spPr bwMode="auto">
            <a:xfrm>
              <a:off x="259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2,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5567" name="Text Box 12"/>
            <p:cNvSpPr txBox="1">
              <a:spLocks noChangeArrowheads="1"/>
            </p:cNvSpPr>
            <p:nvPr/>
          </p:nvSpPr>
          <p:spPr bwMode="auto">
            <a:xfrm>
              <a:off x="770" y="208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1,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5568" name="Text Box 13"/>
            <p:cNvSpPr txBox="1">
              <a:spLocks noChangeArrowheads="1"/>
            </p:cNvSpPr>
            <p:nvPr/>
          </p:nvSpPr>
          <p:spPr bwMode="auto">
            <a:xfrm>
              <a:off x="1282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2,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5569" name="Text Box 14"/>
            <p:cNvSpPr txBox="1">
              <a:spLocks noChangeArrowheads="1"/>
            </p:cNvSpPr>
            <p:nvPr/>
          </p:nvSpPr>
          <p:spPr bwMode="auto">
            <a:xfrm>
              <a:off x="1793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0,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5570" name="Text Box 15"/>
            <p:cNvSpPr txBox="1">
              <a:spLocks noChangeArrowheads="1"/>
            </p:cNvSpPr>
            <p:nvPr/>
          </p:nvSpPr>
          <p:spPr bwMode="auto">
            <a:xfrm>
              <a:off x="2305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0,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5571" name="Text Box 16"/>
            <p:cNvSpPr txBox="1">
              <a:spLocks noChangeArrowheads="1"/>
            </p:cNvSpPr>
            <p:nvPr/>
          </p:nvSpPr>
          <p:spPr bwMode="auto">
            <a:xfrm>
              <a:off x="2816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2,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5572" name="Text Box 17"/>
            <p:cNvSpPr txBox="1">
              <a:spLocks noChangeArrowheads="1"/>
            </p:cNvSpPr>
            <p:nvPr/>
          </p:nvSpPr>
          <p:spPr bwMode="auto">
            <a:xfrm>
              <a:off x="3328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3,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5573" name="Text Box 18"/>
            <p:cNvSpPr txBox="1">
              <a:spLocks noChangeArrowheads="1"/>
            </p:cNvSpPr>
            <p:nvPr/>
          </p:nvSpPr>
          <p:spPr bwMode="auto">
            <a:xfrm>
              <a:off x="3839" y="208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1,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5574" name="Text Box 19"/>
            <p:cNvSpPr txBox="1">
              <a:spLocks noChangeArrowheads="1"/>
            </p:cNvSpPr>
            <p:nvPr/>
          </p:nvSpPr>
          <p:spPr bwMode="auto">
            <a:xfrm>
              <a:off x="4351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2,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5575" name="Text Box 20"/>
            <p:cNvSpPr txBox="1">
              <a:spLocks noChangeArrowheads="1"/>
            </p:cNvSpPr>
            <p:nvPr/>
          </p:nvSpPr>
          <p:spPr bwMode="auto">
            <a:xfrm>
              <a:off x="4863" y="2085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1.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120775" y="3906838"/>
            <a:ext cx="7705725" cy="457200"/>
            <a:chOff x="259" y="2085"/>
            <a:chExt cx="4854" cy="288"/>
          </a:xfrm>
        </p:grpSpPr>
        <p:sp>
          <p:nvSpPr>
            <p:cNvPr id="65556" name="Text Box 22"/>
            <p:cNvSpPr txBox="1">
              <a:spLocks noChangeArrowheads="1"/>
            </p:cNvSpPr>
            <p:nvPr/>
          </p:nvSpPr>
          <p:spPr bwMode="auto">
            <a:xfrm>
              <a:off x="259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2,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5557" name="Text Box 23"/>
            <p:cNvSpPr txBox="1">
              <a:spLocks noChangeArrowheads="1"/>
            </p:cNvSpPr>
            <p:nvPr/>
          </p:nvSpPr>
          <p:spPr bwMode="auto">
            <a:xfrm>
              <a:off x="770" y="208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1,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5558" name="Text Box 24"/>
            <p:cNvSpPr txBox="1">
              <a:spLocks noChangeArrowheads="1"/>
            </p:cNvSpPr>
            <p:nvPr/>
          </p:nvSpPr>
          <p:spPr bwMode="auto">
            <a:xfrm>
              <a:off x="1282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2,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5559" name="Text Box 25"/>
            <p:cNvSpPr txBox="1">
              <a:spLocks noChangeArrowheads="1"/>
            </p:cNvSpPr>
            <p:nvPr/>
          </p:nvSpPr>
          <p:spPr bwMode="auto">
            <a:xfrm>
              <a:off x="1793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0,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5560" name="Text Box 26"/>
            <p:cNvSpPr txBox="1">
              <a:spLocks noChangeArrowheads="1"/>
            </p:cNvSpPr>
            <p:nvPr/>
          </p:nvSpPr>
          <p:spPr bwMode="auto">
            <a:xfrm>
              <a:off x="2305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0,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5561" name="Text Box 27"/>
            <p:cNvSpPr txBox="1">
              <a:spLocks noChangeArrowheads="1"/>
            </p:cNvSpPr>
            <p:nvPr/>
          </p:nvSpPr>
          <p:spPr bwMode="auto">
            <a:xfrm>
              <a:off x="2816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2,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5562" name="Text Box 28"/>
            <p:cNvSpPr txBox="1">
              <a:spLocks noChangeArrowheads="1"/>
            </p:cNvSpPr>
            <p:nvPr/>
          </p:nvSpPr>
          <p:spPr bwMode="auto">
            <a:xfrm>
              <a:off x="3328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3,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5563" name="Text Box 29"/>
            <p:cNvSpPr txBox="1">
              <a:spLocks noChangeArrowheads="1"/>
            </p:cNvSpPr>
            <p:nvPr/>
          </p:nvSpPr>
          <p:spPr bwMode="auto">
            <a:xfrm>
              <a:off x="3839" y="208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1,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5564" name="Text Box 30"/>
            <p:cNvSpPr txBox="1">
              <a:spLocks noChangeArrowheads="1"/>
            </p:cNvSpPr>
            <p:nvPr/>
          </p:nvSpPr>
          <p:spPr bwMode="auto">
            <a:xfrm>
              <a:off x="4351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2,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5565" name="Text Box 31"/>
            <p:cNvSpPr txBox="1">
              <a:spLocks noChangeArrowheads="1"/>
            </p:cNvSpPr>
            <p:nvPr/>
          </p:nvSpPr>
          <p:spPr bwMode="auto">
            <a:xfrm>
              <a:off x="4863" y="2085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1.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76832" name="Text Box 32"/>
          <p:cNvSpPr txBox="1">
            <a:spLocks noChangeArrowheads="1"/>
          </p:cNvSpPr>
          <p:nvPr/>
        </p:nvSpPr>
        <p:spPr bwMode="auto">
          <a:xfrm>
            <a:off x="6321425" y="4587875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</a:rPr>
              <a:t>2.</a:t>
            </a:r>
            <a:endParaRPr lang="en-GB" altLang="en-US" sz="24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833" name="Rectangle 33"/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Statistics</a:t>
            </a:r>
          </a:p>
        </p:txBody>
      </p:sp>
      <p:pic>
        <p:nvPicPr>
          <p:cNvPr id="65552" name="Picture 34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3" name="Picture 35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4" name="Text Box 36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65555" name="Text Box 37"/>
          <p:cNvSpPr txBox="1">
            <a:spLocks noChangeArrowheads="1"/>
          </p:cNvSpPr>
          <p:nvPr/>
        </p:nvSpPr>
        <p:spPr bwMode="auto">
          <a:xfrm>
            <a:off x="-25400" y="1562100"/>
            <a:ext cx="641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66"/>
                </a:solidFill>
                <a:latin typeface="Comic Sans MS" panose="030F0702030302020204" pitchFamily="66" charset="0"/>
              </a:rPr>
              <a:t>N5 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utoUpdateAnimBg="0"/>
      <p:bldP spid="76805" grpId="0" autoUpdateAnimBg="0"/>
      <p:bldP spid="76806" grpId="0" animBg="1" autoUpdateAnimBg="0"/>
      <p:bldP spid="76807" grpId="0" animBg="1" autoUpdateAnimBg="0"/>
      <p:bldP spid="76808" grpId="0" autoUpdateAnimBg="0"/>
      <p:bldP spid="76809" grpId="0" autoUpdateAnimBg="0"/>
      <p:bldP spid="7683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Created by Mr. Lafferty Maths Dept.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887663" y="2776538"/>
          <a:ext cx="6096000" cy="3962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Heart rate (x) </a:t>
                      </a:r>
                      <a:endParaRPr lang="en-GB" sz="200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x</a:t>
                      </a:r>
                      <a:r>
                        <a:rPr lang="en-GB" sz="2000" baseline="3000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</a:t>
                      </a:r>
                      <a:endParaRPr lang="en-GB" sz="200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80</a:t>
                      </a:r>
                      <a:endParaRPr lang="en-GB" sz="2000" dirty="0">
                        <a:solidFill>
                          <a:srgbClr val="080808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81</a:t>
                      </a:r>
                      <a:endParaRPr lang="en-GB" sz="2000" dirty="0">
                        <a:solidFill>
                          <a:srgbClr val="080808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83</a:t>
                      </a:r>
                      <a:endParaRPr lang="en-GB" sz="2000" dirty="0">
                        <a:solidFill>
                          <a:srgbClr val="080808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90</a:t>
                      </a:r>
                      <a:endParaRPr lang="en-GB" sz="2000" dirty="0">
                        <a:solidFill>
                          <a:srgbClr val="080808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94</a:t>
                      </a:r>
                      <a:endParaRPr lang="en-GB" sz="2000" dirty="0">
                        <a:solidFill>
                          <a:srgbClr val="080808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96</a:t>
                      </a:r>
                      <a:endParaRPr lang="en-GB" sz="2000" dirty="0">
                        <a:solidFill>
                          <a:srgbClr val="080808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96</a:t>
                      </a:r>
                      <a:endParaRPr lang="en-GB" sz="2000" dirty="0">
                        <a:solidFill>
                          <a:srgbClr val="080808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100</a:t>
                      </a:r>
                      <a:endParaRPr lang="en-GB" sz="2000" dirty="0">
                        <a:solidFill>
                          <a:srgbClr val="080808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Totals</a:t>
                      </a:r>
                      <a:endParaRPr lang="en-GB" sz="2000" dirty="0">
                        <a:solidFill>
                          <a:srgbClr val="080808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80808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894638" y="32004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6400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935913" y="3597275"/>
            <a:ext cx="712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6561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894638" y="399415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6889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935913" y="4391025"/>
            <a:ext cx="712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8100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894638" y="47879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8836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935913" y="5184775"/>
            <a:ext cx="712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9216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935913" y="5580063"/>
            <a:ext cx="712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9216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778750" y="5961063"/>
            <a:ext cx="852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10000</a:t>
            </a:r>
          </a:p>
        </p:txBody>
      </p:sp>
      <p:graphicFrame>
        <p:nvGraphicFramePr>
          <p:cNvPr id="50189" name="Object 13"/>
          <p:cNvGraphicFramePr>
            <a:graphicFrameLocks noChangeAspect="1"/>
          </p:cNvGraphicFramePr>
          <p:nvPr/>
        </p:nvGraphicFramePr>
        <p:xfrm>
          <a:off x="5407025" y="3057525"/>
          <a:ext cx="33655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Equation" r:id="rId3" imgW="1409400" imgH="469800" progId="Equation.DSMT4">
                  <p:embed/>
                </p:oleObj>
              </mc:Choice>
              <mc:Fallback>
                <p:oleObj name="Equation" r:id="rId3" imgW="1409400" imgH="469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5" y="3057525"/>
                        <a:ext cx="3365500" cy="11207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1" name="Object 15"/>
          <p:cNvGraphicFramePr>
            <a:graphicFrameLocks noChangeAspect="1"/>
          </p:cNvGraphicFramePr>
          <p:nvPr/>
        </p:nvGraphicFramePr>
        <p:xfrm>
          <a:off x="6323013" y="4398963"/>
          <a:ext cx="1514475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Equation" r:id="rId5" imgW="634680" imgH="444240" progId="Equation.DSMT4">
                  <p:embed/>
                </p:oleObj>
              </mc:Choice>
              <mc:Fallback>
                <p:oleObj name="Equation" r:id="rId5" imgW="634680" imgH="4442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3" y="4398963"/>
                        <a:ext cx="1514475" cy="105886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3"/>
          <p:cNvGraphicFramePr>
            <a:graphicFrameLocks noChangeAspect="1"/>
          </p:cNvGraphicFramePr>
          <p:nvPr/>
        </p:nvGraphicFramePr>
        <p:xfrm>
          <a:off x="5751513" y="5761038"/>
          <a:ext cx="27273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7" imgW="1143000" imgH="215640" progId="Equation.DSMT4">
                  <p:embed/>
                </p:oleObj>
              </mc:Choice>
              <mc:Fallback>
                <p:oleObj name="Equation" r:id="rId7" imgW="1143000" imgH="21564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513" y="5761038"/>
                        <a:ext cx="2727325" cy="5143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4" name="TextBox 24"/>
          <p:cNvSpPr txBox="1">
            <a:spLocks noChangeArrowheads="1"/>
          </p:cNvSpPr>
          <p:nvPr/>
        </p:nvSpPr>
        <p:spPr bwMode="auto">
          <a:xfrm>
            <a:off x="827088" y="1871663"/>
            <a:ext cx="84994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300" u="sng">
                <a:solidFill>
                  <a:srgbClr val="FFFF00"/>
                </a:solidFill>
                <a:latin typeface="Comic Sans MS" panose="030F0702030302020204" pitchFamily="66" charset="0"/>
              </a:rPr>
              <a:t>Example 1b</a:t>
            </a:r>
            <a:r>
              <a:rPr lang="en-GB" altLang="en-US" sz="2300">
                <a:solidFill>
                  <a:srgbClr val="FFFF00"/>
                </a:solidFill>
                <a:latin typeface="Comic Sans MS" panose="030F0702030302020204" pitchFamily="66" charset="0"/>
              </a:rPr>
              <a:t> : Eight office staff train as athletes. </a:t>
            </a:r>
          </a:p>
          <a:p>
            <a:pPr eaLnBrk="1" hangingPunct="1"/>
            <a:r>
              <a:rPr lang="en-GB" altLang="en-US" sz="2300">
                <a:solidFill>
                  <a:srgbClr val="FFFF00"/>
                </a:solidFill>
                <a:latin typeface="Comic Sans MS" panose="030F0702030302020204" pitchFamily="66" charset="0"/>
              </a:rPr>
              <a:t>Their Pulse rates are 80, 81, 83, 90, 94, 96, 96 and 100 BPM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F840DE-CAD2-4150-9771-F3DF50B8026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pic>
        <p:nvPicPr>
          <p:cNvPr id="8256" name="Picture 5" descr="scottishfla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7" name="Picture 6" descr="Office Objects 057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58" name="Text Box 7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12" name="Rectangle 64"/>
          <p:cNvSpPr>
            <a:spLocks noChangeArrowheads="1"/>
          </p:cNvSpPr>
          <p:nvPr/>
        </p:nvSpPr>
        <p:spPr bwMode="auto">
          <a:xfrm>
            <a:off x="1584325" y="788988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 Deviation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a Sample of Data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959350" y="6356350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∑x = 720</a:t>
            </a:r>
          </a:p>
        </p:txBody>
      </p:sp>
      <p:graphicFrame>
        <p:nvGraphicFramePr>
          <p:cNvPr id="50187" name="Object 11"/>
          <p:cNvGraphicFramePr>
            <a:graphicFrameLocks noChangeAspect="1"/>
          </p:cNvGraphicFramePr>
          <p:nvPr/>
        </p:nvGraphicFramePr>
        <p:xfrm>
          <a:off x="1012825" y="2747963"/>
          <a:ext cx="3455988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11" imgW="1447560" imgH="711000" progId="Equation.DSMT4">
                  <p:embed/>
                </p:oleObj>
              </mc:Choice>
              <mc:Fallback>
                <p:oleObj name="Equation" r:id="rId11" imgW="1447560" imgH="711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2747963"/>
                        <a:ext cx="3455988" cy="16954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8" name="Object 12"/>
          <p:cNvGraphicFramePr>
            <a:graphicFrameLocks noChangeAspect="1"/>
          </p:cNvGraphicFramePr>
          <p:nvPr/>
        </p:nvGraphicFramePr>
        <p:xfrm>
          <a:off x="1033463" y="4611688"/>
          <a:ext cx="3484562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13" imgW="1460160" imgH="672840" progId="Equation.DSMT4">
                  <p:embed/>
                </p:oleObj>
              </mc:Choice>
              <mc:Fallback>
                <p:oleObj name="Equation" r:id="rId13" imgW="1460160" imgH="6728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4611688"/>
                        <a:ext cx="3484562" cy="160496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Cloud 37"/>
          <p:cNvSpPr/>
          <p:nvPr/>
        </p:nvSpPr>
        <p:spPr>
          <a:xfrm>
            <a:off x="4179888" y="7938"/>
            <a:ext cx="4884737" cy="2125662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Q1b(ii) Calculate the sample deviation</a:t>
            </a:r>
          </a:p>
        </p:txBody>
      </p:sp>
      <p:sp>
        <p:nvSpPr>
          <p:cNvPr id="36" name="Cloud 35"/>
          <p:cNvSpPr/>
          <p:nvPr/>
        </p:nvSpPr>
        <p:spPr>
          <a:xfrm>
            <a:off x="0" y="0"/>
            <a:ext cx="6313488" cy="1597025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Q1b(</a:t>
            </a:r>
            <a:r>
              <a:rPr lang="en-GB" sz="2400" dirty="0" err="1">
                <a:solidFill>
                  <a:srgbClr val="080808"/>
                </a:solidFill>
                <a:latin typeface="Comic Sans MS" pitchFamily="66" charset="0"/>
              </a:rPr>
              <a:t>i</a:t>
            </a: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)	 Calculate the mean :</a:t>
            </a: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720 ÷ 8 = 90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969125" y="6357938"/>
            <a:ext cx="158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∑x</a:t>
            </a:r>
            <a:r>
              <a:rPr lang="en-GB" altLang="en-US" baseline="30000">
                <a:solidFill>
                  <a:srgbClr val="080808"/>
                </a:solidFill>
                <a:latin typeface="Comic Sans MS" panose="030F0702030302020204" pitchFamily="66" charset="0"/>
              </a:rPr>
              <a:t>2</a:t>
            </a:r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  = 65218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8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7" grpId="0"/>
      <p:bldP spid="37" grpId="1"/>
      <p:bldP spid="38" grpId="0" build="p" animBg="1"/>
      <p:bldP spid="36" grpId="0" build="p" animBg="1"/>
      <p:bldP spid="36" grpId="1" build="allAtOnce" animBg="1"/>
      <p:bldP spid="35" grpId="0"/>
      <p:bldP spid="35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F840DE-CAD2-4150-9771-F3DF50B8026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9224" name="Picture 5" descr="scottish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 descr="Office Objects 05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7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12" name="Rectangle 64"/>
          <p:cNvSpPr>
            <a:spLocks noChangeArrowheads="1"/>
          </p:cNvSpPr>
          <p:nvPr/>
        </p:nvSpPr>
        <p:spPr bwMode="auto">
          <a:xfrm>
            <a:off x="1584325" y="788988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 Deviation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a Sample of Data</a:t>
            </a:r>
          </a:p>
        </p:txBody>
      </p:sp>
      <p:sp>
        <p:nvSpPr>
          <p:cNvPr id="13" name="Cloud 12"/>
          <p:cNvSpPr/>
          <p:nvPr/>
        </p:nvSpPr>
        <p:spPr>
          <a:xfrm>
            <a:off x="1654175" y="217488"/>
            <a:ext cx="6096000" cy="2482850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Q1b(iii) Who are fitter the athletes or staff.</a:t>
            </a: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Compare means</a:t>
            </a: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Athletes are fitter</a:t>
            </a: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</p:txBody>
      </p:sp>
      <p:sp>
        <p:nvSpPr>
          <p:cNvPr id="9229" name="TextBox 13"/>
          <p:cNvSpPr txBox="1">
            <a:spLocks noChangeArrowheads="1"/>
          </p:cNvSpPr>
          <p:nvPr/>
        </p:nvSpPr>
        <p:spPr bwMode="auto">
          <a:xfrm>
            <a:off x="6211888" y="4106863"/>
            <a:ext cx="12906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u="sng">
                <a:latin typeface="Comic Sans MS" panose="030F0702030302020204" pitchFamily="66" charset="0"/>
              </a:rPr>
              <a:t>Staff</a:t>
            </a:r>
            <a:endParaRPr lang="en-GB" altLang="en-US" sz="2400" u="sng">
              <a:latin typeface="Comic Sans MS" panose="030F0702030302020204" pitchFamily="66" charset="0"/>
            </a:endParaRPr>
          </a:p>
        </p:txBody>
      </p:sp>
      <p:sp>
        <p:nvSpPr>
          <p:cNvPr id="9230" name="TextBox 14"/>
          <p:cNvSpPr txBox="1">
            <a:spLocks noChangeArrowheads="1"/>
          </p:cNvSpPr>
          <p:nvPr/>
        </p:nvSpPr>
        <p:spPr bwMode="auto">
          <a:xfrm>
            <a:off x="1981200" y="4100513"/>
            <a:ext cx="187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u="sng">
                <a:latin typeface="Comic Sans MS" panose="030F0702030302020204" pitchFamily="66" charset="0"/>
              </a:rPr>
              <a:t>Athletes</a:t>
            </a:r>
          </a:p>
        </p:txBody>
      </p:sp>
      <p:graphicFrame>
        <p:nvGraphicFramePr>
          <p:cNvPr id="50191" name="Object 2"/>
          <p:cNvGraphicFramePr>
            <a:graphicFrameLocks noChangeAspect="1"/>
          </p:cNvGraphicFramePr>
          <p:nvPr/>
        </p:nvGraphicFramePr>
        <p:xfrm>
          <a:off x="1460500" y="5530850"/>
          <a:ext cx="27273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5" imgW="1143000" imgH="215640" progId="Equation.DSMT4">
                  <p:embed/>
                </p:oleObj>
              </mc:Choice>
              <mc:Fallback>
                <p:oleObj name="Equation" r:id="rId5" imgW="1143000" imgH="215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5530850"/>
                        <a:ext cx="2727325" cy="5143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520825" y="4843463"/>
          <a:ext cx="26066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7" imgW="1091880" imgH="177480" progId="Equation.DSMT4">
                  <p:embed/>
                </p:oleObj>
              </mc:Choice>
              <mc:Fallback>
                <p:oleObj name="Equation" r:id="rId7" imgW="109188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4843463"/>
                        <a:ext cx="2606675" cy="4222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534025" y="4843463"/>
          <a:ext cx="25749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9" imgW="1079280" imgH="177480" progId="Equation.DSMT4">
                  <p:embed/>
                </p:oleObj>
              </mc:Choice>
              <mc:Fallback>
                <p:oleObj name="Equation" r:id="rId9" imgW="107928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4843463"/>
                        <a:ext cx="2574925" cy="4222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5457825" y="5532438"/>
          <a:ext cx="27273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11" imgW="1143000" imgH="215640" progId="Equation.DSMT4">
                  <p:embed/>
                </p:oleObj>
              </mc:Choice>
              <mc:Fallback>
                <p:oleObj name="Equation" r:id="rId11" imgW="1143000" imgH="215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825" y="5532438"/>
                        <a:ext cx="2727325" cy="5143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loud 18"/>
          <p:cNvSpPr/>
          <p:nvPr/>
        </p:nvSpPr>
        <p:spPr>
          <a:xfrm>
            <a:off x="1662113" y="225425"/>
            <a:ext cx="6096000" cy="2481263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Q1b(iv) What does the deviation tell us.</a:t>
            </a: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Staff data is more spread out.</a:t>
            </a:r>
          </a:p>
        </p:txBody>
      </p:sp>
      <p:pic>
        <p:nvPicPr>
          <p:cNvPr id="20" name="Picture 19" descr="atheles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0613" y="2540000"/>
            <a:ext cx="1135062" cy="1547813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</p:pic>
      <p:pic>
        <p:nvPicPr>
          <p:cNvPr id="21" name="Picture 20" descr="office_workers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02288" y="2244725"/>
            <a:ext cx="2484437" cy="1841500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13" grpId="1" build="allAtOnce" animBg="1"/>
      <p:bldP spid="19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F840DE-CAD2-4150-9771-F3DF50B8026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96260" name="Rectangle 2"/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96261" name="Text Box 3"/>
          <p:cNvSpPr txBox="1">
            <a:spLocks noChangeArrowheads="1"/>
          </p:cNvSpPr>
          <p:nvPr/>
        </p:nvSpPr>
        <p:spPr bwMode="auto">
          <a:xfrm>
            <a:off x="2352675" y="2220913"/>
            <a:ext cx="5195888" cy="2616200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Now try N5 TJ Lifeskills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 24.5 </a:t>
            </a:r>
          </a:p>
          <a:p>
            <a:pPr algn="ctr" eaLnBrk="1" hangingPunct="1"/>
            <a:r>
              <a:rPr lang="en-GB" altLang="en-US" sz="44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Ch24 (page 241)</a:t>
            </a:r>
          </a:p>
        </p:txBody>
      </p:sp>
      <p:pic>
        <p:nvPicPr>
          <p:cNvPr id="96262" name="Picture 4" descr="ag00463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5" descr="scottish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6" descr="Office Objects 05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Text Box 7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12" name="Rectangle 64"/>
          <p:cNvSpPr>
            <a:spLocks noChangeArrowheads="1"/>
          </p:cNvSpPr>
          <p:nvPr/>
        </p:nvSpPr>
        <p:spPr bwMode="auto">
          <a:xfrm>
            <a:off x="1584325" y="788988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 Deviation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a FULL set of Data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F840DE-CAD2-4150-9771-F3DF50B8026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97284" name="Rectangle 2"/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2352675" y="2220913"/>
            <a:ext cx="5195888" cy="2616200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Now try N5 TJ Lifeskills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 24.5 </a:t>
            </a:r>
          </a:p>
          <a:p>
            <a:pPr algn="ctr" eaLnBrk="1" hangingPunct="1"/>
            <a:r>
              <a:rPr lang="en-GB" altLang="en-US" sz="44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Ch24 (page 241)</a:t>
            </a:r>
          </a:p>
        </p:txBody>
      </p:sp>
      <p:pic>
        <p:nvPicPr>
          <p:cNvPr id="97286" name="Picture 4" descr="ag00463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5" descr="scottish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Picture 6" descr="Office Objects 05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9" name="Text Box 7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12" name="Rectangle 64"/>
          <p:cNvSpPr>
            <a:spLocks noChangeArrowheads="1"/>
          </p:cNvSpPr>
          <p:nvPr/>
        </p:nvSpPr>
        <p:spPr bwMode="auto">
          <a:xfrm>
            <a:off x="1584325" y="788988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 Deviation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a FULL set of Data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4394200" cy="2101850"/>
            <a:chOff x="0" y="-1"/>
            <a:chExt cx="4394579" cy="2101755"/>
          </a:xfrm>
        </p:grpSpPr>
        <p:sp>
          <p:nvSpPr>
            <p:cNvPr id="14" name="Cloud 13"/>
            <p:cNvSpPr/>
            <p:nvPr/>
          </p:nvSpPr>
          <p:spPr>
            <a:xfrm>
              <a:off x="0" y="-1"/>
              <a:ext cx="4394579" cy="2101755"/>
            </a:xfrm>
            <a:prstGeom prst="cloud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Have you updated your Learning Log ?</a:t>
              </a:r>
            </a:p>
            <a:p>
              <a:pPr algn="ctr">
                <a:defRPr/>
              </a:pPr>
              <a:endParaRPr lang="en-GB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pic>
          <p:nvPicPr>
            <p:cNvPr id="15" name="Picture 14" descr="TICK.jpg"/>
            <p:cNvPicPr/>
            <p:nvPr/>
          </p:nvPicPr>
          <p:blipFill>
            <a:blip r:embed="rId5" cstate="print"/>
            <a:srcRect l="10860" t="11278" r="10913" b="11278"/>
            <a:stretch>
              <a:fillRect/>
            </a:stretch>
          </p:blipFill>
          <p:spPr>
            <a:xfrm>
              <a:off x="1829320" y="1163887"/>
              <a:ext cx="779393" cy="7657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6" name="Rounded Rectangle 15">
            <a:hlinkClick r:id="rId6"/>
          </p:cNvPr>
          <p:cNvSpPr/>
          <p:nvPr/>
        </p:nvSpPr>
        <p:spPr>
          <a:xfrm>
            <a:off x="2749550" y="5100638"/>
            <a:ext cx="2879725" cy="831850"/>
          </a:xfrm>
          <a:prstGeom prst="roundRect">
            <a:avLst/>
          </a:prstGeom>
          <a:solidFill>
            <a:srgbClr val="FFFF00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dirty="0">
                <a:solidFill>
                  <a:srgbClr val="080808"/>
                </a:solidFill>
                <a:latin typeface="Comic Sans MS" pitchFamily="66" charset="0"/>
              </a:rPr>
              <a:t>Are you on Target ?</a:t>
            </a:r>
          </a:p>
          <a:p>
            <a:pPr algn="ctr">
              <a:defRPr/>
            </a:pPr>
            <a:r>
              <a:rPr lang="en-GB" sz="2000" dirty="0">
                <a:solidFill>
                  <a:srgbClr val="080808"/>
                </a:solidFill>
                <a:latin typeface="Comic Sans MS" pitchFamily="66" charset="0"/>
              </a:rPr>
              <a:t>I can ?</a:t>
            </a:r>
          </a:p>
        </p:txBody>
      </p:sp>
      <p:sp>
        <p:nvSpPr>
          <p:cNvPr id="17" name="Rounded Rectangle 16">
            <a:hlinkClick r:id="rId7"/>
          </p:cNvPr>
          <p:cNvSpPr/>
          <p:nvPr/>
        </p:nvSpPr>
        <p:spPr>
          <a:xfrm>
            <a:off x="5819775" y="5100638"/>
            <a:ext cx="2879725" cy="831850"/>
          </a:xfrm>
          <a:prstGeom prst="roundRect">
            <a:avLst/>
          </a:prstGeom>
          <a:solidFill>
            <a:srgbClr val="FFFF00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dirty="0">
                <a:solidFill>
                  <a:srgbClr val="080808"/>
                </a:solidFill>
                <a:latin typeface="Comic Sans MS" pitchFamily="66" charset="0"/>
              </a:rPr>
              <a:t>Are you on Target ?</a:t>
            </a:r>
          </a:p>
          <a:p>
            <a:pPr algn="ctr">
              <a:defRPr/>
            </a:pPr>
            <a:r>
              <a:rPr lang="en-GB" sz="2000" dirty="0">
                <a:solidFill>
                  <a:srgbClr val="080808"/>
                </a:solidFill>
                <a:latin typeface="Comic Sans MS" pitchFamily="66" charset="0"/>
              </a:rPr>
              <a:t>I can ?</a:t>
            </a:r>
          </a:p>
        </p:txBody>
      </p:sp>
      <p:sp>
        <p:nvSpPr>
          <p:cNvPr id="19" name="Rounded Rectangle 18">
            <a:hlinkClick r:id="rId8"/>
          </p:cNvPr>
          <p:cNvSpPr/>
          <p:nvPr/>
        </p:nvSpPr>
        <p:spPr>
          <a:xfrm>
            <a:off x="7477125" y="6078538"/>
            <a:ext cx="1504950" cy="538162"/>
          </a:xfrm>
          <a:prstGeom prst="round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Mindmap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/>
          <a:stretch>
            <a:fillRect/>
          </a:stretch>
        </p:blipFill>
        <p:spPr bwMode="auto">
          <a:xfrm>
            <a:off x="684213" y="188913"/>
            <a:ext cx="65944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806291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28516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7"/>
          <p:cNvGrpSpPr>
            <a:grpSpLocks/>
          </p:cNvGrpSpPr>
          <p:nvPr/>
        </p:nvGrpSpPr>
        <p:grpSpPr bwMode="auto">
          <a:xfrm>
            <a:off x="250825" y="115888"/>
            <a:ext cx="8191500" cy="6626225"/>
            <a:chOff x="251519" y="116632"/>
            <a:chExt cx="8191251" cy="6624736"/>
          </a:xfrm>
        </p:grpSpPr>
        <p:pic>
          <p:nvPicPr>
            <p:cNvPr id="10137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16632"/>
              <a:ext cx="8119242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8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548680"/>
              <a:ext cx="4706668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8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780927"/>
              <a:ext cx="7128792" cy="329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8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6093296"/>
              <a:ext cx="7894695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2486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/>
          <a:stretch>
            <a:fillRect/>
          </a:stretch>
        </p:blipFill>
        <p:spPr bwMode="auto">
          <a:xfrm>
            <a:off x="250825" y="260350"/>
            <a:ext cx="7632700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F3E077A-63A9-45ED-A547-7EEFD125078E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3417888" y="1184275"/>
            <a:ext cx="22050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EAEAEA"/>
                </a:solidFill>
                <a:latin typeface="Comic Sans MS" panose="030F0702030302020204" pitchFamily="66" charset="0"/>
              </a:rPr>
              <a:t>The mean</a:t>
            </a:r>
          </a:p>
        </p:txBody>
      </p:sp>
      <p:sp>
        <p:nvSpPr>
          <p:cNvPr id="2056" name="Text Box 3"/>
          <p:cNvSpPr txBox="1">
            <a:spLocks noChangeArrowheads="1"/>
          </p:cNvSpPr>
          <p:nvPr/>
        </p:nvSpPr>
        <p:spPr bwMode="auto">
          <a:xfrm>
            <a:off x="844550" y="1881188"/>
            <a:ext cx="669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The </a:t>
            </a:r>
            <a:r>
              <a:rPr lang="en-US" altLang="en-US" sz="2400" b="1">
                <a:solidFill>
                  <a:srgbClr val="EAEAEA"/>
                </a:solidFill>
                <a:latin typeface="Comic Sans MS" panose="030F0702030302020204" pitchFamily="66" charset="0"/>
              </a:rPr>
              <a:t>mean</a:t>
            </a:r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 is the most commonly used average.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792163" y="2460625"/>
            <a:ext cx="83518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EAEAEA"/>
                </a:solidFill>
                <a:latin typeface="Comic Sans MS" panose="030F0702030302020204" pitchFamily="66" charset="0"/>
              </a:rPr>
              <a:t>To calculate the mean of a set of values we add together the values and divide by the total number of values.</a:t>
            </a:r>
            <a:endParaRPr lang="en-GB" altLang="en-US" sz="2400">
              <a:solidFill>
                <a:srgbClr val="EAEAEA"/>
              </a:solidFill>
              <a:latin typeface="Comic Sans MS" panose="030F0702030302020204" pitchFamily="66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808288" y="3359150"/>
            <a:ext cx="4392612" cy="1295400"/>
          </a:xfrm>
          <a:prstGeom prst="rect">
            <a:avLst/>
          </a:prstGeom>
          <a:solidFill>
            <a:srgbClr val="4D4D4D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 sz="200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844550" y="4932363"/>
            <a:ext cx="6338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EAEAEA"/>
                </a:solidFill>
                <a:latin typeface="Comic Sans MS" panose="030F0702030302020204" pitchFamily="66" charset="0"/>
              </a:rPr>
              <a:t>For example, the mean of 3, 6, 7, 9 and 9 is</a:t>
            </a:r>
            <a:endParaRPr lang="en-GB" altLang="en-US" sz="2400">
              <a:solidFill>
                <a:srgbClr val="EAEAEA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7831" name="Object 7"/>
          <p:cNvGraphicFramePr>
            <a:graphicFrameLocks noChangeAspect="1"/>
          </p:cNvGraphicFramePr>
          <p:nvPr/>
        </p:nvGraphicFramePr>
        <p:xfrm>
          <a:off x="2884488" y="5461000"/>
          <a:ext cx="2159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3" imgW="2158920" imgH="774360" progId="Equation.DSMT4">
                  <p:embed/>
                </p:oleObj>
              </mc:Choice>
              <mc:Fallback>
                <p:oleObj name="Equation" r:id="rId3" imgW="2158920" imgH="774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5461000"/>
                        <a:ext cx="2159000" cy="774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2" name="Object 8"/>
          <p:cNvGraphicFramePr>
            <a:graphicFrameLocks noChangeAspect="1"/>
          </p:cNvGraphicFramePr>
          <p:nvPr/>
        </p:nvGraphicFramePr>
        <p:xfrm>
          <a:off x="5354638" y="5461000"/>
          <a:ext cx="698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5" imgW="698400" imgH="774360" progId="Equation.DSMT4">
                  <p:embed/>
                </p:oleObj>
              </mc:Choice>
              <mc:Fallback>
                <p:oleObj name="Equation" r:id="rId5" imgW="698400" imgH="774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638" y="5461000"/>
                        <a:ext cx="698500" cy="774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6307138" y="5695950"/>
          <a:ext cx="723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7" imgW="723600" imgH="304560" progId="Equation.DSMT4">
                  <p:embed/>
                </p:oleObj>
              </mc:Choice>
              <mc:Fallback>
                <p:oleObj name="Equation" r:id="rId7" imgW="723600" imgH="3045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138" y="5695950"/>
                        <a:ext cx="723900" cy="304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03563" y="3568700"/>
            <a:ext cx="3862387" cy="927100"/>
            <a:chOff x="1682" y="1929"/>
            <a:chExt cx="2433" cy="584"/>
          </a:xfrm>
        </p:grpSpPr>
        <p:sp>
          <p:nvSpPr>
            <p:cNvPr id="2066" name="Text Box 11"/>
            <p:cNvSpPr txBox="1">
              <a:spLocks noChangeArrowheads="1"/>
            </p:cNvSpPr>
            <p:nvPr/>
          </p:nvSpPr>
          <p:spPr bwMode="auto">
            <a:xfrm>
              <a:off x="1682" y="2065"/>
              <a:ext cx="7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Mean =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67" name="Text Box 12"/>
            <p:cNvSpPr txBox="1">
              <a:spLocks noChangeArrowheads="1"/>
            </p:cNvSpPr>
            <p:nvPr/>
          </p:nvSpPr>
          <p:spPr bwMode="auto">
            <a:xfrm>
              <a:off x="2575" y="1929"/>
              <a:ext cx="13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Sum of values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68" name="Line 13"/>
            <p:cNvSpPr>
              <a:spLocks noChangeShapeType="1"/>
            </p:cNvSpPr>
            <p:nvPr/>
          </p:nvSpPr>
          <p:spPr bwMode="auto">
            <a:xfrm>
              <a:off x="2474" y="2205"/>
              <a:ext cx="15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Text Box 14"/>
            <p:cNvSpPr txBox="1">
              <a:spLocks noChangeArrowheads="1"/>
            </p:cNvSpPr>
            <p:nvPr/>
          </p:nvSpPr>
          <p:spPr bwMode="auto">
            <a:xfrm>
              <a:off x="2431" y="2225"/>
              <a:ext cx="16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Number of values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Statistics</a:t>
            </a:r>
          </a:p>
        </p:txBody>
      </p:sp>
      <p:pic>
        <p:nvPicPr>
          <p:cNvPr id="2062" name="Picture 16" descr="scottishfla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7" descr="Office Objects 057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 Box 18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2065" name="Text Box 19"/>
          <p:cNvSpPr txBox="1">
            <a:spLocks noChangeArrowheads="1"/>
          </p:cNvSpPr>
          <p:nvPr/>
        </p:nvSpPr>
        <p:spPr bwMode="auto">
          <a:xfrm>
            <a:off x="-25400" y="1562100"/>
            <a:ext cx="641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66"/>
                </a:solidFill>
                <a:latin typeface="Comic Sans MS" panose="030F0702030302020204" pitchFamily="66" charset="0"/>
              </a:rPr>
              <a:t>N5 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utoUpdateAnimBg="0"/>
      <p:bldP spid="77829" grpId="0" animBg="1"/>
      <p:bldP spid="77830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/>
          <a:stretch>
            <a:fillRect/>
          </a:stretch>
        </p:blipFill>
        <p:spPr bwMode="auto">
          <a:xfrm>
            <a:off x="611188" y="260350"/>
            <a:ext cx="72739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/>
          <a:stretch>
            <a:fillRect/>
          </a:stretch>
        </p:blipFill>
        <p:spPr bwMode="auto">
          <a:xfrm>
            <a:off x="755650" y="660400"/>
            <a:ext cx="7272338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"/>
          <a:stretch>
            <a:fillRect/>
          </a:stretch>
        </p:blipFill>
        <p:spPr bwMode="auto">
          <a:xfrm>
            <a:off x="611188" y="169863"/>
            <a:ext cx="8208962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mso556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65881"/>
          <a:stretch>
            <a:fillRect/>
          </a:stretch>
        </p:blipFill>
        <p:spPr bwMode="auto">
          <a:xfrm>
            <a:off x="395288" y="260350"/>
            <a:ext cx="7921625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mso1E8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t="85265" r="19348"/>
          <a:stretch>
            <a:fillRect/>
          </a:stretch>
        </p:blipFill>
        <p:spPr bwMode="auto">
          <a:xfrm>
            <a:off x="468313" y="333375"/>
            <a:ext cx="71278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539750" y="2684463"/>
            <a:ext cx="617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Calculate the mean and standard deviation</a:t>
            </a:r>
            <a:endParaRPr lang="en-US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msoA255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t="20677" r="3281" b="65202"/>
          <a:stretch>
            <a:fillRect/>
          </a:stretch>
        </p:blipFill>
        <p:spPr bwMode="auto">
          <a:xfrm>
            <a:off x="395288" y="333375"/>
            <a:ext cx="8208962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77C34A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" t="43248" r="8131" b="28452"/>
          <a:stretch>
            <a:fillRect/>
          </a:stretch>
        </p:blipFill>
        <p:spPr bwMode="auto">
          <a:xfrm>
            <a:off x="395288" y="260350"/>
            <a:ext cx="8424862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msoEE0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41800" r="17720" b="33824"/>
          <a:stretch>
            <a:fillRect/>
          </a:stretch>
        </p:blipFill>
        <p:spPr bwMode="auto">
          <a:xfrm>
            <a:off x="611188" y="188913"/>
            <a:ext cx="8281987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msoB40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t="27206" r="16321" b="37206"/>
          <a:stretch>
            <a:fillRect/>
          </a:stretch>
        </p:blipFill>
        <p:spPr bwMode="auto">
          <a:xfrm>
            <a:off x="395288" y="188913"/>
            <a:ext cx="792162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6153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B70811B-CD8E-4876-914F-D9C10B6EFCA9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66564" name="Rectangle 2"/>
          <p:cNvSpPr>
            <a:spLocks noChangeArrowheads="1"/>
          </p:cNvSpPr>
          <p:nvPr/>
        </p:nvSpPr>
        <p:spPr bwMode="auto">
          <a:xfrm>
            <a:off x="3079750" y="1258888"/>
            <a:ext cx="3273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Finding the median</a:t>
            </a:r>
          </a:p>
        </p:txBody>
      </p:sp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900113" y="1919288"/>
            <a:ext cx="77803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The </a:t>
            </a: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</a:rPr>
              <a:t>median</a:t>
            </a:r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 is the middle value of a set of numbers arranged </a:t>
            </a: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</a:rPr>
              <a:t>in order</a:t>
            </a:r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. For example,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1450" y="2855913"/>
            <a:ext cx="7239000" cy="1295400"/>
            <a:chOff x="600" y="1296"/>
            <a:chExt cx="4560" cy="816"/>
          </a:xfrm>
        </p:grpSpPr>
        <p:sp>
          <p:nvSpPr>
            <p:cNvPr id="66582" name="Rectangle 5"/>
            <p:cNvSpPr>
              <a:spLocks noChangeArrowheads="1"/>
            </p:cNvSpPr>
            <p:nvPr/>
          </p:nvSpPr>
          <p:spPr bwMode="auto">
            <a:xfrm>
              <a:off x="600" y="1296"/>
              <a:ext cx="456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3" name="Text Box 6"/>
            <p:cNvSpPr txBox="1">
              <a:spLocks noChangeArrowheads="1"/>
            </p:cNvSpPr>
            <p:nvPr/>
          </p:nvSpPr>
          <p:spPr bwMode="auto">
            <a:xfrm>
              <a:off x="720" y="1324"/>
              <a:ext cx="37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Find the median of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4" name="Text Box 7"/>
            <p:cNvSpPr txBox="1">
              <a:spLocks noChangeArrowheads="1"/>
            </p:cNvSpPr>
            <p:nvPr/>
          </p:nvSpPr>
          <p:spPr bwMode="auto">
            <a:xfrm>
              <a:off x="879" y="1768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10,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5" name="Text Box 8"/>
            <p:cNvSpPr txBox="1">
              <a:spLocks noChangeArrowheads="1"/>
            </p:cNvSpPr>
            <p:nvPr/>
          </p:nvSpPr>
          <p:spPr bwMode="auto">
            <a:xfrm>
              <a:off x="1600" y="1768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7,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6" name="Text Box 9"/>
            <p:cNvSpPr txBox="1">
              <a:spLocks noChangeArrowheads="1"/>
            </p:cNvSpPr>
            <p:nvPr/>
          </p:nvSpPr>
          <p:spPr bwMode="auto">
            <a:xfrm>
              <a:off x="2215" y="1768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9,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7" name="Text Box 10"/>
            <p:cNvSpPr txBox="1">
              <a:spLocks noChangeArrowheads="1"/>
            </p:cNvSpPr>
            <p:nvPr/>
          </p:nvSpPr>
          <p:spPr bwMode="auto">
            <a:xfrm>
              <a:off x="2829" y="1768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12,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8" name="Text Box 11"/>
            <p:cNvSpPr txBox="1">
              <a:spLocks noChangeArrowheads="1"/>
            </p:cNvSpPr>
            <p:nvPr/>
          </p:nvSpPr>
          <p:spPr bwMode="auto">
            <a:xfrm>
              <a:off x="3551" y="1768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7,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9" name="Text Box 12"/>
            <p:cNvSpPr txBox="1">
              <a:spLocks noChangeArrowheads="1"/>
            </p:cNvSpPr>
            <p:nvPr/>
          </p:nvSpPr>
          <p:spPr bwMode="auto">
            <a:xfrm>
              <a:off x="4165" y="1768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8,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90" name="Text Box 13"/>
            <p:cNvSpPr txBox="1">
              <a:spLocks noChangeArrowheads="1"/>
            </p:cNvSpPr>
            <p:nvPr/>
          </p:nvSpPr>
          <p:spPr bwMode="auto">
            <a:xfrm>
              <a:off x="4780" y="1768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6,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936625" y="4321175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Write the values in order: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1841500" y="521335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6,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2844800" y="521335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7,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3848100" y="521335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7,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4852988" y="521335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8,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5856288" y="521335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9,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6859588" y="5213350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10,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>
            <a:off x="8034338" y="5213350"/>
            <a:ext cx="582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12.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1008063" y="5824538"/>
            <a:ext cx="4611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The median is the middle value.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871" name="Oval 23"/>
          <p:cNvSpPr>
            <a:spLocks noChangeArrowheads="1"/>
          </p:cNvSpPr>
          <p:nvPr/>
        </p:nvSpPr>
        <p:spPr bwMode="auto">
          <a:xfrm>
            <a:off x="4716463" y="5067300"/>
            <a:ext cx="649287" cy="7191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8872" name="Rectangle 24"/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Statistics</a:t>
            </a:r>
          </a:p>
        </p:txBody>
      </p:sp>
      <p:pic>
        <p:nvPicPr>
          <p:cNvPr id="66578" name="Picture 25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9" name="Picture 26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0" name="Text Box 27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66581" name="Text Box 28"/>
          <p:cNvSpPr txBox="1">
            <a:spLocks noChangeArrowheads="1"/>
          </p:cNvSpPr>
          <p:nvPr/>
        </p:nvSpPr>
        <p:spPr bwMode="auto">
          <a:xfrm>
            <a:off x="-25400" y="1562100"/>
            <a:ext cx="641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66"/>
                </a:solidFill>
                <a:latin typeface="Comic Sans MS" panose="030F0702030302020204" pitchFamily="66" charset="0"/>
              </a:rPr>
              <a:t>N5 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2" grpId="0" autoUpdateAnimBg="0"/>
      <p:bldP spid="78863" grpId="0" autoUpdateAnimBg="0"/>
      <p:bldP spid="78864" grpId="0" autoUpdateAnimBg="0"/>
      <p:bldP spid="78865" grpId="0" autoUpdateAnimBg="0"/>
      <p:bldP spid="78866" grpId="0" autoUpdateAnimBg="0"/>
      <p:bldP spid="78867" grpId="0" autoUpdateAnimBg="0"/>
      <p:bldP spid="78868" grpId="0" autoUpdateAnimBg="0"/>
      <p:bldP spid="78869" grpId="0" autoUpdateAnimBg="0"/>
      <p:bldP spid="78870" grpId="0" autoUpdateAnimBg="0"/>
      <p:bldP spid="7887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424862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mso76AE0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54570" r="17708" b="5307"/>
          <a:stretch>
            <a:fillRect/>
          </a:stretch>
        </p:blipFill>
        <p:spPr>
          <a:xfrm>
            <a:off x="250825" y="260350"/>
            <a:ext cx="7921625" cy="6481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85018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extBox 4"/>
          <p:cNvSpPr txBox="1">
            <a:spLocks noChangeArrowheads="1"/>
          </p:cNvSpPr>
          <p:nvPr/>
        </p:nvSpPr>
        <p:spPr bwMode="auto">
          <a:xfrm>
            <a:off x="611188" y="6237288"/>
            <a:ext cx="4391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Go on to next slide for part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82756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280400" cy="637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691197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60350"/>
            <a:ext cx="874236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56456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msoB2C6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5" t="56375" r="16525" b="17770"/>
          <a:stretch>
            <a:fillRect/>
          </a:stretch>
        </p:blipFill>
        <p:spPr>
          <a:xfrm>
            <a:off x="395288" y="333375"/>
            <a:ext cx="8424862" cy="4895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1692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6070DF-D895-45FA-8FAA-211A770E7DB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67588" name="Rectangle 2"/>
          <p:cNvSpPr>
            <a:spLocks noChangeArrowheads="1"/>
          </p:cNvSpPr>
          <p:nvPr/>
        </p:nvSpPr>
        <p:spPr bwMode="auto">
          <a:xfrm>
            <a:off x="2682875" y="1274763"/>
            <a:ext cx="3867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Finding the median</a:t>
            </a:r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866775" y="1808163"/>
            <a:ext cx="84089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When there is an </a:t>
            </a:r>
            <a:r>
              <a:rPr lang="en-US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even number of values</a:t>
            </a:r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, there will be two values in the middle.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66775" y="2541588"/>
            <a:ext cx="7586663" cy="1104900"/>
            <a:chOff x="259" y="1801"/>
            <a:chExt cx="4779" cy="696"/>
          </a:xfrm>
        </p:grpSpPr>
        <p:sp>
          <p:nvSpPr>
            <p:cNvPr id="67617" name="Text Box 5"/>
            <p:cNvSpPr txBox="1">
              <a:spLocks noChangeArrowheads="1"/>
            </p:cNvSpPr>
            <p:nvPr/>
          </p:nvSpPr>
          <p:spPr bwMode="auto">
            <a:xfrm>
              <a:off x="259" y="1801"/>
              <a:ext cx="12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For example,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7618" name="Text Box 6"/>
            <p:cNvSpPr txBox="1">
              <a:spLocks noChangeArrowheads="1"/>
            </p:cNvSpPr>
            <p:nvPr/>
          </p:nvSpPr>
          <p:spPr bwMode="auto">
            <a:xfrm>
              <a:off x="897" y="2209"/>
              <a:ext cx="41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Find the median of 56, 42, 47, 51, 65 and 43.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866775" y="3663950"/>
            <a:ext cx="3560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The values in order are:</a:t>
            </a:r>
            <a:endParaRPr lang="en-GB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866775" y="4986338"/>
            <a:ext cx="5802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There are two middle values, 47 and 51.</a:t>
            </a:r>
            <a:endParaRPr lang="en-GB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095500" y="4324350"/>
            <a:ext cx="5888038" cy="457200"/>
            <a:chOff x="1280" y="3128"/>
            <a:chExt cx="3709" cy="288"/>
          </a:xfrm>
        </p:grpSpPr>
        <p:sp>
          <p:nvSpPr>
            <p:cNvPr id="67611" name="Text Box 10"/>
            <p:cNvSpPr txBox="1">
              <a:spLocks noChangeArrowheads="1"/>
            </p:cNvSpPr>
            <p:nvPr/>
          </p:nvSpPr>
          <p:spPr bwMode="auto">
            <a:xfrm>
              <a:off x="1280" y="3128"/>
              <a:ext cx="4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42,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7612" name="Text Box 11"/>
            <p:cNvSpPr txBox="1">
              <a:spLocks noChangeArrowheads="1"/>
            </p:cNvSpPr>
            <p:nvPr/>
          </p:nvSpPr>
          <p:spPr bwMode="auto">
            <a:xfrm>
              <a:off x="1942" y="3128"/>
              <a:ext cx="4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43,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7613" name="Text Box 12"/>
            <p:cNvSpPr txBox="1">
              <a:spLocks noChangeArrowheads="1"/>
            </p:cNvSpPr>
            <p:nvPr/>
          </p:nvSpPr>
          <p:spPr bwMode="auto">
            <a:xfrm>
              <a:off x="2604" y="3128"/>
              <a:ext cx="4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47,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7614" name="Text Box 13"/>
            <p:cNvSpPr txBox="1">
              <a:spLocks noChangeArrowheads="1"/>
            </p:cNvSpPr>
            <p:nvPr/>
          </p:nvSpPr>
          <p:spPr bwMode="auto">
            <a:xfrm>
              <a:off x="3266" y="3128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51,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7615" name="Text Box 14"/>
            <p:cNvSpPr txBox="1">
              <a:spLocks noChangeArrowheads="1"/>
            </p:cNvSpPr>
            <p:nvPr/>
          </p:nvSpPr>
          <p:spPr bwMode="auto">
            <a:xfrm>
              <a:off x="3928" y="3128"/>
              <a:ext cx="4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56,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7616" name="Text Box 15"/>
            <p:cNvSpPr txBox="1">
              <a:spLocks noChangeArrowheads="1"/>
            </p:cNvSpPr>
            <p:nvPr/>
          </p:nvSpPr>
          <p:spPr bwMode="auto">
            <a:xfrm>
              <a:off x="4591" y="3128"/>
              <a:ext cx="3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65.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79888" name="Oval 16"/>
          <p:cNvSpPr>
            <a:spLocks noChangeArrowheads="1"/>
          </p:cNvSpPr>
          <p:nvPr/>
        </p:nvSpPr>
        <p:spPr bwMode="auto">
          <a:xfrm>
            <a:off x="3948113" y="4222750"/>
            <a:ext cx="2016125" cy="647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205163" y="5441950"/>
            <a:ext cx="1754187" cy="889000"/>
            <a:chOff x="1772" y="1324"/>
            <a:chExt cx="1105" cy="560"/>
          </a:xfrm>
        </p:grpSpPr>
        <p:grpSp>
          <p:nvGrpSpPr>
            <p:cNvPr id="67606" name="Group 18"/>
            <p:cNvGrpSpPr>
              <a:grpSpLocks/>
            </p:cNvGrpSpPr>
            <p:nvPr/>
          </p:nvGrpSpPr>
          <p:grpSpPr bwMode="auto">
            <a:xfrm>
              <a:off x="1772" y="1324"/>
              <a:ext cx="784" cy="560"/>
              <a:chOff x="1881" y="1348"/>
              <a:chExt cx="784" cy="560"/>
            </a:xfrm>
          </p:grpSpPr>
          <p:sp>
            <p:nvSpPr>
              <p:cNvPr id="67608" name="Text Box 19"/>
              <p:cNvSpPr txBox="1">
                <a:spLocks noChangeArrowheads="1"/>
              </p:cNvSpPr>
              <p:nvPr/>
            </p:nvSpPr>
            <p:spPr bwMode="auto">
              <a:xfrm>
                <a:off x="1892" y="1348"/>
                <a:ext cx="7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47 + 51</a:t>
                </a:r>
                <a:endParaRPr lang="en-GB" altLang="en-US" sz="240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7609" name="Line 20"/>
              <p:cNvSpPr>
                <a:spLocks noChangeShapeType="1"/>
              </p:cNvSpPr>
              <p:nvPr/>
            </p:nvSpPr>
            <p:spPr bwMode="auto">
              <a:xfrm>
                <a:off x="1881" y="1624"/>
                <a:ext cx="784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0" name="Text Box 21"/>
              <p:cNvSpPr txBox="1">
                <a:spLocks noChangeArrowheads="1"/>
              </p:cNvSpPr>
              <p:nvPr/>
            </p:nvSpPr>
            <p:spPr bwMode="auto">
              <a:xfrm>
                <a:off x="2161" y="1620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2</a:t>
                </a:r>
                <a:endParaRPr lang="en-GB" altLang="en-US" sz="240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67607" name="Text Box 22"/>
            <p:cNvSpPr txBox="1">
              <a:spLocks noChangeArrowheads="1"/>
            </p:cNvSpPr>
            <p:nvPr/>
          </p:nvSpPr>
          <p:spPr bwMode="auto">
            <a:xfrm>
              <a:off x="2663" y="1460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=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5151438" y="5441950"/>
            <a:ext cx="560387" cy="889000"/>
            <a:chOff x="3094" y="1348"/>
            <a:chExt cx="353" cy="560"/>
          </a:xfrm>
        </p:grpSpPr>
        <p:sp>
          <p:nvSpPr>
            <p:cNvPr id="67603" name="Text Box 24"/>
            <p:cNvSpPr txBox="1">
              <a:spLocks noChangeArrowheads="1"/>
            </p:cNvSpPr>
            <p:nvPr/>
          </p:nvSpPr>
          <p:spPr bwMode="auto">
            <a:xfrm>
              <a:off x="3097" y="1348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98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7604" name="Line 25"/>
            <p:cNvSpPr>
              <a:spLocks noChangeShapeType="1"/>
            </p:cNvSpPr>
            <p:nvPr/>
          </p:nvSpPr>
          <p:spPr bwMode="auto">
            <a:xfrm>
              <a:off x="3094" y="1624"/>
              <a:ext cx="335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Text Box 26"/>
            <p:cNvSpPr txBox="1">
              <a:spLocks noChangeArrowheads="1"/>
            </p:cNvSpPr>
            <p:nvPr/>
          </p:nvSpPr>
          <p:spPr bwMode="auto">
            <a:xfrm>
              <a:off x="3150" y="162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2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79899" name="Text Box 27"/>
          <p:cNvSpPr txBox="1">
            <a:spLocks noChangeArrowheads="1"/>
          </p:cNvSpPr>
          <p:nvPr/>
        </p:nvSpPr>
        <p:spPr bwMode="auto">
          <a:xfrm>
            <a:off x="5853113" y="5657850"/>
            <a:ext cx="89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=  49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900" name="Rectangle 28"/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Statistics</a:t>
            </a:r>
          </a:p>
        </p:txBody>
      </p:sp>
      <p:pic>
        <p:nvPicPr>
          <p:cNvPr id="67599" name="Picture 29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0" name="Picture 30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1" name="Text Box 31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67602" name="Text Box 32"/>
          <p:cNvSpPr txBox="1">
            <a:spLocks noChangeArrowheads="1"/>
          </p:cNvSpPr>
          <p:nvPr/>
        </p:nvSpPr>
        <p:spPr bwMode="auto">
          <a:xfrm>
            <a:off x="-25400" y="1562100"/>
            <a:ext cx="641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66"/>
                </a:solidFill>
                <a:latin typeface="Comic Sans MS" panose="030F0702030302020204" pitchFamily="66" charset="0"/>
              </a:rPr>
              <a:t>N5 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autoUpdateAnimBg="0"/>
      <p:bldP spid="79880" grpId="0" autoUpdateAnimBg="0"/>
      <p:bldP spid="79888" grpId="0" animBg="1"/>
      <p:bldP spid="79899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mso72BEA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t="37900" r="18098" b="12521"/>
          <a:stretch>
            <a:fillRect/>
          </a:stretch>
        </p:blipFill>
        <p:spPr>
          <a:xfrm>
            <a:off x="395288" y="0"/>
            <a:ext cx="7993062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20713"/>
            <a:ext cx="877093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mso296FF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t="5249" r="15968" b="62100"/>
          <a:stretch>
            <a:fillRect/>
          </a:stretch>
        </p:blipFill>
        <p:spPr>
          <a:xfrm>
            <a:off x="395288" y="0"/>
            <a:ext cx="8497887" cy="5676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mso4F5D6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47748" r="15315" b="12086"/>
          <a:stretch>
            <a:fillRect/>
          </a:stretch>
        </p:blipFill>
        <p:spPr>
          <a:xfrm>
            <a:off x="468313" y="260350"/>
            <a:ext cx="8207375" cy="6465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9263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mso72CFD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t="23386" r="30431" b="43390"/>
          <a:stretch>
            <a:fillRect/>
          </a:stretch>
        </p:blipFill>
        <p:spPr>
          <a:xfrm>
            <a:off x="468313" y="333375"/>
            <a:ext cx="6911975" cy="5832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mso9439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t="20673" r="16948" b="46094"/>
          <a:stretch>
            <a:fillRect/>
          </a:stretch>
        </p:blipFill>
        <p:spPr>
          <a:xfrm>
            <a:off x="250825" y="260350"/>
            <a:ext cx="8642350" cy="5691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msoFB5C7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t="15762" r="15222" b="53047"/>
          <a:stretch>
            <a:fillRect/>
          </a:stretch>
        </p:blipFill>
        <p:spPr>
          <a:xfrm>
            <a:off x="323850" y="260350"/>
            <a:ext cx="8351838" cy="5040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mso414DB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5" t="52686" r="16527" b="14108"/>
          <a:stretch>
            <a:fillRect/>
          </a:stretch>
        </p:blipFill>
        <p:spPr>
          <a:xfrm>
            <a:off x="468313" y="0"/>
            <a:ext cx="8351837" cy="5495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mso8E540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56375" r="21700" b="32556"/>
          <a:stretch>
            <a:fillRect/>
          </a:stretch>
        </p:blipFill>
        <p:spPr>
          <a:xfrm>
            <a:off x="611188" y="404813"/>
            <a:ext cx="7453312" cy="179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DE1BCF7-F039-4AC4-9A32-4D7D6BC4810B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68612" name="Rectangle 2"/>
          <p:cNvSpPr>
            <a:spLocks noChangeArrowheads="1"/>
          </p:cNvSpPr>
          <p:nvPr/>
        </p:nvSpPr>
        <p:spPr bwMode="auto">
          <a:xfrm>
            <a:off x="3192463" y="1193800"/>
            <a:ext cx="2686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Finding the range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855663" y="1863725"/>
            <a:ext cx="8150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The 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</a:rPr>
              <a:t>range</a:t>
            </a:r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 of a set of data is a measure of how the data is spread across the distribution.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855663" y="2860675"/>
            <a:ext cx="8150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To find the range we subtract the lowest value in the set from the highest value. </a:t>
            </a:r>
            <a:endParaRPr lang="en-GB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35188" y="3859213"/>
            <a:ext cx="5583237" cy="792162"/>
            <a:chOff x="1065" y="2011"/>
            <a:chExt cx="3629" cy="499"/>
          </a:xfrm>
        </p:grpSpPr>
        <p:sp>
          <p:nvSpPr>
            <p:cNvPr id="80902" name="Rectangle 6"/>
            <p:cNvSpPr>
              <a:spLocks noChangeArrowheads="1"/>
            </p:cNvSpPr>
            <p:nvPr/>
          </p:nvSpPr>
          <p:spPr bwMode="auto">
            <a:xfrm>
              <a:off x="1065" y="2011"/>
              <a:ext cx="3629" cy="499"/>
            </a:xfrm>
            <a:prstGeom prst="rect">
              <a:avLst/>
            </a:prstGeom>
            <a:solidFill>
              <a:srgbClr val="4D4D4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8624" name="Text Box 7"/>
            <p:cNvSpPr txBox="1">
              <a:spLocks noChangeArrowheads="1"/>
            </p:cNvSpPr>
            <p:nvPr/>
          </p:nvSpPr>
          <p:spPr bwMode="auto">
            <a:xfrm>
              <a:off x="1078" y="2121"/>
              <a:ext cx="3596" cy="291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Range = Highest value </a:t>
              </a:r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– Lowest value</a:t>
              </a:r>
            </a:p>
          </p:txBody>
        </p:sp>
      </p:grp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855663" y="5657850"/>
            <a:ext cx="815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When the range is large</a:t>
            </a: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; </a:t>
            </a:r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the values vary widely in size.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855663" y="5026025"/>
            <a:ext cx="815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When the range is small</a:t>
            </a: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; </a:t>
            </a:r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the values are similar in size.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Statistics</a:t>
            </a:r>
          </a:p>
        </p:txBody>
      </p:sp>
      <p:pic>
        <p:nvPicPr>
          <p:cNvPr id="68619" name="Picture 1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12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1" name="Text Box 13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-25400" y="1562100"/>
            <a:ext cx="641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66"/>
                </a:solidFill>
                <a:latin typeface="Comic Sans MS" panose="030F0702030302020204" pitchFamily="66" charset="0"/>
              </a:rPr>
              <a:t>N5 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utoUpdateAnimBg="0"/>
      <p:bldP spid="80900" grpId="0" autoUpdateAnimBg="0"/>
      <p:bldP spid="80904" grpId="0"/>
      <p:bldP spid="8090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msoF591C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8" t="4553" r="13458" b="46094"/>
          <a:stretch>
            <a:fillRect/>
          </a:stretch>
        </p:blipFill>
        <p:spPr>
          <a:xfrm>
            <a:off x="755650" y="333375"/>
            <a:ext cx="6696075" cy="6119813"/>
          </a:xfrm>
          <a:noFill/>
        </p:spPr>
      </p:pic>
      <p:sp>
        <p:nvSpPr>
          <p:cNvPr id="135171" name="Text Box 4"/>
          <p:cNvSpPr txBox="1">
            <a:spLocks noChangeArrowheads="1"/>
          </p:cNvSpPr>
          <p:nvPr/>
        </p:nvSpPr>
        <p:spPr bwMode="auto">
          <a:xfrm>
            <a:off x="5508625" y="6237288"/>
            <a:ext cx="254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Qs b  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msoF591C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53891" r="16594" b="26624"/>
          <a:stretch>
            <a:fillRect/>
          </a:stretch>
        </p:blipFill>
        <p:spPr>
          <a:xfrm>
            <a:off x="311150" y="3152775"/>
            <a:ext cx="8424863" cy="3313113"/>
          </a:xfrm>
          <a:noFill/>
        </p:spPr>
      </p:pic>
      <p:pic>
        <p:nvPicPr>
          <p:cNvPr id="136195" name="Picture 2" descr="msoF59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8" t="4553" r="17442" b="71156"/>
          <a:stretch>
            <a:fillRect/>
          </a:stretch>
        </p:blipFill>
        <p:spPr bwMode="auto">
          <a:xfrm>
            <a:off x="1670050" y="0"/>
            <a:ext cx="633095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msoFB8F5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t="4694" r="16948" b="72942"/>
          <a:stretch>
            <a:fillRect/>
          </a:stretch>
        </p:blipFill>
        <p:spPr>
          <a:xfrm>
            <a:off x="53975" y="0"/>
            <a:ext cx="9061450" cy="4584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455888-EAEE-4060-8B49-1A59CAF62A82}" type="datetime5">
              <a:rPr lang="en-GB">
                <a:latin typeface="Comic Sans MS" pitchFamily="66" charset="0"/>
              </a:rPr>
              <a:pPr>
                <a:defRPr/>
              </a:pPr>
              <a:t>4-Jul-26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Comic Sans MS" pitchFamily="66" charset="0"/>
              </a:rPr>
              <a:t>Created by Mr Lafferty Maths Dept</a:t>
            </a:r>
          </a:p>
        </p:txBody>
      </p:sp>
      <p:sp>
        <p:nvSpPr>
          <p:cNvPr id="69636" name="Rectangle 2"/>
          <p:cNvSpPr>
            <a:spLocks noChangeArrowheads="1"/>
          </p:cNvSpPr>
          <p:nvPr/>
        </p:nvSpPr>
        <p:spPr bwMode="auto">
          <a:xfrm>
            <a:off x="881063" y="1847850"/>
            <a:ext cx="788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Here are the high jump scores for two girls in metres.</a:t>
            </a:r>
          </a:p>
        </p:txBody>
      </p:sp>
      <p:graphicFrame>
        <p:nvGraphicFramePr>
          <p:cNvPr id="81923" name="Group 3"/>
          <p:cNvGraphicFramePr>
            <a:graphicFrameLocks noGrp="1"/>
          </p:cNvGraphicFramePr>
          <p:nvPr/>
        </p:nvGraphicFramePr>
        <p:xfrm>
          <a:off x="1068388" y="2659063"/>
          <a:ext cx="7916862" cy="914400"/>
        </p:xfrm>
        <a:graphic>
          <a:graphicData uri="http://schemas.openxmlformats.org/drawingml/2006/table">
            <a:tbl>
              <a:tblPr/>
              <a:tblGrid>
                <a:gridCol w="1319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9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9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Joanna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1.62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1.41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1.35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1.20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1.15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Kirsty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1.59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1.45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1.41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1.30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1.30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950" name="Text Box 30"/>
          <p:cNvSpPr txBox="1">
            <a:spLocks noChangeArrowheads="1"/>
          </p:cNvSpPr>
          <p:nvPr/>
        </p:nvSpPr>
        <p:spPr bwMode="auto">
          <a:xfrm>
            <a:off x="1068388" y="3814763"/>
            <a:ext cx="79168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Find the range for each girl’s results and use this to find out who is consistently better.</a:t>
            </a:r>
          </a:p>
        </p:txBody>
      </p:sp>
      <p:sp>
        <p:nvSpPr>
          <p:cNvPr id="81951" name="Text Box 31"/>
          <p:cNvSpPr txBox="1">
            <a:spLocks noChangeArrowheads="1"/>
          </p:cNvSpPr>
          <p:nvPr/>
        </p:nvSpPr>
        <p:spPr bwMode="auto">
          <a:xfrm>
            <a:off x="2681288" y="5086350"/>
            <a:ext cx="506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Joanna’s range =</a:t>
            </a:r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 1.62 </a:t>
            </a:r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– 1.15 </a:t>
            </a: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=</a:t>
            </a:r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0.47</a:t>
            </a:r>
          </a:p>
        </p:txBody>
      </p:sp>
      <p:sp>
        <p:nvSpPr>
          <p:cNvPr id="81952" name="Text Box 32"/>
          <p:cNvSpPr txBox="1">
            <a:spLocks noChangeArrowheads="1"/>
          </p:cNvSpPr>
          <p:nvPr/>
        </p:nvSpPr>
        <p:spPr bwMode="auto">
          <a:xfrm>
            <a:off x="2770188" y="5637213"/>
            <a:ext cx="498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Kirsty’s range =</a:t>
            </a:r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 1.59 </a:t>
            </a:r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– 1.30 </a:t>
            </a: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=</a:t>
            </a:r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0.29</a:t>
            </a:r>
          </a:p>
        </p:txBody>
      </p:sp>
      <p:sp>
        <p:nvSpPr>
          <p:cNvPr id="69663" name="Rectangle 33"/>
          <p:cNvSpPr>
            <a:spLocks noChangeArrowheads="1"/>
          </p:cNvSpPr>
          <p:nvPr/>
        </p:nvSpPr>
        <p:spPr bwMode="auto">
          <a:xfrm>
            <a:off x="3706813" y="1184275"/>
            <a:ext cx="16652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The range</a:t>
            </a:r>
          </a:p>
        </p:txBody>
      </p:sp>
      <p:sp>
        <p:nvSpPr>
          <p:cNvPr id="81954" name="Rectangle 34"/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Statistics</a:t>
            </a:r>
          </a:p>
        </p:txBody>
      </p:sp>
      <p:pic>
        <p:nvPicPr>
          <p:cNvPr id="69665" name="Picture 35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6" name="Picture 36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67" name="Text Box 37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69668" name="Text Box 38"/>
          <p:cNvSpPr txBox="1">
            <a:spLocks noChangeArrowheads="1"/>
          </p:cNvSpPr>
          <p:nvPr/>
        </p:nvSpPr>
        <p:spPr bwMode="auto">
          <a:xfrm>
            <a:off x="169863" y="1562100"/>
            <a:ext cx="641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66"/>
                </a:solidFill>
                <a:latin typeface="Comic Sans MS" panose="030F0702030302020204" pitchFamily="66" charset="0"/>
              </a:rPr>
              <a:t>N5 LS</a:t>
            </a:r>
          </a:p>
        </p:txBody>
      </p:sp>
      <p:sp>
        <p:nvSpPr>
          <p:cNvPr id="15" name="Cloud 14"/>
          <p:cNvSpPr/>
          <p:nvPr/>
        </p:nvSpPr>
        <p:spPr>
          <a:xfrm>
            <a:off x="188913" y="5270500"/>
            <a:ext cx="2406650" cy="1398588"/>
          </a:xfrm>
          <a:prstGeom prst="cloud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Kirsty is consistently better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0" grpId="0"/>
      <p:bldP spid="81951" grpId="0" autoUpdateAnimBg="0"/>
      <p:bldP spid="81952" grpId="0" autoUpdateAnimBg="0"/>
      <p:bldP spid="15" grpId="0" animBg="1"/>
    </p:bldLst>
  </p:timing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Maths_starter</Template>
  <TotalTime>1457</TotalTime>
  <Words>2783</Words>
  <Application>Microsoft Office PowerPoint</Application>
  <PresentationFormat>On-screen Show (4:3)</PresentationFormat>
  <Paragraphs>703</Paragraphs>
  <Slides>82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122" baseType="lpstr">
      <vt:lpstr>Arial</vt:lpstr>
      <vt:lpstr>Tahoma</vt:lpstr>
      <vt:lpstr>Wingdings</vt:lpstr>
      <vt:lpstr>Times New Roman</vt:lpstr>
      <vt:lpstr>Comic Sans MS</vt:lpstr>
      <vt:lpstr>1_Shimmer</vt:lpstr>
      <vt:lpstr>2_Shimmer</vt:lpstr>
      <vt:lpstr>3_Shimmer</vt:lpstr>
      <vt:lpstr>4_Shimmer</vt:lpstr>
      <vt:lpstr>5_Shimmer</vt:lpstr>
      <vt:lpstr>6_Shimmer</vt:lpstr>
      <vt:lpstr>7_Shimmer</vt:lpstr>
      <vt:lpstr>8_Shimmer</vt:lpstr>
      <vt:lpstr>9_Shimmer</vt:lpstr>
      <vt:lpstr>10_Shimmer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Default Design</vt:lpstr>
      <vt:lpstr>1_Default Design</vt:lpstr>
      <vt:lpstr>2_Default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MathType 5.0 Equation</vt:lpstr>
      <vt:lpstr>MathType 6.0 Equation</vt:lpstr>
      <vt:lpstr>Statistics</vt:lpstr>
      <vt:lpstr>Starter Questions</vt:lpstr>
      <vt:lpstr>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Statistics</vt:lpstr>
      <vt:lpstr>Statistics</vt:lpstr>
      <vt:lpstr>Statistics</vt:lpstr>
      <vt:lpstr>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MrLafferty</dc:creator>
  <cp:lastModifiedBy>word2</cp:lastModifiedBy>
  <cp:revision>180</cp:revision>
  <dcterms:created xsi:type="dcterms:W3CDTF">2003-11-18T18:37:33Z</dcterms:created>
  <dcterms:modified xsi:type="dcterms:W3CDTF">2026-07-04T13:52:20Z</dcterms:modified>
</cp:coreProperties>
</file>