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42" r:id="rId2"/>
  </p:sldMasterIdLst>
  <p:notesMasterIdLst>
    <p:notesMasterId r:id="rId27"/>
  </p:notesMasterIdLst>
  <p:sldIdLst>
    <p:sldId id="298" r:id="rId3"/>
    <p:sldId id="344" r:id="rId4"/>
    <p:sldId id="388" r:id="rId5"/>
    <p:sldId id="389" r:id="rId6"/>
    <p:sldId id="390" r:id="rId7"/>
    <p:sldId id="391" r:id="rId8"/>
    <p:sldId id="392" r:id="rId9"/>
    <p:sldId id="398" r:id="rId10"/>
    <p:sldId id="399" r:id="rId11"/>
    <p:sldId id="403" r:id="rId12"/>
    <p:sldId id="359" r:id="rId13"/>
    <p:sldId id="393" r:id="rId14"/>
    <p:sldId id="394" r:id="rId15"/>
    <p:sldId id="395" r:id="rId16"/>
    <p:sldId id="396" r:id="rId17"/>
    <p:sldId id="404" r:id="rId18"/>
    <p:sldId id="366" r:id="rId19"/>
    <p:sldId id="364" r:id="rId20"/>
    <p:sldId id="365" r:id="rId21"/>
    <p:sldId id="397" r:id="rId22"/>
    <p:sldId id="400" r:id="rId23"/>
    <p:sldId id="401" r:id="rId24"/>
    <p:sldId id="402" r:id="rId25"/>
    <p:sldId id="37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FFFF"/>
    <a:srgbClr val="FFFFCC"/>
    <a:srgbClr val="FF0000"/>
    <a:srgbClr val="080808"/>
    <a:srgbClr val="4D4D4D"/>
    <a:srgbClr val="FFF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2D890B2-A6C6-41D7-A318-9608B6EB9C6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1BF2D2A-DAF8-4E37-BCA7-18148F0DA0EC}" type="slidenum">
              <a:rPr lang="en-GB" altLang="en-US" sz="1200">
                <a:latin typeface="Arial" panose="020B0604020202020204" pitchFamily="34" charset="0"/>
              </a:rPr>
              <a:pPr eaLnBrk="1" hangingPunct="1"/>
              <a:t>22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95F52-B08F-4984-AFFA-C07CE0C141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22ECDCC9-238D-407C-B190-F69F148984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620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57A88-67DD-4733-8878-89D9485BF9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35F921-C5E9-4D26-827E-24801EF2F1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3156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124B9-613F-492E-AD40-3F7EA99513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E91016-4B37-4524-BCEF-BE643B12E2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6303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540A81-0659-46FB-914C-0BF3702EB35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</p:spTree>
    <p:extLst>
      <p:ext uri="{BB962C8B-B14F-4D97-AF65-F5344CB8AC3E}">
        <p14:creationId xmlns:p14="http://schemas.microsoft.com/office/powerpoint/2010/main" val="528720712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A1CC0-213C-4C72-B151-AFAFBF3CD6D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AAEA5-7862-4BC2-934B-EEAD8527A4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229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AD1E0-3893-4A2D-BF1B-7D2D5F3826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AB17C-8FE5-429B-9E79-B25BE3FA61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5584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2736-AD0E-43A4-B0E4-AA81E9B80E6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DA9AE-7863-4B16-BE98-F187BDF033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5333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34F9E-FBEC-4B92-8E76-E3269191AA4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7B72B-F171-4A8D-AB9E-086AB85232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0894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6C7B-BCA2-4EA0-9605-D7CEBAEE367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E19E4-DD93-4138-B31B-BC2C7FD1B9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4425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188C1-B932-4D96-99FB-2193EE21655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F0CFF-2413-4C5A-A091-E168DAC05C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3515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700" y="1577975"/>
            <a:ext cx="641350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N5 LS </a:t>
            </a:r>
            <a:endParaRPr lang="en-GB" sz="11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E18-493E-4FCF-86AD-EDFD48412F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94EEE-BD0F-4803-B1E2-842CF57979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00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F25C9-4ACB-41C6-AF22-1D21A4FBFA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B470CF-A3CB-49BB-9F3C-86CF1151F3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0034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547B2-DF52-4512-A44C-9FA4C7AD04F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E16DF-29B3-4798-816B-9B25858FE7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2988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5541B-72A3-4337-8A34-6A8AD3F1E19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A5933-25DA-4ED1-BCEC-A1C26E81C3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5805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E840E-473A-4F34-B695-D51C66AB04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DDD75-81AF-4326-B98B-8EC9B1CCA4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27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D328D-69FE-40AE-9EBF-64F51A8290A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2078C-386D-4C8A-B65A-2BF8EBA657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414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862D6-B30F-48CD-BFB2-6606097746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A55CEF-B7CD-4369-B3EB-16ECD534B5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471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FF1CE-CECC-4DF4-A561-3B28524C306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860FE-9236-411E-B79E-1356D7C6AF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799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F97A6-71BD-4FE0-AA73-F45568C66F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5CC77-1AAA-4B0D-BFB1-C624F447C2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795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4518E-BF4B-483F-B41F-32EB3C700BB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646F45-CBE1-4DA8-ACB0-807C33D25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140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700" y="1577975"/>
            <a:ext cx="641350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N5 LS </a:t>
            </a:r>
            <a:endParaRPr lang="en-GB" sz="11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BCAE3-C7BA-461D-8B69-419041A21E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2B189-D659-4F17-B25E-5F00DC28C6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567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2FFCD-92DC-4545-96C8-D838607CFBE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236FB-C2D1-4DF4-9C7D-5C0752CF08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814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CC05-7051-4CB5-BCCD-DCD6FC8CED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8A83AA-2045-478A-A21F-D1B563809B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718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B207A584-7440-47D6-88C9-5F225503FA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20CFC01-13EB-40FD-9B51-0CF380D0A2F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58" r:id="rId7"/>
    <p:sldLayoutId id="2147483843" r:id="rId8"/>
    <p:sldLayoutId id="2147483844" r:id="rId9"/>
    <p:sldLayoutId id="2147483845" r:id="rId10"/>
    <p:sldLayoutId id="2147483846" r:id="rId11"/>
    <p:sldLayoutId id="2147483859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9D1329F8-20E5-48DC-8C5F-FD3E98B10E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64D658D-3DBB-48BA-973D-9B39DA6FFDA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60" r:id="rId7"/>
    <p:sldLayoutId id="2147483853" r:id="rId8"/>
    <p:sldLayoutId id="2147483854" r:id="rId9"/>
    <p:sldLayoutId id="2147483855" r:id="rId10"/>
    <p:sldLayoutId id="2147483856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5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jpeg"/><Relationship Id="rId5" Type="http://schemas.openxmlformats.org/officeDocument/2006/relationships/image" Target="../media/image1.gif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9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8722A4-251D-4B97-AFD4-BDB908508F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1860550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Scales &amp; Drawing</a:t>
            </a:r>
            <a:endParaRPr lang="en-GB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2022475" y="2300288"/>
            <a:ext cx="5180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Enlarge &amp; Reduce Shapes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2022475" y="3011488"/>
            <a:ext cx="6221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Scale Drawing to find Length</a:t>
            </a:r>
          </a:p>
        </p:txBody>
      </p:sp>
      <p:sp>
        <p:nvSpPr>
          <p:cNvPr id="12295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60475" y="2300288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6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60475" y="3016250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7" name="Picture 9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Text Box 10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9" name="Picture 11" descr="Office Objects 057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022475" y="3729038"/>
            <a:ext cx="5907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Making Basic Scale Drawings</a:t>
            </a:r>
          </a:p>
        </p:txBody>
      </p:sp>
      <p:sp>
        <p:nvSpPr>
          <p:cNvPr id="12301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60475" y="3730625"/>
            <a:ext cx="609600" cy="500063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022475" y="4445000"/>
            <a:ext cx="6565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Scale Drawings using Protractor</a:t>
            </a:r>
          </a:p>
        </p:txBody>
      </p:sp>
      <p:sp>
        <p:nvSpPr>
          <p:cNvPr id="12303" name="AutoShape 1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60475" y="4446588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4" name="Text Box 14"/>
          <p:cNvSpPr txBox="1">
            <a:spLocks noChangeArrowheads="1"/>
          </p:cNvSpPr>
          <p:nvPr/>
        </p:nvSpPr>
        <p:spPr bwMode="auto">
          <a:xfrm>
            <a:off x="2022475" y="5160963"/>
            <a:ext cx="62198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Scale Drawings with Bearings</a:t>
            </a:r>
          </a:p>
        </p:txBody>
      </p:sp>
      <p:sp>
        <p:nvSpPr>
          <p:cNvPr id="12305" name="AutoShape 1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60475" y="5160963"/>
            <a:ext cx="609600" cy="53340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Revision Ex</a:t>
            </a:r>
          </a:p>
          <a:p>
            <a:pPr algn="ctr" eaLnBrk="1" hangingPunct="1"/>
            <a:r>
              <a:rPr lang="en-GB" altLang="en-US" sz="3600"/>
              <a:t>Ch13 (page 125)</a:t>
            </a:r>
          </a:p>
        </p:txBody>
      </p:sp>
      <p:pic>
        <p:nvPicPr>
          <p:cNvPr id="20484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Scale Drawings</a:t>
            </a:r>
          </a:p>
        </p:txBody>
      </p:sp>
      <p:sp>
        <p:nvSpPr>
          <p:cNvPr id="20487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pic>
        <p:nvPicPr>
          <p:cNvPr id="20488" name="Picture 3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927570A-526B-424A-9B29-7676D07687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863725" y="374650"/>
            <a:ext cx="558800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1268413" y="2276475"/>
          <a:ext cx="695007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4724280" imgH="2831760" progId="Equation.DSMT4">
                  <p:embed/>
                </p:oleObj>
              </mc:Choice>
              <mc:Fallback>
                <p:oleObj name="Equation" r:id="rId5" imgW="4724280" imgH="283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2276475"/>
                        <a:ext cx="6950075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87110F1-C674-41CD-8AB5-076964BB52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08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3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0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1513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to solve real-life problems using scale drawings.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5303838" y="2892425"/>
            <a:ext cx="35655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Interpret information in a problem to create a suitable scale drawing.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5318125" y="4130675"/>
            <a:ext cx="382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Apply a scale drawing methods to solve a given problem.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23C631-2CD4-47B6-B17C-7E27228EA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4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1223963" y="2071688"/>
            <a:ext cx="1508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Problem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1030288" y="2720975"/>
            <a:ext cx="7850187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The sketch shows a flag-pole YT supported by</a:t>
            </a:r>
          </a:p>
          <a:p>
            <a:pPr eaLnBrk="1" hangingPunct="1"/>
            <a:r>
              <a:rPr lang="en-GB" altLang="en-US"/>
              <a:t> a wire. The distance from X to Y is 6m and </a:t>
            </a:r>
          </a:p>
          <a:p>
            <a:pPr eaLnBrk="1" hangingPunct="1"/>
            <a:r>
              <a:rPr lang="en-GB" altLang="en-US"/>
              <a:t>angle TXY = 55</a:t>
            </a:r>
            <a:r>
              <a:rPr lang="en-GB" altLang="en-US" baseline="60000"/>
              <a:t>o</a:t>
            </a:r>
            <a:r>
              <a:rPr lang="en-GB" altLang="en-US"/>
              <a:t>.</a:t>
            </a:r>
          </a:p>
        </p:txBody>
      </p:sp>
      <p:grpSp>
        <p:nvGrpSpPr>
          <p:cNvPr id="22537" name="Group 42"/>
          <p:cNvGrpSpPr>
            <a:grpSpLocks/>
          </p:cNvGrpSpPr>
          <p:nvPr/>
        </p:nvGrpSpPr>
        <p:grpSpPr bwMode="auto">
          <a:xfrm>
            <a:off x="6107113" y="3575050"/>
            <a:ext cx="2679700" cy="2597150"/>
            <a:chOff x="3847" y="2252"/>
            <a:chExt cx="1688" cy="1636"/>
          </a:xfrm>
        </p:grpSpPr>
        <p:sp>
          <p:nvSpPr>
            <p:cNvPr id="22542" name="AutoShape 30"/>
            <p:cNvSpPr>
              <a:spLocks noChangeArrowheads="1"/>
            </p:cNvSpPr>
            <p:nvPr/>
          </p:nvSpPr>
          <p:spPr bwMode="auto">
            <a:xfrm flipH="1">
              <a:off x="4230" y="2551"/>
              <a:ext cx="926" cy="1214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3" name="Line 31"/>
            <p:cNvSpPr>
              <a:spLocks noChangeShapeType="1"/>
            </p:cNvSpPr>
            <p:nvPr/>
          </p:nvSpPr>
          <p:spPr bwMode="auto">
            <a:xfrm flipV="1">
              <a:off x="3847" y="3771"/>
              <a:ext cx="1652" cy="14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2544" name="Picture 32" descr="scottishflag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7" y="2252"/>
              <a:ext cx="40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5" name="Rectangle 33"/>
            <p:cNvSpPr>
              <a:spLocks noChangeArrowheads="1"/>
            </p:cNvSpPr>
            <p:nvPr/>
          </p:nvSpPr>
          <p:spPr bwMode="auto">
            <a:xfrm>
              <a:off x="4374" y="3461"/>
              <a:ext cx="47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55</a:t>
              </a:r>
              <a:r>
                <a:rPr lang="en-GB" altLang="en-US" baseline="60000">
                  <a:solidFill>
                    <a:srgbClr val="080808"/>
                  </a:solidFill>
                </a:rPr>
                <a:t>o</a:t>
              </a:r>
            </a:p>
          </p:txBody>
        </p:sp>
        <p:sp>
          <p:nvSpPr>
            <p:cNvPr id="22546" name="Rectangle 34"/>
            <p:cNvSpPr>
              <a:spLocks noChangeArrowheads="1"/>
            </p:cNvSpPr>
            <p:nvPr/>
          </p:nvSpPr>
          <p:spPr bwMode="auto">
            <a:xfrm>
              <a:off x="5054" y="3669"/>
              <a:ext cx="76" cy="82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80808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7" name="Text Box 35"/>
            <p:cNvSpPr txBox="1">
              <a:spLocks noChangeArrowheads="1"/>
            </p:cNvSpPr>
            <p:nvPr/>
          </p:nvSpPr>
          <p:spPr bwMode="auto">
            <a:xfrm>
              <a:off x="3926" y="3419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X</a:t>
              </a:r>
            </a:p>
          </p:txBody>
        </p:sp>
        <p:sp>
          <p:nvSpPr>
            <p:cNvPr id="22548" name="Text Box 36"/>
            <p:cNvSpPr txBox="1">
              <a:spLocks noChangeArrowheads="1"/>
            </p:cNvSpPr>
            <p:nvPr/>
          </p:nvSpPr>
          <p:spPr bwMode="auto">
            <a:xfrm>
              <a:off x="4816" y="2321"/>
              <a:ext cx="2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T</a:t>
              </a:r>
            </a:p>
          </p:txBody>
        </p:sp>
        <p:sp>
          <p:nvSpPr>
            <p:cNvPr id="22549" name="Text Box 37"/>
            <p:cNvSpPr txBox="1">
              <a:spLocks noChangeArrowheads="1"/>
            </p:cNvSpPr>
            <p:nvPr/>
          </p:nvSpPr>
          <p:spPr bwMode="auto">
            <a:xfrm>
              <a:off x="5179" y="3431"/>
              <a:ext cx="25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Y</a:t>
              </a:r>
            </a:p>
          </p:txBody>
        </p:sp>
        <p:sp>
          <p:nvSpPr>
            <p:cNvPr id="22550" name="Line 38"/>
            <p:cNvSpPr>
              <a:spLocks noChangeShapeType="1"/>
            </p:cNvSpPr>
            <p:nvPr/>
          </p:nvSpPr>
          <p:spPr bwMode="auto">
            <a:xfrm>
              <a:off x="4231" y="3888"/>
              <a:ext cx="9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8" name="Text Box 39"/>
          <p:cNvSpPr txBox="1">
            <a:spLocks noChangeArrowheads="1"/>
          </p:cNvSpPr>
          <p:nvPr/>
        </p:nvSpPr>
        <p:spPr bwMode="auto">
          <a:xfrm>
            <a:off x="7212013" y="6148388"/>
            <a:ext cx="677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6m</a:t>
            </a:r>
          </a:p>
        </p:txBody>
      </p:sp>
      <p:sp>
        <p:nvSpPr>
          <p:cNvPr id="22539" name="Text Box 40"/>
          <p:cNvSpPr txBox="1">
            <a:spLocks noChangeArrowheads="1"/>
          </p:cNvSpPr>
          <p:nvPr/>
        </p:nvSpPr>
        <p:spPr bwMode="auto">
          <a:xfrm>
            <a:off x="1082675" y="4241800"/>
            <a:ext cx="54752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Make a scale drawing and work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Out the real height of the pole.</a:t>
            </a:r>
          </a:p>
        </p:txBody>
      </p:sp>
      <p:sp>
        <p:nvSpPr>
          <p:cNvPr id="22540" name="Text Box 41"/>
          <p:cNvSpPr txBox="1">
            <a:spLocks noChangeArrowheads="1"/>
          </p:cNvSpPr>
          <p:nvPr/>
        </p:nvSpPr>
        <p:spPr bwMode="auto">
          <a:xfrm>
            <a:off x="1474788" y="5484813"/>
            <a:ext cx="3589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Use a scale of 1cm = 2m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4162B4-FCFF-4323-B074-7D6F0259A62D}" type="datetime5">
              <a:rPr lang="en-GB" smtClean="0">
                <a:cs typeface="Arial" pitchFamily="34" charset="0"/>
              </a:rPr>
              <a:pPr>
                <a:defRPr/>
              </a:pPr>
              <a:t>4-Jul-26</a:t>
            </a:fld>
            <a:endParaRPr lang="en-GB" smtClean="0">
              <a:cs typeface="Arial" pitchFamily="34" charset="0"/>
            </a:endParaRP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cs typeface="Arial" pitchFamily="34" charset="0"/>
              </a:rPr>
              <a:t>Created by Mr. Lafferty Maths Dept.</a:t>
            </a:r>
          </a:p>
        </p:txBody>
      </p:sp>
      <p:pic>
        <p:nvPicPr>
          <p:cNvPr id="2355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4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www.mathsrevision.com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1660525" y="508000"/>
            <a:ext cx="525621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FF0000"/>
                </a:solidFill>
              </a:rPr>
              <a:t>Scale Drawings</a:t>
            </a:r>
          </a:p>
        </p:txBody>
      </p:sp>
      <p:grpSp>
        <p:nvGrpSpPr>
          <p:cNvPr id="23559" name="Group 32"/>
          <p:cNvGrpSpPr>
            <a:grpSpLocks/>
          </p:cNvGrpSpPr>
          <p:nvPr/>
        </p:nvGrpSpPr>
        <p:grpSpPr bwMode="auto">
          <a:xfrm>
            <a:off x="6880225" y="0"/>
            <a:ext cx="1700213" cy="1855788"/>
            <a:chOff x="4519" y="1580"/>
            <a:chExt cx="1071" cy="1169"/>
          </a:xfrm>
        </p:grpSpPr>
        <p:sp>
          <p:nvSpPr>
            <p:cNvPr id="23580" name="AutoShape 22"/>
            <p:cNvSpPr>
              <a:spLocks noChangeArrowheads="1"/>
            </p:cNvSpPr>
            <p:nvPr/>
          </p:nvSpPr>
          <p:spPr bwMode="auto">
            <a:xfrm flipH="1">
              <a:off x="4762" y="1755"/>
              <a:ext cx="588" cy="710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1" name="Line 23"/>
            <p:cNvSpPr>
              <a:spLocks noChangeShapeType="1"/>
            </p:cNvSpPr>
            <p:nvPr/>
          </p:nvSpPr>
          <p:spPr bwMode="auto">
            <a:xfrm flipV="1">
              <a:off x="4519" y="2468"/>
              <a:ext cx="1048" cy="9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3582" name="Picture 24" descr="scottishflag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" y="1580"/>
              <a:ext cx="259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83" name="Rectangle 25"/>
            <p:cNvSpPr>
              <a:spLocks noChangeArrowheads="1"/>
            </p:cNvSpPr>
            <p:nvPr/>
          </p:nvSpPr>
          <p:spPr bwMode="auto">
            <a:xfrm>
              <a:off x="4846" y="2314"/>
              <a:ext cx="2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000">
                  <a:solidFill>
                    <a:srgbClr val="080808"/>
                  </a:solidFill>
                </a:rPr>
                <a:t>55</a:t>
              </a:r>
              <a:r>
                <a:rPr lang="en-GB" altLang="en-US" sz="1000" baseline="60000">
                  <a:solidFill>
                    <a:srgbClr val="080808"/>
                  </a:solidFill>
                </a:rPr>
                <a:t>o</a:t>
              </a:r>
            </a:p>
          </p:txBody>
        </p:sp>
        <p:sp>
          <p:nvSpPr>
            <p:cNvPr id="23584" name="Rectangle 26"/>
            <p:cNvSpPr>
              <a:spLocks noChangeArrowheads="1"/>
            </p:cNvSpPr>
            <p:nvPr/>
          </p:nvSpPr>
          <p:spPr bwMode="auto">
            <a:xfrm>
              <a:off x="5285" y="2409"/>
              <a:ext cx="48" cy="4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80808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5" name="Text Box 27"/>
            <p:cNvSpPr txBox="1">
              <a:spLocks noChangeArrowheads="1"/>
            </p:cNvSpPr>
            <p:nvPr/>
          </p:nvSpPr>
          <p:spPr bwMode="auto">
            <a:xfrm>
              <a:off x="4589" y="2295"/>
              <a:ext cx="18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/>
                <a:t>X</a:t>
              </a:r>
            </a:p>
          </p:txBody>
        </p:sp>
        <p:sp>
          <p:nvSpPr>
            <p:cNvPr id="23586" name="Text Box 28"/>
            <p:cNvSpPr txBox="1">
              <a:spLocks noChangeArrowheads="1"/>
            </p:cNvSpPr>
            <p:nvPr/>
          </p:nvSpPr>
          <p:spPr bwMode="auto">
            <a:xfrm>
              <a:off x="5154" y="1653"/>
              <a:ext cx="18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/>
                <a:t>T</a:t>
              </a:r>
            </a:p>
          </p:txBody>
        </p:sp>
        <p:sp>
          <p:nvSpPr>
            <p:cNvPr id="23587" name="Text Box 29"/>
            <p:cNvSpPr txBox="1">
              <a:spLocks noChangeArrowheads="1"/>
            </p:cNvSpPr>
            <p:nvPr/>
          </p:nvSpPr>
          <p:spPr bwMode="auto">
            <a:xfrm>
              <a:off x="5384" y="2303"/>
              <a:ext cx="17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/>
                <a:t>Y</a:t>
              </a:r>
            </a:p>
          </p:txBody>
        </p:sp>
        <p:sp>
          <p:nvSpPr>
            <p:cNvPr id="23588" name="Line 30"/>
            <p:cNvSpPr>
              <a:spLocks noChangeShapeType="1"/>
            </p:cNvSpPr>
            <p:nvPr/>
          </p:nvSpPr>
          <p:spPr bwMode="auto">
            <a:xfrm>
              <a:off x="4763" y="2537"/>
              <a:ext cx="5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Text Box 31"/>
            <p:cNvSpPr txBox="1">
              <a:spLocks noChangeArrowheads="1"/>
            </p:cNvSpPr>
            <p:nvPr/>
          </p:nvSpPr>
          <p:spPr bwMode="auto">
            <a:xfrm>
              <a:off x="4955" y="2576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/>
                <a:t>6m</a:t>
              </a:r>
            </a:p>
          </p:txBody>
        </p:sp>
      </p:grpSp>
      <p:sp>
        <p:nvSpPr>
          <p:cNvPr id="23560" name="Text Box 33"/>
          <p:cNvSpPr txBox="1">
            <a:spLocks noChangeArrowheads="1"/>
          </p:cNvSpPr>
          <p:nvPr/>
        </p:nvSpPr>
        <p:spPr bwMode="auto">
          <a:xfrm>
            <a:off x="1019175" y="1935163"/>
            <a:ext cx="1539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Solution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788988" y="2565400"/>
            <a:ext cx="3190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1:	Draw line XY=3cm</a:t>
            </a:r>
          </a:p>
        </p:txBody>
      </p:sp>
      <p:sp>
        <p:nvSpPr>
          <p:cNvPr id="70691" name="Line 35"/>
          <p:cNvSpPr>
            <a:spLocks noChangeShapeType="1"/>
          </p:cNvSpPr>
          <p:nvPr/>
        </p:nvSpPr>
        <p:spPr bwMode="auto">
          <a:xfrm flipV="1">
            <a:off x="5868988" y="556895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5643563" y="5641975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800"/>
              <a:t>X</a:t>
            </a:r>
          </a:p>
        </p:txBody>
      </p:sp>
      <p:sp>
        <p:nvSpPr>
          <p:cNvPr id="70693" name="Text Box 37"/>
          <p:cNvSpPr txBox="1">
            <a:spLocks noChangeArrowheads="1"/>
          </p:cNvSpPr>
          <p:nvPr/>
        </p:nvSpPr>
        <p:spPr bwMode="auto">
          <a:xfrm>
            <a:off x="7974013" y="5654675"/>
            <a:ext cx="315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800"/>
              <a:t>Y</a:t>
            </a:r>
          </a:p>
        </p:txBody>
      </p:sp>
      <p:sp>
        <p:nvSpPr>
          <p:cNvPr id="70694" name="Text Box 38"/>
          <p:cNvSpPr txBox="1">
            <a:spLocks noChangeArrowheads="1"/>
          </p:cNvSpPr>
          <p:nvPr/>
        </p:nvSpPr>
        <p:spPr bwMode="auto">
          <a:xfrm>
            <a:off x="2879725" y="1974850"/>
            <a:ext cx="3833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Using a scale of 1cm = 2m</a:t>
            </a:r>
          </a:p>
        </p:txBody>
      </p:sp>
      <p:sp>
        <p:nvSpPr>
          <p:cNvPr id="70695" name="Text Box 39"/>
          <p:cNvSpPr txBox="1">
            <a:spLocks noChangeArrowheads="1"/>
          </p:cNvSpPr>
          <p:nvPr/>
        </p:nvSpPr>
        <p:spPr bwMode="auto">
          <a:xfrm>
            <a:off x="788988" y="2936875"/>
            <a:ext cx="49863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2:	Draw a line straight up from Y.</a:t>
            </a:r>
          </a:p>
        </p:txBody>
      </p:sp>
      <p:sp>
        <p:nvSpPr>
          <p:cNvPr id="70696" name="Text Box 40"/>
          <p:cNvSpPr txBox="1">
            <a:spLocks noChangeArrowheads="1"/>
          </p:cNvSpPr>
          <p:nvPr/>
        </p:nvSpPr>
        <p:spPr bwMode="auto">
          <a:xfrm>
            <a:off x="788988" y="3309938"/>
            <a:ext cx="492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3:	Measure angle 55</a:t>
            </a:r>
            <a:r>
              <a:rPr lang="en-GB" altLang="en-US" sz="1800" baseline="60000"/>
              <a:t>o</a:t>
            </a:r>
            <a:r>
              <a:rPr lang="en-GB" altLang="en-US" sz="1800"/>
              <a:t> from X.</a:t>
            </a: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4354513" y="3916363"/>
            <a:ext cx="3097212" cy="1847850"/>
            <a:chOff x="2697" y="2055"/>
            <a:chExt cx="1951" cy="1164"/>
          </a:xfrm>
        </p:grpSpPr>
        <p:pic>
          <p:nvPicPr>
            <p:cNvPr id="23578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7" y="2055"/>
              <a:ext cx="1951" cy="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79" name="Line 43"/>
            <p:cNvSpPr>
              <a:spLocks noChangeShapeType="1"/>
            </p:cNvSpPr>
            <p:nvPr/>
          </p:nvSpPr>
          <p:spPr bwMode="auto">
            <a:xfrm flipV="1">
              <a:off x="3650" y="2378"/>
              <a:ext cx="493" cy="72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0700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1" b="39212"/>
          <a:stretch>
            <a:fillRect/>
          </a:stretch>
        </p:blipFill>
        <p:spPr bwMode="auto">
          <a:xfrm>
            <a:off x="5692775" y="5562600"/>
            <a:ext cx="3436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702" name="Line 46"/>
          <p:cNvSpPr>
            <a:spLocks noChangeShapeType="1"/>
          </p:cNvSpPr>
          <p:nvPr/>
        </p:nvSpPr>
        <p:spPr bwMode="auto">
          <a:xfrm flipH="1" flipV="1">
            <a:off x="7975600" y="2046288"/>
            <a:ext cx="11113" cy="352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703" name="Line 47"/>
          <p:cNvSpPr>
            <a:spLocks noChangeShapeType="1"/>
          </p:cNvSpPr>
          <p:nvPr/>
        </p:nvSpPr>
        <p:spPr bwMode="auto">
          <a:xfrm flipV="1">
            <a:off x="5872163" y="2503488"/>
            <a:ext cx="2114550" cy="3068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704" name="Text Box 48"/>
          <p:cNvSpPr txBox="1">
            <a:spLocks noChangeArrowheads="1"/>
          </p:cNvSpPr>
          <p:nvPr/>
        </p:nvSpPr>
        <p:spPr bwMode="auto">
          <a:xfrm>
            <a:off x="788988" y="3681413"/>
            <a:ext cx="4921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4:	Draw line from X to vertical line</a:t>
            </a:r>
          </a:p>
          <a:p>
            <a:pPr eaLnBrk="1" hangingPunct="1"/>
            <a:r>
              <a:rPr lang="en-GB" altLang="en-US" sz="1800"/>
              <a:t>         and mark T at crossover point.</a:t>
            </a:r>
          </a:p>
        </p:txBody>
      </p:sp>
      <p:sp>
        <p:nvSpPr>
          <p:cNvPr id="70705" name="Text Box 49"/>
          <p:cNvSpPr txBox="1">
            <a:spLocks noChangeArrowheads="1"/>
          </p:cNvSpPr>
          <p:nvPr/>
        </p:nvSpPr>
        <p:spPr bwMode="auto">
          <a:xfrm>
            <a:off x="7516813" y="2179638"/>
            <a:ext cx="392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</a:t>
            </a:r>
          </a:p>
        </p:txBody>
      </p:sp>
      <p:sp>
        <p:nvSpPr>
          <p:cNvPr id="70706" name="Text Box 50"/>
          <p:cNvSpPr txBox="1">
            <a:spLocks noChangeArrowheads="1"/>
          </p:cNvSpPr>
          <p:nvPr/>
        </p:nvSpPr>
        <p:spPr bwMode="auto">
          <a:xfrm>
            <a:off x="788988" y="4329113"/>
            <a:ext cx="332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5:	Measure length YT.</a:t>
            </a:r>
          </a:p>
        </p:txBody>
      </p:sp>
      <p:sp>
        <p:nvSpPr>
          <p:cNvPr id="70707" name="Text Box 51"/>
          <p:cNvSpPr txBox="1">
            <a:spLocks noChangeArrowheads="1"/>
          </p:cNvSpPr>
          <p:nvPr/>
        </p:nvSpPr>
        <p:spPr bwMode="auto">
          <a:xfrm>
            <a:off x="788988" y="4702175"/>
            <a:ext cx="3321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Step 6:	Multiply length YT.</a:t>
            </a:r>
          </a:p>
          <a:p>
            <a:pPr eaLnBrk="1" hangingPunct="1"/>
            <a:r>
              <a:rPr lang="en-GB" altLang="en-US" sz="1800"/>
              <a:t>         by scale factor.</a:t>
            </a:r>
          </a:p>
        </p:txBody>
      </p:sp>
      <p:pic>
        <p:nvPicPr>
          <p:cNvPr id="70708" name="Picture 5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31" r="39212"/>
          <a:stretch>
            <a:fillRect/>
          </a:stretch>
        </p:blipFill>
        <p:spPr bwMode="auto">
          <a:xfrm>
            <a:off x="7989888" y="2241550"/>
            <a:ext cx="719137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709" name="Text Box 53"/>
          <p:cNvSpPr txBox="1">
            <a:spLocks noChangeArrowheads="1"/>
          </p:cNvSpPr>
          <p:nvPr/>
        </p:nvSpPr>
        <p:spPr bwMode="auto">
          <a:xfrm>
            <a:off x="3979863" y="4302125"/>
            <a:ext cx="102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4.3cm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7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0" grpId="0"/>
      <p:bldP spid="70692" grpId="0"/>
      <p:bldP spid="70693" grpId="0"/>
      <p:bldP spid="70695" grpId="0"/>
      <p:bldP spid="70696" grpId="0"/>
      <p:bldP spid="70704" grpId="0"/>
      <p:bldP spid="70705" grpId="0"/>
      <p:bldP spid="70706" grpId="0"/>
      <p:bldP spid="70707" grpId="0"/>
      <p:bldP spid="707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9" name="Picture 2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08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082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659063" y="3357563"/>
            <a:ext cx="4852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Real-Life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5063" y="3795713"/>
            <a:ext cx="4065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405063" y="4235450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4.3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/>
          <p:cNvSpPr/>
          <p:nvPr/>
        </p:nvSpPr>
        <p:spPr>
          <a:xfrm>
            <a:off x="0" y="1906588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/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/>
          <p:cNvSpPr/>
          <p:nvPr/>
        </p:nvSpPr>
        <p:spPr bwMode="auto">
          <a:xfrm>
            <a:off x="5800725" y="41624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/>
          <p:cNvGraphicFramePr>
            <a:graphicFrameLocks noChangeAspect="1"/>
          </p:cNvGraphicFramePr>
          <p:nvPr/>
        </p:nvGraphicFramePr>
        <p:xfrm>
          <a:off x="6213475" y="4633913"/>
          <a:ext cx="579438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633913"/>
                        <a:ext cx="579438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6784975" y="4894263"/>
          <a:ext cx="461963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4894263"/>
                        <a:ext cx="461963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/>
          <p:cNvGraphicFramePr>
            <a:graphicFrameLocks noChangeAspect="1"/>
          </p:cNvGraphicFramePr>
          <p:nvPr/>
        </p:nvGraphicFramePr>
        <p:xfrm>
          <a:off x="7258050" y="4879975"/>
          <a:ext cx="10683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469800" imgH="177480" progId="Equation.DSMT4">
                  <p:embed/>
                </p:oleObj>
              </mc:Choice>
              <mc:Fallback>
                <p:oleObj name="Equation" r:id="rId9" imgW="4698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4879975"/>
                        <a:ext cx="10683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/>
          <p:cNvSpPr/>
          <p:nvPr/>
        </p:nvSpPr>
        <p:spPr>
          <a:xfrm>
            <a:off x="30163" y="1922463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1</a:t>
            </a:r>
          </a:p>
          <a:p>
            <a:pPr algn="ctr" eaLnBrk="1" hangingPunct="1"/>
            <a:r>
              <a:rPr lang="en-GB" altLang="en-US" sz="3600"/>
              <a:t>Ch13 (page 126)</a:t>
            </a:r>
          </a:p>
        </p:txBody>
      </p:sp>
      <p:pic>
        <p:nvPicPr>
          <p:cNvPr id="24580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Scale Drawings</a:t>
            </a:r>
          </a:p>
        </p:txBody>
      </p:sp>
      <p:sp>
        <p:nvSpPr>
          <p:cNvPr id="24583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pic>
        <p:nvPicPr>
          <p:cNvPr id="24584" name="Picture 3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8E348FC-7039-4FB6-9E2B-04C2C94C5F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822450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109663" y="2239963"/>
          <a:ext cx="5849937" cy="346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4" imgW="4076640" imgH="2857320" progId="Equation.DSMT4">
                  <p:embed/>
                </p:oleObj>
              </mc:Choice>
              <mc:Fallback>
                <p:oleObj name="Equation" r:id="rId4" imgW="4076640" imgH="285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2239963"/>
                        <a:ext cx="5849937" cy="346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3" name="Picture 5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6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444F02-482B-4564-8C6C-7068CB6ADE2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St. Andrew’s Secondary</a:t>
            </a:r>
          </a:p>
        </p:txBody>
      </p:sp>
      <p:pic>
        <p:nvPicPr>
          <p:cNvPr id="25606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5609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calculate a bearing and apply it to problems.</a:t>
            </a: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	Remember the steps on how to work out a bearing.</a:t>
            </a:r>
          </a:p>
        </p:txBody>
      </p: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5568950" y="3625850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Apply knowledge to problems.</a:t>
            </a:r>
          </a:p>
        </p:txBody>
      </p:sp>
      <p:sp>
        <p:nvSpPr>
          <p:cNvPr id="180237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Bearings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2" grpId="0"/>
      <p:bldP spid="180233" grpId="0"/>
      <p:bldP spid="1802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073D327-9E3D-4AD4-812B-09460DE43E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438150" y="1257300"/>
            <a:ext cx="352425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F3300"/>
                </a:solidFill>
              </a:rPr>
              <a:t>1.</a:t>
            </a:r>
            <a:r>
              <a:rPr lang="en-GB" altLang="en-US" sz="2000"/>
              <a:t> </a:t>
            </a:r>
            <a:r>
              <a:rPr lang="en-GB" altLang="en-US" sz="2000">
                <a:solidFill>
                  <a:schemeClr val="accent2"/>
                </a:solidFill>
              </a:rPr>
              <a:t>Measured from </a:t>
            </a:r>
            <a:r>
              <a:rPr lang="en-GB" altLang="en-US" sz="2000" b="1" u="sng">
                <a:solidFill>
                  <a:schemeClr val="accent2"/>
                </a:solidFill>
              </a:rPr>
              <a:t>North</a:t>
            </a:r>
            <a:r>
              <a:rPr lang="en-GB" altLang="en-US" sz="2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438150" y="1866900"/>
            <a:ext cx="35433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F3300"/>
                </a:solidFill>
              </a:rPr>
              <a:t>2</a:t>
            </a:r>
            <a:r>
              <a:rPr lang="en-GB" altLang="en-US" sz="2000" b="1">
                <a:solidFill>
                  <a:schemeClr val="accent2"/>
                </a:solidFill>
              </a:rPr>
              <a:t>.</a:t>
            </a:r>
            <a:r>
              <a:rPr lang="en-GB" altLang="en-US" sz="2000"/>
              <a:t> </a:t>
            </a:r>
            <a:r>
              <a:rPr lang="en-GB" altLang="en-US" sz="2000">
                <a:solidFill>
                  <a:schemeClr val="accent2"/>
                </a:solidFill>
              </a:rPr>
              <a:t>In a </a:t>
            </a:r>
            <a:r>
              <a:rPr lang="en-GB" altLang="en-US" sz="2000" b="1" u="sng">
                <a:solidFill>
                  <a:schemeClr val="accent2"/>
                </a:solidFill>
              </a:rPr>
              <a:t>clockwise</a:t>
            </a:r>
            <a:r>
              <a:rPr lang="en-GB" altLang="en-US" sz="2000">
                <a:solidFill>
                  <a:schemeClr val="accent2"/>
                </a:solidFill>
              </a:rPr>
              <a:t> direction.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400050" y="2495550"/>
            <a:ext cx="34290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F3300"/>
                </a:solidFill>
              </a:rPr>
              <a:t>3.</a:t>
            </a:r>
            <a:r>
              <a:rPr lang="en-GB" altLang="en-US" sz="2000"/>
              <a:t> </a:t>
            </a:r>
            <a:r>
              <a:rPr lang="en-GB" altLang="en-US" sz="2000">
                <a:solidFill>
                  <a:schemeClr val="accent2"/>
                </a:solidFill>
              </a:rPr>
              <a:t>Written as </a:t>
            </a:r>
            <a:r>
              <a:rPr lang="en-GB" altLang="en-US" sz="2000" b="1" u="sng">
                <a:solidFill>
                  <a:schemeClr val="accent2"/>
                </a:solidFill>
              </a:rPr>
              <a:t>3 figures.</a:t>
            </a:r>
          </a:p>
        </p:txBody>
      </p:sp>
      <p:sp>
        <p:nvSpPr>
          <p:cNvPr id="181253" name="Line 5"/>
          <p:cNvSpPr>
            <a:spLocks noChangeShapeType="1"/>
          </p:cNvSpPr>
          <p:nvPr/>
        </p:nvSpPr>
        <p:spPr bwMode="auto">
          <a:xfrm flipV="1">
            <a:off x="6343650" y="1851025"/>
            <a:ext cx="795338" cy="466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4000" y="3984625"/>
            <a:ext cx="8686800" cy="2638425"/>
            <a:chOff x="152" y="2480"/>
            <a:chExt cx="5472" cy="1662"/>
          </a:xfrm>
        </p:grpSpPr>
        <p:grpSp>
          <p:nvGrpSpPr>
            <p:cNvPr id="26676" name="Group 7"/>
            <p:cNvGrpSpPr>
              <a:grpSpLocks/>
            </p:cNvGrpSpPr>
            <p:nvPr/>
          </p:nvGrpSpPr>
          <p:grpSpPr bwMode="auto">
            <a:xfrm>
              <a:off x="152" y="2492"/>
              <a:ext cx="1668" cy="1638"/>
              <a:chOff x="3104" y="824"/>
              <a:chExt cx="1668" cy="1638"/>
            </a:xfrm>
          </p:grpSpPr>
          <p:grpSp>
            <p:nvGrpSpPr>
              <p:cNvPr id="26698" name="Group 8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26703" name="Oval 9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6704" name="Line 10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05" name="Line 11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699" name="Text Box 12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26700" name="Text Box 13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26701" name="Text Box 14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26702" name="Text Box 15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26677" name="Group 16"/>
            <p:cNvGrpSpPr>
              <a:grpSpLocks/>
            </p:cNvGrpSpPr>
            <p:nvPr/>
          </p:nvGrpSpPr>
          <p:grpSpPr bwMode="auto">
            <a:xfrm>
              <a:off x="2060" y="2504"/>
              <a:ext cx="1668" cy="1638"/>
              <a:chOff x="3104" y="824"/>
              <a:chExt cx="1668" cy="1638"/>
            </a:xfrm>
          </p:grpSpPr>
          <p:grpSp>
            <p:nvGrpSpPr>
              <p:cNvPr id="26690" name="Group 17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26695" name="Oval 18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6696" name="Line 19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97" name="Line 20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691" name="Text Box 21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26692" name="Text Box 22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26693" name="Text Box 23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26694" name="Text Box 24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26678" name="Group 25"/>
            <p:cNvGrpSpPr>
              <a:grpSpLocks/>
            </p:cNvGrpSpPr>
            <p:nvPr/>
          </p:nvGrpSpPr>
          <p:grpSpPr bwMode="auto">
            <a:xfrm>
              <a:off x="3956" y="2480"/>
              <a:ext cx="1668" cy="1638"/>
              <a:chOff x="3104" y="824"/>
              <a:chExt cx="1668" cy="1638"/>
            </a:xfrm>
          </p:grpSpPr>
          <p:grpSp>
            <p:nvGrpSpPr>
              <p:cNvPr id="26682" name="Group 26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26687" name="Oval 27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6688" name="Line 28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89" name="Line 29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683" name="Text Box 30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26684" name="Text Box 31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26685" name="Text Box 32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26686" name="Text Box 33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sp>
          <p:nvSpPr>
            <p:cNvPr id="26679" name="Oval 34"/>
            <p:cNvSpPr>
              <a:spLocks noChangeArrowheads="1"/>
            </p:cNvSpPr>
            <p:nvPr/>
          </p:nvSpPr>
          <p:spPr bwMode="auto">
            <a:xfrm>
              <a:off x="1314" y="3735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80" name="Oval 35"/>
            <p:cNvSpPr>
              <a:spLocks noChangeArrowheads="1"/>
            </p:cNvSpPr>
            <p:nvPr/>
          </p:nvSpPr>
          <p:spPr bwMode="auto">
            <a:xfrm>
              <a:off x="2424" y="364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81" name="Oval 36"/>
            <p:cNvSpPr>
              <a:spLocks noChangeArrowheads="1"/>
            </p:cNvSpPr>
            <p:nvPr/>
          </p:nvSpPr>
          <p:spPr bwMode="auto">
            <a:xfrm>
              <a:off x="4366" y="2832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7286625" y="1547813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>
                <a:solidFill>
                  <a:schemeClr val="accent2"/>
                </a:solidFill>
              </a:rPr>
              <a:t>060</a:t>
            </a:r>
            <a:r>
              <a:rPr lang="en-GB" altLang="en-US" sz="1600" b="1" baseline="30000">
                <a:solidFill>
                  <a:schemeClr val="accent2"/>
                </a:solidFill>
              </a:rPr>
              <a:t>o</a:t>
            </a:r>
            <a:endParaRPr lang="en-GB" altLang="en-US" sz="1600" b="1">
              <a:solidFill>
                <a:schemeClr val="accent2"/>
              </a:solidFill>
            </a:endParaRPr>
          </a:p>
        </p:txBody>
      </p:sp>
      <p:sp>
        <p:nvSpPr>
          <p:cNvPr id="181286" name="Freeform 38"/>
          <p:cNvSpPr>
            <a:spLocks/>
          </p:cNvSpPr>
          <p:nvPr/>
        </p:nvSpPr>
        <p:spPr bwMode="auto">
          <a:xfrm>
            <a:off x="1593850" y="5276850"/>
            <a:ext cx="561975" cy="757238"/>
          </a:xfrm>
          <a:custGeom>
            <a:avLst/>
            <a:gdLst>
              <a:gd name="T0" fmla="*/ 0 w 354"/>
              <a:gd name="T1" fmla="*/ 0 h 477"/>
              <a:gd name="T2" fmla="*/ 2147483647 w 354"/>
              <a:gd name="T3" fmla="*/ 2147483647 h 477"/>
              <a:gd name="T4" fmla="*/ 0 60000 65536"/>
              <a:gd name="T5" fmla="*/ 0 60000 65536"/>
              <a:gd name="T6" fmla="*/ 0 w 354"/>
              <a:gd name="T7" fmla="*/ 0 h 477"/>
              <a:gd name="T8" fmla="*/ 354 w 354"/>
              <a:gd name="T9" fmla="*/ 477 h 4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477">
                <a:moveTo>
                  <a:pt x="0" y="0"/>
                </a:moveTo>
                <a:lnTo>
                  <a:pt x="354" y="47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2003425" y="612933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solidFill>
                  <a:schemeClr val="accent2"/>
                </a:solidFill>
              </a:rPr>
              <a:t>145</a:t>
            </a:r>
            <a:r>
              <a:rPr lang="en-GB" altLang="en-US" sz="1600" b="1" baseline="30000">
                <a:solidFill>
                  <a:schemeClr val="accent2"/>
                </a:solidFill>
              </a:rPr>
              <a:t>o</a:t>
            </a:r>
            <a:endParaRPr lang="en-GB" altLang="en-US" sz="1600" b="1">
              <a:solidFill>
                <a:schemeClr val="accent2"/>
              </a:solidFill>
            </a:endParaRPr>
          </a:p>
        </p:txBody>
      </p:sp>
      <p:sp>
        <p:nvSpPr>
          <p:cNvPr id="181288" name="Freeform 40"/>
          <p:cNvSpPr>
            <a:spLocks/>
          </p:cNvSpPr>
          <p:nvPr/>
        </p:nvSpPr>
        <p:spPr bwMode="auto">
          <a:xfrm>
            <a:off x="3903663" y="5300663"/>
            <a:ext cx="719137" cy="590550"/>
          </a:xfrm>
          <a:custGeom>
            <a:avLst/>
            <a:gdLst>
              <a:gd name="T0" fmla="*/ 2147483647 w 453"/>
              <a:gd name="T1" fmla="*/ 0 h 372"/>
              <a:gd name="T2" fmla="*/ 0 w 453"/>
              <a:gd name="T3" fmla="*/ 2147483647 h 372"/>
              <a:gd name="T4" fmla="*/ 0 60000 65536"/>
              <a:gd name="T5" fmla="*/ 0 60000 65536"/>
              <a:gd name="T6" fmla="*/ 0 w 453"/>
              <a:gd name="T7" fmla="*/ 0 h 372"/>
              <a:gd name="T8" fmla="*/ 453 w 453"/>
              <a:gd name="T9" fmla="*/ 372 h 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3" h="372">
                <a:moveTo>
                  <a:pt x="453" y="0"/>
                </a:moveTo>
                <a:lnTo>
                  <a:pt x="0" y="37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3165475" y="59959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solidFill>
                  <a:schemeClr val="accent2"/>
                </a:solidFill>
              </a:rPr>
              <a:t>230</a:t>
            </a:r>
            <a:r>
              <a:rPr lang="en-GB" altLang="en-US" sz="1600" b="1" baseline="30000">
                <a:solidFill>
                  <a:schemeClr val="accent2"/>
                </a:solidFill>
              </a:rPr>
              <a:t>o</a:t>
            </a:r>
            <a:endParaRPr lang="en-GB" altLang="en-US" sz="1600" b="1">
              <a:solidFill>
                <a:schemeClr val="accent2"/>
              </a:solidFill>
            </a:endParaRPr>
          </a:p>
        </p:txBody>
      </p:sp>
      <p:sp>
        <p:nvSpPr>
          <p:cNvPr id="181290" name="Line 42"/>
          <p:cNvSpPr>
            <a:spLocks noChangeShapeType="1"/>
          </p:cNvSpPr>
          <p:nvPr/>
        </p:nvSpPr>
        <p:spPr bwMode="auto">
          <a:xfrm flipH="1" flipV="1">
            <a:off x="6981825" y="4603750"/>
            <a:ext cx="6540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6232525" y="42433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solidFill>
                  <a:schemeClr val="accent2"/>
                </a:solidFill>
              </a:rPr>
              <a:t>315</a:t>
            </a:r>
            <a:r>
              <a:rPr lang="en-GB" altLang="en-US" sz="1600" b="1" baseline="30000">
                <a:solidFill>
                  <a:schemeClr val="accent2"/>
                </a:solidFill>
              </a:rPr>
              <a:t>o</a:t>
            </a:r>
            <a:endParaRPr lang="en-GB" altLang="en-US" sz="1600" b="1">
              <a:solidFill>
                <a:schemeClr val="accent2"/>
              </a:solidFill>
            </a:endParaRPr>
          </a:p>
        </p:txBody>
      </p: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6267450" y="1255713"/>
            <a:ext cx="966788" cy="1006475"/>
            <a:chOff x="3948" y="791"/>
            <a:chExt cx="609" cy="634"/>
          </a:xfrm>
        </p:grpSpPr>
        <p:sp>
          <p:nvSpPr>
            <p:cNvPr id="26670" name="Freeform 45"/>
            <p:cNvSpPr>
              <a:spLocks/>
            </p:cNvSpPr>
            <p:nvPr/>
          </p:nvSpPr>
          <p:spPr bwMode="auto">
            <a:xfrm rot="408246">
              <a:off x="4201" y="791"/>
              <a:ext cx="356" cy="226"/>
            </a:xfrm>
            <a:custGeom>
              <a:avLst/>
              <a:gdLst>
                <a:gd name="T0" fmla="*/ 0 w 356"/>
                <a:gd name="T1" fmla="*/ 0 h 226"/>
                <a:gd name="T2" fmla="*/ 110 w 356"/>
                <a:gd name="T3" fmla="*/ 34 h 226"/>
                <a:gd name="T4" fmla="*/ 194 w 356"/>
                <a:gd name="T5" fmla="*/ 78 h 226"/>
                <a:gd name="T6" fmla="*/ 266 w 356"/>
                <a:gd name="T7" fmla="*/ 132 h 226"/>
                <a:gd name="T8" fmla="*/ 318 w 356"/>
                <a:gd name="T9" fmla="*/ 178 h 226"/>
                <a:gd name="T10" fmla="*/ 356 w 356"/>
                <a:gd name="T11" fmla="*/ 226 h 2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6"/>
                <a:gd name="T19" fmla="*/ 0 h 226"/>
                <a:gd name="T20" fmla="*/ 356 w 356"/>
                <a:gd name="T21" fmla="*/ 226 h 2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6" h="226">
                  <a:moveTo>
                    <a:pt x="0" y="0"/>
                  </a:moveTo>
                  <a:cubicBezTo>
                    <a:pt x="39" y="10"/>
                    <a:pt x="78" y="21"/>
                    <a:pt x="110" y="34"/>
                  </a:cubicBezTo>
                  <a:cubicBezTo>
                    <a:pt x="142" y="47"/>
                    <a:pt x="168" y="62"/>
                    <a:pt x="194" y="78"/>
                  </a:cubicBezTo>
                  <a:cubicBezTo>
                    <a:pt x="220" y="94"/>
                    <a:pt x="245" y="115"/>
                    <a:pt x="266" y="132"/>
                  </a:cubicBezTo>
                  <a:cubicBezTo>
                    <a:pt x="287" y="149"/>
                    <a:pt x="303" y="162"/>
                    <a:pt x="318" y="178"/>
                  </a:cubicBezTo>
                  <a:cubicBezTo>
                    <a:pt x="333" y="194"/>
                    <a:pt x="344" y="210"/>
                    <a:pt x="356" y="2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6671" name="Group 46"/>
            <p:cNvGrpSpPr>
              <a:grpSpLocks/>
            </p:cNvGrpSpPr>
            <p:nvPr/>
          </p:nvGrpSpPr>
          <p:grpSpPr bwMode="auto">
            <a:xfrm>
              <a:off x="3948" y="1205"/>
              <a:ext cx="389" cy="220"/>
              <a:chOff x="3948" y="1205"/>
              <a:chExt cx="389" cy="220"/>
            </a:xfrm>
          </p:grpSpPr>
          <p:sp>
            <p:nvSpPr>
              <p:cNvPr id="26672" name="Freeform 47"/>
              <p:cNvSpPr>
                <a:spLocks/>
              </p:cNvSpPr>
              <p:nvPr/>
            </p:nvSpPr>
            <p:spPr bwMode="auto">
              <a:xfrm>
                <a:off x="3996" y="1205"/>
                <a:ext cx="218" cy="124"/>
              </a:xfrm>
              <a:custGeom>
                <a:avLst/>
                <a:gdLst>
                  <a:gd name="T0" fmla="*/ 0 w 218"/>
                  <a:gd name="T1" fmla="*/ 0 h 124"/>
                  <a:gd name="T2" fmla="*/ 105 w 218"/>
                  <a:gd name="T3" fmla="*/ 13 h 124"/>
                  <a:gd name="T4" fmla="*/ 171 w 218"/>
                  <a:gd name="T5" fmla="*/ 58 h 124"/>
                  <a:gd name="T6" fmla="*/ 218 w 218"/>
                  <a:gd name="T7" fmla="*/ 124 h 1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8"/>
                  <a:gd name="T13" fmla="*/ 0 h 124"/>
                  <a:gd name="T14" fmla="*/ 218 w 218"/>
                  <a:gd name="T15" fmla="*/ 124 h 1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8" h="124">
                    <a:moveTo>
                      <a:pt x="0" y="0"/>
                    </a:moveTo>
                    <a:cubicBezTo>
                      <a:pt x="38" y="1"/>
                      <a:pt x="76" y="3"/>
                      <a:pt x="105" y="13"/>
                    </a:cubicBezTo>
                    <a:cubicBezTo>
                      <a:pt x="134" y="23"/>
                      <a:pt x="152" y="39"/>
                      <a:pt x="171" y="58"/>
                    </a:cubicBezTo>
                    <a:cubicBezTo>
                      <a:pt x="190" y="77"/>
                      <a:pt x="210" y="113"/>
                      <a:pt x="218" y="12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6673" name="Group 48"/>
              <p:cNvGrpSpPr>
                <a:grpSpLocks/>
              </p:cNvGrpSpPr>
              <p:nvPr/>
            </p:nvGrpSpPr>
            <p:grpSpPr bwMode="auto">
              <a:xfrm>
                <a:off x="3948" y="1233"/>
                <a:ext cx="389" cy="192"/>
                <a:chOff x="3948" y="1233"/>
                <a:chExt cx="389" cy="192"/>
              </a:xfrm>
            </p:grpSpPr>
            <p:sp>
              <p:nvSpPr>
                <p:cNvPr id="26674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948" y="1233"/>
                  <a:ext cx="389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altLang="en-US" sz="1400"/>
                    <a:t>60</a:t>
                  </a:r>
                  <a:r>
                    <a:rPr lang="en-GB" altLang="en-US" sz="1400" baseline="30000"/>
                    <a:t>o</a:t>
                  </a:r>
                  <a:endParaRPr lang="en-GB" altLang="en-US" sz="1400"/>
                </a:p>
              </p:txBody>
            </p:sp>
            <p:sp>
              <p:nvSpPr>
                <p:cNvPr id="26675" name="Line 50"/>
                <p:cNvSpPr>
                  <a:spLocks noChangeShapeType="1"/>
                </p:cNvSpPr>
                <p:nvPr/>
              </p:nvSpPr>
              <p:spPr bwMode="auto">
                <a:xfrm rot="2297673">
                  <a:off x="4098" y="1234"/>
                  <a:ext cx="66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1511300" y="4862513"/>
            <a:ext cx="617538" cy="760412"/>
            <a:chOff x="944" y="3033"/>
            <a:chExt cx="389" cy="479"/>
          </a:xfrm>
        </p:grpSpPr>
        <p:sp>
          <p:nvSpPr>
            <p:cNvPr id="26667" name="Text Box 52"/>
            <p:cNvSpPr txBox="1">
              <a:spLocks noChangeArrowheads="1"/>
            </p:cNvSpPr>
            <p:nvPr/>
          </p:nvSpPr>
          <p:spPr bwMode="auto">
            <a:xfrm>
              <a:off x="944" y="314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400"/>
                <a:t>145</a:t>
              </a:r>
              <a:r>
                <a:rPr lang="en-GB" altLang="en-US" sz="1400" baseline="30000"/>
                <a:t>o</a:t>
              </a:r>
              <a:endParaRPr lang="en-GB" altLang="en-US" sz="1400"/>
            </a:p>
          </p:txBody>
        </p:sp>
        <p:sp>
          <p:nvSpPr>
            <p:cNvPr id="26668" name="Freeform 53"/>
            <p:cNvSpPr>
              <a:spLocks/>
            </p:cNvSpPr>
            <p:nvPr/>
          </p:nvSpPr>
          <p:spPr bwMode="auto">
            <a:xfrm>
              <a:off x="999" y="3033"/>
              <a:ext cx="276" cy="479"/>
            </a:xfrm>
            <a:custGeom>
              <a:avLst/>
              <a:gdLst>
                <a:gd name="T0" fmla="*/ 0 w 276"/>
                <a:gd name="T1" fmla="*/ 0 h 479"/>
                <a:gd name="T2" fmla="*/ 156 w 276"/>
                <a:gd name="T3" fmla="*/ 42 h 479"/>
                <a:gd name="T4" fmla="*/ 246 w 276"/>
                <a:gd name="T5" fmla="*/ 147 h 479"/>
                <a:gd name="T6" fmla="*/ 276 w 276"/>
                <a:gd name="T7" fmla="*/ 264 h 479"/>
                <a:gd name="T8" fmla="*/ 243 w 276"/>
                <a:gd name="T9" fmla="*/ 396 h 479"/>
                <a:gd name="T10" fmla="*/ 153 w 276"/>
                <a:gd name="T11" fmla="*/ 479 h 4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6"/>
                <a:gd name="T19" fmla="*/ 0 h 479"/>
                <a:gd name="T20" fmla="*/ 276 w 276"/>
                <a:gd name="T21" fmla="*/ 479 h 4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6" h="479">
                  <a:moveTo>
                    <a:pt x="0" y="0"/>
                  </a:moveTo>
                  <a:cubicBezTo>
                    <a:pt x="57" y="9"/>
                    <a:pt x="115" y="18"/>
                    <a:pt x="156" y="42"/>
                  </a:cubicBezTo>
                  <a:cubicBezTo>
                    <a:pt x="197" y="66"/>
                    <a:pt x="226" y="110"/>
                    <a:pt x="246" y="147"/>
                  </a:cubicBezTo>
                  <a:cubicBezTo>
                    <a:pt x="266" y="184"/>
                    <a:pt x="276" y="223"/>
                    <a:pt x="276" y="264"/>
                  </a:cubicBezTo>
                  <a:cubicBezTo>
                    <a:pt x="276" y="305"/>
                    <a:pt x="263" y="360"/>
                    <a:pt x="243" y="396"/>
                  </a:cubicBezTo>
                  <a:cubicBezTo>
                    <a:pt x="223" y="432"/>
                    <a:pt x="172" y="462"/>
                    <a:pt x="153" y="47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9" name="Line 54"/>
            <p:cNvSpPr>
              <a:spLocks noChangeShapeType="1"/>
            </p:cNvSpPr>
            <p:nvPr/>
          </p:nvSpPr>
          <p:spPr bwMode="auto">
            <a:xfrm rot="4363022">
              <a:off x="1230" y="3230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4289425" y="4902200"/>
            <a:ext cx="865188" cy="815975"/>
            <a:chOff x="2694" y="3058"/>
            <a:chExt cx="545" cy="514"/>
          </a:xfrm>
        </p:grpSpPr>
        <p:sp>
          <p:nvSpPr>
            <p:cNvPr id="26664" name="Freeform 56"/>
            <p:cNvSpPr>
              <a:spLocks/>
            </p:cNvSpPr>
            <p:nvPr/>
          </p:nvSpPr>
          <p:spPr bwMode="auto">
            <a:xfrm>
              <a:off x="2694" y="3058"/>
              <a:ext cx="453" cy="514"/>
            </a:xfrm>
            <a:custGeom>
              <a:avLst/>
              <a:gdLst>
                <a:gd name="T0" fmla="*/ 212 w 453"/>
                <a:gd name="T1" fmla="*/ 0 h 514"/>
                <a:gd name="T2" fmla="*/ 378 w 453"/>
                <a:gd name="T3" fmla="*/ 74 h 514"/>
                <a:gd name="T4" fmla="*/ 450 w 453"/>
                <a:gd name="T5" fmla="*/ 226 h 514"/>
                <a:gd name="T6" fmla="*/ 398 w 453"/>
                <a:gd name="T7" fmla="*/ 408 h 514"/>
                <a:gd name="T8" fmla="*/ 248 w 453"/>
                <a:gd name="T9" fmla="*/ 500 h 514"/>
                <a:gd name="T10" fmla="*/ 108 w 453"/>
                <a:gd name="T11" fmla="*/ 490 h 514"/>
                <a:gd name="T12" fmla="*/ 0 w 453"/>
                <a:gd name="T13" fmla="*/ 428 h 5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3"/>
                <a:gd name="T22" fmla="*/ 0 h 514"/>
                <a:gd name="T23" fmla="*/ 453 w 453"/>
                <a:gd name="T24" fmla="*/ 514 h 5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3" h="514">
                  <a:moveTo>
                    <a:pt x="212" y="0"/>
                  </a:moveTo>
                  <a:cubicBezTo>
                    <a:pt x="275" y="18"/>
                    <a:pt x="338" y="36"/>
                    <a:pt x="378" y="74"/>
                  </a:cubicBezTo>
                  <a:cubicBezTo>
                    <a:pt x="418" y="112"/>
                    <a:pt x="447" y="170"/>
                    <a:pt x="450" y="226"/>
                  </a:cubicBezTo>
                  <a:cubicBezTo>
                    <a:pt x="453" y="282"/>
                    <a:pt x="432" y="362"/>
                    <a:pt x="398" y="408"/>
                  </a:cubicBezTo>
                  <a:cubicBezTo>
                    <a:pt x="364" y="454"/>
                    <a:pt x="296" y="486"/>
                    <a:pt x="248" y="500"/>
                  </a:cubicBezTo>
                  <a:cubicBezTo>
                    <a:pt x="200" y="514"/>
                    <a:pt x="149" y="502"/>
                    <a:pt x="108" y="490"/>
                  </a:cubicBezTo>
                  <a:cubicBezTo>
                    <a:pt x="67" y="478"/>
                    <a:pt x="22" y="441"/>
                    <a:pt x="0" y="4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5" name="Text Box 57"/>
            <p:cNvSpPr txBox="1">
              <a:spLocks noChangeArrowheads="1"/>
            </p:cNvSpPr>
            <p:nvPr/>
          </p:nvSpPr>
          <p:spPr bwMode="auto">
            <a:xfrm>
              <a:off x="2850" y="326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400"/>
                <a:t>230</a:t>
              </a:r>
              <a:r>
                <a:rPr lang="en-GB" altLang="en-US" sz="1400" baseline="30000"/>
                <a:t>o</a:t>
              </a:r>
              <a:endParaRPr lang="en-GB" altLang="en-US" sz="1400"/>
            </a:p>
          </p:txBody>
        </p:sp>
        <p:sp>
          <p:nvSpPr>
            <p:cNvPr id="26666" name="Line 58"/>
            <p:cNvSpPr>
              <a:spLocks noChangeShapeType="1"/>
            </p:cNvSpPr>
            <p:nvPr/>
          </p:nvSpPr>
          <p:spPr bwMode="auto">
            <a:xfrm rot="4044300">
              <a:off x="3087" y="3196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7259638" y="4911725"/>
            <a:ext cx="738187" cy="717550"/>
            <a:chOff x="4565" y="3064"/>
            <a:chExt cx="465" cy="452"/>
          </a:xfrm>
        </p:grpSpPr>
        <p:sp>
          <p:nvSpPr>
            <p:cNvPr id="26661" name="Freeform 60"/>
            <p:cNvSpPr>
              <a:spLocks/>
            </p:cNvSpPr>
            <p:nvPr/>
          </p:nvSpPr>
          <p:spPr bwMode="auto">
            <a:xfrm>
              <a:off x="4565" y="3064"/>
              <a:ext cx="465" cy="452"/>
            </a:xfrm>
            <a:custGeom>
              <a:avLst/>
              <a:gdLst>
                <a:gd name="T0" fmla="*/ 235 w 465"/>
                <a:gd name="T1" fmla="*/ 0 h 452"/>
                <a:gd name="T2" fmla="*/ 367 w 465"/>
                <a:gd name="T3" fmla="*/ 42 h 452"/>
                <a:gd name="T4" fmla="*/ 445 w 465"/>
                <a:gd name="T5" fmla="*/ 138 h 452"/>
                <a:gd name="T6" fmla="*/ 459 w 465"/>
                <a:gd name="T7" fmla="*/ 248 h 452"/>
                <a:gd name="T8" fmla="*/ 411 w 465"/>
                <a:gd name="T9" fmla="*/ 364 h 452"/>
                <a:gd name="T10" fmla="*/ 311 w 465"/>
                <a:gd name="T11" fmla="*/ 434 h 452"/>
                <a:gd name="T12" fmla="*/ 227 w 465"/>
                <a:gd name="T13" fmla="*/ 448 h 452"/>
                <a:gd name="T14" fmla="*/ 107 w 465"/>
                <a:gd name="T15" fmla="*/ 410 h 452"/>
                <a:gd name="T16" fmla="*/ 13 w 465"/>
                <a:gd name="T17" fmla="*/ 262 h 452"/>
                <a:gd name="T18" fmla="*/ 29 w 465"/>
                <a:gd name="T19" fmla="*/ 134 h 452"/>
                <a:gd name="T20" fmla="*/ 85 w 465"/>
                <a:gd name="T21" fmla="*/ 58 h 4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65"/>
                <a:gd name="T34" fmla="*/ 0 h 452"/>
                <a:gd name="T35" fmla="*/ 465 w 465"/>
                <a:gd name="T36" fmla="*/ 452 h 45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65" h="452">
                  <a:moveTo>
                    <a:pt x="235" y="0"/>
                  </a:moveTo>
                  <a:cubicBezTo>
                    <a:pt x="283" y="9"/>
                    <a:pt x="332" y="19"/>
                    <a:pt x="367" y="42"/>
                  </a:cubicBezTo>
                  <a:cubicBezTo>
                    <a:pt x="402" y="65"/>
                    <a:pt x="430" y="104"/>
                    <a:pt x="445" y="138"/>
                  </a:cubicBezTo>
                  <a:cubicBezTo>
                    <a:pt x="460" y="172"/>
                    <a:pt x="465" y="210"/>
                    <a:pt x="459" y="248"/>
                  </a:cubicBezTo>
                  <a:cubicBezTo>
                    <a:pt x="453" y="286"/>
                    <a:pt x="436" y="333"/>
                    <a:pt x="411" y="364"/>
                  </a:cubicBezTo>
                  <a:cubicBezTo>
                    <a:pt x="386" y="395"/>
                    <a:pt x="341" y="420"/>
                    <a:pt x="311" y="434"/>
                  </a:cubicBezTo>
                  <a:cubicBezTo>
                    <a:pt x="281" y="448"/>
                    <a:pt x="261" y="452"/>
                    <a:pt x="227" y="448"/>
                  </a:cubicBezTo>
                  <a:cubicBezTo>
                    <a:pt x="193" y="444"/>
                    <a:pt x="143" y="441"/>
                    <a:pt x="107" y="410"/>
                  </a:cubicBezTo>
                  <a:cubicBezTo>
                    <a:pt x="71" y="379"/>
                    <a:pt x="26" y="308"/>
                    <a:pt x="13" y="262"/>
                  </a:cubicBezTo>
                  <a:cubicBezTo>
                    <a:pt x="0" y="216"/>
                    <a:pt x="17" y="168"/>
                    <a:pt x="29" y="134"/>
                  </a:cubicBezTo>
                  <a:cubicBezTo>
                    <a:pt x="41" y="100"/>
                    <a:pt x="63" y="79"/>
                    <a:pt x="85" y="5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2" name="Text Box 61"/>
            <p:cNvSpPr txBox="1">
              <a:spLocks noChangeArrowheads="1"/>
            </p:cNvSpPr>
            <p:nvPr/>
          </p:nvSpPr>
          <p:spPr bwMode="auto">
            <a:xfrm>
              <a:off x="4622" y="3259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400"/>
                <a:t>315</a:t>
              </a:r>
              <a:r>
                <a:rPr lang="en-GB" altLang="en-US" sz="1400" baseline="30000"/>
                <a:t>o</a:t>
              </a:r>
              <a:endParaRPr lang="en-GB" altLang="en-US" sz="1400"/>
            </a:p>
          </p:txBody>
        </p:sp>
        <p:sp>
          <p:nvSpPr>
            <p:cNvPr id="26663" name="Line 62"/>
            <p:cNvSpPr>
              <a:spLocks noChangeShapeType="1"/>
            </p:cNvSpPr>
            <p:nvPr/>
          </p:nvSpPr>
          <p:spPr bwMode="auto">
            <a:xfrm rot="3397503">
              <a:off x="4961" y="3182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3790950" y="228600"/>
            <a:ext cx="4656138" cy="3805238"/>
            <a:chOff x="2388" y="144"/>
            <a:chExt cx="2933" cy="2397"/>
          </a:xfrm>
        </p:grpSpPr>
        <p:sp>
          <p:nvSpPr>
            <p:cNvPr id="26645" name="Oval 64"/>
            <p:cNvSpPr>
              <a:spLocks noChangeArrowheads="1"/>
            </p:cNvSpPr>
            <p:nvPr/>
          </p:nvSpPr>
          <p:spPr bwMode="auto">
            <a:xfrm>
              <a:off x="4470" y="1134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6646" name="Group 65"/>
            <p:cNvGrpSpPr>
              <a:grpSpLocks/>
            </p:cNvGrpSpPr>
            <p:nvPr/>
          </p:nvGrpSpPr>
          <p:grpSpPr bwMode="auto">
            <a:xfrm>
              <a:off x="2388" y="144"/>
              <a:ext cx="2933" cy="2397"/>
              <a:chOff x="2388" y="144"/>
              <a:chExt cx="2933" cy="2397"/>
            </a:xfrm>
          </p:grpSpPr>
          <p:sp>
            <p:nvSpPr>
              <p:cNvPr id="181314" name="Text Box 66"/>
              <p:cNvSpPr txBox="1">
                <a:spLocks noChangeArrowheads="1"/>
              </p:cNvSpPr>
              <p:nvPr/>
            </p:nvSpPr>
            <p:spPr bwMode="auto">
              <a:xfrm>
                <a:off x="2388" y="144"/>
                <a:ext cx="1068" cy="28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6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GB">
                    <a:cs typeface="Arial" charset="0"/>
                  </a:rPr>
                  <a:t>Bearings</a:t>
                </a:r>
              </a:p>
            </p:txBody>
          </p:sp>
          <p:grpSp>
            <p:nvGrpSpPr>
              <p:cNvPr id="26648" name="Group 67"/>
              <p:cNvGrpSpPr>
                <a:grpSpLocks/>
              </p:cNvGrpSpPr>
              <p:nvPr/>
            </p:nvGrpSpPr>
            <p:grpSpPr bwMode="auto">
              <a:xfrm>
                <a:off x="3152" y="656"/>
                <a:ext cx="1668" cy="1638"/>
                <a:chOff x="3104" y="824"/>
                <a:chExt cx="1668" cy="1638"/>
              </a:xfrm>
            </p:grpSpPr>
            <p:grpSp>
              <p:nvGrpSpPr>
                <p:cNvPr id="26653" name="Group 68"/>
                <p:cNvGrpSpPr>
                  <a:grpSpLocks/>
                </p:cNvGrpSpPr>
                <p:nvPr/>
              </p:nvGrpSpPr>
              <p:grpSpPr bwMode="auto">
                <a:xfrm>
                  <a:off x="3360" y="1038"/>
                  <a:ext cx="1176" cy="1176"/>
                  <a:chOff x="3042" y="1332"/>
                  <a:chExt cx="2148" cy="2148"/>
                </a:xfrm>
              </p:grpSpPr>
              <p:sp>
                <p:nvSpPr>
                  <p:cNvPr id="26658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048" y="1344"/>
                    <a:ext cx="2136" cy="2136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6659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042" y="2412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60" name="Line 7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042" y="2406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654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848" y="82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altLang="en-US" sz="1400">
                      <a:solidFill>
                        <a:schemeClr val="accent2"/>
                      </a:solidFill>
                    </a:rPr>
                    <a:t>N</a:t>
                  </a:r>
                </a:p>
              </p:txBody>
            </p:sp>
            <p:sp>
              <p:nvSpPr>
                <p:cNvPr id="26655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3860" y="226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altLang="en-US" sz="1400">
                      <a:solidFill>
                        <a:schemeClr val="accent2"/>
                      </a:solidFill>
                    </a:rPr>
                    <a:t>S</a:t>
                  </a:r>
                </a:p>
              </p:txBody>
            </p:sp>
            <p:sp>
              <p:nvSpPr>
                <p:cNvPr id="2665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580" y="1508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altLang="en-US" sz="1400">
                      <a:solidFill>
                        <a:schemeClr val="accent2"/>
                      </a:solidFill>
                    </a:rPr>
                    <a:t>E</a:t>
                  </a:r>
                </a:p>
              </p:txBody>
            </p:sp>
            <p:sp>
              <p:nvSpPr>
                <p:cNvPr id="26657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104" y="1508"/>
                  <a:ext cx="22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altLang="en-US" sz="1400">
                      <a:solidFill>
                        <a:schemeClr val="accent2"/>
                      </a:solidFill>
                    </a:rPr>
                    <a:t>W</a:t>
                  </a:r>
                </a:p>
              </p:txBody>
            </p:sp>
          </p:grpSp>
          <p:sp>
            <p:nvSpPr>
              <p:cNvPr id="26649" name="Text Box 76"/>
              <p:cNvSpPr txBox="1">
                <a:spLocks noChangeArrowheads="1"/>
              </p:cNvSpPr>
              <p:nvPr/>
            </p:nvSpPr>
            <p:spPr bwMode="auto">
              <a:xfrm>
                <a:off x="4846" y="1335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800"/>
                  <a:t>090</a:t>
                </a:r>
                <a:r>
                  <a:rPr lang="en-GB" altLang="en-US" sz="1800" baseline="30000"/>
                  <a:t>o</a:t>
                </a:r>
                <a:endParaRPr lang="en-GB" altLang="en-US" sz="1800"/>
              </a:p>
            </p:txBody>
          </p:sp>
          <p:sp>
            <p:nvSpPr>
              <p:cNvPr id="26650" name="Text Box 77"/>
              <p:cNvSpPr txBox="1">
                <a:spLocks noChangeArrowheads="1"/>
              </p:cNvSpPr>
              <p:nvPr/>
            </p:nvSpPr>
            <p:spPr bwMode="auto">
              <a:xfrm>
                <a:off x="3581" y="406"/>
                <a:ext cx="787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altLang="en-US" sz="1800"/>
                  <a:t>360/000</a:t>
                </a:r>
                <a:r>
                  <a:rPr lang="en-GB" altLang="en-US" sz="1800" baseline="30000"/>
                  <a:t>o</a:t>
                </a:r>
                <a:endParaRPr lang="en-GB" altLang="en-US" sz="1800"/>
              </a:p>
            </p:txBody>
          </p:sp>
          <p:sp>
            <p:nvSpPr>
              <p:cNvPr id="26651" name="Text Box 78"/>
              <p:cNvSpPr txBox="1">
                <a:spLocks noChangeArrowheads="1"/>
              </p:cNvSpPr>
              <p:nvPr/>
            </p:nvSpPr>
            <p:spPr bwMode="auto">
              <a:xfrm>
                <a:off x="2648" y="133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800"/>
                  <a:t>270</a:t>
                </a:r>
                <a:r>
                  <a:rPr lang="en-GB" altLang="en-US" sz="1800" baseline="30000"/>
                  <a:t>o</a:t>
                </a:r>
                <a:endParaRPr lang="en-GB" altLang="en-US" sz="1800"/>
              </a:p>
            </p:txBody>
          </p:sp>
          <p:sp>
            <p:nvSpPr>
              <p:cNvPr id="26652" name="Text Box 79"/>
              <p:cNvSpPr txBox="1">
                <a:spLocks noChangeArrowheads="1"/>
              </p:cNvSpPr>
              <p:nvPr/>
            </p:nvSpPr>
            <p:spPr bwMode="auto">
              <a:xfrm>
                <a:off x="3768" y="2304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1800"/>
                  <a:t>180</a:t>
                </a:r>
                <a:r>
                  <a:rPr lang="en-GB" altLang="en-US" sz="1800" baseline="30000"/>
                  <a:t>o</a:t>
                </a:r>
                <a:endParaRPr lang="en-GB" altLang="en-US" sz="1800"/>
              </a:p>
            </p:txBody>
          </p:sp>
        </p:grp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8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8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 animBg="1" autoUpdateAnimBg="0"/>
      <p:bldP spid="181251" grpId="0" animBg="1" autoUpdateAnimBg="0"/>
      <p:bldP spid="181252" grpId="0" animBg="1" autoUpdateAnimBg="0"/>
      <p:bldP spid="181285" grpId="0" animBg="1" autoUpdateAnimBg="0"/>
      <p:bldP spid="181286" grpId="0" animBg="1"/>
      <p:bldP spid="181287" grpId="0" animBg="1" autoUpdateAnimBg="0"/>
      <p:bldP spid="181288" grpId="0" animBg="1"/>
      <p:bldP spid="181289" grpId="0" animBg="1" autoUpdateAnimBg="0"/>
      <p:bldP spid="18129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02B004-A6D9-44E9-A0B4-825C89FB75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870075" y="374650"/>
            <a:ext cx="558165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32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344613" y="2276475"/>
          <a:ext cx="599757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4076640" imgH="2831760" progId="Equation.DSMT4">
                  <p:embed/>
                </p:oleObj>
              </mc:Choice>
              <mc:Fallback>
                <p:oleObj name="Equation" r:id="rId5" imgW="4076640" imgH="283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2276475"/>
                        <a:ext cx="5997575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1B8C52-ACAC-4AE4-BD0D-95F9E8AF17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8" y="2198688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2825" y="1865313"/>
            <a:ext cx="3694113" cy="3694112"/>
            <a:chOff x="1438" y="1175"/>
            <a:chExt cx="2327" cy="2327"/>
          </a:xfrm>
        </p:grpSpPr>
        <p:sp>
          <p:nvSpPr>
            <p:cNvPr id="27718" name="Oval 4"/>
            <p:cNvSpPr>
              <a:spLocks noChangeArrowheads="1"/>
            </p:cNvSpPr>
            <p:nvPr/>
          </p:nvSpPr>
          <p:spPr bwMode="auto">
            <a:xfrm>
              <a:off x="1445" y="1188"/>
              <a:ext cx="2314" cy="231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7719" name="Group 5"/>
            <p:cNvGrpSpPr>
              <a:grpSpLocks/>
            </p:cNvGrpSpPr>
            <p:nvPr/>
          </p:nvGrpSpPr>
          <p:grpSpPr bwMode="auto">
            <a:xfrm>
              <a:off x="1438" y="1175"/>
              <a:ext cx="2327" cy="2327"/>
              <a:chOff x="1438" y="1175"/>
              <a:chExt cx="2327" cy="2327"/>
            </a:xfrm>
          </p:grpSpPr>
          <p:sp>
            <p:nvSpPr>
              <p:cNvPr id="27720" name="Line 6"/>
              <p:cNvSpPr>
                <a:spLocks noChangeShapeType="1"/>
              </p:cNvSpPr>
              <p:nvPr/>
            </p:nvSpPr>
            <p:spPr bwMode="auto">
              <a:xfrm>
                <a:off x="1438" y="2345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1" name="Line 7"/>
              <p:cNvSpPr>
                <a:spLocks noChangeShapeType="1"/>
              </p:cNvSpPr>
              <p:nvPr/>
            </p:nvSpPr>
            <p:spPr bwMode="auto">
              <a:xfrm rot="-5400000">
                <a:off x="1438" y="2339"/>
                <a:ext cx="2327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333750" y="236538"/>
            <a:ext cx="1695450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6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6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cs typeface="Arial" charset="0"/>
              </a:rPr>
              <a:t>Bearings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98500" y="968375"/>
            <a:ext cx="6815138" cy="5408613"/>
            <a:chOff x="440" y="610"/>
            <a:chExt cx="4293" cy="3407"/>
          </a:xfrm>
        </p:grpSpPr>
        <p:sp>
          <p:nvSpPr>
            <p:cNvPr id="27697" name="Text Box 10"/>
            <p:cNvSpPr txBox="1">
              <a:spLocks noChangeArrowheads="1"/>
            </p:cNvSpPr>
            <p:nvPr/>
          </p:nvSpPr>
          <p:spPr bwMode="auto">
            <a:xfrm>
              <a:off x="2416" y="920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N</a:t>
              </a:r>
            </a:p>
          </p:txBody>
        </p:sp>
        <p:sp>
          <p:nvSpPr>
            <p:cNvPr id="27698" name="Text Box 11"/>
            <p:cNvSpPr txBox="1">
              <a:spLocks noChangeArrowheads="1"/>
            </p:cNvSpPr>
            <p:nvPr/>
          </p:nvSpPr>
          <p:spPr bwMode="auto">
            <a:xfrm>
              <a:off x="2416" y="355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S</a:t>
              </a:r>
            </a:p>
          </p:txBody>
        </p:sp>
        <p:sp>
          <p:nvSpPr>
            <p:cNvPr id="27699" name="Text Box 12"/>
            <p:cNvSpPr txBox="1">
              <a:spLocks noChangeArrowheads="1"/>
            </p:cNvSpPr>
            <p:nvPr/>
          </p:nvSpPr>
          <p:spPr bwMode="auto">
            <a:xfrm>
              <a:off x="3828" y="223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E</a:t>
              </a:r>
            </a:p>
          </p:txBody>
        </p:sp>
        <p:sp>
          <p:nvSpPr>
            <p:cNvPr id="27700" name="Text Box 13"/>
            <p:cNvSpPr txBox="1">
              <a:spLocks noChangeArrowheads="1"/>
            </p:cNvSpPr>
            <p:nvPr/>
          </p:nvSpPr>
          <p:spPr bwMode="auto">
            <a:xfrm>
              <a:off x="944" y="2213"/>
              <a:ext cx="439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W</a:t>
              </a:r>
            </a:p>
          </p:txBody>
        </p:sp>
        <p:sp>
          <p:nvSpPr>
            <p:cNvPr id="27701" name="Text Box 14"/>
            <p:cNvSpPr txBox="1">
              <a:spLocks noChangeArrowheads="1"/>
            </p:cNvSpPr>
            <p:nvPr/>
          </p:nvSpPr>
          <p:spPr bwMode="auto">
            <a:xfrm>
              <a:off x="4258" y="2211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800"/>
                <a:t>090</a:t>
              </a:r>
              <a:r>
                <a:rPr lang="en-GB" altLang="en-US" sz="1800" baseline="30000"/>
                <a:t>o</a:t>
              </a:r>
              <a:endParaRPr lang="en-GB" altLang="en-US" sz="1800"/>
            </a:p>
          </p:txBody>
        </p:sp>
        <p:sp>
          <p:nvSpPr>
            <p:cNvPr id="27702" name="Text Box 15"/>
            <p:cNvSpPr txBox="1">
              <a:spLocks noChangeArrowheads="1"/>
            </p:cNvSpPr>
            <p:nvPr/>
          </p:nvSpPr>
          <p:spPr bwMode="auto">
            <a:xfrm>
              <a:off x="2201" y="610"/>
              <a:ext cx="787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800"/>
                <a:t>360/000</a:t>
              </a:r>
              <a:r>
                <a:rPr lang="en-GB" altLang="en-US" sz="1800" baseline="30000"/>
                <a:t>o</a:t>
              </a:r>
              <a:endParaRPr lang="en-GB" altLang="en-US" sz="1800"/>
            </a:p>
          </p:txBody>
        </p:sp>
        <p:sp>
          <p:nvSpPr>
            <p:cNvPr id="27703" name="Text Box 16"/>
            <p:cNvSpPr txBox="1">
              <a:spLocks noChangeArrowheads="1"/>
            </p:cNvSpPr>
            <p:nvPr/>
          </p:nvSpPr>
          <p:spPr bwMode="auto">
            <a:xfrm>
              <a:off x="440" y="2170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800"/>
                <a:t>270</a:t>
              </a:r>
              <a:r>
                <a:rPr lang="en-GB" altLang="en-US" sz="1800" baseline="30000"/>
                <a:t>o</a:t>
              </a:r>
              <a:endParaRPr lang="en-GB" altLang="en-US" sz="1800"/>
            </a:p>
          </p:txBody>
        </p:sp>
        <p:sp>
          <p:nvSpPr>
            <p:cNvPr id="27704" name="Text Box 17"/>
            <p:cNvSpPr txBox="1">
              <a:spLocks noChangeArrowheads="1"/>
            </p:cNvSpPr>
            <p:nvPr/>
          </p:nvSpPr>
          <p:spPr bwMode="auto">
            <a:xfrm>
              <a:off x="2364" y="3780"/>
              <a:ext cx="475" cy="237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800"/>
                <a:t>180</a:t>
              </a:r>
              <a:r>
                <a:rPr lang="en-GB" altLang="en-US" sz="1800" baseline="30000"/>
                <a:t>o</a:t>
              </a:r>
              <a:endParaRPr lang="en-GB" altLang="en-US" sz="1800"/>
            </a:p>
          </p:txBody>
        </p:sp>
        <p:grpSp>
          <p:nvGrpSpPr>
            <p:cNvPr id="27705" name="Group 18"/>
            <p:cNvGrpSpPr>
              <a:grpSpLocks/>
            </p:cNvGrpSpPr>
            <p:nvPr/>
          </p:nvGrpSpPr>
          <p:grpSpPr bwMode="auto">
            <a:xfrm>
              <a:off x="1496" y="1192"/>
              <a:ext cx="2264" cy="2264"/>
              <a:chOff x="1496" y="1192"/>
              <a:chExt cx="2264" cy="2264"/>
            </a:xfrm>
          </p:grpSpPr>
          <p:sp>
            <p:nvSpPr>
              <p:cNvPr id="27706" name="Oval 19"/>
              <p:cNvSpPr>
                <a:spLocks noChangeArrowheads="1"/>
              </p:cNvSpPr>
              <p:nvPr/>
            </p:nvSpPr>
            <p:spPr bwMode="auto">
              <a:xfrm>
                <a:off x="2976" y="123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07" name="Oval 20"/>
              <p:cNvSpPr>
                <a:spLocks noChangeArrowheads="1"/>
              </p:cNvSpPr>
              <p:nvPr/>
            </p:nvSpPr>
            <p:spPr bwMode="auto">
              <a:xfrm>
                <a:off x="3404" y="15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08" name="Oval 21"/>
              <p:cNvSpPr>
                <a:spLocks noChangeArrowheads="1"/>
              </p:cNvSpPr>
              <p:nvPr/>
            </p:nvSpPr>
            <p:spPr bwMode="auto">
              <a:xfrm>
                <a:off x="3720" y="212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09" name="Oval 22"/>
              <p:cNvSpPr>
                <a:spLocks noChangeArrowheads="1"/>
              </p:cNvSpPr>
              <p:nvPr/>
            </p:nvSpPr>
            <p:spPr bwMode="auto">
              <a:xfrm>
                <a:off x="3668" y="272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0" name="Oval 23"/>
              <p:cNvSpPr>
                <a:spLocks noChangeArrowheads="1"/>
              </p:cNvSpPr>
              <p:nvPr/>
            </p:nvSpPr>
            <p:spPr bwMode="auto">
              <a:xfrm>
                <a:off x="3388" y="316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1" name="Oval 24"/>
              <p:cNvSpPr>
                <a:spLocks noChangeArrowheads="1"/>
              </p:cNvSpPr>
              <p:nvPr/>
            </p:nvSpPr>
            <p:spPr bwMode="auto">
              <a:xfrm>
                <a:off x="2964" y="3416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2" name="Oval 25"/>
              <p:cNvSpPr>
                <a:spLocks noChangeArrowheads="1"/>
              </p:cNvSpPr>
              <p:nvPr/>
            </p:nvSpPr>
            <p:spPr bwMode="auto">
              <a:xfrm>
                <a:off x="2008" y="33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3" name="Oval 26"/>
              <p:cNvSpPr>
                <a:spLocks noChangeArrowheads="1"/>
              </p:cNvSpPr>
              <p:nvPr/>
            </p:nvSpPr>
            <p:spPr bwMode="auto">
              <a:xfrm>
                <a:off x="1748" y="313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4" name="Oval 27"/>
              <p:cNvSpPr>
                <a:spLocks noChangeArrowheads="1"/>
              </p:cNvSpPr>
              <p:nvPr/>
            </p:nvSpPr>
            <p:spPr bwMode="auto">
              <a:xfrm>
                <a:off x="1496" y="2704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5" name="Oval 28"/>
              <p:cNvSpPr>
                <a:spLocks noChangeArrowheads="1"/>
              </p:cNvSpPr>
              <p:nvPr/>
            </p:nvSpPr>
            <p:spPr bwMode="auto">
              <a:xfrm>
                <a:off x="1508" y="1908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6" name="Oval 29"/>
              <p:cNvSpPr>
                <a:spLocks noChangeArrowheads="1"/>
              </p:cNvSpPr>
              <p:nvPr/>
            </p:nvSpPr>
            <p:spPr bwMode="auto">
              <a:xfrm>
                <a:off x="1772" y="1500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717" name="Oval 30"/>
              <p:cNvSpPr>
                <a:spLocks noChangeArrowheads="1"/>
              </p:cNvSpPr>
              <p:nvPr/>
            </p:nvSpPr>
            <p:spPr bwMode="auto">
              <a:xfrm>
                <a:off x="2384" y="1192"/>
                <a:ext cx="40" cy="4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127500" y="1457325"/>
            <a:ext cx="1330325" cy="2257425"/>
            <a:chOff x="2600" y="918"/>
            <a:chExt cx="838" cy="1422"/>
          </a:xfrm>
        </p:grpSpPr>
        <p:sp>
          <p:nvSpPr>
            <p:cNvPr id="27695" name="Line 33"/>
            <p:cNvSpPr>
              <a:spLocks noChangeShapeType="1"/>
            </p:cNvSpPr>
            <p:nvPr/>
          </p:nvSpPr>
          <p:spPr bwMode="auto">
            <a:xfrm flipV="1">
              <a:off x="2600" y="1256"/>
              <a:ext cx="396" cy="10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Text Box 34"/>
            <p:cNvSpPr txBox="1">
              <a:spLocks noChangeArrowheads="1"/>
            </p:cNvSpPr>
            <p:nvPr/>
          </p:nvSpPr>
          <p:spPr bwMode="auto">
            <a:xfrm>
              <a:off x="2934" y="918"/>
              <a:ext cx="50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020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4108450" y="3041650"/>
            <a:ext cx="2647950" cy="679450"/>
            <a:chOff x="2588" y="1916"/>
            <a:chExt cx="1668" cy="428"/>
          </a:xfrm>
        </p:grpSpPr>
        <p:sp>
          <p:nvSpPr>
            <p:cNvPr id="27693" name="Line 36"/>
            <p:cNvSpPr>
              <a:spLocks noChangeShapeType="1"/>
            </p:cNvSpPr>
            <p:nvPr/>
          </p:nvSpPr>
          <p:spPr bwMode="auto">
            <a:xfrm flipV="1">
              <a:off x="2588" y="2148"/>
              <a:ext cx="1144" cy="1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Text Box 37"/>
            <p:cNvSpPr txBox="1">
              <a:spLocks noChangeArrowheads="1"/>
            </p:cNvSpPr>
            <p:nvPr/>
          </p:nvSpPr>
          <p:spPr bwMode="auto">
            <a:xfrm>
              <a:off x="3782" y="191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080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4114800" y="3714750"/>
            <a:ext cx="2546350" cy="942975"/>
            <a:chOff x="2592" y="2340"/>
            <a:chExt cx="1604" cy="594"/>
          </a:xfrm>
        </p:grpSpPr>
        <p:sp>
          <p:nvSpPr>
            <p:cNvPr id="27691" name="Line 39"/>
            <p:cNvSpPr>
              <a:spLocks noChangeShapeType="1"/>
            </p:cNvSpPr>
            <p:nvPr/>
          </p:nvSpPr>
          <p:spPr bwMode="auto">
            <a:xfrm>
              <a:off x="2592" y="2340"/>
              <a:ext cx="110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Text Box 40"/>
            <p:cNvSpPr txBox="1">
              <a:spLocks noChangeArrowheads="1"/>
            </p:cNvSpPr>
            <p:nvPr/>
          </p:nvSpPr>
          <p:spPr bwMode="auto">
            <a:xfrm>
              <a:off x="3722" y="267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110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4127500" y="3714750"/>
            <a:ext cx="2590800" cy="2190750"/>
            <a:chOff x="2600" y="2340"/>
            <a:chExt cx="1632" cy="1380"/>
          </a:xfrm>
        </p:grpSpPr>
        <p:sp>
          <p:nvSpPr>
            <p:cNvPr id="27688" name="Line 42"/>
            <p:cNvSpPr>
              <a:spLocks noChangeShapeType="1"/>
            </p:cNvSpPr>
            <p:nvPr/>
          </p:nvSpPr>
          <p:spPr bwMode="auto">
            <a:xfrm>
              <a:off x="2600" y="2340"/>
              <a:ext cx="820" cy="8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Text Box 43"/>
            <p:cNvSpPr txBox="1">
              <a:spLocks noChangeArrowheads="1"/>
            </p:cNvSpPr>
            <p:nvPr/>
          </p:nvSpPr>
          <p:spPr bwMode="auto">
            <a:xfrm>
              <a:off x="3458" y="3233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SE</a:t>
              </a:r>
            </a:p>
          </p:txBody>
        </p:sp>
        <p:sp>
          <p:nvSpPr>
            <p:cNvPr id="27690" name="Text Box 44"/>
            <p:cNvSpPr txBox="1">
              <a:spLocks noChangeArrowheads="1"/>
            </p:cNvSpPr>
            <p:nvPr/>
          </p:nvSpPr>
          <p:spPr bwMode="auto">
            <a:xfrm>
              <a:off x="3758" y="3464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135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4127500" y="3714750"/>
            <a:ext cx="1228725" cy="2257425"/>
            <a:chOff x="2600" y="2340"/>
            <a:chExt cx="774" cy="1422"/>
          </a:xfrm>
        </p:grpSpPr>
        <p:sp>
          <p:nvSpPr>
            <p:cNvPr id="27686" name="Line 46"/>
            <p:cNvSpPr>
              <a:spLocks noChangeShapeType="1"/>
            </p:cNvSpPr>
            <p:nvPr/>
          </p:nvSpPr>
          <p:spPr bwMode="auto">
            <a:xfrm>
              <a:off x="2600" y="2340"/>
              <a:ext cx="388" cy="1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Text Box 47"/>
            <p:cNvSpPr txBox="1">
              <a:spLocks noChangeArrowheads="1"/>
            </p:cNvSpPr>
            <p:nvPr/>
          </p:nvSpPr>
          <p:spPr bwMode="auto">
            <a:xfrm>
              <a:off x="2900" y="350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160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2755900" y="3714750"/>
            <a:ext cx="1358900" cy="2181225"/>
            <a:chOff x="1736" y="2340"/>
            <a:chExt cx="856" cy="1374"/>
          </a:xfrm>
        </p:grpSpPr>
        <p:sp>
          <p:nvSpPr>
            <p:cNvPr id="27684" name="Line 49"/>
            <p:cNvSpPr>
              <a:spLocks noChangeShapeType="1"/>
            </p:cNvSpPr>
            <p:nvPr/>
          </p:nvSpPr>
          <p:spPr bwMode="auto">
            <a:xfrm flipH="1">
              <a:off x="2020" y="2340"/>
              <a:ext cx="572" cy="10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Text Box 50"/>
            <p:cNvSpPr txBox="1">
              <a:spLocks noChangeArrowheads="1"/>
            </p:cNvSpPr>
            <p:nvPr/>
          </p:nvSpPr>
          <p:spPr bwMode="auto">
            <a:xfrm>
              <a:off x="1736" y="345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210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1698625" y="3708400"/>
            <a:ext cx="2422525" cy="2101850"/>
            <a:chOff x="1070" y="2336"/>
            <a:chExt cx="1526" cy="1324"/>
          </a:xfrm>
        </p:grpSpPr>
        <p:sp>
          <p:nvSpPr>
            <p:cNvPr id="27681" name="Text Box 52"/>
            <p:cNvSpPr txBox="1">
              <a:spLocks noChangeArrowheads="1"/>
            </p:cNvSpPr>
            <p:nvPr/>
          </p:nvSpPr>
          <p:spPr bwMode="auto">
            <a:xfrm>
              <a:off x="1351" y="3182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SW</a:t>
              </a:r>
            </a:p>
          </p:txBody>
        </p:sp>
        <p:sp>
          <p:nvSpPr>
            <p:cNvPr id="27682" name="Line 53"/>
            <p:cNvSpPr>
              <a:spLocks noChangeShapeType="1"/>
            </p:cNvSpPr>
            <p:nvPr/>
          </p:nvSpPr>
          <p:spPr bwMode="auto">
            <a:xfrm flipH="1">
              <a:off x="1764" y="2336"/>
              <a:ext cx="832" cy="8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3" name="Text Box 54"/>
            <p:cNvSpPr txBox="1">
              <a:spLocks noChangeArrowheads="1"/>
            </p:cNvSpPr>
            <p:nvPr/>
          </p:nvSpPr>
          <p:spPr bwMode="auto">
            <a:xfrm>
              <a:off x="1070" y="3404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225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1555750" y="3708400"/>
            <a:ext cx="2565400" cy="901700"/>
            <a:chOff x="980" y="2336"/>
            <a:chExt cx="1616" cy="568"/>
          </a:xfrm>
        </p:grpSpPr>
        <p:sp>
          <p:nvSpPr>
            <p:cNvPr id="27679" name="Line 56"/>
            <p:cNvSpPr>
              <a:spLocks noChangeShapeType="1"/>
            </p:cNvSpPr>
            <p:nvPr/>
          </p:nvSpPr>
          <p:spPr bwMode="auto">
            <a:xfrm flipH="1">
              <a:off x="1516" y="2336"/>
              <a:ext cx="1080" cy="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Text Box 57"/>
            <p:cNvSpPr txBox="1">
              <a:spLocks noChangeArrowheads="1"/>
            </p:cNvSpPr>
            <p:nvPr/>
          </p:nvSpPr>
          <p:spPr bwMode="auto">
            <a:xfrm>
              <a:off x="980" y="264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250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Group 58"/>
          <p:cNvGrpSpPr>
            <a:grpSpLocks/>
          </p:cNvGrpSpPr>
          <p:nvPr/>
        </p:nvGrpSpPr>
        <p:grpSpPr bwMode="auto">
          <a:xfrm>
            <a:off x="1574800" y="2727325"/>
            <a:ext cx="2552700" cy="981075"/>
            <a:chOff x="992" y="1718"/>
            <a:chExt cx="1608" cy="618"/>
          </a:xfrm>
        </p:grpSpPr>
        <p:sp>
          <p:nvSpPr>
            <p:cNvPr id="27677" name="Line 59"/>
            <p:cNvSpPr>
              <a:spLocks noChangeShapeType="1"/>
            </p:cNvSpPr>
            <p:nvPr/>
          </p:nvSpPr>
          <p:spPr bwMode="auto">
            <a:xfrm flipH="1" flipV="1">
              <a:off x="1524" y="1932"/>
              <a:ext cx="1076" cy="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Text Box 60"/>
            <p:cNvSpPr txBox="1">
              <a:spLocks noChangeArrowheads="1"/>
            </p:cNvSpPr>
            <p:nvPr/>
          </p:nvSpPr>
          <p:spPr bwMode="auto">
            <a:xfrm>
              <a:off x="992" y="1718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290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1489075" y="1574800"/>
            <a:ext cx="2638425" cy="2146300"/>
            <a:chOff x="938" y="992"/>
            <a:chExt cx="1662" cy="1352"/>
          </a:xfrm>
        </p:grpSpPr>
        <p:sp>
          <p:nvSpPr>
            <p:cNvPr id="27673" name="Text Box 62"/>
            <p:cNvSpPr txBox="1">
              <a:spLocks noChangeArrowheads="1"/>
            </p:cNvSpPr>
            <p:nvPr/>
          </p:nvSpPr>
          <p:spPr bwMode="auto">
            <a:xfrm>
              <a:off x="1374" y="1266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NW</a:t>
              </a:r>
            </a:p>
          </p:txBody>
        </p:sp>
        <p:grpSp>
          <p:nvGrpSpPr>
            <p:cNvPr id="27674" name="Group 63"/>
            <p:cNvGrpSpPr>
              <a:grpSpLocks/>
            </p:cNvGrpSpPr>
            <p:nvPr/>
          </p:nvGrpSpPr>
          <p:grpSpPr bwMode="auto">
            <a:xfrm>
              <a:off x="938" y="992"/>
              <a:ext cx="1662" cy="1352"/>
              <a:chOff x="938" y="992"/>
              <a:chExt cx="1662" cy="1352"/>
            </a:xfrm>
          </p:grpSpPr>
          <p:sp>
            <p:nvSpPr>
              <p:cNvPr id="27675" name="Line 64"/>
              <p:cNvSpPr>
                <a:spLocks noChangeShapeType="1"/>
              </p:cNvSpPr>
              <p:nvPr/>
            </p:nvSpPr>
            <p:spPr bwMode="auto">
              <a:xfrm flipH="1" flipV="1">
                <a:off x="1788" y="1512"/>
                <a:ext cx="812" cy="8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6" name="Text Box 65"/>
              <p:cNvSpPr txBox="1">
                <a:spLocks noChangeArrowheads="1"/>
              </p:cNvSpPr>
              <p:nvPr/>
            </p:nvSpPr>
            <p:spPr bwMode="auto">
              <a:xfrm>
                <a:off x="938" y="992"/>
                <a:ext cx="474" cy="256"/>
              </a:xfrm>
              <a:prstGeom prst="rect">
                <a:avLst/>
              </a:prstGeom>
              <a:gradFill rotWithShape="0">
                <a:gsLst>
                  <a:gs pos="0">
                    <a:srgbClr val="9B9B9B"/>
                  </a:gs>
                  <a:gs pos="50000">
                    <a:srgbClr val="EAEAEA"/>
                  </a:gs>
                  <a:gs pos="100000">
                    <a:srgbClr val="9B9B9B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altLang="en-US" sz="2000">
                    <a:solidFill>
                      <a:schemeClr val="accent2"/>
                    </a:solidFill>
                  </a:rPr>
                  <a:t>315</a:t>
                </a:r>
                <a:r>
                  <a:rPr lang="en-GB" altLang="en-US" sz="2000" baseline="30000">
                    <a:solidFill>
                      <a:schemeClr val="accent2"/>
                    </a:solidFill>
                  </a:rPr>
                  <a:t>o</a:t>
                </a:r>
                <a:endParaRPr lang="en-GB" altLang="en-US" sz="2000">
                  <a:solidFill>
                    <a:schemeClr val="accent2"/>
                  </a:solidFill>
                </a:endParaRPr>
              </a:p>
            </p:txBody>
          </p:sp>
        </p:grpSp>
      </p:grpSp>
      <p:grpSp>
        <p:nvGrpSpPr>
          <p:cNvPr id="17" name="Group 66"/>
          <p:cNvGrpSpPr>
            <a:grpSpLocks/>
          </p:cNvGrpSpPr>
          <p:nvPr/>
        </p:nvGrpSpPr>
        <p:grpSpPr bwMode="auto">
          <a:xfrm>
            <a:off x="3022600" y="1431925"/>
            <a:ext cx="1104900" cy="2282825"/>
            <a:chOff x="1904" y="902"/>
            <a:chExt cx="696" cy="1438"/>
          </a:xfrm>
        </p:grpSpPr>
        <p:sp>
          <p:nvSpPr>
            <p:cNvPr id="27671" name="Line 67"/>
            <p:cNvSpPr>
              <a:spLocks noChangeShapeType="1"/>
            </p:cNvSpPr>
            <p:nvPr/>
          </p:nvSpPr>
          <p:spPr bwMode="auto">
            <a:xfrm flipH="1" flipV="1">
              <a:off x="2408" y="1204"/>
              <a:ext cx="192" cy="1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Text Box 68"/>
            <p:cNvSpPr txBox="1">
              <a:spLocks noChangeArrowheads="1"/>
            </p:cNvSpPr>
            <p:nvPr/>
          </p:nvSpPr>
          <p:spPr bwMode="auto">
            <a:xfrm>
              <a:off x="1904" y="902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350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  <p:grpSp>
        <p:nvGrpSpPr>
          <p:cNvPr id="18" name="Group 70"/>
          <p:cNvGrpSpPr>
            <a:grpSpLocks/>
          </p:cNvGrpSpPr>
          <p:nvPr/>
        </p:nvGrpSpPr>
        <p:grpSpPr bwMode="auto">
          <a:xfrm>
            <a:off x="4114800" y="1644650"/>
            <a:ext cx="2743200" cy="2076450"/>
            <a:chOff x="2592" y="1036"/>
            <a:chExt cx="1728" cy="1308"/>
          </a:xfrm>
        </p:grpSpPr>
        <p:sp>
          <p:nvSpPr>
            <p:cNvPr id="27668" name="Line 71"/>
            <p:cNvSpPr>
              <a:spLocks noChangeShapeType="1"/>
            </p:cNvSpPr>
            <p:nvPr/>
          </p:nvSpPr>
          <p:spPr bwMode="auto">
            <a:xfrm flipV="1">
              <a:off x="2592" y="1532"/>
              <a:ext cx="836" cy="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Text Box 72"/>
            <p:cNvSpPr txBox="1">
              <a:spLocks noChangeArrowheads="1"/>
            </p:cNvSpPr>
            <p:nvPr/>
          </p:nvSpPr>
          <p:spPr bwMode="auto">
            <a:xfrm>
              <a:off x="3472" y="1327"/>
              <a:ext cx="380" cy="198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400">
                  <a:solidFill>
                    <a:schemeClr val="accent2"/>
                  </a:solidFill>
                </a:rPr>
                <a:t>NE</a:t>
              </a:r>
            </a:p>
          </p:txBody>
        </p:sp>
        <p:sp>
          <p:nvSpPr>
            <p:cNvPr id="27670" name="Text Box 73"/>
            <p:cNvSpPr txBox="1">
              <a:spLocks noChangeArrowheads="1"/>
            </p:cNvSpPr>
            <p:nvPr/>
          </p:nvSpPr>
          <p:spPr bwMode="auto">
            <a:xfrm>
              <a:off x="3846" y="1036"/>
              <a:ext cx="474" cy="256"/>
            </a:xfrm>
            <a:prstGeom prst="rect">
              <a:avLst/>
            </a:prstGeom>
            <a:gradFill rotWithShape="0">
              <a:gsLst>
                <a:gs pos="0">
                  <a:srgbClr val="9B9B9B"/>
                </a:gs>
                <a:gs pos="50000">
                  <a:srgbClr val="EAEAEA"/>
                </a:gs>
                <a:gs pos="100000">
                  <a:srgbClr val="9B9B9B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chemeClr val="accent2"/>
                  </a:solidFill>
                </a:rPr>
                <a:t>045</a:t>
              </a:r>
              <a:r>
                <a:rPr lang="en-GB" altLang="en-US" sz="2000" baseline="30000">
                  <a:solidFill>
                    <a:schemeClr val="accent2"/>
                  </a:solidFill>
                </a:rPr>
                <a:t>o</a:t>
              </a:r>
              <a:endParaRPr lang="en-GB" altLang="en-US" sz="200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8676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4"/>
          <p:cNvSpPr txBox="1">
            <a:spLocks noChangeArrowheads="1"/>
          </p:cNvSpPr>
          <p:nvPr/>
        </p:nvSpPr>
        <p:spPr bwMode="auto">
          <a:xfrm rot="-5400000">
            <a:off x="-1287462" y="4189412"/>
            <a:ext cx="3506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www.mathsrevision.com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757238" y="1492250"/>
            <a:ext cx="83867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At the beginning of an orienteering competition two runners set off in different directions. </a:t>
            </a:r>
          </a:p>
          <a:p>
            <a:pPr eaLnBrk="1" hangingPunct="1"/>
            <a:r>
              <a:rPr lang="en-GB" altLang="en-US"/>
              <a:t>Runner 1 runs NE for 350m.</a:t>
            </a:r>
          </a:p>
          <a:p>
            <a:pPr eaLnBrk="1" hangingPunct="1"/>
            <a:r>
              <a:rPr lang="en-GB" altLang="en-US"/>
              <a:t>Runner 2 runs on a bearing of 150</a:t>
            </a:r>
            <a:r>
              <a:rPr lang="en-GB" altLang="en-US" baseline="30000"/>
              <a:t>o</a:t>
            </a:r>
            <a:r>
              <a:rPr lang="en-GB" altLang="en-US"/>
              <a:t> for 200m.</a:t>
            </a:r>
          </a:p>
          <a:p>
            <a:pPr eaLnBrk="1" hangingPunct="1"/>
            <a:r>
              <a:rPr lang="en-GB" altLang="en-US"/>
              <a:t>By making an accurate scale drawing, </a:t>
            </a:r>
          </a:p>
          <a:p>
            <a:pPr eaLnBrk="1" hangingPunct="1"/>
            <a:r>
              <a:rPr lang="en-GB" altLang="en-US"/>
              <a:t>how far apart are the two runners.</a:t>
            </a:r>
          </a:p>
        </p:txBody>
      </p:sp>
      <p:pic>
        <p:nvPicPr>
          <p:cNvPr id="28679" name="Picture 44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000" b="1"/>
              <a:t> Scaled Drawings using Bearings</a:t>
            </a:r>
          </a:p>
        </p:txBody>
      </p:sp>
      <p:sp>
        <p:nvSpPr>
          <p:cNvPr id="26" name="Freeform 25"/>
          <p:cNvSpPr/>
          <p:nvPr/>
        </p:nvSpPr>
        <p:spPr>
          <a:xfrm>
            <a:off x="6440488" y="4319588"/>
            <a:ext cx="1455737" cy="1074737"/>
          </a:xfrm>
          <a:custGeom>
            <a:avLst/>
            <a:gdLst>
              <a:gd name="connsiteX0" fmla="*/ 0 w 1454728"/>
              <a:gd name="connsiteY0" fmla="*/ 1070643 h 1074886"/>
              <a:gd name="connsiteX1" fmla="*/ 83128 w 1454728"/>
              <a:gd name="connsiteY1" fmla="*/ 1042934 h 1074886"/>
              <a:gd name="connsiteX2" fmla="*/ 152400 w 1454728"/>
              <a:gd name="connsiteY2" fmla="*/ 987515 h 1074886"/>
              <a:gd name="connsiteX3" fmla="*/ 193964 w 1454728"/>
              <a:gd name="connsiteY3" fmla="*/ 945952 h 1074886"/>
              <a:gd name="connsiteX4" fmla="*/ 277091 w 1454728"/>
              <a:gd name="connsiteY4" fmla="*/ 890534 h 1074886"/>
              <a:gd name="connsiteX5" fmla="*/ 304800 w 1454728"/>
              <a:gd name="connsiteY5" fmla="*/ 862824 h 1074886"/>
              <a:gd name="connsiteX6" fmla="*/ 360218 w 1454728"/>
              <a:gd name="connsiteY6" fmla="*/ 779697 h 1074886"/>
              <a:gd name="connsiteX7" fmla="*/ 443346 w 1454728"/>
              <a:gd name="connsiteY7" fmla="*/ 724279 h 1074886"/>
              <a:gd name="connsiteX8" fmla="*/ 484909 w 1454728"/>
              <a:gd name="connsiteY8" fmla="*/ 682715 h 1074886"/>
              <a:gd name="connsiteX9" fmla="*/ 512618 w 1454728"/>
              <a:gd name="connsiteY9" fmla="*/ 641152 h 1074886"/>
              <a:gd name="connsiteX10" fmla="*/ 651164 w 1454728"/>
              <a:gd name="connsiteY10" fmla="*/ 558024 h 1074886"/>
              <a:gd name="connsiteX11" fmla="*/ 692728 w 1454728"/>
              <a:gd name="connsiteY11" fmla="*/ 516461 h 1074886"/>
              <a:gd name="connsiteX12" fmla="*/ 762000 w 1454728"/>
              <a:gd name="connsiteY12" fmla="*/ 474897 h 1074886"/>
              <a:gd name="connsiteX13" fmla="*/ 955964 w 1454728"/>
              <a:gd name="connsiteY13" fmla="*/ 336352 h 1074886"/>
              <a:gd name="connsiteX14" fmla="*/ 1149928 w 1454728"/>
              <a:gd name="connsiteY14" fmla="*/ 253224 h 1074886"/>
              <a:gd name="connsiteX15" fmla="*/ 1191491 w 1454728"/>
              <a:gd name="connsiteY15" fmla="*/ 225515 h 1074886"/>
              <a:gd name="connsiteX16" fmla="*/ 1233055 w 1454728"/>
              <a:gd name="connsiteY16" fmla="*/ 183952 h 1074886"/>
              <a:gd name="connsiteX17" fmla="*/ 1274618 w 1454728"/>
              <a:gd name="connsiteY17" fmla="*/ 170097 h 1074886"/>
              <a:gd name="connsiteX18" fmla="*/ 1302328 w 1454728"/>
              <a:gd name="connsiteY18" fmla="*/ 142388 h 1074886"/>
              <a:gd name="connsiteX19" fmla="*/ 1385455 w 1454728"/>
              <a:gd name="connsiteY19" fmla="*/ 86970 h 1074886"/>
              <a:gd name="connsiteX20" fmla="*/ 1454728 w 1454728"/>
              <a:gd name="connsiteY20" fmla="*/ 3843 h 107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54728" h="1074886">
                <a:moveTo>
                  <a:pt x="0" y="1070643"/>
                </a:moveTo>
                <a:cubicBezTo>
                  <a:pt x="27709" y="1061407"/>
                  <a:pt x="62475" y="1063588"/>
                  <a:pt x="83128" y="1042934"/>
                </a:cubicBezTo>
                <a:cubicBezTo>
                  <a:pt x="163729" y="962330"/>
                  <a:pt x="47555" y="1074886"/>
                  <a:pt x="152400" y="987515"/>
                </a:cubicBezTo>
                <a:cubicBezTo>
                  <a:pt x="167452" y="974972"/>
                  <a:pt x="178498" y="957981"/>
                  <a:pt x="193964" y="945952"/>
                </a:cubicBezTo>
                <a:cubicBezTo>
                  <a:pt x="220251" y="925507"/>
                  <a:pt x="253543" y="914083"/>
                  <a:pt x="277091" y="890534"/>
                </a:cubicBezTo>
                <a:cubicBezTo>
                  <a:pt x="286327" y="881297"/>
                  <a:pt x="296963" y="873274"/>
                  <a:pt x="304800" y="862824"/>
                </a:cubicBezTo>
                <a:cubicBezTo>
                  <a:pt x="324781" y="836182"/>
                  <a:pt x="332509" y="798170"/>
                  <a:pt x="360218" y="779697"/>
                </a:cubicBezTo>
                <a:cubicBezTo>
                  <a:pt x="387927" y="761224"/>
                  <a:pt x="419798" y="747828"/>
                  <a:pt x="443346" y="724279"/>
                </a:cubicBezTo>
                <a:cubicBezTo>
                  <a:pt x="457200" y="710424"/>
                  <a:pt x="472366" y="697767"/>
                  <a:pt x="484909" y="682715"/>
                </a:cubicBezTo>
                <a:cubicBezTo>
                  <a:pt x="495569" y="669923"/>
                  <a:pt x="500087" y="652117"/>
                  <a:pt x="512618" y="641152"/>
                </a:cubicBezTo>
                <a:cubicBezTo>
                  <a:pt x="666073" y="506881"/>
                  <a:pt x="533002" y="642425"/>
                  <a:pt x="651164" y="558024"/>
                </a:cubicBezTo>
                <a:cubicBezTo>
                  <a:pt x="667108" y="546636"/>
                  <a:pt x="677053" y="528217"/>
                  <a:pt x="692728" y="516461"/>
                </a:cubicBezTo>
                <a:cubicBezTo>
                  <a:pt x="714271" y="500304"/>
                  <a:pt x="739860" y="490225"/>
                  <a:pt x="762000" y="474897"/>
                </a:cubicBezTo>
                <a:cubicBezTo>
                  <a:pt x="765047" y="472788"/>
                  <a:pt x="931351" y="344556"/>
                  <a:pt x="955964" y="336352"/>
                </a:cubicBezTo>
                <a:cubicBezTo>
                  <a:pt x="1029855" y="311722"/>
                  <a:pt x="1081447" y="298878"/>
                  <a:pt x="1149928" y="253224"/>
                </a:cubicBezTo>
                <a:cubicBezTo>
                  <a:pt x="1163782" y="243988"/>
                  <a:pt x="1178699" y="236175"/>
                  <a:pt x="1191491" y="225515"/>
                </a:cubicBezTo>
                <a:cubicBezTo>
                  <a:pt x="1206543" y="212972"/>
                  <a:pt x="1216752" y="194820"/>
                  <a:pt x="1233055" y="183952"/>
                </a:cubicBezTo>
                <a:cubicBezTo>
                  <a:pt x="1245206" y="175851"/>
                  <a:pt x="1260764" y="174715"/>
                  <a:pt x="1274618" y="170097"/>
                </a:cubicBezTo>
                <a:cubicBezTo>
                  <a:pt x="1283855" y="160861"/>
                  <a:pt x="1291878" y="150225"/>
                  <a:pt x="1302328" y="142388"/>
                </a:cubicBezTo>
                <a:cubicBezTo>
                  <a:pt x="1328970" y="122407"/>
                  <a:pt x="1385455" y="86970"/>
                  <a:pt x="1385455" y="86970"/>
                </a:cubicBezTo>
                <a:cubicBezTo>
                  <a:pt x="1443435" y="0"/>
                  <a:pt x="1407571" y="3843"/>
                  <a:pt x="1454728" y="384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251" name="TextBox 31"/>
          <p:cNvSpPr txBox="1">
            <a:spLocks noChangeArrowheads="1"/>
          </p:cNvSpPr>
          <p:nvPr/>
        </p:nvSpPr>
        <p:spPr bwMode="auto">
          <a:xfrm>
            <a:off x="6499225" y="5232400"/>
            <a:ext cx="652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150</a:t>
            </a:r>
            <a:r>
              <a:rPr lang="en-GB" altLang="en-US" sz="1800" baseline="30000"/>
              <a:t>o</a:t>
            </a:r>
            <a:endParaRPr lang="en-GB" altLang="en-US" sz="1800"/>
          </a:p>
        </p:txBody>
      </p:sp>
      <p:sp>
        <p:nvSpPr>
          <p:cNvPr id="52252" name="TextBox 32"/>
          <p:cNvSpPr txBox="1">
            <a:spLocks noChangeArrowheads="1"/>
          </p:cNvSpPr>
          <p:nvPr/>
        </p:nvSpPr>
        <p:spPr bwMode="auto">
          <a:xfrm>
            <a:off x="5946775" y="5692775"/>
            <a:ext cx="985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200m</a:t>
            </a:r>
          </a:p>
        </p:txBody>
      </p:sp>
      <p:sp>
        <p:nvSpPr>
          <p:cNvPr id="28" name="Freeform 27"/>
          <p:cNvSpPr/>
          <p:nvPr/>
        </p:nvSpPr>
        <p:spPr>
          <a:xfrm>
            <a:off x="6443663" y="3581400"/>
            <a:ext cx="55562" cy="1857375"/>
          </a:xfrm>
          <a:custGeom>
            <a:avLst/>
            <a:gdLst>
              <a:gd name="connsiteX0" fmla="*/ 56714 w 56714"/>
              <a:gd name="connsiteY0" fmla="*/ 0 h 1856509"/>
              <a:gd name="connsiteX1" fmla="*/ 42859 w 56714"/>
              <a:gd name="connsiteY1" fmla="*/ 1856509 h 1856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714" h="1856509">
                <a:moveTo>
                  <a:pt x="56714" y="0"/>
                </a:moveTo>
                <a:cubicBezTo>
                  <a:pt x="0" y="737263"/>
                  <a:pt x="42859" y="119895"/>
                  <a:pt x="42859" y="1856509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Freeform 33"/>
          <p:cNvSpPr/>
          <p:nvPr/>
        </p:nvSpPr>
        <p:spPr>
          <a:xfrm>
            <a:off x="6334125" y="3581400"/>
            <a:ext cx="165100" cy="141288"/>
          </a:xfrm>
          <a:custGeom>
            <a:avLst/>
            <a:gdLst>
              <a:gd name="connsiteX0" fmla="*/ 166255 w 166255"/>
              <a:gd name="connsiteY0" fmla="*/ 0 h 141466"/>
              <a:gd name="connsiteX1" fmla="*/ 83128 w 166255"/>
              <a:gd name="connsiteY1" fmla="*/ 83127 h 141466"/>
              <a:gd name="connsiteX2" fmla="*/ 69273 w 166255"/>
              <a:gd name="connsiteY2" fmla="*/ 124691 h 141466"/>
              <a:gd name="connsiteX3" fmla="*/ 0 w 166255"/>
              <a:gd name="connsiteY3" fmla="*/ 138545 h 14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255" h="141466">
                <a:moveTo>
                  <a:pt x="166255" y="0"/>
                </a:moveTo>
                <a:cubicBezTo>
                  <a:pt x="138546" y="27709"/>
                  <a:pt x="95520" y="45952"/>
                  <a:pt x="83128" y="83127"/>
                </a:cubicBezTo>
                <a:cubicBezTo>
                  <a:pt x="78510" y="96982"/>
                  <a:pt x="79600" y="114364"/>
                  <a:pt x="69273" y="124691"/>
                </a:cubicBezTo>
                <a:cubicBezTo>
                  <a:pt x="52498" y="141466"/>
                  <a:pt x="21093" y="138545"/>
                  <a:pt x="0" y="138545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6484938" y="3529013"/>
            <a:ext cx="180975" cy="219075"/>
          </a:xfrm>
          <a:custGeom>
            <a:avLst/>
            <a:gdLst>
              <a:gd name="connsiteX0" fmla="*/ 15491 w 181745"/>
              <a:gd name="connsiteY0" fmla="*/ 25818 h 219781"/>
              <a:gd name="connsiteX1" fmla="*/ 57055 w 181745"/>
              <a:gd name="connsiteY1" fmla="*/ 95090 h 219781"/>
              <a:gd name="connsiteX2" fmla="*/ 70909 w 181745"/>
              <a:gd name="connsiteY2" fmla="*/ 136654 h 219781"/>
              <a:gd name="connsiteX3" fmla="*/ 154036 w 181745"/>
              <a:gd name="connsiteY3" fmla="*/ 192072 h 219781"/>
              <a:gd name="connsiteX4" fmla="*/ 181745 w 181745"/>
              <a:gd name="connsiteY4" fmla="*/ 219781 h 21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45" h="219781">
                <a:moveTo>
                  <a:pt x="15491" y="25818"/>
                </a:moveTo>
                <a:cubicBezTo>
                  <a:pt x="54738" y="143561"/>
                  <a:pt x="0" y="0"/>
                  <a:pt x="57055" y="95090"/>
                </a:cubicBezTo>
                <a:cubicBezTo>
                  <a:pt x="64569" y="107613"/>
                  <a:pt x="60582" y="126327"/>
                  <a:pt x="70909" y="136654"/>
                </a:cubicBezTo>
                <a:cubicBezTo>
                  <a:pt x="94457" y="160202"/>
                  <a:pt x="130488" y="168524"/>
                  <a:pt x="154036" y="192072"/>
                </a:cubicBezTo>
                <a:lnTo>
                  <a:pt x="181745" y="219781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260" name="TextBox 41"/>
          <p:cNvSpPr txBox="1">
            <a:spLocks noChangeArrowheads="1"/>
          </p:cNvSpPr>
          <p:nvPr/>
        </p:nvSpPr>
        <p:spPr bwMode="auto">
          <a:xfrm>
            <a:off x="6305550" y="306863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</a:t>
            </a:r>
          </a:p>
        </p:txBody>
      </p:sp>
      <p:sp>
        <p:nvSpPr>
          <p:cNvPr id="46" name="Freeform 45"/>
          <p:cNvSpPr/>
          <p:nvPr/>
        </p:nvSpPr>
        <p:spPr>
          <a:xfrm rot="5589665">
            <a:off x="6446044" y="5487194"/>
            <a:ext cx="787400" cy="757238"/>
          </a:xfrm>
          <a:custGeom>
            <a:avLst/>
            <a:gdLst>
              <a:gd name="connsiteX0" fmla="*/ 0 w 762000"/>
              <a:gd name="connsiteY0" fmla="*/ 775855 h 775855"/>
              <a:gd name="connsiteX1" fmla="*/ 83127 w 762000"/>
              <a:gd name="connsiteY1" fmla="*/ 665018 h 775855"/>
              <a:gd name="connsiteX2" fmla="*/ 166254 w 762000"/>
              <a:gd name="connsiteY2" fmla="*/ 595746 h 775855"/>
              <a:gd name="connsiteX3" fmla="*/ 207818 w 762000"/>
              <a:gd name="connsiteY3" fmla="*/ 581891 h 775855"/>
              <a:gd name="connsiteX4" fmla="*/ 263236 w 762000"/>
              <a:gd name="connsiteY4" fmla="*/ 512618 h 775855"/>
              <a:gd name="connsiteX5" fmla="*/ 290945 w 762000"/>
              <a:gd name="connsiteY5" fmla="*/ 471055 h 775855"/>
              <a:gd name="connsiteX6" fmla="*/ 332509 w 762000"/>
              <a:gd name="connsiteY6" fmla="*/ 443346 h 775855"/>
              <a:gd name="connsiteX7" fmla="*/ 387927 w 762000"/>
              <a:gd name="connsiteY7" fmla="*/ 360218 h 775855"/>
              <a:gd name="connsiteX8" fmla="*/ 415636 w 762000"/>
              <a:gd name="connsiteY8" fmla="*/ 318655 h 775855"/>
              <a:gd name="connsiteX9" fmla="*/ 498763 w 762000"/>
              <a:gd name="connsiteY9" fmla="*/ 263237 h 775855"/>
              <a:gd name="connsiteX10" fmla="*/ 540327 w 762000"/>
              <a:gd name="connsiteY10" fmla="*/ 235528 h 775855"/>
              <a:gd name="connsiteX11" fmla="*/ 595745 w 762000"/>
              <a:gd name="connsiteY11" fmla="*/ 180109 h 775855"/>
              <a:gd name="connsiteX12" fmla="*/ 692727 w 762000"/>
              <a:gd name="connsiteY12" fmla="*/ 83128 h 775855"/>
              <a:gd name="connsiteX13" fmla="*/ 706582 w 762000"/>
              <a:gd name="connsiteY13" fmla="*/ 41564 h 775855"/>
              <a:gd name="connsiteX14" fmla="*/ 748145 w 762000"/>
              <a:gd name="connsiteY14" fmla="*/ 13855 h 775855"/>
              <a:gd name="connsiteX15" fmla="*/ 762000 w 762000"/>
              <a:gd name="connsiteY15" fmla="*/ 0 h 77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62000" h="775855">
                <a:moveTo>
                  <a:pt x="0" y="775855"/>
                </a:moveTo>
                <a:cubicBezTo>
                  <a:pt x="24180" y="703312"/>
                  <a:pt x="3528" y="744617"/>
                  <a:pt x="83127" y="665018"/>
                </a:cubicBezTo>
                <a:cubicBezTo>
                  <a:pt x="113766" y="634380"/>
                  <a:pt x="127679" y="615034"/>
                  <a:pt x="166254" y="595746"/>
                </a:cubicBezTo>
                <a:cubicBezTo>
                  <a:pt x="179316" y="589215"/>
                  <a:pt x="193963" y="586509"/>
                  <a:pt x="207818" y="581891"/>
                </a:cubicBezTo>
                <a:cubicBezTo>
                  <a:pt x="293102" y="453966"/>
                  <a:pt x="184270" y="611326"/>
                  <a:pt x="263236" y="512618"/>
                </a:cubicBezTo>
                <a:cubicBezTo>
                  <a:pt x="273638" y="499616"/>
                  <a:pt x="279171" y="482829"/>
                  <a:pt x="290945" y="471055"/>
                </a:cubicBezTo>
                <a:cubicBezTo>
                  <a:pt x="302719" y="459281"/>
                  <a:pt x="318654" y="452582"/>
                  <a:pt x="332509" y="443346"/>
                </a:cubicBezTo>
                <a:lnTo>
                  <a:pt x="387927" y="360218"/>
                </a:lnTo>
                <a:cubicBezTo>
                  <a:pt x="397163" y="346364"/>
                  <a:pt x="401782" y="327891"/>
                  <a:pt x="415636" y="318655"/>
                </a:cubicBezTo>
                <a:lnTo>
                  <a:pt x="498763" y="263237"/>
                </a:lnTo>
                <a:lnTo>
                  <a:pt x="540327" y="235528"/>
                </a:lnTo>
                <a:cubicBezTo>
                  <a:pt x="577274" y="124690"/>
                  <a:pt x="521854" y="254001"/>
                  <a:pt x="595745" y="180109"/>
                </a:cubicBezTo>
                <a:cubicBezTo>
                  <a:pt x="706900" y="68953"/>
                  <a:pt x="598680" y="114476"/>
                  <a:pt x="692727" y="83128"/>
                </a:cubicBezTo>
                <a:cubicBezTo>
                  <a:pt x="697345" y="69273"/>
                  <a:pt x="697459" y="52968"/>
                  <a:pt x="706582" y="41564"/>
                </a:cubicBezTo>
                <a:cubicBezTo>
                  <a:pt x="716984" y="28562"/>
                  <a:pt x="734824" y="23846"/>
                  <a:pt x="748145" y="13855"/>
                </a:cubicBezTo>
                <a:cubicBezTo>
                  <a:pt x="753370" y="9936"/>
                  <a:pt x="757382" y="4618"/>
                  <a:pt x="762000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264" name="TextBox 48"/>
          <p:cNvSpPr txBox="1">
            <a:spLocks noChangeArrowheads="1"/>
          </p:cNvSpPr>
          <p:nvPr/>
        </p:nvSpPr>
        <p:spPr bwMode="auto">
          <a:xfrm>
            <a:off x="6430963" y="4541838"/>
            <a:ext cx="687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045</a:t>
            </a:r>
            <a:r>
              <a:rPr lang="en-GB" altLang="en-US" sz="1800" baseline="30000"/>
              <a:t>o</a:t>
            </a:r>
            <a:endParaRPr lang="en-GB" altLang="en-US" sz="1800"/>
          </a:p>
        </p:txBody>
      </p:sp>
      <p:sp>
        <p:nvSpPr>
          <p:cNvPr id="52265" name="TextBox 49"/>
          <p:cNvSpPr txBox="1">
            <a:spLocks noChangeArrowheads="1"/>
          </p:cNvSpPr>
          <p:nvPr/>
        </p:nvSpPr>
        <p:spPr bwMode="auto">
          <a:xfrm>
            <a:off x="7104063" y="4749800"/>
            <a:ext cx="98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350m</a:t>
            </a:r>
          </a:p>
        </p:txBody>
      </p:sp>
      <p:sp>
        <p:nvSpPr>
          <p:cNvPr id="60" name="Arc 59"/>
          <p:cNvSpPr/>
          <p:nvPr/>
        </p:nvSpPr>
        <p:spPr>
          <a:xfrm>
            <a:off x="5991225" y="4859338"/>
            <a:ext cx="1104900" cy="1158875"/>
          </a:xfrm>
          <a:prstGeom prst="arc">
            <a:avLst>
              <a:gd name="adj1" fmla="val 15877404"/>
              <a:gd name="adj2" fmla="val 308608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2" name="Arc 61"/>
          <p:cNvSpPr/>
          <p:nvPr/>
        </p:nvSpPr>
        <p:spPr>
          <a:xfrm>
            <a:off x="5881688" y="4313238"/>
            <a:ext cx="1460500" cy="1514475"/>
          </a:xfrm>
          <a:prstGeom prst="arc">
            <a:avLst>
              <a:gd name="adj1" fmla="val 15561030"/>
              <a:gd name="adj2" fmla="val 20083247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7874000" y="4057650"/>
            <a:ext cx="473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</a:t>
            </a:r>
            <a:r>
              <a:rPr lang="en-GB" altLang="en-US" baseline="-25000"/>
              <a:t>1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208838" y="6121400"/>
            <a:ext cx="503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</a:t>
            </a:r>
            <a:r>
              <a:rPr lang="en-GB" altLang="en-US" baseline="-25000"/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1" grpId="0"/>
      <p:bldP spid="52252" grpId="0"/>
      <p:bldP spid="52260" grpId="0"/>
      <p:bldP spid="52264" grpId="0"/>
      <p:bldP spid="52265" grpId="0"/>
      <p:bldP spid="63" grpId="0"/>
      <p:bldP spid="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" y="2941638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3" name="Straight Arrow Connector 52"/>
          <p:cNvCxnSpPr>
            <a:stCxn id="55" idx="2"/>
          </p:cNvCxnSpPr>
          <p:nvPr/>
        </p:nvCxnSpPr>
        <p:spPr>
          <a:xfrm flipV="1">
            <a:off x="3082925" y="2814638"/>
            <a:ext cx="946150" cy="2759075"/>
          </a:xfrm>
          <a:prstGeom prst="straightConnector1">
            <a:avLst/>
          </a:prstGeom>
          <a:ln w="38100">
            <a:solidFill>
              <a:srgbClr val="3333FF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382838" y="4445000"/>
            <a:ext cx="679450" cy="11366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 flipH="1" flipV="1">
            <a:off x="3036888" y="5551488"/>
            <a:ext cx="46037" cy="44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55850" y="225583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5" name="Picture 3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6" name="Text Box 4"/>
          <p:cNvSpPr txBox="1">
            <a:spLocks noChangeArrowheads="1"/>
          </p:cNvSpPr>
          <p:nvPr/>
        </p:nvSpPr>
        <p:spPr bwMode="auto">
          <a:xfrm rot="-5400000">
            <a:off x="-1287462" y="3943350"/>
            <a:ext cx="3506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www.mathsrevision.com</a:t>
            </a:r>
          </a:p>
        </p:txBody>
      </p:sp>
      <p:sp>
        <p:nvSpPr>
          <p:cNvPr id="29707" name="Text Box 7"/>
          <p:cNvSpPr txBox="1">
            <a:spLocks noChangeArrowheads="1"/>
          </p:cNvSpPr>
          <p:nvPr/>
        </p:nvSpPr>
        <p:spPr bwMode="auto">
          <a:xfrm>
            <a:off x="757238" y="1492250"/>
            <a:ext cx="8386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Make an accurate drawing of the plane journey</a:t>
            </a:r>
          </a:p>
        </p:txBody>
      </p:sp>
      <p:sp>
        <p:nvSpPr>
          <p:cNvPr id="29708" name="Text Box 41"/>
          <p:cNvSpPr txBox="1">
            <a:spLocks noChangeArrowheads="1"/>
          </p:cNvSpPr>
          <p:nvPr/>
        </p:nvSpPr>
        <p:spPr bwMode="auto">
          <a:xfrm>
            <a:off x="5715000" y="2089150"/>
            <a:ext cx="3178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1cm represents 50m</a:t>
            </a:r>
          </a:p>
        </p:txBody>
      </p:sp>
      <p:pic>
        <p:nvPicPr>
          <p:cNvPr id="29709" name="Picture 44" descr="scottishfla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0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000" b="1"/>
              <a:t> Scaled Drawings using Bearings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 flipH="1" flipV="1">
            <a:off x="1475581" y="3537744"/>
            <a:ext cx="187007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425700" y="2814638"/>
            <a:ext cx="1617663" cy="16478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381250" y="3695700"/>
            <a:ext cx="574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400"/>
              <a:t>045</a:t>
            </a:r>
            <a:r>
              <a:rPr lang="en-GB" altLang="en-US" sz="1400" baseline="30000"/>
              <a:t>o</a:t>
            </a:r>
            <a:endParaRPr lang="en-GB" altLang="en-US" sz="1400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908175" y="4291013"/>
            <a:ext cx="396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S</a:t>
            </a:r>
          </a:p>
        </p:txBody>
      </p:sp>
      <p:pic>
        <p:nvPicPr>
          <p:cNvPr id="41" name="Picture 40" descr="ruler_sma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3566"/>
          <a:stretch>
            <a:fillRect/>
          </a:stretch>
        </p:blipFill>
        <p:spPr bwMode="auto">
          <a:xfrm rot="-8160000">
            <a:off x="3455988" y="1844675"/>
            <a:ext cx="8731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64" descr="ruler_sma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56769"/>
          <a:stretch>
            <a:fillRect/>
          </a:stretch>
        </p:blipFill>
        <p:spPr bwMode="auto">
          <a:xfrm rot="-1931038">
            <a:off x="2060575" y="4462463"/>
            <a:ext cx="873125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68" descr="ruler_sma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33566"/>
          <a:stretch>
            <a:fillRect/>
          </a:stretch>
        </p:blipFill>
        <p:spPr bwMode="auto">
          <a:xfrm rot="-9634998">
            <a:off x="3608388" y="2416175"/>
            <a:ext cx="8731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421188" y="42719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9cm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822575" y="29400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7cm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3841750" y="2335213"/>
            <a:ext cx="471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</a:t>
            </a:r>
            <a:r>
              <a:rPr lang="en-GB" altLang="en-US" baseline="-25000"/>
              <a:t>1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2889250" y="5616575"/>
            <a:ext cx="503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</a:t>
            </a:r>
            <a:r>
              <a:rPr lang="en-GB" altLang="en-US" baseline="-25000"/>
              <a:t>2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1987550" y="5040313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4cm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357438" y="4370388"/>
            <a:ext cx="600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150</a:t>
            </a:r>
            <a:r>
              <a:rPr lang="en-GB" altLang="en-US" sz="1600" baseline="30000"/>
              <a:t>o</a:t>
            </a:r>
            <a:endParaRPr lang="en-GB" altLang="en-US" sz="1600"/>
          </a:p>
        </p:txBody>
      </p:sp>
      <p:sp>
        <p:nvSpPr>
          <p:cNvPr id="74" name="Oval 73"/>
          <p:cNvSpPr/>
          <p:nvPr/>
        </p:nvSpPr>
        <p:spPr>
          <a:xfrm flipH="1" flipV="1">
            <a:off x="3371850" y="3430588"/>
            <a:ext cx="46038" cy="4603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3" name="Arc 72"/>
          <p:cNvSpPr/>
          <p:nvPr/>
        </p:nvSpPr>
        <p:spPr>
          <a:xfrm>
            <a:off x="1971675" y="3981450"/>
            <a:ext cx="914400" cy="914400"/>
          </a:xfrm>
          <a:prstGeom prst="arc">
            <a:avLst>
              <a:gd name="adj1" fmla="val 16200000"/>
              <a:gd name="adj2" fmla="val 3743218"/>
            </a:avLst>
          </a:prstGeom>
          <a:ln w="28575">
            <a:solidFill>
              <a:srgbClr val="3333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5" name="Arc 74"/>
          <p:cNvSpPr/>
          <p:nvPr/>
        </p:nvSpPr>
        <p:spPr>
          <a:xfrm>
            <a:off x="1985963" y="3500438"/>
            <a:ext cx="914400" cy="914400"/>
          </a:xfrm>
          <a:prstGeom prst="arc">
            <a:avLst>
              <a:gd name="adj1" fmla="val 16200000"/>
              <a:gd name="adj2" fmla="val 34071"/>
            </a:avLst>
          </a:prstGeom>
          <a:ln w="28575">
            <a:solidFill>
              <a:srgbClr val="3333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36" grpId="0"/>
      <p:bldP spid="43" grpId="0"/>
      <p:bldP spid="59" grpId="0"/>
      <p:bldP spid="70" grpId="0"/>
      <p:bldP spid="45" grpId="0"/>
      <p:bldP spid="71" grpId="0"/>
      <p:bldP spid="72" grpId="0"/>
      <p:bldP spid="57" grpId="0"/>
      <p:bldP spid="56" grpId="0"/>
      <p:bldP spid="7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2499B4-7BD6-442A-8C7A-6DC28173B5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7" name="Picture 2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12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5130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727325" y="3259138"/>
            <a:ext cx="4451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Drawing		  Real-Life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5063" y="3795713"/>
            <a:ext cx="4252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50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405063" y="4235450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9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3" name="Cloud 22"/>
          <p:cNvSpPr/>
          <p:nvPr/>
        </p:nvSpPr>
        <p:spPr>
          <a:xfrm>
            <a:off x="0" y="1906588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4" name="Date Placeholder 1"/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E441A6B0-A9BB-4FFC-9FD2-3C69E65814C9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Cloud 24"/>
          <p:cNvSpPr/>
          <p:nvPr/>
        </p:nvSpPr>
        <p:spPr bwMode="auto">
          <a:xfrm>
            <a:off x="5800725" y="41624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17"/>
          <p:cNvGraphicFramePr>
            <a:graphicFrameLocks noChangeAspect="1"/>
          </p:cNvGraphicFramePr>
          <p:nvPr/>
        </p:nvGraphicFramePr>
        <p:xfrm>
          <a:off x="6343650" y="4633913"/>
          <a:ext cx="3175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4633913"/>
                        <a:ext cx="31750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6627813" y="4879975"/>
          <a:ext cx="635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279360" imgH="177480" progId="Equation.DSMT4">
                  <p:embed/>
                </p:oleObj>
              </mc:Choice>
              <mc:Fallback>
                <p:oleObj name="Equation" r:id="rId7" imgW="2793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3" y="4879975"/>
                        <a:ext cx="6350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/>
          <p:cNvGraphicFramePr>
            <a:graphicFrameLocks noChangeAspect="1"/>
          </p:cNvGraphicFramePr>
          <p:nvPr/>
        </p:nvGraphicFramePr>
        <p:xfrm>
          <a:off x="7200900" y="4879975"/>
          <a:ext cx="1184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520560" imgH="177480" progId="Equation.DSMT4">
                  <p:embed/>
                </p:oleObj>
              </mc:Choice>
              <mc:Fallback>
                <p:oleObj name="Equation" r:id="rId9" imgW="5205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4879975"/>
                        <a:ext cx="11842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loud 29"/>
          <p:cNvSpPr/>
          <p:nvPr/>
        </p:nvSpPr>
        <p:spPr>
          <a:xfrm>
            <a:off x="30163" y="1922463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  <p:bldP spid="25" grpId="0" build="p" bldLvl="3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Ch13 (page 129)</a:t>
            </a:r>
          </a:p>
        </p:txBody>
      </p:sp>
      <p:pic>
        <p:nvPicPr>
          <p:cNvPr id="30726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 Drawings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/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book ?</a:t>
              </a:r>
            </a:p>
            <a:p>
              <a:pPr algn="ctr">
                <a:defRPr/>
              </a:pPr>
              <a:endParaRPr lang="en-GB" sz="20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/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4285BD-7B32-4715-B18A-96DB20F6BB7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17" name="Picture 4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 We are learning to draw a basic scale drawing given suitable information.</a:t>
            </a:r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Using the scale to draw accurately a basic scale drawing.</a:t>
            </a:r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Scaled Drawings</a:t>
            </a:r>
          </a:p>
        </p:txBody>
      </p:sp>
      <p:pic>
        <p:nvPicPr>
          <p:cNvPr id="13324" name="Picture 16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342" name="Text Box 15"/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Problem</a:t>
            </a:r>
          </a:p>
        </p:txBody>
      </p:sp>
      <p:sp>
        <p:nvSpPr>
          <p:cNvPr id="14343" name="Text Box 18"/>
          <p:cNvSpPr txBox="1">
            <a:spLocks noChangeArrowheads="1"/>
          </p:cNvSpPr>
          <p:nvPr/>
        </p:nvSpPr>
        <p:spPr bwMode="auto">
          <a:xfrm>
            <a:off x="1030288" y="2478088"/>
            <a:ext cx="6375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garden is rectangular in shape and </a:t>
            </a:r>
          </a:p>
          <a:p>
            <a:pPr eaLnBrk="1" hangingPunct="1"/>
            <a:r>
              <a:rPr lang="en-GB" altLang="en-US"/>
              <a:t>has length 12m and breadth 8m. </a:t>
            </a:r>
          </a:p>
          <a:p>
            <a:pPr eaLnBrk="1" hangingPunct="1"/>
            <a:r>
              <a:rPr lang="en-GB" altLang="en-US"/>
              <a:t>Make rough sketch of the garden.</a:t>
            </a:r>
          </a:p>
        </p:txBody>
      </p:sp>
      <p:sp>
        <p:nvSpPr>
          <p:cNvPr id="65573" name="Text Box 37"/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8494713" y="4767263"/>
            <a:ext cx="611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8m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Scaled Drawings</a:t>
            </a:r>
          </a:p>
        </p:txBody>
      </p:sp>
      <p:pic>
        <p:nvPicPr>
          <p:cNvPr id="14347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1127125" y="3975100"/>
            <a:ext cx="43465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Draw an accurate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scaled drawing of the garden</a:t>
            </a:r>
          </a:p>
          <a:p>
            <a:pPr algn="ctr" eaLnBrk="1" hangingPunct="1"/>
            <a:endParaRPr lang="en-GB" altLang="en-US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a scale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  <p:sp>
        <p:nvSpPr>
          <p:cNvPr id="39" name="Freeform 38"/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73" grpId="0"/>
      <p:bldP spid="65575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6" name="Text Box 37"/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15367" name="Text Box 39"/>
          <p:cNvSpPr txBox="1">
            <a:spLocks noChangeArrowheads="1"/>
          </p:cNvSpPr>
          <p:nvPr/>
        </p:nvSpPr>
        <p:spPr bwMode="auto">
          <a:xfrm>
            <a:off x="8189913" y="4767263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8m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Scaled Drawings</a:t>
            </a:r>
          </a:p>
        </p:txBody>
      </p:sp>
      <p:pic>
        <p:nvPicPr>
          <p:cNvPr id="15369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8"/>
          <p:cNvSpPr txBox="1">
            <a:spLocks noChangeArrowheads="1"/>
          </p:cNvSpPr>
          <p:nvPr/>
        </p:nvSpPr>
        <p:spPr bwMode="auto">
          <a:xfrm>
            <a:off x="3275013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a scale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  <p:sp>
        <p:nvSpPr>
          <p:cNvPr id="39" name="Freeform 38"/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7" name="Picture 16" descr="ruler_sma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3490913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16150" y="3379788"/>
            <a:ext cx="1968500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3276600" y="32766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>
          <a:xfrm rot="5400000">
            <a:off x="3504406" y="4031457"/>
            <a:ext cx="1330325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217738" y="4683125"/>
            <a:ext cx="1979612" cy="285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566069" y="4045744"/>
            <a:ext cx="1330325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4738688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1322388" y="1322388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2743200" y="2870200"/>
            <a:ext cx="844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4310063" y="3879850"/>
            <a:ext cx="684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8m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279775" y="22256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1.85185E-6 L -0.16945 0.3960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59" y="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0" name="Text Box 15"/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Problem</a:t>
            </a:r>
          </a:p>
        </p:txBody>
      </p:sp>
      <p:sp>
        <p:nvSpPr>
          <p:cNvPr id="16391" name="Text Box 18"/>
          <p:cNvSpPr txBox="1">
            <a:spLocks noChangeArrowheads="1"/>
          </p:cNvSpPr>
          <p:nvPr/>
        </p:nvSpPr>
        <p:spPr bwMode="auto">
          <a:xfrm>
            <a:off x="1030288" y="2478088"/>
            <a:ext cx="65643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road junction is triangular in shape. </a:t>
            </a:r>
          </a:p>
          <a:p>
            <a:pPr eaLnBrk="1" hangingPunct="1"/>
            <a:r>
              <a:rPr lang="en-GB" altLang="en-US"/>
              <a:t>A rough sketch is given below.</a:t>
            </a:r>
          </a:p>
        </p:txBody>
      </p:sp>
      <p:sp>
        <p:nvSpPr>
          <p:cNvPr id="16392" name="Text Box 39"/>
          <p:cNvSpPr txBox="1">
            <a:spLocks noChangeArrowheads="1"/>
          </p:cNvSpPr>
          <p:nvPr/>
        </p:nvSpPr>
        <p:spPr bwMode="auto">
          <a:xfrm>
            <a:off x="5854700" y="4695825"/>
            <a:ext cx="903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20m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Scaled Drawings</a:t>
            </a:r>
          </a:p>
        </p:txBody>
      </p:sp>
      <p:pic>
        <p:nvPicPr>
          <p:cNvPr id="16394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5" name="Text Box 18"/>
          <p:cNvSpPr txBox="1">
            <a:spLocks noChangeArrowheads="1"/>
          </p:cNvSpPr>
          <p:nvPr/>
        </p:nvSpPr>
        <p:spPr bwMode="auto">
          <a:xfrm>
            <a:off x="1038225" y="3975100"/>
            <a:ext cx="45243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Draw an accurate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scaled drawing of the junction</a:t>
            </a:r>
          </a:p>
          <a:p>
            <a:pPr algn="ctr" eaLnBrk="1" hangingPunct="1"/>
            <a:endParaRPr lang="en-GB" altLang="en-US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a scale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  <p:sp>
        <p:nvSpPr>
          <p:cNvPr id="43" name="Freeform 42"/>
          <p:cNvSpPr/>
          <p:nvPr/>
        </p:nvSpPr>
        <p:spPr>
          <a:xfrm>
            <a:off x="6711950" y="4114800"/>
            <a:ext cx="46038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6756400" y="4129088"/>
            <a:ext cx="1589088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Freeform 17"/>
          <p:cNvSpPr/>
          <p:nvPr/>
        </p:nvSpPr>
        <p:spPr>
          <a:xfrm>
            <a:off x="6715125" y="5300663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7015163" y="5300663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400" name="Text Box 39"/>
          <p:cNvSpPr txBox="1">
            <a:spLocks noChangeArrowheads="1"/>
          </p:cNvSpPr>
          <p:nvPr/>
        </p:nvSpPr>
        <p:spPr bwMode="auto">
          <a:xfrm>
            <a:off x="7246938" y="56769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21" name="Freeform 20"/>
          <p:cNvSpPr/>
          <p:nvPr/>
        </p:nvSpPr>
        <p:spPr>
          <a:xfrm>
            <a:off x="6705600" y="5568950"/>
            <a:ext cx="1524000" cy="80963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Scaled Drawings</a:t>
            </a:r>
          </a:p>
        </p:txBody>
      </p:sp>
      <p:pic>
        <p:nvPicPr>
          <p:cNvPr id="28" name="Picture 27" descr="ruler_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28" t="6953" r="42252" b="8765"/>
          <a:stretch>
            <a:fillRect/>
          </a:stretch>
        </p:blipFill>
        <p:spPr bwMode="auto">
          <a:xfrm>
            <a:off x="2263775" y="214313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4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6" name="Picture 43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18"/>
          <p:cNvSpPr txBox="1">
            <a:spLocks noChangeArrowheads="1"/>
          </p:cNvSpPr>
          <p:nvPr/>
        </p:nvSpPr>
        <p:spPr bwMode="auto">
          <a:xfrm>
            <a:off x="3278188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a scale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  <p:pic>
        <p:nvPicPr>
          <p:cNvPr id="22" name="Picture 21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 rot="-1820530">
            <a:off x="2625725" y="17780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>
          <a:xfrm rot="16200000" flipH="1">
            <a:off x="1543050" y="2668588"/>
            <a:ext cx="3298825" cy="195262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03450" y="5280025"/>
            <a:ext cx="1966913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559594" y="3623469"/>
            <a:ext cx="3327400" cy="142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5321300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1204913" y="3743325"/>
            <a:ext cx="903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20m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2800350" y="53340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278188" y="22383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1cm represents 2m</a:t>
            </a:r>
          </a:p>
        </p:txBody>
      </p:sp>
      <p:sp>
        <p:nvSpPr>
          <p:cNvPr id="17426" name="Text Box 39"/>
          <p:cNvSpPr txBox="1">
            <a:spLocks noChangeArrowheads="1"/>
          </p:cNvSpPr>
          <p:nvPr/>
        </p:nvSpPr>
        <p:spPr bwMode="auto">
          <a:xfrm>
            <a:off x="6589713" y="3933825"/>
            <a:ext cx="903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20m</a:t>
            </a:r>
          </a:p>
        </p:txBody>
      </p:sp>
      <p:sp>
        <p:nvSpPr>
          <p:cNvPr id="47" name="Freeform 46"/>
          <p:cNvSpPr/>
          <p:nvPr/>
        </p:nvSpPr>
        <p:spPr>
          <a:xfrm>
            <a:off x="7446963" y="2770188"/>
            <a:ext cx="46037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Freeform 47"/>
          <p:cNvSpPr/>
          <p:nvPr/>
        </p:nvSpPr>
        <p:spPr>
          <a:xfrm>
            <a:off x="7491413" y="2784475"/>
            <a:ext cx="1589087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Freeform 48"/>
          <p:cNvSpPr/>
          <p:nvPr/>
        </p:nvSpPr>
        <p:spPr>
          <a:xfrm>
            <a:off x="7450138" y="3956050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" name="Freeform 49"/>
          <p:cNvSpPr/>
          <p:nvPr/>
        </p:nvSpPr>
        <p:spPr>
          <a:xfrm>
            <a:off x="7750175" y="3970338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431" name="Text Box 39"/>
          <p:cNvSpPr txBox="1">
            <a:spLocks noChangeArrowheads="1"/>
          </p:cNvSpPr>
          <p:nvPr/>
        </p:nvSpPr>
        <p:spPr bwMode="auto">
          <a:xfrm>
            <a:off x="7981950" y="4332288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12m</a:t>
            </a:r>
          </a:p>
        </p:txBody>
      </p:sp>
      <p:sp>
        <p:nvSpPr>
          <p:cNvPr id="52" name="Freeform 51"/>
          <p:cNvSpPr/>
          <p:nvPr/>
        </p:nvSpPr>
        <p:spPr>
          <a:xfrm>
            <a:off x="7440613" y="4225925"/>
            <a:ext cx="1524000" cy="79375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" name="Cloud 54"/>
          <p:cNvSpPr/>
          <p:nvPr/>
        </p:nvSpPr>
        <p:spPr>
          <a:xfrm>
            <a:off x="3367088" y="2617788"/>
            <a:ext cx="3768725" cy="19954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Find the real life length of the 3</a:t>
            </a:r>
            <a:r>
              <a:rPr lang="en-GB" baseline="30000" dirty="0">
                <a:solidFill>
                  <a:srgbClr val="080808"/>
                </a:solidFill>
                <a:latin typeface="Comic Sans MS" pitchFamily="66" charset="0"/>
              </a:rPr>
              <a:t>rd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side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184650" y="4613275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x 11.6 = 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694363" y="4598988"/>
            <a:ext cx="1319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23.2m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07691 0.5115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2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  <p:bldP spid="55" grpId="0" animBg="1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3321050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55850" y="2617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8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www.mathsrevision.com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885825" y="1949450"/>
            <a:ext cx="8386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 a bearing of 050</a:t>
            </a:r>
            <a:r>
              <a:rPr lang="en-GB" altLang="en-US" baseline="30000"/>
              <a:t>o</a:t>
            </a:r>
            <a:r>
              <a:rPr lang="en-GB" altLang="en-US"/>
              <a:t>.</a:t>
            </a:r>
          </a:p>
        </p:txBody>
      </p:sp>
      <p:pic>
        <p:nvPicPr>
          <p:cNvPr id="18441" name="Picture 44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/>
              <a:t> Drawing Bearings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 flipH="1" flipV="1">
            <a:off x="1475581" y="3899694"/>
            <a:ext cx="187007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411413" y="3768725"/>
            <a:ext cx="1301750" cy="10525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 flipH="1" flipV="1">
            <a:off x="3478213" y="3865563"/>
            <a:ext cx="123825" cy="9683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341563" y="4005263"/>
            <a:ext cx="85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050</a:t>
            </a:r>
            <a:r>
              <a:rPr lang="en-GB" altLang="en-US" baseline="30000"/>
              <a:t>o</a:t>
            </a:r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3321050"/>
            <a:ext cx="3000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55850" y="2617788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C8CC05-CAF6-4F7E-A274-46FC50D414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2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www.mathsrevision.com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885825" y="1949450"/>
            <a:ext cx="8386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Draw a bearing of 285</a:t>
            </a:r>
            <a:r>
              <a:rPr lang="en-GB" altLang="en-US" baseline="30000"/>
              <a:t>o</a:t>
            </a:r>
            <a:r>
              <a:rPr lang="en-GB" altLang="en-US"/>
              <a:t>.</a:t>
            </a:r>
          </a:p>
        </p:txBody>
      </p:sp>
      <p:pic>
        <p:nvPicPr>
          <p:cNvPr id="19465" name="Picture 44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/>
              <a:t> Drawing Bearings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 flipH="1" flipV="1">
            <a:off x="1475581" y="3899694"/>
            <a:ext cx="187007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862013" y="4395788"/>
            <a:ext cx="1549400" cy="425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 flipH="1" flipV="1">
            <a:off x="919163" y="4383088"/>
            <a:ext cx="123825" cy="9683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003425" y="4833938"/>
            <a:ext cx="85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285</a:t>
            </a:r>
            <a:r>
              <a:rPr lang="en-GB" altLang="en-US" baseline="30000"/>
              <a:t>o</a:t>
            </a:r>
            <a:endParaRPr lang="en-GB" altLang="en-US"/>
          </a:p>
        </p:txBody>
      </p:sp>
      <p:sp>
        <p:nvSpPr>
          <p:cNvPr id="17" name="Arc 16"/>
          <p:cNvSpPr/>
          <p:nvPr/>
        </p:nvSpPr>
        <p:spPr>
          <a:xfrm>
            <a:off x="1966913" y="4471988"/>
            <a:ext cx="914400" cy="914400"/>
          </a:xfrm>
          <a:prstGeom prst="arc">
            <a:avLst>
              <a:gd name="adj1" fmla="val 16200000"/>
              <a:gd name="adj2" fmla="val 12492420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4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2161</TotalTime>
  <Words>949</Words>
  <Application>Microsoft Office PowerPoint</Application>
  <PresentationFormat>On-screen Show (4:3)</PresentationFormat>
  <Paragraphs>291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Comic Sans MS</vt:lpstr>
      <vt:lpstr>Arial</vt:lpstr>
      <vt:lpstr>Tahoma</vt:lpstr>
      <vt:lpstr>Wingdings</vt:lpstr>
      <vt:lpstr>Calibri</vt:lpstr>
      <vt:lpstr>Arial Narrow</vt:lpstr>
      <vt:lpstr>1_Shimmer</vt:lpstr>
      <vt:lpstr>Office Theme</vt:lpstr>
      <vt:lpstr>MathType 5.0 Equation</vt:lpstr>
      <vt:lpstr>MathType 6.0 Equation</vt:lpstr>
      <vt:lpstr>Scales &amp; Drawing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word2</cp:lastModifiedBy>
  <cp:revision>243</cp:revision>
  <dcterms:created xsi:type="dcterms:W3CDTF">2005-04-06T16:52:43Z</dcterms:created>
  <dcterms:modified xsi:type="dcterms:W3CDTF">2026-07-04T17:13:16Z</dcterms:modified>
</cp:coreProperties>
</file>