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6.xml" ContentType="application/vnd.openxmlformats-officedocument.theme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8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slideLayouts/slideLayout26.xml" ContentType="application/vnd.openxmlformats-officedocument.presentationml.slideLayout+xml"/>
  <Override PartName="/ppt/theme/theme10.xml" ContentType="application/vnd.openxmlformats-officedocument.theme+xml"/>
  <Override PartName="/ppt/slideLayouts/slideLayout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3" r:id="rId3"/>
    <p:sldMasterId id="2147483665" r:id="rId4"/>
    <p:sldMasterId id="2147483667" r:id="rId5"/>
    <p:sldMasterId id="2147483669" r:id="rId6"/>
    <p:sldMasterId id="2147483671" r:id="rId7"/>
    <p:sldMasterId id="2147483673" r:id="rId8"/>
    <p:sldMasterId id="2147483677" r:id="rId9"/>
    <p:sldMasterId id="2147483681" r:id="rId10"/>
    <p:sldMasterId id="2147483683" r:id="rId11"/>
  </p:sldMasterIdLst>
  <p:notesMasterIdLst>
    <p:notesMasterId r:id="rId32"/>
  </p:notesMasterIdLst>
  <p:sldIdLst>
    <p:sldId id="281" r:id="rId12"/>
    <p:sldId id="329" r:id="rId13"/>
    <p:sldId id="325" r:id="rId14"/>
    <p:sldId id="327" r:id="rId15"/>
    <p:sldId id="340" r:id="rId16"/>
    <p:sldId id="331" r:id="rId17"/>
    <p:sldId id="317" r:id="rId18"/>
    <p:sldId id="318" r:id="rId19"/>
    <p:sldId id="319" r:id="rId20"/>
    <p:sldId id="342" r:id="rId21"/>
    <p:sldId id="321" r:id="rId22"/>
    <p:sldId id="322" r:id="rId23"/>
    <p:sldId id="323" r:id="rId24"/>
    <p:sldId id="333" r:id="rId25"/>
    <p:sldId id="334" r:id="rId26"/>
    <p:sldId id="335" r:id="rId27"/>
    <p:sldId id="336" r:id="rId28"/>
    <p:sldId id="337" r:id="rId29"/>
    <p:sldId id="338" r:id="rId30"/>
    <p:sldId id="339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FF"/>
    <a:srgbClr val="080808"/>
    <a:srgbClr val="C0C0C0"/>
    <a:srgbClr val="009999"/>
    <a:srgbClr val="990000"/>
    <a:srgbClr val="0000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38" autoAdjust="0"/>
    <p:restoredTop sz="99642" autoAdjust="0"/>
  </p:normalViewPr>
  <p:slideViewPr>
    <p:cSldViewPr snapToGrid="0">
      <p:cViewPr varScale="1">
        <p:scale>
          <a:sx n="69" d="100"/>
          <a:sy n="69" d="100"/>
        </p:scale>
        <p:origin x="-5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FDBDE1F-BC84-45F4-A0A9-D89925A0108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B6CFAAE-9FBC-4F23-8A05-12214413E64C}" type="slidenum">
              <a:rPr lang="en-GB" altLang="en-US">
                <a:latin typeface="Arial" panose="020B0604020202020204" pitchFamily="34" charset="0"/>
              </a:rPr>
              <a:pPr eaLnBrk="1" hangingPunct="1"/>
              <a:t>20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9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C60C-DDA6-45A7-B5B0-BF61E1819FB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6622B809-0B19-405B-8B18-F58B86986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63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9E100-DDFB-4041-8DF4-00AFBF8AF4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8806D-8312-43A2-B751-724E5F9F38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582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7BC17-1214-4BAC-ABD1-712ECFB55B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CF78A-B934-4F7D-98F8-B6EAA17416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093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CF793DB-E818-462A-8F0C-F198D81EF2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6266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C64E7733-172E-4008-A59D-A235C35687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7096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1D7F25C-A68E-4052-9F8A-946FA779A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7879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68275" y="1522413"/>
            <a:ext cx="7127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AD72A-AD67-4F8A-B28D-C2F21D4068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34EF7-3CAC-4931-9532-8911698F37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0814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00F23C8C-1CD3-4950-885A-5F22C49CC8F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66211513-2303-4DA2-A2DC-EC106369BA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6812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05931-EB8A-4656-8FEA-99688D1F92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17435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0A68C3-D4E3-4013-935F-5C887AE568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5077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none"/>
        </p:style>
        <p:txBody>
          <a:bodyPr/>
          <a:lstStyle>
            <a:lvl1pPr>
              <a:defRPr/>
            </a:lvl1pPr>
          </a:lstStyle>
          <a:p>
            <a:fld id="{98061A8F-9EB8-428B-8E27-A8D770F51C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0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E7EF6-BCB8-48AA-8BF5-93FE0202C8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F4CB2-720F-4658-A020-72B47B0D08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2164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10F46DD3-F268-4622-A8CA-CBC56E0B80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66836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792E4-E0BF-4E3F-87BC-104F7C156C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3915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D2D3D-E3B9-4FE0-9D89-951B6C9017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6729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DDFA3-4FAE-452B-A5FC-FE9C9F50A2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79150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645237F-8E45-4265-A980-5E8C60CDB9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5173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002E1-6BCF-4EC0-ABF0-97BA258C8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88711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B087B3E-686A-46B3-9A0D-55AE731214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09347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CD4BCC0-379E-486F-B059-0BE33CCA2C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134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68385-E5FF-4FC8-95E4-6584EAC69A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D1A2A-BF98-4FA2-A3DC-EF8C2979F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482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0BA04-B6E1-43AA-9440-1DEF3B7A043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3CC206-7E84-4A31-94B7-2E4A3369DF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555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9A534-8072-4CCA-A066-54AE109F424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45E9B8-811A-4AA2-84A0-56B7A30B05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717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3D73A-3C90-44CF-BD05-FE9A36F7182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8D4EC-D2F7-4738-A056-ED952EFE43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03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0D406-70C9-4794-A87F-7544B599FE9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86FB9-F66C-4BA8-9E22-5654DB9AE5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377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07E93-98FC-415F-B097-04B4BCB5C5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8735E-15E8-42D2-AB9B-AABCA97FAD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96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F6DEA-6FB1-41E7-9FF6-B97FD74E264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9B7A7-386A-40B5-8D55-F157D9FFAB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866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518BFAF-36FB-495F-A480-AB6A26A51C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A3E2752-656A-417B-AEE2-A1AD9053A1B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5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5373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95ACDBC-BD5D-404E-AFB1-A9A322FBB93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5369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4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639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FBF3F3A-B6C6-4F8E-A3AE-86544A7615F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6393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4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181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3F207C8-BD73-422F-9790-07A373D8F9B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7177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26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820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D4F4747-E496-44FC-B377-BF41A7572FA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8201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27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22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9545057-C007-4D8D-85FA-0D7798FFE73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9225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28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0253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99C4866-4721-43E2-A8B8-E0524EA7EA5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0249" name="Picture 21" descr="scottishflag"/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2" descr="Office Objects 057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2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8D76C917-712A-4530-B106-29D0DDE113D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F40CF64C-7608-4F8F-B9FB-E62DB206C8B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332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3D45B48-85CE-41A2-967E-1C286E2A58B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3321" name="Picture 21" descr="scottishflag"/>
          <p:cNvPicPr>
            <a:picLocks noChangeAspect="1" noChangeArrowheads="1" noCrop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22" descr="Office Objects 057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434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261E2A2-742D-49FF-A3CE-8911C97D6F8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/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4345" name="Picture 21" descr="scottishflag"/>
          <p:cNvPicPr>
            <a:picLocks noChangeAspect="1" noChangeArrowheads="1" noCrop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22" descr="Office Objects 057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38" r:id="rId1"/>
    <p:sldLayoutId id="2147484039" r:id="rId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png"/><Relationship Id="rId4" Type="http://schemas.openxmlformats.org/officeDocument/2006/relationships/image" Target="../media/image7.wmf"/><Relationship Id="rId9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jpeg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1.wmf"/><Relationship Id="rId9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25.wmf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DAF974-B94D-496C-9AB9-B72D6FAD2D8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 smtClean="0">
                <a:solidFill>
                  <a:srgbClr val="FFFF00"/>
                </a:solidFill>
              </a:rPr>
              <a:t>Formulae</a:t>
            </a:r>
          </a:p>
        </p:txBody>
      </p:sp>
      <p:pic>
        <p:nvPicPr>
          <p:cNvPr id="34821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478088" y="2490788"/>
            <a:ext cx="5934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Formulae expressed in words</a:t>
            </a:r>
          </a:p>
        </p:txBody>
      </p:sp>
      <p:sp>
        <p:nvSpPr>
          <p:cNvPr id="34824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65300" y="2557463"/>
            <a:ext cx="560388" cy="46513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26" name="Text Box 16"/>
          <p:cNvSpPr txBox="1">
            <a:spLocks noChangeArrowheads="1"/>
          </p:cNvSpPr>
          <p:nvPr/>
        </p:nvSpPr>
        <p:spPr bwMode="auto">
          <a:xfrm>
            <a:off x="2478088" y="3522663"/>
            <a:ext cx="4105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Evaluating Formulae</a:t>
            </a:r>
          </a:p>
        </p:txBody>
      </p:sp>
      <p:sp>
        <p:nvSpPr>
          <p:cNvPr id="34827" name="AutoShape 1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0700" y="3598863"/>
            <a:ext cx="534988" cy="414337"/>
          </a:xfrm>
          <a:prstGeom prst="actionButtonForwardNext">
            <a:avLst/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8" name="Text Box 20"/>
          <p:cNvSpPr txBox="1">
            <a:spLocks noChangeArrowheads="1"/>
          </p:cNvSpPr>
          <p:nvPr/>
        </p:nvSpPr>
        <p:spPr bwMode="auto">
          <a:xfrm>
            <a:off x="141288" y="1531938"/>
            <a:ext cx="790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34829" name="Text Box 21"/>
          <p:cNvSpPr txBox="1">
            <a:spLocks noChangeArrowheads="1"/>
          </p:cNvSpPr>
          <p:nvPr/>
        </p:nvSpPr>
        <p:spPr bwMode="auto">
          <a:xfrm>
            <a:off x="2478088" y="5006975"/>
            <a:ext cx="44910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34830" name="AutoShape 2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0063" y="5083175"/>
            <a:ext cx="555625" cy="43497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2CB08DA-6A07-4E46-B111-CC00CD745C0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41988" name="Picture 21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28"/>
          <p:cNvSpPr txBox="1">
            <a:spLocks noChangeArrowheads="1"/>
          </p:cNvSpPr>
          <p:nvPr/>
        </p:nvSpPr>
        <p:spPr bwMode="auto">
          <a:xfrm>
            <a:off x="1141413" y="1998663"/>
            <a:ext cx="7604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Given the following information find the values of :-</a:t>
            </a:r>
          </a:p>
        </p:txBody>
      </p:sp>
      <p:sp>
        <p:nvSpPr>
          <p:cNvPr id="41990" name="Text Box 29"/>
          <p:cNvSpPr txBox="1">
            <a:spLocks noChangeArrowheads="1"/>
          </p:cNvSpPr>
          <p:nvPr/>
        </p:nvSpPr>
        <p:spPr bwMode="auto">
          <a:xfrm>
            <a:off x="2714625" y="2505075"/>
            <a:ext cx="4860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d = 3  ;  e = 4   and f = 1</a:t>
            </a:r>
          </a:p>
        </p:txBody>
      </p:sp>
      <p:sp>
        <p:nvSpPr>
          <p:cNvPr id="115742" name="AutoShape 30"/>
          <p:cNvSpPr>
            <a:spLocks noChangeArrowheads="1"/>
          </p:cNvSpPr>
          <p:nvPr/>
        </p:nvSpPr>
        <p:spPr bwMode="auto">
          <a:xfrm>
            <a:off x="947738" y="385763"/>
            <a:ext cx="2066925" cy="706437"/>
          </a:xfrm>
          <a:prstGeom prst="cloudCallout">
            <a:avLst>
              <a:gd name="adj1" fmla="val 134"/>
              <a:gd name="adj2" fmla="val 124778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BODMAS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416050" y="3808413"/>
            <a:ext cx="615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4</a:t>
            </a:r>
            <a:r>
              <a:rPr lang="en-GB" altLang="en-US" sz="1400"/>
              <a:t>x</a:t>
            </a:r>
            <a:r>
              <a:rPr lang="en-GB" altLang="en-US" sz="2400"/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154113" y="5772150"/>
            <a:ext cx="636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1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111500" y="3370263"/>
            <a:ext cx="0" cy="281146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95" name="TextBox 33"/>
          <p:cNvSpPr txBox="1">
            <a:spLocks noChangeArrowheads="1"/>
          </p:cNvSpPr>
          <p:nvPr/>
        </p:nvSpPr>
        <p:spPr bwMode="auto">
          <a:xfrm>
            <a:off x="4240213" y="3238500"/>
            <a:ext cx="18446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¾</a:t>
            </a:r>
            <a:r>
              <a:rPr lang="en-GB" altLang="en-US" sz="3200"/>
              <a:t>(d + f</a:t>
            </a:r>
            <a:r>
              <a:rPr lang="en-GB" altLang="en-US" sz="3200" baseline="30000"/>
              <a:t>2</a:t>
            </a:r>
            <a:r>
              <a:rPr lang="en-GB" altLang="en-US" sz="3200"/>
              <a:t>)</a:t>
            </a:r>
            <a:endParaRPr lang="en-GB" altLang="en-US" sz="3200" baseline="3000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014788" y="3854450"/>
            <a:ext cx="2132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= ¾(3 + 1</a:t>
            </a:r>
            <a:r>
              <a:rPr lang="en-GB" altLang="en-US" sz="3200" baseline="30000"/>
              <a:t>2</a:t>
            </a:r>
            <a:r>
              <a:rPr lang="en-GB" altLang="en-US" sz="3200"/>
              <a:t>)</a:t>
            </a:r>
            <a:endParaRPr lang="en-GB" altLang="en-US" sz="3200" baseline="3000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014788" y="4541838"/>
            <a:ext cx="1336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= ¾(4)</a:t>
            </a:r>
            <a:endParaRPr lang="en-GB" altLang="en-US" sz="3200" baseline="30000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014788" y="5295900"/>
            <a:ext cx="768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3</a:t>
            </a:r>
            <a:endParaRPr lang="en-GB" altLang="en-US" sz="3200" baseline="30000">
              <a:solidFill>
                <a:srgbClr val="FFFF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6532563" y="3316288"/>
            <a:ext cx="0" cy="281146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00" name="TextBox 38"/>
          <p:cNvSpPr txBox="1">
            <a:spLocks noChangeArrowheads="1"/>
          </p:cNvSpPr>
          <p:nvPr/>
        </p:nvSpPr>
        <p:spPr bwMode="auto">
          <a:xfrm>
            <a:off x="7464425" y="3238500"/>
            <a:ext cx="1395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√(16e)</a:t>
            </a:r>
            <a:endParaRPr lang="en-GB" altLang="en-US" sz="3200" baseline="30000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48500" y="3886200"/>
            <a:ext cx="1890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= √(16</a:t>
            </a:r>
            <a:r>
              <a:rPr lang="en-GB" altLang="en-US"/>
              <a:t>x</a:t>
            </a:r>
            <a:r>
              <a:rPr lang="en-GB" altLang="en-US" sz="3200"/>
              <a:t>4)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48500" y="4573588"/>
            <a:ext cx="1268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= √64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48500" y="5327650"/>
            <a:ext cx="768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8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2390775" y="571500"/>
            <a:ext cx="4421188" cy="609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4400" ker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Formulae</a:t>
            </a:r>
            <a:endParaRPr lang="en-GB" sz="4400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2005" name="Group 50"/>
          <p:cNvGrpSpPr>
            <a:grpSpLocks/>
          </p:cNvGrpSpPr>
          <p:nvPr/>
        </p:nvGrpSpPr>
        <p:grpSpPr bwMode="auto">
          <a:xfrm>
            <a:off x="1411288" y="2768600"/>
            <a:ext cx="914400" cy="979488"/>
            <a:chOff x="1410787" y="2768237"/>
            <a:chExt cx="914400" cy="979824"/>
          </a:xfrm>
        </p:grpSpPr>
        <p:sp>
          <p:nvSpPr>
            <p:cNvPr id="42014" name="TextBox 26"/>
            <p:cNvSpPr txBox="1">
              <a:spLocks noChangeArrowheads="1"/>
            </p:cNvSpPr>
            <p:nvPr/>
          </p:nvSpPr>
          <p:spPr bwMode="auto">
            <a:xfrm>
              <a:off x="1623081" y="2768237"/>
              <a:ext cx="51007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ef</a:t>
              </a:r>
            </a:p>
          </p:txBody>
        </p:sp>
        <p:sp>
          <p:nvSpPr>
            <p:cNvPr id="42015" name="TextBox 26"/>
            <p:cNvSpPr txBox="1">
              <a:spLocks noChangeArrowheads="1"/>
            </p:cNvSpPr>
            <p:nvPr/>
          </p:nvSpPr>
          <p:spPr bwMode="auto">
            <a:xfrm>
              <a:off x="1414128" y="3286396"/>
              <a:ext cx="8531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 + f</a:t>
              </a:r>
            </a:p>
          </p:txBody>
        </p:sp>
        <p:cxnSp>
          <p:nvCxnSpPr>
            <p:cNvPr id="42016" name="Straight Connector 49"/>
            <p:cNvCxnSpPr>
              <a:cxnSpLocks noChangeShapeType="1"/>
            </p:cNvCxnSpPr>
            <p:nvPr/>
          </p:nvCxnSpPr>
          <p:spPr bwMode="auto">
            <a:xfrm flipV="1">
              <a:off x="1410787" y="3278777"/>
              <a:ext cx="914400" cy="1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>
            <a:off x="1328738" y="4306888"/>
            <a:ext cx="1114425" cy="3175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333500" y="4378325"/>
            <a:ext cx="749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 3+1</a:t>
            </a:r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1520825" y="4938713"/>
            <a:ext cx="503238" cy="854075"/>
            <a:chOff x="1403758" y="5043858"/>
            <a:chExt cx="502527" cy="852430"/>
          </a:xfrm>
        </p:grpSpPr>
        <p:sp>
          <p:nvSpPr>
            <p:cNvPr id="42011" name="TextBox 28"/>
            <p:cNvSpPr txBox="1">
              <a:spLocks noChangeArrowheads="1"/>
            </p:cNvSpPr>
            <p:nvPr/>
          </p:nvSpPr>
          <p:spPr bwMode="auto">
            <a:xfrm>
              <a:off x="1499722" y="5043858"/>
              <a:ext cx="383321" cy="399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100"/>
                <a:t> </a:t>
              </a:r>
              <a:r>
                <a:rPr lang="en-GB" altLang="en-US" sz="2000"/>
                <a:t>4</a:t>
              </a:r>
              <a:endParaRPr lang="en-GB" altLang="en-US" sz="2400"/>
            </a:p>
          </p:txBody>
        </p:sp>
        <p:cxnSp>
          <p:nvCxnSpPr>
            <p:cNvPr id="42012" name="Straight Connector 53"/>
            <p:cNvCxnSpPr>
              <a:cxnSpLocks noChangeShapeType="1"/>
            </p:cNvCxnSpPr>
            <p:nvPr/>
          </p:nvCxnSpPr>
          <p:spPr bwMode="auto">
            <a:xfrm>
              <a:off x="1403758" y="5416731"/>
              <a:ext cx="502527" cy="435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013" name="TextBox 55"/>
            <p:cNvSpPr txBox="1">
              <a:spLocks noChangeArrowheads="1"/>
            </p:cNvSpPr>
            <p:nvPr/>
          </p:nvSpPr>
          <p:spPr bwMode="auto">
            <a:xfrm>
              <a:off x="1505134" y="5496702"/>
              <a:ext cx="341656" cy="399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/>
                <a:t>4</a:t>
              </a:r>
              <a:endParaRPr lang="en-GB" altLang="en-US" sz="2400"/>
            </a:p>
          </p:txBody>
        </p:sp>
      </p:grp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966788" y="4075113"/>
            <a:ext cx="366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=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966788" y="5129213"/>
            <a:ext cx="366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42" grpId="0" animBg="1"/>
      <p:bldP spid="28" grpId="0"/>
      <p:bldP spid="30" grpId="0"/>
      <p:bldP spid="35" grpId="0"/>
      <p:bldP spid="36" grpId="0"/>
      <p:bldP spid="37" grpId="0"/>
      <p:bldP spid="40" grpId="0"/>
      <p:bldP spid="41" grpId="0"/>
      <p:bldP spid="42" grpId="0"/>
      <p:bldP spid="53" grpId="0"/>
      <p:bldP spid="62" grpId="0"/>
      <p:bldP spid="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6" name="Object 9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396038" y="1774825"/>
          <a:ext cx="274796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1866600" imgH="545760" progId="Equation.DSMT4">
                  <p:embed/>
                </p:oleObj>
              </mc:Choice>
              <mc:Fallback>
                <p:oleObj name="Equation" r:id="rId3" imgW="1866600" imgH="54576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1774825"/>
                        <a:ext cx="274796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9" name="Object 101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703513" y="5537200"/>
          <a:ext cx="430371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3149280" imgH="558720" progId="Equation.DSMT4">
                  <p:embed/>
                </p:oleObj>
              </mc:Choice>
              <mc:Fallback>
                <p:oleObj name="Equation" r:id="rId5" imgW="3149280" imgH="55872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5537200"/>
                        <a:ext cx="4303712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1" name="Object 93"/>
          <p:cNvGraphicFramePr>
            <a:graphicFrameLocks noChangeAspect="1"/>
          </p:cNvGraphicFramePr>
          <p:nvPr>
            <p:ph sz="half" idx="4294967295"/>
          </p:nvPr>
        </p:nvGraphicFramePr>
        <p:xfrm>
          <a:off x="3714750" y="2820988"/>
          <a:ext cx="3925888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1726920" imgH="558720" progId="Equation.DSMT4">
                  <p:embed/>
                </p:oleObj>
              </mc:Choice>
              <mc:Fallback>
                <p:oleObj name="Equation" r:id="rId7" imgW="1726920" imgH="55872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820988"/>
                        <a:ext cx="3925888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8750" y="274638"/>
            <a:ext cx="5857875" cy="1143000"/>
          </a:xfrm>
        </p:spPr>
        <p:txBody>
          <a:bodyPr/>
          <a:lstStyle/>
          <a:p>
            <a:pPr eaLnBrk="1" hangingPunct="1"/>
            <a:r>
              <a:rPr lang="en-GB" altLang="en-US" sz="3200" b="1" smtClean="0">
                <a:latin typeface="Comic Sans MS" panose="030F0702030302020204" pitchFamily="66" charset="0"/>
              </a:rPr>
              <a:t>Formulae for the </a:t>
            </a:r>
            <a:br>
              <a:rPr lang="en-GB" altLang="en-US" sz="3200" b="1" smtClean="0">
                <a:latin typeface="Comic Sans MS" panose="030F0702030302020204" pitchFamily="66" charset="0"/>
              </a:rPr>
            </a:br>
            <a:r>
              <a:rPr lang="en-GB" altLang="en-US" sz="3200" b="1" smtClean="0">
                <a:latin typeface="Comic Sans MS" panose="030F0702030302020204" pitchFamily="66" charset="0"/>
              </a:rPr>
              <a:t>Volume of a Sphere</a:t>
            </a:r>
          </a:p>
        </p:txBody>
      </p:sp>
      <p:pic>
        <p:nvPicPr>
          <p:cNvPr id="3078" name="Picture 59" descr="scottishflag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60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080" name="Text Box 61"/>
          <p:cNvSpPr txBox="1">
            <a:spLocks noChangeArrowheads="1"/>
          </p:cNvSpPr>
          <p:nvPr/>
        </p:nvSpPr>
        <p:spPr bwMode="auto">
          <a:xfrm>
            <a:off x="309563" y="1354138"/>
            <a:ext cx="742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N5 LS</a:t>
            </a:r>
          </a:p>
        </p:txBody>
      </p:sp>
      <p:pic>
        <p:nvPicPr>
          <p:cNvPr id="3081" name="Picture 82" descr="sphere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331912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Oval 83"/>
          <p:cNvSpPr>
            <a:spLocks noChangeArrowheads="1"/>
          </p:cNvSpPr>
          <p:nvPr/>
        </p:nvSpPr>
        <p:spPr bwMode="auto">
          <a:xfrm>
            <a:off x="971550" y="1989138"/>
            <a:ext cx="2160588" cy="21605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3" name="Oval 84"/>
          <p:cNvSpPr>
            <a:spLocks noChangeArrowheads="1"/>
          </p:cNvSpPr>
          <p:nvPr/>
        </p:nvSpPr>
        <p:spPr bwMode="auto">
          <a:xfrm>
            <a:off x="971550" y="2795588"/>
            <a:ext cx="2160588" cy="5381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4" name="Line 85"/>
          <p:cNvSpPr>
            <a:spLocks noChangeShapeType="1"/>
          </p:cNvSpPr>
          <p:nvPr/>
        </p:nvSpPr>
        <p:spPr bwMode="auto">
          <a:xfrm>
            <a:off x="1000125" y="3063875"/>
            <a:ext cx="21018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87"/>
          <p:cNvSpPr>
            <a:spLocks noChangeShapeType="1"/>
          </p:cNvSpPr>
          <p:nvPr/>
        </p:nvSpPr>
        <p:spPr bwMode="auto">
          <a:xfrm flipV="1">
            <a:off x="2097088" y="2163763"/>
            <a:ext cx="476250" cy="876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Text Box 88"/>
          <p:cNvSpPr txBox="1">
            <a:spLocks noChangeArrowheads="1"/>
          </p:cNvSpPr>
          <p:nvPr/>
        </p:nvSpPr>
        <p:spPr bwMode="auto">
          <a:xfrm>
            <a:off x="2014538" y="22701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3087" name="Oval 86"/>
          <p:cNvSpPr>
            <a:spLocks noChangeArrowheads="1"/>
          </p:cNvSpPr>
          <p:nvPr/>
        </p:nvSpPr>
        <p:spPr bwMode="auto">
          <a:xfrm>
            <a:off x="2047875" y="3027363"/>
            <a:ext cx="71438" cy="730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8" name="Text Box 89"/>
          <p:cNvSpPr txBox="1">
            <a:spLocks noChangeArrowheads="1"/>
          </p:cNvSpPr>
          <p:nvPr/>
        </p:nvSpPr>
        <p:spPr bwMode="auto">
          <a:xfrm>
            <a:off x="1674813" y="3003550"/>
            <a:ext cx="366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3089" name="Text Box 91"/>
          <p:cNvSpPr txBox="1">
            <a:spLocks noChangeArrowheads="1"/>
          </p:cNvSpPr>
          <p:nvPr/>
        </p:nvSpPr>
        <p:spPr bwMode="auto">
          <a:xfrm>
            <a:off x="3273425" y="19764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D = diameter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1114425" y="4402138"/>
            <a:ext cx="6462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Q.	If the above sphere has radius 10cm.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Calculate it’s volume.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1114425" y="4402138"/>
            <a:ext cx="7358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AutoNum type="alphaUcPeriod" startAt="17"/>
            </a:pPr>
            <a:r>
              <a:rPr lang="en-GB" altLang="en-US" sz="2400">
                <a:solidFill>
                  <a:srgbClr val="000000"/>
                </a:solidFill>
              </a:rPr>
              <a:t>If the above cone has radius 15cm and height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of 10 cm.	Calculate it’s volume. </a:t>
            </a:r>
          </a:p>
        </p:txBody>
      </p:sp>
      <p:sp>
        <p:nvSpPr>
          <p:cNvPr id="4103" name="AutoShape 25"/>
          <p:cNvSpPr>
            <a:spLocks noChangeArrowheads="1"/>
          </p:cNvSpPr>
          <p:nvPr/>
        </p:nvSpPr>
        <p:spPr bwMode="auto">
          <a:xfrm>
            <a:off x="1054100" y="1511300"/>
            <a:ext cx="2209800" cy="2552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0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GB" altLang="en-US" sz="2800" b="1" smtClean="0">
                <a:latin typeface="Comic Sans MS" panose="030F0702030302020204" pitchFamily="66" charset="0"/>
              </a:rPr>
              <a:t>Formulae for </a:t>
            </a:r>
            <a:br>
              <a:rPr lang="en-GB" altLang="en-US" sz="2800" b="1" smtClean="0">
                <a:latin typeface="Comic Sans MS" panose="030F0702030302020204" pitchFamily="66" charset="0"/>
              </a:rPr>
            </a:br>
            <a:r>
              <a:rPr lang="en-GB" altLang="en-US" sz="2800" b="1" smtClean="0">
                <a:latin typeface="Comic Sans MS" panose="030F0702030302020204" pitchFamily="66" charset="0"/>
              </a:rPr>
              <a:t>Volume of a Cone</a:t>
            </a:r>
          </a:p>
        </p:txBody>
      </p:sp>
      <p:graphicFrame>
        <p:nvGraphicFramePr>
          <p:cNvPr id="25622" name="Object 22"/>
          <p:cNvGraphicFramePr>
            <a:graphicFrameLocks noChangeAspect="1"/>
          </p:cNvGraphicFramePr>
          <p:nvPr>
            <p:ph sz="quarter" idx="1"/>
          </p:nvPr>
        </p:nvGraphicFramePr>
        <p:xfrm>
          <a:off x="3422650" y="2387600"/>
          <a:ext cx="498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2781000" imgH="304560" progId="Equation.DSMT4">
                  <p:embed/>
                </p:oleObj>
              </mc:Choice>
              <mc:Fallback>
                <p:oleObj name="Equation" r:id="rId3" imgW="278100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387600"/>
                        <a:ext cx="49831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1301750" y="5410200"/>
          <a:ext cx="64214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3924000" imgH="558720" progId="Equation.DSMT4">
                  <p:embed/>
                </p:oleObj>
              </mc:Choice>
              <mc:Fallback>
                <p:oleObj name="Equation" r:id="rId5" imgW="3924000" imgH="5587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5410200"/>
                        <a:ext cx="64214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3409950" y="1755775"/>
          <a:ext cx="2371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7" imgW="1155600" imgH="253800" progId="Equation.DSMT4">
                  <p:embed/>
                </p:oleObj>
              </mc:Choice>
              <mc:Fallback>
                <p:oleObj name="Equation" r:id="rId7" imgW="11556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1755775"/>
                        <a:ext cx="2371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5" descr="scottishflag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6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107" name="Oval 24"/>
          <p:cNvSpPr>
            <a:spLocks noChangeArrowheads="1"/>
          </p:cNvSpPr>
          <p:nvPr/>
        </p:nvSpPr>
        <p:spPr bwMode="auto">
          <a:xfrm>
            <a:off x="1066800" y="3797300"/>
            <a:ext cx="2184400" cy="5461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08" name="Line 28"/>
          <p:cNvSpPr>
            <a:spLocks noChangeShapeType="1"/>
          </p:cNvSpPr>
          <p:nvPr/>
        </p:nvSpPr>
        <p:spPr bwMode="auto">
          <a:xfrm>
            <a:off x="2184400" y="4064000"/>
            <a:ext cx="1092200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Text Box 29"/>
          <p:cNvSpPr txBox="1">
            <a:spLocks noChangeArrowheads="1"/>
          </p:cNvSpPr>
          <p:nvPr/>
        </p:nvSpPr>
        <p:spPr bwMode="auto">
          <a:xfrm>
            <a:off x="2473325" y="37036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4110" name="Line 30"/>
          <p:cNvSpPr>
            <a:spLocks noChangeShapeType="1"/>
          </p:cNvSpPr>
          <p:nvPr/>
        </p:nvSpPr>
        <p:spPr bwMode="auto">
          <a:xfrm flipV="1">
            <a:off x="2159000" y="1536700"/>
            <a:ext cx="0" cy="25019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Oval 26"/>
          <p:cNvSpPr>
            <a:spLocks noChangeArrowheads="1"/>
          </p:cNvSpPr>
          <p:nvPr/>
        </p:nvSpPr>
        <p:spPr bwMode="auto">
          <a:xfrm>
            <a:off x="2133600" y="4025900"/>
            <a:ext cx="88900" cy="889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12" name="Text Box 31"/>
          <p:cNvSpPr txBox="1">
            <a:spLocks noChangeArrowheads="1"/>
          </p:cNvSpPr>
          <p:nvPr/>
        </p:nvSpPr>
        <p:spPr bwMode="auto">
          <a:xfrm>
            <a:off x="1774825" y="2814638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h</a:t>
            </a:r>
          </a:p>
        </p:txBody>
      </p:sp>
      <p:graphicFrame>
        <p:nvGraphicFramePr>
          <p:cNvPr id="25632" name="Object 32"/>
          <p:cNvGraphicFramePr>
            <a:graphicFrameLocks noChangeAspect="1"/>
          </p:cNvGraphicFramePr>
          <p:nvPr>
            <p:ph sz="quarter" idx="4"/>
          </p:nvPr>
        </p:nvGraphicFramePr>
        <p:xfrm>
          <a:off x="3641725" y="3082925"/>
          <a:ext cx="467518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0" imgW="2450880" imgH="558720" progId="Equation.DSMT4">
                  <p:embed/>
                </p:oleObj>
              </mc:Choice>
              <mc:Fallback>
                <p:oleObj name="Equation" r:id="rId10" imgW="2450880" imgH="5587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082925"/>
                        <a:ext cx="4675188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3" name="Picture 34" descr="cone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46"/>
          <a:stretch>
            <a:fillRect/>
          </a:stretch>
        </p:blipFill>
        <p:spPr bwMode="auto">
          <a:xfrm>
            <a:off x="7105650" y="177800"/>
            <a:ext cx="1398588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4" name="Text Box 61"/>
          <p:cNvSpPr txBox="1">
            <a:spLocks noChangeArrowheads="1"/>
          </p:cNvSpPr>
          <p:nvPr/>
        </p:nvSpPr>
        <p:spPr bwMode="auto">
          <a:xfrm>
            <a:off x="309563" y="1354138"/>
            <a:ext cx="742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N5 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339975" y="24526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2&amp;3 </a:t>
            </a:r>
          </a:p>
          <a:p>
            <a:pPr algn="ctr" eaLnBrk="1" hangingPunct="1"/>
            <a:r>
              <a:rPr lang="en-GB" altLang="en-US" sz="3600"/>
              <a:t>Ch12 (page 120)</a:t>
            </a: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43012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43015" name="TextBox 11"/>
          <p:cNvSpPr txBox="1">
            <a:spLocks noChangeArrowheads="1"/>
          </p:cNvSpPr>
          <p:nvPr/>
        </p:nvSpPr>
        <p:spPr bwMode="auto">
          <a:xfrm>
            <a:off x="1619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9" name="Cloud 8"/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0" name="Picture 9" descr="TICK.jpg"/>
            <p:cNvPicPr/>
            <p:nvPr/>
          </p:nvPicPr>
          <p:blipFill>
            <a:blip r:embed="rId4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85813"/>
            <a:ext cx="9144000" cy="2597150"/>
          </a:xfrm>
        </p:spPr>
      </p:pic>
      <p:sp>
        <p:nvSpPr>
          <p:cNvPr id="44035" name="Text Box 6"/>
          <p:cNvSpPr txBox="1">
            <a:spLocks noChangeArrowheads="1"/>
          </p:cNvSpPr>
          <p:nvPr/>
        </p:nvSpPr>
        <p:spPr bwMode="auto">
          <a:xfrm>
            <a:off x="7596188" y="299720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8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87"/>
          <a:stretch>
            <a:fillRect/>
          </a:stretch>
        </p:blipFill>
        <p:spPr>
          <a:xfrm>
            <a:off x="0" y="1000125"/>
            <a:ext cx="9144000" cy="2809875"/>
          </a:xfrm>
        </p:spPr>
      </p:pic>
      <p:sp>
        <p:nvSpPr>
          <p:cNvPr id="45059" name="Text Box 6"/>
          <p:cNvSpPr txBox="1">
            <a:spLocks noChangeArrowheads="1"/>
          </p:cNvSpPr>
          <p:nvPr/>
        </p:nvSpPr>
        <p:spPr bwMode="auto">
          <a:xfrm>
            <a:off x="7235825" y="328453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/>
              <a:t>2 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68865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395288" y="404813"/>
            <a:ext cx="5976937" cy="5111750"/>
            <a:chOff x="1125" y="1260"/>
            <a:chExt cx="6105" cy="3240"/>
          </a:xfrm>
        </p:grpSpPr>
        <p:pic>
          <p:nvPicPr>
            <p:cNvPr id="47107" name="Picture 3" descr="BFC47B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3" t="45529" r="40100" b="46823"/>
            <a:stretch>
              <a:fillRect/>
            </a:stretch>
          </p:blipFill>
          <p:spPr bwMode="auto">
            <a:xfrm>
              <a:off x="1125" y="3525"/>
              <a:ext cx="4335" cy="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08" name="Picture 4" descr="BFC47B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47" t="9412" r="20799" b="74823"/>
            <a:stretch>
              <a:fillRect/>
            </a:stretch>
          </p:blipFill>
          <p:spPr bwMode="auto">
            <a:xfrm>
              <a:off x="1140" y="1260"/>
              <a:ext cx="6090" cy="2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4"/>
          <p:cNvGrpSpPr>
            <a:grpSpLocks/>
          </p:cNvGrpSpPr>
          <p:nvPr/>
        </p:nvGrpSpPr>
        <p:grpSpPr bwMode="auto">
          <a:xfrm>
            <a:off x="539750" y="404813"/>
            <a:ext cx="6264275" cy="6165850"/>
            <a:chOff x="1331640" y="692696"/>
            <a:chExt cx="3686175" cy="4181053"/>
          </a:xfrm>
        </p:grpSpPr>
        <p:pic>
          <p:nvPicPr>
            <p:cNvPr id="4813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692696"/>
              <a:ext cx="3657600" cy="283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645024"/>
              <a:ext cx="3686175" cy="1228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1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89"/>
          <a:stretch>
            <a:fillRect/>
          </a:stretch>
        </p:blipFill>
        <p:spPr>
          <a:xfrm>
            <a:off x="1214438" y="5214938"/>
            <a:ext cx="6170612" cy="1071562"/>
          </a:xfrm>
        </p:spPr>
      </p:pic>
      <p:pic>
        <p:nvPicPr>
          <p:cNvPr id="49155" name="Picture 1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4" b="90057"/>
          <a:stretch>
            <a:fillRect/>
          </a:stretch>
        </p:blipFill>
        <p:spPr>
          <a:xfrm>
            <a:off x="214313" y="3357563"/>
            <a:ext cx="7021512" cy="428625"/>
          </a:xfrm>
        </p:spPr>
      </p:pic>
      <p:pic>
        <p:nvPicPr>
          <p:cNvPr id="49156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75" b="58662"/>
          <a:stretch>
            <a:fillRect/>
          </a:stretch>
        </p:blipFill>
        <p:spPr>
          <a:xfrm>
            <a:off x="0" y="3786188"/>
            <a:ext cx="6021388" cy="785812"/>
          </a:xfrm>
        </p:spPr>
      </p:pic>
      <p:pic>
        <p:nvPicPr>
          <p:cNvPr id="49157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6" t="46313" r="39957" b="42082"/>
          <a:stretch>
            <a:fillRect/>
          </a:stretch>
        </p:blipFill>
        <p:spPr>
          <a:xfrm>
            <a:off x="0" y="4714875"/>
            <a:ext cx="4400550" cy="500063"/>
          </a:xfrm>
        </p:spPr>
      </p:pic>
      <p:sp>
        <p:nvSpPr>
          <p:cNvPr id="49158" name="Text Box 21"/>
          <p:cNvSpPr txBox="1">
            <a:spLocks noChangeArrowheads="1"/>
          </p:cNvSpPr>
          <p:nvPr/>
        </p:nvSpPr>
        <p:spPr bwMode="auto">
          <a:xfrm>
            <a:off x="7092950" y="31432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sp>
        <p:nvSpPr>
          <p:cNvPr id="49159" name="Text Box 22"/>
          <p:cNvSpPr txBox="1">
            <a:spLocks noChangeArrowheads="1"/>
          </p:cNvSpPr>
          <p:nvPr/>
        </p:nvSpPr>
        <p:spPr bwMode="auto">
          <a:xfrm>
            <a:off x="7092950" y="58483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RE</a:t>
            </a:r>
          </a:p>
        </p:txBody>
      </p:sp>
      <p:pic>
        <p:nvPicPr>
          <p:cNvPr id="49160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1" t="70413" r="11818" b="3983"/>
          <a:stretch>
            <a:fillRect/>
          </a:stretch>
        </p:blipFill>
        <p:spPr bwMode="auto">
          <a:xfrm>
            <a:off x="2714625" y="2214563"/>
            <a:ext cx="4256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236"/>
          <a:stretch>
            <a:fillRect/>
          </a:stretch>
        </p:blipFill>
        <p:spPr bwMode="auto">
          <a:xfrm>
            <a:off x="357188" y="14288"/>
            <a:ext cx="82232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2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35" b="57610"/>
          <a:stretch>
            <a:fillRect/>
          </a:stretch>
        </p:blipFill>
        <p:spPr bwMode="auto">
          <a:xfrm>
            <a:off x="2000250" y="581025"/>
            <a:ext cx="5588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3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08" b="36273"/>
          <a:stretch>
            <a:fillRect/>
          </a:stretch>
        </p:blipFill>
        <p:spPr bwMode="auto">
          <a:xfrm>
            <a:off x="333375" y="1571625"/>
            <a:ext cx="79533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1028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052513" y="1914525"/>
          <a:ext cx="7902575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4" imgW="5626080" imgH="3060360" progId="Equation.DSMT4">
                  <p:embed/>
                </p:oleObj>
              </mc:Choice>
              <mc:Fallback>
                <p:oleObj name="Equation" r:id="rId4" imgW="5626080" imgH="306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1914525"/>
                        <a:ext cx="7902575" cy="447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12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1908175" y="2781300"/>
            <a:ext cx="1655763" cy="649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1" name="Rectangle 15"/>
          <p:cNvSpPr>
            <a:spLocks noChangeArrowheads="1"/>
          </p:cNvSpPr>
          <p:nvPr/>
        </p:nvSpPr>
        <p:spPr bwMode="auto">
          <a:xfrm>
            <a:off x="4787900" y="2420938"/>
            <a:ext cx="1152525" cy="10810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2" name="AutoShape 16"/>
          <p:cNvSpPr>
            <a:spLocks noChangeArrowheads="1"/>
          </p:cNvSpPr>
          <p:nvPr/>
        </p:nvSpPr>
        <p:spPr bwMode="auto">
          <a:xfrm>
            <a:off x="6948488" y="2420938"/>
            <a:ext cx="1727200" cy="1081087"/>
          </a:xfrm>
          <a:prstGeom prst="rtTriangle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3" name="Text Box 17"/>
          <p:cNvSpPr txBox="1">
            <a:spLocks noChangeArrowheads="1"/>
          </p:cNvSpPr>
          <p:nvPr/>
        </p:nvSpPr>
        <p:spPr bwMode="auto">
          <a:xfrm>
            <a:off x="2484438" y="2349500"/>
            <a:ext cx="68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5 cm</a:t>
            </a:r>
          </a:p>
        </p:txBody>
      </p:sp>
      <p:sp>
        <p:nvSpPr>
          <p:cNvPr id="1034" name="Text Box 18"/>
          <p:cNvSpPr txBox="1">
            <a:spLocks noChangeArrowheads="1"/>
          </p:cNvSpPr>
          <p:nvPr/>
        </p:nvSpPr>
        <p:spPr bwMode="auto">
          <a:xfrm>
            <a:off x="947738" y="2925763"/>
            <a:ext cx="884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2.5 cm</a:t>
            </a:r>
          </a:p>
        </p:txBody>
      </p:sp>
      <p:sp>
        <p:nvSpPr>
          <p:cNvPr id="1035" name="Text Box 19"/>
          <p:cNvSpPr txBox="1">
            <a:spLocks noChangeArrowheads="1"/>
          </p:cNvSpPr>
          <p:nvPr/>
        </p:nvSpPr>
        <p:spPr bwMode="auto">
          <a:xfrm>
            <a:off x="4067175" y="2781300"/>
            <a:ext cx="687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1036" name="Text Box 20"/>
          <p:cNvSpPr txBox="1">
            <a:spLocks noChangeArrowheads="1"/>
          </p:cNvSpPr>
          <p:nvPr/>
        </p:nvSpPr>
        <p:spPr bwMode="auto">
          <a:xfrm>
            <a:off x="7380288" y="3573463"/>
            <a:ext cx="687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4 cm</a:t>
            </a:r>
          </a:p>
        </p:txBody>
      </p:sp>
      <p:sp>
        <p:nvSpPr>
          <p:cNvPr id="1037" name="Text Box 21"/>
          <p:cNvSpPr txBox="1">
            <a:spLocks noChangeArrowheads="1"/>
          </p:cNvSpPr>
          <p:nvPr/>
        </p:nvSpPr>
        <p:spPr bwMode="auto">
          <a:xfrm>
            <a:off x="6232525" y="2709863"/>
            <a:ext cx="6873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1038" name="Text Box 22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039" name="TextBox 15"/>
          <p:cNvSpPr txBox="1">
            <a:spLocks noChangeArrowheads="1"/>
          </p:cNvSpPr>
          <p:nvPr/>
        </p:nvSpPr>
        <p:spPr bwMode="auto">
          <a:xfrm>
            <a:off x="76200" y="1524000"/>
            <a:ext cx="790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943215A-F0AF-4C98-8A98-AEABC3907E88}" type="slidenum">
              <a:rPr lang="en-GB" altLang="en-US">
                <a:solidFill>
                  <a:schemeClr val="bg1"/>
                </a:solidFill>
                <a:latin typeface="Arial Narrow" panose="020B0606020202030204" pitchFamily="34" charset="0"/>
              </a:rPr>
              <a:pPr eaLnBrk="1" hangingPunct="1"/>
              <a:t>20</a:t>
            </a:fld>
            <a:endParaRPr lang="en-GB" altLang="en-US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128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0" y="6492875"/>
            <a:ext cx="30718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E3B2A71-607B-4A2D-8E93-1905CC6BDDAE}" type="datetime5">
              <a:rPr lang="en-US" altLang="en-US" sz="1800" smtClean="0">
                <a:solidFill>
                  <a:schemeClr val="bg1"/>
                </a:solidFill>
                <a:latin typeface="Arial Narrow" panose="020B0606020202030204" pitchFamily="34" charset="0"/>
              </a:rPr>
              <a:pPr eaLnBrk="1" hangingPunct="1"/>
              <a:t>4-Jul-26</a:t>
            </a:fld>
            <a:endParaRPr lang="en-GB" altLang="en-US" sz="180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6099175" y="3146425"/>
          <a:ext cx="2651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175" y="3146425"/>
                        <a:ext cx="26511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144463"/>
            <a:ext cx="9144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  current,   C   amps,   of   an   electrical   appliance   is   calculated   using  the formula:</a:t>
            </a:r>
            <a:endParaRPr lang="en-GB" altLang="en-US" sz="2000">
              <a:latin typeface="Bookman Old Style" panose="02050604050505020204" pitchFamily="18" charset="0"/>
            </a:endParaRPr>
          </a:p>
          <a:p>
            <a:endParaRPr lang="en-GB" altLang="en-US" sz="2000" i="1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GB" altLang="en-US" sz="2000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en-GB" altLang="en-US" sz="2000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where </a:t>
            </a:r>
            <a:r>
              <a:rPr lang="en-GB" altLang="en-US" sz="2000" i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P  </a:t>
            </a: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watts is the power rating.</a:t>
            </a:r>
            <a:endParaRPr lang="en-GB" altLang="en-US" sz="2000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 hairdryer has a power rating of 850 watts.</a:t>
            </a:r>
            <a:endParaRPr lang="en-GB" altLang="en-US" b="1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fuse used should be the one just bigger than the calculated current.</a:t>
            </a:r>
            <a:endParaRPr lang="en-GB" altLang="en-US" b="1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sz="2000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choice of fuses is 3 amp, 5 amp and 1 3 amp</a:t>
            </a: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b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Which fuse should be used?</a:t>
            </a:r>
            <a:endParaRPr lang="en-GB" altLang="en-US" sz="2000">
              <a:latin typeface="Bookman Old Style" panose="02050604050505020204" pitchFamily="18" charset="0"/>
            </a:endParaRPr>
          </a:p>
        </p:txBody>
      </p:sp>
      <p:graphicFrame>
        <p:nvGraphicFramePr>
          <p:cNvPr id="5124" name="Object 27"/>
          <p:cNvGraphicFramePr>
            <a:graphicFrameLocks noChangeAspect="1"/>
          </p:cNvGraphicFramePr>
          <p:nvPr/>
        </p:nvGraphicFramePr>
        <p:xfrm>
          <a:off x="2830513" y="976313"/>
          <a:ext cx="111601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7" imgW="558720" imgH="393480" progId="Equation.3">
                  <p:embed/>
                </p:oleObj>
              </mc:Choice>
              <mc:Fallback>
                <p:oleObj name="Equation" r:id="rId7" imgW="55872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976313"/>
                        <a:ext cx="1116012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2071688" y="3786188"/>
            <a:ext cx="4714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194565" name="Object 28"/>
          <p:cNvGraphicFramePr>
            <a:graphicFrameLocks noChangeAspect="1"/>
          </p:cNvGraphicFramePr>
          <p:nvPr/>
        </p:nvGraphicFramePr>
        <p:xfrm>
          <a:off x="214313" y="4214813"/>
          <a:ext cx="3841750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9" imgW="1244520" imgH="393480" progId="Equation.3">
                  <p:embed/>
                </p:oleObj>
              </mc:Choice>
              <mc:Fallback>
                <p:oleObj name="Equation" r:id="rId9" imgW="1244520" imgH="393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4214813"/>
                        <a:ext cx="3841750" cy="121443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6" name="Object 29"/>
          <p:cNvGraphicFramePr>
            <a:graphicFrameLocks noChangeAspect="1"/>
          </p:cNvGraphicFramePr>
          <p:nvPr/>
        </p:nvGraphicFramePr>
        <p:xfrm>
          <a:off x="4338638" y="4651375"/>
          <a:ext cx="38814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1" imgW="1257120" imgH="203040" progId="Equation.3">
                  <p:embed/>
                </p:oleObj>
              </mc:Choice>
              <mc:Fallback>
                <p:oleObj name="Equation" r:id="rId11" imgW="1257120" imgH="20304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4651375"/>
                        <a:ext cx="3881437" cy="6254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35843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5845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We are learning how to work with formulae expressed in words.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formulae expressed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5851" name="Rectangle 10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5076825" y="379571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given formulae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5853" name="TextBox 13"/>
          <p:cNvSpPr txBox="1">
            <a:spLocks noChangeArrowheads="1"/>
          </p:cNvSpPr>
          <p:nvPr/>
        </p:nvSpPr>
        <p:spPr bwMode="auto">
          <a:xfrm>
            <a:off x="984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7" grpId="0"/>
      <p:bldP spid="1044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857250" y="2081213"/>
            <a:ext cx="8286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/>
              <a:t>Sometimes formulae are expressed in words.</a:t>
            </a:r>
            <a:endParaRPr lang="en-GB" altLang="en-US" sz="2000"/>
          </a:p>
        </p:txBody>
      </p:sp>
      <p:sp>
        <p:nvSpPr>
          <p:cNvPr id="36869" name="TextBox 49"/>
          <p:cNvSpPr txBox="1">
            <a:spLocks noChangeArrowheads="1"/>
          </p:cNvSpPr>
          <p:nvPr/>
        </p:nvSpPr>
        <p:spPr bwMode="auto">
          <a:xfrm>
            <a:off x="984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36870" name="Rectangle 10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857250" y="2813050"/>
            <a:ext cx="82867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To find the area of a triangle do the following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/>
              <a:t>“half the base value and multiply by the height”</a:t>
            </a:r>
          </a:p>
        </p:txBody>
      </p:sp>
      <p:sp>
        <p:nvSpPr>
          <p:cNvPr id="36872" name="Isosceles Triangle 12"/>
          <p:cNvSpPr>
            <a:spLocks noChangeArrowheads="1"/>
          </p:cNvSpPr>
          <p:nvPr/>
        </p:nvSpPr>
        <p:spPr bwMode="auto">
          <a:xfrm>
            <a:off x="4335463" y="4367213"/>
            <a:ext cx="2017712" cy="1655762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19225" y="4130675"/>
            <a:ext cx="149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 = ½bh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19225" y="4695825"/>
            <a:ext cx="1952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 = ½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2800">
                <a:solidFill>
                  <a:srgbClr val="FFFF00"/>
                </a:solidFill>
              </a:rPr>
              <a:t>12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280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19225" y="5822950"/>
            <a:ext cx="1709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 = 42m</a:t>
            </a:r>
            <a:r>
              <a:rPr lang="en-GB" altLang="en-US" sz="28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6876" name="TextBox 16"/>
          <p:cNvSpPr txBox="1">
            <a:spLocks noChangeArrowheads="1"/>
          </p:cNvSpPr>
          <p:nvPr/>
        </p:nvSpPr>
        <p:spPr bwMode="auto">
          <a:xfrm>
            <a:off x="5076825" y="6069013"/>
            <a:ext cx="839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12 m</a:t>
            </a:r>
          </a:p>
        </p:txBody>
      </p:sp>
      <p:cxnSp>
        <p:nvCxnSpPr>
          <p:cNvPr id="36877" name="Straight Connector 18"/>
          <p:cNvCxnSpPr>
            <a:cxnSpLocks noChangeShapeType="1"/>
            <a:stCxn id="36872" idx="0"/>
            <a:endCxn id="36872" idx="3"/>
          </p:cNvCxnSpPr>
          <p:nvPr/>
        </p:nvCxnSpPr>
        <p:spPr bwMode="auto">
          <a:xfrm rot="16200000" flipH="1">
            <a:off x="4516438" y="5194300"/>
            <a:ext cx="1655762" cy="1588"/>
          </a:xfrm>
          <a:prstGeom prst="line">
            <a:avLst/>
          </a:prstGeom>
          <a:noFill/>
          <a:ln w="9525" algn="ctr">
            <a:solidFill>
              <a:srgbClr val="080808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8" name="TextBox 19"/>
          <p:cNvSpPr txBox="1">
            <a:spLocks noChangeArrowheads="1"/>
          </p:cNvSpPr>
          <p:nvPr/>
        </p:nvSpPr>
        <p:spPr bwMode="auto">
          <a:xfrm>
            <a:off x="5292725" y="518160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</a:rPr>
              <a:t>7 m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19225" y="5259388"/>
            <a:ext cx="1420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 = 6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2800">
                <a:solidFill>
                  <a:srgbClr val="FFFF00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49"/>
          <p:cNvSpPr txBox="1">
            <a:spLocks noChangeArrowheads="1"/>
          </p:cNvSpPr>
          <p:nvPr/>
        </p:nvSpPr>
        <p:spPr bwMode="auto">
          <a:xfrm>
            <a:off x="984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37893" name="Rectangle 10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37894" name="TextBox 47"/>
          <p:cNvSpPr txBox="1">
            <a:spLocks noChangeArrowheads="1"/>
          </p:cNvSpPr>
          <p:nvPr/>
        </p:nvSpPr>
        <p:spPr bwMode="auto">
          <a:xfrm>
            <a:off x="857250" y="1978025"/>
            <a:ext cx="8286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 find the area of a quarter of a circle do the following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19238" y="3846513"/>
            <a:ext cx="1616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=¼</a:t>
            </a:r>
            <a:r>
              <a:rPr lang="el-GR" altLang="en-US" sz="2800"/>
              <a:t>Π</a:t>
            </a:r>
            <a:r>
              <a:rPr lang="en-GB" altLang="en-US" sz="2800"/>
              <a:t>r</a:t>
            </a:r>
            <a:r>
              <a:rPr lang="en-GB" altLang="en-US" sz="2800" baseline="30000"/>
              <a:t>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19238" y="4452938"/>
            <a:ext cx="2643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¼</a:t>
            </a:r>
            <a:r>
              <a:rPr lang="en-GB" altLang="en-US"/>
              <a:t>x</a:t>
            </a:r>
            <a:r>
              <a:rPr lang="en-GB" altLang="en-US" sz="2800"/>
              <a:t>3.14</a:t>
            </a:r>
            <a:r>
              <a:rPr lang="en-GB" altLang="en-US"/>
              <a:t>x</a:t>
            </a:r>
            <a:r>
              <a:rPr lang="en-GB" altLang="en-US" sz="2800"/>
              <a:t>10</a:t>
            </a:r>
            <a:r>
              <a:rPr lang="en-GB" altLang="en-US" sz="2800" baseline="30000"/>
              <a:t>2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19238" y="5665788"/>
            <a:ext cx="201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78.5m</a:t>
            </a:r>
            <a:r>
              <a:rPr lang="en-GB" altLang="en-US" sz="2800" baseline="30000"/>
              <a:t>2</a:t>
            </a:r>
          </a:p>
        </p:txBody>
      </p:sp>
      <p:sp>
        <p:nvSpPr>
          <p:cNvPr id="37898" name="TextBox 16"/>
          <p:cNvSpPr txBox="1">
            <a:spLocks noChangeArrowheads="1"/>
          </p:cNvSpPr>
          <p:nvPr/>
        </p:nvSpPr>
        <p:spPr bwMode="auto">
          <a:xfrm>
            <a:off x="6746875" y="4635500"/>
            <a:ext cx="841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10 m</a:t>
            </a:r>
          </a:p>
        </p:txBody>
      </p:sp>
      <p:sp>
        <p:nvSpPr>
          <p:cNvPr id="18" name="Pie 17"/>
          <p:cNvSpPr/>
          <p:nvPr/>
        </p:nvSpPr>
        <p:spPr bwMode="auto">
          <a:xfrm>
            <a:off x="5627688" y="4351338"/>
            <a:ext cx="2208212" cy="2052637"/>
          </a:xfrm>
          <a:prstGeom prst="pie">
            <a:avLst>
              <a:gd name="adj1" fmla="val 10823788"/>
              <a:gd name="adj2" fmla="val 16200000"/>
            </a:avLst>
          </a:prstGeom>
          <a:solidFill>
            <a:srgbClr val="00FFFF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GB" sz="2400">
              <a:latin typeface="Arial Narrow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25488" y="2525713"/>
            <a:ext cx="84185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/>
              <a:t>“Multiply the radius of the circle by itself and multiply by 3.14 and then divide answer by four.”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19238" y="5059363"/>
            <a:ext cx="2643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¼</a:t>
            </a:r>
            <a:r>
              <a:rPr lang="en-GB" altLang="en-US"/>
              <a:t>x</a:t>
            </a:r>
            <a:r>
              <a:rPr lang="en-GB" altLang="en-US" sz="2800"/>
              <a:t>3.14</a:t>
            </a:r>
            <a:r>
              <a:rPr lang="en-GB" altLang="en-US"/>
              <a:t>x</a:t>
            </a:r>
            <a:r>
              <a:rPr lang="en-GB" altLang="en-US" sz="2800"/>
              <a:t>100</a:t>
            </a:r>
            <a:endParaRPr lang="en-GB" altLang="en-US" sz="28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1</a:t>
            </a:r>
          </a:p>
          <a:p>
            <a:pPr algn="ctr" eaLnBrk="1" hangingPunct="1"/>
            <a:r>
              <a:rPr lang="en-GB" altLang="en-US" sz="3600"/>
              <a:t>Ch12 (page 118)</a:t>
            </a:r>
          </a:p>
        </p:txBody>
      </p:sp>
      <p:pic>
        <p:nvPicPr>
          <p:cNvPr id="38916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38919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54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370013" y="2095500"/>
            <a:ext cx="59785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CC"/>
                </a:solidFill>
              </a:rPr>
              <a:t>1.	Does  3 + 2 </a:t>
            </a:r>
            <a:r>
              <a:rPr lang="en-GB" altLang="en-US">
                <a:solidFill>
                  <a:srgbClr val="FFFFCC"/>
                </a:solidFill>
              </a:rPr>
              <a:t>x</a:t>
            </a:r>
            <a:r>
              <a:rPr lang="en-GB" altLang="en-US" sz="3200">
                <a:solidFill>
                  <a:srgbClr val="FFFFCC"/>
                </a:solidFill>
              </a:rPr>
              <a:t> 4 = 11 or 20 </a:t>
            </a:r>
          </a:p>
        </p:txBody>
      </p:sp>
      <p:pic>
        <p:nvPicPr>
          <p:cNvPr id="2056" name="Picture 10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24"/>
          <p:cNvGraphicFramePr>
            <a:graphicFrameLocks noChangeAspect="1"/>
          </p:cNvGraphicFramePr>
          <p:nvPr/>
        </p:nvGraphicFramePr>
        <p:xfrm>
          <a:off x="1457325" y="3105150"/>
          <a:ext cx="4216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997000" imgH="723600" progId="Equation.DSMT4">
                  <p:embed/>
                </p:oleObj>
              </mc:Choice>
              <mc:Fallback>
                <p:oleObj name="Equation" r:id="rId5" imgW="2997000" imgH="723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3105150"/>
                        <a:ext cx="4216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2"/>
          <p:cNvGraphicFramePr>
            <a:graphicFrameLocks noChangeAspect="1"/>
          </p:cNvGraphicFramePr>
          <p:nvPr/>
        </p:nvGraphicFramePr>
        <p:xfrm>
          <a:off x="1457325" y="4489450"/>
          <a:ext cx="7180263" cy="157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5460840" imgH="1193760" progId="Equation.DSMT4">
                  <p:embed/>
                </p:oleObj>
              </mc:Choice>
              <mc:Fallback>
                <p:oleObj name="Equation" r:id="rId7" imgW="5460840" imgH="11937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4489450"/>
                        <a:ext cx="7180263" cy="157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Box 11"/>
          <p:cNvSpPr txBox="1">
            <a:spLocks noChangeArrowheads="1"/>
          </p:cNvSpPr>
          <p:nvPr/>
        </p:nvSpPr>
        <p:spPr bwMode="auto">
          <a:xfrm>
            <a:off x="1111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39939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9941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We are learning how to evaluate formulae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formulae.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9947" name="Rectangle 14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EEF82A"/>
                </a:solidFill>
              </a:rPr>
              <a:t>Formulae</a:t>
            </a:r>
            <a:endParaRPr lang="en-GB" altLang="en-US" sz="3600">
              <a:solidFill>
                <a:srgbClr val="EEF82A"/>
              </a:solidFill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5076825" y="3933825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substitute values into formulae and evaluate properly using BODMAS.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9949" name="TextBox 13"/>
          <p:cNvSpPr txBox="1">
            <a:spLocks noChangeArrowheads="1"/>
          </p:cNvSpPr>
          <p:nvPr/>
        </p:nvSpPr>
        <p:spPr bwMode="auto">
          <a:xfrm>
            <a:off x="984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55863" y="676275"/>
            <a:ext cx="4421187" cy="609600"/>
          </a:xfrm>
        </p:spPr>
        <p:txBody>
          <a:bodyPr/>
          <a:lstStyle/>
          <a:p>
            <a:pPr algn="ctr" eaLnBrk="1" hangingPunct="1"/>
            <a:r>
              <a:rPr lang="en-GB" altLang="en-US" b="0" smtClean="0">
                <a:solidFill>
                  <a:srgbClr val="FFFF00"/>
                </a:solidFill>
                <a:effectLst/>
              </a:rPr>
              <a:t>Formulaec</a:t>
            </a:r>
          </a:p>
        </p:txBody>
      </p:sp>
      <p:pic>
        <p:nvPicPr>
          <p:cNvPr id="40963" name="Picture 6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Text Box 18"/>
          <p:cNvSpPr txBox="1">
            <a:spLocks noChangeArrowheads="1"/>
          </p:cNvSpPr>
          <p:nvPr/>
        </p:nvSpPr>
        <p:spPr bwMode="auto">
          <a:xfrm>
            <a:off x="827088" y="1844675"/>
            <a:ext cx="82089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EEF82A"/>
                </a:solidFill>
              </a:rPr>
              <a:t>A formula is the process of calculating a quantity based on a known relationship e.g. Length, Area, Volume etc.....</a:t>
            </a:r>
          </a:p>
        </p:txBody>
      </p:sp>
      <p:sp>
        <p:nvSpPr>
          <p:cNvPr id="2060" name="Text Box 22"/>
          <p:cNvSpPr txBox="1">
            <a:spLocks noChangeArrowheads="1"/>
          </p:cNvSpPr>
          <p:nvPr/>
        </p:nvSpPr>
        <p:spPr bwMode="auto">
          <a:xfrm>
            <a:off x="769938" y="2770188"/>
            <a:ext cx="7762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It is </a:t>
            </a:r>
            <a:r>
              <a:rPr lang="en-GB" altLang="en-US" sz="2400" u="sng">
                <a:solidFill>
                  <a:srgbClr val="FFFFFF"/>
                </a:solidFill>
              </a:rPr>
              <a:t>VERY</a:t>
            </a:r>
            <a:r>
              <a:rPr lang="en-GB" altLang="en-US" sz="2400">
                <a:solidFill>
                  <a:srgbClr val="FFFFFF"/>
                </a:solidFill>
              </a:rPr>
              <a:t> important that we remember a  keypoint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when working with formulae.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071563" y="3867150"/>
            <a:ext cx="411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71563" y="4360863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71563" y="485457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071563" y="5348288"/>
            <a:ext cx="501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M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71563" y="5842000"/>
            <a:ext cx="4476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071563" y="6334125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000250" y="3867150"/>
            <a:ext cx="1470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Brackets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000250" y="4367213"/>
            <a:ext cx="581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Other </a:t>
            </a:r>
            <a:r>
              <a:rPr lang="en-GB" altLang="en-US" sz="2400">
                <a:solidFill>
                  <a:srgbClr val="FFFFFF"/>
                </a:solidFill>
                <a:sym typeface="Wingdings" panose="05000000000000000000" pitchFamily="2" charset="2"/>
              </a:rPr>
              <a:t> squares and square root etc....</a:t>
            </a:r>
            <a:endParaRPr lang="en-GB" altLang="en-US" sz="2400">
              <a:solidFill>
                <a:srgbClr val="FFFFFF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000250" y="4867275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Divide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00250" y="5367338"/>
            <a:ext cx="213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Multiplication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000250" y="5867400"/>
            <a:ext cx="1412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Addition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000250" y="6367463"/>
            <a:ext cx="1903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Subtraction</a:t>
            </a:r>
          </a:p>
        </p:txBody>
      </p: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>
            <a:off x="928688" y="3786188"/>
            <a:ext cx="8001000" cy="1587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9" name="TextBox 33"/>
          <p:cNvSpPr txBox="1">
            <a:spLocks noChangeArrowheads="1"/>
          </p:cNvSpPr>
          <p:nvPr/>
        </p:nvSpPr>
        <p:spPr bwMode="auto">
          <a:xfrm>
            <a:off x="1238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8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8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911</TotalTime>
  <Words>546</Words>
  <Application>Microsoft Office PowerPoint</Application>
  <PresentationFormat>On-screen Show (4:3)</PresentationFormat>
  <Paragraphs>143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41" baseType="lpstr">
      <vt:lpstr>Comic Sans MS</vt:lpstr>
      <vt:lpstr>Arial</vt:lpstr>
      <vt:lpstr>Tahoma</vt:lpstr>
      <vt:lpstr>Wingdings</vt:lpstr>
      <vt:lpstr>Calibri</vt:lpstr>
      <vt:lpstr>Arial Narrow</vt:lpstr>
      <vt:lpstr>Bookman Old Style</vt:lpstr>
      <vt:lpstr>Times New Roman</vt:lpstr>
      <vt:lpstr>1_Shimmer</vt:lpstr>
      <vt:lpstr>2_Shimmer</vt:lpstr>
      <vt:lpstr>3_Shimmer</vt:lpstr>
      <vt:lpstr>4_Shimmer</vt:lpstr>
      <vt:lpstr>5_Shimmer</vt:lpstr>
      <vt:lpstr>Custom Design</vt:lpstr>
      <vt:lpstr>1_Custom Design</vt:lpstr>
      <vt:lpstr>6_Shimmer</vt:lpstr>
      <vt:lpstr>8_Shimmer</vt:lpstr>
      <vt:lpstr>10_Shimmer</vt:lpstr>
      <vt:lpstr>11_Shimmer</vt:lpstr>
      <vt:lpstr>MathType 5.0 Equation</vt:lpstr>
      <vt:lpstr>Microsoft Equation 3.0</vt:lpstr>
      <vt:lpstr>Formulae</vt:lpstr>
      <vt:lpstr>Starter Questions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Formulaec</vt:lpstr>
      <vt:lpstr>PowerPoint Presentation</vt:lpstr>
      <vt:lpstr>Formulae for the  Volume of a Sphere</vt:lpstr>
      <vt:lpstr>Formulae for  Volume of a Cone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Convertio</cp:lastModifiedBy>
  <cp:revision>97</cp:revision>
  <dcterms:created xsi:type="dcterms:W3CDTF">2005-11-08T18:17:26Z</dcterms:created>
  <dcterms:modified xsi:type="dcterms:W3CDTF">2026-07-04T17:13:17Z</dcterms:modified>
</cp:coreProperties>
</file>