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924" r:id="rId2"/>
    <p:sldMasterId id="2147484201" r:id="rId3"/>
  </p:sldMasterIdLst>
  <p:notesMasterIdLst>
    <p:notesMasterId r:id="rId35"/>
  </p:notesMasterIdLst>
  <p:sldIdLst>
    <p:sldId id="272" r:id="rId4"/>
    <p:sldId id="377" r:id="rId5"/>
    <p:sldId id="277" r:id="rId6"/>
    <p:sldId id="361" r:id="rId7"/>
    <p:sldId id="401" r:id="rId8"/>
    <p:sldId id="387" r:id="rId9"/>
    <p:sldId id="388" r:id="rId10"/>
    <p:sldId id="389" r:id="rId11"/>
    <p:sldId id="386" r:id="rId12"/>
    <p:sldId id="390" r:id="rId13"/>
    <p:sldId id="385" r:id="rId14"/>
    <p:sldId id="364" r:id="rId15"/>
    <p:sldId id="366" r:id="rId16"/>
    <p:sldId id="376" r:id="rId17"/>
    <p:sldId id="379" r:id="rId18"/>
    <p:sldId id="380" r:id="rId19"/>
    <p:sldId id="381" r:id="rId20"/>
    <p:sldId id="382" r:id="rId21"/>
    <p:sldId id="383" r:id="rId22"/>
    <p:sldId id="384" r:id="rId23"/>
    <p:sldId id="378" r:id="rId24"/>
    <p:sldId id="398" r:id="rId25"/>
    <p:sldId id="391" r:id="rId26"/>
    <p:sldId id="399" r:id="rId27"/>
    <p:sldId id="392" r:id="rId28"/>
    <p:sldId id="393" r:id="rId29"/>
    <p:sldId id="394" r:id="rId30"/>
    <p:sldId id="395" r:id="rId31"/>
    <p:sldId id="396" r:id="rId32"/>
    <p:sldId id="397" r:id="rId33"/>
    <p:sldId id="400" r:id="rId3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66FFFF"/>
    <a:srgbClr val="00FFFF"/>
    <a:srgbClr val="33CC33"/>
    <a:srgbClr val="FF0000"/>
    <a:srgbClr val="FF00FF"/>
    <a:srgbClr val="6600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23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ableStyles" Target="tableStyles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6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ACFFCE89-AAA2-4F1C-9229-CF81F095B51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C131C-A38A-4D69-BDDD-4B1853E217D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1AAA6E48-EBCD-419C-BDD5-EC067BCF7B6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159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C5791-6649-4F93-8EE6-62FE132C9F7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BB1293-0E9F-4056-929B-948E6DE80D6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2335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D9F6F-41C7-4FEF-B5B5-656B7311D77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5B131A-9D61-4397-A5F8-D754D9779BE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7788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fld id="{DE60AD1B-18B9-458F-B77B-1D60D3FFD32E}" type="datetimeFigureOut">
              <a:rPr lang="en-GB"/>
              <a:pPr>
                <a:defRPr/>
              </a:pPr>
              <a:t>04/07/2026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B878B762-2748-439E-8B37-57C55BFBEA1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83485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7261C-75FF-45AC-BF4C-39BE4104A6A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9577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AE3DB3-9B51-4A41-AF74-C6D264EED73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98217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F029D8-659C-4D65-A597-BF491E34DDF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F23545-A9B3-4CE8-8D95-5C4F81C77D7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5959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C77BA-4F99-4670-AA97-A51188A95F3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43DA12-DD3A-4AAE-980F-C4F97E92009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0921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0860D8-8BAD-4C09-9733-0A1190EDF1D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AEB302-3FB6-4236-8020-F6CF55D656A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2787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840DE-5A14-46D7-B62B-09AE38163D8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188C81-09F3-4CB7-95E2-858FF1152DC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589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34CD2-AF63-4049-B5E6-FC56FD3599F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4C9109-721A-46A1-BA18-FB5D1FAA980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58589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5EB5D-6EB5-42B4-9BC5-588E5ABE888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F51C14-0A8F-41A3-ACB3-7477CBD0539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72041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346A7-5C83-4559-87EF-C63C570E21D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DECFFB-5CA2-4FDC-9F8C-29AC2F0CA93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0440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03061-2747-4FE8-8AF3-97D024F2B91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757126-B862-4414-AB3D-E1F7D092FEC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95742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8436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7178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39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0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1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4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5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318F2E28-A80E-4970-BECD-159A91C856C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8294E453-5A9A-45DF-9C66-005F1E369EF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34" r:id="rId1"/>
    <p:sldLayoutId id="2147484222" r:id="rId2"/>
    <p:sldLayoutId id="2147484223" r:id="rId3"/>
    <p:sldLayoutId id="2147484224" r:id="rId4"/>
    <p:sldLayoutId id="2147484225" r:id="rId5"/>
    <p:sldLayoutId id="2147484226" r:id="rId6"/>
    <p:sldLayoutId id="2147484227" r:id="rId7"/>
    <p:sldLayoutId id="2147484228" r:id="rId8"/>
    <p:sldLayoutId id="2147484229" r:id="rId9"/>
    <p:sldLayoutId id="2147484230" r:id="rId10"/>
    <p:sldLayoutId id="2147484231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DE60AD1B-18B9-458F-B77B-1D60D3FFD32E}" type="datetimeFigureOut">
              <a:rPr lang="en-GB"/>
              <a:pPr>
                <a:defRPr/>
              </a:pPr>
              <a:t>04/07/2026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E7D16383-60A4-452D-94FC-441616FC50C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7A5F1F5-1E93-4807-9430-0BC271C8453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2" r:id="rId1"/>
    <p:sldLayoutId id="2147484233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" Target="slide22.xml"/><Relationship Id="rId5" Type="http://schemas.openxmlformats.org/officeDocument/2006/relationships/slide" Target="slide10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5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image" Target="../media/image1.gif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1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11" Type="http://schemas.openxmlformats.org/officeDocument/2006/relationships/image" Target="../media/image1.gif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gi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image" Target="../media/image1.gif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5.wmf"/><Relationship Id="rId4" Type="http://schemas.openxmlformats.org/officeDocument/2006/relationships/image" Target="../media/image2.png"/><Relationship Id="rId9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image" Target="../media/image1.gi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image" Target="../media/image1.gi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image" Target="../media/image1.gi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8D60C27-0089-4A1E-B439-1F0ACF435EC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35138" y="742950"/>
            <a:ext cx="5599112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smtClean="0">
                <a:solidFill>
                  <a:srgbClr val="FFFF00"/>
                </a:solidFill>
                <a:latin typeface="Comic Sans MS" pitchFamily="66" charset="0"/>
              </a:rPr>
              <a:t>Pythagoras Theorem</a:t>
            </a:r>
          </a:p>
        </p:txBody>
      </p:sp>
      <p:pic>
        <p:nvPicPr>
          <p:cNvPr id="12293" name="Picture 3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2295" name="Picture 5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Text Box 15"/>
          <p:cNvSpPr txBox="1">
            <a:spLocks noChangeArrowheads="1"/>
          </p:cNvSpPr>
          <p:nvPr/>
        </p:nvSpPr>
        <p:spPr bwMode="auto">
          <a:xfrm>
            <a:off x="2041525" y="2500313"/>
            <a:ext cx="69723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Revision of simple Pythagoras Theorem</a:t>
            </a:r>
            <a:endParaRPr lang="en-GB" altLang="en-US"/>
          </a:p>
        </p:txBody>
      </p:sp>
      <p:sp>
        <p:nvSpPr>
          <p:cNvPr id="12297" name="AutoShape 19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301750" y="2495550"/>
            <a:ext cx="609600" cy="533400"/>
          </a:xfrm>
          <a:prstGeom prst="actionButtonForwardNex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8" name="Text Box 21"/>
          <p:cNvSpPr txBox="1">
            <a:spLocks noChangeArrowheads="1"/>
          </p:cNvSpPr>
          <p:nvPr/>
        </p:nvSpPr>
        <p:spPr bwMode="auto">
          <a:xfrm>
            <a:off x="2041525" y="3206750"/>
            <a:ext cx="65738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Problem Solving Pythagoras Theorem</a:t>
            </a:r>
          </a:p>
        </p:txBody>
      </p:sp>
      <p:sp>
        <p:nvSpPr>
          <p:cNvPr id="12299" name="AutoShape 2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301750" y="3200400"/>
            <a:ext cx="609600" cy="533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00" name="Text Box 21"/>
          <p:cNvSpPr txBox="1">
            <a:spLocks noChangeArrowheads="1"/>
          </p:cNvSpPr>
          <p:nvPr/>
        </p:nvSpPr>
        <p:spPr bwMode="auto">
          <a:xfrm>
            <a:off x="2041525" y="4618038"/>
            <a:ext cx="29511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Exam Questions</a:t>
            </a:r>
          </a:p>
        </p:txBody>
      </p:sp>
      <p:sp>
        <p:nvSpPr>
          <p:cNvPr id="12301" name="AutoShape 22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301750" y="4613275"/>
            <a:ext cx="609600" cy="533400"/>
          </a:xfrm>
          <a:prstGeom prst="actionButtonForwardNex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02" name="TextBox 19"/>
          <p:cNvSpPr txBox="1">
            <a:spLocks noChangeArrowheads="1"/>
          </p:cNvSpPr>
          <p:nvPr/>
        </p:nvSpPr>
        <p:spPr bwMode="auto">
          <a:xfrm>
            <a:off x="66675" y="1270000"/>
            <a:ext cx="790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N5 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2FAEA5F-39D5-4C05-AE00-245C8CB00CE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434013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pic>
        <p:nvPicPr>
          <p:cNvPr id="17413" name="Picture 3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7415" name="Picture 17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0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6" name="TextBox 8"/>
          <p:cNvSpPr txBox="1">
            <a:spLocks noChangeArrowheads="1"/>
          </p:cNvSpPr>
          <p:nvPr/>
        </p:nvSpPr>
        <p:spPr bwMode="auto">
          <a:xfrm>
            <a:off x="66675" y="1270000"/>
            <a:ext cx="790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N5 LS</a:t>
            </a:r>
          </a:p>
        </p:txBody>
      </p:sp>
      <p:sp>
        <p:nvSpPr>
          <p:cNvPr id="17417" name="TextBox 9"/>
          <p:cNvSpPr txBox="1">
            <a:spLocks noChangeArrowheads="1"/>
          </p:cNvSpPr>
          <p:nvPr/>
        </p:nvSpPr>
        <p:spPr bwMode="auto">
          <a:xfrm>
            <a:off x="1168400" y="1955800"/>
            <a:ext cx="7815263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Calculate the perimeter and area of the triangle.</a:t>
            </a:r>
          </a:p>
          <a:p>
            <a:pPr eaLnBrk="1" hangingPunct="1"/>
            <a:endParaRPr lang="en-GB" altLang="en-US" sz="2400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	</a:t>
            </a:r>
          </a:p>
          <a:p>
            <a:pPr eaLnBrk="1" hangingPunct="1"/>
            <a:endParaRPr lang="en-GB" altLang="en-US" sz="2400">
              <a:solidFill>
                <a:srgbClr val="FFFF00"/>
              </a:solidFill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5153025" y="2943225"/>
            <a:ext cx="2047875" cy="2038350"/>
          </a:xfrm>
          <a:prstGeom prst="triangle">
            <a:avLst/>
          </a:prstGeom>
          <a:solidFill>
            <a:srgbClr val="66FF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153025" y="5229225"/>
            <a:ext cx="2047875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0" name="TextBox 12"/>
          <p:cNvSpPr txBox="1">
            <a:spLocks noChangeArrowheads="1"/>
          </p:cNvSpPr>
          <p:nvPr/>
        </p:nvSpPr>
        <p:spPr bwMode="auto">
          <a:xfrm>
            <a:off x="5854700" y="5230813"/>
            <a:ext cx="844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18m</a:t>
            </a:r>
          </a:p>
        </p:txBody>
      </p:sp>
      <p:cxnSp>
        <p:nvCxnSpPr>
          <p:cNvPr id="15" name="Straight Connector 14"/>
          <p:cNvCxnSpPr>
            <a:stCxn id="10" idx="0"/>
            <a:endCxn id="10" idx="3"/>
          </p:cNvCxnSpPr>
          <p:nvPr/>
        </p:nvCxnSpPr>
        <p:spPr>
          <a:xfrm rot="16200000" flipH="1">
            <a:off x="5158582" y="3963194"/>
            <a:ext cx="2038350" cy="1587"/>
          </a:xfrm>
          <a:prstGeom prst="line">
            <a:avLst/>
          </a:prstGeom>
          <a:ln w="28575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2" name="TextBox 15"/>
          <p:cNvSpPr txBox="1">
            <a:spLocks noChangeArrowheads="1"/>
          </p:cNvSpPr>
          <p:nvPr/>
        </p:nvSpPr>
        <p:spPr bwMode="auto">
          <a:xfrm>
            <a:off x="6130925" y="4000500"/>
            <a:ext cx="6969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00000"/>
                </a:solidFill>
              </a:rPr>
              <a:t>20m</a:t>
            </a:r>
          </a:p>
        </p:txBody>
      </p:sp>
      <p:sp>
        <p:nvSpPr>
          <p:cNvPr id="17423" name="TextBox 12"/>
          <p:cNvSpPr txBox="1">
            <a:spLocks noChangeArrowheads="1"/>
          </p:cNvSpPr>
          <p:nvPr/>
        </p:nvSpPr>
        <p:spPr bwMode="auto">
          <a:xfrm>
            <a:off x="4830763" y="3644900"/>
            <a:ext cx="844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18m</a:t>
            </a:r>
          </a:p>
        </p:txBody>
      </p:sp>
      <p:sp>
        <p:nvSpPr>
          <p:cNvPr id="17424" name="TextBox 12"/>
          <p:cNvSpPr txBox="1">
            <a:spLocks noChangeArrowheads="1"/>
          </p:cNvSpPr>
          <p:nvPr/>
        </p:nvSpPr>
        <p:spPr bwMode="auto">
          <a:xfrm>
            <a:off x="6883400" y="3644900"/>
            <a:ext cx="844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18m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4BCC159-4151-4396-BA7D-013320C4279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pic>
        <p:nvPicPr>
          <p:cNvPr id="18436" name="Picture 3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8438" name="Picture 5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solidFill>
                  <a:srgbClr val="FFFF00"/>
                </a:solidFill>
                <a:cs typeface="Arial" charset="0"/>
              </a:rPr>
              <a:t>We are problem solving using Pythagoras Theorem </a:t>
            </a:r>
            <a:endParaRPr lang="en-GB" sz="18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5502275" y="3008313"/>
            <a:ext cx="3641725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 	Be able to use Pythagoras Theorem to calculate both perimeter and are.</a:t>
            </a:r>
          </a:p>
        </p:txBody>
      </p:sp>
      <p:sp>
        <p:nvSpPr>
          <p:cNvPr id="18444" name="TextBox 13"/>
          <p:cNvSpPr txBox="1">
            <a:spLocks noChangeArrowheads="1"/>
          </p:cNvSpPr>
          <p:nvPr/>
        </p:nvSpPr>
        <p:spPr bwMode="auto">
          <a:xfrm>
            <a:off x="66675" y="1270000"/>
            <a:ext cx="790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N5 LS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Revision of Pythagoras Theorem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4" grpId="0"/>
      <p:bldP spid="3687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ight Triangle 27"/>
          <p:cNvSpPr/>
          <p:nvPr/>
        </p:nvSpPr>
        <p:spPr>
          <a:xfrm rot="18829116">
            <a:off x="6117431" y="2129632"/>
            <a:ext cx="2020887" cy="2368550"/>
          </a:xfrm>
          <a:prstGeom prst="rtTriangle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0" name="Rectangle 29"/>
          <p:cNvSpPr/>
          <p:nvPr/>
        </p:nvSpPr>
        <p:spPr>
          <a:xfrm rot="18778718">
            <a:off x="7161213" y="4616450"/>
            <a:ext cx="209550" cy="200025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F8AAB25-DF07-42F0-9138-3CDBEAF21B4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131" name="Rectangle 3"/>
          <p:cNvSpPr>
            <a:spLocks noChangeArrowheads="1"/>
          </p:cNvSpPr>
          <p:nvPr/>
        </p:nvSpPr>
        <p:spPr bwMode="auto">
          <a:xfrm>
            <a:off x="2133600" y="-1604963"/>
            <a:ext cx="812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2" name="Rectangle 9"/>
          <p:cNvSpPr>
            <a:spLocks noChangeArrowheads="1"/>
          </p:cNvSpPr>
          <p:nvPr/>
        </p:nvSpPr>
        <p:spPr bwMode="auto">
          <a:xfrm>
            <a:off x="914400" y="1920875"/>
            <a:ext cx="7562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72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Problem : Find the perimeter this shape.</a:t>
            </a:r>
          </a:p>
        </p:txBody>
      </p:sp>
      <p:graphicFrame>
        <p:nvGraphicFramePr>
          <p:cNvPr id="110602" name="Object 10"/>
          <p:cNvGraphicFramePr>
            <a:graphicFrameLocks noChangeAspect="1"/>
          </p:cNvGraphicFramePr>
          <p:nvPr/>
        </p:nvGraphicFramePr>
        <p:xfrm>
          <a:off x="1125538" y="3135313"/>
          <a:ext cx="334327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3" imgW="1485720" imgH="228600" progId="Equation.DSMT4">
                  <p:embed/>
                </p:oleObj>
              </mc:Choice>
              <mc:Fallback>
                <p:oleObj name="Equation" r:id="rId3" imgW="1485720" imgH="228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3135313"/>
                        <a:ext cx="3343275" cy="50641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50800">
                        <a:solidFill>
                          <a:srgbClr val="1C1C1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3" name="Object 11"/>
          <p:cNvGraphicFramePr>
            <a:graphicFrameLocks noChangeAspect="1"/>
          </p:cNvGraphicFramePr>
          <p:nvPr/>
        </p:nvGraphicFramePr>
        <p:xfrm>
          <a:off x="1125538" y="3859213"/>
          <a:ext cx="2628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5" imgW="1168200" imgH="228600" progId="Equation.DSMT4">
                  <p:embed/>
                </p:oleObj>
              </mc:Choice>
              <mc:Fallback>
                <p:oleObj name="Equation" r:id="rId5" imgW="1168200" imgH="228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3859213"/>
                        <a:ext cx="2628900" cy="5080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50800">
                        <a:solidFill>
                          <a:srgbClr val="1C1C1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5" name="Object 13"/>
          <p:cNvGraphicFramePr>
            <a:graphicFrameLocks noChangeAspect="1"/>
          </p:cNvGraphicFramePr>
          <p:nvPr/>
        </p:nvGraphicFramePr>
        <p:xfrm>
          <a:off x="1125538" y="4598988"/>
          <a:ext cx="1690687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7" imgW="838080" imgH="228600" progId="Equation.DSMT4">
                  <p:embed/>
                </p:oleObj>
              </mc:Choice>
              <mc:Fallback>
                <p:oleObj name="Equation" r:id="rId7" imgW="838080" imgH="228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4598988"/>
                        <a:ext cx="1690687" cy="49053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50800">
                        <a:solidFill>
                          <a:srgbClr val="1C1C1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6" name="Object 14"/>
          <p:cNvGraphicFramePr>
            <a:graphicFrameLocks noChangeAspect="1"/>
          </p:cNvGraphicFramePr>
          <p:nvPr/>
        </p:nvGraphicFramePr>
        <p:xfrm>
          <a:off x="1125538" y="5349875"/>
          <a:ext cx="158750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9" imgW="787320" imgH="228600" progId="Equation.DSMT4">
                  <p:embed/>
                </p:oleObj>
              </mc:Choice>
              <mc:Fallback>
                <p:oleObj name="Equation" r:id="rId9" imgW="787320" imgH="228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5349875"/>
                        <a:ext cx="1587500" cy="4905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50800">
                        <a:solidFill>
                          <a:srgbClr val="1C1C1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33" name="Picture 16" descr="scottishflag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988" y="708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4" name="Text Box 17"/>
          <p:cNvSpPr txBox="1">
            <a:spLocks noChangeArrowheads="1"/>
          </p:cNvSpPr>
          <p:nvPr/>
        </p:nvSpPr>
        <p:spPr bwMode="auto">
          <a:xfrm rot="-5400000">
            <a:off x="-1546225" y="3954463"/>
            <a:ext cx="40274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5135" name="Picture 25" descr="Office Objects 057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ight Triangle 26"/>
          <p:cNvSpPr/>
          <p:nvPr/>
        </p:nvSpPr>
        <p:spPr>
          <a:xfrm>
            <a:off x="5549900" y="3213100"/>
            <a:ext cx="1689100" cy="1638300"/>
          </a:xfrm>
          <a:prstGeom prst="rtTriangle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5562600" y="4622800"/>
            <a:ext cx="228600" cy="2159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138" name="TextBox 30"/>
          <p:cNvSpPr txBox="1">
            <a:spLocks noChangeArrowheads="1"/>
          </p:cNvSpPr>
          <p:nvPr/>
        </p:nvSpPr>
        <p:spPr bwMode="auto">
          <a:xfrm>
            <a:off x="7035800" y="2844800"/>
            <a:ext cx="3921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h</a:t>
            </a:r>
          </a:p>
        </p:txBody>
      </p:sp>
      <p:sp>
        <p:nvSpPr>
          <p:cNvPr id="5139" name="TextBox 32"/>
          <p:cNvSpPr txBox="1">
            <a:spLocks noChangeArrowheads="1"/>
          </p:cNvSpPr>
          <p:nvPr/>
        </p:nvSpPr>
        <p:spPr bwMode="auto">
          <a:xfrm>
            <a:off x="4894263" y="4700588"/>
            <a:ext cx="447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A</a:t>
            </a:r>
          </a:p>
        </p:txBody>
      </p:sp>
      <p:sp>
        <p:nvSpPr>
          <p:cNvPr id="5140" name="TextBox 33"/>
          <p:cNvSpPr txBox="1">
            <a:spLocks noChangeArrowheads="1"/>
          </p:cNvSpPr>
          <p:nvPr/>
        </p:nvSpPr>
        <p:spPr bwMode="auto">
          <a:xfrm>
            <a:off x="5130800" y="2908300"/>
            <a:ext cx="4111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B</a:t>
            </a:r>
          </a:p>
        </p:txBody>
      </p:sp>
      <p:sp>
        <p:nvSpPr>
          <p:cNvPr id="5141" name="TextBox 34"/>
          <p:cNvSpPr txBox="1">
            <a:spLocks noChangeArrowheads="1"/>
          </p:cNvSpPr>
          <p:nvPr/>
        </p:nvSpPr>
        <p:spPr bwMode="auto">
          <a:xfrm>
            <a:off x="8686800" y="3086100"/>
            <a:ext cx="4016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</a:t>
            </a:r>
          </a:p>
        </p:txBody>
      </p:sp>
      <p:sp>
        <p:nvSpPr>
          <p:cNvPr id="5142" name="TextBox 35"/>
          <p:cNvSpPr txBox="1">
            <a:spLocks noChangeArrowheads="1"/>
          </p:cNvSpPr>
          <p:nvPr/>
        </p:nvSpPr>
        <p:spPr bwMode="auto">
          <a:xfrm>
            <a:off x="7226300" y="4775200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</a:t>
            </a:r>
          </a:p>
        </p:txBody>
      </p:sp>
      <p:sp>
        <p:nvSpPr>
          <p:cNvPr id="5143" name="TextBox 36"/>
          <p:cNvSpPr txBox="1">
            <a:spLocks noChangeArrowheads="1"/>
          </p:cNvSpPr>
          <p:nvPr/>
        </p:nvSpPr>
        <p:spPr bwMode="auto">
          <a:xfrm>
            <a:off x="8051800" y="4013200"/>
            <a:ext cx="5667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12</a:t>
            </a:r>
          </a:p>
        </p:txBody>
      </p:sp>
      <p:sp>
        <p:nvSpPr>
          <p:cNvPr id="5144" name="TextBox 37"/>
          <p:cNvSpPr txBox="1">
            <a:spLocks noChangeArrowheads="1"/>
          </p:cNvSpPr>
          <p:nvPr/>
        </p:nvSpPr>
        <p:spPr bwMode="auto">
          <a:xfrm>
            <a:off x="5969000" y="4876800"/>
            <a:ext cx="5667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13</a:t>
            </a:r>
          </a:p>
        </p:txBody>
      </p:sp>
      <p:sp>
        <p:nvSpPr>
          <p:cNvPr id="5145" name="TextBox 38"/>
          <p:cNvSpPr txBox="1">
            <a:spLocks noChangeArrowheads="1"/>
          </p:cNvSpPr>
          <p:nvPr/>
        </p:nvSpPr>
        <p:spPr bwMode="auto">
          <a:xfrm>
            <a:off x="4889500" y="3708400"/>
            <a:ext cx="5667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15</a:t>
            </a:r>
          </a:p>
        </p:txBody>
      </p:sp>
      <p:sp>
        <p:nvSpPr>
          <p:cNvPr id="4" name="TextBox 39"/>
          <p:cNvSpPr txBox="1">
            <a:spLocks noChangeArrowheads="1"/>
          </p:cNvSpPr>
          <p:nvPr/>
        </p:nvSpPr>
        <p:spPr bwMode="auto">
          <a:xfrm>
            <a:off x="990600" y="2552700"/>
            <a:ext cx="3078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Find length BD first</a:t>
            </a:r>
          </a:p>
        </p:txBody>
      </p:sp>
      <p:sp>
        <p:nvSpPr>
          <p:cNvPr id="5147" name="TextBox 25"/>
          <p:cNvSpPr txBox="1">
            <a:spLocks noChangeArrowheads="1"/>
          </p:cNvSpPr>
          <p:nvPr/>
        </p:nvSpPr>
        <p:spPr bwMode="auto">
          <a:xfrm>
            <a:off x="66675" y="1270000"/>
            <a:ext cx="790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N5 LS</a:t>
            </a:r>
          </a:p>
        </p:txBody>
      </p:sp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1125538" y="6067425"/>
          <a:ext cx="15875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13" imgW="787320" imgH="177480" progId="Equation.DSMT4">
                  <p:embed/>
                </p:oleObj>
              </mc:Choice>
              <mc:Fallback>
                <p:oleObj name="Equation" r:id="rId13" imgW="787320" imgH="177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6067425"/>
                        <a:ext cx="1587500" cy="3825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50800">
                        <a:solidFill>
                          <a:srgbClr val="1C1C1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26"/>
          <p:cNvGraphicFramePr>
            <a:graphicFrameLocks noChangeAspect="1"/>
          </p:cNvGraphicFramePr>
          <p:nvPr/>
        </p:nvGraphicFramePr>
        <p:xfrm>
          <a:off x="6427788" y="3781425"/>
          <a:ext cx="75247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15" imgW="419040" imgH="177480" progId="Equation.DSMT4">
                  <p:embed/>
                </p:oleObj>
              </mc:Choice>
              <mc:Fallback>
                <p:oleObj name="Equation" r:id="rId15" imgW="419040" imgH="1774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7788" y="3781425"/>
                        <a:ext cx="75247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50800">
                            <a:solidFill>
                              <a:srgbClr val="1C1C1C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traight Connector 31"/>
          <p:cNvCxnSpPr/>
          <p:nvPr/>
        </p:nvCxnSpPr>
        <p:spPr>
          <a:xfrm flipH="1">
            <a:off x="5556250" y="3170238"/>
            <a:ext cx="0" cy="1679575"/>
          </a:xfrm>
          <a:prstGeom prst="line">
            <a:avLst/>
          </a:prstGeom>
          <a:ln w="762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27" idx="0"/>
          </p:cNvCxnSpPr>
          <p:nvPr/>
        </p:nvCxnSpPr>
        <p:spPr>
          <a:xfrm rot="16200000" flipH="1">
            <a:off x="5582443" y="3180557"/>
            <a:ext cx="1649413" cy="1714500"/>
          </a:xfrm>
          <a:prstGeom prst="line">
            <a:avLst/>
          </a:prstGeom>
          <a:ln w="762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6200000" flipH="1">
            <a:off x="6365875" y="4006851"/>
            <a:ext cx="3175" cy="1689100"/>
          </a:xfrm>
          <a:prstGeom prst="line">
            <a:avLst/>
          </a:prstGeom>
          <a:ln w="762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5"/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Revision of Pythagoras Theorem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0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0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10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0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ight Triangle 27"/>
          <p:cNvSpPr/>
          <p:nvPr/>
        </p:nvSpPr>
        <p:spPr>
          <a:xfrm rot="18829116">
            <a:off x="6117431" y="2129632"/>
            <a:ext cx="2020887" cy="2368550"/>
          </a:xfrm>
          <a:prstGeom prst="rtTriangle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7" name="Right Triangle 26"/>
          <p:cNvSpPr/>
          <p:nvPr/>
        </p:nvSpPr>
        <p:spPr>
          <a:xfrm>
            <a:off x="5549900" y="3213100"/>
            <a:ext cx="1689100" cy="1638300"/>
          </a:xfrm>
          <a:prstGeom prst="rtTriangle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F8AAB25-DF07-42F0-9138-3CDBEAF21B4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155" name="Rectangle 3"/>
          <p:cNvSpPr>
            <a:spLocks noChangeArrowheads="1"/>
          </p:cNvSpPr>
          <p:nvPr/>
        </p:nvSpPr>
        <p:spPr bwMode="auto">
          <a:xfrm>
            <a:off x="2133600" y="-1604963"/>
            <a:ext cx="812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56" name="Rectangle 9"/>
          <p:cNvSpPr>
            <a:spLocks noChangeArrowheads="1"/>
          </p:cNvSpPr>
          <p:nvPr/>
        </p:nvSpPr>
        <p:spPr bwMode="auto">
          <a:xfrm>
            <a:off x="914400" y="1920875"/>
            <a:ext cx="81041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72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Problem : Find the perimeter out this shape</a:t>
            </a:r>
          </a:p>
        </p:txBody>
      </p:sp>
      <p:graphicFrame>
        <p:nvGraphicFramePr>
          <p:cNvPr id="110602" name="Object 10"/>
          <p:cNvGraphicFramePr>
            <a:graphicFrameLocks noChangeAspect="1"/>
          </p:cNvGraphicFramePr>
          <p:nvPr/>
        </p:nvGraphicFramePr>
        <p:xfrm>
          <a:off x="1268413" y="3082925"/>
          <a:ext cx="33718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3" imgW="1498320" imgH="228600" progId="Equation.DSMT4">
                  <p:embed/>
                </p:oleObj>
              </mc:Choice>
              <mc:Fallback>
                <p:oleObj name="Equation" r:id="rId3" imgW="1498320" imgH="228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13" y="3082925"/>
                        <a:ext cx="3371850" cy="5080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5400">
                        <a:solidFill>
                          <a:srgbClr val="1C1C1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3" name="Object 11"/>
          <p:cNvGraphicFramePr>
            <a:graphicFrameLocks noChangeAspect="1"/>
          </p:cNvGraphicFramePr>
          <p:nvPr/>
        </p:nvGraphicFramePr>
        <p:xfrm>
          <a:off x="1268413" y="3649663"/>
          <a:ext cx="2857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5" imgW="1269720" imgH="228600" progId="Equation.DSMT4">
                  <p:embed/>
                </p:oleObj>
              </mc:Choice>
              <mc:Fallback>
                <p:oleObj name="Equation" r:id="rId5" imgW="1269720" imgH="228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13" y="3649663"/>
                        <a:ext cx="2857500" cy="5080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5400">
                        <a:solidFill>
                          <a:srgbClr val="1C1C1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5" name="Object 13"/>
          <p:cNvGraphicFramePr>
            <a:graphicFrameLocks noChangeAspect="1"/>
          </p:cNvGraphicFramePr>
          <p:nvPr/>
        </p:nvGraphicFramePr>
        <p:xfrm>
          <a:off x="1268413" y="4214813"/>
          <a:ext cx="274002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Equation" r:id="rId7" imgW="1358640" imgH="228600" progId="Equation.DSMT4">
                  <p:embed/>
                </p:oleObj>
              </mc:Choice>
              <mc:Fallback>
                <p:oleObj name="Equation" r:id="rId7" imgW="1358640" imgH="228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13" y="4214813"/>
                        <a:ext cx="2740025" cy="4889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5400">
                        <a:solidFill>
                          <a:srgbClr val="1C1C1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6" name="Object 14"/>
          <p:cNvGraphicFramePr>
            <a:graphicFrameLocks noChangeAspect="1"/>
          </p:cNvGraphicFramePr>
          <p:nvPr/>
        </p:nvGraphicFramePr>
        <p:xfrm>
          <a:off x="1268413" y="4762500"/>
          <a:ext cx="2024062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Equation" r:id="rId9" imgW="1002960" imgH="203040" progId="Equation.DSMT4">
                  <p:embed/>
                </p:oleObj>
              </mc:Choice>
              <mc:Fallback>
                <p:oleObj name="Equation" r:id="rId9" imgW="1002960" imgH="2030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13" y="4762500"/>
                        <a:ext cx="2024062" cy="4381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5400">
                        <a:solidFill>
                          <a:srgbClr val="1C1C1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7" name="Picture 16" descr="scottishflag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2850" y="708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8" name="Text Box 17"/>
          <p:cNvSpPr txBox="1">
            <a:spLocks noChangeArrowheads="1"/>
          </p:cNvSpPr>
          <p:nvPr/>
        </p:nvSpPr>
        <p:spPr bwMode="auto">
          <a:xfrm rot="-5400000">
            <a:off x="-1546225" y="3954463"/>
            <a:ext cx="40274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6159" name="Picture 25" descr="Office Objects 057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Rectangle 28"/>
          <p:cNvSpPr/>
          <p:nvPr/>
        </p:nvSpPr>
        <p:spPr>
          <a:xfrm>
            <a:off x="5562600" y="4622800"/>
            <a:ext cx="228600" cy="2159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0" name="Rectangle 29"/>
          <p:cNvSpPr/>
          <p:nvPr/>
        </p:nvSpPr>
        <p:spPr>
          <a:xfrm rot="18778718">
            <a:off x="7161213" y="4630737"/>
            <a:ext cx="209550" cy="200025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162" name="TextBox 30"/>
          <p:cNvSpPr txBox="1">
            <a:spLocks noChangeArrowheads="1"/>
          </p:cNvSpPr>
          <p:nvPr/>
        </p:nvSpPr>
        <p:spPr bwMode="auto">
          <a:xfrm>
            <a:off x="7035800" y="2789238"/>
            <a:ext cx="3921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h</a:t>
            </a:r>
          </a:p>
        </p:txBody>
      </p:sp>
      <p:sp>
        <p:nvSpPr>
          <p:cNvPr id="6163" name="TextBox 32"/>
          <p:cNvSpPr txBox="1">
            <a:spLocks noChangeArrowheads="1"/>
          </p:cNvSpPr>
          <p:nvPr/>
        </p:nvSpPr>
        <p:spPr bwMode="auto">
          <a:xfrm>
            <a:off x="5170488" y="4673600"/>
            <a:ext cx="447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A</a:t>
            </a:r>
          </a:p>
        </p:txBody>
      </p:sp>
      <p:sp>
        <p:nvSpPr>
          <p:cNvPr id="6164" name="TextBox 33"/>
          <p:cNvSpPr txBox="1">
            <a:spLocks noChangeArrowheads="1"/>
          </p:cNvSpPr>
          <p:nvPr/>
        </p:nvSpPr>
        <p:spPr bwMode="auto">
          <a:xfrm>
            <a:off x="5130800" y="2908300"/>
            <a:ext cx="4111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B</a:t>
            </a:r>
          </a:p>
        </p:txBody>
      </p:sp>
      <p:sp>
        <p:nvSpPr>
          <p:cNvPr id="6165" name="TextBox 34"/>
          <p:cNvSpPr txBox="1">
            <a:spLocks noChangeArrowheads="1"/>
          </p:cNvSpPr>
          <p:nvPr/>
        </p:nvSpPr>
        <p:spPr bwMode="auto">
          <a:xfrm>
            <a:off x="8616950" y="3030538"/>
            <a:ext cx="4016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</a:t>
            </a:r>
          </a:p>
        </p:txBody>
      </p:sp>
      <p:sp>
        <p:nvSpPr>
          <p:cNvPr id="6166" name="TextBox 35"/>
          <p:cNvSpPr txBox="1">
            <a:spLocks noChangeArrowheads="1"/>
          </p:cNvSpPr>
          <p:nvPr/>
        </p:nvSpPr>
        <p:spPr bwMode="auto">
          <a:xfrm>
            <a:off x="7162800" y="4802188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</a:t>
            </a:r>
          </a:p>
        </p:txBody>
      </p:sp>
      <p:sp>
        <p:nvSpPr>
          <p:cNvPr id="6167" name="TextBox 36"/>
          <p:cNvSpPr txBox="1">
            <a:spLocks noChangeArrowheads="1"/>
          </p:cNvSpPr>
          <p:nvPr/>
        </p:nvSpPr>
        <p:spPr bwMode="auto">
          <a:xfrm>
            <a:off x="8051800" y="4013200"/>
            <a:ext cx="5667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12</a:t>
            </a:r>
          </a:p>
        </p:txBody>
      </p:sp>
      <p:sp>
        <p:nvSpPr>
          <p:cNvPr id="6168" name="TextBox 37"/>
          <p:cNvSpPr txBox="1">
            <a:spLocks noChangeArrowheads="1"/>
          </p:cNvSpPr>
          <p:nvPr/>
        </p:nvSpPr>
        <p:spPr bwMode="auto">
          <a:xfrm>
            <a:off x="5969000" y="4876800"/>
            <a:ext cx="5667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13</a:t>
            </a:r>
          </a:p>
        </p:txBody>
      </p:sp>
      <p:sp>
        <p:nvSpPr>
          <p:cNvPr id="6169" name="TextBox 38"/>
          <p:cNvSpPr txBox="1">
            <a:spLocks noChangeArrowheads="1"/>
          </p:cNvSpPr>
          <p:nvPr/>
        </p:nvSpPr>
        <p:spPr bwMode="auto">
          <a:xfrm>
            <a:off x="4889500" y="3708400"/>
            <a:ext cx="5667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15</a:t>
            </a:r>
          </a:p>
        </p:txBody>
      </p:sp>
      <p:sp>
        <p:nvSpPr>
          <p:cNvPr id="5" name="TextBox 39"/>
          <p:cNvSpPr txBox="1">
            <a:spLocks noChangeArrowheads="1"/>
          </p:cNvSpPr>
          <p:nvPr/>
        </p:nvSpPr>
        <p:spPr bwMode="auto">
          <a:xfrm>
            <a:off x="990600" y="2552700"/>
            <a:ext cx="1749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Now find h</a:t>
            </a:r>
          </a:p>
        </p:txBody>
      </p:sp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1268413" y="5257800"/>
          <a:ext cx="133191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Equation" r:id="rId13" imgW="660240" imgH="228600" progId="Equation.DSMT4">
                  <p:embed/>
                </p:oleObj>
              </mc:Choice>
              <mc:Fallback>
                <p:oleObj name="Equation" r:id="rId13" imgW="66024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13" y="5257800"/>
                        <a:ext cx="1331912" cy="49212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5400">
                        <a:solidFill>
                          <a:srgbClr val="1C1C1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1268413" y="5808663"/>
          <a:ext cx="27400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6" name="Equation" r:id="rId15" imgW="1358640" imgH="203040" progId="Equation.DSMT4">
                  <p:embed/>
                </p:oleObj>
              </mc:Choice>
              <mc:Fallback>
                <p:oleObj name="Equation" r:id="rId15" imgW="1358640" imgH="203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13" y="5808663"/>
                        <a:ext cx="2740025" cy="4381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5400">
                        <a:solidFill>
                          <a:srgbClr val="1C1C1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71" name="TextBox 30"/>
          <p:cNvSpPr txBox="1">
            <a:spLocks noChangeArrowheads="1"/>
          </p:cNvSpPr>
          <p:nvPr/>
        </p:nvSpPr>
        <p:spPr bwMode="auto">
          <a:xfrm>
            <a:off x="66675" y="1270000"/>
            <a:ext cx="790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N5 LS</a:t>
            </a:r>
          </a:p>
        </p:txBody>
      </p:sp>
      <p:cxnSp>
        <p:nvCxnSpPr>
          <p:cNvPr id="36" name="Straight Connector 35"/>
          <p:cNvCxnSpPr/>
          <p:nvPr/>
        </p:nvCxnSpPr>
        <p:spPr>
          <a:xfrm rot="5400000">
            <a:off x="7220744" y="3404394"/>
            <a:ext cx="1504950" cy="1468438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5541963" y="3170238"/>
            <a:ext cx="0" cy="1679575"/>
          </a:xfrm>
          <a:prstGeom prst="line">
            <a:avLst/>
          </a:prstGeom>
          <a:ln w="762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16200000" flipH="1">
            <a:off x="6365875" y="4006851"/>
            <a:ext cx="3175" cy="1689100"/>
          </a:xfrm>
          <a:prstGeom prst="line">
            <a:avLst/>
          </a:prstGeom>
          <a:ln w="762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endCxn id="27" idx="0"/>
          </p:cNvCxnSpPr>
          <p:nvPr/>
        </p:nvCxnSpPr>
        <p:spPr>
          <a:xfrm rot="10800000">
            <a:off x="5549900" y="3213100"/>
            <a:ext cx="3132138" cy="201613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6200000" flipH="1">
            <a:off x="5584826" y="3182937"/>
            <a:ext cx="1638300" cy="1698625"/>
          </a:xfrm>
          <a:prstGeom prst="line">
            <a:avLst/>
          </a:prstGeom>
          <a:ln w="762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6200000" flipH="1">
            <a:off x="5587207" y="3171031"/>
            <a:ext cx="1663700" cy="1738313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5"/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Revision of Pythagoras Theorem</a:t>
            </a:r>
          </a:p>
        </p:txBody>
      </p:sp>
      <p:sp>
        <p:nvSpPr>
          <p:cNvPr id="38" name="Cloud 37"/>
          <p:cNvSpPr/>
          <p:nvPr/>
        </p:nvSpPr>
        <p:spPr>
          <a:xfrm>
            <a:off x="2740025" y="0"/>
            <a:ext cx="5967413" cy="2184400"/>
          </a:xfrm>
          <a:prstGeom prst="cloud">
            <a:avLst/>
          </a:prstGeom>
          <a:solidFill>
            <a:srgbClr val="66FF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Perimeter</a:t>
            </a:r>
          </a:p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= 15 + 23.2 + 12 +13</a:t>
            </a:r>
          </a:p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= 63.2</a:t>
            </a:r>
          </a:p>
        </p:txBody>
      </p:sp>
      <p:sp>
        <p:nvSpPr>
          <p:cNvPr id="6180" name="TextBox 38"/>
          <p:cNvSpPr txBox="1">
            <a:spLocks noChangeArrowheads="1"/>
          </p:cNvSpPr>
          <p:nvPr/>
        </p:nvSpPr>
        <p:spPr bwMode="auto">
          <a:xfrm>
            <a:off x="6484938" y="3829050"/>
            <a:ext cx="835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00000"/>
                </a:solidFill>
              </a:rPr>
              <a:t>19.85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10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10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8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33"/>
          <p:cNvGrpSpPr>
            <a:grpSpLocks/>
          </p:cNvGrpSpPr>
          <p:nvPr/>
        </p:nvGrpSpPr>
        <p:grpSpPr bwMode="auto">
          <a:xfrm>
            <a:off x="7462838" y="2603500"/>
            <a:ext cx="982662" cy="1404938"/>
            <a:chOff x="4245502" y="3502681"/>
            <a:chExt cx="1571585" cy="2002232"/>
          </a:xfrm>
        </p:grpSpPr>
        <p:grpSp>
          <p:nvGrpSpPr>
            <p:cNvPr id="19503" name="Group 29"/>
            <p:cNvGrpSpPr>
              <a:grpSpLocks/>
            </p:cNvGrpSpPr>
            <p:nvPr/>
          </p:nvGrpSpPr>
          <p:grpSpPr bwMode="auto">
            <a:xfrm rot="3301793">
              <a:off x="4333875" y="4021701"/>
              <a:ext cx="1727559" cy="1238865"/>
              <a:chOff x="4333875" y="4021701"/>
              <a:chExt cx="1727559" cy="1238865"/>
            </a:xfrm>
          </p:grpSpPr>
          <p:sp>
            <p:nvSpPr>
              <p:cNvPr id="28" name="Right Triangle 27"/>
              <p:cNvSpPr/>
              <p:nvPr/>
            </p:nvSpPr>
            <p:spPr>
              <a:xfrm>
                <a:off x="4333209" y="4020666"/>
                <a:ext cx="1726217" cy="1238988"/>
              </a:xfrm>
              <a:prstGeom prst="rt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4298111" y="5174667"/>
                <a:ext cx="104071" cy="10917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4245502" y="3502681"/>
              <a:ext cx="439231" cy="39365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200" dirty="0">
                  <a:solidFill>
                    <a:prstClr val="black"/>
                  </a:solidFill>
                  <a:latin typeface="Calibri"/>
                  <a:cs typeface="+mn-cs"/>
                </a:rPr>
                <a:t>A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248040" y="4848815"/>
              <a:ext cx="429077" cy="39365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200" dirty="0">
                  <a:solidFill>
                    <a:prstClr val="black"/>
                  </a:solidFill>
                  <a:latin typeface="Calibri"/>
                  <a:cs typeface="+mn-cs"/>
                </a:rPr>
                <a:t>B</a:t>
              </a:r>
            </a:p>
          </p:txBody>
        </p:sp>
      </p:grpSp>
      <p:grpSp>
        <p:nvGrpSpPr>
          <p:cNvPr id="19459" name="Group 53"/>
          <p:cNvGrpSpPr>
            <a:grpSpLocks/>
          </p:cNvGrpSpPr>
          <p:nvPr/>
        </p:nvGrpSpPr>
        <p:grpSpPr bwMode="auto">
          <a:xfrm>
            <a:off x="255588" y="935038"/>
            <a:ext cx="3716337" cy="1327150"/>
            <a:chOff x="466725" y="681039"/>
            <a:chExt cx="3716027" cy="1327308"/>
          </a:xfrm>
        </p:grpSpPr>
        <p:grpSp>
          <p:nvGrpSpPr>
            <p:cNvPr id="6" name="Group 18"/>
            <p:cNvGrpSpPr/>
            <p:nvPr/>
          </p:nvGrpSpPr>
          <p:grpSpPr>
            <a:xfrm>
              <a:off x="685807" y="917474"/>
              <a:ext cx="3248018" cy="825602"/>
              <a:chOff x="71445" y="707923"/>
              <a:chExt cx="5046242" cy="1239941"/>
            </a:xfrm>
            <a:noFill/>
          </p:grpSpPr>
          <p:sp>
            <p:nvSpPr>
              <p:cNvPr id="4" name="Right Triangle 3"/>
              <p:cNvSpPr/>
              <p:nvPr/>
            </p:nvSpPr>
            <p:spPr>
              <a:xfrm>
                <a:off x="3392126" y="707923"/>
                <a:ext cx="1725561" cy="1238865"/>
              </a:xfrm>
              <a:prstGeom prst="rtTriangl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ight Triangle 13"/>
              <p:cNvSpPr/>
              <p:nvPr/>
            </p:nvSpPr>
            <p:spPr>
              <a:xfrm flipH="1">
                <a:off x="71445" y="708994"/>
                <a:ext cx="1725561" cy="1238865"/>
              </a:xfrm>
              <a:prstGeom prst="rtTriangl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796547" y="707924"/>
                <a:ext cx="1592826" cy="123994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466725" y="1762255"/>
              <a:ext cx="261915" cy="24609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C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676299" y="1762255"/>
              <a:ext cx="277789" cy="24609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D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695389" y="1762255"/>
              <a:ext cx="265090" cy="24609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E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919249" y="1762255"/>
              <a:ext cx="263503" cy="24609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F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676299" y="681039"/>
              <a:ext cx="271439" cy="24609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G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671578" y="681039"/>
              <a:ext cx="282551" cy="24609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H</a:t>
              </a:r>
            </a:p>
          </p:txBody>
        </p:sp>
      </p:grpSp>
      <p:grpSp>
        <p:nvGrpSpPr>
          <p:cNvPr id="19460" name="Group 52"/>
          <p:cNvGrpSpPr>
            <a:grpSpLocks/>
          </p:cNvGrpSpPr>
          <p:nvPr/>
        </p:nvGrpSpPr>
        <p:grpSpPr bwMode="auto">
          <a:xfrm rot="10800000">
            <a:off x="1289050" y="2600325"/>
            <a:ext cx="2698750" cy="1017588"/>
            <a:chOff x="1809750" y="2290763"/>
            <a:chExt cx="2698501" cy="1017746"/>
          </a:xfrm>
        </p:grpSpPr>
        <p:sp>
          <p:nvSpPr>
            <p:cNvPr id="17" name="Freeform 16"/>
            <p:cNvSpPr/>
            <p:nvPr/>
          </p:nvSpPr>
          <p:spPr>
            <a:xfrm>
              <a:off x="2127221" y="2419371"/>
              <a:ext cx="2157213" cy="719249"/>
            </a:xfrm>
            <a:custGeom>
              <a:avLst/>
              <a:gdLst>
                <a:gd name="connsiteX0" fmla="*/ 2157412 w 2157412"/>
                <a:gd name="connsiteY0" fmla="*/ 0 h 719137"/>
                <a:gd name="connsiteX1" fmla="*/ 723900 w 2157412"/>
                <a:gd name="connsiteY1" fmla="*/ 0 h 719137"/>
                <a:gd name="connsiteX2" fmla="*/ 0 w 2157412"/>
                <a:gd name="connsiteY2" fmla="*/ 719137 h 719137"/>
                <a:gd name="connsiteX3" fmla="*/ 2157412 w 2157412"/>
                <a:gd name="connsiteY3" fmla="*/ 719137 h 719137"/>
                <a:gd name="connsiteX4" fmla="*/ 2157412 w 2157412"/>
                <a:gd name="connsiteY4" fmla="*/ 0 h 719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7412" h="719137">
                  <a:moveTo>
                    <a:pt x="2157412" y="0"/>
                  </a:moveTo>
                  <a:lnTo>
                    <a:pt x="723900" y="0"/>
                  </a:lnTo>
                  <a:lnTo>
                    <a:pt x="0" y="719137"/>
                  </a:lnTo>
                  <a:lnTo>
                    <a:pt x="2157412" y="719137"/>
                  </a:lnTo>
                  <a:cubicBezTo>
                    <a:pt x="2155825" y="479425"/>
                    <a:pt x="2154237" y="239712"/>
                    <a:pt x="2157412" y="0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>
                <a:solidFill>
                  <a:prstClr val="white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 rot="10800000">
              <a:off x="1839909" y="3062408"/>
              <a:ext cx="255564" cy="24610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I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 rot="10800000">
              <a:off x="4254274" y="3062408"/>
              <a:ext cx="269850" cy="24610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J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 rot="10800000">
              <a:off x="4252687" y="2290763"/>
              <a:ext cx="263501" cy="24610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K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 rot="10800000">
              <a:off x="2576441" y="2290763"/>
              <a:ext cx="255564" cy="24610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L</a:t>
              </a:r>
            </a:p>
          </p:txBody>
        </p:sp>
      </p:grpSp>
      <p:grpSp>
        <p:nvGrpSpPr>
          <p:cNvPr id="19461" name="Group 51"/>
          <p:cNvGrpSpPr>
            <a:grpSpLocks/>
          </p:cNvGrpSpPr>
          <p:nvPr/>
        </p:nvGrpSpPr>
        <p:grpSpPr bwMode="auto">
          <a:xfrm>
            <a:off x="6864350" y="176213"/>
            <a:ext cx="2279650" cy="2179637"/>
            <a:chOff x="6665803" y="176213"/>
            <a:chExt cx="2279680" cy="2179796"/>
          </a:xfrm>
        </p:grpSpPr>
        <p:grpSp>
          <p:nvGrpSpPr>
            <p:cNvPr id="10" name="Group 11"/>
            <p:cNvGrpSpPr/>
            <p:nvPr/>
          </p:nvGrpSpPr>
          <p:grpSpPr>
            <a:xfrm>
              <a:off x="6921910" y="373626"/>
              <a:ext cx="1725561" cy="1873046"/>
              <a:chOff x="4886633" y="1524000"/>
              <a:chExt cx="1725561" cy="1873046"/>
            </a:xfrm>
            <a:noFill/>
          </p:grpSpPr>
          <p:sp>
            <p:nvSpPr>
              <p:cNvPr id="9" name="Right Triangle 8"/>
              <p:cNvSpPr/>
              <p:nvPr/>
            </p:nvSpPr>
            <p:spPr>
              <a:xfrm>
                <a:off x="4886633" y="1524000"/>
                <a:ext cx="1725561" cy="1238865"/>
              </a:xfrm>
              <a:prstGeom prst="rtTriangl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4889398" y="2762865"/>
                <a:ext cx="1722795" cy="634181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6665803" y="2109929"/>
              <a:ext cx="298454" cy="2460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M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676916" y="176213"/>
              <a:ext cx="287341" cy="2460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N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8658142" y="1452656"/>
              <a:ext cx="287341" cy="2460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O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658142" y="2109929"/>
              <a:ext cx="252415" cy="2460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P</a:t>
              </a:r>
            </a:p>
          </p:txBody>
        </p:sp>
      </p:grpSp>
      <p:grpSp>
        <p:nvGrpSpPr>
          <p:cNvPr id="19462" name="Group 66"/>
          <p:cNvGrpSpPr>
            <a:grpSpLocks/>
          </p:cNvGrpSpPr>
          <p:nvPr/>
        </p:nvGrpSpPr>
        <p:grpSpPr bwMode="auto">
          <a:xfrm>
            <a:off x="947738" y="4348163"/>
            <a:ext cx="1855787" cy="1827212"/>
            <a:chOff x="2466975" y="4038600"/>
            <a:chExt cx="1855491" cy="1827371"/>
          </a:xfrm>
        </p:grpSpPr>
        <p:sp>
          <p:nvSpPr>
            <p:cNvPr id="55" name="Isosceles Triangle 54"/>
            <p:cNvSpPr/>
            <p:nvPr/>
          </p:nvSpPr>
          <p:spPr>
            <a:xfrm rot="10800000">
              <a:off x="2714585" y="4238642"/>
              <a:ext cx="1390428" cy="133361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>
                <a:solidFill>
                  <a:prstClr val="white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466975" y="4038600"/>
              <a:ext cx="296815" cy="24608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Q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057396" y="4038600"/>
              <a:ext cx="265070" cy="24608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R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285994" y="5619888"/>
              <a:ext cx="273006" cy="24608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S</a:t>
              </a:r>
            </a:p>
          </p:txBody>
        </p:sp>
        <p:cxnSp>
          <p:nvCxnSpPr>
            <p:cNvPr id="60" name="Straight Connector 59"/>
            <p:cNvCxnSpPr>
              <a:stCxn id="55" idx="0"/>
              <a:endCxn id="55" idx="3"/>
            </p:cNvCxnSpPr>
            <p:nvPr/>
          </p:nvCxnSpPr>
          <p:spPr>
            <a:xfrm flipV="1">
              <a:off x="3409800" y="4238642"/>
              <a:ext cx="0" cy="1333616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3352659" y="4638727"/>
              <a:ext cx="271419" cy="24608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T</a:t>
              </a:r>
            </a:p>
          </p:txBody>
        </p:sp>
      </p:grpSp>
      <p:grpSp>
        <p:nvGrpSpPr>
          <p:cNvPr id="19463" name="Group 68"/>
          <p:cNvGrpSpPr>
            <a:grpSpLocks/>
          </p:cNvGrpSpPr>
          <p:nvPr/>
        </p:nvGrpSpPr>
        <p:grpSpPr bwMode="auto">
          <a:xfrm rot="7477175">
            <a:off x="4951413" y="1906588"/>
            <a:ext cx="984250" cy="1403350"/>
            <a:chOff x="4243453" y="3504508"/>
            <a:chExt cx="1573634" cy="2000405"/>
          </a:xfrm>
        </p:grpSpPr>
        <p:grpSp>
          <p:nvGrpSpPr>
            <p:cNvPr id="19475" name="Group 29"/>
            <p:cNvGrpSpPr>
              <a:grpSpLocks/>
            </p:cNvGrpSpPr>
            <p:nvPr/>
          </p:nvGrpSpPr>
          <p:grpSpPr bwMode="auto">
            <a:xfrm rot="3301793">
              <a:off x="4333875" y="4021701"/>
              <a:ext cx="1727559" cy="1238865"/>
              <a:chOff x="4333875" y="4021701"/>
              <a:chExt cx="1727559" cy="1238865"/>
            </a:xfrm>
          </p:grpSpPr>
          <p:sp>
            <p:nvSpPr>
              <p:cNvPr id="73" name="Right Triangle 72"/>
              <p:cNvSpPr/>
              <p:nvPr/>
            </p:nvSpPr>
            <p:spPr>
              <a:xfrm>
                <a:off x="4389480" y="4047567"/>
                <a:ext cx="1703965" cy="1238603"/>
              </a:xfrm>
              <a:prstGeom prst="rt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356708" y="5224629"/>
                <a:ext cx="104093" cy="1091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1" name="TextBox 70"/>
            <p:cNvSpPr txBox="1"/>
            <p:nvPr/>
          </p:nvSpPr>
          <p:spPr>
            <a:xfrm rot="14122825">
              <a:off x="4271493" y="3520911"/>
              <a:ext cx="391483" cy="44163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200" dirty="0">
                  <a:solidFill>
                    <a:prstClr val="black"/>
                  </a:solidFill>
                  <a:latin typeface="Calibri"/>
                  <a:cs typeface="+mn-cs"/>
                </a:rPr>
                <a:t>A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 rot="14122825">
              <a:off x="5314286" y="4454047"/>
              <a:ext cx="380167" cy="44163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200" dirty="0">
                  <a:solidFill>
                    <a:prstClr val="black"/>
                  </a:solidFill>
                  <a:latin typeface="Calibri"/>
                  <a:cs typeface="+mn-cs"/>
                </a:rPr>
                <a:t>C</a:t>
              </a:r>
            </a:p>
          </p:txBody>
        </p:sp>
      </p:grpSp>
      <p:grpSp>
        <p:nvGrpSpPr>
          <p:cNvPr id="19464" name="Group 85"/>
          <p:cNvGrpSpPr>
            <a:grpSpLocks/>
          </p:cNvGrpSpPr>
          <p:nvPr/>
        </p:nvGrpSpPr>
        <p:grpSpPr bwMode="auto">
          <a:xfrm>
            <a:off x="4108450" y="4030663"/>
            <a:ext cx="4519613" cy="2266950"/>
            <a:chOff x="4108084" y="4030467"/>
            <a:chExt cx="4519431" cy="2267279"/>
          </a:xfrm>
        </p:grpSpPr>
        <p:grpSp>
          <p:nvGrpSpPr>
            <p:cNvPr id="19466" name="Group 80"/>
            <p:cNvGrpSpPr>
              <a:grpSpLocks/>
            </p:cNvGrpSpPr>
            <p:nvPr/>
          </p:nvGrpSpPr>
          <p:grpSpPr bwMode="auto">
            <a:xfrm>
              <a:off x="4431322" y="4389120"/>
              <a:ext cx="3896751" cy="1678741"/>
              <a:chOff x="4431322" y="4389120"/>
              <a:chExt cx="3896751" cy="1678741"/>
            </a:xfrm>
          </p:grpSpPr>
          <p:cxnSp>
            <p:nvCxnSpPr>
              <p:cNvPr id="77" name="Straight Connector 76"/>
              <p:cNvCxnSpPr>
                <a:stCxn id="75" idx="0"/>
                <a:endCxn id="75" idx="3"/>
              </p:cNvCxnSpPr>
              <p:nvPr/>
            </p:nvCxnSpPr>
            <p:spPr>
              <a:xfrm rot="16200000" flipH="1">
                <a:off x="4647658" y="5226028"/>
                <a:ext cx="1675055" cy="1587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9" name="Rectangle 78"/>
              <p:cNvSpPr/>
              <p:nvPr/>
            </p:nvSpPr>
            <p:spPr>
              <a:xfrm>
                <a:off x="5485979" y="5765856"/>
                <a:ext cx="295263" cy="301669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5189128" y="5765856"/>
                <a:ext cx="295263" cy="301669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75" name="Isosceles Triangle 74"/>
              <p:cNvSpPr/>
              <p:nvPr/>
            </p:nvSpPr>
            <p:spPr>
              <a:xfrm>
                <a:off x="4431921" y="4389294"/>
                <a:ext cx="3895568" cy="1673468"/>
              </a:xfrm>
              <a:prstGeom prst="triangle">
                <a:avLst>
                  <a:gd name="adj" fmla="val 27041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  <p:sp>
          <p:nvSpPr>
            <p:cNvPr id="82" name="TextBox 81"/>
            <p:cNvSpPr txBox="1"/>
            <p:nvPr/>
          </p:nvSpPr>
          <p:spPr bwMode="auto">
            <a:xfrm>
              <a:off x="4108084" y="6051647"/>
              <a:ext cx="279389" cy="2460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A</a:t>
              </a:r>
            </a:p>
          </p:txBody>
        </p:sp>
        <p:sp>
          <p:nvSpPr>
            <p:cNvPr id="83" name="TextBox 82"/>
            <p:cNvSpPr txBox="1"/>
            <p:nvPr/>
          </p:nvSpPr>
          <p:spPr bwMode="auto">
            <a:xfrm>
              <a:off x="5347872" y="4030467"/>
              <a:ext cx="265101" cy="24609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B</a:t>
              </a:r>
            </a:p>
          </p:txBody>
        </p:sp>
        <p:sp>
          <p:nvSpPr>
            <p:cNvPr id="84" name="TextBox 83"/>
            <p:cNvSpPr txBox="1"/>
            <p:nvPr/>
          </p:nvSpPr>
          <p:spPr bwMode="auto">
            <a:xfrm>
              <a:off x="8365588" y="6051647"/>
              <a:ext cx="261927" cy="2460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C</a:t>
              </a:r>
            </a:p>
          </p:txBody>
        </p:sp>
        <p:sp>
          <p:nvSpPr>
            <p:cNvPr id="85" name="TextBox 84"/>
            <p:cNvSpPr txBox="1"/>
            <p:nvPr/>
          </p:nvSpPr>
          <p:spPr bwMode="auto">
            <a:xfrm>
              <a:off x="5341522" y="6051647"/>
              <a:ext cx="277801" cy="2460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D</a:t>
              </a:r>
            </a:p>
          </p:txBody>
        </p:sp>
      </p:grpSp>
      <p:sp>
        <p:nvSpPr>
          <p:cNvPr id="87" name="Cloud 86"/>
          <p:cNvSpPr/>
          <p:nvPr/>
        </p:nvSpPr>
        <p:spPr>
          <a:xfrm>
            <a:off x="3081338" y="55563"/>
            <a:ext cx="3783012" cy="1562100"/>
          </a:xfrm>
          <a:prstGeom prst="cloud">
            <a:avLst/>
          </a:prstGeom>
          <a:solidFill>
            <a:srgbClr val="00FF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chemeClr val="tx1"/>
                </a:solidFill>
                <a:latin typeface="Comic Sans MS" pitchFamily="66" charset="0"/>
              </a:rPr>
              <a:t>Questions involving Perimeter</a:t>
            </a:r>
          </a:p>
          <a:p>
            <a:pPr algn="ctr">
              <a:defRPr/>
            </a:pPr>
            <a:r>
              <a:rPr lang="en-GB" sz="2000" dirty="0">
                <a:solidFill>
                  <a:schemeClr val="tx1"/>
                </a:solidFill>
                <a:latin typeface="Comic Sans MS" pitchFamily="66" charset="0"/>
              </a:rPr>
              <a:t>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7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7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7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85"/>
          <p:cNvGrpSpPr>
            <a:grpSpLocks/>
          </p:cNvGrpSpPr>
          <p:nvPr/>
        </p:nvGrpSpPr>
        <p:grpSpPr bwMode="auto">
          <a:xfrm>
            <a:off x="2152650" y="977900"/>
            <a:ext cx="4581525" cy="2390775"/>
            <a:chOff x="4108084" y="4030467"/>
            <a:chExt cx="4581618" cy="2390562"/>
          </a:xfrm>
        </p:grpSpPr>
        <p:grpSp>
          <p:nvGrpSpPr>
            <p:cNvPr id="20501" name="Group 80"/>
            <p:cNvGrpSpPr>
              <a:grpSpLocks/>
            </p:cNvGrpSpPr>
            <p:nvPr/>
          </p:nvGrpSpPr>
          <p:grpSpPr bwMode="auto">
            <a:xfrm>
              <a:off x="4431322" y="4389120"/>
              <a:ext cx="3896751" cy="1678741"/>
              <a:chOff x="4431322" y="4389120"/>
              <a:chExt cx="3896751" cy="1678741"/>
            </a:xfrm>
          </p:grpSpPr>
          <p:cxnSp>
            <p:nvCxnSpPr>
              <p:cNvPr id="77" name="Straight Connector 76"/>
              <p:cNvCxnSpPr>
                <a:stCxn id="75" idx="0"/>
                <a:endCxn id="75" idx="3"/>
              </p:cNvCxnSpPr>
              <p:nvPr/>
            </p:nvCxnSpPr>
            <p:spPr>
              <a:xfrm rot="16200000" flipH="1">
                <a:off x="4647144" y="5226541"/>
                <a:ext cx="1676250" cy="1587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9" name="Rectangle 78"/>
              <p:cNvSpPr/>
              <p:nvPr/>
            </p:nvSpPr>
            <p:spPr>
              <a:xfrm>
                <a:off x="5486062" y="5767037"/>
                <a:ext cx="295281" cy="301598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5189194" y="5767037"/>
                <a:ext cx="295281" cy="301598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75" name="Isosceles Triangle 74"/>
              <p:cNvSpPr/>
              <p:nvPr/>
            </p:nvSpPr>
            <p:spPr>
              <a:xfrm>
                <a:off x="4431941" y="4389210"/>
                <a:ext cx="3895804" cy="1674663"/>
              </a:xfrm>
              <a:prstGeom prst="triangle">
                <a:avLst>
                  <a:gd name="adj" fmla="val 27041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  <p:sp>
          <p:nvSpPr>
            <p:cNvPr id="82" name="TextBox 81"/>
            <p:cNvSpPr txBox="1"/>
            <p:nvPr/>
          </p:nvSpPr>
          <p:spPr bwMode="auto">
            <a:xfrm>
              <a:off x="4108084" y="6051175"/>
              <a:ext cx="352432" cy="36985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A</a:t>
              </a:r>
            </a:p>
          </p:txBody>
        </p:sp>
        <p:sp>
          <p:nvSpPr>
            <p:cNvPr id="83" name="TextBox 82"/>
            <p:cNvSpPr txBox="1"/>
            <p:nvPr/>
          </p:nvSpPr>
          <p:spPr bwMode="auto">
            <a:xfrm>
              <a:off x="5347947" y="4030467"/>
              <a:ext cx="330207" cy="36985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B</a:t>
              </a:r>
            </a:p>
          </p:txBody>
        </p:sp>
        <p:sp>
          <p:nvSpPr>
            <p:cNvPr id="84" name="TextBox 83"/>
            <p:cNvSpPr txBox="1"/>
            <p:nvPr/>
          </p:nvSpPr>
          <p:spPr bwMode="auto">
            <a:xfrm>
              <a:off x="8365845" y="6051175"/>
              <a:ext cx="323857" cy="36985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C</a:t>
              </a:r>
            </a:p>
          </p:txBody>
        </p:sp>
        <p:sp>
          <p:nvSpPr>
            <p:cNvPr id="85" name="TextBox 84"/>
            <p:cNvSpPr txBox="1"/>
            <p:nvPr/>
          </p:nvSpPr>
          <p:spPr bwMode="auto">
            <a:xfrm>
              <a:off x="5341597" y="6051175"/>
              <a:ext cx="350844" cy="36985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D</a:t>
              </a:r>
            </a:p>
          </p:txBody>
        </p:sp>
      </p:grpSp>
      <p:sp>
        <p:nvSpPr>
          <p:cNvPr id="20483" name="TextBox 58"/>
          <p:cNvSpPr txBox="1">
            <a:spLocks noChangeArrowheads="1"/>
          </p:cNvSpPr>
          <p:nvPr/>
        </p:nvSpPr>
        <p:spPr bwMode="auto">
          <a:xfrm>
            <a:off x="211138" y="196850"/>
            <a:ext cx="690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Calculate the perimeter of this triangle.</a:t>
            </a:r>
          </a:p>
        </p:txBody>
      </p:sp>
      <p:sp>
        <p:nvSpPr>
          <p:cNvPr id="20484" name="TextBox 62"/>
          <p:cNvSpPr txBox="1">
            <a:spLocks noChangeArrowheads="1"/>
          </p:cNvSpPr>
          <p:nvPr/>
        </p:nvSpPr>
        <p:spPr bwMode="auto">
          <a:xfrm>
            <a:off x="2592388" y="3157538"/>
            <a:ext cx="866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3cm</a:t>
            </a:r>
          </a:p>
        </p:txBody>
      </p:sp>
      <p:sp>
        <p:nvSpPr>
          <p:cNvPr id="20485" name="TextBox 63"/>
          <p:cNvSpPr txBox="1">
            <a:spLocks noChangeArrowheads="1"/>
          </p:cNvSpPr>
          <p:nvPr/>
        </p:nvSpPr>
        <p:spPr bwMode="auto">
          <a:xfrm>
            <a:off x="4710113" y="3036888"/>
            <a:ext cx="8683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8cm</a:t>
            </a:r>
          </a:p>
        </p:txBody>
      </p:sp>
      <p:sp>
        <p:nvSpPr>
          <p:cNvPr id="20486" name="TextBox 64"/>
          <p:cNvSpPr txBox="1">
            <a:spLocks noChangeArrowheads="1"/>
          </p:cNvSpPr>
          <p:nvPr/>
        </p:nvSpPr>
        <p:spPr bwMode="auto">
          <a:xfrm>
            <a:off x="3597275" y="1965325"/>
            <a:ext cx="8667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4cm</a:t>
            </a:r>
          </a:p>
        </p:txBody>
      </p:sp>
      <p:cxnSp>
        <p:nvCxnSpPr>
          <p:cNvPr id="67" name="Straight Connector 66"/>
          <p:cNvCxnSpPr/>
          <p:nvPr/>
        </p:nvCxnSpPr>
        <p:spPr>
          <a:xfrm rot="5400000">
            <a:off x="2420144" y="5106194"/>
            <a:ext cx="2390775" cy="158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306388" y="3811588"/>
            <a:ext cx="31988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(AB)</a:t>
            </a:r>
            <a:r>
              <a:rPr lang="en-GB" altLang="en-US" sz="2400" baseline="30000"/>
              <a:t>2</a:t>
            </a:r>
            <a:r>
              <a:rPr lang="en-GB" altLang="en-US" sz="2400"/>
              <a:t> = (AD)</a:t>
            </a:r>
            <a:r>
              <a:rPr lang="en-GB" altLang="en-US" sz="2400" baseline="30000"/>
              <a:t>2 +</a:t>
            </a:r>
            <a:r>
              <a:rPr lang="en-GB" altLang="en-US" sz="2400"/>
              <a:t> (DB)</a:t>
            </a:r>
            <a:r>
              <a:rPr lang="en-GB" altLang="en-US" sz="2400" baseline="30000"/>
              <a:t>2</a:t>
            </a:r>
            <a:r>
              <a:rPr lang="en-GB" altLang="en-US" sz="2400"/>
              <a:t> </a:t>
            </a:r>
            <a:endParaRPr lang="en-GB" altLang="en-US" sz="2400" baseline="30000"/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306388" y="4403725"/>
            <a:ext cx="27098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(AB)</a:t>
            </a:r>
            <a:r>
              <a:rPr lang="en-GB" altLang="en-US" sz="2400" baseline="30000"/>
              <a:t>2</a:t>
            </a:r>
            <a:r>
              <a:rPr lang="en-GB" altLang="en-US" sz="2400"/>
              <a:t> = (3)</a:t>
            </a:r>
            <a:r>
              <a:rPr lang="en-GB" altLang="en-US" sz="2400" baseline="30000"/>
              <a:t>2 +</a:t>
            </a:r>
            <a:r>
              <a:rPr lang="en-GB" altLang="en-US" sz="2400"/>
              <a:t> (4)</a:t>
            </a:r>
            <a:r>
              <a:rPr lang="en-GB" altLang="en-US" sz="2400" baseline="30000"/>
              <a:t>2</a:t>
            </a:r>
            <a:r>
              <a:rPr lang="en-GB" altLang="en-US" sz="2400"/>
              <a:t> </a:t>
            </a:r>
            <a:endParaRPr lang="en-GB" altLang="en-US" sz="2400" baseline="30000"/>
          </a:p>
        </p:txBody>
      </p: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306388" y="4995863"/>
            <a:ext cx="1668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(AB)</a:t>
            </a:r>
            <a:r>
              <a:rPr lang="en-GB" altLang="en-US" sz="2400" baseline="30000"/>
              <a:t>2</a:t>
            </a:r>
            <a:r>
              <a:rPr lang="en-GB" altLang="en-US" sz="2400"/>
              <a:t> = 25</a:t>
            </a:r>
            <a:endParaRPr lang="en-GB" altLang="en-US" sz="2400" baseline="30000"/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658813" y="5588000"/>
            <a:ext cx="1504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AB = √25</a:t>
            </a:r>
            <a:endParaRPr lang="en-GB" altLang="en-US" sz="2400" baseline="30000"/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658813" y="6180138"/>
            <a:ext cx="16192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AB = 5 cm</a:t>
            </a:r>
            <a:endParaRPr lang="en-GB" altLang="en-US" sz="2400" baseline="30000"/>
          </a:p>
        </p:txBody>
      </p:sp>
      <p:sp>
        <p:nvSpPr>
          <p:cNvPr id="81" name="TextBox 80"/>
          <p:cNvSpPr txBox="1">
            <a:spLocks noChangeArrowheads="1"/>
          </p:cNvSpPr>
          <p:nvPr/>
        </p:nvSpPr>
        <p:spPr bwMode="auto">
          <a:xfrm>
            <a:off x="1412875" y="6180138"/>
            <a:ext cx="8620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5 cm</a:t>
            </a:r>
            <a:endParaRPr lang="en-GB" altLang="en-US" sz="2400" baseline="30000"/>
          </a:p>
        </p:txBody>
      </p:sp>
      <p:sp>
        <p:nvSpPr>
          <p:cNvPr id="86" name="TextBox 85"/>
          <p:cNvSpPr txBox="1">
            <a:spLocks noChangeArrowheads="1"/>
          </p:cNvSpPr>
          <p:nvPr/>
        </p:nvSpPr>
        <p:spPr bwMode="auto">
          <a:xfrm>
            <a:off x="4157663" y="3746500"/>
            <a:ext cx="3121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(BC)</a:t>
            </a:r>
            <a:r>
              <a:rPr lang="en-GB" altLang="en-US" sz="2400" baseline="30000"/>
              <a:t>2</a:t>
            </a:r>
            <a:r>
              <a:rPr lang="en-GB" altLang="en-US" sz="2400"/>
              <a:t> = (CD)</a:t>
            </a:r>
            <a:r>
              <a:rPr lang="en-GB" altLang="en-US" sz="2400" baseline="30000"/>
              <a:t>2 +</a:t>
            </a:r>
            <a:r>
              <a:rPr lang="en-GB" altLang="en-US" sz="2400"/>
              <a:t> (DB)</a:t>
            </a:r>
            <a:r>
              <a:rPr lang="en-GB" altLang="en-US" sz="2400" baseline="30000"/>
              <a:t>2</a:t>
            </a:r>
            <a:r>
              <a:rPr lang="en-GB" altLang="en-US" sz="2400"/>
              <a:t> </a:t>
            </a:r>
            <a:endParaRPr lang="en-GB" altLang="en-US" sz="2400" baseline="30000"/>
          </a:p>
        </p:txBody>
      </p:sp>
      <p:sp>
        <p:nvSpPr>
          <p:cNvPr id="88" name="TextBox 87"/>
          <p:cNvSpPr txBox="1">
            <a:spLocks noChangeArrowheads="1"/>
          </p:cNvSpPr>
          <p:nvPr/>
        </p:nvSpPr>
        <p:spPr bwMode="auto">
          <a:xfrm>
            <a:off x="4157663" y="4338638"/>
            <a:ext cx="2670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(BC)</a:t>
            </a:r>
            <a:r>
              <a:rPr lang="en-GB" altLang="en-US" sz="2400" baseline="30000"/>
              <a:t>2</a:t>
            </a:r>
            <a:r>
              <a:rPr lang="en-GB" altLang="en-US" sz="2400"/>
              <a:t> = (8)</a:t>
            </a:r>
            <a:r>
              <a:rPr lang="en-GB" altLang="en-US" sz="2400" baseline="30000"/>
              <a:t>2 +</a:t>
            </a:r>
            <a:r>
              <a:rPr lang="en-GB" altLang="en-US" sz="2400"/>
              <a:t> (4)</a:t>
            </a:r>
            <a:r>
              <a:rPr lang="en-GB" altLang="en-US" sz="2400" baseline="30000"/>
              <a:t>2</a:t>
            </a:r>
            <a:r>
              <a:rPr lang="en-GB" altLang="en-US" sz="2400"/>
              <a:t> </a:t>
            </a:r>
            <a:endParaRPr lang="en-GB" altLang="en-US" sz="2400" baseline="30000"/>
          </a:p>
        </p:txBody>
      </p: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4157663" y="4930775"/>
            <a:ext cx="16287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(BC)</a:t>
            </a:r>
            <a:r>
              <a:rPr lang="en-GB" altLang="en-US" sz="2400" baseline="30000"/>
              <a:t>2</a:t>
            </a:r>
            <a:r>
              <a:rPr lang="en-GB" altLang="en-US" sz="2400"/>
              <a:t> = 80</a:t>
            </a:r>
            <a:endParaRPr lang="en-GB" altLang="en-US" sz="2400" baseline="30000"/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4508500" y="5522913"/>
            <a:ext cx="14668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BC = √80</a:t>
            </a:r>
            <a:endParaRPr lang="en-GB" altLang="en-US" sz="2400" baseline="30000"/>
          </a:p>
        </p:txBody>
      </p:sp>
      <p:sp>
        <p:nvSpPr>
          <p:cNvPr id="91" name="TextBox 90"/>
          <p:cNvSpPr txBox="1">
            <a:spLocks noChangeArrowheads="1"/>
          </p:cNvSpPr>
          <p:nvPr/>
        </p:nvSpPr>
        <p:spPr bwMode="auto">
          <a:xfrm>
            <a:off x="4508500" y="6113463"/>
            <a:ext cx="20716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AB = 8.94 cm</a:t>
            </a:r>
            <a:endParaRPr lang="en-GB" altLang="en-US" sz="2400" baseline="30000"/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5257800" y="6110288"/>
            <a:ext cx="13128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8.94 cm</a:t>
            </a:r>
            <a:endParaRPr lang="en-GB" altLang="en-US" sz="2400" baseline="30000"/>
          </a:p>
        </p:txBody>
      </p:sp>
      <p:sp>
        <p:nvSpPr>
          <p:cNvPr id="93" name="Cloud 92"/>
          <p:cNvSpPr/>
          <p:nvPr/>
        </p:nvSpPr>
        <p:spPr>
          <a:xfrm>
            <a:off x="5106988" y="182563"/>
            <a:ext cx="3811587" cy="1674812"/>
          </a:xfrm>
          <a:prstGeom prst="cloud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  <a:latin typeface="Comic Sans MS" pitchFamily="66" charset="0"/>
              </a:rPr>
              <a:t>Perimeter</a:t>
            </a:r>
          </a:p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  <a:latin typeface="Comic Sans MS" pitchFamily="66" charset="0"/>
              </a:rPr>
              <a:t>= 5 + 8.94 + 11</a:t>
            </a:r>
          </a:p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  <a:latin typeface="Comic Sans MS" pitchFamily="66" charset="0"/>
              </a:rPr>
              <a:t>= 24.94 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60"/>
                            </p:stCondLst>
                            <p:childTnLst>
                              <p:par>
                                <p:cTn id="46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4.72222E-6 -2.22222E-6 L 0.08004 -0.64375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93" y="-3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80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80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80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80"/>
                            </p:stCondLst>
                            <p:childTnLst>
                              <p:par>
                                <p:cTn id="91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1.38889E-6 2.96296E-6 L -0.03732 -0.63496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5" y="-31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9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9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9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4" dur="8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5" dur="8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8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1" dur="8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2" dur="8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8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8" dur="8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9" dur="8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8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9" grpId="0"/>
      <p:bldP spid="70" grpId="0"/>
      <p:bldP spid="76" grpId="0"/>
      <p:bldP spid="78" grpId="0"/>
      <p:bldP spid="81" grpId="0"/>
      <p:bldP spid="81" grpId="1"/>
      <p:bldP spid="86" grpId="0"/>
      <p:bldP spid="88" grpId="0"/>
      <p:bldP spid="89" grpId="0"/>
      <p:bldP spid="90" grpId="0"/>
      <p:bldP spid="91" grpId="0"/>
      <p:bldP spid="92" grpId="0"/>
      <p:bldP spid="92" grpId="1"/>
      <p:bldP spid="9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66"/>
          <p:cNvGrpSpPr>
            <a:grpSpLocks/>
          </p:cNvGrpSpPr>
          <p:nvPr/>
        </p:nvGrpSpPr>
        <p:grpSpPr bwMode="auto">
          <a:xfrm>
            <a:off x="273050" y="2503488"/>
            <a:ext cx="3133725" cy="3343275"/>
            <a:chOff x="2513435" y="4023495"/>
            <a:chExt cx="1725019" cy="1794660"/>
          </a:xfrm>
        </p:grpSpPr>
        <p:sp>
          <p:nvSpPr>
            <p:cNvPr id="55" name="Isosceles Triangle 54"/>
            <p:cNvSpPr/>
            <p:nvPr/>
          </p:nvSpPr>
          <p:spPr>
            <a:xfrm rot="10800000">
              <a:off x="2714425" y="4238241"/>
              <a:ext cx="1390327" cy="1333638"/>
            </a:xfrm>
            <a:prstGeom prst="triangle">
              <a:avLst/>
            </a:prstGeom>
            <a:gradFill flip="none" rotWithShape="1">
              <a:gsLst>
                <a:gs pos="0">
                  <a:srgbClr val="33CC33">
                    <a:tint val="66000"/>
                    <a:satMod val="160000"/>
                  </a:srgbClr>
                </a:gs>
                <a:gs pos="50000">
                  <a:srgbClr val="33CC33">
                    <a:tint val="44500"/>
                    <a:satMod val="160000"/>
                  </a:srgbClr>
                </a:gs>
                <a:gs pos="100000">
                  <a:srgbClr val="33CC33">
                    <a:tint val="23500"/>
                    <a:satMod val="160000"/>
                  </a:srgbClr>
                </a:gs>
              </a:gsLst>
              <a:lin ang="108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>
                <a:solidFill>
                  <a:prstClr val="white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13435" y="4023495"/>
              <a:ext cx="213224" cy="19855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Q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057563" y="4038834"/>
              <a:ext cx="180891" cy="19770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R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285936" y="5619600"/>
              <a:ext cx="189630" cy="19855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S</a:t>
              </a:r>
            </a:p>
          </p:txBody>
        </p:sp>
        <p:cxnSp>
          <p:nvCxnSpPr>
            <p:cNvPr id="60" name="Straight Connector 59"/>
            <p:cNvCxnSpPr>
              <a:stCxn id="55" idx="0"/>
              <a:endCxn id="55" idx="3"/>
            </p:cNvCxnSpPr>
            <p:nvPr/>
          </p:nvCxnSpPr>
          <p:spPr>
            <a:xfrm flipV="1">
              <a:off x="3410025" y="4238241"/>
              <a:ext cx="0" cy="133363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3399539" y="4593593"/>
              <a:ext cx="199242" cy="2479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2400" dirty="0">
                  <a:solidFill>
                    <a:prstClr val="black"/>
                  </a:solidFill>
                  <a:cs typeface="+mn-cs"/>
                </a:rPr>
                <a:t>h</a:t>
              </a:r>
            </a:p>
          </p:txBody>
        </p:sp>
      </p:grpSp>
      <p:sp>
        <p:nvSpPr>
          <p:cNvPr id="21507" name="TextBox 58"/>
          <p:cNvSpPr txBox="1">
            <a:spLocks noChangeArrowheads="1"/>
          </p:cNvSpPr>
          <p:nvPr/>
        </p:nvSpPr>
        <p:spPr bwMode="auto">
          <a:xfrm>
            <a:off x="273050" y="185738"/>
            <a:ext cx="8402638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Mr Lafferty has to replace the grass on his lawn.</a:t>
            </a:r>
          </a:p>
          <a:p>
            <a:pPr eaLnBrk="1" hangingPunct="1"/>
            <a:r>
              <a:rPr lang="en-GB" altLang="en-US"/>
              <a:t>It costs £4.99 for 2m</a:t>
            </a:r>
            <a:r>
              <a:rPr lang="en-GB" altLang="en-US" baseline="30000"/>
              <a:t>2</a:t>
            </a:r>
            <a:r>
              <a:rPr lang="en-GB" altLang="en-US"/>
              <a:t> of grass.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Calculate the total cost.</a:t>
            </a:r>
            <a:endParaRPr lang="en-GB" altLang="en-US" baseline="30000"/>
          </a:p>
          <a:p>
            <a:pPr eaLnBrk="1" hangingPunct="1"/>
            <a:endParaRPr lang="en-GB" altLang="en-US"/>
          </a:p>
        </p:txBody>
      </p:sp>
      <p:sp>
        <p:nvSpPr>
          <p:cNvPr id="21508" name="TextBox 61"/>
          <p:cNvSpPr txBox="1">
            <a:spLocks noChangeArrowheads="1"/>
          </p:cNvSpPr>
          <p:nvPr/>
        </p:nvSpPr>
        <p:spPr bwMode="auto">
          <a:xfrm>
            <a:off x="2659063" y="3995738"/>
            <a:ext cx="8445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10m</a:t>
            </a:r>
          </a:p>
        </p:txBody>
      </p:sp>
      <p:sp>
        <p:nvSpPr>
          <p:cNvPr id="21509" name="TextBox 62"/>
          <p:cNvSpPr txBox="1">
            <a:spLocks noChangeArrowheads="1"/>
          </p:cNvSpPr>
          <p:nvPr/>
        </p:nvSpPr>
        <p:spPr bwMode="auto">
          <a:xfrm>
            <a:off x="1544638" y="2319338"/>
            <a:ext cx="8461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12m</a:t>
            </a:r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674688" y="2786063"/>
            <a:ext cx="2392362" cy="1587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1912938" y="2911475"/>
            <a:ext cx="280987" cy="2825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1512" name="TextBox 85"/>
          <p:cNvSpPr txBox="1">
            <a:spLocks noChangeArrowheads="1"/>
          </p:cNvSpPr>
          <p:nvPr/>
        </p:nvSpPr>
        <p:spPr bwMode="auto">
          <a:xfrm>
            <a:off x="406400" y="4049713"/>
            <a:ext cx="8445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10m</a:t>
            </a:r>
          </a:p>
        </p:txBody>
      </p:sp>
      <p:sp>
        <p:nvSpPr>
          <p:cNvPr id="13321" name="TextBox 87"/>
          <p:cNvSpPr txBox="1">
            <a:spLocks noChangeArrowheads="1"/>
          </p:cNvSpPr>
          <p:nvPr/>
        </p:nvSpPr>
        <p:spPr bwMode="auto">
          <a:xfrm>
            <a:off x="3981450" y="2462213"/>
            <a:ext cx="34813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h</a:t>
            </a:r>
            <a:r>
              <a:rPr lang="en-GB" altLang="en-US" baseline="30000"/>
              <a:t>2</a:t>
            </a:r>
            <a:r>
              <a:rPr lang="en-GB" altLang="en-US"/>
              <a:t> = (SR)</a:t>
            </a:r>
            <a:r>
              <a:rPr lang="en-GB" altLang="en-US" baseline="30000"/>
              <a:t>2</a:t>
            </a:r>
            <a:r>
              <a:rPr lang="en-GB" altLang="en-US"/>
              <a:t> – (½QR)</a:t>
            </a:r>
            <a:r>
              <a:rPr lang="en-GB" altLang="en-US" baseline="30000"/>
              <a:t>2</a:t>
            </a:r>
            <a:r>
              <a:rPr lang="en-GB" altLang="en-US"/>
              <a:t> </a:t>
            </a:r>
            <a:endParaRPr lang="en-GB" altLang="en-US" baseline="30000"/>
          </a:p>
        </p:txBody>
      </p:sp>
      <p:sp>
        <p:nvSpPr>
          <p:cNvPr id="16" name="TextBox 87"/>
          <p:cNvSpPr txBox="1">
            <a:spLocks noChangeArrowheads="1"/>
          </p:cNvSpPr>
          <p:nvPr/>
        </p:nvSpPr>
        <p:spPr bwMode="auto">
          <a:xfrm>
            <a:off x="3963988" y="3236913"/>
            <a:ext cx="28352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h</a:t>
            </a:r>
            <a:r>
              <a:rPr lang="en-GB" altLang="en-US" baseline="30000"/>
              <a:t>2</a:t>
            </a:r>
            <a:r>
              <a:rPr lang="en-GB" altLang="en-US"/>
              <a:t> = (10)</a:t>
            </a:r>
            <a:r>
              <a:rPr lang="en-GB" altLang="en-US" baseline="30000"/>
              <a:t>2</a:t>
            </a:r>
            <a:r>
              <a:rPr lang="en-GB" altLang="en-US"/>
              <a:t> – (6)</a:t>
            </a:r>
            <a:r>
              <a:rPr lang="en-GB" altLang="en-US" baseline="30000"/>
              <a:t>2</a:t>
            </a:r>
            <a:r>
              <a:rPr lang="en-GB" altLang="en-US"/>
              <a:t> </a:t>
            </a:r>
            <a:endParaRPr lang="en-GB" altLang="en-US" baseline="30000"/>
          </a:p>
        </p:txBody>
      </p:sp>
      <p:sp>
        <p:nvSpPr>
          <p:cNvPr id="17" name="TextBox 87"/>
          <p:cNvSpPr txBox="1">
            <a:spLocks noChangeArrowheads="1"/>
          </p:cNvSpPr>
          <p:nvPr/>
        </p:nvSpPr>
        <p:spPr bwMode="auto">
          <a:xfrm>
            <a:off x="3933825" y="4011613"/>
            <a:ext cx="13747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h</a:t>
            </a:r>
            <a:r>
              <a:rPr lang="en-GB" altLang="en-US" baseline="30000"/>
              <a:t>2</a:t>
            </a:r>
            <a:r>
              <a:rPr lang="en-GB" altLang="en-US"/>
              <a:t> = 64</a:t>
            </a:r>
            <a:endParaRPr lang="en-GB" altLang="en-US" baseline="30000"/>
          </a:p>
        </p:txBody>
      </p:sp>
      <p:sp>
        <p:nvSpPr>
          <p:cNvPr id="18" name="TextBox 87"/>
          <p:cNvSpPr txBox="1">
            <a:spLocks noChangeArrowheads="1"/>
          </p:cNvSpPr>
          <p:nvPr/>
        </p:nvSpPr>
        <p:spPr bwMode="auto">
          <a:xfrm>
            <a:off x="4071938" y="4786313"/>
            <a:ext cx="14462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h = √64</a:t>
            </a:r>
            <a:endParaRPr lang="en-GB" altLang="en-US" baseline="30000"/>
          </a:p>
        </p:txBody>
      </p:sp>
      <p:sp>
        <p:nvSpPr>
          <p:cNvPr id="19" name="TextBox 87"/>
          <p:cNvSpPr txBox="1">
            <a:spLocks noChangeArrowheads="1"/>
          </p:cNvSpPr>
          <p:nvPr/>
        </p:nvSpPr>
        <p:spPr bwMode="auto">
          <a:xfrm>
            <a:off x="4070350" y="5561013"/>
            <a:ext cx="12874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h = 8m</a:t>
            </a:r>
            <a:endParaRPr lang="en-GB" altLang="en-US" baseline="30000"/>
          </a:p>
        </p:txBody>
      </p:sp>
      <p:sp>
        <p:nvSpPr>
          <p:cNvPr id="20" name="TextBox 87"/>
          <p:cNvSpPr txBox="1">
            <a:spLocks noChangeArrowheads="1"/>
          </p:cNvSpPr>
          <p:nvPr/>
        </p:nvSpPr>
        <p:spPr bwMode="auto">
          <a:xfrm>
            <a:off x="4665663" y="5561013"/>
            <a:ext cx="682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8m</a:t>
            </a:r>
            <a:endParaRPr lang="en-GB" altLang="en-US" baseline="30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5.55556E-7 -4.07407E-6 L -0.3783 -0.3041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24" y="-15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/>
      <p:bldP spid="16" grpId="0"/>
      <p:bldP spid="17" grpId="0"/>
      <p:bldP spid="18" grpId="0"/>
      <p:bldP spid="19" grpId="0"/>
      <p:bldP spid="20" grpId="0"/>
      <p:bldP spid="20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66"/>
          <p:cNvGrpSpPr>
            <a:grpSpLocks/>
          </p:cNvGrpSpPr>
          <p:nvPr/>
        </p:nvGrpSpPr>
        <p:grpSpPr bwMode="auto">
          <a:xfrm>
            <a:off x="273050" y="2503488"/>
            <a:ext cx="3133725" cy="3343275"/>
            <a:chOff x="2513435" y="4023495"/>
            <a:chExt cx="1725019" cy="1794660"/>
          </a:xfrm>
        </p:grpSpPr>
        <p:sp>
          <p:nvSpPr>
            <p:cNvPr id="55" name="Isosceles Triangle 54"/>
            <p:cNvSpPr/>
            <p:nvPr/>
          </p:nvSpPr>
          <p:spPr>
            <a:xfrm rot="10800000">
              <a:off x="2714425" y="4238241"/>
              <a:ext cx="1390327" cy="1333638"/>
            </a:xfrm>
            <a:prstGeom prst="triangle">
              <a:avLst/>
            </a:prstGeom>
            <a:gradFill flip="none" rotWithShape="1">
              <a:gsLst>
                <a:gs pos="0">
                  <a:srgbClr val="33CC33">
                    <a:tint val="66000"/>
                    <a:satMod val="160000"/>
                  </a:srgbClr>
                </a:gs>
                <a:gs pos="50000">
                  <a:srgbClr val="33CC33">
                    <a:tint val="44500"/>
                    <a:satMod val="160000"/>
                  </a:srgbClr>
                </a:gs>
                <a:gs pos="100000">
                  <a:srgbClr val="33CC33">
                    <a:tint val="23500"/>
                    <a:satMod val="160000"/>
                  </a:srgbClr>
                </a:gs>
              </a:gsLst>
              <a:lin ang="108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>
                <a:solidFill>
                  <a:prstClr val="white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13435" y="4023495"/>
              <a:ext cx="213224" cy="19855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Q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057563" y="4038834"/>
              <a:ext cx="180891" cy="19770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R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285936" y="5619600"/>
              <a:ext cx="189630" cy="19855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S</a:t>
              </a:r>
            </a:p>
          </p:txBody>
        </p:sp>
        <p:cxnSp>
          <p:nvCxnSpPr>
            <p:cNvPr id="60" name="Straight Connector 59"/>
            <p:cNvCxnSpPr>
              <a:stCxn id="55" idx="0"/>
              <a:endCxn id="55" idx="3"/>
            </p:cNvCxnSpPr>
            <p:nvPr/>
          </p:nvCxnSpPr>
          <p:spPr>
            <a:xfrm flipV="1">
              <a:off x="3410025" y="4238241"/>
              <a:ext cx="0" cy="133363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3399539" y="4593593"/>
              <a:ext cx="199242" cy="2479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2400" dirty="0">
                  <a:solidFill>
                    <a:prstClr val="black"/>
                  </a:solidFill>
                  <a:cs typeface="+mn-cs"/>
                </a:rPr>
                <a:t>h</a:t>
              </a:r>
            </a:p>
          </p:txBody>
        </p:sp>
      </p:grpSp>
      <p:sp>
        <p:nvSpPr>
          <p:cNvPr id="22531" name="TextBox 58"/>
          <p:cNvSpPr txBox="1">
            <a:spLocks noChangeArrowheads="1"/>
          </p:cNvSpPr>
          <p:nvPr/>
        </p:nvSpPr>
        <p:spPr bwMode="auto">
          <a:xfrm>
            <a:off x="273050" y="185738"/>
            <a:ext cx="8402638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Mr Lafferty has to replace the grass on his lawn.</a:t>
            </a:r>
          </a:p>
          <a:p>
            <a:pPr eaLnBrk="1" hangingPunct="1"/>
            <a:r>
              <a:rPr lang="en-GB" altLang="en-US"/>
              <a:t>It costs £4.99 for 2m</a:t>
            </a:r>
            <a:r>
              <a:rPr lang="en-GB" altLang="en-US" baseline="30000"/>
              <a:t>2</a:t>
            </a:r>
            <a:r>
              <a:rPr lang="en-GB" altLang="en-US"/>
              <a:t> of grass.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Calculate the total cost.</a:t>
            </a:r>
            <a:endParaRPr lang="en-GB" altLang="en-US" baseline="30000"/>
          </a:p>
          <a:p>
            <a:pPr eaLnBrk="1" hangingPunct="1"/>
            <a:endParaRPr lang="en-GB" altLang="en-US"/>
          </a:p>
        </p:txBody>
      </p:sp>
      <p:sp>
        <p:nvSpPr>
          <p:cNvPr id="22532" name="TextBox 61"/>
          <p:cNvSpPr txBox="1">
            <a:spLocks noChangeArrowheads="1"/>
          </p:cNvSpPr>
          <p:nvPr/>
        </p:nvSpPr>
        <p:spPr bwMode="auto">
          <a:xfrm>
            <a:off x="2659063" y="3995738"/>
            <a:ext cx="8445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10m</a:t>
            </a:r>
          </a:p>
        </p:txBody>
      </p:sp>
      <p:sp>
        <p:nvSpPr>
          <p:cNvPr id="22533" name="TextBox 62"/>
          <p:cNvSpPr txBox="1">
            <a:spLocks noChangeArrowheads="1"/>
          </p:cNvSpPr>
          <p:nvPr/>
        </p:nvSpPr>
        <p:spPr bwMode="auto">
          <a:xfrm>
            <a:off x="1544638" y="2319338"/>
            <a:ext cx="8461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12m</a:t>
            </a:r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674688" y="2786063"/>
            <a:ext cx="2392362" cy="1587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1912938" y="2911475"/>
            <a:ext cx="280987" cy="2825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2536" name="TextBox 85"/>
          <p:cNvSpPr txBox="1">
            <a:spLocks noChangeArrowheads="1"/>
          </p:cNvSpPr>
          <p:nvPr/>
        </p:nvSpPr>
        <p:spPr bwMode="auto">
          <a:xfrm>
            <a:off x="406400" y="4049713"/>
            <a:ext cx="8445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10m</a:t>
            </a:r>
          </a:p>
        </p:txBody>
      </p:sp>
      <p:sp>
        <p:nvSpPr>
          <p:cNvPr id="13321" name="TextBox 87"/>
          <p:cNvSpPr txBox="1">
            <a:spLocks noChangeArrowheads="1"/>
          </p:cNvSpPr>
          <p:nvPr/>
        </p:nvSpPr>
        <p:spPr bwMode="auto">
          <a:xfrm>
            <a:off x="4279900" y="2462213"/>
            <a:ext cx="1498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A = ½bh</a:t>
            </a:r>
            <a:endParaRPr lang="en-GB" altLang="en-US" baseline="30000"/>
          </a:p>
        </p:txBody>
      </p:sp>
      <p:sp>
        <p:nvSpPr>
          <p:cNvPr id="16" name="TextBox 87"/>
          <p:cNvSpPr txBox="1">
            <a:spLocks noChangeArrowheads="1"/>
          </p:cNvSpPr>
          <p:nvPr/>
        </p:nvSpPr>
        <p:spPr bwMode="auto">
          <a:xfrm>
            <a:off x="4262438" y="3236913"/>
            <a:ext cx="2324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A = ½</a:t>
            </a:r>
            <a:r>
              <a:rPr lang="en-GB" altLang="en-US" sz="1800"/>
              <a:t>x</a:t>
            </a:r>
            <a:r>
              <a:rPr lang="en-GB" altLang="en-US"/>
              <a:t>(12)</a:t>
            </a:r>
            <a:r>
              <a:rPr lang="en-GB" altLang="en-US" sz="1800"/>
              <a:t>x</a:t>
            </a:r>
            <a:r>
              <a:rPr lang="en-GB" altLang="en-US"/>
              <a:t>8 </a:t>
            </a:r>
            <a:endParaRPr lang="en-GB" altLang="en-US" baseline="30000"/>
          </a:p>
        </p:txBody>
      </p:sp>
      <p:sp>
        <p:nvSpPr>
          <p:cNvPr id="17" name="TextBox 87"/>
          <p:cNvSpPr txBox="1">
            <a:spLocks noChangeArrowheads="1"/>
          </p:cNvSpPr>
          <p:nvPr/>
        </p:nvSpPr>
        <p:spPr bwMode="auto">
          <a:xfrm>
            <a:off x="4271963" y="4011613"/>
            <a:ext cx="17097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A = 48m</a:t>
            </a:r>
            <a:r>
              <a:rPr lang="en-GB" altLang="en-US" baseline="30000"/>
              <a:t>2</a:t>
            </a:r>
          </a:p>
        </p:txBody>
      </p:sp>
      <p:sp>
        <p:nvSpPr>
          <p:cNvPr id="22540" name="TextBox 87"/>
          <p:cNvSpPr txBox="1">
            <a:spLocks noChangeArrowheads="1"/>
          </p:cNvSpPr>
          <p:nvPr/>
        </p:nvSpPr>
        <p:spPr bwMode="auto">
          <a:xfrm>
            <a:off x="1266825" y="3394075"/>
            <a:ext cx="682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8m</a:t>
            </a:r>
            <a:endParaRPr lang="en-GB" altLang="en-US" baseline="30000"/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7712075" y="1808163"/>
            <a:ext cx="935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Cost</a:t>
            </a:r>
          </a:p>
        </p:txBody>
      </p:sp>
      <p:cxnSp>
        <p:nvCxnSpPr>
          <p:cNvPr id="23" name="Straight Connector 22"/>
          <p:cNvCxnSpPr/>
          <p:nvPr/>
        </p:nvCxnSpPr>
        <p:spPr>
          <a:xfrm rot="5400000">
            <a:off x="4045744" y="3826669"/>
            <a:ext cx="50292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7050088" y="2895600"/>
            <a:ext cx="623887" cy="1152525"/>
            <a:chOff x="6712225" y="2895599"/>
            <a:chExt cx="623889" cy="1152698"/>
          </a:xfrm>
        </p:grpSpPr>
        <p:sp>
          <p:nvSpPr>
            <p:cNvPr id="22546" name="TextBox 23"/>
            <p:cNvSpPr txBox="1">
              <a:spLocks noChangeArrowheads="1"/>
            </p:cNvSpPr>
            <p:nvPr/>
          </p:nvSpPr>
          <p:spPr bwMode="auto">
            <a:xfrm>
              <a:off x="6712225" y="2895599"/>
              <a:ext cx="62388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48</a:t>
              </a:r>
            </a:p>
          </p:txBody>
        </p:sp>
        <p:sp>
          <p:nvSpPr>
            <p:cNvPr id="22547" name="TextBox 24"/>
            <p:cNvSpPr txBox="1">
              <a:spLocks noChangeArrowheads="1"/>
            </p:cNvSpPr>
            <p:nvPr/>
          </p:nvSpPr>
          <p:spPr bwMode="auto">
            <a:xfrm>
              <a:off x="6822030" y="3525077"/>
              <a:ext cx="40427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2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6775725" y="3470360"/>
              <a:ext cx="496889" cy="317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7613650" y="3200400"/>
            <a:ext cx="1206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X</a:t>
            </a:r>
            <a:r>
              <a:rPr lang="en-GB" altLang="en-US"/>
              <a:t> 4.99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6878638" y="4352925"/>
            <a:ext cx="1939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= £ 119.76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/>
      <p:bldP spid="16" grpId="0"/>
      <p:bldP spid="17" grpId="0"/>
      <p:bldP spid="21" grpId="0"/>
      <p:bldP spid="29" grpId="0"/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52"/>
          <p:cNvGrpSpPr>
            <a:grpSpLocks/>
          </p:cNvGrpSpPr>
          <p:nvPr/>
        </p:nvGrpSpPr>
        <p:grpSpPr bwMode="auto">
          <a:xfrm rot="10800000">
            <a:off x="303213" y="2122488"/>
            <a:ext cx="3552825" cy="2178050"/>
            <a:chOff x="1776261" y="2277193"/>
            <a:chExt cx="2743101" cy="1031316"/>
          </a:xfrm>
        </p:grpSpPr>
        <p:sp>
          <p:nvSpPr>
            <p:cNvPr id="17" name="Freeform 16"/>
            <p:cNvSpPr/>
            <p:nvPr/>
          </p:nvSpPr>
          <p:spPr>
            <a:xfrm>
              <a:off x="2121906" y="2421517"/>
              <a:ext cx="2157220" cy="719366"/>
            </a:xfrm>
            <a:custGeom>
              <a:avLst/>
              <a:gdLst>
                <a:gd name="connsiteX0" fmla="*/ 2157412 w 2157412"/>
                <a:gd name="connsiteY0" fmla="*/ 0 h 719137"/>
                <a:gd name="connsiteX1" fmla="*/ 723900 w 2157412"/>
                <a:gd name="connsiteY1" fmla="*/ 0 h 719137"/>
                <a:gd name="connsiteX2" fmla="*/ 0 w 2157412"/>
                <a:gd name="connsiteY2" fmla="*/ 719137 h 719137"/>
                <a:gd name="connsiteX3" fmla="*/ 2157412 w 2157412"/>
                <a:gd name="connsiteY3" fmla="*/ 719137 h 719137"/>
                <a:gd name="connsiteX4" fmla="*/ 2157412 w 2157412"/>
                <a:gd name="connsiteY4" fmla="*/ 0 h 719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7412" h="719137">
                  <a:moveTo>
                    <a:pt x="2157412" y="0"/>
                  </a:moveTo>
                  <a:lnTo>
                    <a:pt x="723900" y="0"/>
                  </a:lnTo>
                  <a:lnTo>
                    <a:pt x="0" y="719137"/>
                  </a:lnTo>
                  <a:lnTo>
                    <a:pt x="2157412" y="719137"/>
                  </a:lnTo>
                  <a:cubicBezTo>
                    <a:pt x="2155825" y="479425"/>
                    <a:pt x="2154237" y="239712"/>
                    <a:pt x="2157412" y="0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>
                <a:solidFill>
                  <a:prstClr val="white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 rot="10800000">
              <a:off x="1779938" y="2941685"/>
              <a:ext cx="311326" cy="36907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I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 rot="10800000">
              <a:off x="4184748" y="2941685"/>
              <a:ext cx="338291" cy="36907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J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 rot="10800000">
              <a:off x="4069533" y="2279448"/>
              <a:ext cx="449829" cy="17514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K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 rot="10800000">
              <a:off x="2316792" y="2317033"/>
              <a:ext cx="416736" cy="17514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L</a:t>
              </a:r>
            </a:p>
          </p:txBody>
        </p:sp>
      </p:grpSp>
      <p:sp>
        <p:nvSpPr>
          <p:cNvPr id="23555" name="TextBox 58"/>
          <p:cNvSpPr txBox="1">
            <a:spLocks noChangeArrowheads="1"/>
          </p:cNvSpPr>
          <p:nvPr/>
        </p:nvSpPr>
        <p:spPr bwMode="auto">
          <a:xfrm>
            <a:off x="74613" y="85725"/>
            <a:ext cx="9104312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Mr Young is going to put a fencing all the way around </a:t>
            </a:r>
          </a:p>
          <a:p>
            <a:pPr eaLnBrk="1" hangingPunct="1"/>
            <a:r>
              <a:rPr lang="en-GB" altLang="en-US"/>
              <a:t>his garden . It costs £7.50 per metre of fence.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Calculate the total cost.</a:t>
            </a:r>
            <a:endParaRPr lang="en-GB" altLang="en-US" baseline="30000"/>
          </a:p>
          <a:p>
            <a:pPr eaLnBrk="1" hangingPunct="1"/>
            <a:endParaRPr lang="en-GB" altLang="en-US"/>
          </a:p>
        </p:txBody>
      </p:sp>
      <p:sp>
        <p:nvSpPr>
          <p:cNvPr id="23556" name="TextBox 61"/>
          <p:cNvSpPr txBox="1">
            <a:spLocks noChangeArrowheads="1"/>
          </p:cNvSpPr>
          <p:nvPr/>
        </p:nvSpPr>
        <p:spPr bwMode="auto">
          <a:xfrm>
            <a:off x="1212850" y="4035425"/>
            <a:ext cx="682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6m</a:t>
            </a:r>
          </a:p>
        </p:txBody>
      </p:sp>
      <p:sp>
        <p:nvSpPr>
          <p:cNvPr id="23557" name="TextBox 62"/>
          <p:cNvSpPr txBox="1">
            <a:spLocks noChangeArrowheads="1"/>
          </p:cNvSpPr>
          <p:nvPr/>
        </p:nvSpPr>
        <p:spPr bwMode="auto">
          <a:xfrm>
            <a:off x="1544638" y="1862138"/>
            <a:ext cx="6826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9m</a:t>
            </a:r>
          </a:p>
        </p:txBody>
      </p:sp>
      <p:sp>
        <p:nvSpPr>
          <p:cNvPr id="23558" name="TextBox 63"/>
          <p:cNvSpPr txBox="1">
            <a:spLocks noChangeArrowheads="1"/>
          </p:cNvSpPr>
          <p:nvPr/>
        </p:nvSpPr>
        <p:spPr bwMode="auto">
          <a:xfrm>
            <a:off x="0" y="2955925"/>
            <a:ext cx="6826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4m</a:t>
            </a:r>
          </a:p>
        </p:txBody>
      </p:sp>
      <p:sp>
        <p:nvSpPr>
          <p:cNvPr id="65" name="TextBox 87"/>
          <p:cNvSpPr txBox="1">
            <a:spLocks noChangeArrowheads="1"/>
          </p:cNvSpPr>
          <p:nvPr/>
        </p:nvSpPr>
        <p:spPr bwMode="auto">
          <a:xfrm>
            <a:off x="3783013" y="2462213"/>
            <a:ext cx="34655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(IL)</a:t>
            </a:r>
            <a:r>
              <a:rPr lang="en-GB" altLang="en-US" baseline="30000"/>
              <a:t>2</a:t>
            </a:r>
            <a:r>
              <a:rPr lang="en-GB" altLang="en-US"/>
              <a:t> = (LP)</a:t>
            </a:r>
            <a:r>
              <a:rPr lang="en-GB" altLang="en-US" baseline="30000"/>
              <a:t>2</a:t>
            </a:r>
            <a:r>
              <a:rPr lang="en-GB" altLang="en-US"/>
              <a:t> + (PL)</a:t>
            </a:r>
            <a:r>
              <a:rPr lang="en-GB" altLang="en-US" baseline="30000"/>
              <a:t>2</a:t>
            </a:r>
            <a:r>
              <a:rPr lang="en-GB" altLang="en-US"/>
              <a:t> </a:t>
            </a:r>
            <a:endParaRPr lang="en-GB" altLang="en-US" baseline="30000"/>
          </a:p>
        </p:txBody>
      </p:sp>
      <p:sp>
        <p:nvSpPr>
          <p:cNvPr id="66" name="TextBox 87"/>
          <p:cNvSpPr txBox="1">
            <a:spLocks noChangeArrowheads="1"/>
          </p:cNvSpPr>
          <p:nvPr/>
        </p:nvSpPr>
        <p:spPr bwMode="auto">
          <a:xfrm>
            <a:off x="3765550" y="3236913"/>
            <a:ext cx="31369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(IL)</a:t>
            </a:r>
            <a:r>
              <a:rPr lang="en-GB" altLang="en-US" baseline="30000"/>
              <a:t>2</a:t>
            </a:r>
            <a:r>
              <a:rPr lang="en-GB" altLang="en-US"/>
              <a:t> = (4)</a:t>
            </a:r>
            <a:r>
              <a:rPr lang="en-GB" altLang="en-US" baseline="30000"/>
              <a:t>2</a:t>
            </a:r>
            <a:r>
              <a:rPr lang="en-GB" altLang="en-US"/>
              <a:t> + (3)</a:t>
            </a:r>
            <a:r>
              <a:rPr lang="en-GB" altLang="en-US" baseline="30000"/>
              <a:t>2</a:t>
            </a:r>
            <a:r>
              <a:rPr lang="en-GB" altLang="en-US"/>
              <a:t> </a:t>
            </a:r>
            <a:endParaRPr lang="en-GB" altLang="en-US" baseline="30000"/>
          </a:p>
        </p:txBody>
      </p:sp>
      <p:sp>
        <p:nvSpPr>
          <p:cNvPr id="67" name="TextBox 87"/>
          <p:cNvSpPr txBox="1">
            <a:spLocks noChangeArrowheads="1"/>
          </p:cNvSpPr>
          <p:nvPr/>
        </p:nvSpPr>
        <p:spPr bwMode="auto">
          <a:xfrm>
            <a:off x="3735388" y="4011613"/>
            <a:ext cx="18224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(IL)</a:t>
            </a:r>
            <a:r>
              <a:rPr lang="en-GB" altLang="en-US" baseline="30000"/>
              <a:t>2</a:t>
            </a:r>
            <a:r>
              <a:rPr lang="en-GB" altLang="en-US"/>
              <a:t> = 25</a:t>
            </a:r>
            <a:endParaRPr lang="en-GB" altLang="en-US" baseline="30000"/>
          </a:p>
        </p:txBody>
      </p:sp>
      <p:sp>
        <p:nvSpPr>
          <p:cNvPr id="68" name="TextBox 87"/>
          <p:cNvSpPr txBox="1">
            <a:spLocks noChangeArrowheads="1"/>
          </p:cNvSpPr>
          <p:nvPr/>
        </p:nvSpPr>
        <p:spPr bwMode="auto">
          <a:xfrm>
            <a:off x="3873500" y="4786313"/>
            <a:ext cx="1631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IL = √25</a:t>
            </a:r>
            <a:endParaRPr lang="en-GB" altLang="en-US" baseline="30000"/>
          </a:p>
        </p:txBody>
      </p:sp>
      <p:sp>
        <p:nvSpPr>
          <p:cNvPr id="69" name="TextBox 87"/>
          <p:cNvSpPr txBox="1">
            <a:spLocks noChangeArrowheads="1"/>
          </p:cNvSpPr>
          <p:nvPr/>
        </p:nvSpPr>
        <p:spPr bwMode="auto">
          <a:xfrm>
            <a:off x="3871913" y="5561013"/>
            <a:ext cx="1473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IL = 5m</a:t>
            </a:r>
            <a:endParaRPr lang="en-GB" altLang="en-US" baseline="30000"/>
          </a:p>
        </p:txBody>
      </p:sp>
      <p:cxnSp>
        <p:nvCxnSpPr>
          <p:cNvPr id="76" name="Straight Connector 75"/>
          <p:cNvCxnSpPr>
            <a:stCxn id="17" idx="1"/>
          </p:cNvCxnSpPr>
          <p:nvPr/>
        </p:nvCxnSpPr>
        <p:spPr>
          <a:xfrm rot="10800000" flipH="1">
            <a:off x="2476500" y="2505075"/>
            <a:ext cx="28575" cy="14954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741613" y="2063750"/>
            <a:ext cx="5048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dirty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3m</a:t>
            </a:r>
          </a:p>
        </p:txBody>
      </p:sp>
      <p:cxnSp>
        <p:nvCxnSpPr>
          <p:cNvPr id="89" name="Straight Arrow Connector 88"/>
          <p:cNvCxnSpPr/>
          <p:nvPr/>
        </p:nvCxnSpPr>
        <p:spPr>
          <a:xfrm>
            <a:off x="596900" y="2386013"/>
            <a:ext cx="2862263" cy="1587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 bwMode="auto">
          <a:xfrm>
            <a:off x="2395538" y="2076450"/>
            <a:ext cx="53975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800" dirty="0">
                <a:solidFill>
                  <a:srgbClr val="FF0000"/>
                </a:solidFill>
                <a:cs typeface="+mn-cs"/>
              </a:rPr>
              <a:t>P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2032000" y="2967038"/>
            <a:ext cx="5048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dirty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4m</a:t>
            </a:r>
          </a:p>
        </p:txBody>
      </p:sp>
      <p:sp>
        <p:nvSpPr>
          <p:cNvPr id="102" name="TextBox 87"/>
          <p:cNvSpPr txBox="1">
            <a:spLocks noChangeArrowheads="1"/>
          </p:cNvSpPr>
          <p:nvPr/>
        </p:nvSpPr>
        <p:spPr bwMode="auto">
          <a:xfrm>
            <a:off x="4643438" y="5561013"/>
            <a:ext cx="682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5m</a:t>
            </a:r>
            <a:endParaRPr lang="en-GB" altLang="en-US" baseline="30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20"/>
                            </p:stCondLst>
                            <p:childTnLst>
                              <p:par>
                                <p:cTn id="65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1.11111E-6 -4.07407E-6 L -0.18958 -0.35555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79" y="-1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/>
      <p:bldP spid="67" grpId="0"/>
      <p:bldP spid="68" grpId="0"/>
      <p:bldP spid="69" grpId="0"/>
      <p:bldP spid="86" grpId="0"/>
      <p:bldP spid="91" grpId="0"/>
      <p:bldP spid="102" grpId="0"/>
      <p:bldP spid="102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52"/>
          <p:cNvGrpSpPr>
            <a:grpSpLocks/>
          </p:cNvGrpSpPr>
          <p:nvPr/>
        </p:nvGrpSpPr>
        <p:grpSpPr bwMode="auto">
          <a:xfrm rot="10800000">
            <a:off x="303213" y="2122488"/>
            <a:ext cx="3552825" cy="2178050"/>
            <a:chOff x="1776261" y="2277193"/>
            <a:chExt cx="2743101" cy="1031316"/>
          </a:xfrm>
        </p:grpSpPr>
        <p:sp>
          <p:nvSpPr>
            <p:cNvPr id="17" name="Freeform 16"/>
            <p:cNvSpPr/>
            <p:nvPr/>
          </p:nvSpPr>
          <p:spPr>
            <a:xfrm>
              <a:off x="2121906" y="2421517"/>
              <a:ext cx="2157220" cy="719366"/>
            </a:xfrm>
            <a:custGeom>
              <a:avLst/>
              <a:gdLst>
                <a:gd name="connsiteX0" fmla="*/ 2157412 w 2157412"/>
                <a:gd name="connsiteY0" fmla="*/ 0 h 719137"/>
                <a:gd name="connsiteX1" fmla="*/ 723900 w 2157412"/>
                <a:gd name="connsiteY1" fmla="*/ 0 h 719137"/>
                <a:gd name="connsiteX2" fmla="*/ 0 w 2157412"/>
                <a:gd name="connsiteY2" fmla="*/ 719137 h 719137"/>
                <a:gd name="connsiteX3" fmla="*/ 2157412 w 2157412"/>
                <a:gd name="connsiteY3" fmla="*/ 719137 h 719137"/>
                <a:gd name="connsiteX4" fmla="*/ 2157412 w 2157412"/>
                <a:gd name="connsiteY4" fmla="*/ 0 h 719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7412" h="719137">
                  <a:moveTo>
                    <a:pt x="2157412" y="0"/>
                  </a:moveTo>
                  <a:lnTo>
                    <a:pt x="723900" y="0"/>
                  </a:lnTo>
                  <a:lnTo>
                    <a:pt x="0" y="719137"/>
                  </a:lnTo>
                  <a:lnTo>
                    <a:pt x="2157412" y="719137"/>
                  </a:lnTo>
                  <a:cubicBezTo>
                    <a:pt x="2155825" y="479425"/>
                    <a:pt x="2154237" y="239712"/>
                    <a:pt x="2157412" y="0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>
                <a:solidFill>
                  <a:prstClr val="white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 rot="10800000">
              <a:off x="1779938" y="2941685"/>
              <a:ext cx="311326" cy="36907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I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 rot="10800000">
              <a:off x="4184748" y="2941685"/>
              <a:ext cx="338291" cy="36907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J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 rot="10800000">
              <a:off x="4069533" y="2279448"/>
              <a:ext cx="449829" cy="17514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K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 rot="10800000">
              <a:off x="2316792" y="2317033"/>
              <a:ext cx="416736" cy="17514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L</a:t>
              </a:r>
            </a:p>
          </p:txBody>
        </p:sp>
      </p:grpSp>
      <p:sp>
        <p:nvSpPr>
          <p:cNvPr id="24579" name="TextBox 58"/>
          <p:cNvSpPr txBox="1">
            <a:spLocks noChangeArrowheads="1"/>
          </p:cNvSpPr>
          <p:nvPr/>
        </p:nvSpPr>
        <p:spPr bwMode="auto">
          <a:xfrm>
            <a:off x="74613" y="85725"/>
            <a:ext cx="9104312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Mr Young is going to put a fencing all the way around </a:t>
            </a:r>
          </a:p>
          <a:p>
            <a:pPr eaLnBrk="1" hangingPunct="1"/>
            <a:r>
              <a:rPr lang="en-GB" altLang="en-US"/>
              <a:t>his garden . It costs £7.50 per metre of fence.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Calculate the total cost.</a:t>
            </a:r>
            <a:endParaRPr lang="en-GB" altLang="en-US" baseline="30000"/>
          </a:p>
          <a:p>
            <a:pPr eaLnBrk="1" hangingPunct="1"/>
            <a:endParaRPr lang="en-GB" altLang="en-US"/>
          </a:p>
        </p:txBody>
      </p:sp>
      <p:sp>
        <p:nvSpPr>
          <p:cNvPr id="24580" name="TextBox 61"/>
          <p:cNvSpPr txBox="1">
            <a:spLocks noChangeArrowheads="1"/>
          </p:cNvSpPr>
          <p:nvPr/>
        </p:nvSpPr>
        <p:spPr bwMode="auto">
          <a:xfrm>
            <a:off x="1212850" y="4035425"/>
            <a:ext cx="682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6m</a:t>
            </a:r>
          </a:p>
        </p:txBody>
      </p:sp>
      <p:sp>
        <p:nvSpPr>
          <p:cNvPr id="24581" name="TextBox 62"/>
          <p:cNvSpPr txBox="1">
            <a:spLocks noChangeArrowheads="1"/>
          </p:cNvSpPr>
          <p:nvPr/>
        </p:nvSpPr>
        <p:spPr bwMode="auto">
          <a:xfrm>
            <a:off x="1544638" y="1862138"/>
            <a:ext cx="6826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9m</a:t>
            </a:r>
          </a:p>
        </p:txBody>
      </p:sp>
      <p:sp>
        <p:nvSpPr>
          <p:cNvPr id="24582" name="TextBox 63"/>
          <p:cNvSpPr txBox="1">
            <a:spLocks noChangeArrowheads="1"/>
          </p:cNvSpPr>
          <p:nvPr/>
        </p:nvSpPr>
        <p:spPr bwMode="auto">
          <a:xfrm>
            <a:off x="0" y="2955925"/>
            <a:ext cx="6826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4m</a:t>
            </a:r>
          </a:p>
        </p:txBody>
      </p:sp>
      <p:cxnSp>
        <p:nvCxnSpPr>
          <p:cNvPr id="76" name="Straight Connector 75"/>
          <p:cNvCxnSpPr>
            <a:stCxn id="17" idx="1"/>
          </p:cNvCxnSpPr>
          <p:nvPr/>
        </p:nvCxnSpPr>
        <p:spPr>
          <a:xfrm rot="10800000" flipH="1">
            <a:off x="2476500" y="2505075"/>
            <a:ext cx="28575" cy="14954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770188" y="2073275"/>
            <a:ext cx="5048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dirty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3m</a:t>
            </a:r>
          </a:p>
        </p:txBody>
      </p:sp>
      <p:cxnSp>
        <p:nvCxnSpPr>
          <p:cNvPr id="89" name="Straight Arrow Connector 88"/>
          <p:cNvCxnSpPr/>
          <p:nvPr/>
        </p:nvCxnSpPr>
        <p:spPr>
          <a:xfrm>
            <a:off x="596900" y="2386013"/>
            <a:ext cx="2862263" cy="1587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 bwMode="auto">
          <a:xfrm>
            <a:off x="2395538" y="2076450"/>
            <a:ext cx="53975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800" dirty="0">
                <a:solidFill>
                  <a:srgbClr val="FF0000"/>
                </a:solidFill>
                <a:cs typeface="+mn-cs"/>
              </a:rPr>
              <a:t>P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1984375" y="3043238"/>
            <a:ext cx="5048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dirty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4m</a:t>
            </a: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5883275" y="1947863"/>
            <a:ext cx="935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Cost</a:t>
            </a:r>
          </a:p>
        </p:txBody>
      </p:sp>
      <p:sp>
        <p:nvSpPr>
          <p:cNvPr id="97" name="TextBox 96"/>
          <p:cNvSpPr txBox="1">
            <a:spLocks noChangeArrowheads="1"/>
          </p:cNvSpPr>
          <p:nvPr/>
        </p:nvSpPr>
        <p:spPr bwMode="auto">
          <a:xfrm>
            <a:off x="7693025" y="2733675"/>
            <a:ext cx="914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= 24</a:t>
            </a:r>
          </a:p>
        </p:txBody>
      </p: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5208588" y="3916363"/>
            <a:ext cx="31892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24 x 7.50 = £ 180</a:t>
            </a:r>
          </a:p>
        </p:txBody>
      </p:sp>
      <p:sp>
        <p:nvSpPr>
          <p:cNvPr id="101" name="TextBox 100"/>
          <p:cNvSpPr txBox="1">
            <a:spLocks noChangeArrowheads="1"/>
          </p:cNvSpPr>
          <p:nvPr/>
        </p:nvSpPr>
        <p:spPr bwMode="auto">
          <a:xfrm>
            <a:off x="4889500" y="2733675"/>
            <a:ext cx="28114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P = 9 + 5 + 6 + 4</a:t>
            </a:r>
          </a:p>
        </p:txBody>
      </p:sp>
      <p:cxnSp>
        <p:nvCxnSpPr>
          <p:cNvPr id="34" name="Straight Connector 33"/>
          <p:cNvCxnSpPr>
            <a:stCxn id="17" idx="3"/>
            <a:endCxn id="17" idx="2"/>
          </p:cNvCxnSpPr>
          <p:nvPr/>
        </p:nvCxnSpPr>
        <p:spPr>
          <a:xfrm rot="10800000" flipH="1">
            <a:off x="620713" y="2481263"/>
            <a:ext cx="2794000" cy="15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7" idx="1"/>
            <a:endCxn id="17" idx="2"/>
          </p:cNvCxnSpPr>
          <p:nvPr/>
        </p:nvCxnSpPr>
        <p:spPr>
          <a:xfrm rot="10800000" flipH="1">
            <a:off x="2476500" y="2481263"/>
            <a:ext cx="938213" cy="151923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7" idx="0"/>
          </p:cNvCxnSpPr>
          <p:nvPr/>
        </p:nvCxnSpPr>
        <p:spPr>
          <a:xfrm rot="10800000" flipH="1">
            <a:off x="620713" y="3995738"/>
            <a:ext cx="1851025" cy="476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17" idx="0"/>
            <a:endCxn id="17" idx="3"/>
          </p:cNvCxnSpPr>
          <p:nvPr/>
        </p:nvCxnSpPr>
        <p:spPr>
          <a:xfrm rot="10800000">
            <a:off x="620713" y="2481263"/>
            <a:ext cx="1587" cy="151923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96" name="TextBox 52"/>
          <p:cNvSpPr txBox="1">
            <a:spLocks noChangeArrowheads="1"/>
          </p:cNvSpPr>
          <p:nvPr/>
        </p:nvSpPr>
        <p:spPr bwMode="auto">
          <a:xfrm>
            <a:off x="3114675" y="3054350"/>
            <a:ext cx="682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5m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97" grpId="0"/>
      <p:bldP spid="98" grpId="0"/>
      <p:bldP spid="10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2FAEA5F-39D5-4C05-AE00-245C8CB00CE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434013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pic>
        <p:nvPicPr>
          <p:cNvPr id="13317" name="Picture 3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3319" name="Picture 17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0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0" name="TextBox 8"/>
          <p:cNvSpPr txBox="1">
            <a:spLocks noChangeArrowheads="1"/>
          </p:cNvSpPr>
          <p:nvPr/>
        </p:nvSpPr>
        <p:spPr bwMode="auto">
          <a:xfrm>
            <a:off x="66675" y="1270000"/>
            <a:ext cx="790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N5 LS</a:t>
            </a:r>
          </a:p>
        </p:txBody>
      </p:sp>
      <p:sp>
        <p:nvSpPr>
          <p:cNvPr id="13321" name="TextBox 9"/>
          <p:cNvSpPr txBox="1">
            <a:spLocks noChangeArrowheads="1"/>
          </p:cNvSpPr>
          <p:nvPr/>
        </p:nvSpPr>
        <p:spPr bwMode="auto">
          <a:xfrm>
            <a:off x="1168400" y="1955800"/>
            <a:ext cx="7323138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Calculate the following :</a:t>
            </a:r>
          </a:p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3</a:t>
            </a:r>
            <a:r>
              <a:rPr lang="en-GB" altLang="en-US" baseline="30000"/>
              <a:t>2</a:t>
            </a:r>
            <a:r>
              <a:rPr lang="en-GB" altLang="en-US"/>
              <a:t> + 9</a:t>
            </a:r>
            <a:r>
              <a:rPr lang="en-GB" altLang="en-US" baseline="30000"/>
              <a:t>2</a:t>
            </a:r>
            <a:r>
              <a:rPr lang="en-GB" altLang="en-US"/>
              <a:t> = 		 3</a:t>
            </a:r>
            <a:r>
              <a:rPr lang="en-GB" altLang="en-US" baseline="30000"/>
              <a:t>2</a:t>
            </a:r>
            <a:r>
              <a:rPr lang="en-GB" altLang="en-US"/>
              <a:t> - 9</a:t>
            </a:r>
            <a:r>
              <a:rPr lang="en-GB" altLang="en-US" baseline="30000"/>
              <a:t>2</a:t>
            </a:r>
            <a:r>
              <a:rPr lang="en-GB" altLang="en-US"/>
              <a:t> = 	</a:t>
            </a:r>
          </a:p>
          <a:p>
            <a:pPr eaLnBrk="1" hangingPunct="1"/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53"/>
          <p:cNvGrpSpPr>
            <a:grpSpLocks/>
          </p:cNvGrpSpPr>
          <p:nvPr/>
        </p:nvGrpSpPr>
        <p:grpSpPr bwMode="auto">
          <a:xfrm>
            <a:off x="1365250" y="1357313"/>
            <a:ext cx="6273800" cy="2157412"/>
            <a:chOff x="799330" y="712807"/>
            <a:chExt cx="3344001" cy="1218245"/>
          </a:xfrm>
        </p:grpSpPr>
        <p:grpSp>
          <p:nvGrpSpPr>
            <p:cNvPr id="3" name="Group 18"/>
            <p:cNvGrpSpPr/>
            <p:nvPr/>
          </p:nvGrpSpPr>
          <p:grpSpPr>
            <a:xfrm>
              <a:off x="964028" y="917474"/>
              <a:ext cx="2969797" cy="825602"/>
              <a:chOff x="503698" y="707923"/>
              <a:chExt cx="4613989" cy="1239941"/>
            </a:xfrm>
            <a:noFill/>
          </p:grpSpPr>
          <p:sp>
            <p:nvSpPr>
              <p:cNvPr id="4" name="Right Triangle 3"/>
              <p:cNvSpPr/>
              <p:nvPr/>
            </p:nvSpPr>
            <p:spPr>
              <a:xfrm>
                <a:off x="3392126" y="707923"/>
                <a:ext cx="1725561" cy="1238865"/>
              </a:xfrm>
              <a:prstGeom prst="rtTriangl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ight Triangle 13"/>
              <p:cNvSpPr/>
              <p:nvPr/>
            </p:nvSpPr>
            <p:spPr>
              <a:xfrm flipH="1">
                <a:off x="503698" y="708994"/>
                <a:ext cx="1293307" cy="1238865"/>
              </a:xfrm>
              <a:prstGeom prst="rtTriangl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796547" y="707924"/>
                <a:ext cx="1592826" cy="123994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799330" y="1671985"/>
              <a:ext cx="209000" cy="20886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C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714023" y="1722185"/>
              <a:ext cx="225923" cy="20886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D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740408" y="1722185"/>
              <a:ext cx="211539" cy="20886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E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934331" y="1655849"/>
              <a:ext cx="209000" cy="20797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F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712331" y="712807"/>
              <a:ext cx="220000" cy="20886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G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731946" y="720875"/>
              <a:ext cx="232693" cy="20797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cs typeface="+mn-cs"/>
                </a:rPr>
                <a:t>H</a:t>
              </a:r>
            </a:p>
          </p:txBody>
        </p:sp>
      </p:grpSp>
      <p:sp>
        <p:nvSpPr>
          <p:cNvPr id="25603" name="TextBox 58"/>
          <p:cNvSpPr txBox="1">
            <a:spLocks noChangeArrowheads="1"/>
          </p:cNvSpPr>
          <p:nvPr/>
        </p:nvSpPr>
        <p:spPr bwMode="auto">
          <a:xfrm>
            <a:off x="71438" y="20638"/>
            <a:ext cx="7485062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Two towns D and E are 0.7km apart. </a:t>
            </a:r>
          </a:p>
          <a:p>
            <a:pPr eaLnBrk="1" hangingPunct="1"/>
            <a:r>
              <a:rPr lang="en-GB" altLang="en-US"/>
              <a:t>A bypass is is built round each. </a:t>
            </a:r>
          </a:p>
          <a:p>
            <a:pPr eaLnBrk="1" hangingPunct="1"/>
            <a:r>
              <a:rPr lang="en-GB" altLang="en-US"/>
              <a:t>Calculate the length of the bypass </a:t>
            </a:r>
            <a:r>
              <a:rPr lang="en-GB" altLang="en-US">
                <a:solidFill>
                  <a:srgbClr val="FF0000"/>
                </a:solidFill>
              </a:rPr>
              <a:t>CGHF</a:t>
            </a:r>
            <a:r>
              <a:rPr lang="en-GB" altLang="en-US"/>
              <a:t>.</a:t>
            </a:r>
          </a:p>
        </p:txBody>
      </p:sp>
      <p:sp>
        <p:nvSpPr>
          <p:cNvPr id="25604" name="TextBox 61"/>
          <p:cNvSpPr txBox="1">
            <a:spLocks noChangeArrowheads="1"/>
          </p:cNvSpPr>
          <p:nvPr/>
        </p:nvSpPr>
        <p:spPr bwMode="auto">
          <a:xfrm>
            <a:off x="1871663" y="3122613"/>
            <a:ext cx="1133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0.5 km</a:t>
            </a:r>
          </a:p>
        </p:txBody>
      </p:sp>
      <p:sp>
        <p:nvSpPr>
          <p:cNvPr id="25605" name="TextBox 62"/>
          <p:cNvSpPr txBox="1">
            <a:spLocks noChangeArrowheads="1"/>
          </p:cNvSpPr>
          <p:nvPr/>
        </p:nvSpPr>
        <p:spPr bwMode="auto">
          <a:xfrm>
            <a:off x="3205163" y="2220913"/>
            <a:ext cx="11334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0.6 km</a:t>
            </a:r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1139825" y="3741738"/>
            <a:ext cx="6146800" cy="1587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7" name="TextBox 66"/>
          <p:cNvSpPr txBox="1">
            <a:spLocks noChangeArrowheads="1"/>
          </p:cNvSpPr>
          <p:nvPr/>
        </p:nvSpPr>
        <p:spPr bwMode="auto">
          <a:xfrm>
            <a:off x="5835650" y="3190875"/>
            <a:ext cx="1133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0.8 km</a:t>
            </a:r>
          </a:p>
        </p:txBody>
      </p:sp>
      <p:cxnSp>
        <p:nvCxnSpPr>
          <p:cNvPr id="69" name="Straight Connector 68"/>
          <p:cNvCxnSpPr>
            <a:stCxn id="14" idx="4"/>
            <a:endCxn id="14" idx="0"/>
          </p:cNvCxnSpPr>
          <p:nvPr/>
        </p:nvCxnSpPr>
        <p:spPr>
          <a:xfrm rot="5400000" flipH="1" flipV="1">
            <a:off x="1724819" y="1670844"/>
            <a:ext cx="1460500" cy="156051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3214688" y="1724025"/>
            <a:ext cx="196215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endCxn id="4" idx="4"/>
          </p:cNvCxnSpPr>
          <p:nvPr/>
        </p:nvCxnSpPr>
        <p:spPr>
          <a:xfrm>
            <a:off x="5157788" y="1719263"/>
            <a:ext cx="2089150" cy="14605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5400000">
            <a:off x="2304256" y="4976019"/>
            <a:ext cx="1800225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87"/>
          <p:cNvSpPr txBox="1">
            <a:spLocks noChangeArrowheads="1"/>
          </p:cNvSpPr>
          <p:nvPr/>
        </p:nvSpPr>
        <p:spPr bwMode="auto">
          <a:xfrm>
            <a:off x="147638" y="3946525"/>
            <a:ext cx="2730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/>
              <a:t>(CG)</a:t>
            </a:r>
            <a:r>
              <a:rPr lang="en-GB" altLang="en-US" sz="2000" baseline="30000"/>
              <a:t>2</a:t>
            </a:r>
            <a:r>
              <a:rPr lang="en-GB" altLang="en-US" sz="2000"/>
              <a:t> = (CD)</a:t>
            </a:r>
            <a:r>
              <a:rPr lang="en-GB" altLang="en-US" sz="2000" baseline="30000"/>
              <a:t>2</a:t>
            </a:r>
            <a:r>
              <a:rPr lang="en-GB" altLang="en-US" sz="2000"/>
              <a:t> + (DG)</a:t>
            </a:r>
            <a:r>
              <a:rPr lang="en-GB" altLang="en-US" sz="2000" baseline="30000"/>
              <a:t>2</a:t>
            </a:r>
            <a:r>
              <a:rPr lang="en-GB" altLang="en-US" sz="2000"/>
              <a:t> </a:t>
            </a:r>
            <a:endParaRPr lang="en-GB" altLang="en-US" sz="2000" baseline="30000"/>
          </a:p>
        </p:txBody>
      </p:sp>
      <p:sp>
        <p:nvSpPr>
          <p:cNvPr id="112" name="TextBox 87"/>
          <p:cNvSpPr txBox="1">
            <a:spLocks noChangeArrowheads="1"/>
          </p:cNvSpPr>
          <p:nvPr/>
        </p:nvSpPr>
        <p:spPr bwMode="auto">
          <a:xfrm>
            <a:off x="144463" y="4368800"/>
            <a:ext cx="2789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/>
              <a:t>(CG)</a:t>
            </a:r>
            <a:r>
              <a:rPr lang="en-GB" altLang="en-US" sz="2000" baseline="30000"/>
              <a:t>2</a:t>
            </a:r>
            <a:r>
              <a:rPr lang="en-GB" altLang="en-US" sz="2000"/>
              <a:t> = (0.5)</a:t>
            </a:r>
            <a:r>
              <a:rPr lang="en-GB" altLang="en-US" sz="2000" baseline="30000"/>
              <a:t>2</a:t>
            </a:r>
            <a:r>
              <a:rPr lang="en-GB" altLang="en-US" sz="2000"/>
              <a:t> + (0.6)</a:t>
            </a:r>
            <a:r>
              <a:rPr lang="en-GB" altLang="en-US" sz="2000" baseline="30000"/>
              <a:t>2</a:t>
            </a:r>
            <a:r>
              <a:rPr lang="en-GB" altLang="en-US" sz="2000"/>
              <a:t> </a:t>
            </a:r>
            <a:endParaRPr lang="en-GB" altLang="en-US" sz="2000" baseline="30000"/>
          </a:p>
        </p:txBody>
      </p:sp>
      <p:sp>
        <p:nvSpPr>
          <p:cNvPr id="113" name="TextBox 87"/>
          <p:cNvSpPr txBox="1">
            <a:spLocks noChangeArrowheads="1"/>
          </p:cNvSpPr>
          <p:nvPr/>
        </p:nvSpPr>
        <p:spPr bwMode="auto">
          <a:xfrm>
            <a:off x="153988" y="4792663"/>
            <a:ext cx="1584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/>
              <a:t>(CG)</a:t>
            </a:r>
            <a:r>
              <a:rPr lang="en-GB" altLang="en-US" sz="2000" baseline="30000"/>
              <a:t>2</a:t>
            </a:r>
            <a:r>
              <a:rPr lang="en-GB" altLang="en-US" sz="2000"/>
              <a:t> = 0.61</a:t>
            </a:r>
            <a:endParaRPr lang="en-GB" altLang="en-US" sz="2000" baseline="30000"/>
          </a:p>
        </p:txBody>
      </p:sp>
      <p:sp>
        <p:nvSpPr>
          <p:cNvPr id="114" name="TextBox 87"/>
          <p:cNvSpPr txBox="1">
            <a:spLocks noChangeArrowheads="1"/>
          </p:cNvSpPr>
          <p:nvPr/>
        </p:nvSpPr>
        <p:spPr bwMode="auto">
          <a:xfrm>
            <a:off x="454025" y="5216525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/>
              <a:t>CG = √0.61</a:t>
            </a:r>
            <a:endParaRPr lang="en-GB" altLang="en-US" sz="2000" baseline="30000"/>
          </a:p>
        </p:txBody>
      </p:sp>
      <p:sp>
        <p:nvSpPr>
          <p:cNvPr id="115" name="TextBox 87"/>
          <p:cNvSpPr txBox="1">
            <a:spLocks noChangeArrowheads="1"/>
          </p:cNvSpPr>
          <p:nvPr/>
        </p:nvSpPr>
        <p:spPr bwMode="auto">
          <a:xfrm>
            <a:off x="441325" y="5638800"/>
            <a:ext cx="1671638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/>
              <a:t>CG = 0.78km</a:t>
            </a:r>
            <a:endParaRPr lang="en-GB" altLang="en-US" sz="2000" baseline="30000"/>
          </a:p>
        </p:txBody>
      </p:sp>
      <p:sp>
        <p:nvSpPr>
          <p:cNvPr id="117" name="TextBox 87"/>
          <p:cNvSpPr txBox="1">
            <a:spLocks noChangeArrowheads="1"/>
          </p:cNvSpPr>
          <p:nvPr/>
        </p:nvSpPr>
        <p:spPr bwMode="auto">
          <a:xfrm>
            <a:off x="1046163" y="5638800"/>
            <a:ext cx="10572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/>
              <a:t>0.78km</a:t>
            </a:r>
            <a:endParaRPr lang="en-GB" altLang="en-US" sz="2000" baseline="30000"/>
          </a:p>
        </p:txBody>
      </p:sp>
      <p:sp>
        <p:nvSpPr>
          <p:cNvPr id="118" name="TextBox 87"/>
          <p:cNvSpPr txBox="1">
            <a:spLocks noChangeArrowheads="1"/>
          </p:cNvSpPr>
          <p:nvPr/>
        </p:nvSpPr>
        <p:spPr bwMode="auto">
          <a:xfrm>
            <a:off x="3440113" y="3946525"/>
            <a:ext cx="2730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/>
              <a:t>(HF)</a:t>
            </a:r>
            <a:r>
              <a:rPr lang="en-GB" altLang="en-US" sz="2000" baseline="30000"/>
              <a:t>2</a:t>
            </a:r>
            <a:r>
              <a:rPr lang="en-GB" altLang="en-US" sz="2000"/>
              <a:t> = (EF)</a:t>
            </a:r>
            <a:r>
              <a:rPr lang="en-GB" altLang="en-US" sz="2000" baseline="30000"/>
              <a:t>2</a:t>
            </a:r>
            <a:r>
              <a:rPr lang="en-GB" altLang="en-US" sz="2000"/>
              <a:t> + (EH)</a:t>
            </a:r>
            <a:r>
              <a:rPr lang="en-GB" altLang="en-US" sz="2000" baseline="30000"/>
              <a:t>2</a:t>
            </a:r>
            <a:r>
              <a:rPr lang="en-GB" altLang="en-US" sz="2000"/>
              <a:t> </a:t>
            </a:r>
            <a:endParaRPr lang="en-GB" altLang="en-US" sz="2000" baseline="30000"/>
          </a:p>
        </p:txBody>
      </p:sp>
      <p:sp>
        <p:nvSpPr>
          <p:cNvPr id="119" name="TextBox 87"/>
          <p:cNvSpPr txBox="1">
            <a:spLocks noChangeArrowheads="1"/>
          </p:cNvSpPr>
          <p:nvPr/>
        </p:nvSpPr>
        <p:spPr bwMode="auto">
          <a:xfrm>
            <a:off x="3436938" y="4368800"/>
            <a:ext cx="2813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/>
              <a:t>(HF)</a:t>
            </a:r>
            <a:r>
              <a:rPr lang="en-GB" altLang="en-US" sz="2000" baseline="30000"/>
              <a:t>2</a:t>
            </a:r>
            <a:r>
              <a:rPr lang="en-GB" altLang="en-US" sz="2000"/>
              <a:t> = (0.8)</a:t>
            </a:r>
            <a:r>
              <a:rPr lang="en-GB" altLang="en-US" sz="2000" baseline="30000"/>
              <a:t>2</a:t>
            </a:r>
            <a:r>
              <a:rPr lang="en-GB" altLang="en-US" sz="2000"/>
              <a:t> + (0.6)</a:t>
            </a:r>
            <a:r>
              <a:rPr lang="en-GB" altLang="en-US" sz="2000" baseline="30000"/>
              <a:t>2</a:t>
            </a:r>
            <a:r>
              <a:rPr lang="en-GB" altLang="en-US" sz="2000"/>
              <a:t> </a:t>
            </a:r>
            <a:endParaRPr lang="en-GB" altLang="en-US" sz="2000" baseline="30000"/>
          </a:p>
        </p:txBody>
      </p:sp>
      <p:sp>
        <p:nvSpPr>
          <p:cNvPr id="120" name="TextBox 87"/>
          <p:cNvSpPr txBox="1">
            <a:spLocks noChangeArrowheads="1"/>
          </p:cNvSpPr>
          <p:nvPr/>
        </p:nvSpPr>
        <p:spPr bwMode="auto">
          <a:xfrm>
            <a:off x="3446463" y="4792663"/>
            <a:ext cx="1230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/>
              <a:t>(HF)</a:t>
            </a:r>
            <a:r>
              <a:rPr lang="en-GB" altLang="en-US" sz="2000" baseline="30000"/>
              <a:t>2</a:t>
            </a:r>
            <a:r>
              <a:rPr lang="en-GB" altLang="en-US" sz="2000"/>
              <a:t> = 1</a:t>
            </a:r>
            <a:endParaRPr lang="en-GB" altLang="en-US" sz="2000" baseline="30000"/>
          </a:p>
        </p:txBody>
      </p:sp>
      <p:sp>
        <p:nvSpPr>
          <p:cNvPr id="121" name="TextBox 87"/>
          <p:cNvSpPr txBox="1">
            <a:spLocks noChangeArrowheads="1"/>
          </p:cNvSpPr>
          <p:nvPr/>
        </p:nvSpPr>
        <p:spPr bwMode="auto">
          <a:xfrm>
            <a:off x="3746500" y="5216525"/>
            <a:ext cx="1093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/>
              <a:t>HF = √1</a:t>
            </a:r>
            <a:endParaRPr lang="en-GB" altLang="en-US" sz="2000" baseline="30000"/>
          </a:p>
        </p:txBody>
      </p:sp>
      <p:sp>
        <p:nvSpPr>
          <p:cNvPr id="122" name="TextBox 87"/>
          <p:cNvSpPr txBox="1">
            <a:spLocks noChangeArrowheads="1"/>
          </p:cNvSpPr>
          <p:nvPr/>
        </p:nvSpPr>
        <p:spPr bwMode="auto">
          <a:xfrm>
            <a:off x="3733800" y="5638800"/>
            <a:ext cx="1274763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/>
              <a:t>HF = 1km</a:t>
            </a:r>
            <a:endParaRPr lang="en-GB" altLang="en-US" sz="2000" baseline="30000"/>
          </a:p>
        </p:txBody>
      </p:sp>
      <p:sp>
        <p:nvSpPr>
          <p:cNvPr id="123" name="TextBox 87"/>
          <p:cNvSpPr txBox="1">
            <a:spLocks noChangeArrowheads="1"/>
          </p:cNvSpPr>
          <p:nvPr/>
        </p:nvSpPr>
        <p:spPr bwMode="auto">
          <a:xfrm>
            <a:off x="4357688" y="5638800"/>
            <a:ext cx="636587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/>
              <a:t>1km</a:t>
            </a:r>
            <a:endParaRPr lang="en-GB" altLang="en-US" sz="2000" baseline="30000"/>
          </a:p>
        </p:txBody>
      </p:sp>
      <p:cxnSp>
        <p:nvCxnSpPr>
          <p:cNvPr id="124" name="Straight Connector 123"/>
          <p:cNvCxnSpPr/>
          <p:nvPr/>
        </p:nvCxnSpPr>
        <p:spPr>
          <a:xfrm rot="5400000">
            <a:off x="5350669" y="4976019"/>
            <a:ext cx="1800225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>
            <a:spLocks noChangeArrowheads="1"/>
          </p:cNvSpPr>
          <p:nvPr/>
        </p:nvSpPr>
        <p:spPr bwMode="auto">
          <a:xfrm>
            <a:off x="6651625" y="3956050"/>
            <a:ext cx="22828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u="sng"/>
              <a:t>Total Distance</a:t>
            </a:r>
          </a:p>
        </p:txBody>
      </p:sp>
      <p:sp>
        <p:nvSpPr>
          <p:cNvPr id="126" name="TextBox 125"/>
          <p:cNvSpPr txBox="1">
            <a:spLocks noChangeArrowheads="1"/>
          </p:cNvSpPr>
          <p:nvPr/>
        </p:nvSpPr>
        <p:spPr bwMode="auto">
          <a:xfrm>
            <a:off x="6391275" y="4470400"/>
            <a:ext cx="26368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D = 0.78 + 1 + 0.7</a:t>
            </a:r>
          </a:p>
        </p:txBody>
      </p:sp>
      <p:sp>
        <p:nvSpPr>
          <p:cNvPr id="127" name="TextBox 126"/>
          <p:cNvSpPr txBox="1">
            <a:spLocks noChangeArrowheads="1"/>
          </p:cNvSpPr>
          <p:nvPr/>
        </p:nvSpPr>
        <p:spPr bwMode="auto">
          <a:xfrm>
            <a:off x="6391275" y="4984750"/>
            <a:ext cx="1882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D = 2.48 km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280"/>
                            </p:stCondLst>
                            <p:childTnLst>
                              <p:par>
                                <p:cTn id="6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1.38889E-6 1.11111E-6 L 0.04497 -0.53472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40" y="-26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8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8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8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160"/>
                            </p:stCondLst>
                            <p:childTnLst>
                              <p:par>
                                <p:cTn id="109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4.72222E-6 1.11111E-6 L 0.19497 -0.53472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40" y="-26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0" dur="8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1" dur="8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8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7" dur="8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8" dur="8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8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4" dur="8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5" dur="8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8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  <p:bldP spid="112" grpId="0"/>
      <p:bldP spid="113" grpId="0"/>
      <p:bldP spid="114" grpId="0"/>
      <p:bldP spid="115" grpId="0"/>
      <p:bldP spid="117" grpId="0"/>
      <p:bldP spid="117" grpId="1"/>
      <p:bldP spid="118" grpId="0"/>
      <p:bldP spid="119" grpId="0"/>
      <p:bldP spid="120" grpId="0"/>
      <p:bldP spid="121" grpId="0"/>
      <p:bldP spid="122" grpId="0"/>
      <p:bldP spid="123" grpId="0"/>
      <p:bldP spid="123" grpId="1"/>
      <p:bldP spid="125" grpId="0"/>
      <p:bldP spid="126" grpId="0"/>
      <p:bldP spid="12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2339975" y="2465388"/>
            <a:ext cx="5195888" cy="23082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N5 Lifeskills</a:t>
            </a:r>
          </a:p>
          <a:p>
            <a:pPr algn="ctr" eaLnBrk="1" hangingPunct="1"/>
            <a:r>
              <a:rPr lang="en-GB" altLang="en-US" sz="3600"/>
              <a:t>Ex 15.1</a:t>
            </a:r>
          </a:p>
          <a:p>
            <a:pPr algn="ctr" eaLnBrk="1" hangingPunct="1"/>
            <a:r>
              <a:rPr lang="en-GB" altLang="en-US" sz="3600"/>
              <a:t>Ch15 (page 144)</a:t>
            </a:r>
          </a:p>
        </p:txBody>
      </p:sp>
      <p:pic>
        <p:nvPicPr>
          <p:cNvPr id="26628" name="Picture 4" descr="ag00463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6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0" name="Rectangle 13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000">
                <a:solidFill>
                  <a:srgbClr val="FFFF00"/>
                </a:solidFill>
              </a:rPr>
              <a:t>Pythagoras Theorem</a:t>
            </a:r>
          </a:p>
        </p:txBody>
      </p:sp>
      <p:sp>
        <p:nvSpPr>
          <p:cNvPr id="26631" name="TextBox 11"/>
          <p:cNvSpPr txBox="1">
            <a:spLocks noChangeArrowheads="1"/>
          </p:cNvSpPr>
          <p:nvPr/>
        </p:nvSpPr>
        <p:spPr bwMode="auto">
          <a:xfrm>
            <a:off x="85725" y="1549400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  <p:sp>
        <p:nvSpPr>
          <p:cNvPr id="26632" name="Text Box 3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6633" name="Picture 6" descr="scottishfla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msoE0E7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6" t="8823" r="20126" b="48018"/>
          <a:stretch>
            <a:fillRect/>
          </a:stretch>
        </p:blipFill>
        <p:spPr bwMode="auto">
          <a:xfrm>
            <a:off x="0" y="0"/>
            <a:ext cx="7858125" cy="680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6" b="6261"/>
          <a:stretch>
            <a:fillRect/>
          </a:stretch>
        </p:blipFill>
        <p:spPr bwMode="auto">
          <a:xfrm>
            <a:off x="539750" y="0"/>
            <a:ext cx="76660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71438"/>
            <a:ext cx="8893175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69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5429250"/>
            <a:ext cx="80295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mso5C8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0"/>
          <a:stretch>
            <a:fillRect/>
          </a:stretch>
        </p:blipFill>
        <p:spPr bwMode="auto">
          <a:xfrm>
            <a:off x="500063" y="0"/>
            <a:ext cx="7991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88913"/>
            <a:ext cx="4824413" cy="435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188913"/>
            <a:ext cx="2225675" cy="250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868863"/>
            <a:ext cx="7643812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/>
          <p:cNvGrpSpPr>
            <a:grpSpLocks/>
          </p:cNvGrpSpPr>
          <p:nvPr/>
        </p:nvGrpSpPr>
        <p:grpSpPr bwMode="auto">
          <a:xfrm>
            <a:off x="508000" y="0"/>
            <a:ext cx="8564563" cy="6489700"/>
            <a:chOff x="800" y="220"/>
            <a:chExt cx="13488" cy="10220"/>
          </a:xfrm>
        </p:grpSpPr>
        <p:pic>
          <p:nvPicPr>
            <p:cNvPr id="32771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0" y="220"/>
              <a:ext cx="9539" cy="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772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88" y="4720"/>
              <a:ext cx="6500" cy="5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mso82E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8" t="8214" r="18381" b="47133"/>
          <a:stretch>
            <a:fillRect/>
          </a:stretch>
        </p:blipFill>
        <p:spPr bwMode="auto">
          <a:xfrm>
            <a:off x="0" y="0"/>
            <a:ext cx="78581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100" y="2371725"/>
            <a:ext cx="5903913" cy="420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978"/>
          <a:stretch>
            <a:fillRect/>
          </a:stretch>
        </p:blipFill>
        <p:spPr bwMode="auto">
          <a:xfrm>
            <a:off x="152400" y="152400"/>
            <a:ext cx="88582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10" t="37332" r="7259"/>
          <a:stretch>
            <a:fillRect/>
          </a:stretch>
        </p:blipFill>
        <p:spPr bwMode="auto">
          <a:xfrm>
            <a:off x="1928813" y="714375"/>
            <a:ext cx="5500687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5500688"/>
            <a:ext cx="5184775" cy="105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4BCC159-4151-4396-BA7D-013320C4279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pic>
        <p:nvPicPr>
          <p:cNvPr id="14340" name="Picture 3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4342" name="Picture 5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solidFill>
                  <a:srgbClr val="FFFF00"/>
                </a:solidFill>
                <a:cs typeface="Arial" charset="0"/>
              </a:rPr>
              <a:t>We are revising Pythagoras Theorem </a:t>
            </a:r>
            <a:endParaRPr lang="en-GB" sz="18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5500688" y="3008313"/>
            <a:ext cx="3643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 	Be able to use Pythagoras Theorem to solving basic problems.</a:t>
            </a:r>
          </a:p>
        </p:txBody>
      </p:sp>
      <p:sp>
        <p:nvSpPr>
          <p:cNvPr id="14348" name="TextBox 13"/>
          <p:cNvSpPr txBox="1">
            <a:spLocks noChangeArrowheads="1"/>
          </p:cNvSpPr>
          <p:nvPr/>
        </p:nvSpPr>
        <p:spPr bwMode="auto">
          <a:xfrm>
            <a:off x="66675" y="1270000"/>
            <a:ext cx="790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N5 LS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Revision of Pythagoras Theorem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4" grpId="0"/>
      <p:bldP spid="3687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2B2AA8E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173"/>
          <a:stretch>
            <a:fillRect/>
          </a:stretch>
        </p:blipFill>
        <p:spPr bwMode="auto">
          <a:xfrm>
            <a:off x="142875" y="0"/>
            <a:ext cx="7429500" cy="679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3" name="Picture 2" descr="2B2AA8E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88399" r="39404" b="6737"/>
          <a:stretch>
            <a:fillRect/>
          </a:stretch>
        </p:blipFill>
        <p:spPr bwMode="auto">
          <a:xfrm>
            <a:off x="4357688" y="6076950"/>
            <a:ext cx="4786312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689725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2254250"/>
            <a:ext cx="3643312" cy="460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438" y="0"/>
            <a:ext cx="1885950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1714500"/>
            <a:ext cx="4357688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0" name="TextBox 8"/>
          <p:cNvSpPr txBox="1">
            <a:spLocks noChangeArrowheads="1"/>
          </p:cNvSpPr>
          <p:nvPr/>
        </p:nvSpPr>
        <p:spPr bwMode="auto">
          <a:xfrm>
            <a:off x="7429500" y="6000750"/>
            <a:ext cx="13223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4 marks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4BCC159-4151-4396-BA7D-013320C4279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pic>
        <p:nvPicPr>
          <p:cNvPr id="15364" name="Picture 3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5366" name="Picture 5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968500" y="1803400"/>
            <a:ext cx="601821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Two key points when dealing with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right-angled triangles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104900" y="2921000"/>
            <a:ext cx="74469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400">
                <a:solidFill>
                  <a:srgbClr val="FFFF00"/>
                </a:solidFill>
              </a:rPr>
              <a:t>The longest side in a right-angled triangle is called</a:t>
            </a:r>
          </a:p>
          <a:p>
            <a:pPr algn="ctr" eaLnBrk="1" hangingPunct="1"/>
            <a:r>
              <a:rPr lang="en-GB" altLang="en-US" sz="2400"/>
              <a:t>The HYPOTENUSE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838200" y="3937000"/>
            <a:ext cx="82280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400"/>
              <a:t>The HYPOTENUSE </a:t>
            </a:r>
            <a:r>
              <a:rPr lang="en-GB" altLang="en-US" sz="2400">
                <a:solidFill>
                  <a:srgbClr val="FFFF00"/>
                </a:solidFill>
              </a:rPr>
              <a:t>is </a:t>
            </a:r>
            <a:r>
              <a:rPr lang="en-GB" altLang="en-US" sz="2400"/>
              <a:t>ALWAYS</a:t>
            </a:r>
            <a:r>
              <a:rPr lang="en-GB" altLang="en-US" sz="2400">
                <a:solidFill>
                  <a:srgbClr val="FFFF00"/>
                </a:solidFill>
              </a:rPr>
              <a:t> opposite the right angle</a:t>
            </a:r>
            <a:endParaRPr lang="en-GB" altLang="en-US" sz="2400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952500" y="4737100"/>
            <a:ext cx="2057400" cy="1539875"/>
            <a:chOff x="1574800" y="4737100"/>
            <a:chExt cx="2057400" cy="1539220"/>
          </a:xfrm>
        </p:grpSpPr>
        <p:sp>
          <p:nvSpPr>
            <p:cNvPr id="17" name="Right Triangle 16"/>
            <p:cNvSpPr/>
            <p:nvPr/>
          </p:nvSpPr>
          <p:spPr>
            <a:xfrm>
              <a:off x="2070100" y="4737100"/>
              <a:ext cx="1562100" cy="1028262"/>
            </a:xfrm>
            <a:prstGeom prst="rtTriangle">
              <a:avLst/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382" name="TextBox 17"/>
            <p:cNvSpPr txBox="1">
              <a:spLocks noChangeArrowheads="1"/>
            </p:cNvSpPr>
            <p:nvPr/>
          </p:nvSpPr>
          <p:spPr bwMode="auto">
            <a:xfrm>
              <a:off x="2501900" y="5753100"/>
              <a:ext cx="36901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a</a:t>
              </a:r>
              <a:endParaRPr lang="en-GB" altLang="en-US" baseline="30000"/>
            </a:p>
          </p:txBody>
        </p:sp>
        <p:sp>
          <p:nvSpPr>
            <p:cNvPr id="15383" name="TextBox 18"/>
            <p:cNvSpPr txBox="1">
              <a:spLocks noChangeArrowheads="1"/>
            </p:cNvSpPr>
            <p:nvPr/>
          </p:nvSpPr>
          <p:spPr bwMode="auto">
            <a:xfrm>
              <a:off x="1574800" y="5016500"/>
              <a:ext cx="39786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b</a:t>
              </a:r>
              <a:endParaRPr lang="en-GB" altLang="en-US" baseline="30000"/>
            </a:p>
          </p:txBody>
        </p:sp>
        <p:sp>
          <p:nvSpPr>
            <p:cNvPr id="15384" name="TextBox 19"/>
            <p:cNvSpPr txBox="1">
              <a:spLocks noChangeArrowheads="1"/>
            </p:cNvSpPr>
            <p:nvPr/>
          </p:nvSpPr>
          <p:spPr bwMode="auto">
            <a:xfrm>
              <a:off x="2971800" y="4813300"/>
              <a:ext cx="36901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c</a:t>
              </a:r>
              <a:endParaRPr lang="en-GB" altLang="en-US" baseline="3000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082800" y="5498776"/>
              <a:ext cx="241300" cy="241197"/>
            </a:xfrm>
            <a:prstGeom prst="rect">
              <a:avLst/>
            </a:prstGeom>
            <a:solidFill>
              <a:srgbClr val="FF0000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2679700" y="4508500"/>
            <a:ext cx="1954213" cy="523875"/>
          </a:xfrm>
          <a:prstGeom prst="rect">
            <a:avLst/>
          </a:prstGeom>
          <a:solidFill>
            <a:schemeClr val="tx2">
              <a:lumMod val="25000"/>
            </a:schemeClr>
          </a:solidFill>
          <a:ln w="38100"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cs typeface="Arial" charset="0"/>
              </a:rPr>
              <a:t>c</a:t>
            </a:r>
            <a:r>
              <a:rPr lang="en-GB" baseline="30000" dirty="0">
                <a:cs typeface="Arial" charset="0"/>
              </a:rPr>
              <a:t>2 </a:t>
            </a:r>
            <a:r>
              <a:rPr lang="en-GB" dirty="0">
                <a:cs typeface="Arial" charset="0"/>
              </a:rPr>
              <a:t>= a</a:t>
            </a:r>
            <a:r>
              <a:rPr lang="en-GB" baseline="30000" dirty="0">
                <a:cs typeface="Arial" charset="0"/>
              </a:rPr>
              <a:t>2</a:t>
            </a:r>
            <a:r>
              <a:rPr lang="en-GB" dirty="0">
                <a:cs typeface="Arial" charset="0"/>
              </a:rPr>
              <a:t> + b</a:t>
            </a:r>
            <a:r>
              <a:rPr lang="en-GB" baseline="30000" dirty="0">
                <a:cs typeface="Arial" charset="0"/>
              </a:rPr>
              <a:t>2</a:t>
            </a: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6494463" y="4965700"/>
            <a:ext cx="2219325" cy="1831975"/>
            <a:chOff x="1625600" y="4406900"/>
            <a:chExt cx="2220130" cy="1831320"/>
          </a:xfrm>
        </p:grpSpPr>
        <p:sp>
          <p:nvSpPr>
            <p:cNvPr id="25" name="Right Triangle 24"/>
            <p:cNvSpPr/>
            <p:nvPr/>
          </p:nvSpPr>
          <p:spPr>
            <a:xfrm>
              <a:off x="2070261" y="4736982"/>
              <a:ext cx="1562667" cy="1028332"/>
            </a:xfrm>
            <a:prstGeom prst="rtTriangle">
              <a:avLst/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377" name="TextBox 25"/>
            <p:cNvSpPr txBox="1">
              <a:spLocks noChangeArrowheads="1"/>
            </p:cNvSpPr>
            <p:nvPr/>
          </p:nvSpPr>
          <p:spPr bwMode="auto">
            <a:xfrm>
              <a:off x="1663700" y="5715000"/>
              <a:ext cx="37221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y</a:t>
              </a:r>
              <a:endParaRPr lang="en-GB" altLang="en-US" baseline="30000"/>
            </a:p>
          </p:txBody>
        </p:sp>
        <p:sp>
          <p:nvSpPr>
            <p:cNvPr id="15378" name="TextBox 26"/>
            <p:cNvSpPr txBox="1">
              <a:spLocks noChangeArrowheads="1"/>
            </p:cNvSpPr>
            <p:nvPr/>
          </p:nvSpPr>
          <p:spPr bwMode="auto">
            <a:xfrm>
              <a:off x="1625600" y="4406900"/>
              <a:ext cx="39626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x</a:t>
              </a:r>
              <a:endParaRPr lang="en-GB" altLang="en-US" baseline="30000"/>
            </a:p>
          </p:txBody>
        </p:sp>
        <p:sp>
          <p:nvSpPr>
            <p:cNvPr id="15379" name="TextBox 27"/>
            <p:cNvSpPr txBox="1">
              <a:spLocks noChangeArrowheads="1"/>
            </p:cNvSpPr>
            <p:nvPr/>
          </p:nvSpPr>
          <p:spPr bwMode="auto">
            <a:xfrm>
              <a:off x="3467100" y="5702300"/>
              <a:ext cx="37863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z</a:t>
              </a:r>
              <a:endParaRPr lang="en-GB" altLang="en-US" baseline="3000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082966" y="5498709"/>
              <a:ext cx="241388" cy="241214"/>
            </a:xfrm>
            <a:prstGeom prst="rect">
              <a:avLst/>
            </a:prstGeom>
            <a:solidFill>
              <a:srgbClr val="FF0000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5630863" y="4483100"/>
            <a:ext cx="3373437" cy="523875"/>
          </a:xfrm>
          <a:prstGeom prst="rect">
            <a:avLst/>
          </a:prstGeom>
          <a:solidFill>
            <a:schemeClr val="tx2">
              <a:lumMod val="25000"/>
            </a:schemeClr>
          </a:solidFill>
          <a:ln w="38100">
            <a:solidFill>
              <a:srgbClr val="FFFF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cs typeface="Arial" charset="0"/>
              </a:rPr>
              <a:t>(</a:t>
            </a:r>
            <a:r>
              <a:rPr lang="en-GB" dirty="0" err="1">
                <a:cs typeface="Arial" charset="0"/>
              </a:rPr>
              <a:t>xz</a:t>
            </a:r>
            <a:r>
              <a:rPr lang="en-GB" dirty="0">
                <a:cs typeface="Arial" charset="0"/>
              </a:rPr>
              <a:t>)</a:t>
            </a:r>
            <a:r>
              <a:rPr lang="en-GB" baseline="30000" dirty="0">
                <a:cs typeface="Arial" charset="0"/>
              </a:rPr>
              <a:t>2 </a:t>
            </a:r>
            <a:r>
              <a:rPr lang="en-GB" dirty="0">
                <a:cs typeface="Arial" charset="0"/>
              </a:rPr>
              <a:t>= (</a:t>
            </a:r>
            <a:r>
              <a:rPr lang="en-GB" dirty="0" err="1">
                <a:cs typeface="Arial" charset="0"/>
              </a:rPr>
              <a:t>xy</a:t>
            </a:r>
            <a:r>
              <a:rPr lang="en-GB" dirty="0">
                <a:cs typeface="Arial" charset="0"/>
              </a:rPr>
              <a:t>)</a:t>
            </a:r>
            <a:r>
              <a:rPr lang="en-GB" baseline="30000" dirty="0">
                <a:cs typeface="Arial" charset="0"/>
              </a:rPr>
              <a:t>2</a:t>
            </a:r>
            <a:r>
              <a:rPr lang="en-GB" dirty="0">
                <a:cs typeface="Arial" charset="0"/>
              </a:rPr>
              <a:t> + (</a:t>
            </a:r>
            <a:r>
              <a:rPr lang="en-GB" dirty="0" err="1">
                <a:cs typeface="Arial" charset="0"/>
              </a:rPr>
              <a:t>yz</a:t>
            </a:r>
            <a:r>
              <a:rPr lang="en-GB" dirty="0">
                <a:cs typeface="Arial" charset="0"/>
              </a:rPr>
              <a:t>)</a:t>
            </a:r>
            <a:r>
              <a:rPr lang="en-GB" baseline="30000" dirty="0">
                <a:cs typeface="Arial" charset="0"/>
              </a:rPr>
              <a:t>2</a:t>
            </a:r>
          </a:p>
        </p:txBody>
      </p:sp>
      <p:sp>
        <p:nvSpPr>
          <p:cNvPr id="15374" name="TextBox 25"/>
          <p:cNvSpPr txBox="1">
            <a:spLocks noChangeArrowheads="1"/>
          </p:cNvSpPr>
          <p:nvPr/>
        </p:nvSpPr>
        <p:spPr bwMode="auto">
          <a:xfrm>
            <a:off x="66675" y="1270000"/>
            <a:ext cx="790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N5 LS</a:t>
            </a:r>
          </a:p>
        </p:txBody>
      </p:sp>
      <p:sp>
        <p:nvSpPr>
          <p:cNvPr id="27" name="Rectangle 5"/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Revision of Pythagoras Theorem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23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8FC25E3-A3B7-4F66-BB3E-9ADBDC3D8BB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smtClean="0">
                <a:solidFill>
                  <a:srgbClr val="FFFF00"/>
                </a:solidFill>
                <a:latin typeface="Comic Sans MS" pitchFamily="66" charset="0"/>
              </a:rPr>
              <a:t>Pythagoras Theorem</a:t>
            </a:r>
          </a:p>
        </p:txBody>
      </p:sp>
      <p:pic>
        <p:nvPicPr>
          <p:cNvPr id="1032" name="Picture 3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034" name="Picture 5" descr="Office Objects 057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2819400" y="2019300"/>
            <a:ext cx="3429000" cy="2171700"/>
            <a:chOff x="1776" y="1272"/>
            <a:chExt cx="2160" cy="1368"/>
          </a:xfrm>
        </p:grpSpPr>
        <p:sp>
          <p:nvSpPr>
            <p:cNvPr id="1043" name="AutoShape 11"/>
            <p:cNvSpPr>
              <a:spLocks noChangeArrowheads="1"/>
            </p:cNvSpPr>
            <p:nvPr/>
          </p:nvSpPr>
          <p:spPr bwMode="auto">
            <a:xfrm flipH="1">
              <a:off x="1776" y="1272"/>
              <a:ext cx="2160" cy="1368"/>
            </a:xfrm>
            <a:prstGeom prst="rtTriangl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044" name="Rectangle 12"/>
            <p:cNvSpPr>
              <a:spLocks noChangeArrowheads="1"/>
            </p:cNvSpPr>
            <p:nvPr/>
          </p:nvSpPr>
          <p:spPr bwMode="auto">
            <a:xfrm>
              <a:off x="3784" y="2480"/>
              <a:ext cx="144" cy="152"/>
            </a:xfrm>
            <a:prstGeom prst="rect">
              <a:avLst/>
            </a:prstGeom>
            <a:solidFill>
              <a:srgbClr val="33CC33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FF"/>
                </a:solidFill>
              </a:endParaRPr>
            </a:p>
          </p:txBody>
        </p:sp>
      </p:grpSp>
      <p:sp>
        <p:nvSpPr>
          <p:cNvPr id="124941" name="Text Box 13"/>
          <p:cNvSpPr txBox="1">
            <a:spLocks noChangeArrowheads="1"/>
          </p:cNvSpPr>
          <p:nvPr/>
        </p:nvSpPr>
        <p:spPr bwMode="auto">
          <a:xfrm>
            <a:off x="936625" y="1901825"/>
            <a:ext cx="3635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Finding hypotenuse </a:t>
            </a:r>
            <a:r>
              <a:rPr lang="en-GB" altLang="en-US">
                <a:solidFill>
                  <a:srgbClr val="FFFFFF"/>
                </a:solidFill>
              </a:rPr>
              <a:t>c</a:t>
            </a:r>
            <a:endParaRPr lang="en-GB" altLang="en-US">
              <a:solidFill>
                <a:srgbClr val="FFFF00"/>
              </a:solidFill>
            </a:endParaRPr>
          </a:p>
        </p:txBody>
      </p:sp>
      <p:graphicFrame>
        <p:nvGraphicFramePr>
          <p:cNvPr id="124943" name="Object 15"/>
          <p:cNvGraphicFramePr>
            <a:graphicFrameLocks noChangeAspect="1"/>
          </p:cNvGraphicFramePr>
          <p:nvPr/>
        </p:nvGraphicFramePr>
        <p:xfrm>
          <a:off x="1673225" y="2444750"/>
          <a:ext cx="22272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5" imgW="1218960" imgH="291960" progId="Equation.DSMT4">
                  <p:embed/>
                </p:oleObj>
              </mc:Choice>
              <mc:Fallback>
                <p:oleObj name="Equation" r:id="rId5" imgW="1218960" imgH="2919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3225" y="2444750"/>
                        <a:ext cx="2227263" cy="53340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4" name="Object 16"/>
          <p:cNvGraphicFramePr>
            <a:graphicFrameLocks noChangeAspect="1"/>
          </p:cNvGraphicFramePr>
          <p:nvPr/>
        </p:nvGraphicFramePr>
        <p:xfrm>
          <a:off x="3144838" y="5543550"/>
          <a:ext cx="21812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7" imgW="1193760" imgH="291960" progId="Equation.DSMT4">
                  <p:embed/>
                </p:oleObj>
              </mc:Choice>
              <mc:Fallback>
                <p:oleObj name="Equation" r:id="rId7" imgW="1193760" imgH="2919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4838" y="5543550"/>
                        <a:ext cx="2181225" cy="53340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5" name="Object 17"/>
          <p:cNvGraphicFramePr>
            <a:graphicFrameLocks noChangeAspect="1"/>
          </p:cNvGraphicFramePr>
          <p:nvPr/>
        </p:nvGraphicFramePr>
        <p:xfrm>
          <a:off x="6819900" y="3181350"/>
          <a:ext cx="21796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9" imgW="1193760" imgH="291960" progId="Equation.DSMT4">
                  <p:embed/>
                </p:oleObj>
              </mc:Choice>
              <mc:Fallback>
                <p:oleObj name="Equation" r:id="rId9" imgW="1193760" imgH="2919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900" y="3181350"/>
                        <a:ext cx="2179638" cy="53340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4946" name="Text Box 18"/>
          <p:cNvSpPr txBox="1">
            <a:spLocks noChangeArrowheads="1"/>
          </p:cNvSpPr>
          <p:nvPr/>
        </p:nvSpPr>
        <p:spPr bwMode="auto">
          <a:xfrm>
            <a:off x="2193925" y="4886325"/>
            <a:ext cx="39274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Finding shorter side </a:t>
            </a:r>
            <a:r>
              <a:rPr lang="en-GB" altLang="en-US">
                <a:solidFill>
                  <a:srgbClr val="FFFFFF"/>
                </a:solidFill>
              </a:rPr>
              <a:t>a</a:t>
            </a:r>
            <a:r>
              <a:rPr lang="en-GB" altLang="en-US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124947" name="Text Box 19"/>
          <p:cNvSpPr txBox="1">
            <a:spLocks noChangeArrowheads="1"/>
          </p:cNvSpPr>
          <p:nvPr/>
        </p:nvSpPr>
        <p:spPr bwMode="auto">
          <a:xfrm>
            <a:off x="6586538" y="2219325"/>
            <a:ext cx="255746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Finding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shorter side </a:t>
            </a:r>
            <a:r>
              <a:rPr lang="en-GB" altLang="en-US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124948" name="Text Box 20"/>
          <p:cNvSpPr txBox="1">
            <a:spLocks noChangeArrowheads="1"/>
          </p:cNvSpPr>
          <p:nvPr/>
        </p:nvSpPr>
        <p:spPr bwMode="auto">
          <a:xfrm>
            <a:off x="4365625" y="4149725"/>
            <a:ext cx="3667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124949" name="Text Box 21"/>
          <p:cNvSpPr txBox="1">
            <a:spLocks noChangeArrowheads="1"/>
          </p:cNvSpPr>
          <p:nvPr/>
        </p:nvSpPr>
        <p:spPr bwMode="auto">
          <a:xfrm>
            <a:off x="4200525" y="2663825"/>
            <a:ext cx="3667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124950" name="Text Box 22"/>
          <p:cNvSpPr txBox="1">
            <a:spLocks noChangeArrowheads="1"/>
          </p:cNvSpPr>
          <p:nvPr/>
        </p:nvSpPr>
        <p:spPr bwMode="auto">
          <a:xfrm>
            <a:off x="6334125" y="2841625"/>
            <a:ext cx="3952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1042" name="TextBox 25"/>
          <p:cNvSpPr txBox="1">
            <a:spLocks noChangeArrowheads="1"/>
          </p:cNvSpPr>
          <p:nvPr/>
        </p:nvSpPr>
        <p:spPr bwMode="auto">
          <a:xfrm>
            <a:off x="66675" y="1270000"/>
            <a:ext cx="790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N5 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249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249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249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249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249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249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41" grpId="0"/>
      <p:bldP spid="124946" grpId="0"/>
      <p:bldP spid="124947" grpId="0"/>
      <p:bldP spid="124948" grpId="0"/>
      <p:bldP spid="124949" grpId="0"/>
      <p:bldP spid="1249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59DF1CE-7078-4CEC-B042-DDEB97DD12A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590550"/>
            <a:ext cx="6762750" cy="677863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Solving Real-Life Problems</a:t>
            </a:r>
          </a:p>
        </p:txBody>
      </p:sp>
      <p:sp>
        <p:nvSpPr>
          <p:cNvPr id="110615" name="Text Box 23"/>
          <p:cNvSpPr txBox="1">
            <a:spLocks noChangeArrowheads="1"/>
          </p:cNvSpPr>
          <p:nvPr/>
        </p:nvSpPr>
        <p:spPr bwMode="auto">
          <a:xfrm>
            <a:off x="1041400" y="3436938"/>
            <a:ext cx="7092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u="sng">
                <a:solidFill>
                  <a:srgbClr val="FFFF00"/>
                </a:solidFill>
              </a:rPr>
              <a:t>Example</a:t>
            </a:r>
            <a:r>
              <a:rPr lang="en-GB" altLang="en-US" sz="2400">
                <a:solidFill>
                  <a:srgbClr val="FFFF00"/>
                </a:solidFill>
              </a:rPr>
              <a:t> : 	Find the length of the longest side.</a:t>
            </a:r>
          </a:p>
        </p:txBody>
      </p:sp>
      <p:sp>
        <p:nvSpPr>
          <p:cNvPr id="2058" name="Rectangle 3"/>
          <p:cNvSpPr>
            <a:spLocks noChangeArrowheads="1"/>
          </p:cNvSpPr>
          <p:nvPr/>
        </p:nvSpPr>
        <p:spPr bwMode="auto">
          <a:xfrm>
            <a:off x="2133600" y="-1604963"/>
            <a:ext cx="812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0601" name="Rectangle 9"/>
          <p:cNvSpPr>
            <a:spLocks noChangeArrowheads="1"/>
          </p:cNvSpPr>
          <p:nvPr/>
        </p:nvSpPr>
        <p:spPr bwMode="auto">
          <a:xfrm>
            <a:off x="990600" y="1811338"/>
            <a:ext cx="7891463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72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GB" altLang="en-US" sz="2400">
                <a:solidFill>
                  <a:schemeClr val="tx2"/>
                </a:solidFill>
              </a:rPr>
              <a:t>When coming across a problem involving finding a missing side in a right-angled triangle, you should consider using Pythagoras’ Theorem to calculate its length.</a:t>
            </a:r>
          </a:p>
        </p:txBody>
      </p:sp>
      <p:graphicFrame>
        <p:nvGraphicFramePr>
          <p:cNvPr id="110602" name="Object 10"/>
          <p:cNvGraphicFramePr>
            <a:graphicFrameLocks noChangeAspect="1"/>
          </p:cNvGraphicFramePr>
          <p:nvPr/>
        </p:nvGraphicFramePr>
        <p:xfrm>
          <a:off x="1065213" y="3975100"/>
          <a:ext cx="16859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3" imgW="749160" imgH="203040" progId="Equation.DSMT4">
                  <p:embed/>
                </p:oleObj>
              </mc:Choice>
              <mc:Fallback>
                <p:oleObj name="Equation" r:id="rId3" imgW="749160" imgH="2030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3975100"/>
                        <a:ext cx="1685925" cy="450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3" name="Object 11"/>
          <p:cNvGraphicFramePr>
            <a:graphicFrameLocks noChangeAspect="1"/>
          </p:cNvGraphicFramePr>
          <p:nvPr/>
        </p:nvGraphicFramePr>
        <p:xfrm>
          <a:off x="1065213" y="4522788"/>
          <a:ext cx="18288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5" imgW="812520" imgH="203040" progId="Equation.DSMT4">
                  <p:embed/>
                </p:oleObj>
              </mc:Choice>
              <mc:Fallback>
                <p:oleObj name="Equation" r:id="rId5" imgW="812520" imgH="2030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4522788"/>
                        <a:ext cx="1828800" cy="450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5" name="Object 13"/>
          <p:cNvGraphicFramePr>
            <a:graphicFrameLocks noChangeAspect="1"/>
          </p:cNvGraphicFramePr>
          <p:nvPr/>
        </p:nvGraphicFramePr>
        <p:xfrm>
          <a:off x="1065213" y="5072063"/>
          <a:ext cx="12033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7" imgW="596880" imgH="203040" progId="Equation.DSMT4">
                  <p:embed/>
                </p:oleObj>
              </mc:Choice>
              <mc:Fallback>
                <p:oleObj name="Equation" r:id="rId7" imgW="596880" imgH="2030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5072063"/>
                        <a:ext cx="1203325" cy="4349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6" name="Object 14"/>
          <p:cNvGraphicFramePr>
            <a:graphicFrameLocks noChangeAspect="1"/>
          </p:cNvGraphicFramePr>
          <p:nvPr/>
        </p:nvGraphicFramePr>
        <p:xfrm>
          <a:off x="1065213" y="5603875"/>
          <a:ext cx="2122487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9" imgW="1054080" imgH="228600" progId="Equation.DSMT4">
                  <p:embed/>
                </p:oleObj>
              </mc:Choice>
              <mc:Fallback>
                <p:oleObj name="Equation" r:id="rId9" imgW="1054080" imgH="228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5603875"/>
                        <a:ext cx="2122487" cy="4905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60" name="Picture 16" descr="scottishflag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08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Text Box 17"/>
          <p:cNvSpPr txBox="1">
            <a:spLocks noChangeArrowheads="1"/>
          </p:cNvSpPr>
          <p:nvPr/>
        </p:nvSpPr>
        <p:spPr bwMode="auto">
          <a:xfrm rot="-5400000">
            <a:off x="-1546225" y="3954463"/>
            <a:ext cx="40274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6594475" y="4800600"/>
            <a:ext cx="2189163" cy="1454150"/>
            <a:chOff x="4154" y="3024"/>
            <a:chExt cx="1379" cy="916"/>
          </a:xfrm>
        </p:grpSpPr>
        <p:sp>
          <p:nvSpPr>
            <p:cNvPr id="2066" name="Text Box 5"/>
            <p:cNvSpPr txBox="1">
              <a:spLocks noChangeArrowheads="1"/>
            </p:cNvSpPr>
            <p:nvPr/>
          </p:nvSpPr>
          <p:spPr bwMode="auto">
            <a:xfrm>
              <a:off x="4996" y="3024"/>
              <a:ext cx="537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rgbClr val="FFFF00"/>
                  </a:solidFill>
                </a:rPr>
                <a:t>15m</a:t>
              </a:r>
              <a:endParaRPr lang="en-GB" altLang="en-US" sz="2400">
                <a:solidFill>
                  <a:srgbClr val="FFFF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2067" name="Text Box 6"/>
            <p:cNvSpPr txBox="1">
              <a:spLocks noChangeArrowheads="1"/>
            </p:cNvSpPr>
            <p:nvPr/>
          </p:nvSpPr>
          <p:spPr bwMode="auto">
            <a:xfrm>
              <a:off x="4154" y="3710"/>
              <a:ext cx="40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>
                  <a:solidFill>
                    <a:srgbClr val="FFFF00"/>
                  </a:solidFill>
                </a:rPr>
                <a:t>8m</a:t>
              </a:r>
            </a:p>
          </p:txBody>
        </p:sp>
      </p:grpSp>
      <p:pic>
        <p:nvPicPr>
          <p:cNvPr id="2063" name="Picture 25" descr="Office Objects 057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ight Triangle 21"/>
          <p:cNvSpPr/>
          <p:nvPr/>
        </p:nvSpPr>
        <p:spPr>
          <a:xfrm flipH="1">
            <a:off x="5589588" y="3989388"/>
            <a:ext cx="2295525" cy="1865312"/>
          </a:xfrm>
          <a:prstGeom prst="rtTriangle">
            <a:avLst/>
          </a:prstGeom>
          <a:ln w="381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65" name="TextBox 25"/>
          <p:cNvSpPr txBox="1">
            <a:spLocks noChangeArrowheads="1"/>
          </p:cNvSpPr>
          <p:nvPr/>
        </p:nvSpPr>
        <p:spPr bwMode="auto">
          <a:xfrm>
            <a:off x="66675" y="1270000"/>
            <a:ext cx="790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N5 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106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106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106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10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10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15" grpId="0"/>
      <p:bldP spid="11060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1C820D3-AACF-42CE-B923-067989F32F3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63600" y="590550"/>
            <a:ext cx="6762750" cy="677863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Length of the smaller side</a:t>
            </a:r>
          </a:p>
        </p:txBody>
      </p:sp>
      <p:sp>
        <p:nvSpPr>
          <p:cNvPr id="116738" name="Text Box 2"/>
          <p:cNvSpPr txBox="1">
            <a:spLocks noChangeArrowheads="1"/>
          </p:cNvSpPr>
          <p:nvPr/>
        </p:nvSpPr>
        <p:spPr bwMode="auto">
          <a:xfrm>
            <a:off x="1041400" y="2959100"/>
            <a:ext cx="58118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u="sng">
                <a:solidFill>
                  <a:srgbClr val="FFFF00"/>
                </a:solidFill>
              </a:rPr>
              <a:t>Example</a:t>
            </a:r>
            <a:r>
              <a:rPr lang="en-GB" altLang="en-US" sz="2400">
                <a:solidFill>
                  <a:srgbClr val="FFFF00"/>
                </a:solidFill>
              </a:rPr>
              <a:t> : 	Find the length of side a ?</a:t>
            </a:r>
            <a:endParaRPr lang="en-GB" altLang="en-US" sz="2400" u="sng">
              <a:solidFill>
                <a:srgbClr val="FFFF00"/>
              </a:solidFill>
            </a:endParaRPr>
          </a:p>
        </p:txBody>
      </p:sp>
      <p:sp>
        <p:nvSpPr>
          <p:cNvPr id="3083" name="Rectangle 4"/>
          <p:cNvSpPr>
            <a:spLocks noChangeArrowheads="1"/>
          </p:cNvSpPr>
          <p:nvPr/>
        </p:nvSpPr>
        <p:spPr bwMode="auto">
          <a:xfrm>
            <a:off x="2133600" y="-1604963"/>
            <a:ext cx="812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482600" y="2027238"/>
            <a:ext cx="86614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72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tx2"/>
                </a:solidFill>
              </a:rPr>
              <a:t>To find the length of the smaller side of a right- angled </a:t>
            </a:r>
          </a:p>
          <a:p>
            <a:pPr eaLnBrk="1" hangingPunct="1"/>
            <a:r>
              <a:rPr lang="en-GB" altLang="en-US" sz="2400">
                <a:solidFill>
                  <a:schemeClr val="tx2"/>
                </a:solidFill>
              </a:rPr>
              <a:t>triangle we simply rearrange Pythagoras Theorem.</a:t>
            </a:r>
          </a:p>
        </p:txBody>
      </p:sp>
      <p:graphicFrame>
        <p:nvGraphicFramePr>
          <p:cNvPr id="116742" name="Object 6"/>
          <p:cNvGraphicFramePr>
            <a:graphicFrameLocks noChangeAspect="1"/>
          </p:cNvGraphicFramePr>
          <p:nvPr/>
        </p:nvGraphicFramePr>
        <p:xfrm>
          <a:off x="3136900" y="3517900"/>
          <a:ext cx="16859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3" imgW="749160" imgH="203040" progId="Equation.DSMT4">
                  <p:embed/>
                </p:oleObj>
              </mc:Choice>
              <mc:Fallback>
                <p:oleObj name="Equation" r:id="rId3" imgW="74916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3517900"/>
                        <a:ext cx="1685925" cy="450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43" name="Object 7"/>
          <p:cNvGraphicFramePr>
            <a:graphicFrameLocks noChangeAspect="1"/>
          </p:cNvGraphicFramePr>
          <p:nvPr/>
        </p:nvGraphicFramePr>
        <p:xfrm>
          <a:off x="3136900" y="4556125"/>
          <a:ext cx="20288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5" imgW="901440" imgH="203040" progId="Equation.DSMT4">
                  <p:embed/>
                </p:oleObj>
              </mc:Choice>
              <mc:Fallback>
                <p:oleObj name="Equation" r:id="rId5" imgW="901440" imgH="203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4556125"/>
                        <a:ext cx="2028825" cy="450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44" name="Object 8"/>
          <p:cNvGraphicFramePr>
            <a:graphicFrameLocks noChangeAspect="1"/>
          </p:cNvGraphicFramePr>
          <p:nvPr/>
        </p:nvGraphicFramePr>
        <p:xfrm>
          <a:off x="3136900" y="5075238"/>
          <a:ext cx="12287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7" imgW="609480" imgH="203040" progId="Equation.DSMT4">
                  <p:embed/>
                </p:oleObj>
              </mc:Choice>
              <mc:Fallback>
                <p:oleObj name="Equation" r:id="rId7" imgW="609480" imgH="203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5075238"/>
                        <a:ext cx="1228725" cy="4349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45" name="Object 9"/>
          <p:cNvGraphicFramePr>
            <a:graphicFrameLocks noChangeAspect="1"/>
          </p:cNvGraphicFramePr>
          <p:nvPr/>
        </p:nvGraphicFramePr>
        <p:xfrm>
          <a:off x="3124200" y="5578475"/>
          <a:ext cx="2300288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9" imgW="1143000" imgH="228600" progId="Equation.DSMT4">
                  <p:embed/>
                </p:oleObj>
              </mc:Choice>
              <mc:Fallback>
                <p:oleObj name="Equation" r:id="rId9" imgW="114300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578475"/>
                        <a:ext cx="2300288" cy="4905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5" name="Rectangle 10"/>
          <p:cNvSpPr>
            <a:spLocks noChangeArrowheads="1"/>
          </p:cNvSpPr>
          <p:nvPr/>
        </p:nvSpPr>
        <p:spPr bwMode="auto">
          <a:xfrm>
            <a:off x="0" y="10683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3086" name="Picture 11" descr="scottishflag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6953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7" name="Text Box 12"/>
          <p:cNvSpPr txBox="1">
            <a:spLocks noChangeArrowheads="1"/>
          </p:cNvSpPr>
          <p:nvPr/>
        </p:nvSpPr>
        <p:spPr bwMode="auto">
          <a:xfrm rot="-5400000">
            <a:off x="-1546225" y="3954463"/>
            <a:ext cx="40274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088" name="Picture 20" descr="Office Objects 057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6042025" y="4013200"/>
            <a:ext cx="2874963" cy="2116138"/>
            <a:chOff x="3806" y="2528"/>
            <a:chExt cx="1811" cy="1333"/>
          </a:xfrm>
        </p:grpSpPr>
        <p:sp>
          <p:nvSpPr>
            <p:cNvPr id="3092" name="AutoShape 21"/>
            <p:cNvSpPr>
              <a:spLocks noChangeArrowheads="1"/>
            </p:cNvSpPr>
            <p:nvPr/>
          </p:nvSpPr>
          <p:spPr bwMode="auto">
            <a:xfrm flipH="1">
              <a:off x="3984" y="2528"/>
              <a:ext cx="944" cy="976"/>
            </a:xfrm>
            <a:prstGeom prst="rtTriangle">
              <a:avLst/>
            </a:prstGeom>
            <a:solidFill>
              <a:schemeClr val="accent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93" name="Text Box 22"/>
            <p:cNvSpPr txBox="1">
              <a:spLocks noChangeArrowheads="1"/>
            </p:cNvSpPr>
            <p:nvPr/>
          </p:nvSpPr>
          <p:spPr bwMode="auto">
            <a:xfrm>
              <a:off x="3806" y="2742"/>
              <a:ext cx="67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20cm</a:t>
              </a:r>
            </a:p>
          </p:txBody>
        </p:sp>
        <p:sp>
          <p:nvSpPr>
            <p:cNvPr id="3094" name="Text Box 23"/>
            <p:cNvSpPr txBox="1">
              <a:spLocks noChangeArrowheads="1"/>
            </p:cNvSpPr>
            <p:nvPr/>
          </p:nvSpPr>
          <p:spPr bwMode="auto">
            <a:xfrm>
              <a:off x="4974" y="2838"/>
              <a:ext cx="64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12cm</a:t>
              </a:r>
            </a:p>
          </p:txBody>
        </p:sp>
        <p:sp>
          <p:nvSpPr>
            <p:cNvPr id="3095" name="Text Box 24"/>
            <p:cNvSpPr txBox="1">
              <a:spLocks noChangeArrowheads="1"/>
            </p:cNvSpPr>
            <p:nvPr/>
          </p:nvSpPr>
          <p:spPr bwMode="auto">
            <a:xfrm>
              <a:off x="4150" y="3534"/>
              <a:ext cx="58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a cm</a:t>
              </a:r>
            </a:p>
          </p:txBody>
        </p:sp>
        <p:sp>
          <p:nvSpPr>
            <p:cNvPr id="3096" name="Rectangle 25"/>
            <p:cNvSpPr>
              <a:spLocks noChangeArrowheads="1"/>
            </p:cNvSpPr>
            <p:nvPr/>
          </p:nvSpPr>
          <p:spPr bwMode="auto">
            <a:xfrm>
              <a:off x="4840" y="3408"/>
              <a:ext cx="88" cy="96"/>
            </a:xfrm>
            <a:prstGeom prst="rect">
              <a:avLst/>
            </a:prstGeom>
            <a:solidFill>
              <a:srgbClr val="33CC33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aphicFrame>
        <p:nvGraphicFramePr>
          <p:cNvPr id="116762" name="Object 26"/>
          <p:cNvGraphicFramePr>
            <a:graphicFrameLocks noChangeAspect="1"/>
          </p:cNvGraphicFramePr>
          <p:nvPr/>
        </p:nvGraphicFramePr>
        <p:xfrm>
          <a:off x="3136900" y="4037013"/>
          <a:ext cx="16287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13" imgW="723600" imgH="203040" progId="Equation.DSMT4">
                  <p:embed/>
                </p:oleObj>
              </mc:Choice>
              <mc:Fallback>
                <p:oleObj name="Equation" r:id="rId13" imgW="723600" imgH="20304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4037013"/>
                        <a:ext cx="1628775" cy="450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764" name="AutoShape 28"/>
          <p:cNvSpPr>
            <a:spLocks noChangeArrowheads="1"/>
          </p:cNvSpPr>
          <p:nvPr/>
        </p:nvSpPr>
        <p:spPr bwMode="auto">
          <a:xfrm>
            <a:off x="0" y="3695700"/>
            <a:ext cx="2565400" cy="2590800"/>
          </a:xfrm>
          <a:prstGeom prst="cloudCallout">
            <a:avLst>
              <a:gd name="adj1" fmla="val 69926"/>
              <a:gd name="adj2" fmla="val 32968"/>
            </a:avLst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000">
                <a:solidFill>
                  <a:srgbClr val="000000"/>
                </a:solidFill>
              </a:rPr>
              <a:t>Check answer ! Always smaller than hypotenuse</a:t>
            </a:r>
          </a:p>
        </p:txBody>
      </p:sp>
      <p:sp>
        <p:nvSpPr>
          <p:cNvPr id="3091" name="TextBox 25"/>
          <p:cNvSpPr txBox="1">
            <a:spLocks noChangeArrowheads="1"/>
          </p:cNvSpPr>
          <p:nvPr/>
        </p:nvSpPr>
        <p:spPr bwMode="auto">
          <a:xfrm>
            <a:off x="66675" y="1270000"/>
            <a:ext cx="790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N5 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16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6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8" grpId="0"/>
      <p:bldP spid="116741" grpId="0"/>
      <p:bldP spid="11676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48BB7D8-C39F-47BF-8951-771B09F4B24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590550"/>
            <a:ext cx="6762750" cy="677863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smtClean="0">
                <a:solidFill>
                  <a:srgbClr val="FFFF00"/>
                </a:solidFill>
                <a:latin typeface="Comic Sans MS" pitchFamily="66" charset="0"/>
              </a:rPr>
              <a:t>Length of the smaller side</a:t>
            </a:r>
          </a:p>
        </p:txBody>
      </p:sp>
      <p:sp>
        <p:nvSpPr>
          <p:cNvPr id="119810" name="Text Box 2"/>
          <p:cNvSpPr txBox="1">
            <a:spLocks noChangeArrowheads="1"/>
          </p:cNvSpPr>
          <p:nvPr/>
        </p:nvSpPr>
        <p:spPr bwMode="auto">
          <a:xfrm>
            <a:off x="1036638" y="2006600"/>
            <a:ext cx="64754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Find the length of side b ?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4107" name="Rectangle 4"/>
          <p:cNvSpPr>
            <a:spLocks noChangeArrowheads="1"/>
          </p:cNvSpPr>
          <p:nvPr/>
        </p:nvSpPr>
        <p:spPr bwMode="auto">
          <a:xfrm>
            <a:off x="2133600" y="-1604963"/>
            <a:ext cx="812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19814" name="Object 6"/>
          <p:cNvGraphicFramePr>
            <a:graphicFrameLocks noChangeAspect="1"/>
          </p:cNvGraphicFramePr>
          <p:nvPr/>
        </p:nvGraphicFramePr>
        <p:xfrm>
          <a:off x="3548063" y="2971800"/>
          <a:ext cx="16859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3" imgW="749160" imgH="203040" progId="Equation.DSMT4">
                  <p:embed/>
                </p:oleObj>
              </mc:Choice>
              <mc:Fallback>
                <p:oleObj name="Equation" r:id="rId3" imgW="74916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8063" y="2971800"/>
                        <a:ext cx="1685925" cy="450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857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5" name="Object 7"/>
          <p:cNvGraphicFramePr>
            <a:graphicFrameLocks noChangeAspect="1"/>
          </p:cNvGraphicFramePr>
          <p:nvPr/>
        </p:nvGraphicFramePr>
        <p:xfrm>
          <a:off x="3576638" y="4130675"/>
          <a:ext cx="18288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5" imgW="812520" imgH="203040" progId="Equation.DSMT4">
                  <p:embed/>
                </p:oleObj>
              </mc:Choice>
              <mc:Fallback>
                <p:oleObj name="Equation" r:id="rId5" imgW="812520" imgH="203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638" y="4130675"/>
                        <a:ext cx="1828800" cy="450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857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6" name="Object 8"/>
          <p:cNvGraphicFramePr>
            <a:graphicFrameLocks noChangeAspect="1"/>
          </p:cNvGraphicFramePr>
          <p:nvPr/>
        </p:nvGraphicFramePr>
        <p:xfrm>
          <a:off x="3576638" y="4710113"/>
          <a:ext cx="102393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7" imgW="507960" imgH="203040" progId="Equation.DSMT4">
                  <p:embed/>
                </p:oleObj>
              </mc:Choice>
              <mc:Fallback>
                <p:oleObj name="Equation" r:id="rId7" imgW="507960" imgH="203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638" y="4710113"/>
                        <a:ext cx="1023937" cy="4349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857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7" name="Object 9"/>
          <p:cNvGraphicFramePr>
            <a:graphicFrameLocks noChangeAspect="1"/>
          </p:cNvGraphicFramePr>
          <p:nvPr/>
        </p:nvGraphicFramePr>
        <p:xfrm>
          <a:off x="3576638" y="5273675"/>
          <a:ext cx="199390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9" imgW="990360" imgH="228600" progId="Equation.DSMT4">
                  <p:embed/>
                </p:oleObj>
              </mc:Choice>
              <mc:Fallback>
                <p:oleObj name="Equation" r:id="rId9" imgW="99036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638" y="5273675"/>
                        <a:ext cx="1993900" cy="4905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857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8" name="Rectangle 10"/>
          <p:cNvSpPr>
            <a:spLocks noChangeArrowheads="1"/>
          </p:cNvSpPr>
          <p:nvPr/>
        </p:nvSpPr>
        <p:spPr bwMode="auto">
          <a:xfrm>
            <a:off x="0" y="10683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4109" name="Picture 11" descr="scottishflag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953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0" name="Text Box 12"/>
          <p:cNvSpPr txBox="1">
            <a:spLocks noChangeArrowheads="1"/>
          </p:cNvSpPr>
          <p:nvPr/>
        </p:nvSpPr>
        <p:spPr bwMode="auto">
          <a:xfrm rot="-5400000">
            <a:off x="-1546225" y="3954463"/>
            <a:ext cx="40274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111" name="Picture 13" descr="Office Objects 057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6329363" y="3086100"/>
            <a:ext cx="2814637" cy="2116138"/>
            <a:chOff x="3806" y="2528"/>
            <a:chExt cx="1773" cy="1333"/>
          </a:xfrm>
        </p:grpSpPr>
        <p:sp>
          <p:nvSpPr>
            <p:cNvPr id="4115" name="AutoShape 15"/>
            <p:cNvSpPr>
              <a:spLocks noChangeArrowheads="1"/>
            </p:cNvSpPr>
            <p:nvPr/>
          </p:nvSpPr>
          <p:spPr bwMode="auto">
            <a:xfrm flipH="1">
              <a:off x="3984" y="2528"/>
              <a:ext cx="944" cy="976"/>
            </a:xfrm>
            <a:prstGeom prst="rtTriangle">
              <a:avLst/>
            </a:prstGeom>
            <a:solidFill>
              <a:schemeClr val="accent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16" name="Text Box 16"/>
            <p:cNvSpPr txBox="1">
              <a:spLocks noChangeArrowheads="1"/>
            </p:cNvSpPr>
            <p:nvPr/>
          </p:nvSpPr>
          <p:spPr bwMode="auto">
            <a:xfrm>
              <a:off x="3806" y="2742"/>
              <a:ext cx="64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10cm</a:t>
              </a:r>
            </a:p>
          </p:txBody>
        </p:sp>
        <p:sp>
          <p:nvSpPr>
            <p:cNvPr id="4117" name="Text Box 17"/>
            <p:cNvSpPr txBox="1">
              <a:spLocks noChangeArrowheads="1"/>
            </p:cNvSpPr>
            <p:nvPr/>
          </p:nvSpPr>
          <p:spPr bwMode="auto">
            <a:xfrm>
              <a:off x="4974" y="2838"/>
              <a:ext cx="60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b cm</a:t>
              </a:r>
            </a:p>
          </p:txBody>
        </p:sp>
        <p:sp>
          <p:nvSpPr>
            <p:cNvPr id="4118" name="Text Box 18"/>
            <p:cNvSpPr txBox="1">
              <a:spLocks noChangeArrowheads="1"/>
            </p:cNvSpPr>
            <p:nvPr/>
          </p:nvSpPr>
          <p:spPr bwMode="auto">
            <a:xfrm>
              <a:off x="4150" y="3534"/>
              <a:ext cx="60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8 cm</a:t>
              </a:r>
            </a:p>
          </p:txBody>
        </p:sp>
        <p:sp>
          <p:nvSpPr>
            <p:cNvPr id="4119" name="Rectangle 19"/>
            <p:cNvSpPr>
              <a:spLocks noChangeArrowheads="1"/>
            </p:cNvSpPr>
            <p:nvPr/>
          </p:nvSpPr>
          <p:spPr bwMode="auto">
            <a:xfrm>
              <a:off x="4840" y="3408"/>
              <a:ext cx="88" cy="96"/>
            </a:xfrm>
            <a:prstGeom prst="rect">
              <a:avLst/>
            </a:prstGeom>
            <a:solidFill>
              <a:srgbClr val="33CC33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aphicFrame>
        <p:nvGraphicFramePr>
          <p:cNvPr id="119828" name="Object 20"/>
          <p:cNvGraphicFramePr>
            <a:graphicFrameLocks noChangeAspect="1"/>
          </p:cNvGraphicFramePr>
          <p:nvPr/>
        </p:nvGraphicFramePr>
        <p:xfrm>
          <a:off x="3576638" y="3551238"/>
          <a:ext cx="16287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13" imgW="723600" imgH="203040" progId="Equation.DSMT4">
                  <p:embed/>
                </p:oleObj>
              </mc:Choice>
              <mc:Fallback>
                <p:oleObj name="Equation" r:id="rId13" imgW="723600" imgH="2030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638" y="3551238"/>
                        <a:ext cx="1628775" cy="450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857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829" name="AutoShape 21"/>
          <p:cNvSpPr>
            <a:spLocks noChangeArrowheads="1"/>
          </p:cNvSpPr>
          <p:nvPr/>
        </p:nvSpPr>
        <p:spPr bwMode="auto">
          <a:xfrm>
            <a:off x="0" y="3937000"/>
            <a:ext cx="2565400" cy="2590800"/>
          </a:xfrm>
          <a:prstGeom prst="cloudCallout">
            <a:avLst>
              <a:gd name="adj1" fmla="val 82796"/>
              <a:gd name="adj2" fmla="val 3556"/>
            </a:avLst>
          </a:prstGeom>
          <a:solidFill>
            <a:schemeClr val="accent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000">
                <a:solidFill>
                  <a:srgbClr val="000000"/>
                </a:solidFill>
              </a:rPr>
              <a:t>Check answer ! Always smaller than hypotenuse</a:t>
            </a:r>
          </a:p>
        </p:txBody>
      </p:sp>
      <p:sp>
        <p:nvSpPr>
          <p:cNvPr id="4114" name="TextBox 25"/>
          <p:cNvSpPr txBox="1">
            <a:spLocks noChangeArrowheads="1"/>
          </p:cNvSpPr>
          <p:nvPr/>
        </p:nvSpPr>
        <p:spPr bwMode="auto">
          <a:xfrm>
            <a:off x="66675" y="1270000"/>
            <a:ext cx="790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r>
              <a:rPr lang="en-GB" altLang="en-US" sz="1600">
                <a:solidFill>
                  <a:srgbClr val="FFFF00"/>
                </a:solidFill>
              </a:rPr>
              <a:t>N5 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9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9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/>
      <p:bldP spid="1198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339975" y="2465388"/>
            <a:ext cx="5195888" cy="23082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N5 Lifeskills</a:t>
            </a:r>
          </a:p>
          <a:p>
            <a:pPr algn="ctr" eaLnBrk="1" hangingPunct="1"/>
            <a:r>
              <a:rPr lang="en-GB" altLang="en-US" sz="3600"/>
              <a:t>Revision Ex</a:t>
            </a:r>
          </a:p>
          <a:p>
            <a:pPr algn="ctr" eaLnBrk="1" hangingPunct="1"/>
            <a:r>
              <a:rPr lang="en-GB" altLang="en-US" sz="3600"/>
              <a:t>Ch15 (page 143)</a:t>
            </a:r>
          </a:p>
        </p:txBody>
      </p:sp>
      <p:pic>
        <p:nvPicPr>
          <p:cNvPr id="16388" name="Picture 4" descr="ag00463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6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Rectangle 13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000">
                <a:solidFill>
                  <a:srgbClr val="FFFF00"/>
                </a:solidFill>
              </a:rPr>
              <a:t>Pythagoras Theorem</a:t>
            </a:r>
          </a:p>
        </p:txBody>
      </p:sp>
      <p:sp>
        <p:nvSpPr>
          <p:cNvPr id="16391" name="TextBox 11"/>
          <p:cNvSpPr txBox="1">
            <a:spLocks noChangeArrowheads="1"/>
          </p:cNvSpPr>
          <p:nvPr/>
        </p:nvSpPr>
        <p:spPr bwMode="auto">
          <a:xfrm>
            <a:off x="85725" y="1549400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  <p:sp>
        <p:nvSpPr>
          <p:cNvPr id="16392" name="Text Box 3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6393" name="Picture 6" descr="scottishfla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2096</TotalTime>
  <Words>975</Words>
  <Application>Microsoft Office PowerPoint</Application>
  <PresentationFormat>On-screen Show (4:3)</PresentationFormat>
  <Paragraphs>321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1" baseType="lpstr">
      <vt:lpstr>Comic Sans MS</vt:lpstr>
      <vt:lpstr>Arial</vt:lpstr>
      <vt:lpstr>Tahoma</vt:lpstr>
      <vt:lpstr>Wingdings</vt:lpstr>
      <vt:lpstr>Calibri</vt:lpstr>
      <vt:lpstr>Arial Narrow</vt:lpstr>
      <vt:lpstr>1_Shimmer</vt:lpstr>
      <vt:lpstr>Office Theme</vt:lpstr>
      <vt:lpstr>Default Design</vt:lpstr>
      <vt:lpstr>MathType 5.0 Equation</vt:lpstr>
      <vt:lpstr>Pythagoras Theorem</vt:lpstr>
      <vt:lpstr>Starter Questions</vt:lpstr>
      <vt:lpstr>PowerPoint Presentation</vt:lpstr>
      <vt:lpstr>PowerPoint Presentation</vt:lpstr>
      <vt:lpstr>Pythagoras Theorem</vt:lpstr>
      <vt:lpstr>Solving Real-Life Problems</vt:lpstr>
      <vt:lpstr>Length of the smaller side</vt:lpstr>
      <vt:lpstr>Length of the smaller side</vt:lpstr>
      <vt:lpstr>PowerPoint Presentation</vt:lpstr>
      <vt:lpstr>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Convertio</cp:lastModifiedBy>
  <cp:revision>315</cp:revision>
  <dcterms:created xsi:type="dcterms:W3CDTF">2005-04-06T16:52:43Z</dcterms:created>
  <dcterms:modified xsi:type="dcterms:W3CDTF">2026-07-04T17:16:03Z</dcterms:modified>
</cp:coreProperties>
</file>