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89" r:id="rId2"/>
    <p:sldMasterId id="2147483835" r:id="rId3"/>
  </p:sldMasterIdLst>
  <p:notesMasterIdLst>
    <p:notesMasterId r:id="rId32"/>
  </p:notesMasterIdLst>
  <p:sldIdLst>
    <p:sldId id="298" r:id="rId4"/>
    <p:sldId id="338" r:id="rId5"/>
    <p:sldId id="359" r:id="rId6"/>
    <p:sldId id="360" r:id="rId7"/>
    <p:sldId id="361" r:id="rId8"/>
    <p:sldId id="363" r:id="rId9"/>
    <p:sldId id="350" r:id="rId10"/>
    <p:sldId id="351" r:id="rId11"/>
    <p:sldId id="352" r:id="rId12"/>
    <p:sldId id="357" r:id="rId13"/>
    <p:sldId id="339" r:id="rId14"/>
    <p:sldId id="340" r:id="rId15"/>
    <p:sldId id="341" r:id="rId16"/>
    <p:sldId id="342" r:id="rId17"/>
    <p:sldId id="343" r:id="rId18"/>
    <p:sldId id="344" r:id="rId19"/>
    <p:sldId id="358" r:id="rId20"/>
    <p:sldId id="326" r:id="rId21"/>
    <p:sldId id="332" r:id="rId22"/>
    <p:sldId id="355" r:id="rId23"/>
    <p:sldId id="354" r:id="rId24"/>
    <p:sldId id="345" r:id="rId25"/>
    <p:sldId id="346" r:id="rId26"/>
    <p:sldId id="347" r:id="rId27"/>
    <p:sldId id="348" r:id="rId28"/>
    <p:sldId id="356" r:id="rId29"/>
    <p:sldId id="349" r:id="rId30"/>
    <p:sldId id="325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CC"/>
    <a:srgbClr val="00FFFF"/>
    <a:srgbClr val="3333FF"/>
    <a:srgbClr val="FF0000"/>
    <a:srgbClr val="4D4D4D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34" d="100"/>
          <a:sy n="34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9455DA8-FF9C-42FC-B367-1CBFDB8CE97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6" name="TextBox 15"/>
          <p:cNvSpPr txBox="1"/>
          <p:nvPr userDrawn="1"/>
        </p:nvSpPr>
        <p:spPr>
          <a:xfrm>
            <a:off x="90488" y="1468438"/>
            <a:ext cx="8509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N5  LS</a:t>
            </a:r>
            <a:endParaRPr lang="en-GB" sz="1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E4FC-FD95-49D2-A777-D569E438EEC2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8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1343214-2F4A-46FE-8043-DDDD3AFD5B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461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5059-13A6-454F-9846-1ABC6AF4623D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7722-76F9-4385-8365-6817FCBE62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166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839E-9CC4-4700-A179-CF8F47B02F62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F443A-B430-428E-B2BD-67539114A3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31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A4A6-A886-4A96-9273-1CEAE619C2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956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51956-D526-45E1-BB3A-642F77D45F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73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B538-0B2F-47F4-A28A-0955F6718099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BDB8-2EBA-478A-A59A-D890ED08DE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2641657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B031-4A0A-4448-BD51-C1CDA152851C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BE45-871A-48D5-88CB-42C40D8FA0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611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E27E-65D4-4E39-9B5A-ECB2B886111C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B0DE-C8E3-4658-9B99-08A2F37B68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33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7DF5-7D6C-4E43-85BC-6C8920531913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7F8C9-E9E7-4E4B-BCD3-310DAC7005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8873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BAB5-FFBE-4F21-937C-7C1C9D28A730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5D133-79AE-46C4-A0D6-3B9D7F6272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541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31D8-FE83-48E3-ACB9-F35A1B6462C8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99D5-5719-4861-A76F-6BF8C156C1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91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0247-13C5-420B-B526-C76908EEEA73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FFB7B-DCBA-470C-BA03-3E046DC8B6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0661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1938" y="1449388"/>
            <a:ext cx="485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S4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47C7-DD26-4A3C-B1B8-D4C8826556CE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971C0-F218-4D92-A535-1AA074CC74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006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55E4-9037-4569-874C-F31ECDEF80B9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91497-621C-4CD6-B66F-D4F5F5313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47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398D-A34E-4D94-8079-C5A5A48A5F34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B38CB-2C05-4B64-BE2C-A06041312A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6616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8E38-86F4-4AE6-AEB3-DC43E174960E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81F12-8303-4D60-B48A-75CF8C9B5D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5049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A80E-C1E8-4CCE-9AAE-44E911B94803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D3AF0-D38D-4B3F-A1BE-E11D39EEE8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228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D3E8E-79CE-49B3-866F-D09A9E3FF8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89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6" name="TextBox 15"/>
          <p:cNvSpPr txBox="1"/>
          <p:nvPr userDrawn="1"/>
        </p:nvSpPr>
        <p:spPr>
          <a:xfrm>
            <a:off x="90488" y="1468438"/>
            <a:ext cx="8509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N5  LS</a:t>
            </a:r>
            <a:endParaRPr lang="en-GB" sz="1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7B98-77B2-4B11-A9C3-826382593FC6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8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435F9CB-4F70-496F-952C-284EAFF296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977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EB2F-D87F-4C97-88B8-AE5104B195BB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819E-354D-48FF-8048-F1095EF468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0373051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935D-C49C-4A7B-B394-72A0E4C15884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43E8B-4BDF-496D-BAC9-D89E310928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407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007F-1CD3-484E-B0EE-4D1DE05A545E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17AD0-6F45-4A70-85FB-F13655063E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766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11BC-0A13-4B05-A4DB-FC1FB486EE1C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93BF2-8C85-4FA2-9414-A5CD184273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10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A2F4-B36F-49A3-894F-691A3B1910C8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3DE95-D631-40F8-A4BA-3690D14E13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6349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77F5-A0C6-4FD7-884D-410313401E0E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8E497-1B2F-4DC8-AAF3-B5E308491D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140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934D-815E-4C4D-8875-59AA6E33E385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B5C69-E0BA-481D-86E4-E4075BC1B8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156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1938" y="1449388"/>
            <a:ext cx="485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S4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ADC3-378B-4E32-B1AB-13E7D3FD564E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0B9D7-01F1-407B-95D0-A03CC19556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9405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FF37-12AC-4ADF-A658-E5BD6172A121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C86E0-AB11-458A-BEF1-86FB0089EF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3164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486E-F777-4D2F-A7F4-F035FC4AAC6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35E18-D558-4838-B800-35F1BF892F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725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4FEE-7A39-4E6E-B5C9-44CB5ABDDC3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30546-14A1-41C9-A2A5-C7BE089C0B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0150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63BD-298D-4603-87E6-677ADC015D8D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F47A-DC26-4254-8240-1BC0E415C9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656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6" name="TextBox 15"/>
          <p:cNvSpPr txBox="1"/>
          <p:nvPr userDrawn="1"/>
        </p:nvSpPr>
        <p:spPr>
          <a:xfrm>
            <a:off x="90488" y="1468438"/>
            <a:ext cx="8509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FF00"/>
                </a:solidFill>
                <a:cs typeface="Arial" charset="0"/>
              </a:rPr>
              <a:t>N5  LS</a:t>
            </a:r>
            <a:endParaRPr lang="en-GB" sz="1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90CC-9B6C-4EB9-84BD-1C46A55F1A91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8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7B8DCA3-2987-4C39-B890-F6FD922B8A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370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7052-9A6D-4F7E-A57D-28B5B9C15DDE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9A935-70D5-4EC1-8D81-38E4B4DEB1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36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0FA3-F2B5-43E9-9FC2-4D6E3AC0B5B1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2B606-C0D7-42B3-94C2-B1FD4BCCD2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3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4B9C-B6F3-4339-A8F7-F1A1C66CFEF4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DC7FA-5255-443F-A6A2-9D5C024F58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18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1938" y="1449388"/>
            <a:ext cx="485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S4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4FDE-C026-48C4-8581-E24777B5C248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3C7E8-EEF3-4EB9-90FC-F8D55B35E4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610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AB7B-7E4B-4D32-B703-F7D0F435CD79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01D28-F6AC-44AF-B1A3-ABD64F83DE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25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8E5F-CCDE-48BA-A2D3-58F81DC5669D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CECA5-CF7A-445D-BA75-AE1F48591F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52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cs typeface="Arial" charset="0"/>
                </a:endParaRPr>
              </a:p>
            </p:txBody>
          </p:sp>
        </p:grpSp>
      </p:grpSp>
      <p:sp>
        <p:nvSpPr>
          <p:cNvPr id="184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29E2F75-6C2F-4376-956E-DD27FD14C4DC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F850A32-04D2-4DA1-B2D5-D0774B8AF3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28" r:id="rId7"/>
    <p:sldLayoutId id="2147484003" r:id="rId8"/>
    <p:sldLayoutId id="2147484004" r:id="rId9"/>
    <p:sldLayoutId id="2147484005" r:id="rId10"/>
    <p:sldLayoutId id="2147484006" r:id="rId11"/>
    <p:sldLayoutId id="2147484029" r:id="rId12"/>
    <p:sldLayoutId id="2147484030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26AA5D1-A59B-4CBE-BB7F-83F587AE0DD7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7AEF554-99B6-4908-9807-85F3CFDF634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31" r:id="rId7"/>
    <p:sldLayoutId id="2147484013" r:id="rId8"/>
    <p:sldLayoutId id="2147484014" r:id="rId9"/>
    <p:sldLayoutId id="2147484015" r:id="rId10"/>
    <p:sldLayoutId id="2147484016" r:id="rId11"/>
    <p:sldLayoutId id="2147484032" r:id="rId12"/>
    <p:sldLayoutId id="2147484033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5C1BD266-8208-4F73-8512-2F8F5C03E071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7A4418-6B02-4238-AFC5-1FCA688E27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34" r:id="rId7"/>
    <p:sldLayoutId id="2147484023" r:id="rId8"/>
    <p:sldLayoutId id="2147484024" r:id="rId9"/>
    <p:sldLayoutId id="2147484025" r:id="rId10"/>
    <p:sldLayoutId id="2147484026" r:id="rId11"/>
    <p:sldLayoutId id="214748403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9CC174-4A60-425C-8812-A588529EC6D1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 Maths Dept.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92563" y="2806700"/>
            <a:ext cx="408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>
                <a:solidFill>
                  <a:srgbClr val="F9F911"/>
                </a:solidFill>
              </a:rPr>
              <a:t>Length / Area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92563" y="4079875"/>
            <a:ext cx="20621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>
                <a:solidFill>
                  <a:srgbClr val="F9F911"/>
                </a:solidFill>
              </a:rPr>
              <a:t>Volume</a:t>
            </a:r>
          </a:p>
        </p:txBody>
      </p:sp>
      <p:sp>
        <p:nvSpPr>
          <p:cNvPr id="133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2763" y="2917825"/>
            <a:ext cx="669925" cy="547688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33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38475" y="4186238"/>
            <a:ext cx="684213" cy="557212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pic>
        <p:nvPicPr>
          <p:cNvPr id="13320" name="Picture 9" descr="scottish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0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3322" name="Picture 11" descr="Office Objects 05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1938338" y="665163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 Solving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soC3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8214" r="18381" b="66685"/>
          <a:stretch>
            <a:fillRect/>
          </a:stretch>
        </p:blipFill>
        <p:spPr bwMode="auto">
          <a:xfrm>
            <a:off x="0" y="0"/>
            <a:ext cx="8755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msoC3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56741" r="31306" b="40054"/>
          <a:stretch>
            <a:fillRect/>
          </a:stretch>
        </p:blipFill>
        <p:spPr bwMode="auto">
          <a:xfrm>
            <a:off x="285750" y="6143625"/>
            <a:ext cx="857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msoC3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2" t="37515" r="29797" b="46999"/>
          <a:stretch>
            <a:fillRect/>
          </a:stretch>
        </p:blipFill>
        <p:spPr bwMode="auto">
          <a:xfrm>
            <a:off x="4786313" y="4143375"/>
            <a:ext cx="41433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57450"/>
            <a:ext cx="4038600" cy="2811463"/>
          </a:xfrm>
        </p:spPr>
      </p:pic>
      <p:pic>
        <p:nvPicPr>
          <p:cNvPr id="2355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5286375"/>
            <a:ext cx="5432425" cy="928688"/>
          </a:xfrm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562725" y="43989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583363" y="5786438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3 KU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22913" b="19707"/>
          <a:stretch>
            <a:fillRect/>
          </a:stretch>
        </p:blipFill>
        <p:spPr bwMode="auto">
          <a:xfrm>
            <a:off x="1071563" y="928688"/>
            <a:ext cx="7112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12"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6351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5373688"/>
            <a:ext cx="45053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06" r="26111" b="2232"/>
          <a:stretch>
            <a:fillRect/>
          </a:stretch>
        </p:blipFill>
        <p:spPr>
          <a:xfrm>
            <a:off x="0" y="5086350"/>
            <a:ext cx="6918325" cy="428625"/>
          </a:xfrm>
        </p:spPr>
      </p:pic>
      <p:pic>
        <p:nvPicPr>
          <p:cNvPr id="25603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5729288"/>
            <a:ext cx="6835775" cy="1128712"/>
          </a:xfrm>
        </p:spPr>
      </p:pic>
      <p:sp>
        <p:nvSpPr>
          <p:cNvPr id="25604" name="Text Box 30"/>
          <p:cNvSpPr txBox="1">
            <a:spLocks noChangeArrowheads="1"/>
          </p:cNvSpPr>
          <p:nvPr/>
        </p:nvSpPr>
        <p:spPr bwMode="auto">
          <a:xfrm>
            <a:off x="7500938" y="51022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  <p:sp>
        <p:nvSpPr>
          <p:cNvPr id="25605" name="Text Box 31"/>
          <p:cNvSpPr txBox="1">
            <a:spLocks noChangeArrowheads="1"/>
          </p:cNvSpPr>
          <p:nvPr/>
        </p:nvSpPr>
        <p:spPr bwMode="auto">
          <a:xfrm>
            <a:off x="7572375" y="63627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  <p:pic>
        <p:nvPicPr>
          <p:cNvPr id="2560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8" t="8426" r="3426" b="12170"/>
          <a:stretch>
            <a:fillRect/>
          </a:stretch>
        </p:blipFill>
        <p:spPr bwMode="auto">
          <a:xfrm>
            <a:off x="2643188" y="738188"/>
            <a:ext cx="35718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32"/>
          <a:stretch>
            <a:fillRect/>
          </a:stretch>
        </p:blipFill>
        <p:spPr bwMode="auto">
          <a:xfrm>
            <a:off x="0" y="214313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CAD5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8635" r="24834" b="52589"/>
          <a:stretch>
            <a:fillRect/>
          </a:stretch>
        </p:blipFill>
        <p:spPr bwMode="auto">
          <a:xfrm>
            <a:off x="539750" y="188913"/>
            <a:ext cx="6965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28625" y="695325"/>
            <a:ext cx="7167563" cy="5397500"/>
            <a:chOff x="675" y="1095"/>
            <a:chExt cx="6075" cy="4245"/>
          </a:xfrm>
        </p:grpSpPr>
        <p:pic>
          <p:nvPicPr>
            <p:cNvPr id="27651" name="Picture 3" descr="F3F19CB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8" t="9647" r="31781" b="71059"/>
            <a:stretch>
              <a:fillRect/>
            </a:stretch>
          </p:blipFill>
          <p:spPr bwMode="auto">
            <a:xfrm>
              <a:off x="705" y="1095"/>
              <a:ext cx="4935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4" descr="F3F19CB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8" t="50002" r="19136" b="36703"/>
            <a:stretch>
              <a:fillRect/>
            </a:stretch>
          </p:blipFill>
          <p:spPr bwMode="auto">
            <a:xfrm>
              <a:off x="675" y="3645"/>
              <a:ext cx="6075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33"/>
          <a:stretch>
            <a:fillRect/>
          </a:stretch>
        </p:blipFill>
        <p:spPr>
          <a:xfrm>
            <a:off x="0" y="0"/>
            <a:ext cx="8640763" cy="714375"/>
          </a:xfrm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3286125" y="12144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  <p:pic>
        <p:nvPicPr>
          <p:cNvPr id="2867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4"/>
          <a:stretch>
            <a:fillRect/>
          </a:stretch>
        </p:blipFill>
        <p:spPr>
          <a:xfrm>
            <a:off x="214313" y="3786188"/>
            <a:ext cx="7215187" cy="684212"/>
          </a:xfrm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7858125" y="62865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3126" r="10092" b="14682"/>
          <a:stretch>
            <a:fillRect/>
          </a:stretch>
        </p:blipFill>
        <p:spPr bwMode="auto">
          <a:xfrm>
            <a:off x="4210050" y="714375"/>
            <a:ext cx="49339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9" r="39098" b="1118"/>
          <a:stretch>
            <a:fillRect/>
          </a:stretch>
        </p:blipFill>
        <p:spPr bwMode="auto">
          <a:xfrm>
            <a:off x="0" y="857250"/>
            <a:ext cx="46783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4"/>
          <a:stretch>
            <a:fillRect/>
          </a:stretch>
        </p:blipFill>
        <p:spPr bwMode="auto">
          <a:xfrm>
            <a:off x="0" y="6197600"/>
            <a:ext cx="7781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9" b="25887"/>
          <a:stretch>
            <a:fillRect/>
          </a:stretch>
        </p:blipFill>
        <p:spPr bwMode="auto">
          <a:xfrm>
            <a:off x="2428875" y="4429125"/>
            <a:ext cx="6143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142875"/>
            <a:ext cx="9144000" cy="7972425"/>
            <a:chOff x="113" y="1167"/>
            <a:chExt cx="14400" cy="12554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9"/>
            <a:stretch>
              <a:fillRect/>
            </a:stretch>
          </p:blipFill>
          <p:spPr bwMode="auto">
            <a:xfrm>
              <a:off x="491" y="1167"/>
              <a:ext cx="10980" cy="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8"/>
            <a:stretch>
              <a:fillRect/>
            </a:stretch>
          </p:blipFill>
          <p:spPr bwMode="auto">
            <a:xfrm>
              <a:off x="113" y="9627"/>
              <a:ext cx="7425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" y="5554"/>
              <a:ext cx="288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" y="2629"/>
              <a:ext cx="4318" cy="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6611" y="9942"/>
              <a:ext cx="7790" cy="3779"/>
              <a:chOff x="6611" y="9942"/>
              <a:chExt cx="7790" cy="3779"/>
            </a:xfrm>
          </p:grpSpPr>
          <p:pic>
            <p:nvPicPr>
              <p:cNvPr id="29704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8" t="16669" r="3049"/>
              <a:stretch>
                <a:fillRect/>
              </a:stretch>
            </p:blipFill>
            <p:spPr bwMode="auto">
              <a:xfrm>
                <a:off x="7426" y="9942"/>
                <a:ext cx="6975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5" name="Freeform 9"/>
              <p:cNvSpPr>
                <a:spLocks/>
              </p:cNvSpPr>
              <p:nvPr/>
            </p:nvSpPr>
            <p:spPr bwMode="auto">
              <a:xfrm>
                <a:off x="6611" y="11861"/>
                <a:ext cx="1680" cy="1860"/>
              </a:xfrm>
              <a:custGeom>
                <a:avLst/>
                <a:gdLst>
                  <a:gd name="T0" fmla="*/ 720 w 1680"/>
                  <a:gd name="T1" fmla="*/ 690 h 1860"/>
                  <a:gd name="T2" fmla="*/ 1080 w 1680"/>
                  <a:gd name="T3" fmla="*/ 510 h 1860"/>
                  <a:gd name="T4" fmla="*/ 1260 w 1680"/>
                  <a:gd name="T5" fmla="*/ 510 h 1860"/>
                  <a:gd name="T6" fmla="*/ 1260 w 1680"/>
                  <a:gd name="T7" fmla="*/ 150 h 1860"/>
                  <a:gd name="T8" fmla="*/ 1620 w 1680"/>
                  <a:gd name="T9" fmla="*/ 150 h 1860"/>
                  <a:gd name="T10" fmla="*/ 1620 w 1680"/>
                  <a:gd name="T11" fmla="*/ 1050 h 1860"/>
                  <a:gd name="T12" fmla="*/ 1260 w 1680"/>
                  <a:gd name="T13" fmla="*/ 1410 h 1860"/>
                  <a:gd name="T14" fmla="*/ 1080 w 1680"/>
                  <a:gd name="T15" fmla="*/ 1590 h 1860"/>
                  <a:gd name="T16" fmla="*/ 900 w 1680"/>
                  <a:gd name="T17" fmla="*/ 1770 h 1860"/>
                  <a:gd name="T18" fmla="*/ 180 w 1680"/>
                  <a:gd name="T19" fmla="*/ 1770 h 1860"/>
                  <a:gd name="T20" fmla="*/ 0 w 1680"/>
                  <a:gd name="T21" fmla="*/ 1770 h 1860"/>
                  <a:gd name="T22" fmla="*/ 180 w 1680"/>
                  <a:gd name="T23" fmla="*/ 1230 h 1860"/>
                  <a:gd name="T24" fmla="*/ 720 w 1680"/>
                  <a:gd name="T25" fmla="*/ 690 h 18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80"/>
                  <a:gd name="T40" fmla="*/ 0 h 1860"/>
                  <a:gd name="T41" fmla="*/ 1680 w 1680"/>
                  <a:gd name="T42" fmla="*/ 1860 h 18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80" h="1860">
                    <a:moveTo>
                      <a:pt x="720" y="690"/>
                    </a:moveTo>
                    <a:cubicBezTo>
                      <a:pt x="870" y="570"/>
                      <a:pt x="990" y="540"/>
                      <a:pt x="1080" y="510"/>
                    </a:cubicBezTo>
                    <a:cubicBezTo>
                      <a:pt x="1170" y="480"/>
                      <a:pt x="1230" y="570"/>
                      <a:pt x="1260" y="510"/>
                    </a:cubicBezTo>
                    <a:cubicBezTo>
                      <a:pt x="1290" y="450"/>
                      <a:pt x="1200" y="210"/>
                      <a:pt x="1260" y="150"/>
                    </a:cubicBezTo>
                    <a:cubicBezTo>
                      <a:pt x="1320" y="90"/>
                      <a:pt x="1560" y="0"/>
                      <a:pt x="1620" y="150"/>
                    </a:cubicBezTo>
                    <a:cubicBezTo>
                      <a:pt x="1680" y="300"/>
                      <a:pt x="1680" y="840"/>
                      <a:pt x="1620" y="1050"/>
                    </a:cubicBezTo>
                    <a:cubicBezTo>
                      <a:pt x="1560" y="1260"/>
                      <a:pt x="1350" y="1320"/>
                      <a:pt x="1260" y="1410"/>
                    </a:cubicBezTo>
                    <a:cubicBezTo>
                      <a:pt x="1170" y="1500"/>
                      <a:pt x="1140" y="1530"/>
                      <a:pt x="1080" y="1590"/>
                    </a:cubicBezTo>
                    <a:cubicBezTo>
                      <a:pt x="1020" y="1650"/>
                      <a:pt x="1050" y="1740"/>
                      <a:pt x="900" y="1770"/>
                    </a:cubicBezTo>
                    <a:cubicBezTo>
                      <a:pt x="750" y="1800"/>
                      <a:pt x="330" y="1770"/>
                      <a:pt x="180" y="1770"/>
                    </a:cubicBezTo>
                    <a:cubicBezTo>
                      <a:pt x="30" y="1770"/>
                      <a:pt x="0" y="1860"/>
                      <a:pt x="0" y="1770"/>
                    </a:cubicBezTo>
                    <a:cubicBezTo>
                      <a:pt x="0" y="1680"/>
                      <a:pt x="60" y="1410"/>
                      <a:pt x="180" y="1230"/>
                    </a:cubicBezTo>
                    <a:cubicBezTo>
                      <a:pt x="300" y="1050"/>
                      <a:pt x="570" y="810"/>
                      <a:pt x="720" y="6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DD48C4-C41B-4E70-889B-46B461A851E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1</a:t>
            </a:r>
          </a:p>
          <a:p>
            <a:pPr algn="ctr" eaLnBrk="1" hangingPunct="1"/>
            <a:r>
              <a:rPr lang="en-GB" altLang="en-US" sz="4000"/>
              <a:t>Ch23 (page 184)</a:t>
            </a:r>
          </a:p>
        </p:txBody>
      </p:sp>
      <p:pic>
        <p:nvPicPr>
          <p:cNvPr id="30726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1938338" y="665163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 Solving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60A131-30AF-4142-ADEE-F672DA74D39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1748" name="Picture 2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3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31750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029200" y="3025775"/>
            <a:ext cx="383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 able to Problem Solving using Volume.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977900" y="3044825"/>
            <a:ext cx="3052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how Problem Solve using Volume.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 Solving</a:t>
            </a:r>
          </a:p>
        </p:txBody>
      </p:sp>
      <p:sp>
        <p:nvSpPr>
          <p:cNvPr id="31757" name="Text Box 10"/>
          <p:cNvSpPr txBox="1">
            <a:spLocks noChangeArrowheads="1"/>
          </p:cNvSpPr>
          <p:nvPr/>
        </p:nvSpPr>
        <p:spPr bwMode="auto">
          <a:xfrm>
            <a:off x="3116263" y="1384300"/>
            <a:ext cx="3795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Problem Solving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  <p:bldP spid="116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60A131-30AF-4142-ADEE-F672DA74D39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4340" name="Picture 2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4342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029200" y="3025775"/>
            <a:ext cx="383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 able to Problem Solving using Length / Area.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977900" y="3044825"/>
            <a:ext cx="3819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</a:rPr>
              <a:t>We are learning how Problem Solve using Length / Area.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 Solving</a:t>
            </a:r>
          </a:p>
        </p:txBody>
      </p:sp>
      <p:sp>
        <p:nvSpPr>
          <p:cNvPr id="14349" name="Text Box 10"/>
          <p:cNvSpPr txBox="1">
            <a:spLocks noChangeArrowheads="1"/>
          </p:cNvSpPr>
          <p:nvPr/>
        </p:nvSpPr>
        <p:spPr bwMode="auto">
          <a:xfrm>
            <a:off x="3116263" y="1384300"/>
            <a:ext cx="3795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Problem Solving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  <p:bldP spid="1167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124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5832475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/>
          <a:stretch>
            <a:fillRect/>
          </a:stretch>
        </p:blipFill>
        <p:spPr>
          <a:xfrm>
            <a:off x="457200" y="242888"/>
            <a:ext cx="8493125" cy="5829300"/>
          </a:xfrm>
        </p:spPr>
      </p:pic>
      <p:sp>
        <p:nvSpPr>
          <p:cNvPr id="34819" name="Text Box 14"/>
          <p:cNvSpPr txBox="1">
            <a:spLocks noChangeArrowheads="1"/>
          </p:cNvSpPr>
          <p:nvPr/>
        </p:nvSpPr>
        <p:spPr bwMode="auto">
          <a:xfrm>
            <a:off x="6877050" y="50847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/>
              <a:t>2 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"/>
          <a:stretch>
            <a:fillRect/>
          </a:stretch>
        </p:blipFill>
        <p:spPr>
          <a:xfrm>
            <a:off x="357188" y="642938"/>
            <a:ext cx="8723312" cy="4537075"/>
          </a:xfrm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6948488" y="49291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/>
              <a:t>2 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A7DF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8478" r="26385" b="55101"/>
          <a:stretch>
            <a:fillRect/>
          </a:stretch>
        </p:blipFill>
        <p:spPr bwMode="auto">
          <a:xfrm>
            <a:off x="395288" y="188913"/>
            <a:ext cx="7118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803E6C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9294" r="22462" b="32823"/>
          <a:stretch>
            <a:fillRect/>
          </a:stretch>
        </p:blipFill>
        <p:spPr bwMode="auto">
          <a:xfrm>
            <a:off x="468313" y="188913"/>
            <a:ext cx="52562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so2D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28932" r="17171" b="35837"/>
          <a:stretch>
            <a:fillRect/>
          </a:stretch>
        </p:blipFill>
        <p:spPr bwMode="auto">
          <a:xfrm>
            <a:off x="139700" y="1285875"/>
            <a:ext cx="80041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mso2D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8887" r="17171" b="83577"/>
          <a:stretch>
            <a:fillRect/>
          </a:stretch>
        </p:blipFill>
        <p:spPr bwMode="auto">
          <a:xfrm>
            <a:off x="0" y="0"/>
            <a:ext cx="87137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83418" b="1353"/>
          <a:stretch>
            <a:fillRect/>
          </a:stretch>
        </p:blipFill>
        <p:spPr bwMode="auto">
          <a:xfrm>
            <a:off x="214313" y="5929313"/>
            <a:ext cx="77739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6804025" y="292417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6804025" y="634841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3 RE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5" r="39088" b="1727"/>
          <a:stretch>
            <a:fillRect/>
          </a:stretch>
        </p:blipFill>
        <p:spPr bwMode="auto">
          <a:xfrm>
            <a:off x="142875" y="2857500"/>
            <a:ext cx="5064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10"/>
          <a:stretch>
            <a:fillRect/>
          </a:stretch>
        </p:blipFill>
        <p:spPr bwMode="auto">
          <a:xfrm>
            <a:off x="285750" y="3429000"/>
            <a:ext cx="77327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19966" r="3621" b="24196"/>
          <a:stretch>
            <a:fillRect/>
          </a:stretch>
        </p:blipFill>
        <p:spPr bwMode="auto">
          <a:xfrm>
            <a:off x="3192463" y="3786188"/>
            <a:ext cx="57372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9"/>
          <a:stretch>
            <a:fillRect/>
          </a:stretch>
        </p:blipFill>
        <p:spPr>
          <a:xfrm>
            <a:off x="0" y="0"/>
            <a:ext cx="7253288" cy="292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F59FB7-EA54-4FF8-8A3C-B34A0F861D0D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</a:t>
            </a:r>
          </a:p>
          <a:p>
            <a:pPr algn="ctr" eaLnBrk="1" hangingPunct="1"/>
            <a:r>
              <a:rPr lang="en-GB" altLang="en-US" sz="4000"/>
              <a:t>TJ N4 Lifeskills</a:t>
            </a:r>
          </a:p>
          <a:p>
            <a:pPr algn="ctr" eaLnBrk="1" hangingPunct="1"/>
            <a:r>
              <a:rPr lang="en-GB" altLang="en-US" sz="4000"/>
              <a:t>Exercise 2</a:t>
            </a:r>
          </a:p>
          <a:p>
            <a:pPr algn="ctr" eaLnBrk="1" hangingPunct="1"/>
            <a:r>
              <a:rPr lang="en-GB" altLang="en-US" sz="4000"/>
              <a:t>Ch23 (page 187)</a:t>
            </a:r>
          </a:p>
        </p:txBody>
      </p:sp>
      <p:pic>
        <p:nvPicPr>
          <p:cNvPr id="40966" name="Picture 4" descr="ag00463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Office Objects 0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7"/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 Solving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4394200" cy="2101850"/>
            <a:chOff x="0" y="-1"/>
            <a:chExt cx="4394579" cy="2101755"/>
          </a:xfrm>
        </p:grpSpPr>
        <p:sp>
          <p:nvSpPr>
            <p:cNvPr id="13" name="Cloud 12"/>
            <p:cNvSpPr/>
            <p:nvPr/>
          </p:nvSpPr>
          <p:spPr>
            <a:xfrm>
              <a:off x="0" y="-1"/>
              <a:ext cx="4394579" cy="2101755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Have you updated your Learning Log ?</a:t>
              </a:r>
            </a:p>
            <a:p>
              <a:pPr algn="ctr">
                <a:defRPr/>
              </a:pPr>
              <a:endParaRPr lang="en-GB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pic>
          <p:nvPicPr>
            <p:cNvPr id="14" name="Picture 13" descr="TICK.jpg"/>
            <p:cNvPicPr/>
            <p:nvPr/>
          </p:nvPicPr>
          <p:blipFill>
            <a:blip r:embed="rId5" cstate="print"/>
            <a:srcRect l="10860" t="11278" r="10913" b="11278"/>
            <a:stretch>
              <a:fillRect/>
            </a:stretch>
          </p:blipFill>
          <p:spPr>
            <a:xfrm>
              <a:off x="1829320" y="1163887"/>
              <a:ext cx="779393" cy="7657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60A131-30AF-4142-ADEE-F672DA74D39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290888" y="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Problem Solving</a:t>
            </a:r>
          </a:p>
        </p:txBody>
      </p:sp>
      <p:sp>
        <p:nvSpPr>
          <p:cNvPr id="15365" name="TextBox 17"/>
          <p:cNvSpPr txBox="1">
            <a:spLocks noChangeArrowheads="1"/>
          </p:cNvSpPr>
          <p:nvPr/>
        </p:nvSpPr>
        <p:spPr bwMode="auto">
          <a:xfrm>
            <a:off x="493713" y="3440113"/>
            <a:ext cx="663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Hannah wants to wallpaper one wall in her living room.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2940" r="829" b="10379"/>
          <a:stretch>
            <a:fillRect/>
          </a:stretch>
        </p:blipFill>
        <p:spPr bwMode="auto">
          <a:xfrm>
            <a:off x="595313" y="395288"/>
            <a:ext cx="80264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23"/>
          <p:cNvSpPr txBox="1">
            <a:spLocks noChangeArrowheads="1"/>
          </p:cNvSpPr>
          <p:nvPr/>
        </p:nvSpPr>
        <p:spPr bwMode="auto">
          <a:xfrm>
            <a:off x="493713" y="4035425"/>
            <a:ext cx="735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1 roll of wallpaper measures 9m in length and 60cm in width.</a:t>
            </a:r>
          </a:p>
        </p:txBody>
      </p:sp>
      <p:sp>
        <p:nvSpPr>
          <p:cNvPr id="15368" name="TextBox 24"/>
          <p:cNvSpPr txBox="1">
            <a:spLocks noChangeArrowheads="1"/>
          </p:cNvSpPr>
          <p:nvPr/>
        </p:nvSpPr>
        <p:spPr bwMode="auto">
          <a:xfrm>
            <a:off x="493713" y="4630738"/>
            <a:ext cx="671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(a) Work out how many rolls of wallpaper she will need.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69950" y="5084763"/>
            <a:ext cx="2632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700 ÷ 60 = 11.67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69950" y="5653088"/>
            <a:ext cx="234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12 x 3m = 36m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3775" y="5084763"/>
            <a:ext cx="2436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36 ÷ 9 = 4 rolls 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084638" y="5673725"/>
            <a:ext cx="1214438" cy="1587"/>
          </a:xfrm>
          <a:prstGeom prst="line">
            <a:avLst/>
          </a:prstGeom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60A131-30AF-4142-ADEE-F672DA74D39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3290888" y="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Problem Solving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2940" r="829" b="10835"/>
          <a:stretch>
            <a:fillRect/>
          </a:stretch>
        </p:blipFill>
        <p:spPr bwMode="auto">
          <a:xfrm>
            <a:off x="595313" y="395288"/>
            <a:ext cx="80264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4"/>
          <p:cNvSpPr txBox="1">
            <a:spLocks noChangeArrowheads="1"/>
          </p:cNvSpPr>
          <p:nvPr/>
        </p:nvSpPr>
        <p:spPr bwMode="auto">
          <a:xfrm>
            <a:off x="114300" y="3433763"/>
            <a:ext cx="7132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(b) 	Given one roll of wallpaper cost £14.40. </a:t>
            </a:r>
          </a:p>
          <a:p>
            <a:pPr eaLnBrk="1" hangingPunct="1"/>
            <a:r>
              <a:rPr lang="en-GB" altLang="en-US"/>
              <a:t>		Calculate her total cost for the wallpaper.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52863" y="4346575"/>
            <a:ext cx="1220787" cy="1065213"/>
            <a:chOff x="6175948" y="4377132"/>
            <a:chExt cx="1221809" cy="1064459"/>
          </a:xfrm>
        </p:grpSpPr>
        <p:sp>
          <p:nvSpPr>
            <p:cNvPr id="16393" name="TextBox 7"/>
            <p:cNvSpPr txBox="1">
              <a:spLocks noChangeArrowheads="1"/>
            </p:cNvSpPr>
            <p:nvPr/>
          </p:nvSpPr>
          <p:spPr bwMode="auto">
            <a:xfrm>
              <a:off x="6175948" y="4377132"/>
              <a:ext cx="12218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FF0000"/>
                  </a:solidFill>
                </a:rPr>
                <a:t>14.40</a:t>
              </a:r>
            </a:p>
          </p:txBody>
        </p:sp>
        <p:sp>
          <p:nvSpPr>
            <p:cNvPr id="16394" name="TextBox 8"/>
            <p:cNvSpPr txBox="1">
              <a:spLocks noChangeArrowheads="1"/>
            </p:cNvSpPr>
            <p:nvPr/>
          </p:nvSpPr>
          <p:spPr bwMode="auto">
            <a:xfrm>
              <a:off x="6719624" y="4856816"/>
              <a:ext cx="6767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FF0000"/>
                  </a:solidFill>
                </a:rPr>
                <a:t>x4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6209313" y="5411449"/>
              <a:ext cx="1136013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60750" y="5368925"/>
            <a:ext cx="1612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£57.60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60A131-30AF-4142-ADEE-F672DA74D39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290888" y="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Problem Solving</a:t>
            </a:r>
          </a:p>
        </p:txBody>
      </p:sp>
      <p:sp>
        <p:nvSpPr>
          <p:cNvPr id="17413" name="TextBox 24"/>
          <p:cNvSpPr txBox="1">
            <a:spLocks noChangeArrowheads="1"/>
          </p:cNvSpPr>
          <p:nvPr/>
        </p:nvSpPr>
        <p:spPr bwMode="auto">
          <a:xfrm>
            <a:off x="0" y="2546350"/>
            <a:ext cx="66341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(a) How many 9 square metres of turf will he need 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3390900"/>
            <a:ext cx="2624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A = l x b + ½bh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3413" y="4110038"/>
            <a:ext cx="2452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350 ÷ 9 = 38.89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186112" y="4772026"/>
            <a:ext cx="3014663" cy="4762"/>
          </a:xfrm>
          <a:prstGeom prst="line">
            <a:avLst/>
          </a:prstGeom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4799" r="45258" b="64636"/>
          <a:stretch>
            <a:fillRect/>
          </a:stretch>
        </p:blipFill>
        <p:spPr bwMode="auto">
          <a:xfrm>
            <a:off x="0" y="527050"/>
            <a:ext cx="9096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5" t="4799" r="14552" b="50381"/>
          <a:stretch>
            <a:fillRect/>
          </a:stretch>
        </p:blipFill>
        <p:spPr bwMode="auto">
          <a:xfrm>
            <a:off x="5935663" y="90488"/>
            <a:ext cx="31924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2189163"/>
            <a:ext cx="2057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063" y="4067175"/>
            <a:ext cx="400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A = 14 x 14 + ½(22)(14)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0063" y="4745038"/>
            <a:ext cx="2435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A = 196 + 154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1650" y="5316538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0000"/>
                </a:solidFill>
              </a:rPr>
              <a:t>A = 350m</a:t>
            </a:r>
            <a:r>
              <a:rPr lang="en-GB" altLang="en-US" sz="28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10375" y="451643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 = 39 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60A131-30AF-4142-ADEE-F672DA74D39F}" type="datetime5">
              <a:rPr lang="en-GB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3290888" y="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Problem Solving</a:t>
            </a:r>
          </a:p>
        </p:txBody>
      </p:sp>
      <p:sp>
        <p:nvSpPr>
          <p:cNvPr id="18437" name="TextBox 24"/>
          <p:cNvSpPr txBox="1">
            <a:spLocks noChangeArrowheads="1"/>
          </p:cNvSpPr>
          <p:nvPr/>
        </p:nvSpPr>
        <p:spPr bwMode="auto">
          <a:xfrm>
            <a:off x="0" y="2546350"/>
            <a:ext cx="5826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(b) Calculate the total cost of the turf needed.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4799" r="45258" b="64636"/>
          <a:stretch>
            <a:fillRect/>
          </a:stretch>
        </p:blipFill>
        <p:spPr bwMode="auto">
          <a:xfrm>
            <a:off x="0" y="527050"/>
            <a:ext cx="9096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5" t="4799" r="14552" b="50381"/>
          <a:stretch>
            <a:fillRect/>
          </a:stretch>
        </p:blipFill>
        <p:spPr bwMode="auto">
          <a:xfrm>
            <a:off x="5935663" y="90488"/>
            <a:ext cx="31924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2189163"/>
            <a:ext cx="2057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87613" y="3552825"/>
            <a:ext cx="2151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39 x 2.50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32025" y="4214813"/>
            <a:ext cx="194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= £97.50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3"/>
          <a:stretch>
            <a:fillRect/>
          </a:stretch>
        </p:blipFill>
        <p:spPr bwMode="auto">
          <a:xfrm>
            <a:off x="2286000" y="3209925"/>
            <a:ext cx="427831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7"/>
          <a:stretch>
            <a:fillRect/>
          </a:stretch>
        </p:blipFill>
        <p:spPr>
          <a:xfrm>
            <a:off x="539750" y="112713"/>
            <a:ext cx="5318125" cy="3589337"/>
          </a:xfrm>
        </p:spPr>
      </p:pic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7164388" y="25003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B2D8C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9764" r="19966" b="58000"/>
          <a:stretch>
            <a:fillRect/>
          </a:stretch>
        </p:blipFill>
        <p:spPr bwMode="auto">
          <a:xfrm>
            <a:off x="323850" y="260350"/>
            <a:ext cx="766921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6B930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163" r="25055" b="54945"/>
          <a:stretch>
            <a:fillRect/>
          </a:stretch>
        </p:blipFill>
        <p:spPr bwMode="auto">
          <a:xfrm>
            <a:off x="395288" y="260350"/>
            <a:ext cx="73723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362</Words>
  <Application>Microsoft Office PowerPoint</Application>
  <PresentationFormat>On-screen Show (4:3)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Comic Sans MS</vt:lpstr>
      <vt:lpstr>Arial</vt:lpstr>
      <vt:lpstr>Tahoma</vt:lpstr>
      <vt:lpstr>Wingdings</vt:lpstr>
      <vt:lpstr>Calibri</vt:lpstr>
      <vt:lpstr>1_Shimmer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Convertio</cp:lastModifiedBy>
  <cp:revision>259</cp:revision>
  <dcterms:created xsi:type="dcterms:W3CDTF">2005-04-06T16:52:43Z</dcterms:created>
  <dcterms:modified xsi:type="dcterms:W3CDTF">2026-07-04T17:16:05Z</dcterms:modified>
</cp:coreProperties>
</file>