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vml" ContentType="application/vnd.openxmlformats-officedocument.vmlDrawing"/>
  <Default Extension="bin" ContentType="application/vnd.openxmlformats-officedocument.oleObject"/>
  <Default Extension="gif" ContentType="image/gif"/>
  <Default Extension="png" ContentType="image/png"/>
  <Default Extension="wmf" ContentType="image/x-wmf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25.9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52" r:id="rId1"/>
    <p:sldMasterId id="2147484117" r:id="rId2"/>
  </p:sldMasterIdLst>
  <p:notesMasterIdLst>
    <p:notesMasterId r:id="rId3"/>
  </p:notesMasterIdLst>
  <p:sldIdLst>
    <p:sldId id="284" r:id="rId4"/>
    <p:sldId id="362" r:id="rId5"/>
    <p:sldId id="359" r:id="rId6"/>
    <p:sldId id="354" r:id="rId7"/>
    <p:sldId id="370" r:id="rId8"/>
    <p:sldId id="355" r:id="rId9"/>
    <p:sldId id="371" r:id="rId10"/>
    <p:sldId id="357" r:id="rId11"/>
    <p:sldId id="376" r:id="rId12"/>
    <p:sldId id="373" r:id="rId13"/>
    <p:sldId id="374" r:id="rId14"/>
    <p:sldId id="377" r:id="rId15"/>
    <p:sldId id="388" r:id="rId16"/>
    <p:sldId id="372" r:id="rId17"/>
    <p:sldId id="369" r:id="rId18"/>
    <p:sldId id="363" r:id="rId19"/>
    <p:sldId id="364" r:id="rId20"/>
    <p:sldId id="365" r:id="rId21"/>
    <p:sldId id="366" r:id="rId22"/>
    <p:sldId id="378" r:id="rId23"/>
    <p:sldId id="379" r:id="rId24"/>
    <p:sldId id="380" r:id="rId25"/>
    <p:sldId id="381" r:id="rId26"/>
    <p:sldId id="382" r:id="rId27"/>
    <p:sldId id="383" r:id="rId28"/>
    <p:sldId id="384" r:id="rId29"/>
    <p:sldId id="385" r:id="rId30"/>
    <p:sldId id="386" r:id="rId31"/>
    <p:sldId id="387" r:id="rId32"/>
  </p:sldIdLst>
  <p:sldSz cx="9144000" cy="6858000" type="screen4x3"/>
  <p:notesSz cx="6858000" cy="9144000"/>
  <p:custDataLst>
    <p:tags r:id="rId33"/>
  </p:custDataLst>
  <p:defaultTextStyle>
    <a:defPPr>
      <a:defRPr lang="en-GB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</a:defRPr>
    </a:lvl5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  <p:extLs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fill>
          <a:solidFill>
            <a:schemeClr val="accent4">
              <a:tint val="40000"/>
            </a:schemeClr>
          </a:solidFill>
        </a:fill>
      </a:tcStyle>
    </a:band1H>
    <a:band1V>
      <a:tcStyle>
        <a:fill>
          <a:solidFill>
            <a:schemeClr val="accent4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fill>
          <a:solidFill>
            <a:schemeClr val="dk1">
              <a:tint val="40000"/>
            </a:schemeClr>
          </a:solidFill>
        </a:fill>
      </a:tcStyle>
    </a:band1H>
    <a:band1V>
      <a:tcStyle>
        <a:fill>
          <a:solidFill>
            <a:schemeClr val="dk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fill>
          <a:solidFill>
            <a:schemeClr val="accent6">
              <a:shade val="60000"/>
            </a:schemeClr>
          </a:solidFill>
        </a:fill>
      </a:tcStyle>
    </a:band1H>
    <a:band1V>
      <a:tcStyle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7" autoAdjust="0"/>
    <p:restoredTop sz="94670" autoAdjust="0"/>
  </p:normalViewPr>
  <p:slideViewPr>
    <p:cSldViewPr>
      <p:cViewPr varScale="1">
        <p:scale>
          <a:sx n="65" d="100"/>
          <a:sy n="65" d="100"/>
        </p:scale>
        <p:origin x="0" y="0"/>
      </p:cViewPr>
      <p:guideLst>
        <p:guide orient="horz" pos="2160"/>
        <p:guide pos="2880"/>
      </p:guideLst>
    </p:cSldViewPr>
  </p:slideViewPr>
  <p:notesViewPr>
    <p:cSldViewPr>
      <p:cViewPr varScale="1">
        <p:scale>
          <a:sx n="1" d="100"/>
          <a:sy n="1" d="100"/>
        </p:scale>
        <p:origin x="0" y="0"/>
      </p:cViewPr>
      <p:guideLst/>
    </p:cSldViewPr>
  </p:notesViewPr>
  <p:gridSpacing cx="36004" cy="36004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slide" Target="slides/slide13.xml" /><Relationship Id="rId17" Type="http://schemas.openxmlformats.org/officeDocument/2006/relationships/slide" Target="slides/slide14.xml" /><Relationship Id="rId18" Type="http://schemas.openxmlformats.org/officeDocument/2006/relationships/slide" Target="slides/slide15.xml" /><Relationship Id="rId19" Type="http://schemas.openxmlformats.org/officeDocument/2006/relationships/slide" Target="slides/slide16.xml" /><Relationship Id="rId2" Type="http://schemas.openxmlformats.org/officeDocument/2006/relationships/slideMaster" Target="slideMasters/slideMaster2.xml" /><Relationship Id="rId20" Type="http://schemas.openxmlformats.org/officeDocument/2006/relationships/slide" Target="slides/slide17.xml" /><Relationship Id="rId21" Type="http://schemas.openxmlformats.org/officeDocument/2006/relationships/slide" Target="slides/slide18.xml" /><Relationship Id="rId22" Type="http://schemas.openxmlformats.org/officeDocument/2006/relationships/slide" Target="slides/slide19.xml" /><Relationship Id="rId23" Type="http://schemas.openxmlformats.org/officeDocument/2006/relationships/slide" Target="slides/slide20.xml" /><Relationship Id="rId24" Type="http://schemas.openxmlformats.org/officeDocument/2006/relationships/slide" Target="slides/slide21.xml" /><Relationship Id="rId25" Type="http://schemas.openxmlformats.org/officeDocument/2006/relationships/slide" Target="slides/slide22.xml" /><Relationship Id="rId26" Type="http://schemas.openxmlformats.org/officeDocument/2006/relationships/slide" Target="slides/slide23.xml" /><Relationship Id="rId27" Type="http://schemas.openxmlformats.org/officeDocument/2006/relationships/slide" Target="slides/slide24.xml" /><Relationship Id="rId28" Type="http://schemas.openxmlformats.org/officeDocument/2006/relationships/slide" Target="slides/slide25.xml" /><Relationship Id="rId29" Type="http://schemas.openxmlformats.org/officeDocument/2006/relationships/slide" Target="slides/slide26.xml" /><Relationship Id="rId3" Type="http://schemas.openxmlformats.org/officeDocument/2006/relationships/notesMaster" Target="notesMasters/notesMaster1.xml" /><Relationship Id="rId30" Type="http://schemas.openxmlformats.org/officeDocument/2006/relationships/slide" Target="slides/slide27.xml" /><Relationship Id="rId31" Type="http://schemas.openxmlformats.org/officeDocument/2006/relationships/slide" Target="slides/slide28.xml" /><Relationship Id="rId32" Type="http://schemas.openxmlformats.org/officeDocument/2006/relationships/slide" Target="slides/slide29.xml" /><Relationship Id="rId33" Type="http://schemas.openxmlformats.org/officeDocument/2006/relationships/tags" Target="tags/tag1.xml" /><Relationship Id="rId34" Type="http://schemas.openxmlformats.org/officeDocument/2006/relationships/presProps" Target="presProps.xml" /><Relationship Id="rId35" Type="http://schemas.openxmlformats.org/officeDocument/2006/relationships/viewProps" Target="viewProps.xml" /><Relationship Id="rId36" Type="http://schemas.openxmlformats.org/officeDocument/2006/relationships/theme" Target="theme/theme1.xml" /><Relationship Id="rId37" Type="http://schemas.openxmlformats.org/officeDocument/2006/relationships/tableStyles" Target="tableStyles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drawings/_rels/vmlDrawing1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4.wmf" /></Relationships>
</file>

<file path=ppt/drawings/_rels/vmlDrawing2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7.wmf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5844" name="Rectangle 4" title="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prstClr val="black"/>
            </a:solidFill>
            <a:miter lim="800000"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anchor="b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algn="r" eaLnBrk="1" hangingPunct="1"/>
            <a:fld id="{184F0360-2A6E-4F8B-9056-60FCAF7393E4}" type="slidenum">
              <a:rPr sz="1200">
                <a:latin typeface="Times New Roman" pitchFamily="18" charset="0"/>
              </a:rPr>
              <a:t>‹#›</a:t>
            </a:fld>
            <a:endParaRPr sz="12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/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36866" name="Slide Image Placeholder 1" title="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noFill/>
          <a:ln>
            <a:miter lim="800000"/>
          </a:ln>
        </p:spPr>
      </p:sp>
      <p:sp>
        <p:nvSpPr>
          <p:cNvPr id="36867" name="Notes Placeholder 2" title=""/>
          <p:cNvSpPr>
            <a:spLocks noGrp="1"/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indent="0"/>
            <a:endParaRPr lang="en-US" altLang="en-US"/>
          </a:p>
        </p:txBody>
      </p:sp>
      <p:sp>
        <p:nvSpPr>
          <p:cNvPr id="36868" name="Slide Number Placeholder 3" title=""/>
          <p:cNvSpPr txBox="1"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b" anchorCtr="0"/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algn="r" eaLnBrk="1" hangingPunct="1"/>
            <a:fld id="{BEEC9B14-56A8-4F4C-AA36-E5B812F3E63C}" type="slidenum">
              <a:rPr sz="1200">
                <a:latin typeface="Times New Roman" pitchFamily="18" charset="0"/>
              </a:rPr>
              <a:t>1</a:t>
            </a:fld>
            <a:endParaRPr sz="12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type="title">
  <p:cSld name="Title Slide"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grpSp>
        <p:nvGrpSpPr>
          <p:cNvPr id="5122" name="Group 2" title=""/>
          <p:cNvGrpSpPr/>
          <p:nvPr/>
        </p:nvGrpSpPr>
        <p:grpSpPr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128" name="Group 3" title=""/>
            <p:cNvGrpSpPr/>
            <p:nvPr/>
          </p:nvGrpSpPr>
          <p:grpSpPr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5139" name="Freeform 4" title=""/>
              <p:cNvSpPr/>
              <p:nvPr/>
            </p:nvSpPr>
            <p:spPr bwMode="hidden">
              <a:xfrm>
                <a:off x="558" y="1161"/>
                <a:ext cx="5200" cy="3159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l" t="t" r="GT0" b="GT1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5140" name="Freeform 5" title=""/>
              <p:cNvSpPr/>
              <p:nvPr/>
            </p:nvSpPr>
            <p:spPr bwMode="hidden">
              <a:xfrm>
                <a:off x="0" y="1161"/>
                <a:ext cx="558" cy="3159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l" t="t" r="GT0" b="GT1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5pPr>
              </a:lstStyle>
              <a:p>
                <a:pPr marL="0" lvl="0" indent="0" eaLnBrk="1" hangingPunct="1"/>
              </a:p>
            </p:txBody>
          </p:sp>
        </p:grpSp>
        <p:sp>
          <p:nvSpPr>
            <p:cNvPr id="5129" name="Freeform 6" title=""/>
            <p:cNvSpPr/>
            <p:nvPr/>
          </p:nvSpPr>
          <p:spPr bwMode="ltGray">
            <a:xfrm>
              <a:off x="552" y="951"/>
              <a:ext cx="12" cy="420"/>
            </a:xfrm>
            <a:custGeom>
              <a:gdLst>
                <a:gd name="GT0" fmla="+- l w 0"/>
                <a:gd name="GT1" fmla="+- t h 0"/>
              </a:gdLst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l" t="t" r="GT0" b="GT1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  <a:round/>
            </a:ln>
          </p:spPr>
          <p:txBody>
            <a:bodyPr/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5pPr>
            </a:lstStyle>
            <a:p>
              <a:pPr marL="0" lvl="0" indent="0" eaLnBrk="1" hangingPunct="1"/>
            </a:p>
          </p:txBody>
        </p:sp>
        <p:sp>
          <p:nvSpPr>
            <p:cNvPr id="5130" name="Freeform 7" title=""/>
            <p:cNvSpPr/>
            <p:nvPr/>
          </p:nvSpPr>
          <p:spPr bwMode="ltGray">
            <a:xfrm>
              <a:off x="767" y="1155"/>
              <a:ext cx="252" cy="12"/>
            </a:xfrm>
            <a:custGeom>
              <a:gdLst>
                <a:gd name="GT0" fmla="+- l w 0"/>
                <a:gd name="GT1" fmla="+- t h 0"/>
              </a:gdLst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l" t="t" r="GT0" b="GT1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  <a:round/>
            </a:ln>
          </p:spPr>
          <p:txBody>
            <a:bodyPr/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5pPr>
            </a:lstStyle>
            <a:p>
              <a:pPr marL="0" lvl="0" indent="0" eaLnBrk="1" hangingPunct="1"/>
            </a:p>
          </p:txBody>
        </p:sp>
        <p:sp>
          <p:nvSpPr>
            <p:cNvPr id="5131" name="Freeform 8" title=""/>
            <p:cNvSpPr/>
            <p:nvPr/>
          </p:nvSpPr>
          <p:spPr bwMode="ltGray">
            <a:xfrm>
              <a:off x="0" y="1155"/>
              <a:ext cx="351" cy="12"/>
            </a:xfrm>
            <a:custGeom>
              <a:gdLst>
                <a:gd name="GT0" fmla="+- l w 0"/>
                <a:gd name="GT1" fmla="+- t h 0"/>
              </a:gdLst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l" t="t" r="GT0" b="GT1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  <a:round/>
            </a:ln>
          </p:spPr>
          <p:txBody>
            <a:bodyPr/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5pPr>
            </a:lstStyle>
            <a:p>
              <a:pPr marL="0" lvl="0" indent="0" eaLnBrk="1" hangingPunct="1"/>
            </a:p>
          </p:txBody>
        </p:sp>
        <p:grpSp>
          <p:nvGrpSpPr>
            <p:cNvPr id="5132" name="Group 9" title=""/>
            <p:cNvGrpSpPr/>
            <p:nvPr/>
          </p:nvGrpSpPr>
          <p:grpSpPr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5133" name="Freeform 10" title=""/>
              <p:cNvSpPr/>
              <p:nvPr/>
            </p:nvSpPr>
            <p:spPr bwMode="ltGray">
              <a:xfrm>
                <a:off x="552" y="4"/>
                <a:ext cx="12" cy="695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l" t="t" r="GT0" b="GT1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5134" name="Freeform 11" title=""/>
              <p:cNvSpPr/>
              <p:nvPr/>
            </p:nvSpPr>
            <p:spPr bwMode="ltGray">
              <a:xfrm>
                <a:off x="552" y="1623"/>
                <a:ext cx="12" cy="2697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l" t="t" r="GT0" b="GT1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5135" name="Freeform 12" title=""/>
              <p:cNvSpPr/>
              <p:nvPr/>
            </p:nvSpPr>
            <p:spPr bwMode="ltGray">
              <a:xfrm>
                <a:off x="1019" y="1155"/>
                <a:ext cx="4739" cy="1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l" t="t" r="GT0" b="GT1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5136" name="Freeform 13" title=""/>
              <p:cNvSpPr/>
              <p:nvPr/>
            </p:nvSpPr>
            <p:spPr bwMode="ltGray">
              <a:xfrm>
                <a:off x="552" y="1371"/>
                <a:ext cx="12" cy="25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l" t="t" r="GT0" b="GT1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5137" name="Freeform 14" title=""/>
              <p:cNvSpPr/>
              <p:nvPr/>
            </p:nvSpPr>
            <p:spPr bwMode="ltGray">
              <a:xfrm>
                <a:off x="552" y="699"/>
                <a:ext cx="12" cy="25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l" t="t" r="GT0" b="GT1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5138" name="Freeform 15" title=""/>
              <p:cNvSpPr/>
              <p:nvPr/>
            </p:nvSpPr>
            <p:spPr bwMode="ltGray">
              <a:xfrm>
                <a:off x="348" y="1155"/>
                <a:ext cx="419" cy="1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l" t="t" r="GT0" b="GT1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5pPr>
              </a:lstStyle>
              <a:p>
                <a:pPr marL="0" lvl="0" indent="0" eaLnBrk="1" hangingPunct="1"/>
              </a:p>
            </p:txBody>
          </p:sp>
        </p:grpSp>
      </p:grpSp>
      <p:sp>
        <p:nvSpPr>
          <p:cNvPr id="2561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561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5125" name="Rectangle 18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D623FC-0206-4439-9EE4-DE0F4FCEC1F7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5126" name="Rectangle 19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t>Created by Mr. Lafferty</a:t>
            </a:r>
          </a:p>
        </p:txBody>
      </p:sp>
      <p:sp>
        <p:nvSpPr>
          <p:cNvPr id="5127" name="Rectangle 20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ln>
            <a:miter lim="800000"/>
          </a:ln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0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 eaLnBrk="1" hangingPunct="1"/>
            <a:fld id="{3DBAA4D6-E640-43B1-B872-9F195D2BF9E3}" type="slidenum">
              <a: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‹#›</a:t>
            </a:fld>
            <a:endParaRPr sz="1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1600">
        <p:blinds dir="vert"/>
      </p:transition>
    </mc:Choice>
    <mc:Fallback>
      <p:transition>
        <p:blinds dir="vert"/>
      </p:transition>
    </mc:Fallback>
  </mc:AlternateContent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BBD7F60-C409-489A-9FD5-DBDCB67B7B89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t>Created by Mr. Lafferty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600" b="0" i="0" u="none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 eaLnBrk="1" hangingPunct="1"/>
            <a:fld id="{F1DF10B5-CCE3-4D0D-A7F1-8888220AF64D}" type="slidenum">
              <a: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‹#›</a:t>
            </a:fld>
            <a:endParaRPr sz="1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blinds dir="vert"/>
  </p:transition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BBD7F60-C409-489A-9FD5-DBDCB67B7B89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t>Created by Mr. Lafferty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600" b="0" i="0" u="none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 eaLnBrk="1" hangingPunct="1"/>
            <a:fld id="{F1DF10B5-CCE3-4D0D-A7F1-8888220AF64D}" type="slidenum">
              <a: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‹#›</a:t>
            </a:fld>
            <a:endParaRPr sz="1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blinds dir="vert"/>
  </p:transition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F02B92-D523-4EA2-80A6-43BF3056BE88}" type="datetime1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Created by Mr. Lafferty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rtlCol="0" anchor="ctr" anchorCtr="0"/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200" b="0" i="0" u="none" baseline="0">
                <a:solidFill>
                  <a:schemeClr val="tx1">
                    <a:tint val="75000"/>
                  </a:schemeClr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 eaLnBrk="1" hangingPunct="1"/>
            <a:fld id="{6640CD62-A22D-49B7-B66A-6D068789C053}" type="slidenum">
              <a:rPr sz="1200">
                <a:solidFill>
                  <a:srgbClr val="898989"/>
                </a:solidFill>
              </a:rPr>
              <a:t>‹#›</a:t>
            </a:fld>
            <a:endParaRPr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>
    <p:blinds dir="vert"/>
  </p:transition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F02B92-D523-4EA2-80A6-43BF3056BE88}" type="datetime1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Created by Mr. Lafferty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rtlCol="0" anchor="ctr" anchorCtr="0"/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200" b="0" i="0" u="none" baseline="0">
                <a:solidFill>
                  <a:schemeClr val="tx1">
                    <a:tint val="75000"/>
                  </a:schemeClr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 eaLnBrk="1" hangingPunct="1"/>
            <a:fld id="{6640CD62-A22D-49B7-B66A-6D068789C053}" type="slidenum">
              <a:rPr sz="1200">
                <a:solidFill>
                  <a:srgbClr val="898989"/>
                </a:solidFill>
              </a:rPr>
              <a:t>‹#›</a:t>
            </a:fld>
            <a:endParaRPr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>
    <p:blinds dir="vert"/>
  </p:transition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F02B92-D523-4EA2-80A6-43BF3056BE88}" type="datetime1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Created by Mr. Lafferty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rtlCol="0" anchor="ctr" anchorCtr="0"/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200" b="0" i="0" u="none" baseline="0">
                <a:solidFill>
                  <a:schemeClr val="tx1">
                    <a:tint val="75000"/>
                  </a:schemeClr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 eaLnBrk="1" hangingPunct="1"/>
            <a:fld id="{6640CD62-A22D-49B7-B66A-6D068789C053}" type="slidenum">
              <a:rPr sz="1200">
                <a:solidFill>
                  <a:srgbClr val="898989"/>
                </a:solidFill>
              </a:rPr>
              <a:t>‹#›</a:t>
            </a:fld>
            <a:endParaRPr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>
    <p:blinds dir="vert"/>
  </p:transition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F02B92-D523-4EA2-80A6-43BF3056BE88}" type="datetime1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Created by Mr. Lafferty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rtlCol="0" anchor="ctr" anchorCtr="0"/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200" b="0" i="0" u="none" baseline="0">
                <a:solidFill>
                  <a:schemeClr val="tx1">
                    <a:tint val="75000"/>
                  </a:schemeClr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 eaLnBrk="1" hangingPunct="1"/>
            <a:fld id="{6640CD62-A22D-49B7-B66A-6D068789C053}" type="slidenum">
              <a:rPr sz="1200">
                <a:solidFill>
                  <a:srgbClr val="898989"/>
                </a:solidFill>
              </a:rPr>
              <a:t>‹#›</a:t>
            </a:fld>
            <a:endParaRPr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>
    <p:blinds dir="vert"/>
  </p:transition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F02B92-D523-4EA2-80A6-43BF3056BE88}" type="datetime1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Created by Mr. Lafferty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rtlCol="0" anchor="ctr" anchorCtr="0"/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200" b="0" i="0" u="none" baseline="0">
                <a:solidFill>
                  <a:schemeClr val="tx1">
                    <a:tint val="75000"/>
                  </a:schemeClr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 eaLnBrk="1" hangingPunct="1"/>
            <a:fld id="{6640CD62-A22D-49B7-B66A-6D068789C053}" type="slidenum">
              <a:rPr sz="1200">
                <a:solidFill>
                  <a:srgbClr val="898989"/>
                </a:solidFill>
              </a:rPr>
              <a:t>‹#›</a:t>
            </a:fld>
            <a:endParaRPr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>
    <p:blinds dir="vert"/>
  </p:transition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F02B92-D523-4EA2-80A6-43BF3056BE88}" type="datetime1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Created by Mr. Lafferty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rtlCol="0" anchor="ctr" anchorCtr="0"/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200" b="0" i="0" u="none" baseline="0">
                <a:solidFill>
                  <a:schemeClr val="tx1">
                    <a:tint val="75000"/>
                  </a:schemeClr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 eaLnBrk="1" hangingPunct="1"/>
            <a:fld id="{6640CD62-A22D-49B7-B66A-6D068789C053}" type="slidenum">
              <a:rPr sz="1200">
                <a:solidFill>
                  <a:srgbClr val="898989"/>
                </a:solidFill>
              </a:rPr>
              <a:t>‹#›</a:t>
            </a:fld>
            <a:endParaRPr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>
    <p:blinds dir="vert"/>
  </p:transition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>
  <p:cSld name="Blank"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sp>
        <p:nvSpPr>
          <p:cNvPr id="7170" name="TextBox 6"/>
          <p:cNvSpPr txBox="1"/>
          <p:nvPr/>
        </p:nvSpPr>
        <p:spPr>
          <a:xfrm>
            <a:off x="123825" y="1536700"/>
            <a:ext cx="714375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N5 LS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7173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AEB55-43DF-46EC-9414-279DFD770BBC}" type="datetime1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7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Created by Mr. Lafferty</a:t>
            </a:r>
          </a:p>
        </p:txBody>
      </p:sp>
      <p:sp>
        <p:nvSpPr>
          <p:cNvPr id="717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rtlCol="0" anchor="ctr" anchorCtr="0"/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 eaLnBrk="1" hangingPunct="1"/>
            <a:fld id="{5BA39118-ABC0-4CF5-89C7-92BA74AA8540}" type="slidenum">
              <a:rPr sz="1200">
                <a:solidFill>
                  <a:srgbClr val="898989"/>
                </a:solidFill>
              </a:rPr>
              <a:t>‹#›</a:t>
            </a:fld>
            <a:endParaRPr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1600">
        <p:blinds dir="vert"/>
      </p:transition>
    </mc:Choice>
    <mc:Fallback>
      <p:transition>
        <p:blinds dir="vert"/>
      </p:transition>
    </mc:Fallback>
  </mc:AlternateContent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F02B92-D523-4EA2-80A6-43BF3056BE88}" type="datetime1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Created by Mr. Lafferty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rtlCol="0" anchor="ctr" anchorCtr="0"/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200" b="0" i="0" u="none" baseline="0">
                <a:solidFill>
                  <a:schemeClr val="tx1">
                    <a:tint val="75000"/>
                  </a:schemeClr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 eaLnBrk="1" hangingPunct="1"/>
            <a:fld id="{6640CD62-A22D-49B7-B66A-6D068789C053}" type="slidenum">
              <a:rPr sz="1200">
                <a:solidFill>
                  <a:srgbClr val="898989"/>
                </a:solidFill>
              </a:rPr>
              <a:t>‹#›</a:t>
            </a:fld>
            <a:endParaRPr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>
    <p:blinds dir="vert"/>
  </p:transition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BBD7F60-C409-489A-9FD5-DBDCB67B7B89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t>Created by Mr. Lafferty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600" b="0" i="0" u="none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 eaLnBrk="1" hangingPunct="1"/>
            <a:fld id="{F1DF10B5-CCE3-4D0D-A7F1-8888220AF64D}" type="slidenum">
              <a: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‹#›</a:t>
            </a:fld>
            <a:endParaRPr sz="1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blinds dir="vert"/>
  </p:transition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None/>
              <a:defRPr/>
            </a:pPr>
            <a:endParaRPr kumimoji="0" lang="en-GB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F02B92-D523-4EA2-80A6-43BF3056BE88}" type="datetime1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Created by Mr. Lafferty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rtlCol="0" anchor="ctr" anchorCtr="0"/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200" b="0" i="0" u="none" baseline="0">
                <a:solidFill>
                  <a:schemeClr val="tx1">
                    <a:tint val="75000"/>
                  </a:schemeClr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 eaLnBrk="1" hangingPunct="1"/>
            <a:fld id="{6640CD62-A22D-49B7-B66A-6D068789C053}" type="slidenum">
              <a:rPr sz="1200">
                <a:solidFill>
                  <a:srgbClr val="898989"/>
                </a:solidFill>
              </a:rPr>
              <a:t>‹#›</a:t>
            </a:fld>
            <a:endParaRPr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>
    <p:blinds dir="vert"/>
  </p:transition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F02B92-D523-4EA2-80A6-43BF3056BE88}" type="datetime1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Created by Mr. Lafferty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rtlCol="0" anchor="ctr" anchorCtr="0"/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200" b="0" i="0" u="none" baseline="0">
                <a:solidFill>
                  <a:schemeClr val="tx1">
                    <a:tint val="75000"/>
                  </a:schemeClr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 eaLnBrk="1" hangingPunct="1"/>
            <a:fld id="{6640CD62-A22D-49B7-B66A-6D068789C053}" type="slidenum">
              <a:rPr sz="1200">
                <a:solidFill>
                  <a:srgbClr val="898989"/>
                </a:solidFill>
              </a:rPr>
              <a:t>‹#›</a:t>
            </a:fld>
            <a:endParaRPr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>
    <p:blinds dir="vert"/>
  </p:transition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F02B92-D523-4EA2-80A6-43BF3056BE88}" type="datetime1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Created by Mr. Lafferty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rtlCol="0" anchor="ctr" anchorCtr="0"/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200" b="0" i="0" u="none" baseline="0">
                <a:solidFill>
                  <a:schemeClr val="tx1">
                    <a:tint val="75000"/>
                  </a:schemeClr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 eaLnBrk="1" hangingPunct="1"/>
            <a:fld id="{6640CD62-A22D-49B7-B66A-6D068789C053}" type="slidenum">
              <a:rPr sz="1200">
                <a:solidFill>
                  <a:srgbClr val="898989"/>
                </a:solidFill>
              </a:rPr>
              <a:t>‹#›</a:t>
            </a:fld>
            <a:endParaRPr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>
    <p:blinds dir="vert"/>
  </p:transition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BBD7F60-C409-489A-9FD5-DBDCB67B7B89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t>Created by Mr. Lafferty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600" b="0" i="0" u="none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 eaLnBrk="1" hangingPunct="1"/>
            <a:fld id="{F1DF10B5-CCE3-4D0D-A7F1-8888220AF64D}" type="slidenum">
              <a: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‹#›</a:t>
            </a:fld>
            <a:endParaRPr sz="1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blinds dir="vert"/>
  </p:transition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BBD7F60-C409-489A-9FD5-DBDCB67B7B89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t>Created by Mr. Lafferty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600" b="0" i="0" u="none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 eaLnBrk="1" hangingPunct="1"/>
            <a:fld id="{F1DF10B5-CCE3-4D0D-A7F1-8888220AF64D}" type="slidenum">
              <a: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‹#›</a:t>
            </a:fld>
            <a:endParaRPr sz="1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blinds dir="vert"/>
  </p:transition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BBD7F60-C409-489A-9FD5-DBDCB67B7B89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t>Created by Mr. Lafferty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600" b="0" i="0" u="none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 eaLnBrk="1" hangingPunct="1"/>
            <a:fld id="{F1DF10B5-CCE3-4D0D-A7F1-8888220AF64D}" type="slidenum">
              <a: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‹#›</a:t>
            </a:fld>
            <a:endParaRPr sz="1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blinds dir="vert"/>
  </p:transition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BBD7F60-C409-489A-9FD5-DBDCB67B7B89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t>Created by Mr. Lafferty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600" b="0" i="0" u="none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 eaLnBrk="1" hangingPunct="1"/>
            <a:fld id="{F1DF10B5-CCE3-4D0D-A7F1-8888220AF64D}" type="slidenum">
              <a: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‹#›</a:t>
            </a:fld>
            <a:endParaRPr sz="1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blinds dir="vert"/>
  </p:transition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>
  <p:cSld name="Blank"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sp>
        <p:nvSpPr>
          <p:cNvPr id="6147" name="TextBox 19"/>
          <p:cNvSpPr txBox="1"/>
          <p:nvPr/>
        </p:nvSpPr>
        <p:spPr>
          <a:xfrm>
            <a:off x="123825" y="1536700"/>
            <a:ext cx="714375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N5 LS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6150" name="Rectangle 1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C9BC2C8-398F-447D-91AA-B931A9D19D15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6151" name="Rectangle 1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t>Created by Mr. Lafferty</a:t>
            </a:r>
          </a:p>
        </p:txBody>
      </p:sp>
      <p:sp>
        <p:nvSpPr>
          <p:cNvPr id="6152" name="Rectangle 1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ln>
            <a:miter lim="800000"/>
          </a:ln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 eaLnBrk="1" hangingPunct="1"/>
            <a:fld id="{947DBE16-21B0-4C90-83B1-4777010A5016}" type="slidenum">
              <a: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‹#›</a:t>
            </a:fld>
            <a:endParaRPr sz="1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1600">
        <p:blinds dir="vert"/>
      </p:transition>
    </mc:Choice>
    <mc:Fallback>
      <p:transition>
        <p:blinds dir="vert"/>
      </p:transition>
    </mc:Fallback>
  </mc:AlternateContent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BBD7F60-C409-489A-9FD5-DBDCB67B7B89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t>Created by Mr. Lafferty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600" b="0" i="0" u="none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 eaLnBrk="1" hangingPunct="1"/>
            <a:fld id="{F1DF10B5-CCE3-4D0D-A7F1-8888220AF64D}" type="slidenum">
              <a: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‹#›</a:t>
            </a:fld>
            <a:endParaRPr sz="1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blinds dir="vert"/>
  </p:transition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kumimoji="0" lang="en-GB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BBD7F60-C409-489A-9FD5-DBDCB67B7B89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t>Created by Mr. Lafferty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600" b="0" i="0" u="none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 eaLnBrk="1" hangingPunct="1"/>
            <a:fld id="{F1DF10B5-CCE3-4D0D-A7F1-8888220AF64D}" type="slidenum">
              <a: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‹#›</a:t>
            </a:fld>
            <a:endParaRPr sz="1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blinds dir="vert"/>
  </p:transition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Relationship Id="rId10" Type="http://schemas.openxmlformats.org/officeDocument/2006/relationships/slideLayout" Target="../slideLayouts/slideLayout21.xml" /><Relationship Id="rId11" Type="http://schemas.openxmlformats.org/officeDocument/2006/relationships/slideLayout" Target="../slideLayouts/slideLayout22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14.xml" /><Relationship Id="rId4" Type="http://schemas.openxmlformats.org/officeDocument/2006/relationships/slideLayout" Target="../slideLayouts/slideLayout15.xml" /><Relationship Id="rId5" Type="http://schemas.openxmlformats.org/officeDocument/2006/relationships/slideLayout" Target="../slideLayouts/slideLayout16.xml" /><Relationship Id="rId6" Type="http://schemas.openxmlformats.org/officeDocument/2006/relationships/slideLayout" Target="../slideLayouts/slideLayout17.xml" /><Relationship Id="rId7" Type="http://schemas.openxmlformats.org/officeDocument/2006/relationships/slideLayout" Target="../slideLayouts/slideLayout18.xml" /><Relationship Id="rId8" Type="http://schemas.openxmlformats.org/officeDocument/2006/relationships/slideLayout" Target="../slideLayouts/slideLayout19.xml" /><Relationship Id="rId9" Type="http://schemas.openxmlformats.org/officeDocument/2006/relationships/slideLayout" Target="../slideLayouts/slideLayout20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grpSp>
        <p:nvGrpSpPr>
          <p:cNvPr id="3074" name="Group 2" title=""/>
          <p:cNvGrpSpPr/>
          <p:nvPr/>
        </p:nvGrpSpPr>
        <p:grpSpPr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3080" name="Freeform 3" title=""/>
            <p:cNvSpPr/>
            <p:nvPr/>
          </p:nvSpPr>
          <p:spPr bwMode="hidden">
            <a:xfrm>
              <a:off x="558" y="1161"/>
              <a:ext cx="5200" cy="3159"/>
            </a:xfrm>
            <a:custGeom>
              <a:gdLst>
                <a:gd name="GT0" fmla="+- l w 0"/>
                <a:gd name="GT1" fmla="+- t h 0"/>
              </a:gdLst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l" t="t" r="GT0" b="GT1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  <a:round/>
            </a:ln>
          </p:spPr>
          <p:txBody>
            <a:bodyPr/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5pPr>
            </a:lstStyle>
            <a:p>
              <a:pPr marL="0" lvl="0" indent="0" eaLnBrk="1" hangingPunct="1"/>
            </a:p>
          </p:txBody>
        </p:sp>
        <p:sp>
          <p:nvSpPr>
            <p:cNvPr id="3081" name="Freeform 4" title=""/>
            <p:cNvSpPr/>
            <p:nvPr/>
          </p:nvSpPr>
          <p:spPr bwMode="hidden">
            <a:xfrm>
              <a:off x="0" y="1161"/>
              <a:ext cx="558" cy="3159"/>
            </a:xfrm>
            <a:custGeom>
              <a:gdLst>
                <a:gd name="GT0" fmla="+- l w 0"/>
                <a:gd name="GT1" fmla="+- t h 0"/>
              </a:gdLst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l" t="t" r="GT0" b="GT1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  <a:round/>
            </a:ln>
          </p:spPr>
          <p:txBody>
            <a:bodyPr/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5pPr>
            </a:lstStyle>
            <a:p>
              <a:pPr marL="0" lvl="0" indent="0" eaLnBrk="1" hangingPunct="1"/>
            </a:p>
          </p:txBody>
        </p:sp>
        <p:grpSp>
          <p:nvGrpSpPr>
            <p:cNvPr id="3082" name="Group 5" title=""/>
            <p:cNvGrpSpPr/>
            <p:nvPr/>
          </p:nvGrpSpPr>
          <p:grpSpPr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3083" name="Freeform 6" title=""/>
              <p:cNvSpPr/>
              <p:nvPr/>
            </p:nvSpPr>
            <p:spPr bwMode="ltGray">
              <a:xfrm>
                <a:off x="552" y="4"/>
                <a:ext cx="12" cy="695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l" t="t" r="GT0" b="GT1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3084" name="Freeform 7" title=""/>
              <p:cNvSpPr/>
              <p:nvPr/>
            </p:nvSpPr>
            <p:spPr bwMode="ltGray">
              <a:xfrm>
                <a:off x="552" y="1623"/>
                <a:ext cx="12" cy="2697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l" t="t" r="GT0" b="GT1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3085" name="Freeform 8" title=""/>
              <p:cNvSpPr/>
              <p:nvPr/>
            </p:nvSpPr>
            <p:spPr bwMode="ltGray">
              <a:xfrm>
                <a:off x="1019" y="1155"/>
                <a:ext cx="4739" cy="1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l" t="t" r="GT0" b="GT1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3086" name="Freeform 9" title=""/>
              <p:cNvSpPr/>
              <p:nvPr/>
            </p:nvSpPr>
            <p:spPr bwMode="ltGray">
              <a:xfrm>
                <a:off x="552" y="1371"/>
                <a:ext cx="12" cy="25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l" t="t" r="GT0" b="GT1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3087" name="Freeform 10" title=""/>
              <p:cNvSpPr/>
              <p:nvPr/>
            </p:nvSpPr>
            <p:spPr bwMode="ltGray">
              <a:xfrm>
                <a:off x="552" y="699"/>
                <a:ext cx="12" cy="25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l" t="t" r="GT0" b="GT1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3088" name="Freeform 11" title=""/>
              <p:cNvSpPr/>
              <p:nvPr/>
            </p:nvSpPr>
            <p:spPr bwMode="ltGray">
              <a:xfrm>
                <a:off x="552" y="951"/>
                <a:ext cx="12" cy="420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l" t="t" r="GT0" b="GT1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3089" name="Freeform 12" title=""/>
              <p:cNvSpPr/>
              <p:nvPr/>
            </p:nvSpPr>
            <p:spPr bwMode="ltGray">
              <a:xfrm>
                <a:off x="0" y="1155"/>
                <a:ext cx="351" cy="1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l" t="t" r="GT0" b="GT1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3090" name="Freeform 13" title=""/>
              <p:cNvSpPr/>
              <p:nvPr/>
            </p:nvSpPr>
            <p:spPr bwMode="ltGray">
              <a:xfrm>
                <a:off x="767" y="1155"/>
                <a:ext cx="252" cy="1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l" t="t" r="GT0" b="GT1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3091" name="Freeform 14" title=""/>
              <p:cNvSpPr/>
              <p:nvPr/>
            </p:nvSpPr>
            <p:spPr bwMode="ltGray">
              <a:xfrm>
                <a:off x="348" y="1155"/>
                <a:ext cx="419" cy="1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l" t="t" r="GT0" b="GT1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5pPr>
              </a:lstStyle>
              <a:p>
                <a:pPr marL="0" lvl="0" indent="0" eaLnBrk="1" hangingPunct="1"/>
              </a:p>
            </p:txBody>
          </p:sp>
        </p:grpSp>
      </p:grpSp>
      <p:sp>
        <p:nvSpPr>
          <p:cNvPr id="3075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076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077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BBD7F60-C409-489A-9FD5-DBDCB67B7B89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3078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t>Created by Mr. Lafferty</a:t>
            </a:r>
          </a:p>
        </p:txBody>
      </p:sp>
      <p:sp>
        <p:nvSpPr>
          <p:cNvPr id="3079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600" b="0" i="0" u="none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 eaLnBrk="1" hangingPunct="1"/>
            <a:fld id="{F1DF10B5-CCE3-4D0D-A7F1-8888220AF64D}" type="slidenum">
              <a: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‹#›</a:t>
            </a:fld>
            <a:endParaRPr sz="1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58" r:id="rId1"/>
    <p:sldLayoutId id="2147484159" r:id="rId2"/>
    <p:sldLayoutId id="2147484160" r:id="rId3"/>
    <p:sldLayoutId id="2147484161" r:id="rId4"/>
    <p:sldLayoutId id="2147484162" r:id="rId5"/>
    <p:sldLayoutId id="2147484163" r:id="rId6"/>
    <p:sldLayoutId id="2147484165" r:id="rId7"/>
    <p:sldLayoutId id="2147484166" r:id="rId8"/>
    <p:sldLayoutId id="2147484167" r:id="rId9"/>
    <p:sldLayoutId id="2147484168" r:id="rId10"/>
    <p:sldLayoutId id="2147484169" r:id="rId11"/>
  </p:sldLayoutIdLst>
  <mc:AlternateContent>
    <mc:Choice xmlns:p14="http://schemas.microsoft.com/office/powerpoint/2010/main" Requires="p14">
      <p:transition p14:dur="1600">
        <p:blinds dir="vert"/>
      </p:transition>
    </mc:Choice>
    <mc:Fallback>
      <p:transition>
        <p:blinds dir="vert"/>
      </p:transition>
    </mc:Fallback>
  </mc:AlternateContent>
  <p:timing/>
  <p:txStyles>
    <p:titleStyle>
      <a:lvl1pPr marL="0" indent="0" algn="l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4400" b="1" i="0" u="none" baseline="0">
          <a:solidFill>
            <a:schemeClr val="tx2"/>
          </a:solidFill>
          <a:effectLst/>
          <a:latin typeface="Tahoma" pitchFamily="34" charset="0"/>
          <a:ea typeface="+mj-ea"/>
          <a:cs typeface="+mj-cs"/>
        </a:defRPr>
      </a:lvl1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0" sz="3200" b="0" i="0" u="none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Tx/>
        <a:buFontTx/>
        <a:buChar char="–"/>
        <a:defRPr kumimoji="0" sz="2800" b="0" i="0" u="none" baseline="0">
          <a:solidFill>
            <a:schemeClr val="tx1"/>
          </a:solidFill>
          <a:effectLst/>
          <a:latin typeface="+mn-lt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0" sz="2400" b="0" i="0" u="none" baseline="0">
          <a:solidFill>
            <a:schemeClr val="tx1"/>
          </a:solidFill>
          <a:effectLst/>
          <a:latin typeface="+mn-lt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Tx/>
        <a:buFontTx/>
        <a:buChar char="–"/>
        <a:defRPr kumimoji="0" sz="2000" b="0" i="0" u="none" baseline="0">
          <a:solidFill>
            <a:schemeClr val="tx1"/>
          </a:solidFill>
          <a:effectLst/>
          <a:latin typeface="+mn-lt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0" sz="2000" b="0" i="0" u="none" baseline="0">
          <a:solidFill>
            <a:schemeClr val="tx1"/>
          </a:solidFill>
          <a:effectLst/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sp>
        <p:nvSpPr>
          <p:cNvPr id="4098" name="Title Placeholder 1" title="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4400" b="0" i="0" u="none" kern="1200" baseline="0">
                <a:solidFill>
                  <a:schemeClr val="tx1"/>
                </a:solidFill>
                <a:latin typeface="Calibri" pitchFamily="34" charset="0"/>
                <a:ea typeface="+mj-ea"/>
                <a:cs typeface="+mj-cs"/>
              </a:defRPr>
            </a:lvl1pPr>
          </a:lstStyle>
          <a:p>
            <a:pPr lvl="0"/>
            <a:r>
              <a:rPr lang="en-US" altLang="en-US"/>
              <a:t>Click to edit Master title style</a:t>
            </a:r>
            <a:endParaRPr lang="en-US" altLang="en-US"/>
          </a:p>
        </p:txBody>
      </p:sp>
      <p:sp>
        <p:nvSpPr>
          <p:cNvPr id="4099" name="Text Placeholder 2" title="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defRPr kumimoji="0" lang="en-GB" altLang="en-US" sz="3200" b="0" i="0" u="non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–"/>
              <a:defRPr kumimoji="0" lang="en-GB" altLang="en-US" sz="2800" b="0" i="0" u="non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defRPr kumimoji="0" lang="en-GB" altLang="en-US" sz="2400" b="0" i="0" u="non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–"/>
              <a:defRPr kumimoji="0" lang="en-GB" altLang="en-US" sz="2000" b="0" i="0" u="non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»"/>
              <a:defRPr kumimoji="0" lang="en-GB" altLang="en-US" sz="2000" b="0" i="0" u="non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GB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GB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GB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GB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altLang="en-US"/>
              <a:t>Click to edit Master text styles</a:t>
            </a:r>
            <a:endParaRPr lang="en-US" altLang="en-US"/>
          </a:p>
          <a:p>
            <a:pPr lvl="1"/>
            <a:r>
              <a:rPr lang="en-US" altLang="en-US"/>
              <a:t>Second level</a:t>
            </a:r>
            <a:endParaRPr lang="en-US" altLang="en-US"/>
          </a:p>
          <a:p>
            <a:pPr lvl="2"/>
            <a:r>
              <a:rPr lang="en-US" altLang="en-US"/>
              <a:t>Third level</a:t>
            </a:r>
            <a:endParaRPr lang="en-US" altLang="en-US"/>
          </a:p>
          <a:p>
            <a:pPr lvl="3"/>
            <a:r>
              <a:rPr lang="en-US" altLang="en-US"/>
              <a:t>Fourth level</a:t>
            </a:r>
            <a:endParaRPr lang="en-US" altLang="en-US"/>
          </a:p>
          <a:p>
            <a:pPr lvl="4"/>
            <a:r>
              <a:rPr lang="en-US" altLang="en-US"/>
              <a:t>Fifth level</a:t>
            </a:r>
            <a:endParaRPr lang="en-US" altLang="en-US"/>
          </a:p>
        </p:txBody>
      </p:sp>
      <p:sp>
        <p:nvSpPr>
          <p:cNvPr id="4100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DF02B92-D523-4EA2-80A6-43BF3056BE88}" type="datetime1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10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Created by Mr. Lafferty</a:t>
            </a:r>
          </a:p>
        </p:txBody>
      </p:sp>
      <p:sp>
        <p:nvSpPr>
          <p:cNvPr id="410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rtlCol="0" anchor="ctr" anchorCtr="0"/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200" b="0" i="0" u="none" baseline="0">
                <a:solidFill>
                  <a:schemeClr val="tx1">
                    <a:tint val="75000"/>
                  </a:schemeClr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 eaLnBrk="1" hangingPunct="1"/>
            <a:fld id="{6640CD62-A22D-49B7-B66A-6D068789C053}" type="slidenum">
              <a:rPr sz="1200">
                <a:solidFill>
                  <a:srgbClr val="898989"/>
                </a:solidFill>
              </a:rPr>
              <a:t>‹#›</a:t>
            </a:fld>
            <a:endParaRPr sz="1200">
              <a:solidFill>
                <a:srgbClr val="898989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0" r:id="rId1"/>
    <p:sldLayoutId id="2147484171" r:id="rId2"/>
    <p:sldLayoutId id="2147484172" r:id="rId3"/>
    <p:sldLayoutId id="2147484173" r:id="rId4"/>
    <p:sldLayoutId id="2147484174" r:id="rId5"/>
    <p:sldLayoutId id="2147484175" r:id="rId6"/>
    <p:sldLayoutId id="2147484177" r:id="rId7"/>
    <p:sldLayoutId id="2147484178" r:id="rId8"/>
    <p:sldLayoutId id="2147484179" r:id="rId9"/>
    <p:sldLayoutId id="2147484180" r:id="rId10"/>
    <p:sldLayoutId id="2147484181" r:id="rId11"/>
  </p:sldLayoutIdLst>
  <mc:AlternateContent>
    <mc:Choice xmlns:p14="http://schemas.microsoft.com/office/powerpoint/2010/main" Requires="p14">
      <p:transition p14:dur="1600">
        <p:blinds dir="vert"/>
      </p:transition>
    </mc:Choice>
    <mc:Fallback>
      <p:transition>
        <p:blinds dir="vert"/>
      </p:transition>
    </mc:Fallback>
  </mc:AlternateContent>
  <p:timing/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4400" b="0" i="0" u="none" kern="1200" baseline="0">
          <a:solidFill>
            <a:schemeClr val="tx1"/>
          </a:solidFill>
          <a:effectLst/>
          <a:latin typeface="Calibri" pitchFamily="34" charset="0"/>
          <a:ea typeface="+mj-ea"/>
          <a:cs typeface="+mj-cs"/>
        </a:defRPr>
      </a:lvl1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/>
        <a:buChar char="•"/>
        <a:defRPr kumimoji="0" sz="32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/>
        <a:buChar char="–"/>
        <a:defRPr kumimoji="0" sz="2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/>
        <a:buChar char="•"/>
        <a:defRPr kumimoji="0" sz="24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/>
        <a:buChar char="–"/>
        <a:defRPr kumimoji="0" sz="20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/>
        <a:buChar char="»"/>
        <a:defRPr kumimoji="0" sz="20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1.gif" /><Relationship Id="rId4" Type="http://schemas.openxmlformats.org/officeDocument/2006/relationships/image" Target="../media/image2.png" /><Relationship Id="rId5" Type="http://schemas.openxmlformats.org/officeDocument/2006/relationships/slide" Target="slide2.xml" TargetMode="Internal" /><Relationship Id="rId6" Type="http://schemas.openxmlformats.org/officeDocument/2006/relationships/slide" Target="slide9.xml" TargetMode="Internal" /><Relationship Id="rId7" Type="http://schemas.openxmlformats.org/officeDocument/2006/relationships/slide" Target="slide15.xml" TargetMode="Interna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.gif" /><Relationship Id="rId3" Type="http://schemas.openxmlformats.org/officeDocument/2006/relationships/image" Target="../media/image2.pn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.gif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7.xml" /><Relationship Id="rId2" Type="http://schemas.openxmlformats.org/officeDocument/2006/relationships/image" Target="../media/image1.gif" /><Relationship Id="rId3" Type="http://schemas.openxmlformats.org/officeDocument/2006/relationships/image" Target="../media/image8.png" /><Relationship Id="rId4" Type="http://schemas.openxmlformats.org/officeDocument/2006/relationships/image" Target="../media/image9.pn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.gif" /><Relationship Id="rId3" Type="http://schemas.openxmlformats.org/officeDocument/2006/relationships/image" Target="../media/image10.jpe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gif" /><Relationship Id="rId3" Type="http://schemas.openxmlformats.org/officeDocument/2006/relationships/image" Target="../media/image1.gif" /><Relationship Id="rId4" Type="http://schemas.openxmlformats.org/officeDocument/2006/relationships/image" Target="../media/image2.png" /><Relationship Id="rId5" Type="http://schemas.openxmlformats.org/officeDocument/2006/relationships/image" Target="../media/image11.pn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Relationship Id="rId2" Type="http://schemas.openxmlformats.org/officeDocument/2006/relationships/image" Target="../media/image12.pn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Relationship Id="rId2" Type="http://schemas.openxmlformats.org/officeDocument/2006/relationships/image" Target="../media/image13.png" /><Relationship Id="rId3" Type="http://schemas.openxmlformats.org/officeDocument/2006/relationships/image" Target="../media/image14.pn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Relationship Id="rId2" Type="http://schemas.openxmlformats.org/officeDocument/2006/relationships/image" Target="../media/image15.png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Relationship Id="rId2" Type="http://schemas.openxmlformats.org/officeDocument/2006/relationships/image" Target="../media/image16.png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Relationship Id="rId2" Type="http://schemas.openxmlformats.org/officeDocument/2006/relationships/image" Target="../media/image17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.gif" /><Relationship Id="rId3" Type="http://schemas.openxmlformats.org/officeDocument/2006/relationships/image" Target="../media/image2.png" /><Relationship Id="rId4" Type="http://schemas.openxmlformats.org/officeDocument/2006/relationships/image" Target="../media/image3.png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Relationship Id="rId2" Type="http://schemas.openxmlformats.org/officeDocument/2006/relationships/image" Target="../media/image18.png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Relationship Id="rId2" Type="http://schemas.openxmlformats.org/officeDocument/2006/relationships/image" Target="../media/image19.png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Relationship Id="rId2" Type="http://schemas.openxmlformats.org/officeDocument/2006/relationships/image" Target="../media/image20.png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Relationship Id="rId2" Type="http://schemas.openxmlformats.org/officeDocument/2006/relationships/image" Target="../media/image21.png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Relationship Id="rId2" Type="http://schemas.openxmlformats.org/officeDocument/2006/relationships/image" Target="../media/image22.png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Relationship Id="rId2" Type="http://schemas.openxmlformats.org/officeDocument/2006/relationships/image" Target="../media/image23.png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Relationship Id="rId2" Type="http://schemas.openxmlformats.org/officeDocument/2006/relationships/image" Target="../media/image24.png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Relationship Id="rId2" Type="http://schemas.openxmlformats.org/officeDocument/2006/relationships/image" Target="../media/image25.png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Relationship Id="rId2" Type="http://schemas.openxmlformats.org/officeDocument/2006/relationships/image" Target="../media/image26.png" /></Relationships>
</file>

<file path=ppt/slides/_rels/slide2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Relationship Id="rId2" Type="http://schemas.openxmlformats.org/officeDocument/2006/relationships/image" Target="../media/image27.png" /><Relationship Id="rId3" Type="http://schemas.openxmlformats.org/officeDocument/2006/relationships/image" Target="../media/image28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.gif" /><Relationship Id="rId3" Type="http://schemas.openxmlformats.org/officeDocument/2006/relationships/image" Target="../media/image2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.gif" /><Relationship Id="rId3" Type="http://schemas.openxmlformats.org/officeDocument/2006/relationships/image" Target="../media/image2.png" /><Relationship Id="rId4" Type="http://schemas.openxmlformats.org/officeDocument/2006/relationships/oleObject" Target="../embeddings/oleObject1.bin" TargetMode="Internal" /><Relationship Id="rId5" Type="http://schemas.openxmlformats.org/officeDocument/2006/relationships/image" Target="../media/image4.wmf" /><Relationship Id="rId6" Type="http://schemas.openxmlformats.org/officeDocument/2006/relationships/vmlDrawing" Target="../drawings/vmlDrawing1.v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.gif" /><Relationship Id="rId3" Type="http://schemas.openxmlformats.org/officeDocument/2006/relationships/image" Target="../media/image2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.gif" /><Relationship Id="rId3" Type="http://schemas.openxmlformats.org/officeDocument/2006/relationships/image" Target="../media/image2.png" /><Relationship Id="rId4" Type="http://schemas.openxmlformats.org/officeDocument/2006/relationships/image" Target="../media/image5.gif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.gif" /><Relationship Id="rId3" Type="http://schemas.openxmlformats.org/officeDocument/2006/relationships/image" Target="../media/image2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gif" /><Relationship Id="rId3" Type="http://schemas.openxmlformats.org/officeDocument/2006/relationships/image" Target="../media/image1.gif" /><Relationship Id="rId4" Type="http://schemas.openxmlformats.org/officeDocument/2006/relationships/image" Target="../media/image2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.gif" /><Relationship Id="rId3" Type="http://schemas.openxmlformats.org/officeDocument/2006/relationships/oleObject" Target="../embeddings/oleObject2.bin" TargetMode="Internal" /><Relationship Id="rId4" Type="http://schemas.openxmlformats.org/officeDocument/2006/relationships/image" Target="../media/image7.wmf" /><Relationship Id="rId5" Type="http://schemas.openxmlformats.org/officeDocument/2006/relationships/image" Target="../media/image2.png" /><Relationship Id="rId6" Type="http://schemas.openxmlformats.org/officeDocument/2006/relationships/vmlDrawing" Target="../drawings/vmlDrawing2.v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8194" name="Rectangle 18"/>
          <p:cNvSpPr txBox="1">
            <a:spLocks noGrp="1" noChangeArrowheads="1"/>
          </p:cNvSpPr>
          <p:nvPr>
            <p:ph type="dt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CC0245A-8474-45DC-9A24-A7EBDB362744}" type="datetime5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04-Jul-26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8195" name="Rectangle 19"/>
          <p:cNvSpPr txBox="1">
            <a:spLocks noGrp="1" noChangeArrowheads="1"/>
          </p:cNvSpPr>
          <p:nvPr>
            <p:ph type="ft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Created by Mr. Lafferty</a:t>
            </a:r>
          </a:p>
        </p:txBody>
      </p:sp>
      <p:sp>
        <p:nvSpPr>
          <p:cNvPr id="8196" name="Rectangle 20"/>
          <p:cNvSpPr txBox="1">
            <a:spLocks noGrp="1" noChangeArrowheads="1"/>
          </p:cNvSpPr>
          <p:nvPr>
            <p:ph type="sldNum" idx="12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algn="r" eaLnBrk="1" hangingPunct="0"/>
            <a:fld id="{98E877D3-E9B7-4D1C-BFB1-AE9970874BD5}" type="slidenum">
              <a: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1</a:t>
            </a:fld>
            <a:endParaRPr sz="1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17675" y="742950"/>
            <a:ext cx="5256213" cy="6953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48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j-ea" pitchFamily="34" charset="0"/>
                <a:cs typeface="+mj-cs"/>
              </a:rPr>
              <a:t>Probability</a:t>
            </a:r>
          </a:p>
        </p:txBody>
      </p:sp>
      <p:pic>
        <p:nvPicPr>
          <p:cNvPr id="8198" name="Picture 3" descr="scottishflag" title=""/>
          <p:cNvPicPr>
            <a:picLocks noChangeAspect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338" y="768350"/>
            <a:ext cx="647700" cy="4762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8199" name="Picture 4" descr="Office Objects 0572" title="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8200" name="Text Box 11" title=""/>
          <p:cNvSpPr txBox="1"/>
          <p:nvPr/>
        </p:nvSpPr>
        <p:spPr>
          <a:xfrm rot="16200000">
            <a:off x="-1547812" y="4160837"/>
            <a:ext cx="4027488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800">
                <a:solidFill>
                  <a:srgbClr val="FFFF00"/>
                </a:solidFill>
                <a:latin typeface="Comic Sans MS" pitchFamily="66" charset="0"/>
              </a:rPr>
              <a:t>www.mathsrevision.com</a:t>
            </a:r>
            <a:endParaRPr sz="28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8201" name="Text Box 6" title=""/>
          <p:cNvSpPr txBox="1"/>
          <p:nvPr/>
        </p:nvSpPr>
        <p:spPr>
          <a:xfrm>
            <a:off x="2857500" y="2509838"/>
            <a:ext cx="4170363" cy="584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3200" b="1">
                <a:solidFill>
                  <a:srgbClr val="F9F911"/>
                </a:solidFill>
                <a:latin typeface="Comic Sans MS" pitchFamily="66" charset="0"/>
                <a:ea typeface="Arial" pitchFamily="34" charset="0"/>
              </a:rPr>
              <a:t>Expected Frequency</a:t>
            </a:r>
            <a:endParaRPr sz="3200" b="1">
              <a:solidFill>
                <a:srgbClr val="F9F911"/>
              </a:solidFill>
              <a:latin typeface="Comic Sans MS" pitchFamily="66" charset="0"/>
              <a:ea typeface="Arial" pitchFamily="34" charset="0"/>
            </a:endParaRPr>
          </a:p>
        </p:txBody>
      </p:sp>
      <p:sp>
        <p:nvSpPr>
          <p:cNvPr id="8202" name="AutoShape 9" title="">
            <a:hlinkClick r:id="rId5" action="ppaction://hlinksldjump"/>
          </p:cNvPr>
          <p:cNvSpPr/>
          <p:nvPr/>
        </p:nvSpPr>
        <p:spPr>
          <a:xfrm>
            <a:off x="1938338" y="2543175"/>
            <a:ext cx="555625" cy="517525"/>
          </a:xfrm>
          <a:prstGeom prst="actionButtonForwardNext">
            <a:avLst/>
          </a:prstGeom>
          <a:solidFill>
            <a:srgbClr val="FF0000"/>
          </a:solidFill>
          <a:ln w="19050">
            <a:solidFill>
              <a:schemeClr val="tx1"/>
            </a:solidFill>
            <a:miter lim="800000"/>
          </a:ln>
        </p:spPr>
        <p:txBody>
          <a:bodyPr wrap="none" anchor="ctr" anchorCtr="0"/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endParaRPr lang="en-US" altLang="en-US"/>
          </a:p>
        </p:txBody>
      </p:sp>
      <p:sp>
        <p:nvSpPr>
          <p:cNvPr id="8203" name="Text Box 6" title=""/>
          <p:cNvSpPr txBox="1"/>
          <p:nvPr/>
        </p:nvSpPr>
        <p:spPr>
          <a:xfrm>
            <a:off x="2857500" y="3736975"/>
            <a:ext cx="3414713" cy="584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3200" b="1">
                <a:solidFill>
                  <a:srgbClr val="F9F911"/>
                </a:solidFill>
                <a:latin typeface="Comic Sans MS" pitchFamily="66" charset="0"/>
                <a:ea typeface="Arial" pitchFamily="34" charset="0"/>
              </a:rPr>
              <a:t>Probability Tree</a:t>
            </a:r>
            <a:endParaRPr sz="3200" b="1">
              <a:solidFill>
                <a:srgbClr val="F9F911"/>
              </a:solidFill>
              <a:latin typeface="Comic Sans MS" pitchFamily="66" charset="0"/>
              <a:ea typeface="Arial" pitchFamily="34" charset="0"/>
            </a:endParaRPr>
          </a:p>
        </p:txBody>
      </p:sp>
      <p:sp>
        <p:nvSpPr>
          <p:cNvPr id="8204" name="AutoShape 9" title="">
            <a:hlinkClick r:id="rId6" action="ppaction://hlinksldjump"/>
          </p:cNvPr>
          <p:cNvSpPr/>
          <p:nvPr/>
        </p:nvSpPr>
        <p:spPr>
          <a:xfrm>
            <a:off x="1951038" y="3759200"/>
            <a:ext cx="542925" cy="539750"/>
          </a:xfrm>
          <a:prstGeom prst="actionButtonForwardNext">
            <a:avLst/>
          </a:prstGeom>
          <a:solidFill>
            <a:srgbClr val="7030A0"/>
          </a:solidFill>
          <a:ln w="19050">
            <a:solidFill>
              <a:schemeClr val="tx1"/>
            </a:solidFill>
            <a:miter lim="800000"/>
          </a:ln>
        </p:spPr>
        <p:txBody>
          <a:bodyPr wrap="none" anchor="ctr" anchorCtr="0"/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endParaRPr lang="en-US" altLang="en-US"/>
          </a:p>
        </p:txBody>
      </p:sp>
      <p:sp>
        <p:nvSpPr>
          <p:cNvPr id="8205" name="Text Box 6" title=""/>
          <p:cNvSpPr txBox="1"/>
          <p:nvPr/>
        </p:nvSpPr>
        <p:spPr>
          <a:xfrm>
            <a:off x="2857500" y="5014913"/>
            <a:ext cx="5226050" cy="64611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3600" b="1">
                <a:solidFill>
                  <a:srgbClr val="F9F911"/>
                </a:solidFill>
                <a:latin typeface="Comic Sans MS" pitchFamily="66" charset="0"/>
                <a:ea typeface="Arial" pitchFamily="34" charset="0"/>
              </a:rPr>
              <a:t>Exam Type Questions </a:t>
            </a:r>
            <a:endParaRPr sz="3600" b="1">
              <a:solidFill>
                <a:srgbClr val="F9F911"/>
              </a:solidFill>
              <a:latin typeface="Comic Sans MS" pitchFamily="66" charset="0"/>
              <a:ea typeface="Arial" pitchFamily="34" charset="0"/>
            </a:endParaRPr>
          </a:p>
        </p:txBody>
      </p:sp>
      <p:sp>
        <p:nvSpPr>
          <p:cNvPr id="8206" name="AutoShape 9" title="">
            <a:hlinkClick r:id="rId7" action="ppaction://hlinksldjump"/>
          </p:cNvPr>
          <p:cNvSpPr/>
          <p:nvPr/>
        </p:nvSpPr>
        <p:spPr>
          <a:xfrm>
            <a:off x="1938338" y="5080000"/>
            <a:ext cx="555625" cy="517525"/>
          </a:xfrm>
          <a:prstGeom prst="actionButtonForwardNext">
            <a:avLst/>
          </a:prstGeom>
          <a:solidFill>
            <a:srgbClr val="FFC000"/>
          </a:solidFill>
          <a:ln w="19050">
            <a:solidFill>
              <a:schemeClr val="tx1"/>
            </a:solidFill>
            <a:miter lim="800000"/>
          </a:ln>
        </p:spPr>
        <p:txBody>
          <a:bodyPr wrap="none" anchor="ctr" anchorCtr="0"/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endParaRPr lang="en-US" altLang="en-US"/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700">
        <p:fade/>
      </p:transition>
    </mc:Choice>
    <mc:Fallback>
      <p:transition>
        <p:fade/>
      </p:transition>
    </mc:Fallback>
  </mc:AlternateContent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5362" name="Rectangle 1042"/>
          <p:cNvSpPr txBox="1">
            <a:spLocks noGrp="1" noChangeArrowheads="1"/>
          </p:cNvSpPr>
          <p:nvPr>
            <p:ph type="dt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406C8A1-72A6-4014-80DB-E2E915BA2F4D}" type="datetime5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04-Jul-26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5363" name="Rectangle 1043"/>
          <p:cNvSpPr txBox="1">
            <a:spLocks noGrp="1" noChangeArrowheads="1"/>
          </p:cNvSpPr>
          <p:nvPr>
            <p:ph type="ft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Created by Mr Lafferty Maths Dept</a:t>
            </a: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46787" y="640940"/>
            <a:ext cx="5256213" cy="6953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4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j-ea" pitchFamily="34" charset="0"/>
                <a:cs typeface="+mj-cs"/>
              </a:rPr>
              <a:t>Probability Tree</a:t>
            </a:r>
          </a:p>
        </p:txBody>
      </p:sp>
      <p:pic>
        <p:nvPicPr>
          <p:cNvPr id="15365" name="Picture 3" descr="scottishflag" title=""/>
          <p:cNvPicPr>
            <a:picLocks noChangeAspect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5366" name="Picture 5" descr="Office Objects 0572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5367" name="Rectangle 6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800" b="0" i="0" u="sng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t>Learning Intention</a:t>
            </a:r>
          </a:p>
        </p:txBody>
      </p:sp>
      <p:sp>
        <p:nvSpPr>
          <p:cNvPr id="15368" name="Rectangle 7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8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t>Success Criteria</a:t>
            </a:r>
          </a:p>
        </p:txBody>
      </p:sp>
      <p:sp>
        <p:nvSpPr>
          <p:cNvPr id="15369" name="Text Box 8"/>
          <p:cNvSpPr txBox="1">
            <a:spLocks noChangeArrowheads="1"/>
          </p:cNvSpPr>
          <p:nvPr/>
        </p:nvSpPr>
        <p:spPr bwMode="auto">
          <a:xfrm>
            <a:off x="5029200" y="2846388"/>
            <a:ext cx="4114800" cy="646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marL="8001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t>Understand </a:t>
            </a: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t>Probability Tree</a:t>
            </a:r>
            <a:r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t>.</a:t>
            </a:r>
            <a:endParaRPr kumimoji="0" lang="en-GB" sz="3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sp>
        <p:nvSpPr>
          <p:cNvPr id="15370" name="Line 9" title=""/>
          <p:cNvSpPr/>
          <p:nvPr/>
        </p:nvSpPr>
        <p:spPr>
          <a:xfrm flipH="1"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</a:ln>
        </p:spPr>
      </p:sp>
      <p:sp>
        <p:nvSpPr>
          <p:cNvPr id="15371" name="Rectangle 10" title=""/>
          <p:cNvSpPr/>
          <p:nvPr/>
        </p:nvSpPr>
        <p:spPr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800100" lvl="1" indent="-342900" eaLnBrk="1" hangingPunct="1">
              <a:buAutoNum type="arabicPeriod"/>
            </a:pPr>
            <a:r>
              <a:rPr>
                <a:solidFill>
                  <a:srgbClr val="FFFF00"/>
                </a:solidFill>
                <a:latin typeface="Comic Sans MS" pitchFamily="66" charset="0"/>
                <a:ea typeface="Arial" pitchFamily="34" charset="0"/>
              </a:rPr>
              <a:t>We are learning about Probability Trees.</a:t>
            </a:r>
            <a:endParaRPr>
              <a:solidFill>
                <a:srgbClr val="FFFF00"/>
              </a:solidFill>
              <a:latin typeface="Comic Sans MS" pitchFamily="66" charset="0"/>
              <a:ea typeface="Arial" pitchFamily="34" charset="0"/>
            </a:endParaRPr>
          </a:p>
        </p:txBody>
      </p:sp>
      <p:sp>
        <p:nvSpPr>
          <p:cNvPr id="15372" name="Rectangle 11"/>
          <p:cNvSpPr>
            <a:spLocks noChangeArrowheads="1"/>
          </p:cNvSpPr>
          <p:nvPr/>
        </p:nvSpPr>
        <p:spPr bwMode="auto">
          <a:xfrm>
            <a:off x="5483224" y="3589338"/>
            <a:ext cx="3660775" cy="92333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defRPr/>
            </a:pPr>
            <a:r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t>Calculate the probability of events happening using a </a:t>
            </a: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t>Probability Tree </a:t>
            </a:r>
            <a:r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t>.</a:t>
            </a: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sp>
        <p:nvSpPr>
          <p:cNvPr id="15373" name="Text Box 13" title=""/>
          <p:cNvSpPr txBox="1"/>
          <p:nvPr/>
        </p:nvSpPr>
        <p:spPr>
          <a:xfrm rot="16200000">
            <a:off x="-1547812" y="4160837"/>
            <a:ext cx="4027488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800">
                <a:solidFill>
                  <a:srgbClr val="FFFF00"/>
                </a:solidFill>
                <a:latin typeface="Comic Sans MS" pitchFamily="66" charset="0"/>
                <a:ea typeface="Arial" pitchFamily="34" charset="0"/>
              </a:rPr>
              <a:t>www.mathsrevision.com</a:t>
            </a:r>
            <a:endParaRPr sz="2800">
              <a:solidFill>
                <a:srgbClr val="FFFF00"/>
              </a:solidFill>
              <a:latin typeface="Comic Sans MS" pitchFamily="66" charset="0"/>
              <a:ea typeface="Arial" pitchFamily="34" charset="0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1600">
        <p:blinds dir="vert"/>
      </p:transition>
    </mc:Choice>
    <mc:Fallback>
      <p:transition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9" grpId="0"/>
      <p:bldP spid="15371" grpId="0"/>
      <p:bldP spid="1537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6386" name="Rectangle 1042"/>
          <p:cNvSpPr txBox="1">
            <a:spLocks noGrp="1" noChangeArrowheads="1"/>
          </p:cNvSpPr>
          <p:nvPr>
            <p:ph type="dt" idx="10"/>
          </p:nvPr>
        </p:nvSpPr>
        <p:spPr bwMode="auto">
          <a:xfrm>
            <a:off x="1066800" y="6528612"/>
            <a:ext cx="1905000" cy="211399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246BD26-5089-43F3-A7BD-CFD9615C8650}" type="datetime5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04-Jul-26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387" name="Rectangle 1043"/>
          <p:cNvSpPr txBox="1">
            <a:spLocks noGrp="1" noChangeArrowheads="1"/>
          </p:cNvSpPr>
          <p:nvPr>
            <p:ph type="ftr" idx="11"/>
          </p:nvPr>
        </p:nvSpPr>
        <p:spPr bwMode="auto">
          <a:xfrm>
            <a:off x="3429000" y="6499116"/>
            <a:ext cx="2895600" cy="255643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Created by Mr Lafferty Maths Dept</a:t>
            </a:r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51457" y="478712"/>
            <a:ext cx="4483510" cy="6953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32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j-ea" pitchFamily="34" charset="0"/>
                <a:cs typeface="+mj-cs"/>
              </a:rPr>
              <a:t>Probability Tree</a:t>
            </a:r>
          </a:p>
        </p:txBody>
      </p:sp>
      <p:pic>
        <p:nvPicPr>
          <p:cNvPr id="16389" name="Picture 3" descr="scottishflag" title=""/>
          <p:cNvPicPr>
            <a:picLocks noChangeAspect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6390" name="Text Box 11" title=""/>
          <p:cNvSpPr txBox="1"/>
          <p:nvPr/>
        </p:nvSpPr>
        <p:spPr>
          <a:xfrm rot="16200000">
            <a:off x="-1547812" y="4160837"/>
            <a:ext cx="4027488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800">
                <a:solidFill>
                  <a:srgbClr val="FFFF00"/>
                </a:solidFill>
                <a:latin typeface="Comic Sans MS" pitchFamily="66" charset="0"/>
                <a:ea typeface="Arial" pitchFamily="34" charset="0"/>
              </a:rPr>
              <a:t>www.mathsrevision.com</a:t>
            </a:r>
            <a:endParaRPr sz="2800">
              <a:solidFill>
                <a:srgbClr val="FFFF00"/>
              </a:solidFill>
              <a:latin typeface="Comic Sans MS" pitchFamily="66" charset="0"/>
              <a:ea typeface="Arial" pitchFamily="34" charset="0"/>
            </a:endParaRPr>
          </a:p>
        </p:txBody>
      </p:sp>
      <p:sp>
        <p:nvSpPr>
          <p:cNvPr id="16391" name="Cloud 50"/>
          <p:cNvSpPr/>
          <p:nvPr/>
        </p:nvSpPr>
        <p:spPr>
          <a:xfrm>
            <a:off x="250723" y="103236"/>
            <a:ext cx="2669458" cy="1533832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P(E1) = 0.2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P(E2 )= 0.3</a:t>
            </a:r>
          </a:p>
        </p:txBody>
      </p:sp>
      <p:grpSp>
        <p:nvGrpSpPr>
          <p:cNvPr id="16392" name="Group 55" title=""/>
          <p:cNvGrpSpPr/>
          <p:nvPr/>
        </p:nvGrpSpPr>
        <p:grpSpPr>
          <a:xfrm rot="3720000">
            <a:off x="1463676" y="4208462"/>
            <a:ext cx="1847850" cy="574675"/>
            <a:chOff x="2787445" y="2934929"/>
            <a:chExt cx="1356852" cy="575187"/>
          </a:xfrm>
        </p:grpSpPr>
        <p:sp>
          <p:nvSpPr>
            <p:cNvPr id="16432" name="Straight Connector 56" title=""/>
            <p:cNvSpPr/>
            <p:nvPr/>
          </p:nvSpPr>
          <p:spPr>
            <a:xfrm flipV="1">
              <a:off x="2787445" y="2934929"/>
              <a:ext cx="1356852" cy="5751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</a:ln>
          </p:spPr>
        </p:sp>
        <p:sp>
          <p:nvSpPr>
            <p:cNvPr id="16433" name="Isosceles Triangle 57"/>
            <p:cNvSpPr/>
            <p:nvPr/>
          </p:nvSpPr>
          <p:spPr>
            <a:xfrm rot="4620000">
              <a:off x="3336653" y="3160285"/>
              <a:ext cx="187577" cy="135507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6393" name="TextBox 58" title=""/>
          <p:cNvSpPr txBox="1"/>
          <p:nvPr/>
        </p:nvSpPr>
        <p:spPr>
          <a:xfrm>
            <a:off x="2014538" y="2911475"/>
            <a:ext cx="523875" cy="3683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0.2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6394" name="TextBox 59" title=""/>
          <p:cNvSpPr txBox="1"/>
          <p:nvPr/>
        </p:nvSpPr>
        <p:spPr>
          <a:xfrm>
            <a:off x="2014538" y="4591050"/>
            <a:ext cx="523875" cy="3683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0.8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grpSp>
        <p:nvGrpSpPr>
          <p:cNvPr id="16395" name="Group 60" title=""/>
          <p:cNvGrpSpPr/>
          <p:nvPr/>
        </p:nvGrpSpPr>
        <p:grpSpPr>
          <a:xfrm rot="21540000">
            <a:off x="3378200" y="2466975"/>
            <a:ext cx="1446213" cy="415925"/>
            <a:chOff x="2790972" y="3106004"/>
            <a:chExt cx="1446057" cy="416763"/>
          </a:xfrm>
        </p:grpSpPr>
        <p:sp>
          <p:nvSpPr>
            <p:cNvPr id="16430" name="Straight Connector 61" title=""/>
            <p:cNvSpPr/>
            <p:nvPr/>
          </p:nvSpPr>
          <p:spPr>
            <a:xfrm rot="60000" flipV="1">
              <a:off x="2790972" y="3106004"/>
              <a:ext cx="1446057" cy="41676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</a:ln>
          </p:spPr>
        </p:sp>
        <p:sp>
          <p:nvSpPr>
            <p:cNvPr id="16431" name="Isosceles Triangle 62"/>
            <p:cNvSpPr/>
            <p:nvPr/>
          </p:nvSpPr>
          <p:spPr>
            <a:xfrm rot="3900000">
              <a:off x="3415560" y="3237886"/>
              <a:ext cx="215805" cy="166462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6396" name="Group 63" title=""/>
          <p:cNvGrpSpPr/>
          <p:nvPr/>
        </p:nvGrpSpPr>
        <p:grpSpPr>
          <a:xfrm rot="3180000">
            <a:off x="3751263" y="2513013"/>
            <a:ext cx="625475" cy="1368425"/>
            <a:chOff x="3132030" y="2459776"/>
            <a:chExt cx="626315" cy="1368864"/>
          </a:xfrm>
        </p:grpSpPr>
        <p:sp>
          <p:nvSpPr>
            <p:cNvPr id="16428" name="Straight Connector 64" title=""/>
            <p:cNvSpPr/>
            <p:nvPr/>
          </p:nvSpPr>
          <p:spPr>
            <a:xfrm rot="18360000">
              <a:off x="2760756" y="2831050"/>
              <a:ext cx="1368864" cy="62631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</a:ln>
          </p:spPr>
        </p:sp>
        <p:sp>
          <p:nvSpPr>
            <p:cNvPr id="16429" name="Isosceles Triangle 65"/>
            <p:cNvSpPr/>
            <p:nvPr/>
          </p:nvSpPr>
          <p:spPr>
            <a:xfrm rot="3900000">
              <a:off x="3298856" y="3086991"/>
              <a:ext cx="215805" cy="166462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6397" name="TextBox 66" title=""/>
          <p:cNvSpPr txBox="1"/>
          <p:nvPr/>
        </p:nvSpPr>
        <p:spPr>
          <a:xfrm>
            <a:off x="2082800" y="2443163"/>
            <a:ext cx="460375" cy="4000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000">
                <a:solidFill>
                  <a:srgbClr val="FFFF00"/>
                </a:solidFill>
                <a:latin typeface="Comic Sans MS" pitchFamily="66" charset="0"/>
              </a:rPr>
              <a:t>E1</a:t>
            </a:r>
            <a:endParaRPr sz="2000">
              <a:solidFill>
                <a:srgbClr val="FFFF00"/>
              </a:solidFill>
              <a:latin typeface="Comic Sans MS" pitchFamily="66" charset="0"/>
            </a:endParaRPr>
          </a:p>
        </p:txBody>
      </p:sp>
      <p:grpSp>
        <p:nvGrpSpPr>
          <p:cNvPr id="16398" name="Group 67" title=""/>
          <p:cNvGrpSpPr/>
          <p:nvPr/>
        </p:nvGrpSpPr>
        <p:grpSpPr>
          <a:xfrm>
            <a:off x="3030538" y="4483100"/>
            <a:ext cx="1689100" cy="684213"/>
            <a:chOff x="2787445" y="2826768"/>
            <a:chExt cx="1689004" cy="683349"/>
          </a:xfrm>
        </p:grpSpPr>
        <p:sp>
          <p:nvSpPr>
            <p:cNvPr id="16426" name="Straight Connector 68" title=""/>
            <p:cNvSpPr/>
            <p:nvPr/>
          </p:nvSpPr>
          <p:spPr>
            <a:xfrm flipV="1">
              <a:off x="2787445" y="2826768"/>
              <a:ext cx="1689004" cy="68334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</a:ln>
          </p:spPr>
        </p:sp>
        <p:sp>
          <p:nvSpPr>
            <p:cNvPr id="16427" name="Isosceles Triangle 69"/>
            <p:cNvSpPr/>
            <p:nvPr/>
          </p:nvSpPr>
          <p:spPr>
            <a:xfrm rot="3900000">
              <a:off x="3531697" y="3084505"/>
              <a:ext cx="215805" cy="166462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6399" name="Group 70" title=""/>
          <p:cNvGrpSpPr/>
          <p:nvPr/>
        </p:nvGrpSpPr>
        <p:grpSpPr>
          <a:xfrm rot="2220000">
            <a:off x="3032125" y="5167313"/>
            <a:ext cx="1612900" cy="260350"/>
            <a:chOff x="2703404" y="3103808"/>
            <a:chExt cx="1614095" cy="206967"/>
          </a:xfrm>
        </p:grpSpPr>
        <p:sp>
          <p:nvSpPr>
            <p:cNvPr id="16424" name="Straight Connector 71" title=""/>
            <p:cNvSpPr/>
            <p:nvPr/>
          </p:nvSpPr>
          <p:spPr>
            <a:xfrm rot="19380000">
              <a:off x="2703404" y="3103808"/>
              <a:ext cx="1614095" cy="20696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</a:ln>
          </p:spPr>
        </p:sp>
        <p:sp>
          <p:nvSpPr>
            <p:cNvPr id="16425" name="Isosceles Triangle 72"/>
            <p:cNvSpPr/>
            <p:nvPr/>
          </p:nvSpPr>
          <p:spPr>
            <a:xfrm rot="3900000">
              <a:off x="3382658" y="3132239"/>
              <a:ext cx="192532" cy="147844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6400" name="Group 73" title=""/>
          <p:cNvGrpSpPr/>
          <p:nvPr/>
        </p:nvGrpSpPr>
        <p:grpSpPr>
          <a:xfrm rot="20880000">
            <a:off x="1616075" y="3055938"/>
            <a:ext cx="1847850" cy="574675"/>
            <a:chOff x="2787445" y="2934929"/>
            <a:chExt cx="1356852" cy="575187"/>
          </a:xfrm>
        </p:grpSpPr>
        <p:sp>
          <p:nvSpPr>
            <p:cNvPr id="16422" name="Straight Connector 74" title=""/>
            <p:cNvSpPr/>
            <p:nvPr/>
          </p:nvSpPr>
          <p:spPr>
            <a:xfrm flipV="1">
              <a:off x="2787445" y="2934929"/>
              <a:ext cx="1356852" cy="5751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</a:ln>
          </p:spPr>
        </p:sp>
        <p:sp>
          <p:nvSpPr>
            <p:cNvPr id="16423" name="Isosceles Triangle 75"/>
            <p:cNvSpPr/>
            <p:nvPr/>
          </p:nvSpPr>
          <p:spPr>
            <a:xfrm rot="4620000">
              <a:off x="3336653" y="3160285"/>
              <a:ext cx="187577" cy="135507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6401" name="TextBox 79" title=""/>
          <p:cNvSpPr txBox="1"/>
          <p:nvPr/>
        </p:nvSpPr>
        <p:spPr>
          <a:xfrm>
            <a:off x="1497013" y="5057775"/>
            <a:ext cx="1122362" cy="4000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000">
                <a:latin typeface="Comic Sans MS" pitchFamily="66" charset="0"/>
              </a:rPr>
              <a:t>NOT</a:t>
            </a:r>
            <a:r>
              <a:rPr sz="2000">
                <a:solidFill>
                  <a:srgbClr val="FFFF00"/>
                </a:solidFill>
                <a:latin typeface="Comic Sans MS" pitchFamily="66" charset="0"/>
              </a:rPr>
              <a:t> E1</a:t>
            </a:r>
            <a:endParaRPr sz="20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6402" name="TextBox 80" title=""/>
          <p:cNvSpPr txBox="1"/>
          <p:nvPr/>
        </p:nvSpPr>
        <p:spPr>
          <a:xfrm>
            <a:off x="3808413" y="1754188"/>
            <a:ext cx="501650" cy="4000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000">
                <a:solidFill>
                  <a:srgbClr val="FFFF00"/>
                </a:solidFill>
                <a:latin typeface="Comic Sans MS" pitchFamily="66" charset="0"/>
              </a:rPr>
              <a:t>E2</a:t>
            </a:r>
            <a:endParaRPr sz="20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6403" name="TextBox 81" title=""/>
          <p:cNvSpPr txBox="1"/>
          <p:nvPr/>
        </p:nvSpPr>
        <p:spPr>
          <a:xfrm>
            <a:off x="3395663" y="3397250"/>
            <a:ext cx="1163637" cy="4000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000">
                <a:latin typeface="Comic Sans MS" pitchFamily="66" charset="0"/>
              </a:rPr>
              <a:t>NOT</a:t>
            </a:r>
            <a:r>
              <a:rPr sz="2000">
                <a:solidFill>
                  <a:srgbClr val="FFFF00"/>
                </a:solidFill>
                <a:latin typeface="Comic Sans MS" pitchFamily="66" charset="0"/>
              </a:rPr>
              <a:t> E2</a:t>
            </a:r>
            <a:endParaRPr sz="20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6404" name="TextBox 82" title=""/>
          <p:cNvSpPr txBox="1"/>
          <p:nvPr/>
        </p:nvSpPr>
        <p:spPr>
          <a:xfrm>
            <a:off x="3586163" y="4002088"/>
            <a:ext cx="503237" cy="4000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000">
                <a:solidFill>
                  <a:srgbClr val="FFFF00"/>
                </a:solidFill>
                <a:latin typeface="Comic Sans MS" pitchFamily="66" charset="0"/>
              </a:rPr>
              <a:t>E2</a:t>
            </a:r>
            <a:endParaRPr sz="20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6405" name="TextBox 83" title=""/>
          <p:cNvSpPr txBox="1"/>
          <p:nvPr/>
        </p:nvSpPr>
        <p:spPr>
          <a:xfrm>
            <a:off x="3173413" y="5732463"/>
            <a:ext cx="1163637" cy="4000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000">
                <a:latin typeface="Comic Sans MS" pitchFamily="66" charset="0"/>
              </a:rPr>
              <a:t>NOT</a:t>
            </a:r>
            <a:r>
              <a:rPr sz="2000">
                <a:solidFill>
                  <a:srgbClr val="FFFF00"/>
                </a:solidFill>
                <a:latin typeface="Comic Sans MS" pitchFamily="66" charset="0"/>
              </a:rPr>
              <a:t> E2</a:t>
            </a:r>
            <a:endParaRPr sz="20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6406" name="TextBox 84" title=""/>
          <p:cNvSpPr txBox="1"/>
          <p:nvPr/>
        </p:nvSpPr>
        <p:spPr>
          <a:xfrm>
            <a:off x="6904038" y="1460500"/>
            <a:ext cx="2195512" cy="3683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latin typeface="Comic Sans MS" pitchFamily="66" charset="0"/>
              </a:rPr>
              <a:t>Overall Probability</a:t>
            </a:r>
            <a:endParaRPr>
              <a:latin typeface="Comic Sans MS" pitchFamily="66" charset="0"/>
            </a:endParaRPr>
          </a:p>
        </p:txBody>
      </p:sp>
      <p:sp>
        <p:nvSpPr>
          <p:cNvPr id="16407" name="TextBox 88" title=""/>
          <p:cNvSpPr txBox="1"/>
          <p:nvPr/>
        </p:nvSpPr>
        <p:spPr>
          <a:xfrm>
            <a:off x="3759200" y="2149475"/>
            <a:ext cx="525463" cy="3683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0.3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6408" name="TextBox 89" title=""/>
          <p:cNvSpPr txBox="1"/>
          <p:nvPr/>
        </p:nvSpPr>
        <p:spPr>
          <a:xfrm>
            <a:off x="3557588" y="4395788"/>
            <a:ext cx="525462" cy="36988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0.3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6409" name="TextBox 90" title=""/>
          <p:cNvSpPr txBox="1"/>
          <p:nvPr/>
        </p:nvSpPr>
        <p:spPr>
          <a:xfrm>
            <a:off x="3592513" y="5403850"/>
            <a:ext cx="525462" cy="3683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0.7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6410" name="TextBox 91" title=""/>
          <p:cNvSpPr txBox="1"/>
          <p:nvPr/>
        </p:nvSpPr>
        <p:spPr>
          <a:xfrm>
            <a:off x="4216400" y="2960688"/>
            <a:ext cx="525463" cy="3683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0.7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6411" name="TextBox 92" title=""/>
          <p:cNvSpPr txBox="1"/>
          <p:nvPr/>
        </p:nvSpPr>
        <p:spPr>
          <a:xfrm>
            <a:off x="7158038" y="1901825"/>
            <a:ext cx="1941512" cy="36988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P(E1) then P(E2)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6412" name="TextBox 93" title=""/>
          <p:cNvSpPr txBox="1"/>
          <p:nvPr/>
        </p:nvSpPr>
        <p:spPr>
          <a:xfrm>
            <a:off x="7224713" y="2305050"/>
            <a:ext cx="1874837" cy="36988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0.2 x 0.3 = 0.06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6413" name="Straight Connector 95" title=""/>
          <p:cNvSpPr/>
          <p:nvPr/>
        </p:nvSpPr>
        <p:spPr>
          <a:xfrm>
            <a:off x="6916738" y="2846388"/>
            <a:ext cx="2182812" cy="1587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</a:ln>
        </p:spPr>
      </p:sp>
      <p:sp>
        <p:nvSpPr>
          <p:cNvPr id="16414" name="TextBox 96" title=""/>
          <p:cNvSpPr txBox="1"/>
          <p:nvPr/>
        </p:nvSpPr>
        <p:spPr>
          <a:xfrm>
            <a:off x="6648450" y="2998788"/>
            <a:ext cx="2451100" cy="36988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P(E1) then P(</a:t>
            </a:r>
            <a:r>
              <a:rPr>
                <a:latin typeface="Comic Sans MS" pitchFamily="66" charset="0"/>
              </a:rPr>
              <a:t>NOT</a:t>
            </a:r>
            <a:r>
              <a:rPr>
                <a:solidFill>
                  <a:srgbClr val="FFFF00"/>
                </a:solidFill>
                <a:latin typeface="Comic Sans MS" pitchFamily="66" charset="0"/>
              </a:rPr>
              <a:t>E2)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6415" name="TextBox 97" title=""/>
          <p:cNvSpPr txBox="1"/>
          <p:nvPr/>
        </p:nvSpPr>
        <p:spPr>
          <a:xfrm>
            <a:off x="7262813" y="3402013"/>
            <a:ext cx="1836737" cy="36988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0.2 x 0.7 = 0.14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6416" name="Straight Connector 98" title=""/>
          <p:cNvSpPr/>
          <p:nvPr/>
        </p:nvSpPr>
        <p:spPr>
          <a:xfrm>
            <a:off x="6916738" y="3913188"/>
            <a:ext cx="2182812" cy="1587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</a:ln>
        </p:spPr>
      </p:sp>
      <p:sp>
        <p:nvSpPr>
          <p:cNvPr id="16417" name="Straight Connector 99" title=""/>
          <p:cNvSpPr/>
          <p:nvPr/>
        </p:nvSpPr>
        <p:spPr>
          <a:xfrm>
            <a:off x="6916738" y="4975225"/>
            <a:ext cx="2182812" cy="1588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</a:ln>
        </p:spPr>
      </p:sp>
      <p:sp>
        <p:nvSpPr>
          <p:cNvPr id="16418" name="TextBox 100" title=""/>
          <p:cNvSpPr txBox="1"/>
          <p:nvPr/>
        </p:nvSpPr>
        <p:spPr>
          <a:xfrm>
            <a:off x="6648450" y="4021138"/>
            <a:ext cx="2451100" cy="36988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P(</a:t>
            </a:r>
            <a:r>
              <a:rPr>
                <a:latin typeface="Comic Sans MS" pitchFamily="66" charset="0"/>
              </a:rPr>
              <a:t>NOT</a:t>
            </a:r>
            <a:r>
              <a:rPr>
                <a:solidFill>
                  <a:srgbClr val="FFFF00"/>
                </a:solidFill>
                <a:latin typeface="Comic Sans MS" pitchFamily="66" charset="0"/>
              </a:rPr>
              <a:t>E1) then P(E2)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6419" name="TextBox 101" title=""/>
          <p:cNvSpPr txBox="1"/>
          <p:nvPr/>
        </p:nvSpPr>
        <p:spPr>
          <a:xfrm>
            <a:off x="7224713" y="4424363"/>
            <a:ext cx="1874837" cy="36988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0.8 x 0.3 = 0.24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6420" name="TextBox 103" title=""/>
          <p:cNvSpPr txBox="1"/>
          <p:nvPr/>
        </p:nvSpPr>
        <p:spPr>
          <a:xfrm>
            <a:off x="6122988" y="5132388"/>
            <a:ext cx="2976562" cy="36988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P(</a:t>
            </a:r>
            <a:r>
              <a:rPr>
                <a:latin typeface="Comic Sans MS" pitchFamily="66" charset="0"/>
              </a:rPr>
              <a:t>NOT</a:t>
            </a:r>
            <a:r>
              <a:rPr>
                <a:solidFill>
                  <a:srgbClr val="FFFF00"/>
                </a:solidFill>
                <a:latin typeface="Comic Sans MS" pitchFamily="66" charset="0"/>
              </a:rPr>
              <a:t>E1) then P(</a:t>
            </a:r>
            <a:r>
              <a:rPr>
                <a:latin typeface="Comic Sans MS" pitchFamily="66" charset="0"/>
              </a:rPr>
              <a:t>NOT</a:t>
            </a:r>
            <a:r>
              <a:rPr>
                <a:solidFill>
                  <a:srgbClr val="FFFF00"/>
                </a:solidFill>
                <a:latin typeface="Comic Sans MS" pitchFamily="66" charset="0"/>
              </a:rPr>
              <a:t>E2)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6421" name="TextBox 104" title=""/>
          <p:cNvSpPr txBox="1"/>
          <p:nvPr/>
        </p:nvSpPr>
        <p:spPr>
          <a:xfrm>
            <a:off x="7224713" y="5535613"/>
            <a:ext cx="1874837" cy="36988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0.8 x 0.7 = 0.56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1600">
        <p:blinds dir="vert"/>
      </p:transition>
    </mc:Choice>
    <mc:Fallback>
      <p:transition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16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16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16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94" dur="80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5" dur="80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80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101" dur="80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2" dur="80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80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113" dur="80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4" dur="80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80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120" dur="80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1" dur="80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80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127" dur="80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8" dur="80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80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1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16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 animBg="1"/>
      <p:bldP spid="16393" grpId="0"/>
      <p:bldP spid="16394" grpId="0"/>
      <p:bldP spid="16397" grpId="0"/>
      <p:bldP spid="16401" grpId="0"/>
      <p:bldP spid="16402" grpId="0"/>
      <p:bldP spid="16403" grpId="0"/>
      <p:bldP spid="16404" grpId="0"/>
      <p:bldP spid="16405" grpId="0"/>
      <p:bldP spid="16406" grpId="0"/>
      <p:bldP spid="16407" grpId="0"/>
      <p:bldP spid="16408" grpId="0"/>
      <p:bldP spid="16409" grpId="0"/>
      <p:bldP spid="16411" grpId="0"/>
      <p:bldP spid="16412" grpId="0"/>
      <p:bldP spid="16414" grpId="0"/>
      <p:bldP spid="16415" grpId="0"/>
      <p:bldP spid="16418" grpId="0"/>
      <p:bldP spid="16419" grpId="0"/>
      <p:bldP spid="16420" grpId="0"/>
      <p:bldP spid="164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7410" name="Rectangle 2" title="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4400" b="0" i="0" u="none" kern="1200" baseline="0">
                <a:solidFill>
                  <a:schemeClr val="tx1"/>
                </a:solidFill>
                <a:latin typeface="Calibri" pitchFamily="34" charset="0"/>
                <a:ea typeface="+mj-ea"/>
                <a:cs typeface="+mj-cs"/>
              </a:defRPr>
            </a:lvl1pPr>
          </a:lstStyle>
          <a:p>
            <a:pPr lvl="0" eaLnBrk="1" hangingPunct="1"/>
            <a:r>
              <a:rPr sz="3200">
                <a:latin typeface="Comic Sans MS" pitchFamily="66" charset="0"/>
              </a:rPr>
              <a:t>It’s Raining</a:t>
            </a:r>
            <a:endParaRPr sz="3200">
              <a:latin typeface="Comic Sans MS" pitchFamily="66" charset="0"/>
            </a:endParaRPr>
          </a:p>
        </p:txBody>
      </p:sp>
      <p:sp>
        <p:nvSpPr>
          <p:cNvPr id="17411" name="Rectangle 1042"/>
          <p:cNvSpPr txBox="1">
            <a:spLocks noGrp="1" noChangeArrowheads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246BD26-5089-43F3-A7BD-CFD9615C8650}" type="datetime5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 pitchFamily="34" charset="0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04-Jul-26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412" name="Rectangle 1043"/>
          <p:cNvSpPr txBox="1">
            <a:spLocks noGrp="1" noChangeArrowheads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 pitchFamily="34" charset="0"/>
                <a:cs typeface="+mn-cs"/>
              </a:rPr>
              <a:t>Created by Mr Lafferty Maths Dept</a:t>
            </a:r>
          </a:p>
        </p:txBody>
      </p:sp>
      <p:pic>
        <p:nvPicPr>
          <p:cNvPr id="17413" name="Picture 3" descr="scottishflag" title=""/>
          <p:cNvPicPr>
            <a:picLocks noChangeAspect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7414" name="Text Box 11" title=""/>
          <p:cNvSpPr txBox="1"/>
          <p:nvPr/>
        </p:nvSpPr>
        <p:spPr>
          <a:xfrm rot="16200000">
            <a:off x="-1547812" y="4160837"/>
            <a:ext cx="4027488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800">
                <a:latin typeface="Comic Sans MS" pitchFamily="66" charset="0"/>
                <a:ea typeface="Arial" pitchFamily="34" charset="0"/>
              </a:rPr>
              <a:t>www.mathsrevision.com</a:t>
            </a:r>
            <a:endParaRPr sz="2800">
              <a:latin typeface="Comic Sans MS" pitchFamily="66" charset="0"/>
              <a:ea typeface="Arial" pitchFamily="34" charset="0"/>
            </a:endParaRPr>
          </a:p>
        </p:txBody>
      </p:sp>
      <p:sp>
        <p:nvSpPr>
          <p:cNvPr id="17415" name="Cloud 50"/>
          <p:cNvSpPr/>
          <p:nvPr/>
        </p:nvSpPr>
        <p:spPr>
          <a:xfrm>
            <a:off x="250723" y="103236"/>
            <a:ext cx="2669458" cy="1533832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P(R) = 0.6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P(D)= 0.4</a:t>
            </a:r>
          </a:p>
        </p:txBody>
      </p:sp>
      <p:pic>
        <p:nvPicPr>
          <p:cNvPr id="17416" name="Picture 2" descr="Image result for rain drops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5363" y="742950"/>
            <a:ext cx="1603375" cy="2109788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17417" name="Picture 2" descr="Image result for rain drops" title="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5363" y="2590800"/>
            <a:ext cx="1603375" cy="2097088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17418" name="Picture 2" descr="Image result for rain drops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5363" y="4432300"/>
            <a:ext cx="1603375" cy="2108200"/>
          </a:xfrm>
          <a:prstGeom prst="rect">
            <a:avLst/>
          </a:prstGeom>
          <a:noFill/>
          <a:ln>
            <a:miter lim="800000"/>
          </a:ln>
        </p:spPr>
      </p:pic>
      <p:sp>
        <p:nvSpPr>
          <p:cNvPr id="17419" name="TextBox 55" title=""/>
          <p:cNvSpPr txBox="1"/>
          <p:nvPr/>
        </p:nvSpPr>
        <p:spPr>
          <a:xfrm>
            <a:off x="752475" y="2255838"/>
            <a:ext cx="7296150" cy="23082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400">
                <a:latin typeface="Comic Sans MS" pitchFamily="66" charset="0"/>
              </a:rPr>
              <a:t>In November it rained on 18 days out of 30.</a:t>
            </a:r>
            <a:endParaRPr sz="2400">
              <a:latin typeface="Comic Sans MS" pitchFamily="66" charset="0"/>
            </a:endParaRPr>
          </a:p>
          <a:p>
            <a:pPr marL="0" lvl="0" indent="0" eaLnBrk="1" hangingPunct="1"/>
            <a:endParaRPr sz="2400">
              <a:latin typeface="Comic Sans MS" pitchFamily="66" charset="0"/>
            </a:endParaRPr>
          </a:p>
          <a:p>
            <a:pPr marL="0" lvl="0" indent="0" eaLnBrk="1" hangingPunct="1"/>
            <a:r>
              <a:rPr sz="2400">
                <a:latin typeface="Comic Sans MS" pitchFamily="66" charset="0"/>
              </a:rPr>
              <a:t>(i)	Create a probability tree.</a:t>
            </a:r>
            <a:endParaRPr sz="2400">
              <a:latin typeface="Comic Sans MS" pitchFamily="66" charset="0"/>
            </a:endParaRPr>
          </a:p>
          <a:p>
            <a:pPr marL="0" lvl="0" indent="0" eaLnBrk="1" hangingPunct="1"/>
            <a:endParaRPr sz="2400">
              <a:latin typeface="Comic Sans MS" pitchFamily="66" charset="0"/>
            </a:endParaRPr>
          </a:p>
          <a:p>
            <a:pPr marL="0" lvl="0" indent="0" eaLnBrk="1" hangingPunct="1"/>
            <a:r>
              <a:rPr sz="2400">
                <a:latin typeface="Comic Sans MS" pitchFamily="66" charset="0"/>
              </a:rPr>
              <a:t>(ii)	Calculate the probability that it will rain on</a:t>
            </a:r>
            <a:endParaRPr sz="2400">
              <a:latin typeface="Comic Sans MS" pitchFamily="66" charset="0"/>
            </a:endParaRPr>
          </a:p>
          <a:p>
            <a:pPr marL="0" lvl="0" indent="0" eaLnBrk="1" hangingPunct="1"/>
            <a:r>
              <a:rPr sz="2400">
                <a:latin typeface="Comic Sans MS" pitchFamily="66" charset="0"/>
              </a:rPr>
              <a:t>	any two consecutive days.</a:t>
            </a:r>
            <a:endParaRPr sz="2400">
              <a:latin typeface="Comic Sans MS" pitchFamily="66" charset="0"/>
            </a:endParaRPr>
          </a:p>
        </p:txBody>
      </p:sp>
      <p:sp>
        <p:nvSpPr>
          <p:cNvPr id="17420" name="TextBox 63" title=""/>
          <p:cNvSpPr txBox="1"/>
          <p:nvPr/>
        </p:nvSpPr>
        <p:spPr>
          <a:xfrm>
            <a:off x="6115050" y="0"/>
            <a:ext cx="3008313" cy="4000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000">
                <a:solidFill>
                  <a:srgbClr val="FF0000"/>
                </a:solidFill>
                <a:latin typeface="Comic Sans MS" pitchFamily="66" charset="0"/>
              </a:rPr>
              <a:t>P(R) – probability RAIN</a:t>
            </a:r>
            <a:endParaRPr sz="2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421" name="TextBox 67" title=""/>
          <p:cNvSpPr txBox="1"/>
          <p:nvPr/>
        </p:nvSpPr>
        <p:spPr>
          <a:xfrm>
            <a:off x="6115050" y="520700"/>
            <a:ext cx="2846388" cy="4000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000">
                <a:solidFill>
                  <a:srgbClr val="FF0000"/>
                </a:solidFill>
                <a:latin typeface="Comic Sans MS" pitchFamily="66" charset="0"/>
              </a:rPr>
              <a:t>P(D) – probability DRY</a:t>
            </a:r>
            <a:endParaRPr sz="200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1600">
        <p:blinds dir="vert"/>
      </p:transition>
    </mc:Choice>
    <mc:Fallback>
      <p:transition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7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c0504d [5]"/>
                                          </p:val>
                                        </p:tav>
                                        <p:tav tm="50000">
                                          <p:val>
                                            <p:strVal val="#0000ff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7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c0504d [5]"/>
                                          </p:val>
                                        </p:tav>
                                        <p:tav tm="50000">
                                          <p:val>
                                            <p:strVal val="#0000ff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7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7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c0504d [5]"/>
                                          </p:val>
                                        </p:tav>
                                        <p:tav tm="50000">
                                          <p:val>
                                            <p:strVal val="#0000ff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7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c0504d [5]"/>
                                          </p:val>
                                        </p:tav>
                                        <p:tav tm="50000">
                                          <p:val>
                                            <p:strVal val="#0000ff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7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7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c0504d [5]"/>
                                          </p:val>
                                        </p:tav>
                                        <p:tav tm="50000">
                                          <p:val>
                                            <p:strVal val="#0000ff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7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c0504d [5]"/>
                                          </p:val>
                                        </p:tav>
                                        <p:tav tm="50000">
                                          <p:val>
                                            <p:strVal val="#0000ff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7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5" grpId="0" animBg="1"/>
      <p:bldP spid="17419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8434" name="Rectangle 1042"/>
          <p:cNvSpPr txBox="1">
            <a:spLocks noGrp="1" noChangeArrowheads="1"/>
          </p:cNvSpPr>
          <p:nvPr>
            <p:ph type="dt" idx="10"/>
          </p:nvPr>
        </p:nvSpPr>
        <p:spPr bwMode="auto">
          <a:xfrm>
            <a:off x="1066800" y="6528612"/>
            <a:ext cx="1905000" cy="211399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246BD26-5089-43F3-A7BD-CFD9615C8650}" type="datetime5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04-Jul-26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8435" name="Rectangle 1043"/>
          <p:cNvSpPr txBox="1">
            <a:spLocks noGrp="1" noChangeArrowheads="1"/>
          </p:cNvSpPr>
          <p:nvPr>
            <p:ph type="ftr" idx="11"/>
          </p:nvPr>
        </p:nvSpPr>
        <p:spPr bwMode="auto">
          <a:xfrm>
            <a:off x="3429000" y="6499116"/>
            <a:ext cx="2895600" cy="255643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Created by Mr Lafferty Maths Dept</a:t>
            </a: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51457" y="478712"/>
            <a:ext cx="4483510" cy="6953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32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j-ea" pitchFamily="34" charset="0"/>
                <a:cs typeface="+mj-cs"/>
              </a:rPr>
              <a:t>It’s Raining</a:t>
            </a:r>
          </a:p>
        </p:txBody>
      </p:sp>
      <p:pic>
        <p:nvPicPr>
          <p:cNvPr id="18437" name="Picture 3" descr="scottishflag" title=""/>
          <p:cNvPicPr>
            <a:picLocks noChangeAspect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8438" name="Text Box 11" title=""/>
          <p:cNvSpPr txBox="1"/>
          <p:nvPr/>
        </p:nvSpPr>
        <p:spPr>
          <a:xfrm rot="16200000">
            <a:off x="-1547812" y="4160837"/>
            <a:ext cx="4027488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800">
                <a:solidFill>
                  <a:srgbClr val="FFFF00"/>
                </a:solidFill>
                <a:latin typeface="Comic Sans MS" pitchFamily="66" charset="0"/>
                <a:ea typeface="Arial" pitchFamily="34" charset="0"/>
              </a:rPr>
              <a:t>www.mathsrevision.com</a:t>
            </a:r>
            <a:endParaRPr sz="2800">
              <a:solidFill>
                <a:srgbClr val="FFFF00"/>
              </a:solidFill>
              <a:latin typeface="Comic Sans MS" pitchFamily="66" charset="0"/>
              <a:ea typeface="Arial" pitchFamily="34" charset="0"/>
            </a:endParaRPr>
          </a:p>
        </p:txBody>
      </p:sp>
      <p:sp>
        <p:nvSpPr>
          <p:cNvPr id="18439" name="Cloud 50"/>
          <p:cNvSpPr/>
          <p:nvPr/>
        </p:nvSpPr>
        <p:spPr>
          <a:xfrm>
            <a:off x="250723" y="103236"/>
            <a:ext cx="2669458" cy="1533832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P(R) = 0.6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P(D )= 0.4</a:t>
            </a:r>
          </a:p>
        </p:txBody>
      </p:sp>
      <p:grpSp>
        <p:nvGrpSpPr>
          <p:cNvPr id="18440" name="Group 55" title=""/>
          <p:cNvGrpSpPr/>
          <p:nvPr/>
        </p:nvGrpSpPr>
        <p:grpSpPr>
          <a:xfrm rot="3720000">
            <a:off x="1463676" y="4208462"/>
            <a:ext cx="1847850" cy="574675"/>
            <a:chOff x="2787445" y="2934929"/>
            <a:chExt cx="1356852" cy="575187"/>
          </a:xfrm>
        </p:grpSpPr>
        <p:sp>
          <p:nvSpPr>
            <p:cNvPr id="18485" name="Straight Connector 56" title=""/>
            <p:cNvSpPr/>
            <p:nvPr/>
          </p:nvSpPr>
          <p:spPr>
            <a:xfrm flipV="1">
              <a:off x="2787445" y="2934929"/>
              <a:ext cx="1356852" cy="5751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</a:ln>
          </p:spPr>
        </p:sp>
        <p:sp>
          <p:nvSpPr>
            <p:cNvPr id="18486" name="Isosceles Triangle 57"/>
            <p:cNvSpPr/>
            <p:nvPr/>
          </p:nvSpPr>
          <p:spPr>
            <a:xfrm rot="4620000">
              <a:off x="3336653" y="3160285"/>
              <a:ext cx="187577" cy="135507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8441" name="TextBox 58" title=""/>
          <p:cNvSpPr txBox="1"/>
          <p:nvPr/>
        </p:nvSpPr>
        <p:spPr>
          <a:xfrm>
            <a:off x="2014538" y="2911475"/>
            <a:ext cx="523875" cy="3683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0.6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442" name="TextBox 59" title=""/>
          <p:cNvSpPr txBox="1"/>
          <p:nvPr/>
        </p:nvSpPr>
        <p:spPr>
          <a:xfrm>
            <a:off x="2014538" y="4591050"/>
            <a:ext cx="523875" cy="3683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0.4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grpSp>
        <p:nvGrpSpPr>
          <p:cNvPr id="18443" name="Group 60" title=""/>
          <p:cNvGrpSpPr/>
          <p:nvPr/>
        </p:nvGrpSpPr>
        <p:grpSpPr>
          <a:xfrm rot="21540000">
            <a:off x="3378200" y="2466975"/>
            <a:ext cx="1446213" cy="415925"/>
            <a:chOff x="2790972" y="3106004"/>
            <a:chExt cx="1446057" cy="416763"/>
          </a:xfrm>
        </p:grpSpPr>
        <p:sp>
          <p:nvSpPr>
            <p:cNvPr id="18483" name="Straight Connector 61" title=""/>
            <p:cNvSpPr/>
            <p:nvPr/>
          </p:nvSpPr>
          <p:spPr>
            <a:xfrm rot="60000" flipV="1">
              <a:off x="2790972" y="3106004"/>
              <a:ext cx="1446057" cy="41676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</a:ln>
          </p:spPr>
        </p:sp>
        <p:sp>
          <p:nvSpPr>
            <p:cNvPr id="18484" name="Isosceles Triangle 62"/>
            <p:cNvSpPr/>
            <p:nvPr/>
          </p:nvSpPr>
          <p:spPr>
            <a:xfrm rot="3900000">
              <a:off x="3415560" y="3237886"/>
              <a:ext cx="215805" cy="166462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8444" name="Group 63" title=""/>
          <p:cNvGrpSpPr/>
          <p:nvPr/>
        </p:nvGrpSpPr>
        <p:grpSpPr>
          <a:xfrm rot="3180000">
            <a:off x="3751263" y="2513013"/>
            <a:ext cx="625475" cy="1368425"/>
            <a:chOff x="3132030" y="2459776"/>
            <a:chExt cx="626315" cy="1368864"/>
          </a:xfrm>
        </p:grpSpPr>
        <p:sp>
          <p:nvSpPr>
            <p:cNvPr id="18481" name="Straight Connector 64" title=""/>
            <p:cNvSpPr/>
            <p:nvPr/>
          </p:nvSpPr>
          <p:spPr>
            <a:xfrm rot="18360000">
              <a:off x="2760756" y="2831050"/>
              <a:ext cx="1368864" cy="62631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</a:ln>
          </p:spPr>
        </p:sp>
        <p:sp>
          <p:nvSpPr>
            <p:cNvPr id="18482" name="Isosceles Triangle 65"/>
            <p:cNvSpPr/>
            <p:nvPr/>
          </p:nvSpPr>
          <p:spPr>
            <a:xfrm rot="3900000">
              <a:off x="3298856" y="3086991"/>
              <a:ext cx="215805" cy="166462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8445" name="TextBox 66" title=""/>
          <p:cNvSpPr txBox="1"/>
          <p:nvPr/>
        </p:nvSpPr>
        <p:spPr>
          <a:xfrm>
            <a:off x="2082800" y="2443163"/>
            <a:ext cx="346075" cy="4000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000">
                <a:solidFill>
                  <a:srgbClr val="FFFF00"/>
                </a:solidFill>
                <a:latin typeface="Comic Sans MS" pitchFamily="66" charset="0"/>
              </a:rPr>
              <a:t>R</a:t>
            </a:r>
            <a:endParaRPr sz="2000">
              <a:solidFill>
                <a:srgbClr val="FFFF00"/>
              </a:solidFill>
              <a:latin typeface="Comic Sans MS" pitchFamily="66" charset="0"/>
            </a:endParaRPr>
          </a:p>
        </p:txBody>
      </p:sp>
      <p:grpSp>
        <p:nvGrpSpPr>
          <p:cNvPr id="18446" name="Group 67" title=""/>
          <p:cNvGrpSpPr/>
          <p:nvPr/>
        </p:nvGrpSpPr>
        <p:grpSpPr>
          <a:xfrm>
            <a:off x="3030538" y="4483100"/>
            <a:ext cx="1689100" cy="684213"/>
            <a:chOff x="2787445" y="2826768"/>
            <a:chExt cx="1689004" cy="683349"/>
          </a:xfrm>
        </p:grpSpPr>
        <p:sp>
          <p:nvSpPr>
            <p:cNvPr id="18479" name="Straight Connector 68" title=""/>
            <p:cNvSpPr/>
            <p:nvPr/>
          </p:nvSpPr>
          <p:spPr>
            <a:xfrm flipV="1">
              <a:off x="2787445" y="2826768"/>
              <a:ext cx="1689004" cy="68334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</a:ln>
          </p:spPr>
        </p:sp>
        <p:sp>
          <p:nvSpPr>
            <p:cNvPr id="18480" name="Isosceles Triangle 69"/>
            <p:cNvSpPr/>
            <p:nvPr/>
          </p:nvSpPr>
          <p:spPr>
            <a:xfrm rot="3900000">
              <a:off x="3531697" y="3084505"/>
              <a:ext cx="215805" cy="166462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8447" name="Group 70" title=""/>
          <p:cNvGrpSpPr/>
          <p:nvPr/>
        </p:nvGrpSpPr>
        <p:grpSpPr>
          <a:xfrm rot="2220000">
            <a:off x="3032125" y="5167313"/>
            <a:ext cx="1612900" cy="260350"/>
            <a:chOff x="2703404" y="3103808"/>
            <a:chExt cx="1614095" cy="206967"/>
          </a:xfrm>
        </p:grpSpPr>
        <p:sp>
          <p:nvSpPr>
            <p:cNvPr id="18477" name="Straight Connector 71" title=""/>
            <p:cNvSpPr/>
            <p:nvPr/>
          </p:nvSpPr>
          <p:spPr>
            <a:xfrm rot="19380000">
              <a:off x="2703404" y="3103808"/>
              <a:ext cx="1614095" cy="20696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</a:ln>
          </p:spPr>
        </p:sp>
        <p:sp>
          <p:nvSpPr>
            <p:cNvPr id="18478" name="Isosceles Triangle 72"/>
            <p:cNvSpPr/>
            <p:nvPr/>
          </p:nvSpPr>
          <p:spPr>
            <a:xfrm rot="3900000">
              <a:off x="3382658" y="3132239"/>
              <a:ext cx="192532" cy="147844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8448" name="Group 73" title=""/>
          <p:cNvGrpSpPr/>
          <p:nvPr/>
        </p:nvGrpSpPr>
        <p:grpSpPr>
          <a:xfrm rot="20880000">
            <a:off x="1616075" y="3055938"/>
            <a:ext cx="1847850" cy="574675"/>
            <a:chOff x="2787445" y="2934929"/>
            <a:chExt cx="1356852" cy="575187"/>
          </a:xfrm>
        </p:grpSpPr>
        <p:sp>
          <p:nvSpPr>
            <p:cNvPr id="18475" name="Straight Connector 74" title=""/>
            <p:cNvSpPr/>
            <p:nvPr/>
          </p:nvSpPr>
          <p:spPr>
            <a:xfrm flipV="1">
              <a:off x="2787445" y="2934929"/>
              <a:ext cx="1356852" cy="5751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</a:ln>
          </p:spPr>
        </p:sp>
        <p:sp>
          <p:nvSpPr>
            <p:cNvPr id="18476" name="Isosceles Triangle 75"/>
            <p:cNvSpPr/>
            <p:nvPr/>
          </p:nvSpPr>
          <p:spPr>
            <a:xfrm rot="4620000">
              <a:off x="3336653" y="3160285"/>
              <a:ext cx="187577" cy="135507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8449" name="TextBox 79" title=""/>
          <p:cNvSpPr txBox="1"/>
          <p:nvPr/>
        </p:nvSpPr>
        <p:spPr>
          <a:xfrm>
            <a:off x="1968500" y="4940300"/>
            <a:ext cx="369888" cy="4000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000">
                <a:solidFill>
                  <a:srgbClr val="FFFF00"/>
                </a:solidFill>
                <a:latin typeface="Comic Sans MS" pitchFamily="66" charset="0"/>
              </a:rPr>
              <a:t>D</a:t>
            </a:r>
            <a:endParaRPr sz="20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450" name="TextBox 80" title=""/>
          <p:cNvSpPr txBox="1"/>
          <p:nvPr/>
        </p:nvSpPr>
        <p:spPr>
          <a:xfrm>
            <a:off x="3808413" y="1754188"/>
            <a:ext cx="346075" cy="4000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000">
                <a:solidFill>
                  <a:srgbClr val="FFFF00"/>
                </a:solidFill>
                <a:latin typeface="Comic Sans MS" pitchFamily="66" charset="0"/>
              </a:rPr>
              <a:t>R</a:t>
            </a:r>
            <a:endParaRPr sz="20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451" name="TextBox 81" title=""/>
          <p:cNvSpPr txBox="1"/>
          <p:nvPr/>
        </p:nvSpPr>
        <p:spPr>
          <a:xfrm>
            <a:off x="3970338" y="3308350"/>
            <a:ext cx="368300" cy="4000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000">
                <a:solidFill>
                  <a:srgbClr val="FFFF00"/>
                </a:solidFill>
                <a:latin typeface="Comic Sans MS" pitchFamily="66" charset="0"/>
              </a:rPr>
              <a:t>D</a:t>
            </a:r>
            <a:endParaRPr sz="20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452" name="TextBox 82" title=""/>
          <p:cNvSpPr txBox="1"/>
          <p:nvPr/>
        </p:nvSpPr>
        <p:spPr>
          <a:xfrm>
            <a:off x="3689350" y="4002088"/>
            <a:ext cx="347663" cy="4000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000">
                <a:solidFill>
                  <a:srgbClr val="FFFF00"/>
                </a:solidFill>
                <a:latin typeface="Comic Sans MS" pitchFamily="66" charset="0"/>
              </a:rPr>
              <a:t>R</a:t>
            </a:r>
            <a:endParaRPr sz="20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453" name="TextBox 83" title=""/>
          <p:cNvSpPr txBox="1"/>
          <p:nvPr/>
        </p:nvSpPr>
        <p:spPr>
          <a:xfrm>
            <a:off x="3705225" y="5732463"/>
            <a:ext cx="368300" cy="4000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000">
                <a:solidFill>
                  <a:srgbClr val="FFFF00"/>
                </a:solidFill>
                <a:latin typeface="Comic Sans MS" pitchFamily="66" charset="0"/>
              </a:rPr>
              <a:t>D</a:t>
            </a:r>
            <a:endParaRPr sz="20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454" name="TextBox 84" title=""/>
          <p:cNvSpPr txBox="1"/>
          <p:nvPr/>
        </p:nvSpPr>
        <p:spPr>
          <a:xfrm>
            <a:off x="6904038" y="1460500"/>
            <a:ext cx="2195512" cy="3683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latin typeface="Comic Sans MS" pitchFamily="66" charset="0"/>
              </a:rPr>
              <a:t>Overall Probability</a:t>
            </a:r>
            <a:endParaRPr>
              <a:latin typeface="Comic Sans MS" pitchFamily="66" charset="0"/>
            </a:endParaRPr>
          </a:p>
        </p:txBody>
      </p:sp>
      <p:sp>
        <p:nvSpPr>
          <p:cNvPr id="18455" name="TextBox 88" title=""/>
          <p:cNvSpPr txBox="1"/>
          <p:nvPr/>
        </p:nvSpPr>
        <p:spPr>
          <a:xfrm>
            <a:off x="3759200" y="2149475"/>
            <a:ext cx="525463" cy="3683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0.6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456" name="TextBox 89" title=""/>
          <p:cNvSpPr txBox="1"/>
          <p:nvPr/>
        </p:nvSpPr>
        <p:spPr>
          <a:xfrm>
            <a:off x="3557588" y="4395788"/>
            <a:ext cx="525462" cy="36988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0.6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457" name="TextBox 90" title=""/>
          <p:cNvSpPr txBox="1"/>
          <p:nvPr/>
        </p:nvSpPr>
        <p:spPr>
          <a:xfrm>
            <a:off x="3592513" y="5403850"/>
            <a:ext cx="525462" cy="3683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0.4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458" name="TextBox 91" title=""/>
          <p:cNvSpPr txBox="1"/>
          <p:nvPr/>
        </p:nvSpPr>
        <p:spPr>
          <a:xfrm>
            <a:off x="4216400" y="2960688"/>
            <a:ext cx="525463" cy="3683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0.4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459" name="TextBox 92" title=""/>
          <p:cNvSpPr txBox="1"/>
          <p:nvPr/>
        </p:nvSpPr>
        <p:spPr>
          <a:xfrm>
            <a:off x="7016750" y="1901825"/>
            <a:ext cx="1681163" cy="36988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P(R) then P(R)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460" name="TextBox 93" title=""/>
          <p:cNvSpPr txBox="1"/>
          <p:nvPr/>
        </p:nvSpPr>
        <p:spPr>
          <a:xfrm>
            <a:off x="7224713" y="2305050"/>
            <a:ext cx="1874837" cy="36988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0.6 x 0.6 = 0.36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461" name="Straight Connector 95" title=""/>
          <p:cNvSpPr/>
          <p:nvPr/>
        </p:nvSpPr>
        <p:spPr>
          <a:xfrm>
            <a:off x="6916738" y="2846388"/>
            <a:ext cx="2182812" cy="1587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</a:ln>
        </p:spPr>
      </p:sp>
      <p:sp>
        <p:nvSpPr>
          <p:cNvPr id="18462" name="TextBox 96" title=""/>
          <p:cNvSpPr txBox="1"/>
          <p:nvPr/>
        </p:nvSpPr>
        <p:spPr>
          <a:xfrm>
            <a:off x="7016750" y="2998788"/>
            <a:ext cx="1703388" cy="36988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P(R) then P(D)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463" name="TextBox 97" title=""/>
          <p:cNvSpPr txBox="1"/>
          <p:nvPr/>
        </p:nvSpPr>
        <p:spPr>
          <a:xfrm>
            <a:off x="7262813" y="3402013"/>
            <a:ext cx="1873250" cy="36988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0.6 x 0.4 = 0.24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464" name="Straight Connector 98" title=""/>
          <p:cNvSpPr/>
          <p:nvPr/>
        </p:nvSpPr>
        <p:spPr>
          <a:xfrm>
            <a:off x="6916738" y="3913188"/>
            <a:ext cx="2182812" cy="1587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</a:ln>
        </p:spPr>
      </p:sp>
      <p:sp>
        <p:nvSpPr>
          <p:cNvPr id="18465" name="Straight Connector 99" title=""/>
          <p:cNvSpPr/>
          <p:nvPr/>
        </p:nvSpPr>
        <p:spPr>
          <a:xfrm>
            <a:off x="6916738" y="4975225"/>
            <a:ext cx="2182812" cy="1588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</a:ln>
        </p:spPr>
      </p:sp>
      <p:sp>
        <p:nvSpPr>
          <p:cNvPr id="18466" name="TextBox 100" title=""/>
          <p:cNvSpPr txBox="1"/>
          <p:nvPr/>
        </p:nvSpPr>
        <p:spPr>
          <a:xfrm>
            <a:off x="7016750" y="4021138"/>
            <a:ext cx="1703388" cy="36988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P(D) then P(R)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467" name="TextBox 101" title=""/>
          <p:cNvSpPr txBox="1"/>
          <p:nvPr/>
        </p:nvSpPr>
        <p:spPr>
          <a:xfrm>
            <a:off x="7224713" y="4424363"/>
            <a:ext cx="1874837" cy="36988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0.8 x 0.3 = 0.24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468" name="TextBox 103" title=""/>
          <p:cNvSpPr txBox="1"/>
          <p:nvPr/>
        </p:nvSpPr>
        <p:spPr>
          <a:xfrm>
            <a:off x="7016750" y="5132388"/>
            <a:ext cx="1725613" cy="36988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P(D) then P(D)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469" name="TextBox 104" title=""/>
          <p:cNvSpPr txBox="1"/>
          <p:nvPr/>
        </p:nvSpPr>
        <p:spPr>
          <a:xfrm>
            <a:off x="7224713" y="5535613"/>
            <a:ext cx="1838325" cy="36988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  <a:latin typeface="Comic Sans MS" pitchFamily="66" charset="0"/>
              </a:rPr>
              <a:t>0.4 x 0.4 = 0.16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pic>
        <p:nvPicPr>
          <p:cNvPr id="18470" name="Picture 2" descr="Image result for rain drops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5038" y="147638"/>
            <a:ext cx="1555750" cy="1163637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8471" name="Cloud 51"/>
          <p:cNvSpPr/>
          <p:nvPr/>
        </p:nvSpPr>
        <p:spPr>
          <a:xfrm>
            <a:off x="2846439" y="0"/>
            <a:ext cx="4630993" cy="1533832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What the chance on 3 consecutive days of rain ?</a:t>
            </a:r>
          </a:p>
        </p:txBody>
      </p:sp>
      <p:sp>
        <p:nvSpPr>
          <p:cNvPr id="18472" name="Cloud 52"/>
          <p:cNvSpPr/>
          <p:nvPr/>
        </p:nvSpPr>
        <p:spPr>
          <a:xfrm>
            <a:off x="2989005" y="0"/>
            <a:ext cx="3962400" cy="1533832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P(3R)= 0.6</a:t>
            </a:r>
            <a:r>
              <a:rPr kumimoji="0" lang="en-GB" sz="16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x</a:t>
            </a:r>
            <a:r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0.6</a:t>
            </a:r>
            <a:r>
              <a:rPr kumimoji="0" lang="en-GB" sz="16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x</a:t>
            </a:r>
            <a:r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0.6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=  0.216</a:t>
            </a:r>
          </a:p>
        </p:txBody>
      </p:sp>
      <p:sp>
        <p:nvSpPr>
          <p:cNvPr id="18473" name="Cloud 53"/>
          <p:cNvSpPr/>
          <p:nvPr/>
        </p:nvSpPr>
        <p:spPr>
          <a:xfrm>
            <a:off x="2998839" y="152400"/>
            <a:ext cx="4630993" cy="1533832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What the chance on 3 consecutive dry days</a:t>
            </a:r>
          </a:p>
        </p:txBody>
      </p:sp>
      <p:sp>
        <p:nvSpPr>
          <p:cNvPr id="18474" name="Cloud 54"/>
          <p:cNvSpPr/>
          <p:nvPr/>
        </p:nvSpPr>
        <p:spPr>
          <a:xfrm>
            <a:off x="3141405" y="152400"/>
            <a:ext cx="3962400" cy="1533832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P(3R)= 0.4</a:t>
            </a:r>
            <a:r>
              <a:rPr kumimoji="0" lang="en-GB" sz="16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x</a:t>
            </a:r>
            <a:r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0.4</a:t>
            </a:r>
            <a:r>
              <a:rPr kumimoji="0" lang="en-GB" sz="16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x</a:t>
            </a:r>
            <a:r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0.4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=  0.064</a:t>
            </a: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1600">
        <p:blinds dir="vert"/>
      </p:transition>
    </mc:Choice>
    <mc:Fallback>
      <p:transition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18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18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18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94" dur="80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5" dur="80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80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101" dur="80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2" dur="80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80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113" dur="80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4" dur="80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80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120" dur="80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1" dur="80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80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127" dur="80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8" dur="80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80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18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18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18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18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18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18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18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18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18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195" dur="80"/>
                                        <p:tgtEl>
                                          <p:spTgt spid="18472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6" dur="80"/>
                                        <p:tgtEl>
                                          <p:spTgt spid="18472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7" dur="80"/>
                                        <p:tgtEl>
                                          <p:spTgt spid="18472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202" dur="80"/>
                                        <p:tgtEl>
                                          <p:spTgt spid="184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3" dur="80"/>
                                        <p:tgtEl>
                                          <p:spTgt spid="184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4" dur="80"/>
                                        <p:tgtEl>
                                          <p:spTgt spid="184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209" dur="80"/>
                                        <p:tgtEl>
                                          <p:spTgt spid="184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0" dur="80"/>
                                        <p:tgtEl>
                                          <p:spTgt spid="184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" dur="80"/>
                                        <p:tgtEl>
                                          <p:spTgt spid="184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18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18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222" dur="80"/>
                                        <p:tgtEl>
                                          <p:spTgt spid="18474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3" dur="80"/>
                                        <p:tgtEl>
                                          <p:spTgt spid="18474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4" dur="80"/>
                                        <p:tgtEl>
                                          <p:spTgt spid="18474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229" dur="80"/>
                                        <p:tgtEl>
                                          <p:spTgt spid="18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0" dur="80"/>
                                        <p:tgtEl>
                                          <p:spTgt spid="18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1" dur="80"/>
                                        <p:tgtEl>
                                          <p:spTgt spid="18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 nodeType="clickPar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236" dur="80"/>
                                        <p:tgtEl>
                                          <p:spTgt spid="18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7" dur="80"/>
                                        <p:tgtEl>
                                          <p:spTgt spid="18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8" dur="80"/>
                                        <p:tgtEl>
                                          <p:spTgt spid="18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 animBg="1"/>
      <p:bldP spid="18441" grpId="0"/>
      <p:bldP spid="18442" grpId="0"/>
      <p:bldP spid="18445" grpId="0"/>
      <p:bldP spid="18449" grpId="0"/>
      <p:bldP spid="18450" grpId="0"/>
      <p:bldP spid="18451" grpId="0"/>
      <p:bldP spid="18452" grpId="0"/>
      <p:bldP spid="18453" grpId="0"/>
      <p:bldP spid="18454" grpId="0"/>
      <p:bldP spid="18455" grpId="0"/>
      <p:bldP spid="18456" grpId="0"/>
      <p:bldP spid="18457" grpId="0"/>
      <p:bldP spid="18459" grpId="0"/>
      <p:bldP spid="18460" grpId="0"/>
      <p:bldP spid="18462" grpId="0"/>
      <p:bldP spid="18463" grpId="0"/>
      <p:bldP spid="18466" grpId="0"/>
      <p:bldP spid="18467" grpId="0"/>
      <p:bldP spid="18468" grpId="0"/>
      <p:bldP spid="18469" grpId="0"/>
      <p:bldP spid="18471" grpId="0" animBg="1"/>
      <p:bldP spid="18472" grpId="0" uiExpand="1" build="p" animBg="1"/>
      <p:bldP spid="18473" grpId="0" animBg="1"/>
      <p:bldP spid="18474" grpId="0" uiExpand="1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9458" name="Date Placeholder 1"/>
          <p:cNvSpPr txBox="1">
            <a:spLocks noGrp="1"/>
          </p:cNvSpPr>
          <p:nvPr>
            <p:ph type="dt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AF840DE-CAD2-4150-9771-F3DF50B80260}" type="datetime5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04-Jul-26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9459" name="Footer Placeholder 2"/>
          <p:cNvSpPr txBox="1">
            <a:spLocks noGrp="1"/>
          </p:cNvSpPr>
          <p:nvPr>
            <p:ph type="ft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Created by Mr. Lafferty Maths Dept.</a:t>
            </a:r>
          </a:p>
        </p:txBody>
      </p:sp>
      <p:sp>
        <p:nvSpPr>
          <p:cNvPr id="19460" name="Rectangle 2" title=""/>
          <p:cNvSpPr/>
          <p:nvPr/>
        </p:nvSpPr>
        <p:spPr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>
            <a:solidFill>
              <a:prstClr val="black"/>
            </a:solidFill>
            <a:miter lim="800000"/>
          </a:ln>
        </p:spPr>
        <p:txBody>
          <a:bodyPr wrap="none" anchor="ctr" anchorCtr="0"/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endParaRPr lang="en-US" altLang="en-US">
              <a:latin typeface="Comic Sans MS" pitchFamily="66" charset="0"/>
            </a:endParaRPr>
          </a:p>
        </p:txBody>
      </p:sp>
      <p:sp>
        <p:nvSpPr>
          <p:cNvPr id="19461" name="Text Box 3" title=""/>
          <p:cNvSpPr txBox="1"/>
          <p:nvPr/>
        </p:nvSpPr>
        <p:spPr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</a:ln>
        </p:spPr>
        <p:txBody>
          <a:bodyPr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algn="ctr" eaLnBrk="1" hangingPunct="1"/>
            <a:r>
              <a:rPr sz="4000">
                <a:latin typeface="Comic Sans MS" pitchFamily="66" charset="0"/>
              </a:rPr>
              <a:t>Now Try </a:t>
            </a:r>
            <a:endParaRPr sz="4000">
              <a:latin typeface="Comic Sans MS" pitchFamily="66" charset="0"/>
            </a:endParaRPr>
          </a:p>
          <a:p>
            <a:pPr marL="0" lvl="0" indent="0" algn="ctr" eaLnBrk="1" hangingPunct="1"/>
            <a:r>
              <a:rPr sz="4000">
                <a:latin typeface="Comic Sans MS" pitchFamily="66" charset="0"/>
              </a:rPr>
              <a:t>TJ N5 Lifeskills</a:t>
            </a:r>
            <a:endParaRPr sz="4000">
              <a:latin typeface="Comic Sans MS" pitchFamily="66" charset="0"/>
            </a:endParaRPr>
          </a:p>
          <a:p>
            <a:pPr marL="0" lvl="0" indent="0" algn="ctr" eaLnBrk="1" hangingPunct="1"/>
            <a:r>
              <a:rPr sz="4000">
                <a:latin typeface="Comic Sans MS" pitchFamily="66" charset="0"/>
              </a:rPr>
              <a:t>Ex 1 Q7 ......</a:t>
            </a:r>
            <a:endParaRPr sz="4000">
              <a:latin typeface="Comic Sans MS" pitchFamily="66" charset="0"/>
            </a:endParaRPr>
          </a:p>
          <a:p>
            <a:pPr marL="0" lvl="0" indent="0" algn="ctr" eaLnBrk="1" hangingPunct="1"/>
            <a:r>
              <a:rPr sz="4000">
                <a:latin typeface="Comic Sans MS" pitchFamily="66" charset="0"/>
              </a:rPr>
              <a:t>Ch26 (page 253)</a:t>
            </a:r>
            <a:endParaRPr sz="4000">
              <a:latin typeface="Comic Sans MS" pitchFamily="66" charset="0"/>
            </a:endParaRPr>
          </a:p>
        </p:txBody>
      </p:sp>
      <p:pic>
        <p:nvPicPr>
          <p:cNvPr id="19462" name="Picture 4" descr="ag00463_" title=""/>
          <p:cNvPicPr>
            <a:picLocks noChangeAspect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9463" name="Picture 5" descr="scottishflag" title=""/>
          <p:cNvPicPr>
            <a:picLocks noChangeAspect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63" y="836613"/>
            <a:ext cx="647700" cy="4762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9464" name="Picture 6" descr="Office Objects 0572" title="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9465" name="Text Box 7" title=""/>
          <p:cNvSpPr txBox="1"/>
          <p:nvPr/>
        </p:nvSpPr>
        <p:spPr>
          <a:xfrm rot="16200000">
            <a:off x="-1547812" y="4160837"/>
            <a:ext cx="4027488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800">
                <a:solidFill>
                  <a:srgbClr val="FFFF00"/>
                </a:solidFill>
                <a:latin typeface="Comic Sans MS" pitchFamily="66" charset="0"/>
              </a:rPr>
              <a:t>www.mathsrevision.com</a:t>
            </a:r>
            <a:endParaRPr sz="28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9466" name="Rectangle 2"/>
          <p:cNvSpPr txBox="1">
            <a:spLocks noChangeArrowheads="1"/>
          </p:cNvSpPr>
          <p:nvPr/>
        </p:nvSpPr>
        <p:spPr bwMode="auto">
          <a:xfrm>
            <a:off x="2249585" y="354013"/>
            <a:ext cx="5338762" cy="14319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Probability Tree</a:t>
            </a:r>
            <a:endParaRPr kumimoji="0" lang="en-GB" sz="4000" b="1" i="0" u="none" strike="noStrike" kern="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grpSp>
        <p:nvGrpSpPr>
          <p:cNvPr id="19467" name="Group 14" title=""/>
          <p:cNvGrpSpPr/>
          <p:nvPr/>
        </p:nvGrpSpPr>
        <p:grpSpPr>
          <a:xfrm>
            <a:off x="0" y="0"/>
            <a:ext cx="4394200" cy="2101850"/>
            <a:chOff x="0" y="-1"/>
            <a:chExt cx="4394579" cy="2101755"/>
          </a:xfrm>
        </p:grpSpPr>
        <p:sp>
          <p:nvSpPr>
            <p:cNvPr id="19468" name="Cloud 13"/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Comic Sans MS" pitchFamily="66" charset="0"/>
                  <a:ea typeface="+mn-ea" pitchFamily="34" charset="0"/>
                  <a:cs typeface="+mn-cs"/>
                </a:rPr>
                <a:t>Have you updated your Learning Log ?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pic>
          <p:nvPicPr>
            <p:cNvPr id="19469" name="Picture 14" descr="TICK.jpg" title="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1822861" y="1158187"/>
              <a:ext cx="792548" cy="780253"/>
            </a:xfrm>
            <a:prstGeom prst="rect">
              <a:avLst/>
            </a:prstGeom>
            <a:noFill/>
            <a:ln>
              <a:miter lim="800000"/>
            </a:ln>
          </p:spPr>
        </p:pic>
      </p:grpSp>
    </p:spTree>
  </p:cSld>
  <p:clrMapOvr>
    <a:masterClrMapping/>
  </p:clrMapOvr>
  <mc:AlternateContent>
    <mc:Choice xmlns:p14="http://schemas.microsoft.com/office/powerpoint/2010/main" Requires="p14">
      <p:transition p14:dur="70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pic>
        <p:nvPicPr>
          <p:cNvPr id="20482" name="Picture 2" descr="msoDFE7B" title=""/>
          <p:cNvPicPr>
            <a:picLocks noChangeAspect="1"/>
          </p:cNvPicPr>
          <p:nvPr/>
        </p:nvPicPr>
        <p:blipFill>
          <a:blip r:embed="rId2"/>
          <a:srcRect l="9476" t="8823" r="18882" b="60102"/>
          <a:stretch>
            <a:fillRect/>
          </a:stretch>
        </p:blipFill>
        <p:spPr>
          <a:xfrm>
            <a:off x="0" y="0"/>
            <a:ext cx="8285163" cy="5072063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20483" name="Picture 2" descr="msoDFE7B" title=""/>
          <p:cNvPicPr>
            <a:picLocks noChangeAspect="1"/>
          </p:cNvPicPr>
          <p:nvPr/>
        </p:nvPicPr>
        <p:blipFill>
          <a:blip r:embed="rId2"/>
          <a:srcRect l="11798" t="51293" r="18882" b="41305"/>
          <a:stretch>
            <a:fillRect/>
          </a:stretch>
        </p:blipFill>
        <p:spPr>
          <a:xfrm>
            <a:off x="214313" y="5143500"/>
            <a:ext cx="8529637" cy="128587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mc:AlternateContent>
    <mc:Choice xmlns:p14="http://schemas.microsoft.com/office/powerpoint/2010/main" Requires="p14">
      <p:transition p14:dur="1600">
        <p:blinds dir="vert"/>
      </p:transition>
    </mc:Choice>
    <mc:Fallback>
      <p:transition>
        <p:blinds dir="vert"/>
      </p:transition>
    </mc:Fallback>
  </mc:AlternateContent>
  <p:timing/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grpSp>
        <p:nvGrpSpPr>
          <p:cNvPr id="21506" name="Group 2" title=""/>
          <p:cNvGrpSpPr/>
          <p:nvPr/>
        </p:nvGrpSpPr>
        <p:grpSpPr>
          <a:xfrm>
            <a:off x="457200" y="457200"/>
            <a:ext cx="8401050" cy="5614988"/>
            <a:chOff x="720" y="720"/>
            <a:chExt cx="10440" cy="5760"/>
          </a:xfrm>
        </p:grpSpPr>
        <p:pic>
          <p:nvPicPr>
            <p:cNvPr id="21507" name="Picture 3" title=""/>
            <p:cNvPicPr>
              <a:picLocks noChangeAspect="1"/>
            </p:cNvPicPr>
            <p:nvPr/>
          </p:nvPicPr>
          <p:blipFill>
            <a:blip r:embed="rId2"/>
            <a:srcRect r="1700"/>
            <a:stretch>
              <a:fillRect/>
            </a:stretch>
          </p:blipFill>
          <p:spPr>
            <a:xfrm>
              <a:off x="720" y="720"/>
              <a:ext cx="10262" cy="3960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pic>
          <p:nvPicPr>
            <p:cNvPr id="21508" name="Picture 4" title="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60" y="4500"/>
              <a:ext cx="9900" cy="1980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</p:grpSp>
    </p:spTree>
  </p:cSld>
  <p:clrMapOvr>
    <a:masterClrMapping/>
  </p:clrMapOvr>
  <mc:AlternateContent>
    <mc:Choice xmlns:p14="http://schemas.microsoft.com/office/powerpoint/2010/main" Requires="p14">
      <p:transition p14:dur="1600">
        <p:blinds dir="vert"/>
      </p:transition>
    </mc:Choice>
    <mc:Fallback>
      <p:transition>
        <p:blinds dir="vert"/>
      </p:transition>
    </mc:Fallback>
  </mc:AlternateContent>
  <p:timing/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pic>
        <p:nvPicPr>
          <p:cNvPr id="22530" name="Picture 2" title=""/>
          <p:cNvPicPr>
            <a:picLocks noChangeAspect="1"/>
          </p:cNvPicPr>
          <p:nvPr/>
        </p:nvPicPr>
        <p:blipFill>
          <a:blip r:embed="rId2"/>
          <a:srcRect l="2683" r="26340" b="76664"/>
          <a:stretch>
            <a:fillRect/>
          </a:stretch>
        </p:blipFill>
        <p:spPr>
          <a:xfrm>
            <a:off x="142875" y="100013"/>
            <a:ext cx="7643813" cy="22574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22531" name="Picture 2" title=""/>
          <p:cNvPicPr>
            <a:picLocks noChangeAspect="1"/>
          </p:cNvPicPr>
          <p:nvPr/>
        </p:nvPicPr>
        <p:blipFill>
          <a:blip r:embed="rId2"/>
          <a:srcRect l="8031" t="64251" r="970" b="9821"/>
          <a:stretch>
            <a:fillRect/>
          </a:stretch>
        </p:blipFill>
        <p:spPr>
          <a:xfrm>
            <a:off x="212725" y="3571875"/>
            <a:ext cx="8931275" cy="2286000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mc:AlternateContent>
    <mc:Choice xmlns:p14="http://schemas.microsoft.com/office/powerpoint/2010/main" Requires="p14">
      <p:transition p14:dur="1600">
        <p:blinds dir="vert"/>
      </p:transition>
    </mc:Choice>
    <mc:Fallback>
      <p:transition>
        <p:blinds dir="vert"/>
      </p:transition>
    </mc:Fallback>
  </mc:AlternateContent>
  <p:timing/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pic>
        <p:nvPicPr>
          <p:cNvPr id="23554" name="Picture 2" descr="msoB641C" title=""/>
          <p:cNvPicPr>
            <a:picLocks noChangeAspect="1"/>
          </p:cNvPicPr>
          <p:nvPr/>
        </p:nvPicPr>
        <p:blipFill>
          <a:blip r:embed="rId2"/>
          <a:srcRect l="10369" t="9044" r="18296" b="66142"/>
          <a:stretch>
            <a:fillRect/>
          </a:stretch>
        </p:blipFill>
        <p:spPr>
          <a:xfrm>
            <a:off x="214313" y="0"/>
            <a:ext cx="8278812" cy="4071938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23555" name="Picture 2" descr="msoB641C" title=""/>
          <p:cNvPicPr>
            <a:picLocks noChangeAspect="1"/>
          </p:cNvPicPr>
          <p:nvPr/>
        </p:nvPicPr>
        <p:blipFill>
          <a:blip r:embed="rId2"/>
          <a:srcRect l="14089" t="46986" r="18296" b="43806"/>
          <a:stretch>
            <a:fillRect/>
          </a:stretch>
        </p:blipFill>
        <p:spPr>
          <a:xfrm>
            <a:off x="642938" y="4429125"/>
            <a:ext cx="8161337" cy="15716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mc:AlternateContent>
    <mc:Choice xmlns:p14="http://schemas.microsoft.com/office/powerpoint/2010/main" Requires="p14">
      <p:transition p14:dur="1600">
        <p:blinds dir="vert"/>
      </p:transition>
    </mc:Choice>
    <mc:Fallback>
      <p:transition>
        <p:blinds dir="vert"/>
      </p:transition>
    </mc:Fallback>
  </mc:AlternateContent>
  <p:timing/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pic>
        <p:nvPicPr>
          <p:cNvPr id="24578" name="Picture 2" descr="701463C" title=""/>
          <p:cNvPicPr>
            <a:picLocks noChangeAspect="1"/>
          </p:cNvPicPr>
          <p:nvPr/>
        </p:nvPicPr>
        <p:blipFill>
          <a:blip r:embed="rId2"/>
          <a:srcRect r="2393" b="57453"/>
          <a:stretch>
            <a:fillRect/>
          </a:stretch>
        </p:blipFill>
        <p:spPr>
          <a:xfrm>
            <a:off x="82550" y="0"/>
            <a:ext cx="8956675" cy="32861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24579" name="Picture 2" descr="701463C" title=""/>
          <p:cNvPicPr>
            <a:picLocks noChangeAspect="1"/>
          </p:cNvPicPr>
          <p:nvPr/>
        </p:nvPicPr>
        <p:blipFill>
          <a:blip r:embed="rId2"/>
          <a:srcRect t="66474" r="2393" b="13979"/>
          <a:stretch>
            <a:fillRect/>
          </a:stretch>
        </p:blipFill>
        <p:spPr>
          <a:xfrm>
            <a:off x="187325" y="3929063"/>
            <a:ext cx="8956675" cy="1509712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mc:AlternateContent>
    <mc:Choice xmlns:p14="http://schemas.microsoft.com/office/powerpoint/2010/main" Requires="p14">
      <p:transition p14:dur="1600">
        <p:blinds dir="vert"/>
      </p:transition>
    </mc:Choice>
    <mc:Fallback>
      <p:transition>
        <p:blinds dir="vert"/>
      </p:transition>
    </mc:Fallback>
  </mc:AlternateContent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9218" name="Rectangle 18"/>
          <p:cNvSpPr txBox="1">
            <a:spLocks noGrp="1" noChangeArrowheads="1"/>
          </p:cNvSpPr>
          <p:nvPr>
            <p:ph type="dt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5DF0888-B10E-41C7-8805-A2B787FD59CB}" type="datetime5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04-Jul-26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9219" name="Rectangle 19"/>
          <p:cNvSpPr txBox="1">
            <a:spLocks noGrp="1" noChangeArrowheads="1"/>
          </p:cNvSpPr>
          <p:nvPr>
            <p:ph type="ft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Created by Mr.Lafferty Maths Dept</a:t>
            </a: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44613" y="374650"/>
            <a:ext cx="5583237" cy="9493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40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j-ea" pitchFamily="34" charset="0"/>
                <a:cs typeface="+mj-cs"/>
              </a:rPr>
              <a:t>Starter Questions</a:t>
            </a:r>
          </a:p>
        </p:txBody>
      </p:sp>
      <p:pic>
        <p:nvPicPr>
          <p:cNvPr id="9221" name="Picture 3" descr="scottishflag" title=""/>
          <p:cNvPicPr>
            <a:picLocks noChangeAspect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50" y="714375"/>
            <a:ext cx="647700" cy="4762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9222" name="Text Box 4" title=""/>
          <p:cNvSpPr txBox="1"/>
          <p:nvPr/>
        </p:nvSpPr>
        <p:spPr>
          <a:xfrm rot="16200000">
            <a:off x="-1547812" y="4160837"/>
            <a:ext cx="4027488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800">
                <a:solidFill>
                  <a:srgbClr val="FFFF00"/>
                </a:solidFill>
                <a:latin typeface="Comic Sans MS" pitchFamily="66" charset="0"/>
              </a:rPr>
              <a:t>www.mathsrevision.com</a:t>
            </a:r>
            <a:endParaRPr sz="2800">
              <a:solidFill>
                <a:srgbClr val="FFFF00"/>
              </a:solidFill>
              <a:latin typeface="Comic Sans MS" pitchFamily="66" charset="0"/>
            </a:endParaRPr>
          </a:p>
        </p:txBody>
      </p:sp>
      <p:pic>
        <p:nvPicPr>
          <p:cNvPr id="9223" name="Picture 10" descr="Office Objects 0572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9224" name="Picture 2" descr="msoA4BBD" title=""/>
          <p:cNvPicPr>
            <a:picLocks noChangeAspect="1"/>
          </p:cNvPicPr>
          <p:nvPr/>
        </p:nvPicPr>
        <p:blipFill>
          <a:blip r:embed="rId4"/>
          <a:srcRect l="8838" r="2615" b="91960"/>
          <a:stretch>
            <a:fillRect/>
          </a:stretch>
        </p:blipFill>
        <p:spPr>
          <a:xfrm>
            <a:off x="973138" y="2289175"/>
            <a:ext cx="7980362" cy="1114425"/>
          </a:xfrm>
          <a:prstGeom prst="rect">
            <a:avLst/>
          </a:prstGeom>
          <a:noFill/>
          <a:ln w="38100">
            <a:solidFill>
              <a:srgbClr val="7F7F7F"/>
            </a:solidFill>
            <a:miter lim="800000"/>
          </a:ln>
        </p:spPr>
      </p:pic>
    </p:spTree>
  </p:cSld>
  <p:clrMapOvr>
    <a:masterClrMapping/>
  </p:clrMapOvr>
  <mc:AlternateContent>
    <mc:Choice xmlns:p14="http://schemas.microsoft.com/office/powerpoint/2010/main" Requires="p14">
      <p:transition p14:dur="1600">
        <p:blinds dir="vert"/>
      </p:transition>
    </mc:Choice>
    <mc:Fallback>
      <p:transition>
        <p:blinds dir="vert"/>
      </p:transition>
    </mc:Fallback>
  </mc:AlternateContent>
  <p:timing/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pic>
        <p:nvPicPr>
          <p:cNvPr id="25602" name="Picture 2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" y="260350"/>
            <a:ext cx="6883400" cy="6604000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mc:AlternateContent>
    <mc:Choice xmlns:p14="http://schemas.microsoft.com/office/powerpoint/2010/main" Requires="p14">
      <p:transition p14:dur="1600">
        <p:blinds dir="vert"/>
      </p:transition>
    </mc:Choice>
    <mc:Fallback>
      <p:transition>
        <p:blinds dir="vert"/>
      </p:transition>
    </mc:Fallback>
  </mc:AlternateContent>
  <p:timing/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pic>
        <p:nvPicPr>
          <p:cNvPr id="26626" name="Picture 2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750" y="404813"/>
            <a:ext cx="8285163" cy="4319587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mc:AlternateContent>
    <mc:Choice xmlns:p14="http://schemas.microsoft.com/office/powerpoint/2010/main" Requires="p14">
      <p:transition p14:dur="1600">
        <p:blinds dir="vert"/>
      </p:transition>
    </mc:Choice>
    <mc:Fallback>
      <p:transition>
        <p:blinds dir="vert"/>
      </p:transition>
    </mc:Fallback>
  </mc:AlternateContent>
  <p:timing/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pic>
        <p:nvPicPr>
          <p:cNvPr id="27650" name="Picture 2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333375"/>
            <a:ext cx="8131175" cy="5903913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mc:AlternateContent>
    <mc:Choice xmlns:p14="http://schemas.microsoft.com/office/powerpoint/2010/main" Requires="p14">
      <p:transition p14:dur="1600">
        <p:blinds dir="vert"/>
      </p:transition>
    </mc:Choice>
    <mc:Fallback>
      <p:transition>
        <p:blinds dir="vert"/>
      </p:transition>
    </mc:Fallback>
  </mc:AlternateContent>
  <p:timing/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pic>
        <p:nvPicPr>
          <p:cNvPr id="28674" name="Picture 2" title=""/>
          <p:cNvPicPr>
            <a:picLocks noChangeAspect="1"/>
          </p:cNvPicPr>
          <p:nvPr/>
        </p:nvPicPr>
        <p:blipFill>
          <a:blip r:embed="rId2"/>
          <a:srcRect l="5028"/>
          <a:stretch>
            <a:fillRect/>
          </a:stretch>
        </p:blipFill>
        <p:spPr>
          <a:xfrm>
            <a:off x="539750" y="404813"/>
            <a:ext cx="7200900" cy="3611562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mc:AlternateContent>
    <mc:Choice xmlns:p14="http://schemas.microsoft.com/office/powerpoint/2010/main" Requires="p14">
      <p:transition p14:dur="1600">
        <p:blinds dir="vert"/>
      </p:transition>
    </mc:Choice>
    <mc:Fallback>
      <p:transition>
        <p:blinds dir="vert"/>
      </p:transition>
    </mc:Fallback>
  </mc:AlternateContent>
  <p:timing/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pic>
        <p:nvPicPr>
          <p:cNvPr id="29698" name="Picture 2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213" y="620713"/>
            <a:ext cx="8297862" cy="2592387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mc:AlternateContent>
    <mc:Choice xmlns:p14="http://schemas.microsoft.com/office/powerpoint/2010/main" Requires="p14">
      <p:transition p14:dur="1600">
        <p:blinds dir="vert"/>
      </p:transition>
    </mc:Choice>
    <mc:Fallback>
      <p:transition>
        <p:blinds dir="vert"/>
      </p:transition>
    </mc:Fallback>
  </mc:AlternateContent>
  <p:timing/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pic>
        <p:nvPicPr>
          <p:cNvPr id="30722" name="Picture 2" descr="mso62996" title=""/>
          <p:cNvPicPr>
            <a:picLocks noChangeAspect="1"/>
          </p:cNvPicPr>
          <p:nvPr/>
        </p:nvPicPr>
        <p:blipFill>
          <a:blip r:embed="rId2"/>
          <a:srcRect l="5515" t="68354" r="10668"/>
          <a:stretch>
            <a:fillRect/>
          </a:stretch>
        </p:blipFill>
        <p:spPr>
          <a:xfrm>
            <a:off x="468313" y="260350"/>
            <a:ext cx="8280400" cy="376237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mc:AlternateContent>
    <mc:Choice xmlns:p14="http://schemas.microsoft.com/office/powerpoint/2010/main" Requires="p14">
      <p:transition p14:dur="1600">
        <p:blinds dir="vert"/>
      </p:transition>
    </mc:Choice>
    <mc:Fallback>
      <p:transition>
        <p:blinds dir="vert"/>
      </p:transition>
    </mc:Fallback>
  </mc:AlternateContent>
  <p:timing/>
</p:sld>
</file>

<file path=ppt/slides/slide2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pic>
        <p:nvPicPr>
          <p:cNvPr id="31746" name="Picture 2" descr="mso227A2" title=""/>
          <p:cNvPicPr>
            <a:picLocks noChangeAspect="1"/>
          </p:cNvPicPr>
          <p:nvPr/>
        </p:nvPicPr>
        <p:blipFill>
          <a:blip r:embed="rId2"/>
          <a:srcRect l="11945" t="49865" r="17690" b="25711"/>
          <a:stretch>
            <a:fillRect/>
          </a:stretch>
        </p:blipFill>
        <p:spPr>
          <a:xfrm>
            <a:off x="468313" y="404813"/>
            <a:ext cx="7632700" cy="3740150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mc:AlternateContent>
    <mc:Choice xmlns:p14="http://schemas.microsoft.com/office/powerpoint/2010/main" Requires="p14">
      <p:transition p14:dur="1600">
        <p:blinds dir="vert"/>
      </p:transition>
    </mc:Choice>
    <mc:Fallback>
      <p:transition>
        <p:blinds dir="vert"/>
      </p:transition>
    </mc:Fallback>
  </mc:AlternateContent>
  <p:timing/>
</p:sld>
</file>

<file path=ppt/slides/slide2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pic>
        <p:nvPicPr>
          <p:cNvPr id="32770" name="Picture 2" descr="msoDC319" title=""/>
          <p:cNvPicPr>
            <a:picLocks noChangeAspect="1"/>
          </p:cNvPicPr>
          <p:nvPr/>
        </p:nvPicPr>
        <p:blipFill>
          <a:blip r:embed="rId2"/>
          <a:srcRect l="12602" t="37151" r="19022" b="52381"/>
          <a:stretch>
            <a:fillRect/>
          </a:stretch>
        </p:blipFill>
        <p:spPr>
          <a:xfrm>
            <a:off x="323850" y="260350"/>
            <a:ext cx="8351838" cy="20161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mc:AlternateContent>
    <mc:Choice xmlns:p14="http://schemas.microsoft.com/office/powerpoint/2010/main" Requires="p14">
      <p:transition p14:dur="1600">
        <p:blinds dir="vert"/>
      </p:transition>
    </mc:Choice>
    <mc:Fallback>
      <p:transition>
        <p:blinds dir="vert"/>
      </p:transition>
    </mc:Fallback>
  </mc:AlternateContent>
  <p:timing/>
</p:sld>
</file>

<file path=ppt/slides/slide2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pic>
        <p:nvPicPr>
          <p:cNvPr id="33794" name="Picture 2" descr="msoB4064" title=""/>
          <p:cNvPicPr>
            <a:picLocks noChangeAspect="1"/>
          </p:cNvPicPr>
          <p:nvPr/>
        </p:nvPicPr>
        <p:blipFill>
          <a:blip r:embed="rId2"/>
          <a:srcRect l="15306" t="27207" r="16321" b="37206"/>
          <a:stretch>
            <a:fillRect/>
          </a:stretch>
        </p:blipFill>
        <p:spPr>
          <a:xfrm>
            <a:off x="395288" y="188913"/>
            <a:ext cx="7921625" cy="5829300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mc:AlternateContent>
    <mc:Choice xmlns:p14="http://schemas.microsoft.com/office/powerpoint/2010/main" Requires="p14">
      <p:transition p14:dur="1600">
        <p:blinds dir="vert"/>
      </p:transition>
    </mc:Choice>
    <mc:Fallback>
      <p:transition>
        <p:blinds dir="vert"/>
      </p:transition>
    </mc:Fallback>
  </mc:AlternateContent>
  <p:timing/>
</p:sld>
</file>

<file path=ppt/slides/slide2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pic>
        <p:nvPicPr>
          <p:cNvPr id="34818" name="Picture 2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0" y="188913"/>
            <a:ext cx="8569325" cy="45402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34819" name="Picture 3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438" y="4221163"/>
            <a:ext cx="3192462" cy="68897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mc:AlternateContent>
    <mc:Choice xmlns:p14="http://schemas.microsoft.com/office/powerpoint/2010/main" Requires="p14">
      <p:transition p14:dur="1600">
        <p:blinds dir="vert"/>
      </p:transition>
    </mc:Choice>
    <mc:Fallback>
      <p:transition>
        <p:blinds dir="vert"/>
      </p:transition>
    </mc:Fallback>
  </mc:AlternateContent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0242" name="Rectangle 18"/>
          <p:cNvSpPr txBox="1">
            <a:spLocks noGrp="1" noChangeArrowheads="1"/>
          </p:cNvSpPr>
          <p:nvPr>
            <p:ph type="dt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58B1773-0109-48B5-9B3D-8DF84B731E79}" type="datetime5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04-Jul-26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0243" name="Rectangle 19"/>
          <p:cNvSpPr txBox="1">
            <a:spLocks noGrp="1" noChangeArrowheads="1"/>
          </p:cNvSpPr>
          <p:nvPr>
            <p:ph type="ft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Created by Mr Lafferty Maths Dept</a:t>
            </a: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39925" y="525463"/>
            <a:ext cx="5256213" cy="6953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4400" b="1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j-ea" pitchFamily="34" charset="0"/>
                <a:cs typeface="+mj-cs"/>
              </a:rPr>
              <a:t>Probability</a:t>
            </a:r>
          </a:p>
        </p:txBody>
      </p:sp>
      <p:pic>
        <p:nvPicPr>
          <p:cNvPr id="10245" name="Picture 3" descr="scottishflag" title=""/>
          <p:cNvPicPr>
            <a:picLocks noChangeAspect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50" y="646113"/>
            <a:ext cx="647700" cy="4762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0246" name="Picture 5" descr="Office Objects 0572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0247" name="Rectangle 6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800" b="0" i="0" u="sng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Learning Intention</a:t>
            </a:r>
          </a:p>
        </p:txBody>
      </p:sp>
      <p:sp>
        <p:nvSpPr>
          <p:cNvPr id="10248" name="Rectangle 7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8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Success Criteria</a:t>
            </a:r>
          </a:p>
        </p:txBody>
      </p:sp>
      <p:sp>
        <p:nvSpPr>
          <p:cNvPr id="10249" name="Text Box 8"/>
          <p:cNvSpPr txBox="1">
            <a:spLocks noChangeArrowheads="1"/>
          </p:cNvSpPr>
          <p:nvPr/>
        </p:nvSpPr>
        <p:spPr bwMode="auto">
          <a:xfrm>
            <a:off x="4913313" y="3025775"/>
            <a:ext cx="4230687" cy="9239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L="8001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Be able to calculate </a:t>
            </a: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probability frequency</a:t>
            </a:r>
            <a:r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.</a:t>
            </a:r>
            <a:endParaRPr kumimoji="0" lang="en-GB" sz="36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0250" name="Line 9" title=""/>
          <p:cNvSpPr/>
          <p:nvPr/>
        </p:nvSpPr>
        <p:spPr>
          <a:xfrm flipH="1"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</a:ln>
        </p:spPr>
      </p:sp>
      <p:sp>
        <p:nvSpPr>
          <p:cNvPr id="10251" name="Rectangle 10" title=""/>
          <p:cNvSpPr/>
          <p:nvPr/>
        </p:nvSpPr>
        <p:spPr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800100" lvl="1" indent="-342900" eaLnBrk="1" hangingPunct="1">
              <a:buAutoNum type="arabicPeriod"/>
            </a:pPr>
            <a:r>
              <a:rPr>
                <a:solidFill>
                  <a:srgbClr val="FFFF00"/>
                </a:solidFill>
                <a:latin typeface="Comic Sans MS" pitchFamily="66" charset="0"/>
              </a:rPr>
              <a:t>We are learning to calculate probability frequency.</a:t>
            </a:r>
            <a:endParaRPr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0252" name="Text Box 13" title=""/>
          <p:cNvSpPr txBox="1"/>
          <p:nvPr/>
        </p:nvSpPr>
        <p:spPr>
          <a:xfrm rot="16200000">
            <a:off x="-1547812" y="4160837"/>
            <a:ext cx="4027488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800">
                <a:solidFill>
                  <a:srgbClr val="FFFF00"/>
                </a:solidFill>
                <a:latin typeface="Comic Sans MS" pitchFamily="66" charset="0"/>
              </a:rPr>
              <a:t>www.mathsrevision.com</a:t>
            </a:r>
            <a:endParaRPr sz="280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70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/>
      <p:bldP spid="102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027" name="Rectangle 38" title=""/>
          <p:cNvSpPr/>
          <p:nvPr/>
        </p:nvSpPr>
        <p:spPr>
          <a:xfrm>
            <a:off x="2006600" y="2747963"/>
            <a:ext cx="6057900" cy="1143000"/>
          </a:xfrm>
          <a:prstGeom prst="rect">
            <a:avLst/>
          </a:prstGeom>
          <a:solidFill>
            <a:srgbClr val="666699"/>
          </a:solidFill>
          <a:ln w="38100">
            <a:solidFill>
              <a:schemeClr val="tx1"/>
            </a:solidFill>
            <a:miter lim="800000"/>
          </a:ln>
        </p:spPr>
        <p:txBody>
          <a:bodyPr wrap="none" anchor="ctr" anchorCtr="0"/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endParaRPr lang="en-US" altLang="en-US">
              <a:latin typeface="Comic Sans MS" pitchFamily="66" charset="0"/>
            </a:endParaRPr>
          </a:p>
        </p:txBody>
      </p:sp>
      <p:sp>
        <p:nvSpPr>
          <p:cNvPr id="1028" name="Rectangle 18"/>
          <p:cNvSpPr txBox="1">
            <a:spLocks noGrp="1" noChangeArrowheads="1"/>
          </p:cNvSpPr>
          <p:nvPr>
            <p:ph type="dt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58B1773-0109-48B5-9B3D-8DF84B731E79}" type="datetime5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04-Jul-26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029" name="Rectangle 19"/>
          <p:cNvSpPr txBox="1">
            <a:spLocks noGrp="1" noChangeArrowheads="1"/>
          </p:cNvSpPr>
          <p:nvPr>
            <p:ph type="ft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Created by Mr Lafferty Maths Dept</a:t>
            </a: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55788" y="547688"/>
            <a:ext cx="5256212" cy="8509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4400" b="1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j-ea" pitchFamily="34" charset="0"/>
                <a:cs typeface="+mj-cs"/>
              </a:rPr>
              <a:t>Probability</a:t>
            </a:r>
          </a:p>
        </p:txBody>
      </p:sp>
      <p:pic>
        <p:nvPicPr>
          <p:cNvPr id="1031" name="Picture 3" descr="scottishflag" title=""/>
          <p:cNvPicPr>
            <a:picLocks noChangeAspect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638" y="714375"/>
            <a:ext cx="647700" cy="4762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032" name="Picture 4" descr="Office Objects 0572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033" name="Text Box 5" title=""/>
          <p:cNvSpPr txBox="1"/>
          <p:nvPr/>
        </p:nvSpPr>
        <p:spPr>
          <a:xfrm rot="16200000">
            <a:off x="-1547812" y="4160837"/>
            <a:ext cx="4027488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800">
                <a:solidFill>
                  <a:srgbClr val="FFFF00"/>
                </a:solidFill>
                <a:latin typeface="Comic Sans MS" pitchFamily="66" charset="0"/>
              </a:rPr>
              <a:t>www.mathsrevision.com</a:t>
            </a:r>
            <a:endParaRPr sz="28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034" name="Text Box 35" title=""/>
          <p:cNvSpPr txBox="1"/>
          <p:nvPr/>
        </p:nvSpPr>
        <p:spPr>
          <a:xfrm>
            <a:off x="996950" y="2000250"/>
            <a:ext cx="3756025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400">
                <a:latin typeface="Comic Sans MS" pitchFamily="66" charset="0"/>
              </a:rPr>
              <a:t>To work out a probability</a:t>
            </a:r>
            <a:endParaRPr sz="2400">
              <a:latin typeface="Comic Sans MS" pitchFamily="66" charset="0"/>
            </a:endParaRPr>
          </a:p>
        </p:txBody>
      </p:sp>
      <p:sp>
        <p:nvSpPr>
          <p:cNvPr id="1035" name="Text Box 36" title=""/>
          <p:cNvSpPr txBox="1"/>
          <p:nvPr/>
        </p:nvSpPr>
        <p:spPr>
          <a:xfrm>
            <a:off x="1990725" y="3030538"/>
            <a:ext cx="1133475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400">
                <a:solidFill>
                  <a:srgbClr val="FFFF00"/>
                </a:solidFill>
                <a:latin typeface="Comic Sans MS" pitchFamily="66" charset="0"/>
              </a:rPr>
              <a:t>P(A) = </a:t>
            </a:r>
            <a:endParaRPr sz="2400">
              <a:solidFill>
                <a:srgbClr val="FFFF00"/>
              </a:solidFill>
              <a:latin typeface="Comic Sans MS" pitchFamily="66" charset="0"/>
            </a:endParaRPr>
          </a:p>
        </p:txBody>
      </p:sp>
      <p:graphicFrame>
        <p:nvGraphicFramePr>
          <p:cNvPr id="1026" name="Object 2" title=""/>
          <p:cNvGraphicFramePr>
            <a:graphicFrameLocks noChangeAspect="1"/>
          </p:cNvGraphicFramePr>
          <p:nvPr/>
        </p:nvGraphicFramePr>
        <p:xfrm>
          <a:off x="2935288" y="2897188"/>
          <a:ext cx="5016500" cy="81280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8" name="Equation" r:id="rId4" imgW="5016500" imgH="812800" progId="Equation.DSMT4">
                  <p:embed/>
                </p:oleObj>
              </mc:Choice>
              <mc:Fallback>
                <p:oleObj name="Equation" r:id="rId4" imgW="5016500" imgH="812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35288" y="2897188"/>
                        <a:ext cx="50165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  <a:miter lim="800000"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Text Box 39" title=""/>
          <p:cNvSpPr txBox="1"/>
          <p:nvPr/>
        </p:nvSpPr>
        <p:spPr>
          <a:xfrm>
            <a:off x="1870075" y="4043363"/>
            <a:ext cx="6164263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400">
                <a:latin typeface="Comic Sans MS" pitchFamily="66" charset="0"/>
              </a:rPr>
              <a:t>Probability is ALWAYS in the range 0 to 1</a:t>
            </a:r>
            <a:endParaRPr sz="2400">
              <a:latin typeface="Comic Sans MS" pitchFamily="66" charset="0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700">
        <p:fade/>
      </p:transition>
    </mc:Choice>
    <mc:Fallback>
      <p:transition>
        <p:fade/>
      </p:transition>
    </mc:Fallback>
  </mc:AlternateContent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1266" name="Rectangle 18"/>
          <p:cNvSpPr txBox="1">
            <a:spLocks noGrp="1" noChangeArrowheads="1"/>
          </p:cNvSpPr>
          <p:nvPr>
            <p:ph type="dt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58B1773-0109-48B5-9B3D-8DF84B731E79}" type="datetime5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04-Jul-26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1267" name="Rectangle 19"/>
          <p:cNvSpPr txBox="1">
            <a:spLocks noGrp="1" noChangeArrowheads="1"/>
          </p:cNvSpPr>
          <p:nvPr>
            <p:ph type="ft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Created by Mr Lafferty Maths Dept</a:t>
            </a: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55788" y="547688"/>
            <a:ext cx="5256212" cy="8509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4400" b="1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j-ea" pitchFamily="34" charset="0"/>
                <a:cs typeface="+mj-cs"/>
              </a:rPr>
              <a:t>Probability</a:t>
            </a:r>
          </a:p>
        </p:txBody>
      </p:sp>
      <p:pic>
        <p:nvPicPr>
          <p:cNvPr id="11269" name="Picture 3" descr="scottishflag" title=""/>
          <p:cNvPicPr>
            <a:picLocks noChangeAspect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638" y="714375"/>
            <a:ext cx="647700" cy="4762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1270" name="Picture 4" descr="Office Objects 0572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1271" name="Text Box 5" title=""/>
          <p:cNvSpPr txBox="1"/>
          <p:nvPr/>
        </p:nvSpPr>
        <p:spPr>
          <a:xfrm rot="16200000">
            <a:off x="-1547812" y="4160837"/>
            <a:ext cx="4027488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800">
                <a:solidFill>
                  <a:srgbClr val="FFFF00"/>
                </a:solidFill>
                <a:latin typeface="Comic Sans MS" pitchFamily="66" charset="0"/>
              </a:rPr>
              <a:t>www.mathsrevision.com</a:t>
            </a:r>
            <a:endParaRPr sz="28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1272" name="TextBox 13" title=""/>
          <p:cNvSpPr txBox="1"/>
          <p:nvPr/>
        </p:nvSpPr>
        <p:spPr>
          <a:xfrm>
            <a:off x="958850" y="1946275"/>
            <a:ext cx="3597275" cy="523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800">
                <a:solidFill>
                  <a:srgbClr val="FFFF00"/>
                </a:solidFill>
                <a:latin typeface="Comic Sans MS" pitchFamily="66" charset="0"/>
              </a:rPr>
              <a:t>Expected Frequency</a:t>
            </a:r>
            <a:endParaRPr sz="28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1273" name="Text Box 36" title=""/>
          <p:cNvSpPr txBox="1"/>
          <p:nvPr/>
        </p:nvSpPr>
        <p:spPr>
          <a:xfrm>
            <a:off x="1038225" y="3255963"/>
            <a:ext cx="7951788" cy="584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algn="ctr" eaLnBrk="1" hangingPunct="1"/>
            <a:r>
              <a:rPr sz="3200">
                <a:solidFill>
                  <a:srgbClr val="FFFF00"/>
                </a:solidFill>
                <a:latin typeface="Comic Sans MS" pitchFamily="66" charset="0"/>
              </a:rPr>
              <a:t>EF(A) = P(A) </a:t>
            </a:r>
            <a:r>
              <a:rPr sz="3200">
                <a:latin typeface="Comic Sans MS" pitchFamily="66" charset="0"/>
              </a:rPr>
              <a:t>x</a:t>
            </a:r>
            <a:r>
              <a:rPr sz="3200">
                <a:solidFill>
                  <a:srgbClr val="FFFF00"/>
                </a:solidFill>
                <a:latin typeface="Comic Sans MS" pitchFamily="66" charset="0"/>
              </a:rPr>
              <a:t> ( Total number of events)</a:t>
            </a:r>
            <a:endParaRPr sz="320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700">
        <p:fade/>
      </p:transition>
    </mc:Choice>
    <mc:Fallback>
      <p:transition>
        <p:fade/>
      </p:transition>
    </mc:Fallback>
  </mc:AlternateContent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2290" name="Rectangle 18"/>
          <p:cNvSpPr txBox="1">
            <a:spLocks noGrp="1" noChangeArrowheads="1"/>
          </p:cNvSpPr>
          <p:nvPr>
            <p:ph type="dt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58B1773-0109-48B5-9B3D-8DF84B731E79}" type="datetime5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04-Jul-26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2291" name="Rectangle 19"/>
          <p:cNvSpPr txBox="1">
            <a:spLocks noGrp="1" noChangeArrowheads="1"/>
          </p:cNvSpPr>
          <p:nvPr>
            <p:ph type="ft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Created by Mr Lafferty Maths Dept</a:t>
            </a: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414338"/>
            <a:ext cx="5256213" cy="10636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32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j-ea" pitchFamily="34" charset="0"/>
                <a:cs typeface="+mj-cs"/>
              </a:rPr>
              <a:t>Expected Frequency</a:t>
            </a:r>
            <a:endParaRPr kumimoji="0" lang="en-GB" sz="3200" b="1" i="0" u="none" strike="noStrike" kern="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pic>
        <p:nvPicPr>
          <p:cNvPr id="12293" name="Picture 3" descr="scottishflag" title=""/>
          <p:cNvPicPr>
            <a:picLocks noChangeAspect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338" y="714375"/>
            <a:ext cx="647700" cy="4762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2294" name="Picture 4" descr="Office Objects 0572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2295" name="Text Box 5" title=""/>
          <p:cNvSpPr txBox="1"/>
          <p:nvPr/>
        </p:nvSpPr>
        <p:spPr>
          <a:xfrm rot="16200000">
            <a:off x="-1547812" y="4160837"/>
            <a:ext cx="4027488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800">
                <a:solidFill>
                  <a:srgbClr val="FFFF00"/>
                </a:solidFill>
                <a:latin typeface="Comic Sans MS" pitchFamily="66" charset="0"/>
              </a:rPr>
              <a:t>www.mathsrevision.com</a:t>
            </a:r>
            <a:endParaRPr sz="2800">
              <a:solidFill>
                <a:srgbClr val="FFFF00"/>
              </a:solidFill>
              <a:latin typeface="Comic Sans MS" pitchFamily="66" charset="0"/>
            </a:endParaRPr>
          </a:p>
        </p:txBody>
      </p:sp>
      <p:grpSp>
        <p:nvGrpSpPr>
          <p:cNvPr id="12296" name="Group 56" title=""/>
          <p:cNvGrpSpPr/>
          <p:nvPr/>
        </p:nvGrpSpPr>
        <p:grpSpPr>
          <a:xfrm>
            <a:off x="3030538" y="2090738"/>
            <a:ext cx="3868737" cy="533400"/>
            <a:chOff x="1040" y="1288"/>
            <a:chExt cx="2437" cy="336"/>
          </a:xfrm>
        </p:grpSpPr>
        <p:grpSp>
          <p:nvGrpSpPr>
            <p:cNvPr id="12309" name="Group 34" title=""/>
            <p:cNvGrpSpPr/>
            <p:nvPr/>
          </p:nvGrpSpPr>
          <p:grpSpPr>
            <a:xfrm>
              <a:off x="1040" y="1288"/>
              <a:ext cx="344" cy="336"/>
              <a:chOff x="1040" y="1224"/>
              <a:chExt cx="344" cy="336"/>
            </a:xfrm>
          </p:grpSpPr>
          <p:sp>
            <p:nvSpPr>
              <p:cNvPr id="12318" name="Oval 32" title=""/>
              <p:cNvSpPr/>
              <p:nvPr/>
            </p:nvSpPr>
            <p:spPr>
              <a:xfrm>
                <a:off x="1040" y="1224"/>
                <a:ext cx="344" cy="336"/>
              </a:xfrm>
              <a:prstGeom prst="ellipse">
                <a:avLst/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</a:ln>
            </p:spPr>
            <p:txBody>
              <a:bodyPr wrap="none" anchor="ctr" anchorCtr="0"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5pPr>
              </a:lstStyle>
              <a:p>
                <a:pPr marL="0" lvl="0" indent="0" eaLnBrk="1" hangingPunct="1"/>
                <a:endParaRPr lang="en-US" altLang="en-US">
                  <a:latin typeface="Comic Sans MS" pitchFamily="66" charset="0"/>
                </a:endParaRPr>
              </a:p>
            </p:txBody>
          </p:sp>
          <p:sp>
            <p:nvSpPr>
              <p:cNvPr id="12319" name="Text Box 33" title=""/>
              <p:cNvSpPr txBox="1"/>
              <p:nvPr/>
            </p:nvSpPr>
            <p:spPr>
              <a:xfrm>
                <a:off x="1111" y="1245"/>
                <a:ext cx="202" cy="288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wrap="none">
                <a:spAutoFit/>
              </a:bodyPr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1800" b="0" i="0" u="none" baseline="0">
                    <a:solidFill>
                      <a:schemeClr val="tx1"/>
                    </a:solidFill>
                    <a:effectLst/>
                    <a:latin typeface="Arial" pitchFamily="34" charset="0"/>
                  </a:defRPr>
                </a:lvl5pPr>
              </a:lstStyle>
              <a:p>
                <a:pPr marL="0" lvl="0" indent="0" eaLnBrk="1" hangingPunct="1"/>
                <a:r>
                  <a:rPr sz="2400">
                    <a:solidFill>
                      <a:srgbClr val="000000"/>
                    </a:solidFill>
                    <a:latin typeface="Comic Sans MS" pitchFamily="66" charset="0"/>
                  </a:rPr>
                  <a:t>1</a:t>
                </a:r>
                <a:endParaRPr sz="2400">
                  <a:solidFill>
                    <a:srgbClr val="000000"/>
                  </a:solidFill>
                  <a:latin typeface="Comic Sans MS" pitchFamily="66" charset="0"/>
                </a:endParaRPr>
              </a:p>
            </p:txBody>
          </p:sp>
        </p:grpSp>
        <p:sp>
          <p:nvSpPr>
            <p:cNvPr id="12310" name="Oval 36" title=""/>
            <p:cNvSpPr/>
            <p:nvPr/>
          </p:nvSpPr>
          <p:spPr>
            <a:xfrm>
              <a:off x="1563" y="1288"/>
              <a:ext cx="344" cy="33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</a:ln>
          </p:spPr>
          <p:txBody>
            <a:bodyPr wrap="none" anchor="ctr" anchorCtr="0"/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5pPr>
            </a:lstStyle>
            <a:p>
              <a:pPr marL="0" lvl="0" indent="0" eaLnBrk="1" hangingPunct="1"/>
              <a:endParaRPr lang="en-US" altLang="en-US">
                <a:latin typeface="Comic Sans MS" pitchFamily="66" charset="0"/>
              </a:endParaRPr>
            </a:p>
          </p:txBody>
        </p:sp>
        <p:sp>
          <p:nvSpPr>
            <p:cNvPr id="12311" name="Text Box 37" title=""/>
            <p:cNvSpPr txBox="1"/>
            <p:nvPr/>
          </p:nvSpPr>
          <p:spPr>
            <a:xfrm>
              <a:off x="1619" y="1309"/>
              <a:ext cx="233" cy="28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5pPr>
            </a:lstStyle>
            <a:p>
              <a:pPr marL="0" lvl="0" indent="0" eaLnBrk="1" hangingPunct="1"/>
              <a:r>
                <a:rPr sz="2400">
                  <a:solidFill>
                    <a:srgbClr val="000000"/>
                  </a:solidFill>
                  <a:latin typeface="Comic Sans MS" pitchFamily="66" charset="0"/>
                </a:rPr>
                <a:t>2</a:t>
              </a:r>
              <a:endParaRPr sz="240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2312" name="Oval 39" title=""/>
            <p:cNvSpPr/>
            <p:nvPr/>
          </p:nvSpPr>
          <p:spPr>
            <a:xfrm>
              <a:off x="2086" y="1288"/>
              <a:ext cx="344" cy="33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</a:ln>
          </p:spPr>
          <p:txBody>
            <a:bodyPr wrap="none" anchor="ctr" anchorCtr="0"/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5pPr>
            </a:lstStyle>
            <a:p>
              <a:pPr marL="0" lvl="0" indent="0" eaLnBrk="1" hangingPunct="1"/>
              <a:endParaRPr lang="en-US" altLang="en-US">
                <a:latin typeface="Comic Sans MS" pitchFamily="66" charset="0"/>
              </a:endParaRPr>
            </a:p>
          </p:txBody>
        </p:sp>
        <p:sp>
          <p:nvSpPr>
            <p:cNvPr id="12313" name="Text Box 40" title=""/>
            <p:cNvSpPr txBox="1"/>
            <p:nvPr/>
          </p:nvSpPr>
          <p:spPr>
            <a:xfrm>
              <a:off x="2141" y="1309"/>
              <a:ext cx="233" cy="28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5pPr>
            </a:lstStyle>
            <a:p>
              <a:pPr marL="0" lvl="0" indent="0" eaLnBrk="1" hangingPunct="1"/>
              <a:r>
                <a:rPr sz="2400">
                  <a:solidFill>
                    <a:srgbClr val="000000"/>
                  </a:solidFill>
                  <a:latin typeface="Comic Sans MS" pitchFamily="66" charset="0"/>
                </a:rPr>
                <a:t>3</a:t>
              </a:r>
              <a:endParaRPr sz="240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2314" name="Oval 42" title=""/>
            <p:cNvSpPr/>
            <p:nvPr/>
          </p:nvSpPr>
          <p:spPr>
            <a:xfrm>
              <a:off x="3133" y="1288"/>
              <a:ext cx="344" cy="33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</a:ln>
          </p:spPr>
          <p:txBody>
            <a:bodyPr wrap="none" anchor="ctr" anchorCtr="0"/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5pPr>
            </a:lstStyle>
            <a:p>
              <a:pPr marL="0" lvl="0" indent="0" eaLnBrk="1" hangingPunct="1"/>
              <a:endParaRPr lang="en-US" altLang="en-US">
                <a:latin typeface="Comic Sans MS" pitchFamily="66" charset="0"/>
              </a:endParaRPr>
            </a:p>
          </p:txBody>
        </p:sp>
        <p:sp>
          <p:nvSpPr>
            <p:cNvPr id="12315" name="Text Box 43" title=""/>
            <p:cNvSpPr txBox="1"/>
            <p:nvPr/>
          </p:nvSpPr>
          <p:spPr>
            <a:xfrm>
              <a:off x="3188" y="1309"/>
              <a:ext cx="233" cy="28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5pPr>
            </a:lstStyle>
            <a:p>
              <a:pPr marL="0" lvl="0" indent="0" eaLnBrk="1" hangingPunct="1"/>
              <a:r>
                <a:rPr sz="2400">
                  <a:solidFill>
                    <a:srgbClr val="000000"/>
                  </a:solidFill>
                  <a:latin typeface="Comic Sans MS" pitchFamily="66" charset="0"/>
                </a:rPr>
                <a:t>5</a:t>
              </a:r>
              <a:endParaRPr sz="240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2316" name="Oval 45" title=""/>
            <p:cNvSpPr/>
            <p:nvPr/>
          </p:nvSpPr>
          <p:spPr>
            <a:xfrm>
              <a:off x="2610" y="1288"/>
              <a:ext cx="344" cy="33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</a:ln>
          </p:spPr>
          <p:txBody>
            <a:bodyPr wrap="none" anchor="ctr" anchorCtr="0"/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5pPr>
            </a:lstStyle>
            <a:p>
              <a:pPr marL="0" lvl="0" indent="0" eaLnBrk="1" hangingPunct="1"/>
              <a:endParaRPr lang="en-US" altLang="en-US">
                <a:latin typeface="Comic Sans MS" pitchFamily="66" charset="0"/>
              </a:endParaRPr>
            </a:p>
          </p:txBody>
        </p:sp>
        <p:sp>
          <p:nvSpPr>
            <p:cNvPr id="12317" name="Text Box 46" title=""/>
            <p:cNvSpPr txBox="1"/>
            <p:nvPr/>
          </p:nvSpPr>
          <p:spPr>
            <a:xfrm>
              <a:off x="2665" y="1309"/>
              <a:ext cx="233" cy="28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1800" b="0" i="0" u="none" baseline="0">
                  <a:solidFill>
                    <a:schemeClr val="tx1"/>
                  </a:solidFill>
                  <a:effectLst/>
                  <a:latin typeface="Arial" pitchFamily="34" charset="0"/>
                </a:defRPr>
              </a:lvl5pPr>
            </a:lstStyle>
            <a:p>
              <a:pPr marL="0" lvl="0" indent="0" eaLnBrk="1" hangingPunct="1"/>
              <a:r>
                <a:rPr sz="2400">
                  <a:solidFill>
                    <a:srgbClr val="000000"/>
                  </a:solidFill>
                  <a:latin typeface="Comic Sans MS" pitchFamily="66" charset="0"/>
                </a:rPr>
                <a:t>4</a:t>
              </a:r>
              <a:endParaRPr sz="240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</p:grpSp>
      <p:sp>
        <p:nvSpPr>
          <p:cNvPr id="12297" name="Text Box 65" title=""/>
          <p:cNvSpPr txBox="1"/>
          <p:nvPr/>
        </p:nvSpPr>
        <p:spPr>
          <a:xfrm>
            <a:off x="971550" y="3094038"/>
            <a:ext cx="7820025" cy="523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800">
                <a:solidFill>
                  <a:srgbClr val="FFFF00"/>
                </a:solidFill>
                <a:latin typeface="Comic Sans MS" pitchFamily="66" charset="0"/>
              </a:rPr>
              <a:t>What is the chance of picking the number 3 ?</a:t>
            </a:r>
            <a:endParaRPr sz="28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2298" name="Text Box 69" title=""/>
          <p:cNvSpPr txBox="1"/>
          <p:nvPr/>
        </p:nvSpPr>
        <p:spPr>
          <a:xfrm>
            <a:off x="7747000" y="3641725"/>
            <a:ext cx="346075" cy="523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800">
                <a:latin typeface="Comic Sans MS" pitchFamily="66" charset="0"/>
              </a:rPr>
              <a:t>1</a:t>
            </a:r>
            <a:endParaRPr sz="2800">
              <a:latin typeface="Comic Sans MS" pitchFamily="66" charset="0"/>
            </a:endParaRPr>
          </a:p>
        </p:txBody>
      </p:sp>
      <p:sp>
        <p:nvSpPr>
          <p:cNvPr id="12299" name="Text Box 71" title=""/>
          <p:cNvSpPr txBox="1"/>
          <p:nvPr/>
        </p:nvSpPr>
        <p:spPr>
          <a:xfrm>
            <a:off x="7716838" y="4225925"/>
            <a:ext cx="404812" cy="52228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800">
                <a:latin typeface="Comic Sans MS" pitchFamily="66" charset="0"/>
              </a:rPr>
              <a:t>5</a:t>
            </a:r>
            <a:endParaRPr sz="2800">
              <a:latin typeface="Comic Sans MS" pitchFamily="66" charset="0"/>
            </a:endParaRPr>
          </a:p>
        </p:txBody>
      </p:sp>
      <p:sp>
        <p:nvSpPr>
          <p:cNvPr id="12300" name="Line 74" title=""/>
          <p:cNvSpPr/>
          <p:nvPr/>
        </p:nvSpPr>
        <p:spPr>
          <a:xfrm>
            <a:off x="7666038" y="4195763"/>
            <a:ext cx="5080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</a:ln>
        </p:spPr>
      </p:sp>
      <p:pic>
        <p:nvPicPr>
          <p:cNvPr id="12301" name="Picture 89" descr="bag_of_money_mc" title=""/>
          <p:cNvPicPr>
            <a:picLocks noChangeAspect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7463" y="1963738"/>
            <a:ext cx="723900" cy="1052512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2302" name="Text Box 91" title=""/>
          <p:cNvSpPr txBox="1"/>
          <p:nvPr/>
        </p:nvSpPr>
        <p:spPr>
          <a:xfrm>
            <a:off x="6535738" y="3940175"/>
            <a:ext cx="1146175" cy="523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800">
                <a:latin typeface="Comic Sans MS" pitchFamily="66" charset="0"/>
              </a:rPr>
              <a:t>P(3) =</a:t>
            </a:r>
            <a:endParaRPr sz="2800">
              <a:latin typeface="Comic Sans MS" pitchFamily="66" charset="0"/>
            </a:endParaRPr>
          </a:p>
        </p:txBody>
      </p:sp>
      <p:sp>
        <p:nvSpPr>
          <p:cNvPr id="12303" name="Cloud 76"/>
          <p:cNvSpPr/>
          <p:nvPr/>
        </p:nvSpPr>
        <p:spPr>
          <a:xfrm>
            <a:off x="5852160" y="217784"/>
            <a:ext cx="3291840" cy="1504335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Ball goes back into the bag.</a:t>
            </a:r>
          </a:p>
        </p:txBody>
      </p:sp>
      <p:sp>
        <p:nvSpPr>
          <p:cNvPr id="12304" name="Text Box 65" title=""/>
          <p:cNvSpPr txBox="1"/>
          <p:nvPr/>
        </p:nvSpPr>
        <p:spPr>
          <a:xfrm>
            <a:off x="947738" y="4784725"/>
            <a:ext cx="7859712" cy="95408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800">
                <a:solidFill>
                  <a:srgbClr val="FFFF00"/>
                </a:solidFill>
                <a:latin typeface="Comic Sans MS" pitchFamily="66" charset="0"/>
              </a:rPr>
              <a:t>If I repeat this 40 times how many times can</a:t>
            </a:r>
            <a:endParaRPr sz="2800">
              <a:solidFill>
                <a:srgbClr val="FFFF00"/>
              </a:solidFill>
              <a:latin typeface="Comic Sans MS" pitchFamily="66" charset="0"/>
            </a:endParaRPr>
          </a:p>
          <a:p>
            <a:pPr marL="0" lvl="0" indent="0" eaLnBrk="1" hangingPunct="1"/>
            <a:r>
              <a:rPr sz="2800">
                <a:solidFill>
                  <a:srgbClr val="FFFF00"/>
                </a:solidFill>
                <a:latin typeface="Comic Sans MS" pitchFamily="66" charset="0"/>
              </a:rPr>
              <a:t>I expect to pick out 3 ?</a:t>
            </a:r>
            <a:endParaRPr sz="28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2305" name="TextBox 80" title=""/>
          <p:cNvSpPr txBox="1"/>
          <p:nvPr/>
        </p:nvSpPr>
        <p:spPr>
          <a:xfrm>
            <a:off x="5338763" y="5499100"/>
            <a:ext cx="1400175" cy="52228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800">
                <a:latin typeface="Comic Sans MS" pitchFamily="66" charset="0"/>
              </a:rPr>
              <a:t>EF(3) =</a:t>
            </a:r>
            <a:endParaRPr sz="2800">
              <a:latin typeface="Comic Sans MS" pitchFamily="66" charset="0"/>
            </a:endParaRPr>
          </a:p>
        </p:txBody>
      </p:sp>
      <p:sp>
        <p:nvSpPr>
          <p:cNvPr id="12306" name="TextBox 87" title=""/>
          <p:cNvSpPr txBox="1"/>
          <p:nvPr/>
        </p:nvSpPr>
        <p:spPr>
          <a:xfrm>
            <a:off x="8116888" y="3971925"/>
            <a:ext cx="884237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400">
                <a:latin typeface="Comic Sans MS" pitchFamily="66" charset="0"/>
              </a:rPr>
              <a:t>= 0.2</a:t>
            </a:r>
            <a:endParaRPr sz="2400">
              <a:latin typeface="Comic Sans MS" pitchFamily="66" charset="0"/>
            </a:endParaRPr>
          </a:p>
        </p:txBody>
      </p:sp>
      <p:sp>
        <p:nvSpPr>
          <p:cNvPr id="12307" name="TextBox 88" title=""/>
          <p:cNvSpPr txBox="1"/>
          <p:nvPr/>
        </p:nvSpPr>
        <p:spPr>
          <a:xfrm>
            <a:off x="6632575" y="5499100"/>
            <a:ext cx="1868488" cy="52228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800">
                <a:latin typeface="Comic Sans MS" pitchFamily="66" charset="0"/>
              </a:rPr>
              <a:t>0.2 x 40 =</a:t>
            </a:r>
            <a:endParaRPr sz="2800">
              <a:latin typeface="Comic Sans MS" pitchFamily="66" charset="0"/>
            </a:endParaRPr>
          </a:p>
        </p:txBody>
      </p:sp>
      <p:sp>
        <p:nvSpPr>
          <p:cNvPr id="12308" name="TextBox 89" title=""/>
          <p:cNvSpPr txBox="1"/>
          <p:nvPr/>
        </p:nvSpPr>
        <p:spPr>
          <a:xfrm>
            <a:off x="8405813" y="5499100"/>
            <a:ext cx="404812" cy="52228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800">
                <a:latin typeface="Comic Sans MS" pitchFamily="66" charset="0"/>
              </a:rPr>
              <a:t>8</a:t>
            </a:r>
            <a:endParaRPr sz="2800">
              <a:latin typeface="Comic Sans MS" pitchFamily="66" charset="0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70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7" grpId="0"/>
      <p:bldP spid="12298" grpId="0"/>
      <p:bldP spid="12299" grpId="0"/>
      <p:bldP spid="12302" grpId="0"/>
      <p:bldP spid="12303" grpId="0" animBg="1"/>
      <p:bldP spid="12304" grpId="0"/>
      <p:bldP spid="12305" grpId="0"/>
      <p:bldP spid="12306" grpId="0"/>
      <p:bldP spid="12307" grpId="0"/>
      <p:bldP spid="1230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3314" name="Rectangle 18"/>
          <p:cNvSpPr txBox="1">
            <a:spLocks noGrp="1" noChangeArrowheads="1"/>
          </p:cNvSpPr>
          <p:nvPr>
            <p:ph type="dt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58B1773-0109-48B5-9B3D-8DF84B731E79}" type="datetime5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04-Jul-26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3315" name="Rectangle 19"/>
          <p:cNvSpPr txBox="1">
            <a:spLocks noGrp="1" noChangeArrowheads="1"/>
          </p:cNvSpPr>
          <p:nvPr>
            <p:ph type="ft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Created by Mr Lafferty Maths Dept</a:t>
            </a: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414338"/>
            <a:ext cx="5256213" cy="10636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32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j-ea" pitchFamily="34" charset="0"/>
                <a:cs typeface="+mj-cs"/>
              </a:rPr>
              <a:t>Expected Frequency</a:t>
            </a:r>
            <a:endParaRPr kumimoji="0" lang="en-GB" sz="3200" b="1" i="0" u="none" strike="noStrike" kern="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pic>
        <p:nvPicPr>
          <p:cNvPr id="13317" name="Picture 3" descr="scottishflag" title=""/>
          <p:cNvPicPr>
            <a:picLocks noChangeAspect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338" y="714375"/>
            <a:ext cx="647700" cy="4762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3318" name="Picture 4" descr="Office Objects 0572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3319" name="Text Box 5" title=""/>
          <p:cNvSpPr txBox="1"/>
          <p:nvPr/>
        </p:nvSpPr>
        <p:spPr>
          <a:xfrm rot="16200000">
            <a:off x="-1547812" y="4160837"/>
            <a:ext cx="4027488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800">
                <a:solidFill>
                  <a:srgbClr val="FFFF00"/>
                </a:solidFill>
                <a:latin typeface="Comic Sans MS" pitchFamily="66" charset="0"/>
              </a:rPr>
              <a:t>www.mathsrevision.com</a:t>
            </a:r>
            <a:endParaRPr sz="28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3320" name="Text Box 65" title=""/>
          <p:cNvSpPr txBox="1"/>
          <p:nvPr/>
        </p:nvSpPr>
        <p:spPr>
          <a:xfrm>
            <a:off x="942975" y="1973263"/>
            <a:ext cx="7923213" cy="16938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600">
                <a:solidFill>
                  <a:srgbClr val="FFFF00"/>
                </a:solidFill>
                <a:latin typeface="Comic Sans MS" pitchFamily="66" charset="0"/>
              </a:rPr>
              <a:t>In Kirkintilloch last year the chance of catching</a:t>
            </a:r>
            <a:endParaRPr sz="2600">
              <a:solidFill>
                <a:srgbClr val="FFFF00"/>
              </a:solidFill>
              <a:latin typeface="Comic Sans MS" pitchFamily="66" charset="0"/>
            </a:endParaRPr>
          </a:p>
          <a:p>
            <a:pPr marL="0" lvl="0" indent="0" eaLnBrk="1" hangingPunct="1"/>
            <a:r>
              <a:rPr sz="2600">
                <a:solidFill>
                  <a:srgbClr val="FFFF00"/>
                </a:solidFill>
                <a:latin typeface="Comic Sans MS" pitchFamily="66" charset="0"/>
              </a:rPr>
              <a:t>the flu was 0.15. There are 19 700 people in town.</a:t>
            </a:r>
            <a:endParaRPr sz="2600">
              <a:solidFill>
                <a:srgbClr val="FFFF00"/>
              </a:solidFill>
              <a:latin typeface="Comic Sans MS" pitchFamily="66" charset="0"/>
            </a:endParaRPr>
          </a:p>
          <a:p>
            <a:pPr marL="0" lvl="0" indent="0" eaLnBrk="1" hangingPunct="1"/>
            <a:endParaRPr sz="2600">
              <a:solidFill>
                <a:srgbClr val="FFFF00"/>
              </a:solidFill>
              <a:latin typeface="Comic Sans MS" pitchFamily="66" charset="0"/>
            </a:endParaRPr>
          </a:p>
          <a:p>
            <a:pPr marL="0" lvl="0" indent="0" eaLnBrk="1" hangingPunct="1"/>
            <a:r>
              <a:rPr sz="2600">
                <a:solidFill>
                  <a:srgbClr val="FFFF00"/>
                </a:solidFill>
                <a:latin typeface="Comic Sans MS" pitchFamily="66" charset="0"/>
              </a:rPr>
              <a:t>How many people are expect to catch the flu ? </a:t>
            </a:r>
            <a:endParaRPr sz="26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3321" name="TextBox 80" title=""/>
          <p:cNvSpPr txBox="1"/>
          <p:nvPr/>
        </p:nvSpPr>
        <p:spPr>
          <a:xfrm>
            <a:off x="1284288" y="4241800"/>
            <a:ext cx="1858962" cy="584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3200">
                <a:latin typeface="Comic Sans MS" pitchFamily="66" charset="0"/>
              </a:rPr>
              <a:t>EF(flu) =</a:t>
            </a:r>
            <a:endParaRPr sz="3200">
              <a:latin typeface="Comic Sans MS" pitchFamily="66" charset="0"/>
            </a:endParaRPr>
          </a:p>
        </p:txBody>
      </p:sp>
      <p:sp>
        <p:nvSpPr>
          <p:cNvPr id="13322" name="TextBox 88" title=""/>
          <p:cNvSpPr txBox="1"/>
          <p:nvPr/>
        </p:nvSpPr>
        <p:spPr>
          <a:xfrm>
            <a:off x="3143250" y="4241800"/>
            <a:ext cx="2917825" cy="584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3200">
                <a:latin typeface="Comic Sans MS" pitchFamily="66" charset="0"/>
              </a:rPr>
              <a:t>0.15 </a:t>
            </a:r>
            <a:r>
              <a:rPr sz="2400">
                <a:latin typeface="Comic Sans MS" pitchFamily="66" charset="0"/>
              </a:rPr>
              <a:t>x</a:t>
            </a:r>
            <a:r>
              <a:rPr sz="3200">
                <a:latin typeface="Comic Sans MS" pitchFamily="66" charset="0"/>
              </a:rPr>
              <a:t> 19700 =</a:t>
            </a:r>
            <a:endParaRPr sz="3200">
              <a:latin typeface="Comic Sans MS" pitchFamily="66" charset="0"/>
            </a:endParaRPr>
          </a:p>
        </p:txBody>
      </p:sp>
      <p:sp>
        <p:nvSpPr>
          <p:cNvPr id="13323" name="TextBox 89" title=""/>
          <p:cNvSpPr txBox="1"/>
          <p:nvPr/>
        </p:nvSpPr>
        <p:spPr>
          <a:xfrm>
            <a:off x="6059488" y="4241800"/>
            <a:ext cx="2525712" cy="584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3200">
                <a:latin typeface="Comic Sans MS" pitchFamily="66" charset="0"/>
              </a:rPr>
              <a:t>2995 people</a:t>
            </a:r>
            <a:endParaRPr sz="3200">
              <a:latin typeface="Comic Sans MS" pitchFamily="66" charset="0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70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7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/>
      <p:bldP spid="13322" grpId="0"/>
      <p:bldP spid="133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4338" name="Date Placeholder 1"/>
          <p:cNvSpPr txBox="1">
            <a:spLocks noGrp="1"/>
          </p:cNvSpPr>
          <p:nvPr>
            <p:ph type="dt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AF840DE-CAD2-4150-9771-F3DF50B80260}" type="datetime5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04-Jul-26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4339" name="Footer Placeholder 2"/>
          <p:cNvSpPr txBox="1">
            <a:spLocks noGrp="1"/>
          </p:cNvSpPr>
          <p:nvPr>
            <p:ph type="ft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Created by Mr. Lafferty Maths Dept.</a:t>
            </a:r>
          </a:p>
        </p:txBody>
      </p:sp>
      <p:sp>
        <p:nvSpPr>
          <p:cNvPr id="14340" name="Rectangle 2" title=""/>
          <p:cNvSpPr/>
          <p:nvPr/>
        </p:nvSpPr>
        <p:spPr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>
            <a:solidFill>
              <a:prstClr val="black"/>
            </a:solidFill>
            <a:miter lim="800000"/>
          </a:ln>
        </p:spPr>
        <p:txBody>
          <a:bodyPr wrap="none" anchor="ctr" anchorCtr="0"/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endParaRPr lang="en-US" altLang="en-US">
              <a:latin typeface="Comic Sans MS" pitchFamily="66" charset="0"/>
            </a:endParaRPr>
          </a:p>
        </p:txBody>
      </p:sp>
      <p:sp>
        <p:nvSpPr>
          <p:cNvPr id="14341" name="Text Box 3" title=""/>
          <p:cNvSpPr txBox="1"/>
          <p:nvPr/>
        </p:nvSpPr>
        <p:spPr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</a:ln>
        </p:spPr>
        <p:txBody>
          <a:bodyPr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algn="ctr" eaLnBrk="1" hangingPunct="1"/>
            <a:r>
              <a:rPr sz="4000">
                <a:latin typeface="Comic Sans MS" pitchFamily="66" charset="0"/>
              </a:rPr>
              <a:t>Now Try </a:t>
            </a:r>
            <a:endParaRPr sz="4000">
              <a:latin typeface="Comic Sans MS" pitchFamily="66" charset="0"/>
            </a:endParaRPr>
          </a:p>
          <a:p>
            <a:pPr marL="0" lvl="0" indent="0" algn="ctr" eaLnBrk="1" hangingPunct="1"/>
            <a:r>
              <a:rPr sz="4000">
                <a:latin typeface="Comic Sans MS" pitchFamily="66" charset="0"/>
              </a:rPr>
              <a:t>TJ N5 Lifeskills</a:t>
            </a:r>
            <a:endParaRPr sz="4000">
              <a:latin typeface="Comic Sans MS" pitchFamily="66" charset="0"/>
            </a:endParaRPr>
          </a:p>
          <a:p>
            <a:pPr marL="0" lvl="0" indent="0" algn="ctr" eaLnBrk="1" hangingPunct="1"/>
            <a:r>
              <a:rPr sz="4000">
                <a:latin typeface="Comic Sans MS" pitchFamily="66" charset="0"/>
              </a:rPr>
              <a:t>Ex 1 Q1 to Q6</a:t>
            </a:r>
            <a:endParaRPr sz="4000">
              <a:latin typeface="Comic Sans MS" pitchFamily="66" charset="0"/>
            </a:endParaRPr>
          </a:p>
          <a:p>
            <a:pPr marL="0" lvl="0" indent="0" algn="ctr" eaLnBrk="1" hangingPunct="1"/>
            <a:r>
              <a:rPr sz="4000">
                <a:latin typeface="Comic Sans MS" pitchFamily="66" charset="0"/>
              </a:rPr>
              <a:t>Ch26 (page 252)</a:t>
            </a:r>
            <a:endParaRPr sz="4000">
              <a:latin typeface="Comic Sans MS" pitchFamily="66" charset="0"/>
            </a:endParaRPr>
          </a:p>
        </p:txBody>
      </p:sp>
      <p:pic>
        <p:nvPicPr>
          <p:cNvPr id="14342" name="Picture 4" descr="ag00463_" title=""/>
          <p:cNvPicPr>
            <a:picLocks noChangeAspect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4343" name="Picture 5" descr="scottishflag" title=""/>
          <p:cNvPicPr>
            <a:picLocks noChangeAspect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63" y="836613"/>
            <a:ext cx="647700" cy="4762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4344" name="Picture 6" descr="Office Objects 0572" title="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4345" name="Text Box 7" title=""/>
          <p:cNvSpPr txBox="1"/>
          <p:nvPr/>
        </p:nvSpPr>
        <p:spPr>
          <a:xfrm rot="16200000">
            <a:off x="-1547812" y="4160837"/>
            <a:ext cx="4027488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eaLnBrk="1" hangingPunct="1"/>
            <a:r>
              <a:rPr sz="2800">
                <a:solidFill>
                  <a:srgbClr val="FFFF00"/>
                </a:solidFill>
                <a:latin typeface="Comic Sans MS" pitchFamily="66" charset="0"/>
              </a:rPr>
              <a:t>www.mathsrevision.com</a:t>
            </a:r>
            <a:endParaRPr sz="28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4346" name="Rectangle 2"/>
          <p:cNvSpPr txBox="1">
            <a:spLocks noChangeArrowheads="1"/>
          </p:cNvSpPr>
          <p:nvPr/>
        </p:nvSpPr>
        <p:spPr bwMode="auto">
          <a:xfrm>
            <a:off x="1880885" y="354013"/>
            <a:ext cx="5338762" cy="14319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40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j-ea" pitchFamily="34" charset="0"/>
                <a:cs typeface="+mj-cs"/>
              </a:rPr>
              <a:t>Expected Frequency</a:t>
            </a:r>
            <a:endParaRPr kumimoji="0" lang="en-GB" sz="4000" b="1" i="0" u="none" strike="noStrike" kern="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700">
        <p:fade/>
      </p:transition>
    </mc:Choice>
    <mc:Fallback>
      <p:transition>
        <p:fade/>
      </p:transition>
    </mc:Fallback>
  </mc:AlternateContent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91032" y="377620"/>
            <a:ext cx="5113338" cy="9493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40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j-ea" pitchFamily="34" charset="0"/>
                <a:cs typeface="+mj-cs"/>
              </a:rPr>
              <a:t>Starter Questions</a:t>
            </a:r>
          </a:p>
        </p:txBody>
      </p:sp>
      <p:pic>
        <p:nvPicPr>
          <p:cNvPr id="2052" name="Picture 3" descr="scottishflag" title=""/>
          <p:cNvPicPr>
            <a:picLocks noChangeAspect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  <a:miter lim="800000"/>
          </a:ln>
        </p:spPr>
      </p:pic>
      <p:graphicFrame>
        <p:nvGraphicFramePr>
          <p:cNvPr id="2050" name="Object 5" title=""/>
          <p:cNvGraphicFramePr>
            <a:graphicFrameLocks noChangeAspect="1"/>
          </p:cNvGraphicFramePr>
          <p:nvPr/>
        </p:nvGraphicFramePr>
        <p:xfrm>
          <a:off x="1038225" y="1884363"/>
          <a:ext cx="7902575" cy="447357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9" name="Equation" r:id="rId3" imgW="7902575" imgH="4473575" progId="Equation.DSMT4">
                  <p:embed/>
                </p:oleObj>
              </mc:Choice>
              <mc:Fallback>
                <p:oleObj name="Equation" r:id="rId3" imgW="7902575" imgH="447357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38225" y="1884363"/>
                        <a:ext cx="7902575" cy="4473575"/>
                      </a:xfrm>
                      <a:prstGeom prst="rect">
                        <a:avLst/>
                      </a:prstGeom>
                      <a:noFill/>
                      <a:ln>
                        <a:noFill/>
                        <a:miter lim="800000"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3" name="Picture 12" descr="Office Objects 0572" title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054" name="Rectangle 14" title=""/>
          <p:cNvSpPr/>
          <p:nvPr/>
        </p:nvSpPr>
        <p:spPr>
          <a:xfrm>
            <a:off x="1908175" y="2781300"/>
            <a:ext cx="1655763" cy="649288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FF00"/>
            </a:solidFill>
            <a:miter lim="800000"/>
          </a:ln>
        </p:spPr>
        <p:txBody>
          <a:bodyPr wrap="none" anchor="ctr" anchorCtr="0"/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FFFFFF"/>
              </a:solidFill>
              <a:latin typeface="Arial Narrow" pitchFamily="34" charset="0"/>
            </a:endParaRPr>
          </a:p>
        </p:txBody>
      </p:sp>
      <p:sp>
        <p:nvSpPr>
          <p:cNvPr id="2055" name="Rectangle 15" title=""/>
          <p:cNvSpPr/>
          <p:nvPr/>
        </p:nvSpPr>
        <p:spPr>
          <a:xfrm>
            <a:off x="4787900" y="2420938"/>
            <a:ext cx="1152525" cy="1081087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FF00"/>
            </a:solidFill>
            <a:miter lim="800000"/>
          </a:ln>
        </p:spPr>
        <p:txBody>
          <a:bodyPr wrap="none" anchor="ctr" anchorCtr="0"/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FFFFFF"/>
              </a:solidFill>
              <a:latin typeface="Arial Narrow" pitchFamily="34" charset="0"/>
            </a:endParaRPr>
          </a:p>
        </p:txBody>
      </p:sp>
      <p:sp>
        <p:nvSpPr>
          <p:cNvPr id="2056" name="AutoShape 16" title=""/>
          <p:cNvSpPr/>
          <p:nvPr/>
        </p:nvSpPr>
        <p:spPr>
          <a:xfrm>
            <a:off x="6948488" y="2420938"/>
            <a:ext cx="1727200" cy="1081087"/>
          </a:xfrm>
          <a:prstGeom prst="rtTriangle">
            <a:avLst/>
          </a:prstGeom>
          <a:solidFill>
            <a:schemeClr val="accent1"/>
          </a:solidFill>
          <a:ln w="38100">
            <a:solidFill>
              <a:srgbClr val="FFFF00"/>
            </a:solidFill>
            <a:miter lim="800000"/>
          </a:ln>
        </p:spPr>
        <p:txBody>
          <a:bodyPr wrap="none" anchor="ctr" anchorCtr="0"/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FFFFFF"/>
              </a:solidFill>
              <a:latin typeface="Arial Narrow" pitchFamily="34" charset="0"/>
            </a:endParaRPr>
          </a:p>
        </p:txBody>
      </p:sp>
      <p:sp>
        <p:nvSpPr>
          <p:cNvPr id="2057" name="Text Box 17" title=""/>
          <p:cNvSpPr txBox="1"/>
          <p:nvPr/>
        </p:nvSpPr>
        <p:spPr>
          <a:xfrm>
            <a:off x="2484438" y="2349500"/>
            <a:ext cx="687387" cy="3667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</a:pPr>
            <a:r>
              <a:rPr sz="2400">
                <a:solidFill>
                  <a:srgbClr val="FFFFFF"/>
                </a:solidFill>
              </a:rPr>
              <a:t>5 cm</a:t>
            </a:r>
            <a:endParaRPr sz="2400">
              <a:solidFill>
                <a:srgbClr val="FFFFFF"/>
              </a:solidFill>
            </a:endParaRPr>
          </a:p>
        </p:txBody>
      </p:sp>
      <p:sp>
        <p:nvSpPr>
          <p:cNvPr id="2058" name="Text Box 18" title=""/>
          <p:cNvSpPr txBox="1"/>
          <p:nvPr/>
        </p:nvSpPr>
        <p:spPr>
          <a:xfrm>
            <a:off x="947738" y="2925763"/>
            <a:ext cx="884237" cy="36671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</a:pPr>
            <a:r>
              <a:rPr sz="2400">
                <a:solidFill>
                  <a:srgbClr val="FFFFFF"/>
                </a:solidFill>
              </a:rPr>
              <a:t>2.5 cm</a:t>
            </a:r>
            <a:endParaRPr sz="2400">
              <a:solidFill>
                <a:srgbClr val="FFFFFF"/>
              </a:solidFill>
            </a:endParaRPr>
          </a:p>
        </p:txBody>
      </p:sp>
      <p:sp>
        <p:nvSpPr>
          <p:cNvPr id="2059" name="Text Box 19" title=""/>
          <p:cNvSpPr txBox="1"/>
          <p:nvPr/>
        </p:nvSpPr>
        <p:spPr>
          <a:xfrm>
            <a:off x="4067175" y="2781300"/>
            <a:ext cx="687388" cy="3667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</a:pPr>
            <a:r>
              <a:rPr sz="2400">
                <a:solidFill>
                  <a:srgbClr val="FFFFFF"/>
                </a:solidFill>
              </a:rPr>
              <a:t>3 cm</a:t>
            </a:r>
            <a:endParaRPr sz="2400">
              <a:solidFill>
                <a:srgbClr val="FFFFFF"/>
              </a:solidFill>
            </a:endParaRPr>
          </a:p>
        </p:txBody>
      </p:sp>
      <p:sp>
        <p:nvSpPr>
          <p:cNvPr id="2060" name="Text Box 20" title=""/>
          <p:cNvSpPr txBox="1"/>
          <p:nvPr/>
        </p:nvSpPr>
        <p:spPr>
          <a:xfrm>
            <a:off x="7380288" y="3573463"/>
            <a:ext cx="687387" cy="36671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</a:pPr>
            <a:r>
              <a:rPr sz="2400">
                <a:solidFill>
                  <a:srgbClr val="FFFFFF"/>
                </a:solidFill>
              </a:rPr>
              <a:t>4 cm</a:t>
            </a:r>
            <a:endParaRPr sz="2400">
              <a:solidFill>
                <a:srgbClr val="FFFFFF"/>
              </a:solidFill>
            </a:endParaRPr>
          </a:p>
        </p:txBody>
      </p:sp>
      <p:sp>
        <p:nvSpPr>
          <p:cNvPr id="2061" name="Text Box 21" title=""/>
          <p:cNvSpPr txBox="1"/>
          <p:nvPr/>
        </p:nvSpPr>
        <p:spPr>
          <a:xfrm>
            <a:off x="6232525" y="2709863"/>
            <a:ext cx="687388" cy="36671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</a:pPr>
            <a:r>
              <a:rPr sz="2400">
                <a:solidFill>
                  <a:srgbClr val="FFFFFF"/>
                </a:solidFill>
              </a:rPr>
              <a:t>3 cm</a:t>
            </a:r>
            <a:endParaRPr sz="2400">
              <a:solidFill>
                <a:srgbClr val="FFFFFF"/>
              </a:solidFill>
            </a:endParaRPr>
          </a:p>
        </p:txBody>
      </p:sp>
      <p:sp>
        <p:nvSpPr>
          <p:cNvPr id="2062" name="Text Box 22" title=""/>
          <p:cNvSpPr txBox="1"/>
          <p:nvPr/>
        </p:nvSpPr>
        <p:spPr>
          <a:xfrm rot="16200000">
            <a:off x="-1547812" y="4160837"/>
            <a:ext cx="4027488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</a:pPr>
            <a:r>
              <a:rPr sz="2800">
                <a:solidFill>
                  <a:srgbClr val="FFFF00"/>
                </a:solidFill>
                <a:ea typeface="Arial" pitchFamily="34" charset="0"/>
              </a:rPr>
              <a:t>www.mathsrevision.com</a:t>
            </a:r>
            <a:endParaRPr sz="2800">
              <a:solidFill>
                <a:srgbClr val="FFFF00"/>
              </a:solidFill>
              <a:ea typeface="Arial" pitchFamily="34" charset="0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1600">
        <p:blinds dir="vert"/>
      </p:transition>
    </mc:Choice>
    <mc:Fallback>
      <p:transition>
        <p:blinds dir="vert"/>
      </p:transition>
    </mc:Fallback>
  </mc:AlternateContent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5.09.14"/>
  <p:tag name="AS_TITLE" val="Aspose.Slides for .NET 4.0"/>
  <p:tag name="AS_VERSION" val="25.9"/>
</p:tagLst>
</file>

<file path=ppt/theme/theme1.xml><?xml version="1.0" encoding="utf-8"?>
<a:theme xmlns:r="http://schemas.openxmlformats.org/officeDocument/2006/relationships"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Tahoma"/>
        <a:cs typeface="Arial"/>
      </a:majorFont>
      <a:minorFont>
        <a:latin typeface="Tahoma"/>
        <a:ea typeface="Tahoma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>HOME</Company>
  <PresentationFormat>On-screen Show (4:3)</PresentationFormat>
  <Paragraphs>168</Paragraphs>
  <Slides>29</Slides>
  <Notes>1</Notes>
  <TotalTime>1040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baseType="lpstr" size="37">
      <vt:lpstr>Arial</vt:lpstr>
      <vt:lpstr>Tahoma</vt:lpstr>
      <vt:lpstr>Wingdings</vt:lpstr>
      <vt:lpstr>Times New Roman</vt:lpstr>
      <vt:lpstr>Calibri</vt:lpstr>
      <vt:lpstr>Comic Sans MS</vt:lpstr>
      <vt:lpstr>Arial Narrow</vt:lpstr>
      <vt:lpstr>1_Shimmer</vt:lpstr>
      <vt:lpstr>Probability</vt:lpstr>
      <vt:lpstr>Starter Questions</vt:lpstr>
      <vt:lpstr>Probability</vt:lpstr>
      <vt:lpstr>Probability</vt:lpstr>
      <vt:lpstr>Probability</vt:lpstr>
      <vt:lpstr>Expected Frequency</vt:lpstr>
      <vt:lpstr>Expected Frequency</vt:lpstr>
      <vt:lpstr>PowerPoint Presentation</vt:lpstr>
      <vt:lpstr>Starter Questions</vt:lpstr>
      <vt:lpstr>Probability Tree</vt:lpstr>
      <vt:lpstr>Probability Tree</vt:lpstr>
      <vt:lpstr>It’s Raining</vt:lpstr>
      <vt:lpstr>It’s Raining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cp:revision>166</cp:revision>
  <dcterms:created xsi:type="dcterms:W3CDTF">2003-11-18T18:37:33Z</dcterms:created>
  <dcterms:modified xsi:type="dcterms:W3CDTF">2026-07-04T13:46:47Z</dcterms:modified>
</cp:coreProperties>
</file>