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60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media/image7.wmf" ContentType="image/x-wmf"/>
  <Override PartName="/ppt/media/image33.emf" ContentType="image/x-emf"/>
  <Override PartName="/ppt/media/image12.wmf" ContentType="image/x-wmf"/>
  <Override PartName="/ppt/media/image21.emf" ContentType="image/x-emf"/>
  <Override PartName="/ppt/media/image40.wmf" ContentType="image/x-wmf"/>
  <Override PartName="/ppt/media/image10.wmf" ContentType="image/x-wmf"/>
  <Override PartName="/ppt/media/image17.wmf" ContentType="image/x-wmf"/>
  <Override PartName="/ppt/media/image39.wmf" ContentType="image/x-wmf"/>
  <Override PartName="/ppt/media/image38.wmf" ContentType="image/x-wmf"/>
  <Override PartName="/ppt/media/image6.wmf" ContentType="image/x-wmf"/>
  <Override PartName="/ppt/media/image60.wmf" ContentType="image/x-wmf"/>
  <Override PartName="/ppt/media/image16.wmf" ContentType="image/x-wmf"/>
  <Override PartName="/ppt/media/image1.gif" ContentType="image/gif"/>
  <Override PartName="/ppt/media/image24.emf" ContentType="image/x-emf"/>
  <Override PartName="/ppt/media/image3.emf" ContentType="image/x-emf"/>
  <Override PartName="/ppt/media/image25.emf" ContentType="image/x-emf"/>
  <Override PartName="/ppt/media/image18.wmf" ContentType="image/x-wmf"/>
  <Override PartName="/ppt/media/image30.emf" ContentType="image/x-emf"/>
  <Override PartName="/ppt/media/image34.emf" ContentType="image/x-emf"/>
  <Override PartName="/ppt/media/image19.wmf" ContentType="image/x-wmf"/>
  <Override PartName="/ppt/media/image15.wmf" ContentType="image/x-wmf"/>
  <Override PartName="/ppt/media/image14.wmf" ContentType="image/x-wmf"/>
  <Override PartName="/ppt/media/image23.emf" ContentType="image/x-emf"/>
  <Override PartName="/ppt/media/image11.wmf" ContentType="image/x-wmf"/>
  <Override PartName="/ppt/media/image22.emf" ContentType="image/x-emf"/>
  <Override PartName="/ppt/media/image20.emf" ContentType="image/x-emf"/>
  <Override PartName="/ppt/media/image26.emf" ContentType="image/x-emf"/>
  <Override PartName="/ppt/media/image13.wmf" ContentType="image/x-wmf"/>
  <Override PartName="/ppt/media/image27.emf" ContentType="image/x-emf"/>
  <Override PartName="/ppt/media/image41.emf" ContentType="image/x-emf"/>
  <Override PartName="/ppt/media/image31.emf" ContentType="image/x-emf"/>
  <Override PartName="/ppt/media/image37.wmf" ContentType="image/x-wmf"/>
  <Override PartName="/ppt/media/image5.gif" ContentType="image/gif"/>
  <Override PartName="/ppt/media/image42.wmf" ContentType="image/x-wmf"/>
  <Override PartName="/ppt/media/image28.emf" ContentType="image/x-emf"/>
  <Override PartName="/ppt/media/image4.emf" ContentType="image/x-emf"/>
  <Override PartName="/ppt/media/image29.emf" ContentType="image/x-emf"/>
  <Override PartName="/ppt/presentation.xml" ContentType="application/vnd.openxmlformats-officedocument.presentationml.presentation.main+xml"/>
  <Override PartName="/ppt/embeddings/oleObject11.bin" ContentType="application/vnd.openxmlformats-officedocument.oleObject"/>
  <Override PartName="/ppt/embeddings/oleObject9.bin" ContentType="application/vnd.openxmlformats-officedocument.oleObject"/>
  <Override PartName="/ppt/embeddings/oleObject13.bin" ContentType="application/vnd.openxmlformats-officedocument.oleObject"/>
  <Override PartName="/ppt/embeddings/oleObject18.bin" ContentType="application/vnd.openxmlformats-officedocument.oleObject"/>
  <Override PartName="/ppt/embeddings/oleObject3.bin" ContentType="application/vnd.openxmlformats-officedocument.oleObject"/>
  <Override PartName="/ppt/embeddings/oleObject17.bin" ContentType="application/vnd.openxmlformats-officedocument.oleObject"/>
  <Override PartName="/ppt/embeddings/oleObject16.bin" ContentType="application/vnd.openxmlformats-officedocument.oleObject"/>
  <Override PartName="/ppt/embeddings/oleObject4.bin" ContentType="application/vnd.openxmlformats-officedocument.oleObject"/>
  <Override PartName="/ppt/embeddings/oleObject15.bin" ContentType="application/vnd.openxmlformats-officedocument.oleObject"/>
  <Override PartName="/ppt/embeddings/oleObject2.bin" ContentType="application/vnd.openxmlformats-officedocument.oleObject"/>
  <Override PartName="/ppt/embeddings/oleObject14.bin" ContentType="application/vnd.openxmlformats-officedocument.oleObject"/>
  <Override PartName="/ppt/embeddings/oleObject1.bin" ContentType="application/vnd.openxmlformats-officedocument.oleObject"/>
  <Override PartName="/ppt/embeddings/oleObject12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10.bin" ContentType="application/vnd.openxmlformats-officedocument.oleObject"/>
  <Override PartName="/ppt/embeddings/oleObject8.bin" ContentType="application/vnd.openxmlformats-officedocument.oleObject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0.xml" ContentType="application/vnd.openxmlformats-officedocument.presentationml.slide+xml"/>
  <Override PartName="/ppt/slides/slide38.xml" ContentType="application/vnd.openxmlformats-officedocument.presentationml.slide+xml"/>
  <Override PartName="/ppt/slides/slide36.xml" ContentType="application/vnd.openxmlformats-officedocument.presentationml.slide+xml"/>
  <Override PartName="/ppt/slides/slide33.xml" ContentType="application/vnd.openxmlformats-officedocument.presentationml.slide+xml"/>
  <Override PartName="/ppt/slides/slide65.xml" ContentType="application/vnd.openxmlformats-officedocument.presentationml.slide+xml"/>
  <Override PartName="/ppt/slides/slide27.xml" ContentType="application/vnd.openxmlformats-officedocument.presentationml.slide+xml"/>
  <Override PartName="/ppt/slides/slide46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  <Override PartName="/ppt/slides/slide62.xml" ContentType="application/vnd.openxmlformats-officedocument.presentationml.slide+xml"/>
  <Override PartName="/ppt/slides/slide48.xml" ContentType="application/vnd.openxmlformats-officedocument.presentationml.slide+xml"/>
  <Override PartName="/ppt/slides/slide31.xml" ContentType="application/vnd.openxmlformats-officedocument.presentationml.slide+xml"/>
  <Override PartName="/ppt/slides/slide63.xml" ContentType="application/vnd.openxmlformats-officedocument.presentationml.slide+xml"/>
  <Override PartName="/ppt/slides/slide67.xml" ContentType="application/vnd.openxmlformats-officedocument.presentationml.slide+xml"/>
  <Override PartName="/ppt/slides/slide35.xml" ContentType="application/vnd.openxmlformats-officedocument.presentationml.slide+xml"/>
  <Override PartName="/ppt/slides/slide64.xml" ContentType="application/vnd.openxmlformats-officedocument.presentationml.slide+xml"/>
  <Override PartName="/ppt/slides/slide61.xml" ContentType="application/vnd.openxmlformats-officedocument.presentationml.slide+xml"/>
  <Override PartName="/ppt/slides/slide79.xml" ContentType="application/vnd.openxmlformats-officedocument.presentationml.slide+xml"/>
  <Override PartName="/ppt/slides/slide78.xml" ContentType="application/vnd.openxmlformats-officedocument.presentationml.slide+xml"/>
  <Override PartName="/ppt/slides/slide7.xml" ContentType="application/vnd.openxmlformats-officedocument.presentationml.slide+xml"/>
  <Override PartName="/ppt/slides/slide77.xml" ContentType="application/vnd.openxmlformats-officedocument.presentationml.slide+xml"/>
  <Override PartName="/ppt/slides/slide37.xml" ContentType="application/vnd.openxmlformats-officedocument.presentationml.slide+xml"/>
  <Override PartName="/ppt/slides/slide69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58.xml" ContentType="application/vnd.openxmlformats-officedocument.presentationml.slide+xml"/>
  <Override PartName="/ppt/slides/slide72.xml" ContentType="application/vnd.openxmlformats-officedocument.presentationml.slide+xml"/>
  <Override PartName="/ppt/slides/slide75.xml" ContentType="application/vnd.openxmlformats-officedocument.presentationml.slide+xml"/>
  <Override PartName="/ppt/slides/slide49.xml" ContentType="application/vnd.openxmlformats-officedocument.presentationml.slide+xml"/>
  <Override PartName="/ppt/slides/slide66.xml" ContentType="application/vnd.openxmlformats-officedocument.presentationml.slide+xml"/>
  <Override PartName="/ppt/slides/slide2.xml" ContentType="application/vnd.openxmlformats-officedocument.presentationml.slide+xml"/>
  <Override PartName="/ppt/slides/slide41.xml" ContentType="application/vnd.openxmlformats-officedocument.presentationml.slide+xml"/>
  <Override PartName="/ppt/slides/slide23.xml" ContentType="application/vnd.openxmlformats-officedocument.presentationml.slide+xml"/>
  <Override PartName="/ppt/slides/slide76.xml" ContentType="application/vnd.openxmlformats-officedocument.presentationml.slide+xml"/>
  <Override PartName="/ppt/slides/slide71.xml" ContentType="application/vnd.openxmlformats-officedocument.presentationml.slide+xml"/>
  <Override PartName="/ppt/slides/slide28.xml" ContentType="application/vnd.openxmlformats-officedocument.presentationml.slide+xml"/>
  <Override PartName="/ppt/slides/slide70.xml" ContentType="application/vnd.openxmlformats-officedocument.presentationml.slide+xml"/>
  <Override PartName="/ppt/slides/slide60.xml" ContentType="application/vnd.openxmlformats-officedocument.presentationml.slide+xml"/>
  <Override PartName="/ppt/slides/slide21.xml" ContentType="application/vnd.openxmlformats-officedocument.presentationml.slide+xml"/>
  <Override PartName="/ppt/slides/slide68.xml" ContentType="application/vnd.openxmlformats-officedocument.presentationml.slide+xml"/>
  <Override PartName="/ppt/slides/slide14.xml" ContentType="application/vnd.openxmlformats-officedocument.presentationml.slide+xml"/>
  <Override PartName="/ppt/slides/slide73.xml" ContentType="application/vnd.openxmlformats-officedocument.presentationml.slide+xml"/>
  <Override PartName="/ppt/slides/slide52.xml" ContentType="application/vnd.openxmlformats-officedocument.presentationml.slide+xml"/>
  <Override PartName="/ppt/slides/slide30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34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51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26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74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59.xml" ContentType="application/vnd.openxmlformats-officedocument.presentationml.slide+xml"/>
  <Override PartName="/ppt/slides/slide56.xml" ContentType="application/vnd.openxmlformats-officedocument.presentationml.slide+xml"/>
  <Override PartName="/ppt/slides/slide50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328" r:id="rId76"/>
    <p:sldId id="329" r:id="rId77"/>
    <p:sldId id="330" r:id="rId78"/>
    <p:sldId id="331" r:id="rId79"/>
    <p:sldId id="332" r:id="rId80"/>
    <p:sldId id="333" r:id="rId81"/>
    <p:sldId id="334" r:id="rId8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slide" Target="slides/slide66.xml"/><Relationship Id="rId70" Type="http://schemas.openxmlformats.org/officeDocument/2006/relationships/slide" Target="slides/slide67.xml"/><Relationship Id="rId71" Type="http://schemas.openxmlformats.org/officeDocument/2006/relationships/slide" Target="slides/slide68.xml"/><Relationship Id="rId72" Type="http://schemas.openxmlformats.org/officeDocument/2006/relationships/slide" Target="slides/slide69.xml"/><Relationship Id="rId73" Type="http://schemas.openxmlformats.org/officeDocument/2006/relationships/slide" Target="slides/slide70.xml"/><Relationship Id="rId74" Type="http://schemas.openxmlformats.org/officeDocument/2006/relationships/slide" Target="slides/slide71.xml"/><Relationship Id="rId75" Type="http://schemas.openxmlformats.org/officeDocument/2006/relationships/slide" Target="slides/slide72.xml"/><Relationship Id="rId76" Type="http://schemas.openxmlformats.org/officeDocument/2006/relationships/slide" Target="slides/slide73.xml"/><Relationship Id="rId77" Type="http://schemas.openxmlformats.org/officeDocument/2006/relationships/slide" Target="slides/slide74.xml"/><Relationship Id="rId78" Type="http://schemas.openxmlformats.org/officeDocument/2006/relationships/slide" Target="slides/slide75.xml"/><Relationship Id="rId79" Type="http://schemas.openxmlformats.org/officeDocument/2006/relationships/slide" Target="slides/slide76.xml"/><Relationship Id="rId80" Type="http://schemas.openxmlformats.org/officeDocument/2006/relationships/slide" Target="slides/slide77.xml"/><Relationship Id="rId81" Type="http://schemas.openxmlformats.org/officeDocument/2006/relationships/slide" Target="slides/slide78.xml"/><Relationship Id="rId82" Type="http://schemas.openxmlformats.org/officeDocument/2006/relationships/slide" Target="slides/slide79.xml"/><Relationship Id="rId8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0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9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dt" idx="70"/>
          </p:nvPr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tIns="46800" rIns="90000" bIns="4680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move the slide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PlaceHolder 5"/>
          <p:cNvSpPr>
            <a:spLocks noGrp="1"/>
          </p:cNvSpPr>
          <p:nvPr>
            <p:ph type="ftr" idx="71"/>
          </p:nvPr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PlaceHolder 6"/>
          <p:cNvSpPr>
            <a:spLocks noGrp="1"/>
          </p:cNvSpPr>
          <p:nvPr>
            <p:ph type="sldNum" idx="72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2EC3F55-996A-4149-9CAC-ACA31A5782EC}" type="slidenum">
              <a:rPr lang="en-GB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1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7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3022B04-40F4-4BFC-BA3D-AE6851FD9B6A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01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0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19AB271-2C3D-4AE4-A109-A2185CDA3A67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5" name="TextBox 19"/>
          <p:cNvSpPr/>
          <p:nvPr/>
        </p:nvSpPr>
        <p:spPr>
          <a:xfrm>
            <a:off x="43560" y="1498680"/>
            <a:ext cx="63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N5 LS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A6F6DC7-AE19-4BB9-9F03-0FB76F6C760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C6FB1A5-C523-4124-A64E-938489582794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dt" idx="28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ftr" idx="29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sldNum" idx="30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BC90B22-18D5-4B56-9F1A-499B7E9E3CBD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dt" idx="3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ftr" idx="3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sldNum" idx="3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B96624C-DC55-4AC7-B6A6-47CF0E23B0B9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3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ftr" idx="3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sldNum" idx="3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8FDC51F-220F-421A-9708-31D82B6A347F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dt" idx="37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ftr" idx="38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sldNum" idx="39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BCCA716-7B5C-4F6B-9DBE-B6B149E5C7FD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dt" idx="40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ftr" idx="41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 type="sldNum" idx="42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CC26DFA-B3C1-4456-BC9E-A5B7985881BF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dt" idx="4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ftr" idx="4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sldNum" idx="4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D095CA1-3232-43CC-85DC-A5BD812A579D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dt" idx="4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ftr" idx="4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sldNum" idx="4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5D9DA72-502D-4215-A906-C0F4F89B41CC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dt" idx="49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ftr" idx="50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sldNum" idx="51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702C9A1-570E-42A1-B387-B8916CE47463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dt" idx="52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ftr" idx="53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sldNum" idx="54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C425165-1A28-45C6-A534-771DD48527CE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dt" idx="55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ftr" idx="56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sldNum" idx="57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DE67399-9BC6-427F-8F22-3636F4387810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4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2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3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5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6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7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8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9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4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5" name="TextBox 13"/>
          <p:cNvSpPr/>
          <p:nvPr/>
        </p:nvSpPr>
        <p:spPr>
          <a:xfrm>
            <a:off x="82080" y="1498680"/>
            <a:ext cx="778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N4 LS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3A182B8-6592-44D7-8C12-03D24BE4EB4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0910533-C81E-4F29-AB3F-F3DF32EA852B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dt" idx="58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ftr" idx="59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sldNum" idx="60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E2D5ADF-3F07-4EBB-AE34-77A71B543812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132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34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135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6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7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8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9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0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1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2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3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44" name="TextBox 19"/>
          <p:cNvSpPr/>
          <p:nvPr/>
        </p:nvSpPr>
        <p:spPr>
          <a:xfrm>
            <a:off x="43560" y="1490760"/>
            <a:ext cx="852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Level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dt" idx="6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FBD189E-0CEA-4A24-8BE9-3ED0FA2579D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ftr" idx="6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sldNum" idx="6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45B6B93-005C-4F4D-B7D1-C308212E60A5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4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151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2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53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154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5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6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7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8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9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0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1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2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dt" idx="6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89B6965-B8DA-4BB3-9A51-46EC1EAE59E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ftr" idx="6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PlaceHolder 5"/>
          <p:cNvSpPr>
            <a:spLocks noGrp="1"/>
          </p:cNvSpPr>
          <p:nvPr>
            <p:ph type="sldNum" idx="6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6301890-6E4A-45D9-AF83-97C057204A3B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69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70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1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72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3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4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75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76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7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8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9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0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1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82" name="TextBox 33"/>
          <p:cNvSpPr/>
          <p:nvPr/>
        </p:nvSpPr>
        <p:spPr>
          <a:xfrm>
            <a:off x="-61200" y="1560600"/>
            <a:ext cx="63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N5 LS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dt" idx="6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F7DA29D-9447-4DE0-AB9E-3665F528174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ftr" idx="68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sldNum" idx="6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6D784BB-EACB-4689-A727-90D2F268F068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7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8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9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AF00378-329C-44FC-925C-4F9F3D4851BE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dt" idx="10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ftr" idx="11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sldNum" idx="12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04B8A4D-6293-44D8-9432-32F4BC169101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 idx="1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ftr" idx="1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sldNum" idx="1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9366AC1-F421-4B2E-8482-ABB390B9C035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1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ftr" idx="1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1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355BA09-D46F-4BCB-B3E9-69C8C5F2BEC3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dt" idx="19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ftr" idx="20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sldNum" idx="21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1C4988C-DBD6-4CAD-8242-219D2AD062D2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dt" idx="22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ftr" idx="23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sldNum" idx="24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0271922-E04D-4AAE-B9C9-38A8761224C4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dt" idx="25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ftr" idx="26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sldNum" idx="27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D42FDAC-84DC-47C0-BE56-9E85B7892B61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47.xml"/><Relationship Id="rId4" Type="http://schemas.openxmlformats.org/officeDocument/2006/relationships/slide" Target="slide8.xml"/><Relationship Id="rId5" Type="http://schemas.openxmlformats.org/officeDocument/2006/relationships/slide" Target="slide31.xml"/><Relationship Id="rId6" Type="http://schemas.openxmlformats.org/officeDocument/2006/relationships/slide" Target="slide62.xml"/><Relationship Id="rId7" Type="http://schemas.openxmlformats.org/officeDocument/2006/relationships/slide" Target="slide14.xml"/><Relationship Id="rId8" Type="http://schemas.openxmlformats.org/officeDocument/2006/relationships/slide" Target="slide8.xml"/><Relationship Id="rId9" Type="http://schemas.openxmlformats.org/officeDocument/2006/relationships/slide" Target="slide2.xml"/><Relationship Id="rId10" Type="http://schemas.openxmlformats.org/officeDocument/2006/relationships/slide" Target="slide25.xml"/><Relationship Id="rId11" Type="http://schemas.openxmlformats.org/officeDocument/2006/relationships/slide" Target="slide39.xml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2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9.jpeg"/><Relationship Id="rId4" Type="http://schemas.openxmlformats.org/officeDocument/2006/relationships/slideLayout" Target="../slideLayouts/slideLayout2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png"/><Relationship Id="rId3" Type="http://schemas.openxmlformats.org/officeDocument/2006/relationships/image" Target="../media/image1.gif"/><Relationship Id="rId4" Type="http://schemas.openxmlformats.org/officeDocument/2006/relationships/slideLayout" Target="../slideLayouts/slideLayout2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3.bin"/><Relationship Id="rId3" Type="http://schemas.openxmlformats.org/officeDocument/2006/relationships/image" Target="../media/image10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4.bin"/><Relationship Id="rId4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12.wmf"/><Relationship Id="rId7" Type="http://schemas.openxmlformats.org/officeDocument/2006/relationships/oleObject" Target="../embeddings/oleObject6.bin"/><Relationship Id="rId8" Type="http://schemas.openxmlformats.org/officeDocument/2006/relationships/image" Target="../media/image13.wmf"/><Relationship Id="rId9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7.bin"/><Relationship Id="rId4" Type="http://schemas.openxmlformats.org/officeDocument/2006/relationships/image" Target="../media/image14.w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12.wmf"/><Relationship Id="rId7" Type="http://schemas.openxmlformats.org/officeDocument/2006/relationships/oleObject" Target="../embeddings/oleObject9.bin"/><Relationship Id="rId8" Type="http://schemas.openxmlformats.org/officeDocument/2006/relationships/image" Target="../media/image15.wmf"/><Relationship Id="rId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10.bin"/><Relationship Id="rId4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7.wmf"/><Relationship Id="rId7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png"/><Relationship Id="rId3" Type="http://schemas.openxmlformats.org/officeDocument/2006/relationships/image" Target="../media/image1.gif"/><Relationship Id="rId4" Type="http://schemas.openxmlformats.org/officeDocument/2006/relationships/slideLayout" Target="../slideLayouts/slideLayout2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2.bin"/><Relationship Id="rId3" Type="http://schemas.openxmlformats.org/officeDocument/2006/relationships/image" Target="../media/image18.wmf"/><Relationship Id="rId4" Type="http://schemas.openxmlformats.org/officeDocument/2006/relationships/oleObject" Target="../embeddings/oleObject13.bin"/><Relationship Id="rId5" Type="http://schemas.openxmlformats.org/officeDocument/2006/relationships/image" Target="../media/image19.wmf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2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20.emf"/><Relationship Id="rId4" Type="http://schemas.openxmlformats.org/officeDocument/2006/relationships/image" Target="../media/image21.emf"/><Relationship Id="rId5" Type="http://schemas.openxmlformats.org/officeDocument/2006/relationships/image" Target="../media/image22.emf"/><Relationship Id="rId6" Type="http://schemas.openxmlformats.org/officeDocument/2006/relationships/image" Target="../media/image23.emf"/><Relationship Id="rId7" Type="http://schemas.openxmlformats.org/officeDocument/2006/relationships/image" Target="../media/image24.emf"/><Relationship Id="rId8" Type="http://schemas.openxmlformats.org/officeDocument/2006/relationships/image" Target="../media/image25.emf"/><Relationship Id="rId9" Type="http://schemas.openxmlformats.org/officeDocument/2006/relationships/slideLayout" Target="../slideLayouts/slideLayout2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png"/><Relationship Id="rId3" Type="http://schemas.openxmlformats.org/officeDocument/2006/relationships/image" Target="../media/image1.gif"/><Relationship Id="rId4" Type="http://schemas.openxmlformats.org/officeDocument/2006/relationships/slideLayout" Target="../slideLayouts/slideLayout2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26.emf"/><Relationship Id="rId4" Type="http://schemas.openxmlformats.org/officeDocument/2006/relationships/image" Target="../media/image27.emf"/><Relationship Id="rId5" Type="http://schemas.openxmlformats.org/officeDocument/2006/relationships/slideLayout" Target="../slideLayouts/slideLayout2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28.emf"/><Relationship Id="rId4" Type="http://schemas.openxmlformats.org/officeDocument/2006/relationships/image" Target="../media/image29.emf"/><Relationship Id="rId5" Type="http://schemas.openxmlformats.org/officeDocument/2006/relationships/slideLayout" Target="../slideLayouts/slideLayout2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0.emf"/><Relationship Id="rId4" Type="http://schemas.openxmlformats.org/officeDocument/2006/relationships/image" Target="../media/image31.emf"/><Relationship Id="rId5" Type="http://schemas.openxmlformats.org/officeDocument/2006/relationships/slideLayout" Target="../slideLayouts/slideLayout2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2.jpeg"/><Relationship Id="rId4" Type="http://schemas.openxmlformats.org/officeDocument/2006/relationships/image" Target="../media/image33.emf"/><Relationship Id="rId5" Type="http://schemas.openxmlformats.org/officeDocument/2006/relationships/image" Target="../media/image34.emf"/><Relationship Id="rId6" Type="http://schemas.openxmlformats.org/officeDocument/2006/relationships/slideLayout" Target="../slideLayouts/slideLayout21.xml"/><Relationship Id="rId7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png"/><Relationship Id="rId3" Type="http://schemas.openxmlformats.org/officeDocument/2006/relationships/image" Target="../media/image1.gif"/><Relationship Id="rId4" Type="http://schemas.openxmlformats.org/officeDocument/2006/relationships/slideLayout" Target="../slideLayouts/slideLayout2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35.jpe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5.jpeg"/><Relationship Id="rId4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6.png"/><Relationship Id="rId4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oleObject" Target="../embeddings/oleObject14.bin"/><Relationship Id="rId4" Type="http://schemas.openxmlformats.org/officeDocument/2006/relationships/image" Target="../media/image37.wmf"/><Relationship Id="rId5" Type="http://schemas.openxmlformats.org/officeDocument/2006/relationships/oleObject" Target="../embeddings/oleObject15.bin"/><Relationship Id="rId6" Type="http://schemas.openxmlformats.org/officeDocument/2006/relationships/image" Target="../media/image38.wmf"/><Relationship Id="rId7" Type="http://schemas.openxmlformats.org/officeDocument/2006/relationships/oleObject" Target="../embeddings/oleObject16.bin"/><Relationship Id="rId8" Type="http://schemas.openxmlformats.org/officeDocument/2006/relationships/image" Target="../media/image39.wmf"/><Relationship Id="rId9" Type="http://schemas.openxmlformats.org/officeDocument/2006/relationships/slideLayout" Target="../slideLayouts/slideLayout1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png"/><Relationship Id="rId3" Type="http://schemas.openxmlformats.org/officeDocument/2006/relationships/image" Target="../media/image1.gif"/><Relationship Id="rId4" Type="http://schemas.openxmlformats.org/officeDocument/2006/relationships/slideLayout" Target="../slideLayouts/slideLayout2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17.bin"/><Relationship Id="rId4" Type="http://schemas.openxmlformats.org/officeDocument/2006/relationships/image" Target="../media/image40.wmf"/><Relationship Id="rId5" Type="http://schemas.openxmlformats.org/officeDocument/2006/relationships/slideLayout" Target="../slideLayouts/slideLayout2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1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.emf"/><Relationship Id="rId4" Type="http://schemas.openxmlformats.org/officeDocument/2006/relationships/slideLayout" Target="../slideLayouts/slideLayout1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slideLayout" Target="../slideLayouts/slideLayout1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41.e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41.e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png"/><Relationship Id="rId3" Type="http://schemas.openxmlformats.org/officeDocument/2006/relationships/image" Target="../media/image1.gif"/><Relationship Id="rId4" Type="http://schemas.openxmlformats.org/officeDocument/2006/relationships/slideLayout" Target="../slideLayouts/slideLayout22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8.bin"/><Relationship Id="rId3" Type="http://schemas.openxmlformats.org/officeDocument/2006/relationships/image" Target="../media/image42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4.emf"/><Relationship Id="rId4" Type="http://schemas.openxmlformats.org/officeDocument/2006/relationships/slideLayout" Target="../slideLayouts/slideLayout1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png"/><Relationship Id="rId3" Type="http://schemas.openxmlformats.org/officeDocument/2006/relationships/image" Target="../media/image1.gif"/><Relationship Id="rId4" Type="http://schemas.openxmlformats.org/officeDocument/2006/relationships/slideLayout" Target="../slideLayouts/slideLayout22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image" Target="../media/image43.png"/><Relationship Id="rId2" Type="http://schemas.openxmlformats.org/officeDocument/2006/relationships/slideLayout" Target="../slideLayouts/slideLayout8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image" Target="../media/image44.png"/><Relationship Id="rId2" Type="http://schemas.openxmlformats.org/officeDocument/2006/relationships/slideLayout" Target="../slideLayouts/slideLayout3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image" Target="../media/image45.png"/><Relationship Id="rId2" Type="http://schemas.openxmlformats.org/officeDocument/2006/relationships/slideLayout" Target="../slideLayouts/slideLayout4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image" Target="../media/image46.png"/><Relationship Id="rId2" Type="http://schemas.openxmlformats.org/officeDocument/2006/relationships/slideLayout" Target="../slideLayouts/slideLayout5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image" Target="../media/image47.png"/><Relationship Id="rId2" Type="http://schemas.openxmlformats.org/officeDocument/2006/relationships/slideLayout" Target="../slideLayouts/slideLayout6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image" Target="../media/image48.png"/><Relationship Id="rId2" Type="http://schemas.openxmlformats.org/officeDocument/2006/relationships/slideLayout" Target="../slideLayouts/slideLayout7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image" Target="../media/image49.png"/><Relationship Id="rId2" Type="http://schemas.openxmlformats.org/officeDocument/2006/relationships/slideLayout" Target="../slideLayouts/slideLayout9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image" Target="../media/image50.png"/><Relationship Id="rId2" Type="http://schemas.openxmlformats.org/officeDocument/2006/relationships/slideLayout" Target="../slideLayouts/slideLayout10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png"/><Relationship Id="rId3" Type="http://schemas.openxmlformats.org/officeDocument/2006/relationships/image" Target="../media/image1.gif"/><Relationship Id="rId4" Type="http://schemas.openxmlformats.org/officeDocument/2006/relationships/slideLayout" Target="../slideLayouts/slideLayout22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image" Target="../media/image51.png"/><Relationship Id="rId2" Type="http://schemas.openxmlformats.org/officeDocument/2006/relationships/slideLayout" Target="../slideLayouts/slideLayout11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image" Target="../media/image52.png"/><Relationship Id="rId2" Type="http://schemas.openxmlformats.org/officeDocument/2006/relationships/slideLayout" Target="../slideLayouts/slideLayout12.xml"/>
</Relationships>
</file>

<file path=ppt/slides/_rels/slide72.xml.rels><?xml version="1.0" encoding="UTF-8"?>
<Relationships xmlns="http://schemas.openxmlformats.org/package/2006/relationships"><Relationship Id="rId1" Type="http://schemas.openxmlformats.org/officeDocument/2006/relationships/image" Target="../media/image53.png"/><Relationship Id="rId2" Type="http://schemas.openxmlformats.org/officeDocument/2006/relationships/slideLayout" Target="../slideLayouts/slideLayout13.xml"/>
</Relationships>
</file>

<file path=ppt/slides/_rels/slide73.xml.rels><?xml version="1.0" encoding="UTF-8"?>
<Relationships xmlns="http://schemas.openxmlformats.org/package/2006/relationships"><Relationship Id="rId1" Type="http://schemas.openxmlformats.org/officeDocument/2006/relationships/image" Target="../media/image54.png"/><Relationship Id="rId2" Type="http://schemas.openxmlformats.org/officeDocument/2006/relationships/slideLayout" Target="../slideLayouts/slideLayout14.xml"/>
</Relationships>
</file>

<file path=ppt/slides/_rels/slide74.xml.rels><?xml version="1.0" encoding="UTF-8"?>
<Relationships xmlns="http://schemas.openxmlformats.org/package/2006/relationships"><Relationship Id="rId1" Type="http://schemas.openxmlformats.org/officeDocument/2006/relationships/image" Target="../media/image55.png"/><Relationship Id="rId2" Type="http://schemas.openxmlformats.org/officeDocument/2006/relationships/slideLayout" Target="../slideLayouts/slideLayout15.xml"/>
</Relationships>
</file>

<file path=ppt/slides/_rels/slide75.xml.rels><?xml version="1.0" encoding="UTF-8"?>
<Relationships xmlns="http://schemas.openxmlformats.org/package/2006/relationships"><Relationship Id="rId1" Type="http://schemas.openxmlformats.org/officeDocument/2006/relationships/image" Target="../media/image56.png"/><Relationship Id="rId2" Type="http://schemas.openxmlformats.org/officeDocument/2006/relationships/slideLayout" Target="../slideLayouts/slideLayout16.xml"/>
</Relationships>
</file>

<file path=ppt/slides/_rels/slide76.xml.rels><?xml version="1.0" encoding="UTF-8"?>
<Relationships xmlns="http://schemas.openxmlformats.org/package/2006/relationships"><Relationship Id="rId1" Type="http://schemas.openxmlformats.org/officeDocument/2006/relationships/image" Target="../media/image57.png"/><Relationship Id="rId2" Type="http://schemas.openxmlformats.org/officeDocument/2006/relationships/slideLayout" Target="../slideLayouts/slideLayout17.xml"/>
</Relationships>
</file>

<file path=ppt/slides/_rels/slide77.xml.rels><?xml version="1.0" encoding="UTF-8"?>
<Relationships xmlns="http://schemas.openxmlformats.org/package/2006/relationships"><Relationship Id="rId1" Type="http://schemas.openxmlformats.org/officeDocument/2006/relationships/image" Target="../media/image58.png"/><Relationship Id="rId2" Type="http://schemas.openxmlformats.org/officeDocument/2006/relationships/slideLayout" Target="../slideLayouts/slideLayout18.xml"/>
</Relationships>
</file>

<file path=ppt/slides/_rels/slide78.xml.rels><?xml version="1.0" encoding="UTF-8"?>
<Relationships xmlns="http://schemas.openxmlformats.org/package/2006/relationships"><Relationship Id="rId1" Type="http://schemas.openxmlformats.org/officeDocument/2006/relationships/image" Target="../media/image59.png"/><Relationship Id="rId2" Type="http://schemas.openxmlformats.org/officeDocument/2006/relationships/slideLayout" Target="../slideLayouts/slideLayout19.xml"/>
</Relationships>
</file>

<file path=ppt/slides/_rels/slide79.xml.rels><?xml version="1.0" encoding="UTF-8"?>
<Relationships xmlns="http://schemas.openxmlformats.org/package/2006/relationships"><Relationship Id="rId1" Type="http://schemas.openxmlformats.org/officeDocument/2006/relationships/image" Target="../media/image60.wmf"/><Relationship Id="rId2" Type="http://schemas.openxmlformats.org/officeDocument/2006/relationships/slideLayout" Target="../slideLayouts/slideLayout20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.bin"/><Relationship Id="rId3" Type="http://schemas.openxmlformats.org/officeDocument/2006/relationships/image" Target="../media/image6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2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1599840" y="345960"/>
            <a:ext cx="7543800" cy="1432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Money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96" name="Picture 9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7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8" name="Picture 11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9" name="Text Box 39"/>
          <p:cNvSpPr/>
          <p:nvPr/>
        </p:nvSpPr>
        <p:spPr>
          <a:xfrm>
            <a:off x="3264120" y="4689360"/>
            <a:ext cx="2967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Compound Interest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" name="AutoShape 40">
            <a:hlinkClick r:id="rId3" action="ppaction://hlinksldjump"/>
          </p:cNvPr>
          <p:cNvSpPr/>
          <p:nvPr/>
        </p:nvSpPr>
        <p:spPr>
          <a:xfrm>
            <a:off x="2308320" y="4745160"/>
            <a:ext cx="453960" cy="35064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0640"/>
              <a:gd name="textAreaBottom" fmla="*/ 327960 h 350640"/>
            </a:gdLst>
            <a:ahLst/>
            <a:cxnLst/>
            <a:rect l="textAreaLeft" t="textAreaTop" r="textAreaRight" b="textAreaBottom"/>
            <a:pathLst>
              <a:path w="27958" h="21600">
                <a:moveTo>
                  <a:pt x="0" y="0"/>
                </a:moveTo>
                <a:lnTo>
                  <a:pt x="27958" y="0"/>
                </a:lnTo>
                <a:lnTo>
                  <a:pt x="27958" y="21600"/>
                </a:lnTo>
                <a:lnTo>
                  <a:pt x="0" y="21600"/>
                </a:lnTo>
                <a:close/>
              </a:path>
              <a:path fill="lightenLess" w="27958" h="21600">
                <a:moveTo>
                  <a:pt x="0" y="0"/>
                </a:moveTo>
                <a:lnTo>
                  <a:pt x="27958" y="0"/>
                </a:lnTo>
                <a:lnTo>
                  <a:pt x="26558" y="1400"/>
                </a:lnTo>
                <a:lnTo>
                  <a:pt x="1400" y="1400"/>
                </a:lnTo>
                <a:close/>
              </a:path>
              <a:path fill="darken" w="27958" h="21600">
                <a:moveTo>
                  <a:pt x="27958" y="0"/>
                </a:moveTo>
                <a:lnTo>
                  <a:pt x="27958" y="21600"/>
                </a:lnTo>
                <a:lnTo>
                  <a:pt x="26558" y="20200"/>
                </a:lnTo>
                <a:lnTo>
                  <a:pt x="26558" y="1400"/>
                </a:lnTo>
                <a:close/>
              </a:path>
              <a:path fill="darkenLess" w="27958" h="21600">
                <a:moveTo>
                  <a:pt x="2795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558" y="20200"/>
                </a:lnTo>
                <a:close/>
              </a:path>
              <a:path fill="lighten" w="2795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958" h="21600">
                <a:moveTo>
                  <a:pt x="6973" y="3794"/>
                </a:moveTo>
                <a:lnTo>
                  <a:pt x="20986" y="10800"/>
                </a:lnTo>
                <a:lnTo>
                  <a:pt x="6973" y="17806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" name="Text Box 39"/>
          <p:cNvSpPr/>
          <p:nvPr/>
        </p:nvSpPr>
        <p:spPr>
          <a:xfrm>
            <a:off x="3264120" y="5140440"/>
            <a:ext cx="2661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Borrowing Money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" name="AutoShape 40">
            <a:hlinkClick r:id="rId4" action="ppaction://hlinksldjump"/>
          </p:cNvPr>
          <p:cNvSpPr/>
          <p:nvPr/>
        </p:nvSpPr>
        <p:spPr>
          <a:xfrm>
            <a:off x="2308320" y="5194440"/>
            <a:ext cx="453960" cy="35244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2440"/>
              <a:gd name="textAreaBottom" fmla="*/ 329760 h 352440"/>
            </a:gdLst>
            <a:ahLst/>
            <a:cxnLst/>
            <a:rect l="textAreaLeft" t="textAreaTop" r="textAreaRight" b="textAreaBottom"/>
            <a:pathLst>
              <a:path w="27816" h="21600">
                <a:moveTo>
                  <a:pt x="0" y="0"/>
                </a:moveTo>
                <a:lnTo>
                  <a:pt x="27816" y="0"/>
                </a:lnTo>
                <a:lnTo>
                  <a:pt x="27816" y="21600"/>
                </a:lnTo>
                <a:lnTo>
                  <a:pt x="0" y="21600"/>
                </a:lnTo>
                <a:close/>
              </a:path>
              <a:path fill="lightenLess" w="27816" h="21600">
                <a:moveTo>
                  <a:pt x="0" y="0"/>
                </a:moveTo>
                <a:lnTo>
                  <a:pt x="27816" y="0"/>
                </a:lnTo>
                <a:lnTo>
                  <a:pt x="26416" y="1400"/>
                </a:lnTo>
                <a:lnTo>
                  <a:pt x="1400" y="1400"/>
                </a:lnTo>
                <a:close/>
              </a:path>
              <a:path fill="darken" w="27816" h="21600">
                <a:moveTo>
                  <a:pt x="27816" y="0"/>
                </a:moveTo>
                <a:lnTo>
                  <a:pt x="27816" y="21600"/>
                </a:lnTo>
                <a:lnTo>
                  <a:pt x="26416" y="20200"/>
                </a:lnTo>
                <a:lnTo>
                  <a:pt x="26416" y="1400"/>
                </a:lnTo>
                <a:close/>
              </a:path>
              <a:path fill="darkenLess" w="27816" h="21600">
                <a:moveTo>
                  <a:pt x="2781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416" y="20200"/>
                </a:lnTo>
                <a:close/>
              </a:path>
              <a:path fill="lighten" w="2781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816" h="21600">
                <a:moveTo>
                  <a:pt x="6901" y="3794"/>
                </a:moveTo>
                <a:lnTo>
                  <a:pt x="20914" y="10800"/>
                </a:lnTo>
                <a:lnTo>
                  <a:pt x="6901" y="17806"/>
                </a:lnTo>
                <a:close/>
              </a:path>
            </a:pathLst>
          </a:custGeom>
          <a:solidFill>
            <a:srgbClr val="00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" name="Text Box 39"/>
          <p:cNvSpPr/>
          <p:nvPr/>
        </p:nvSpPr>
        <p:spPr>
          <a:xfrm>
            <a:off x="3264840" y="3787920"/>
            <a:ext cx="2745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Foreign Exchange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" name="AutoShape 40">
            <a:hlinkClick r:id="rId5" action="ppaction://hlinksldjump"/>
          </p:cNvPr>
          <p:cNvSpPr/>
          <p:nvPr/>
        </p:nvSpPr>
        <p:spPr>
          <a:xfrm>
            <a:off x="2308320" y="3838680"/>
            <a:ext cx="453960" cy="35388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3880"/>
              <a:gd name="textAreaBottom" fmla="*/ 331200 h 353880"/>
            </a:gdLst>
            <a:ahLst/>
            <a:cxnLst/>
            <a:rect l="textAreaLeft" t="textAreaTop" r="textAreaRight" b="textAreaBottom"/>
            <a:pathLst>
              <a:path w="27702" h="21600">
                <a:moveTo>
                  <a:pt x="0" y="0"/>
                </a:moveTo>
                <a:lnTo>
                  <a:pt x="27702" y="0"/>
                </a:lnTo>
                <a:lnTo>
                  <a:pt x="27702" y="21600"/>
                </a:lnTo>
                <a:lnTo>
                  <a:pt x="0" y="21600"/>
                </a:lnTo>
                <a:close/>
              </a:path>
              <a:path fill="lightenLess" w="27702" h="21600">
                <a:moveTo>
                  <a:pt x="0" y="0"/>
                </a:moveTo>
                <a:lnTo>
                  <a:pt x="27702" y="0"/>
                </a:lnTo>
                <a:lnTo>
                  <a:pt x="26302" y="1400"/>
                </a:lnTo>
                <a:lnTo>
                  <a:pt x="1400" y="1400"/>
                </a:lnTo>
                <a:close/>
              </a:path>
              <a:path fill="darken" w="27702" h="21600">
                <a:moveTo>
                  <a:pt x="27702" y="0"/>
                </a:moveTo>
                <a:lnTo>
                  <a:pt x="27702" y="21600"/>
                </a:lnTo>
                <a:lnTo>
                  <a:pt x="26302" y="20200"/>
                </a:lnTo>
                <a:lnTo>
                  <a:pt x="26302" y="1400"/>
                </a:lnTo>
                <a:close/>
              </a:path>
              <a:path fill="darkenLess" w="27702" h="21600">
                <a:moveTo>
                  <a:pt x="27702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302" y="20200"/>
                </a:lnTo>
                <a:close/>
              </a:path>
              <a:path fill="lighten" w="27702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702" h="21600">
                <a:moveTo>
                  <a:pt x="6845" y="3794"/>
                </a:moveTo>
                <a:lnTo>
                  <a:pt x="20858" y="10800"/>
                </a:lnTo>
                <a:lnTo>
                  <a:pt x="6845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" name="AutoShape 40">
            <a:hlinkClick r:id="rId6" action="ppaction://hlinksldjump"/>
          </p:cNvPr>
          <p:cNvSpPr/>
          <p:nvPr/>
        </p:nvSpPr>
        <p:spPr>
          <a:xfrm>
            <a:off x="2243160" y="5986440"/>
            <a:ext cx="628560" cy="522360"/>
          </a:xfrm>
          <a:custGeom>
            <a:avLst/>
            <a:gdLst>
              <a:gd name="textAreaLeft" fmla="*/ 33840 w 628560"/>
              <a:gd name="textAreaRight" fmla="*/ 594720 w 628560"/>
              <a:gd name="textAreaTop" fmla="*/ 33840 h 522360"/>
              <a:gd name="textAreaBottom" fmla="*/ 488520 h 522360"/>
            </a:gdLst>
            <a:ahLst/>
            <a:cxnLst/>
            <a:rect l="textAreaLeft" t="textAreaTop" r="textAreaRight" b="textAreaBottom"/>
            <a:pathLst>
              <a:path w="25988" h="21600">
                <a:moveTo>
                  <a:pt x="0" y="0"/>
                </a:moveTo>
                <a:lnTo>
                  <a:pt x="25988" y="0"/>
                </a:lnTo>
                <a:lnTo>
                  <a:pt x="25988" y="21600"/>
                </a:lnTo>
                <a:lnTo>
                  <a:pt x="0" y="21600"/>
                </a:lnTo>
                <a:close/>
              </a:path>
              <a:path fill="lightenLess" w="25988" h="21600">
                <a:moveTo>
                  <a:pt x="0" y="0"/>
                </a:moveTo>
                <a:lnTo>
                  <a:pt x="25988" y="0"/>
                </a:lnTo>
                <a:lnTo>
                  <a:pt x="24588" y="1400"/>
                </a:lnTo>
                <a:lnTo>
                  <a:pt x="1400" y="1400"/>
                </a:lnTo>
                <a:close/>
              </a:path>
              <a:path fill="darken" w="25988" h="21600">
                <a:moveTo>
                  <a:pt x="25988" y="0"/>
                </a:moveTo>
                <a:lnTo>
                  <a:pt x="25988" y="21600"/>
                </a:lnTo>
                <a:lnTo>
                  <a:pt x="24588" y="20200"/>
                </a:lnTo>
                <a:lnTo>
                  <a:pt x="24588" y="1400"/>
                </a:lnTo>
                <a:close/>
              </a:path>
              <a:path fill="darkenLess" w="25988" h="21600">
                <a:moveTo>
                  <a:pt x="2598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88" y="20200"/>
                </a:lnTo>
                <a:close/>
              </a:path>
              <a:path fill="lighten" w="2598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88" h="21600">
                <a:moveTo>
                  <a:pt x="5988" y="3794"/>
                </a:moveTo>
                <a:lnTo>
                  <a:pt x="20001" y="10800"/>
                </a:lnTo>
                <a:lnTo>
                  <a:pt x="5988" y="17806"/>
                </a:lnTo>
                <a:close/>
              </a:path>
            </a:pathLst>
          </a:custGeom>
          <a:solidFill>
            <a:srgbClr val="D9D9D9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" name="Text Box 39"/>
          <p:cNvSpPr/>
          <p:nvPr/>
        </p:nvSpPr>
        <p:spPr>
          <a:xfrm>
            <a:off x="3228480" y="5986440"/>
            <a:ext cx="3904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Exam Type Questions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" name="Text Box 39"/>
          <p:cNvSpPr/>
          <p:nvPr/>
        </p:nvSpPr>
        <p:spPr>
          <a:xfrm>
            <a:off x="3271680" y="2886120"/>
            <a:ext cx="3895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" name="AutoShape 40">
            <a:hlinkClick r:id="rId7" action="ppaction://hlinksldjump"/>
          </p:cNvPr>
          <p:cNvSpPr/>
          <p:nvPr/>
        </p:nvSpPr>
        <p:spPr>
          <a:xfrm>
            <a:off x="2308320" y="2940120"/>
            <a:ext cx="453960" cy="35064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0640"/>
              <a:gd name="textAreaBottom" fmla="*/ 327960 h 350640"/>
            </a:gdLst>
            <a:ahLst/>
            <a:cxnLst/>
            <a:rect l="textAreaLeft" t="textAreaTop" r="textAreaRight" b="textAreaBottom"/>
            <a:pathLst>
              <a:path w="27958" h="21600">
                <a:moveTo>
                  <a:pt x="0" y="0"/>
                </a:moveTo>
                <a:lnTo>
                  <a:pt x="27958" y="0"/>
                </a:lnTo>
                <a:lnTo>
                  <a:pt x="27958" y="21600"/>
                </a:lnTo>
                <a:lnTo>
                  <a:pt x="0" y="21600"/>
                </a:lnTo>
                <a:close/>
              </a:path>
              <a:path fill="lightenLess" w="27958" h="21600">
                <a:moveTo>
                  <a:pt x="0" y="0"/>
                </a:moveTo>
                <a:lnTo>
                  <a:pt x="27958" y="0"/>
                </a:lnTo>
                <a:lnTo>
                  <a:pt x="26558" y="1400"/>
                </a:lnTo>
                <a:lnTo>
                  <a:pt x="1400" y="1400"/>
                </a:lnTo>
                <a:close/>
              </a:path>
              <a:path fill="darken" w="27958" h="21600">
                <a:moveTo>
                  <a:pt x="27958" y="0"/>
                </a:moveTo>
                <a:lnTo>
                  <a:pt x="27958" y="21600"/>
                </a:lnTo>
                <a:lnTo>
                  <a:pt x="26558" y="20200"/>
                </a:lnTo>
                <a:lnTo>
                  <a:pt x="26558" y="1400"/>
                </a:lnTo>
                <a:close/>
              </a:path>
              <a:path fill="darkenLess" w="27958" h="21600">
                <a:moveTo>
                  <a:pt x="2795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558" y="20200"/>
                </a:lnTo>
                <a:close/>
              </a:path>
              <a:path fill="lighten" w="2795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958" h="21600">
                <a:moveTo>
                  <a:pt x="6973" y="3794"/>
                </a:moveTo>
                <a:lnTo>
                  <a:pt x="20986" y="10800"/>
                </a:lnTo>
                <a:lnTo>
                  <a:pt x="6973" y="17806"/>
                </a:lnTo>
                <a:close/>
              </a:path>
            </a:pathLst>
          </a:custGeom>
          <a:solidFill>
            <a:srgbClr val="FFC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9" name="Text Box 39"/>
          <p:cNvSpPr/>
          <p:nvPr/>
        </p:nvSpPr>
        <p:spPr>
          <a:xfrm>
            <a:off x="3260520" y="2435400"/>
            <a:ext cx="223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Hire Purchase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0" name="AutoShape 40">
            <a:hlinkClick r:id="rId8" action="ppaction://hlinksldjump"/>
          </p:cNvPr>
          <p:cNvSpPr/>
          <p:nvPr/>
        </p:nvSpPr>
        <p:spPr>
          <a:xfrm>
            <a:off x="2308320" y="2489040"/>
            <a:ext cx="453960" cy="35100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1000"/>
              <a:gd name="textAreaBottom" fmla="*/ 328320 h 351000"/>
            </a:gdLst>
            <a:ahLst/>
            <a:cxnLst/>
            <a:rect l="textAreaLeft" t="textAreaTop" r="textAreaRight" b="textAreaBottom"/>
            <a:pathLst>
              <a:path w="27930" h="21600">
                <a:moveTo>
                  <a:pt x="0" y="0"/>
                </a:moveTo>
                <a:lnTo>
                  <a:pt x="27930" y="0"/>
                </a:lnTo>
                <a:lnTo>
                  <a:pt x="27930" y="21600"/>
                </a:lnTo>
                <a:lnTo>
                  <a:pt x="0" y="21600"/>
                </a:lnTo>
                <a:close/>
              </a:path>
              <a:path fill="lightenLess" w="27930" h="21600">
                <a:moveTo>
                  <a:pt x="0" y="0"/>
                </a:moveTo>
                <a:lnTo>
                  <a:pt x="27930" y="0"/>
                </a:lnTo>
                <a:lnTo>
                  <a:pt x="26530" y="1400"/>
                </a:lnTo>
                <a:lnTo>
                  <a:pt x="1400" y="1400"/>
                </a:lnTo>
                <a:close/>
              </a:path>
              <a:path fill="darken" w="27930" h="21600">
                <a:moveTo>
                  <a:pt x="27930" y="0"/>
                </a:moveTo>
                <a:lnTo>
                  <a:pt x="27930" y="21600"/>
                </a:lnTo>
                <a:lnTo>
                  <a:pt x="26530" y="20200"/>
                </a:lnTo>
                <a:lnTo>
                  <a:pt x="26530" y="1400"/>
                </a:lnTo>
                <a:close/>
              </a:path>
              <a:path fill="darkenLess" w="27930" h="21600">
                <a:moveTo>
                  <a:pt x="2793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530" y="20200"/>
                </a:lnTo>
                <a:close/>
              </a:path>
              <a:path fill="lighten" w="2793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930" h="21600">
                <a:moveTo>
                  <a:pt x="6958" y="3794"/>
                </a:moveTo>
                <a:lnTo>
                  <a:pt x="20971" y="10800"/>
                </a:lnTo>
                <a:lnTo>
                  <a:pt x="6958" y="17806"/>
                </a:lnTo>
                <a:close/>
              </a:path>
            </a:pathLst>
          </a:custGeom>
          <a:solidFill>
            <a:srgbClr val="7030A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1" name="Text Box 39"/>
          <p:cNvSpPr/>
          <p:nvPr/>
        </p:nvSpPr>
        <p:spPr>
          <a:xfrm>
            <a:off x="3254760" y="1984320"/>
            <a:ext cx="821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VAT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2" name="AutoShape 40">
            <a:hlinkClick r:id="rId9" action="ppaction://hlinksldjump"/>
          </p:cNvPr>
          <p:cNvSpPr/>
          <p:nvPr/>
        </p:nvSpPr>
        <p:spPr>
          <a:xfrm>
            <a:off x="2308320" y="2039760"/>
            <a:ext cx="453960" cy="35100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1000"/>
              <a:gd name="textAreaBottom" fmla="*/ 328320 h 351000"/>
            </a:gdLst>
            <a:ahLst/>
            <a:cxnLst/>
            <a:rect l="textAreaLeft" t="textAreaTop" r="textAreaRight" b="textAreaBottom"/>
            <a:pathLst>
              <a:path w="27930" h="21600">
                <a:moveTo>
                  <a:pt x="0" y="0"/>
                </a:moveTo>
                <a:lnTo>
                  <a:pt x="27930" y="0"/>
                </a:lnTo>
                <a:lnTo>
                  <a:pt x="27930" y="21600"/>
                </a:lnTo>
                <a:lnTo>
                  <a:pt x="0" y="21600"/>
                </a:lnTo>
                <a:close/>
              </a:path>
              <a:path fill="lightenLess" w="27930" h="21600">
                <a:moveTo>
                  <a:pt x="0" y="0"/>
                </a:moveTo>
                <a:lnTo>
                  <a:pt x="27930" y="0"/>
                </a:lnTo>
                <a:lnTo>
                  <a:pt x="26530" y="1400"/>
                </a:lnTo>
                <a:lnTo>
                  <a:pt x="1400" y="1400"/>
                </a:lnTo>
                <a:close/>
              </a:path>
              <a:path fill="darken" w="27930" h="21600">
                <a:moveTo>
                  <a:pt x="27930" y="0"/>
                </a:moveTo>
                <a:lnTo>
                  <a:pt x="27930" y="21600"/>
                </a:lnTo>
                <a:lnTo>
                  <a:pt x="26530" y="20200"/>
                </a:lnTo>
                <a:lnTo>
                  <a:pt x="26530" y="1400"/>
                </a:lnTo>
                <a:close/>
              </a:path>
              <a:path fill="darkenLess" w="27930" h="21600">
                <a:moveTo>
                  <a:pt x="2793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530" y="20200"/>
                </a:lnTo>
                <a:close/>
              </a:path>
              <a:path fill="lighten" w="2793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930" h="21600">
                <a:moveTo>
                  <a:pt x="6958" y="3794"/>
                </a:moveTo>
                <a:lnTo>
                  <a:pt x="20971" y="10800"/>
                </a:lnTo>
                <a:lnTo>
                  <a:pt x="6958" y="17806"/>
                </a:lnTo>
                <a:close/>
              </a:path>
            </a:pathLst>
          </a:custGeom>
          <a:solidFill>
            <a:srgbClr val="0066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3" name="Text Box 39"/>
          <p:cNvSpPr/>
          <p:nvPr/>
        </p:nvSpPr>
        <p:spPr>
          <a:xfrm>
            <a:off x="3260520" y="3336840"/>
            <a:ext cx="2254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Profit  &amp; Loss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4" name="AutoShape 40">
            <a:hlinkClick r:id="rId10" action="ppaction://hlinksldjump"/>
          </p:cNvPr>
          <p:cNvSpPr/>
          <p:nvPr/>
        </p:nvSpPr>
        <p:spPr>
          <a:xfrm>
            <a:off x="2308320" y="3389400"/>
            <a:ext cx="453960" cy="35064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0640"/>
              <a:gd name="textAreaBottom" fmla="*/ 327960 h 350640"/>
            </a:gdLst>
            <a:ahLst/>
            <a:cxnLst/>
            <a:rect l="textAreaLeft" t="textAreaTop" r="textAreaRight" b="textAreaBottom"/>
            <a:pathLst>
              <a:path w="27958" h="21600">
                <a:moveTo>
                  <a:pt x="0" y="0"/>
                </a:moveTo>
                <a:lnTo>
                  <a:pt x="27958" y="0"/>
                </a:lnTo>
                <a:lnTo>
                  <a:pt x="27958" y="21600"/>
                </a:lnTo>
                <a:lnTo>
                  <a:pt x="0" y="21600"/>
                </a:lnTo>
                <a:close/>
              </a:path>
              <a:path fill="lightenLess" w="27958" h="21600">
                <a:moveTo>
                  <a:pt x="0" y="0"/>
                </a:moveTo>
                <a:lnTo>
                  <a:pt x="27958" y="0"/>
                </a:lnTo>
                <a:lnTo>
                  <a:pt x="26558" y="1400"/>
                </a:lnTo>
                <a:lnTo>
                  <a:pt x="1400" y="1400"/>
                </a:lnTo>
                <a:close/>
              </a:path>
              <a:path fill="darken" w="27958" h="21600">
                <a:moveTo>
                  <a:pt x="27958" y="0"/>
                </a:moveTo>
                <a:lnTo>
                  <a:pt x="27958" y="21600"/>
                </a:lnTo>
                <a:lnTo>
                  <a:pt x="26558" y="20200"/>
                </a:lnTo>
                <a:lnTo>
                  <a:pt x="26558" y="1400"/>
                </a:lnTo>
                <a:close/>
              </a:path>
              <a:path fill="darkenLess" w="27958" h="21600">
                <a:moveTo>
                  <a:pt x="2795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558" y="20200"/>
                </a:lnTo>
                <a:close/>
              </a:path>
              <a:path fill="lighten" w="2795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958" h="21600">
                <a:moveTo>
                  <a:pt x="6973" y="3794"/>
                </a:moveTo>
                <a:lnTo>
                  <a:pt x="20986" y="10800"/>
                </a:lnTo>
                <a:lnTo>
                  <a:pt x="6973" y="17806"/>
                </a:lnTo>
                <a:close/>
              </a:path>
            </a:pathLst>
          </a:custGeom>
          <a:solidFill>
            <a:srgbClr val="0A0A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5" name="Text Box 39"/>
          <p:cNvSpPr/>
          <p:nvPr/>
        </p:nvSpPr>
        <p:spPr>
          <a:xfrm>
            <a:off x="3261600" y="4238640"/>
            <a:ext cx="251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Simple Interest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6" name="AutoShape 40">
            <a:hlinkClick r:id="rId11" action="ppaction://hlinksldjump"/>
          </p:cNvPr>
          <p:cNvSpPr/>
          <p:nvPr/>
        </p:nvSpPr>
        <p:spPr>
          <a:xfrm>
            <a:off x="2308320" y="4292640"/>
            <a:ext cx="453960" cy="35388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3880"/>
              <a:gd name="textAreaBottom" fmla="*/ 331200 h 353880"/>
            </a:gdLst>
            <a:ahLst/>
            <a:cxnLst/>
            <a:rect l="textAreaLeft" t="textAreaTop" r="textAreaRight" b="textAreaBottom"/>
            <a:pathLst>
              <a:path w="27702" h="21600">
                <a:moveTo>
                  <a:pt x="0" y="0"/>
                </a:moveTo>
                <a:lnTo>
                  <a:pt x="27702" y="0"/>
                </a:lnTo>
                <a:lnTo>
                  <a:pt x="27702" y="21600"/>
                </a:lnTo>
                <a:lnTo>
                  <a:pt x="0" y="21600"/>
                </a:lnTo>
                <a:close/>
              </a:path>
              <a:path fill="lightenLess" w="27702" h="21600">
                <a:moveTo>
                  <a:pt x="0" y="0"/>
                </a:moveTo>
                <a:lnTo>
                  <a:pt x="27702" y="0"/>
                </a:lnTo>
                <a:lnTo>
                  <a:pt x="26302" y="1400"/>
                </a:lnTo>
                <a:lnTo>
                  <a:pt x="1400" y="1400"/>
                </a:lnTo>
                <a:close/>
              </a:path>
              <a:path fill="darken" w="27702" h="21600">
                <a:moveTo>
                  <a:pt x="27702" y="0"/>
                </a:moveTo>
                <a:lnTo>
                  <a:pt x="27702" y="21600"/>
                </a:lnTo>
                <a:lnTo>
                  <a:pt x="26302" y="20200"/>
                </a:lnTo>
                <a:lnTo>
                  <a:pt x="26302" y="1400"/>
                </a:lnTo>
                <a:close/>
              </a:path>
              <a:path fill="darkenLess" w="27702" h="21600">
                <a:moveTo>
                  <a:pt x="27702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302" y="20200"/>
                </a:lnTo>
                <a:close/>
              </a:path>
              <a:path fill="lighten" w="27702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702" h="21600">
                <a:moveTo>
                  <a:pt x="6845" y="3794"/>
                </a:moveTo>
                <a:lnTo>
                  <a:pt x="20858" y="10800"/>
                </a:lnTo>
                <a:lnTo>
                  <a:pt x="6845" y="17806"/>
                </a:lnTo>
                <a:close/>
              </a:path>
            </a:pathLst>
          </a:custGeom>
          <a:solidFill>
            <a:srgbClr val="00B05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F12F0E1-026C-4A37-BAC5-36685CE00F3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8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Hire Purchase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0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1" name="Text Box 7"/>
          <p:cNvSpPr/>
          <p:nvPr/>
        </p:nvSpPr>
        <p:spPr>
          <a:xfrm>
            <a:off x="1459080" y="2255760"/>
            <a:ext cx="75787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Hire Purchase :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When you pay for goods by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putting down a deposit and then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paying the rest up in small fixed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payments over a period of time.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2" name="Text Box 1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3" name="Text Box 16"/>
          <p:cNvSpPr/>
          <p:nvPr/>
        </p:nvSpPr>
        <p:spPr>
          <a:xfrm>
            <a:off x="1071720" y="4346640"/>
            <a:ext cx="8097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Normally you pay more for the goods using this method.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5" dur="indefinite" restart="never" nodeType="tmRoot">
          <p:childTnLst>
            <p:seq>
              <p:cTn id="166" dur="indefinite" nodeType="mainSeq">
                <p:childTnLst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1" dur="80"/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2" dur="80"/>
                                        <p:tgtEl>
                                          <p:spTgt spid="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80"/>
                                        <p:tgtEl>
                                          <p:spTgt spid="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8" dur="80"/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9" dur="80"/>
                                        <p:tgtEl>
                                          <p:spTgt spid="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80"/>
                                        <p:tgtEl>
                                          <p:spTgt spid="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98F15F7-2099-47B1-A7E9-215283DE6AD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1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8" name="Rectangle 9"/>
          <p:cNvSpPr/>
          <p:nvPr/>
        </p:nvSpPr>
        <p:spPr>
          <a:xfrm>
            <a:off x="5035680" y="4976640"/>
            <a:ext cx="3786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+ 12 x £28.80 = £420.60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9" name="Rectangle 10"/>
          <p:cNvSpPr/>
          <p:nvPr/>
        </p:nvSpPr>
        <p:spPr>
          <a:xfrm>
            <a:off x="1490040" y="4976640"/>
            <a:ext cx="2714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Total H.P. price =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0" name="Text Box 1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1" name="Text Box 16"/>
          <p:cNvSpPr/>
          <p:nvPr/>
        </p:nvSpPr>
        <p:spPr>
          <a:xfrm>
            <a:off x="1153440" y="5657760"/>
            <a:ext cx="324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Difference in price =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2" name="Rectangle 17"/>
          <p:cNvSpPr/>
          <p:nvPr/>
        </p:nvSpPr>
        <p:spPr>
          <a:xfrm>
            <a:off x="4261680" y="5657760"/>
            <a:ext cx="4427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£420.60 - £365.50 = £55.10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3" name="Text Box 18"/>
          <p:cNvSpPr/>
          <p:nvPr/>
        </p:nvSpPr>
        <p:spPr>
          <a:xfrm>
            <a:off x="1212840" y="4183200"/>
            <a:ext cx="7289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much more do you pay by using Hire Purchase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24" name="Picture 14" descr="Washing_Machine.jpg"/>
          <p:cNvPicPr/>
          <p:nvPr/>
        </p:nvPicPr>
        <p:blipFill>
          <a:blip r:embed="rId3"/>
          <a:srcRect l="10189" t="0" r="8609" b="0"/>
          <a:stretch/>
        </p:blipFill>
        <p:spPr>
          <a:xfrm>
            <a:off x="7289640" y="85680"/>
            <a:ext cx="1700280" cy="2094120"/>
          </a:xfrm>
          <a:prstGeom prst="rect">
            <a:avLst/>
          </a:prstGeom>
          <a:noFill/>
          <a:ln w="57240">
            <a:solidFill>
              <a:srgbClr val="FFFF00"/>
            </a:solidFill>
            <a:miter/>
          </a:ln>
        </p:spPr>
      </p:pic>
      <p:sp>
        <p:nvSpPr>
          <p:cNvPr id="325" name="Text Box 8"/>
          <p:cNvSpPr/>
          <p:nvPr/>
        </p:nvSpPr>
        <p:spPr>
          <a:xfrm>
            <a:off x="990720" y="2009880"/>
            <a:ext cx="6165720" cy="1922760"/>
          </a:xfrm>
          <a:prstGeom prst="rect">
            <a:avLst/>
          </a:prstGeom>
          <a:solidFill>
            <a:srgbClr val="5F5F5F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Buying Products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Washing Machine Cash Price £365.50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by H.P. £75 deposit + 12 Payment £28.80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6" name="Rectangle 9"/>
          <p:cNvSpPr/>
          <p:nvPr/>
        </p:nvSpPr>
        <p:spPr>
          <a:xfrm>
            <a:off x="4235400" y="5000760"/>
            <a:ext cx="81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£75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7" name="Rectangle 14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Hire Purchase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1" dur="indefinite" restart="never" nodeType="tmRoot">
          <p:childTnLst>
            <p:seq>
              <p:cTn id="182" dur="indefinite" nodeType="mainSeq">
                <p:childTnLst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7" dur="8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8" dur="8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9" dur="8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4" dur="80"/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5" dur="80"/>
                                        <p:tgtEl>
                                          <p:spTgt spid="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80"/>
                                        <p:tgtEl>
                                          <p:spTgt spid="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1" dur="80"/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2" dur="80"/>
                                        <p:tgtEl>
                                          <p:spTgt spid="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3" dur="80"/>
                                        <p:tgtEl>
                                          <p:spTgt spid="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8" dur="80"/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9" dur="80"/>
                                        <p:tgtEl>
                                          <p:spTgt spid="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80"/>
                                        <p:tgtEl>
                                          <p:spTgt spid="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5" dur="80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6" dur="80"/>
                                        <p:tgtEl>
                                          <p:spTgt spid="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7" dur="80"/>
                                        <p:tgtEl>
                                          <p:spTgt spid="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Rectangle 14"/>
          <p:cNvSpPr/>
          <p:nvPr/>
        </p:nvSpPr>
        <p:spPr>
          <a:xfrm>
            <a:off x="1042920" y="401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Hire Purchase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EA235A-C43F-4013-ACCF-5382544D7AA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3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2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3" name="Rectangle 9"/>
          <p:cNvSpPr/>
          <p:nvPr/>
        </p:nvSpPr>
        <p:spPr>
          <a:xfrm>
            <a:off x="5035680" y="4976640"/>
            <a:ext cx="3786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+ 12 x £11 = £144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4" name="Rectangle 10"/>
          <p:cNvSpPr/>
          <p:nvPr/>
        </p:nvSpPr>
        <p:spPr>
          <a:xfrm>
            <a:off x="1490040" y="4976640"/>
            <a:ext cx="2714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Total H.P. price =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5" name="Text Box 1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6" name="Text Box 16"/>
          <p:cNvSpPr/>
          <p:nvPr/>
        </p:nvSpPr>
        <p:spPr>
          <a:xfrm>
            <a:off x="1153440" y="5657760"/>
            <a:ext cx="324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Difference in price =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7" name="Rectangle 17"/>
          <p:cNvSpPr/>
          <p:nvPr/>
        </p:nvSpPr>
        <p:spPr>
          <a:xfrm>
            <a:off x="4276080" y="5657760"/>
            <a:ext cx="3034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£144 - £120 = £24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8" name="Text Box 18"/>
          <p:cNvSpPr/>
          <p:nvPr/>
        </p:nvSpPr>
        <p:spPr>
          <a:xfrm>
            <a:off x="1212840" y="4183200"/>
            <a:ext cx="7289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much more do you pay by using Hire Purchase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9" name="Text Box 8"/>
          <p:cNvSpPr/>
          <p:nvPr/>
        </p:nvSpPr>
        <p:spPr>
          <a:xfrm>
            <a:off x="1092240" y="2009880"/>
            <a:ext cx="5579640" cy="1922760"/>
          </a:xfrm>
          <a:prstGeom prst="rect">
            <a:avLst/>
          </a:prstGeom>
          <a:solidFill>
            <a:srgbClr val="5F5F5F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Buying Products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Hoover Cash Price £120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by H.P. 10% deposit + 12 Payment £11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0" name="Rectangle 9"/>
          <p:cNvSpPr/>
          <p:nvPr/>
        </p:nvSpPr>
        <p:spPr>
          <a:xfrm>
            <a:off x="4235400" y="5000760"/>
            <a:ext cx="81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41" name="Picture 17" descr="hoover.jpg"/>
          <p:cNvPicPr/>
          <p:nvPr/>
        </p:nvPicPr>
        <p:blipFill>
          <a:blip r:embed="rId3"/>
          <a:stretch/>
        </p:blipFill>
        <p:spPr>
          <a:xfrm>
            <a:off x="6904080" y="206280"/>
            <a:ext cx="1996920" cy="2395800"/>
          </a:xfrm>
          <a:prstGeom prst="rect">
            <a:avLst/>
          </a:prstGeom>
          <a:noFill/>
          <a:ln w="57240">
            <a:solidFill>
              <a:srgbClr val="FFFF00"/>
            </a:solidFill>
            <a:miter/>
          </a:ln>
        </p:spPr>
      </p:pic>
      <p:sp>
        <p:nvSpPr>
          <p:cNvPr id="342" name="Cloud Callout 18"/>
          <p:cNvSpPr/>
          <p:nvPr/>
        </p:nvSpPr>
        <p:spPr>
          <a:xfrm>
            <a:off x="3811680" y="231840"/>
            <a:ext cx="3568680" cy="2330280"/>
          </a:xfrm>
          <a:prstGeom prst="cloudCallout">
            <a:avLst>
              <a:gd name="adj1" fmla="val -23361"/>
              <a:gd name="adj2" fmla="val 151939"/>
            </a:avLst>
          </a:pr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Deposit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10% of £120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120  ÷ 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= £12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8" dur="indefinite" restart="never" nodeType="tmRoot">
          <p:childTnLst>
            <p:seq>
              <p:cTn id="219" dur="indefinite" nodeType="mainSeq">
                <p:childTnLst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4" dur="80"/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5" dur="80"/>
                                        <p:tgtEl>
                                          <p:spTgt spid="3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80"/>
                                        <p:tgtEl>
                                          <p:spTgt spid="3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31" dur="80"/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32" dur="80"/>
                                        <p:tgtEl>
                                          <p:spTgt spid="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80"/>
                                        <p:tgtEl>
                                          <p:spTgt spid="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8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3" presetClass="entr" fill="hold" nodeType="withEffect" presetSubtype="1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1" dur="500"/>
                                        <p:tgtEl>
                                          <p:spTgt spid="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6" dur="500"/>
                                        <p:tgtEl>
                                          <p:spTgt spid="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1" dur="500"/>
                                        <p:tgtEl>
                                          <p:spTgt spid="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6" dur="500"/>
                                        <p:tgtEl>
                                          <p:spTgt spid="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260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3" presetClass="exit" fill="hold" nodeType="withEffect" presetSubtype="1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 additive="repl">
                                        <p:cTn id="263" dur="500"/>
                                        <p:tgtEl>
                                          <p:spTgt spid="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3" presetClass="exit" fill="hold" nodeType="withEffect" presetSubtype="1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 additive="repl">
                                        <p:cTn id="266" dur="500"/>
                                        <p:tgtEl>
                                          <p:spTgt spid="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3" presetClass="exit" fill="hold" nodeType="withEffect" presetSubtype="1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 additive="repl">
                                        <p:cTn id="269" dur="500"/>
                                        <p:tgtEl>
                                          <p:spTgt spid="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3" presetClass="exit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272" dur="500"/>
                                        <p:tgtEl>
                                          <p:spTgt spid="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78" dur="8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79" dur="8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8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85" dur="80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86" dur="80"/>
                                        <p:tgtEl>
                                          <p:spTgt spid="3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7" dur="80"/>
                                        <p:tgtEl>
                                          <p:spTgt spid="3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92" dur="80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93" dur="80"/>
                                        <p:tgtEl>
                                          <p:spTgt spid="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4" dur="80"/>
                                        <p:tgtEl>
                                          <p:spTgt spid="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4" name="Text Box 3"/>
          <p:cNvSpPr/>
          <p:nvPr/>
        </p:nvSpPr>
        <p:spPr>
          <a:xfrm>
            <a:off x="2340000" y="246528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TJ N5 Lifeskills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21.2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Ch21 (page 204)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45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6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7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Hire Purchase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8" name="TextBox 11"/>
          <p:cNvSpPr/>
          <p:nvPr/>
        </p:nvSpPr>
        <p:spPr>
          <a:xfrm>
            <a:off x="89640" y="1549440"/>
            <a:ext cx="70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N5 LS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9" name="Text Box 3"/>
          <p:cNvSpPr/>
          <p:nvPr/>
        </p:nvSpPr>
        <p:spPr>
          <a:xfrm rot="16200000">
            <a:off x="-1300320" y="41904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50" name="Picture 6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C5F30DD-C902-40F3-9915-B9441E4DAA2C}" type="datetime5"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2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Maths Dept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1754280" y="463320"/>
            <a:ext cx="5619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54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56" name="Object 2"/>
          <p:cNvGraphicFramePr/>
          <p:nvPr/>
        </p:nvGraphicFramePr>
        <p:xfrm>
          <a:off x="1217520" y="2206800"/>
          <a:ext cx="7926480" cy="25873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57" name="Object 2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217520" y="2206800"/>
                    <a:ext cx="7926480" cy="258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58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E4BC050-D276-4DE7-BD66-18D412235F0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0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1836360" y="49176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6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3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64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5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6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7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8" name="Rectangle 9"/>
          <p:cNvSpPr/>
          <p:nvPr/>
        </p:nvSpPr>
        <p:spPr>
          <a:xfrm>
            <a:off x="977760" y="30052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calculate Building &amp; Life Insurance from a table of values taking account various factors.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9" name="Text Box 11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Read information from a chart.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0" name="Text Box 15"/>
          <p:cNvSpPr/>
          <p:nvPr/>
        </p:nvSpPr>
        <p:spPr>
          <a:xfrm>
            <a:off x="5070600" y="3817800"/>
            <a:ext cx="40860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Calculate Building &amp; Life Insurance taking in various factors.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5" dur="indefinite" restart="never" nodeType="tmRoot">
          <p:childTnLst>
            <p:seq>
              <p:cTn id="296" dur="indefinite" nodeType="mainSeq">
                <p:childTnLst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1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6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1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Rectangle 12"/>
          <p:cNvSpPr/>
          <p:nvPr/>
        </p:nvSpPr>
        <p:spPr>
          <a:xfrm>
            <a:off x="14558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0C2B995-BE24-4CD1-BC24-CCA628C04454}" type="datetime5"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3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Maths Dept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7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5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76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7" name="Text Box 13"/>
          <p:cNvSpPr/>
          <p:nvPr/>
        </p:nvSpPr>
        <p:spPr>
          <a:xfrm>
            <a:off x="1190160" y="2014560"/>
            <a:ext cx="7571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You </a:t>
            </a: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NEED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to buy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insurance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 case anything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goes wrong with your house.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8" name="Text Box 13"/>
          <p:cNvSpPr/>
          <p:nvPr/>
        </p:nvSpPr>
        <p:spPr>
          <a:xfrm>
            <a:off x="1089720" y="3162240"/>
            <a:ext cx="7948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It is a good idea to buy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content insurance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 case your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house gets broken into or items breakdown.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9" name="Text Box 13"/>
          <p:cNvSpPr/>
          <p:nvPr/>
        </p:nvSpPr>
        <p:spPr>
          <a:xfrm>
            <a:off x="1033560" y="4202280"/>
            <a:ext cx="7551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It is a good idea to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valuables insurance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 case your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house gets broken into.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0" name="Cloud 17"/>
          <p:cNvSpPr/>
          <p:nvPr/>
        </p:nvSpPr>
        <p:spPr>
          <a:xfrm>
            <a:off x="4889520" y="0"/>
            <a:ext cx="2743200" cy="2093760"/>
          </a:xfrm>
          <a:custGeom>
            <a:avLst/>
            <a:gdLst>
              <a:gd name="textAreaLeft" fmla="*/ 378000 w 2743200"/>
              <a:gd name="textAreaRight" fmla="*/ 2170080 w 2743200"/>
              <a:gd name="textAreaTop" fmla="*/ 316080 h 2093760"/>
              <a:gd name="textAreaBottom" fmla="*/ 1680480 h 2093760"/>
              <a:gd name="GluePoint1X" fmla="*/ 2740914 w 43200"/>
              <a:gd name="GluePoint1Y" fmla="*/ 1046957 h 43200"/>
              <a:gd name="GluePoint2X" fmla="*/ 1371600 w 43200"/>
              <a:gd name="GluePoint2Y" fmla="*/ 2091683 h 43200"/>
              <a:gd name="GluePoint3X" fmla="*/ 8509 w 43200"/>
              <a:gd name="GluePoint3Y" fmla="*/ 1046957 h 43200"/>
              <a:gd name="GluePoint4X" fmla="*/ 1371600 w 43200"/>
              <a:gd name="GluePoint4Y" fmla="*/ 11972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Roof, walls, floor etc...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1" name="Cloud 18"/>
          <p:cNvSpPr/>
          <p:nvPr/>
        </p:nvSpPr>
        <p:spPr>
          <a:xfrm>
            <a:off x="5429160" y="1220760"/>
            <a:ext cx="2743200" cy="2094120"/>
          </a:xfrm>
          <a:custGeom>
            <a:avLst/>
            <a:gdLst>
              <a:gd name="textAreaLeft" fmla="*/ 378000 w 2743200"/>
              <a:gd name="textAreaRight" fmla="*/ 2170080 w 2743200"/>
              <a:gd name="textAreaTop" fmla="*/ 316080 h 2094120"/>
              <a:gd name="textAreaBottom" fmla="*/ 1680840 h 2094120"/>
              <a:gd name="GluePoint1X" fmla="*/ 2740914 w 43200"/>
              <a:gd name="GluePoint1Y" fmla="*/ 1046956 h 43200"/>
              <a:gd name="GluePoint2X" fmla="*/ 1371600 w 43200"/>
              <a:gd name="GluePoint2Y" fmla="*/ 2091682 h 43200"/>
              <a:gd name="GluePoint3X" fmla="*/ 8509 w 43200"/>
              <a:gd name="GluePoint3Y" fmla="*/ 1046956 h 43200"/>
              <a:gd name="GluePoint4X" fmla="*/ 1371600 w 43200"/>
              <a:gd name="GluePoint4Y" fmla="*/ 11972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TV, DVD, Washing Machine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2" name="Cloud 19"/>
          <p:cNvSpPr/>
          <p:nvPr/>
        </p:nvSpPr>
        <p:spPr>
          <a:xfrm>
            <a:off x="5499000" y="2249640"/>
            <a:ext cx="3645000" cy="2093760"/>
          </a:xfrm>
          <a:custGeom>
            <a:avLst/>
            <a:gdLst>
              <a:gd name="textAreaLeft" fmla="*/ 502200 w 3645000"/>
              <a:gd name="textAreaRight" fmla="*/ 2883600 w 3645000"/>
              <a:gd name="textAreaTop" fmla="*/ 316080 h 2093760"/>
              <a:gd name="textAreaBottom" fmla="*/ 1680480 h 2093760"/>
              <a:gd name="GluePoint1X" fmla="*/ 3641863 w 43200"/>
              <a:gd name="GluePoint1Y" fmla="*/ 1046956 h 43200"/>
              <a:gd name="GluePoint2X" fmla="*/ 1822450 w 43200"/>
              <a:gd name="GluePoint2Y" fmla="*/ 2091682 h 43200"/>
              <a:gd name="GluePoint3X" fmla="*/ 11306 w 43200"/>
              <a:gd name="GluePoint3Y" fmla="*/ 1046956 h 43200"/>
              <a:gd name="GluePoint4X" fmla="*/ 1822450 w 43200"/>
              <a:gd name="GluePoint4Y" fmla="*/ 11972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Jewellery,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very expensive gifts.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2" dur="indefinite" restart="never" nodeType="tmRoot">
          <p:childTnLst>
            <p:seq>
              <p:cTn id="313" dur="indefinite" nodeType="mainSeq">
                <p:childTnLst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8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322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28" dur="8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9" dur="8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0" dur="8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35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339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45" dur="8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46" dur="8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7" dur="8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2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356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5943A19-135D-4B5E-8471-DA0C7317E57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8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6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88" name=""/>
          <p:cNvGraphicFramePr/>
          <p:nvPr/>
        </p:nvGraphicFramePr>
        <p:xfrm>
          <a:off x="2703600" y="2060640"/>
          <a:ext cx="4605120" cy="2620800"/>
        </p:xfrm>
        <a:graphic>
          <a:graphicData uri="http://schemas.openxmlformats.org/drawingml/2006/table">
            <a:tbl>
              <a:tblPr/>
              <a:tblGrid>
                <a:gridCol w="2217600"/>
                <a:gridCol w="2387520"/>
              </a:tblGrid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Items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Charge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7038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Building per £1000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£0.73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7038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Contents per £1000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£3.57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7038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Valuables per £100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£4.75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89" name="Text Box 40"/>
          <p:cNvSpPr/>
          <p:nvPr/>
        </p:nvSpPr>
        <p:spPr>
          <a:xfrm>
            <a:off x="1190880" y="4784760"/>
            <a:ext cx="78109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* Building &amp; Contents 10% discount for each year no claims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0" name="Text Box 40"/>
          <p:cNvSpPr/>
          <p:nvPr/>
        </p:nvSpPr>
        <p:spPr>
          <a:xfrm>
            <a:off x="1158840" y="5162400"/>
            <a:ext cx="35956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** Maximum discount 30%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1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EC8E962-3D5D-43DA-B474-6253715AB609}" type="datetime5"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4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Maths Dept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9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6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97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8" name="Text Box 7"/>
          <p:cNvSpPr/>
          <p:nvPr/>
        </p:nvSpPr>
        <p:spPr>
          <a:xfrm>
            <a:off x="1199520" y="2014560"/>
            <a:ext cx="7693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 :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much is the House Insurance for 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house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valued at £40 000.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9" name="Cloud 21"/>
          <p:cNvSpPr/>
          <p:nvPr/>
        </p:nvSpPr>
        <p:spPr>
          <a:xfrm>
            <a:off x="1692360" y="3024360"/>
            <a:ext cx="6080040" cy="285084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30560 h 2850840"/>
              <a:gd name="textAreaBottom" fmla="*/ 2288160 h 2850840"/>
              <a:gd name="GluePoint1X" fmla="*/ 6075058 w 43200"/>
              <a:gd name="GluePoint1Y" fmla="*/ 1425575 h 43200"/>
              <a:gd name="GluePoint2X" fmla="*/ 3040063 w 43200"/>
              <a:gd name="GluePoint2Y" fmla="*/ 2848114 h 43200"/>
              <a:gd name="GluePoint3X" fmla="*/ 18860 w 43200"/>
              <a:gd name="GluePoint3Y" fmla="*/ 1425575 h 43200"/>
              <a:gd name="GluePoint4X" fmla="*/ 3040063 w 43200"/>
              <a:gd name="GluePoint4Y" fmla="*/ 16301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Value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  Premium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    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1000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0.73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40000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00" name="Object 17"/>
          <p:cNvGraphicFramePr/>
          <p:nvPr/>
        </p:nvGraphicFramePr>
        <p:xfrm>
          <a:off x="2932200" y="4576680"/>
          <a:ext cx="1041480" cy="897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1" name="Object 1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932200" y="4576680"/>
                    <a:ext cx="1041480" cy="89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02" name="Object 18"/>
          <p:cNvGraphicFramePr/>
          <p:nvPr/>
        </p:nvGraphicFramePr>
        <p:xfrm>
          <a:off x="3924360" y="4822920"/>
          <a:ext cx="952560" cy="4046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03" name="Object 1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924360" y="4822920"/>
                    <a:ext cx="952560" cy="40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04" name="Object 4"/>
          <p:cNvGraphicFramePr/>
          <p:nvPr/>
        </p:nvGraphicFramePr>
        <p:xfrm>
          <a:off x="5157720" y="4822920"/>
          <a:ext cx="1444680" cy="4046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05" name="Object 4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157720" y="4822920"/>
                    <a:ext cx="1444680" cy="40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6" name="Cloud 25"/>
          <p:cNvSpPr/>
          <p:nvPr/>
        </p:nvSpPr>
        <p:spPr>
          <a:xfrm>
            <a:off x="0" y="0"/>
            <a:ext cx="3106800" cy="1538280"/>
          </a:xfrm>
          <a:custGeom>
            <a:avLst/>
            <a:gdLst>
              <a:gd name="textAreaLeft" fmla="*/ 428040 w 3106800"/>
              <a:gd name="textAreaRight" fmla="*/ 2457720 w 3106800"/>
              <a:gd name="textAreaTop" fmla="*/ 232200 h 1538280"/>
              <a:gd name="textAreaBottom" fmla="*/ 1234800 h 1538280"/>
              <a:gd name="GluePoint1X" fmla="*/ 3104149 w 43200"/>
              <a:gd name="GluePoint1Y" fmla="*/ 769144 h 43200"/>
              <a:gd name="GluePoint2X" fmla="*/ 1553369 w 43200"/>
              <a:gd name="GluePoint2Y" fmla="*/ 1536650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58" dur="indefinite" restart="never" nodeType="tmRoot">
          <p:childTnLst>
            <p:seq>
              <p:cTn id="359" dur="indefinite" nodeType="mainSeq">
                <p:childTnLst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4" dur="500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5" dur="500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500"/>
                            </p:stCondLst>
                            <p:childTnLst>
                              <p:par>
                                <p:cTn id="367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69" dur="80"/>
                                        <p:tgtEl>
                                          <p:spTgt spid="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70" dur="80"/>
                                        <p:tgtEl>
                                          <p:spTgt spid="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1" dur="80"/>
                                        <p:tgtEl>
                                          <p:spTgt spid="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76" dur="80"/>
                                        <p:tgtEl>
                                          <p:spTgt spid="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77" dur="80"/>
                                        <p:tgtEl>
                                          <p:spTgt spid="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8" dur="80"/>
                                        <p:tgtEl>
                                          <p:spTgt spid="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3" dur="80"/>
                                        <p:tgtEl>
                                          <p:spTgt spid="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84" dur="80"/>
                                        <p:tgtEl>
                                          <p:spTgt spid="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5" dur="80"/>
                                        <p:tgtEl>
                                          <p:spTgt spid="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2" presetClass="entr" fill="hold" nodeType="clickEffect" presetSubtype="8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0" dur="5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1" dur="5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96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01"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06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54F17F3-1688-4502-8CBE-09C52BDFE8DC}" type="datetime5"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9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Maths Dept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1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1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12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3" name="Text Box 7"/>
          <p:cNvSpPr/>
          <p:nvPr/>
        </p:nvSpPr>
        <p:spPr>
          <a:xfrm>
            <a:off x="1202760" y="2014560"/>
            <a:ext cx="7848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 :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 decided to increase my insurance from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£40 000 to £50 000 cover.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How much more did it have to pay.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4" name="Cloud 19"/>
          <p:cNvSpPr/>
          <p:nvPr/>
        </p:nvSpPr>
        <p:spPr>
          <a:xfrm>
            <a:off x="1692360" y="3274920"/>
            <a:ext cx="6080040" cy="285120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30560 h 2851200"/>
              <a:gd name="textAreaBottom" fmla="*/ 2288520 h 2851200"/>
              <a:gd name="GluePoint1X" fmla="*/ 6075058 w 43200"/>
              <a:gd name="GluePoint1Y" fmla="*/ 1425575 h 43200"/>
              <a:gd name="GluePoint2X" fmla="*/ 3040063 w 43200"/>
              <a:gd name="GluePoint2Y" fmla="*/ 2848114 h 43200"/>
              <a:gd name="GluePoint3X" fmla="*/ 18860 w 43200"/>
              <a:gd name="GluePoint3Y" fmla="*/ 1425575 h 43200"/>
              <a:gd name="GluePoint4X" fmla="*/ 3040063 w 43200"/>
              <a:gd name="GluePoint4Y" fmla="*/ 16301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Value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  Premium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   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1000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0.73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10000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15" name="Object 17"/>
          <p:cNvGraphicFramePr/>
          <p:nvPr/>
        </p:nvGraphicFramePr>
        <p:xfrm>
          <a:off x="2960640" y="4827600"/>
          <a:ext cx="984240" cy="8967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16" name="Object 1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960640" y="4827600"/>
                    <a:ext cx="984240" cy="896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17" name="Object 18"/>
          <p:cNvGraphicFramePr/>
          <p:nvPr/>
        </p:nvGraphicFramePr>
        <p:xfrm>
          <a:off x="3924360" y="5073480"/>
          <a:ext cx="952560" cy="4050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18" name="Object 1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924360" y="5073480"/>
                    <a:ext cx="952560" cy="40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19" name="Object 4"/>
          <p:cNvGraphicFramePr/>
          <p:nvPr/>
        </p:nvGraphicFramePr>
        <p:xfrm>
          <a:off x="5243400" y="5073480"/>
          <a:ext cx="1271880" cy="4050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20" name="Object 4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243400" y="5073480"/>
                    <a:ext cx="1271880" cy="40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1" name="Cloud 24"/>
          <p:cNvSpPr/>
          <p:nvPr/>
        </p:nvSpPr>
        <p:spPr>
          <a:xfrm>
            <a:off x="0" y="0"/>
            <a:ext cx="3106800" cy="1538280"/>
          </a:xfrm>
          <a:custGeom>
            <a:avLst/>
            <a:gdLst>
              <a:gd name="textAreaLeft" fmla="*/ 428040 w 3106800"/>
              <a:gd name="textAreaRight" fmla="*/ 2457720 w 3106800"/>
              <a:gd name="textAreaTop" fmla="*/ 232200 h 1538280"/>
              <a:gd name="textAreaBottom" fmla="*/ 1234800 h 1538280"/>
              <a:gd name="GluePoint1X" fmla="*/ 3104149 w 43200"/>
              <a:gd name="GluePoint1Y" fmla="*/ 769144 h 43200"/>
              <a:gd name="GluePoint2X" fmla="*/ 1553369 w 43200"/>
              <a:gd name="GluePoint2Y" fmla="*/ 1536650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07" dur="indefinite" restart="never" nodeType="tmRoot">
          <p:childTnLst>
            <p:seq>
              <p:cTn id="408" dur="indefinite" nodeType="mainSeq">
                <p:childTnLst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3" dur="500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4" dur="500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500"/>
                            </p:stCondLst>
                            <p:childTnLst>
                              <p:par>
                                <p:cTn id="416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18" dur="80"/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19" dur="80"/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0" dur="80"/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25" dur="80"/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26" dur="80"/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7" dur="80"/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32" dur="80"/>
                                        <p:tgtEl>
                                          <p:spTgt spid="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33" dur="80"/>
                                        <p:tgtEl>
                                          <p:spTgt spid="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4" dur="80"/>
                                        <p:tgtEl>
                                          <p:spTgt spid="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2" presetClass="entr" fill="hold" nodeType="clickEffect" presetSubtype="8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9" dur="500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0" dur="500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45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6" fill="hold">
                      <p:stCondLst>
                        <p:cond delay="indefinite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50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>
                      <p:stCondLst>
                        <p:cond delay="indefinite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55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8CA2D88-F1D2-430C-BB11-AE1B1A69063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8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1282320" y="433080"/>
            <a:ext cx="588492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20" name="Picture 3" descr="scottishflag"/>
          <p:cNvPicPr/>
          <p:nvPr/>
        </p:nvPicPr>
        <p:blipFill>
          <a:blip r:embed="rId1"/>
          <a:stretch/>
        </p:blipFill>
        <p:spPr>
          <a:xfrm>
            <a:off x="1317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22" name="Picture 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3" name="Text Box 6"/>
          <p:cNvSpPr/>
          <p:nvPr/>
        </p:nvSpPr>
        <p:spPr>
          <a:xfrm>
            <a:off x="1033560" y="2154240"/>
            <a:ext cx="791820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numbers add to give 12 and divide to 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give 3. Find the two numbers.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2. Two numbers subtract to give 5 and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  multiply to 24. Find the two numbers.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3. Make your own question up.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F5AADD0-3FC9-4E85-92A6-0F630C26581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2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5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7" name="Text Box 7"/>
          <p:cNvSpPr/>
          <p:nvPr/>
        </p:nvSpPr>
        <p:spPr>
          <a:xfrm>
            <a:off x="885960" y="1833480"/>
            <a:ext cx="8258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: How much for Buildings insurance and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contents insurance if a house is valued at £80 000 and contents are valued at £5 000 and no claims for 2 years.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8" name="Text Box 40"/>
          <p:cNvSpPr/>
          <p:nvPr/>
        </p:nvSpPr>
        <p:spPr>
          <a:xfrm>
            <a:off x="989640" y="3255840"/>
            <a:ext cx="3045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Buildings insurance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29" name="Object 2"/>
          <p:cNvGraphicFramePr/>
          <p:nvPr/>
        </p:nvGraphicFramePr>
        <p:xfrm>
          <a:off x="3995640" y="4129200"/>
          <a:ext cx="2635200" cy="861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30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995640" y="4129200"/>
                    <a:ext cx="2635200" cy="861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1" name="Text Box 42"/>
          <p:cNvSpPr/>
          <p:nvPr/>
        </p:nvSpPr>
        <p:spPr>
          <a:xfrm>
            <a:off x="6622560" y="4305240"/>
            <a:ext cx="1284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£ 17.85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32" name="Object 3"/>
          <p:cNvGraphicFramePr/>
          <p:nvPr/>
        </p:nvGraphicFramePr>
        <p:xfrm>
          <a:off x="4049640" y="3065400"/>
          <a:ext cx="2705040" cy="8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33" name="Object 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049640" y="3065400"/>
                    <a:ext cx="2705040" cy="8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4" name="Text Box 44"/>
          <p:cNvSpPr/>
          <p:nvPr/>
        </p:nvSpPr>
        <p:spPr>
          <a:xfrm>
            <a:off x="6913800" y="3243240"/>
            <a:ext cx="124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£58.40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5" name="Text Box 45"/>
          <p:cNvSpPr/>
          <p:nvPr/>
        </p:nvSpPr>
        <p:spPr>
          <a:xfrm>
            <a:off x="1053360" y="4330800"/>
            <a:ext cx="305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Contents insurance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6" name="Text Box 46"/>
          <p:cNvSpPr/>
          <p:nvPr/>
        </p:nvSpPr>
        <p:spPr>
          <a:xfrm>
            <a:off x="6708240" y="4808520"/>
            <a:ext cx="226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Total : £76.25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7" name="Text Box 45"/>
          <p:cNvSpPr/>
          <p:nvPr/>
        </p:nvSpPr>
        <p:spPr>
          <a:xfrm>
            <a:off x="1132560" y="5397480"/>
            <a:ext cx="7245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Discount 20% of £76.25 = 0.2 x £76.26 = £15.25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8" name="Text Box 46"/>
          <p:cNvSpPr/>
          <p:nvPr/>
        </p:nvSpPr>
        <p:spPr>
          <a:xfrm>
            <a:off x="6498360" y="6016680"/>
            <a:ext cx="2217600" cy="459720"/>
          </a:xfrm>
          <a:prstGeom prst="rect">
            <a:avLst/>
          </a:prstGeom>
          <a:solidFill>
            <a:srgbClr val="363636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Total : £61.00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9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456" dur="indefinite" restart="never" nodeType="tmRoot">
          <p:childTnLst>
            <p:seq>
              <p:cTn id="457" dur="indefinite" nodeType="mainSeq">
                <p:childTnLst>
                  <p:par>
                    <p:cTn id="458" fill="hold">
                      <p:stCondLst>
                        <p:cond delay="indefinite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62" dur="80"/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63" dur="80"/>
                                        <p:tgtEl>
                                          <p:spTgt spid="4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4" dur="80"/>
                                        <p:tgtEl>
                                          <p:spTgt spid="4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>
                      <p:stCondLst>
                        <p:cond delay="indefinite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9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0" fill="hold">
                      <p:stCondLst>
                        <p:cond delay="indefinite"/>
                      </p:stCondLst>
                      <p:childTnLst>
                        <p:par>
                          <p:cTn id="471" fill="hold">
                            <p:stCondLst>
                              <p:cond delay="0"/>
                            </p:stCondLst>
                            <p:childTnLst>
                              <p:par>
                                <p:cTn id="4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74" dur="8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75" dur="8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6" dur="8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7" fill="hold">
                      <p:stCondLst>
                        <p:cond delay="indefinite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81" dur="8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82" dur="8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3" dur="8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88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3" dur="80"/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94" dur="80"/>
                                        <p:tgtEl>
                                          <p:spTgt spid="4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5" dur="80"/>
                                        <p:tgtEl>
                                          <p:spTgt spid="4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>
                      <p:stCondLst>
                        <p:cond delay="indefinite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00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01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2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>
                      <p:stCondLst>
                        <p:cond delay="indefinite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07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08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9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>
                      <p:stCondLst>
                        <p:cond delay="indefinite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14" dur="8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15" dur="8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6" dur="8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1" name="Text Box 7"/>
          <p:cNvSpPr/>
          <p:nvPr/>
        </p:nvSpPr>
        <p:spPr>
          <a:xfrm>
            <a:off x="914400" y="1809720"/>
            <a:ext cx="82296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Table shows monthly premiums.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sum assured is £10000 </a:t>
            </a: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(with Profits) </a:t>
            </a: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for the term 20 years.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39EF77F-30B0-44E3-A73E-599916D48D6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4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5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47" name=""/>
          <p:cNvGraphicFramePr/>
          <p:nvPr/>
        </p:nvGraphicFramePr>
        <p:xfrm>
          <a:off x="992160" y="3044880"/>
          <a:ext cx="7907400" cy="2414520"/>
        </p:xfrm>
        <a:graphic>
          <a:graphicData uri="http://schemas.openxmlformats.org/drawingml/2006/table">
            <a:tbl>
              <a:tblPr/>
              <a:tblGrid>
                <a:gridCol w="849240"/>
                <a:gridCol w="1351080"/>
                <a:gridCol w="1917720"/>
                <a:gridCol w="1895400"/>
                <a:gridCol w="1893960"/>
              </a:tblGrid>
              <a:tr h="9018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Age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Male smoker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Female smoker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Male 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non-smoker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Female 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non-smoker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043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1.25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1.02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0.77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0.57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043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1.36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1.11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0.86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0.66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040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30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1.48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1.20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0.96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0.75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48" name="Cloud 13"/>
          <p:cNvSpPr/>
          <p:nvPr/>
        </p:nvSpPr>
        <p:spPr>
          <a:xfrm>
            <a:off x="5769000" y="231840"/>
            <a:ext cx="3309840" cy="2446200"/>
          </a:xfrm>
          <a:custGeom>
            <a:avLst/>
            <a:gdLst>
              <a:gd name="textAreaLeft" fmla="*/ 456120 w 3309840"/>
              <a:gd name="textAreaRight" fmla="*/ 2618280 w 3309840"/>
              <a:gd name="textAreaTop" fmla="*/ 369360 h 2446200"/>
              <a:gd name="textAreaBottom" fmla="*/ 1963440 h 2446200"/>
              <a:gd name="GluePoint1X" fmla="*/ 3307180 w 43200"/>
              <a:gd name="GluePoint1Y" fmla="*/ 1223169 h 43200"/>
              <a:gd name="GluePoint2X" fmla="*/ 1654969 w 43200"/>
              <a:gd name="GluePoint2Y" fmla="*/ 2443733 h 43200"/>
              <a:gd name="GluePoint3X" fmla="*/ 10267 w 43200"/>
              <a:gd name="GluePoint3Y" fmla="*/ 1223169 h 43200"/>
              <a:gd name="GluePoint4X" fmla="*/ 1654969 w 43200"/>
              <a:gd name="GluePoint4Y" fmla="*/ 13987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What factors affect the cost of Life Insurance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9" name="Cloud 14"/>
          <p:cNvSpPr/>
          <p:nvPr/>
        </p:nvSpPr>
        <p:spPr>
          <a:xfrm>
            <a:off x="0" y="0"/>
            <a:ext cx="4095720" cy="2435400"/>
          </a:xfrm>
          <a:custGeom>
            <a:avLst/>
            <a:gdLst>
              <a:gd name="textAreaLeft" fmla="*/ 564480 w 4095720"/>
              <a:gd name="textAreaRight" fmla="*/ 3240000 w 4095720"/>
              <a:gd name="textAreaTop" fmla="*/ 367560 h 2435400"/>
              <a:gd name="textAreaBottom" fmla="*/ 1954800 h 2435400"/>
              <a:gd name="GluePoint1X" fmla="*/ 4092337 w 43200"/>
              <a:gd name="GluePoint1Y" fmla="*/ 1217613 h 43200"/>
              <a:gd name="GluePoint2X" fmla="*/ 2047875 w 43200"/>
              <a:gd name="GluePoint2Y" fmla="*/ 2432632 h 43200"/>
              <a:gd name="GluePoint3X" fmla="*/ 12704 w 43200"/>
              <a:gd name="GluePoint3Y" fmla="*/ 1217613 h 43200"/>
              <a:gd name="GluePoint4X" fmla="*/ 2047875 w 43200"/>
              <a:gd name="GluePoint4Y" fmla="*/ 139236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Age,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Male or Female, smoker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or Non- smoker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517" dur="indefinite" restart="never" nodeType="tmRoot">
          <p:childTnLst>
            <p:seq>
              <p:cTn id="518" dur="indefinite" nodeType="mainSeq">
                <p:childTnLst>
                  <p:par>
                    <p:cTn id="519" fill="hold">
                      <p:stCondLst>
                        <p:cond delay="indefinite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3" dur="50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4" dur="50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>
                      <p:stCondLst>
                        <p:cond delay="indefinite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9" dur="5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0" dur="5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>
                      <p:stCondLst>
                        <p:cond delay="indefinite"/>
                      </p:stCondLst>
                      <p:childTnLst>
                        <p:par>
                          <p:cTn id="532" fill="hold">
                            <p:stCondLst>
                              <p:cond delay="0"/>
                            </p:stCondLst>
                            <p:childTnLst>
                              <p:par>
                                <p:cTn id="533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4" dur="50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5" dur="50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7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8" dur="50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9" dur="50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Text Box 7"/>
          <p:cNvSpPr/>
          <p:nvPr/>
        </p:nvSpPr>
        <p:spPr>
          <a:xfrm>
            <a:off x="914400" y="1809720"/>
            <a:ext cx="82296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Table shows monthly premiums.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sum assured is £10000 </a:t>
            </a: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(with Profits) </a:t>
            </a: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for the term 20 years.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981A5C-D229-45F2-8881-4ECAFC1121A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53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4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56" name=""/>
          <p:cNvGraphicFramePr/>
          <p:nvPr/>
        </p:nvGraphicFramePr>
        <p:xfrm>
          <a:off x="992160" y="2660760"/>
          <a:ext cx="7907400" cy="1950840"/>
        </p:xfrm>
        <a:graphic>
          <a:graphicData uri="http://schemas.openxmlformats.org/drawingml/2006/table">
            <a:tbl>
              <a:tblPr/>
              <a:tblGrid>
                <a:gridCol w="849240"/>
                <a:gridCol w="1351080"/>
                <a:gridCol w="1917720"/>
                <a:gridCol w="1895400"/>
                <a:gridCol w="1893960"/>
              </a:tblGrid>
              <a:tr h="7671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Age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Male smoker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Female smoker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Male 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non-smoker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Female 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non-smoker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1.25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1.02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0.77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0.57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1.36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1.11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0.86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0.66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30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1.48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1.20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0.96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0.75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57" name="Text Box 7"/>
          <p:cNvSpPr/>
          <p:nvPr/>
        </p:nvSpPr>
        <p:spPr>
          <a:xfrm>
            <a:off x="914400" y="4718160"/>
            <a:ext cx="822960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Kerry is 25 years old and takes out a fixed term policy. She does not smoke. She wants to leave £150 000 to her dependants should she die. </a:t>
            </a: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is her monthly premium and how much will she pay over 20 years.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8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Text Box 7"/>
          <p:cNvSpPr/>
          <p:nvPr/>
        </p:nvSpPr>
        <p:spPr>
          <a:xfrm>
            <a:off x="1284480" y="2684520"/>
            <a:ext cx="753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Monthly premium  = 150000 ÷ 10000 x 0.66 = £9.90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76189EA-F055-4650-B1DA-9F1A4301BC9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6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3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5" name="Text Box 7"/>
          <p:cNvSpPr/>
          <p:nvPr/>
        </p:nvSpPr>
        <p:spPr>
          <a:xfrm>
            <a:off x="1272600" y="3543480"/>
            <a:ext cx="7697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Total paid over 20 years = £9.90 x 12 x 20 =  £2376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6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541" dur="indefinite" restart="never" nodeType="tmRoot">
          <p:childTnLst>
            <p:seq>
              <p:cTn id="542" dur="indefinite" nodeType="mainSeq">
                <p:childTnLst>
                  <p:par>
                    <p:cTn id="543" fill="hold">
                      <p:stCondLst>
                        <p:cond delay="indefinite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47" dur="80"/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48" dur="80"/>
                                        <p:tgtEl>
                                          <p:spTgt spid="4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9" dur="80"/>
                                        <p:tgtEl>
                                          <p:spTgt spid="4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0" fill="hold">
                      <p:stCondLst>
                        <p:cond delay="indefinite"/>
                      </p:stCondLst>
                      <p:childTnLst>
                        <p:par>
                          <p:cTn id="551" fill="hold">
                            <p:stCondLst>
                              <p:cond delay="0"/>
                            </p:stCondLst>
                            <p:childTnLst>
                              <p:par>
                                <p:cTn id="55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54" dur="80"/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55" dur="80"/>
                                        <p:tgtEl>
                                          <p:spTgt spid="4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6" dur="80"/>
                                        <p:tgtEl>
                                          <p:spTgt spid="4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8" name="Text Box 3"/>
          <p:cNvSpPr/>
          <p:nvPr/>
        </p:nvSpPr>
        <p:spPr>
          <a:xfrm>
            <a:off x="2340000" y="246528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TJ N5 Lifeskills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21.3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Ch21 (page 206)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6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1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2" name="TextBox 11"/>
          <p:cNvSpPr/>
          <p:nvPr/>
        </p:nvSpPr>
        <p:spPr>
          <a:xfrm>
            <a:off x="89640" y="1549440"/>
            <a:ext cx="70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N5 LS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3" name="Text Box 3"/>
          <p:cNvSpPr/>
          <p:nvPr/>
        </p:nvSpPr>
        <p:spPr>
          <a:xfrm rot="16200000">
            <a:off x="-1300320" y="41904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74" name="Picture 6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D994613-1C31-4433-8D45-018A9EB6A13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6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2271600" y="447480"/>
            <a:ext cx="471024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47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9" name="Text Box 6"/>
          <p:cNvSpPr/>
          <p:nvPr/>
        </p:nvSpPr>
        <p:spPr>
          <a:xfrm>
            <a:off x="983160" y="1974960"/>
            <a:ext cx="2818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   0.5 + 5 x 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0" name="Text Box 7"/>
          <p:cNvSpPr/>
          <p:nvPr/>
        </p:nvSpPr>
        <p:spPr>
          <a:xfrm>
            <a:off x="970560" y="4973760"/>
            <a:ext cx="797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81" name="Object 8"/>
          <p:cNvGraphicFramePr/>
          <p:nvPr/>
        </p:nvGraphicFramePr>
        <p:xfrm>
          <a:off x="1851120" y="4967280"/>
          <a:ext cx="4640040" cy="5634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82" name="Object 8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851120" y="4967280"/>
                    <a:ext cx="4640040" cy="56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3" name="Text Box 9"/>
          <p:cNvSpPr/>
          <p:nvPr/>
        </p:nvSpPr>
        <p:spPr>
          <a:xfrm>
            <a:off x="1010160" y="3186000"/>
            <a:ext cx="7328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  Multiply out the brackets and simplify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84" name="Object 10"/>
          <p:cNvGraphicFramePr/>
          <p:nvPr/>
        </p:nvGraphicFramePr>
        <p:xfrm>
          <a:off x="2933640" y="3776760"/>
          <a:ext cx="3203640" cy="60300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485" name="Object 10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933640" y="3776760"/>
                    <a:ext cx="3203640" cy="60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86" name="Picture 13" descr="Office Objects 0572"/>
          <p:cNvPicPr/>
          <p:nvPr/>
        </p:nvPicPr>
        <p:blipFill>
          <a:blip r:embed="rId6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7" name="Text Box 1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3F83EAF-F610-4A38-8DEC-616126D80A8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90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1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2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3" name="Text Box 5"/>
          <p:cNvSpPr/>
          <p:nvPr/>
        </p:nvSpPr>
        <p:spPr>
          <a:xfrm>
            <a:off x="5029200" y="3025800"/>
            <a:ext cx="3833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the meaning of the terms PROFIT and LOSS.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4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5" name="Rectangle 7"/>
          <p:cNvSpPr/>
          <p:nvPr/>
        </p:nvSpPr>
        <p:spPr>
          <a:xfrm>
            <a:off x="977760" y="30448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understand the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terms profit and loss.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6" name="Rectangle 8"/>
          <p:cNvSpPr/>
          <p:nvPr/>
        </p:nvSpPr>
        <p:spPr>
          <a:xfrm>
            <a:off x="5502240" y="402732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Apply knowledge to calculations.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97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8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9" name="Rectangle 11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Profit and Loss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57" dur="indefinite" restart="never" nodeType="tmRoot">
          <p:childTnLst>
            <p:seq>
              <p:cTn id="558" dur="indefinite" nodeType="mainSeq">
                <p:childTnLst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63"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68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fill="hold">
                      <p:stCondLst>
                        <p:cond delay="indefinite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73"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DA88B94-E387-45B1-98D6-B6537052440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2" name="PlaceHolder 1"/>
          <p:cNvSpPr>
            <a:spLocks noGrp="1"/>
          </p:cNvSpPr>
          <p:nvPr>
            <p:ph type="title"/>
          </p:nvPr>
        </p:nvSpPr>
        <p:spPr>
          <a:xfrm>
            <a:off x="1895040" y="584280"/>
            <a:ext cx="5256360" cy="612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Profit and Loss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50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5" name="Text Box 7"/>
          <p:cNvSpPr/>
          <p:nvPr/>
        </p:nvSpPr>
        <p:spPr>
          <a:xfrm>
            <a:off x="1489320" y="2255760"/>
            <a:ext cx="6144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Profit :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When you sell something for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MORE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than you bought it.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6" name="Text Box 8"/>
          <p:cNvSpPr/>
          <p:nvPr/>
        </p:nvSpPr>
        <p:spPr>
          <a:xfrm>
            <a:off x="1489320" y="3314880"/>
            <a:ext cx="6144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Loss :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When you sell something for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LESS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than you bought it.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7" name="Text Box 1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74" dur="indefinite" restart="never" nodeType="tmRoot">
          <p:childTnLst>
            <p:seq>
              <p:cTn id="575" dur="indefinite" nodeType="mainSeq">
                <p:childTnLst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0" dur="8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1" dur="8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2" dur="8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>
                      <p:stCondLst>
                        <p:cond delay="indefinite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7" dur="8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8" dur="8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9" dur="8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95A58F8-3629-4FBD-B496-5FCC6FE1BD9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1895040" y="584280"/>
            <a:ext cx="5256360" cy="612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Profit and Loss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51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2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3" name="Text Box 9"/>
          <p:cNvSpPr/>
          <p:nvPr/>
        </p:nvSpPr>
        <p:spPr>
          <a:xfrm>
            <a:off x="944640" y="3456000"/>
            <a:ext cx="795024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 bought a bunch of flowers for £5.50 and tried to sell them for a profit. But  I found it difficult to sell them. I sold them for £4.00 before they went off.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4" name="Text Box 10"/>
          <p:cNvSpPr/>
          <p:nvPr/>
        </p:nvSpPr>
        <p:spPr>
          <a:xfrm>
            <a:off x="870120" y="1846440"/>
            <a:ext cx="7676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If I buy a Playstation for £100 and sell it for £120.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5" name="Rectangle 11"/>
          <p:cNvSpPr/>
          <p:nvPr/>
        </p:nvSpPr>
        <p:spPr>
          <a:xfrm>
            <a:off x="5369040" y="3038400"/>
            <a:ext cx="2862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£120-£100 = £20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6" name="Rectangle 12"/>
          <p:cNvSpPr/>
          <p:nvPr/>
        </p:nvSpPr>
        <p:spPr>
          <a:xfrm>
            <a:off x="1500480" y="3038400"/>
            <a:ext cx="3812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 have made a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PROFIT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of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7" name="Rectangle 13"/>
          <p:cNvSpPr/>
          <p:nvPr/>
        </p:nvSpPr>
        <p:spPr>
          <a:xfrm>
            <a:off x="1265400" y="5486400"/>
            <a:ext cx="2755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 made a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LOSS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of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8" name="Rectangle 14"/>
          <p:cNvSpPr/>
          <p:nvPr/>
        </p:nvSpPr>
        <p:spPr>
          <a:xfrm>
            <a:off x="4783320" y="5486400"/>
            <a:ext cx="3406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£5.50 - £4.00 = £1.50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9" name="Text Box 1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90" dur="indefinite" restart="never" nodeType="tmRoot">
          <p:childTnLst>
            <p:seq>
              <p:cTn id="591" dur="indefinite" nodeType="mainSeq">
                <p:childTnLst>
                  <p:par>
                    <p:cTn id="592" fill="hold">
                      <p:stCondLst>
                        <p:cond delay="indefinite"/>
                      </p:stCondLst>
                      <p:childTnLst>
                        <p:par>
                          <p:cTn id="593" fill="hold">
                            <p:stCondLst>
                              <p:cond delay="0"/>
                            </p:stCondLst>
                            <p:childTnLst>
                              <p:par>
                                <p:cTn id="5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96" dur="8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97" dur="8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8" dur="8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9" fill="hold">
                      <p:stCondLst>
                        <p:cond delay="indefinite"/>
                      </p:stCondLst>
                      <p:childTnLst>
                        <p:par>
                          <p:cTn id="600" fill="hold">
                            <p:stCondLst>
                              <p:cond delay="0"/>
                            </p:stCondLst>
                            <p:childTnLst>
                              <p:par>
                                <p:cTn id="6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3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4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5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fill="hold">
                      <p:stCondLst>
                        <p:cond delay="indefinite"/>
                      </p:stCondLst>
                      <p:childTnLst>
                        <p:par>
                          <p:cTn id="607" fill="hold">
                            <p:stCondLst>
                              <p:cond delay="0"/>
                            </p:stCondLst>
                            <p:childTnLst>
                              <p:par>
                                <p:cTn id="6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0" dur="8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11" dur="8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2" dur="8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3" fill="hold">
                      <p:stCondLst>
                        <p:cond delay="indefinite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7" dur="8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18" dur="8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9" dur="8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0" fill="hold">
                      <p:stCondLst>
                        <p:cond delay="indefinite"/>
                      </p:stCondLst>
                      <p:childTnLst>
                        <p:par>
                          <p:cTn id="621" fill="hold">
                            <p:stCondLst>
                              <p:cond delay="0"/>
                            </p:stCondLst>
                            <p:childTnLst>
                              <p:par>
                                <p:cTn id="6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24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25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6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7" fill="hold">
                      <p:stCondLst>
                        <p:cond delay="indefinite"/>
                      </p:stCondLst>
                      <p:childTnLst>
                        <p:par>
                          <p:cTn id="628" fill="hold">
                            <p:stCondLst>
                              <p:cond delay="0"/>
                            </p:stCondLst>
                            <p:childTnLst>
                              <p:par>
                                <p:cTn id="6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31" dur="8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32" dur="8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3" dur="8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B192151-FB05-4D2C-8B47-7FDE84D715D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2" name="PlaceHolder 1"/>
          <p:cNvSpPr>
            <a:spLocks noGrp="1"/>
          </p:cNvSpPr>
          <p:nvPr>
            <p:ph type="title"/>
          </p:nvPr>
        </p:nvSpPr>
        <p:spPr>
          <a:xfrm>
            <a:off x="1895040" y="584280"/>
            <a:ext cx="5256360" cy="612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Profit and Loss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52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4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5" name="Text Box 10"/>
          <p:cNvSpPr/>
          <p:nvPr/>
        </p:nvSpPr>
        <p:spPr>
          <a:xfrm>
            <a:off x="912960" y="1846440"/>
            <a:ext cx="6268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large company made the following profit.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6" name="Rectangle 12"/>
          <p:cNvSpPr/>
          <p:nvPr/>
        </p:nvSpPr>
        <p:spPr>
          <a:xfrm>
            <a:off x="1452960" y="4410000"/>
            <a:ext cx="6915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Over the 4 years did they make a profit or loss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how much 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7" name="Text Box 1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528" name=""/>
          <p:cNvGraphicFramePr/>
          <p:nvPr/>
        </p:nvGraphicFramePr>
        <p:xfrm>
          <a:off x="1965240" y="2708280"/>
          <a:ext cx="6507360" cy="1482840"/>
        </p:xfrm>
        <a:graphic>
          <a:graphicData uri="http://schemas.openxmlformats.org/drawingml/2006/table">
            <a:tbl>
              <a:tblPr/>
              <a:tblGrid>
                <a:gridCol w="3254400"/>
                <a:gridCol w="3252960"/>
              </a:tblGrid>
              <a:tr h="3715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2013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80808"/>
                      </a:solidFill>
                      <a:prstDash val="solid"/>
                    </a:lnL>
                    <a:lnR w="5760">
                      <a:solidFill>
                        <a:srgbClr val="080808"/>
                      </a:solidFill>
                      <a:prstDash val="solid"/>
                    </a:lnR>
                    <a:lnT w="5760">
                      <a:solidFill>
                        <a:srgbClr val="080808"/>
                      </a:solidFill>
                      <a:prstDash val="solid"/>
                    </a:lnT>
                    <a:lnB w="5760">
                      <a:solidFill>
                        <a:srgbClr val="080808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£300 000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80808"/>
                      </a:solidFill>
                      <a:prstDash val="solid"/>
                    </a:lnL>
                    <a:lnR w="5760">
                      <a:solidFill>
                        <a:srgbClr val="080808"/>
                      </a:solidFill>
                      <a:prstDash val="solid"/>
                    </a:lnR>
                    <a:lnT w="5760">
                      <a:solidFill>
                        <a:srgbClr val="080808"/>
                      </a:solidFill>
                      <a:prstDash val="solid"/>
                    </a:lnT>
                    <a:lnB w="5760">
                      <a:solidFill>
                        <a:srgbClr val="080808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3697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2014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80808"/>
                      </a:solidFill>
                      <a:prstDash val="solid"/>
                    </a:lnL>
                    <a:lnR w="5760">
                      <a:solidFill>
                        <a:srgbClr val="080808"/>
                      </a:solidFill>
                      <a:prstDash val="solid"/>
                    </a:lnR>
                    <a:lnT w="5760">
                      <a:solidFill>
                        <a:srgbClr val="080808"/>
                      </a:solidFill>
                      <a:prstDash val="solid"/>
                    </a:lnT>
                    <a:lnB w="5760">
                      <a:solidFill>
                        <a:srgbClr val="080808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26% down on previous year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80808"/>
                      </a:solidFill>
                      <a:prstDash val="solid"/>
                    </a:lnL>
                    <a:lnR w="5760">
                      <a:solidFill>
                        <a:srgbClr val="080808"/>
                      </a:solidFill>
                      <a:prstDash val="solid"/>
                    </a:lnR>
                    <a:lnT w="5760">
                      <a:solidFill>
                        <a:srgbClr val="080808"/>
                      </a:solidFill>
                      <a:prstDash val="solid"/>
                    </a:lnT>
                    <a:lnB w="5760">
                      <a:solidFill>
                        <a:srgbClr val="080808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3715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2015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80808"/>
                      </a:solidFill>
                      <a:prstDash val="solid"/>
                    </a:lnL>
                    <a:lnR w="5760">
                      <a:solidFill>
                        <a:srgbClr val="080808"/>
                      </a:solidFill>
                      <a:prstDash val="solid"/>
                    </a:lnR>
                    <a:lnT w="5760">
                      <a:solidFill>
                        <a:srgbClr val="080808"/>
                      </a:solidFill>
                      <a:prstDash val="solid"/>
                    </a:lnT>
                    <a:lnB w="5760">
                      <a:solidFill>
                        <a:srgbClr val="080808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60% down on 2014 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80808"/>
                      </a:solidFill>
                      <a:prstDash val="solid"/>
                    </a:lnL>
                    <a:lnR w="5760">
                      <a:solidFill>
                        <a:srgbClr val="080808"/>
                      </a:solidFill>
                      <a:prstDash val="solid"/>
                    </a:lnR>
                    <a:lnT w="5760">
                      <a:solidFill>
                        <a:srgbClr val="080808"/>
                      </a:solidFill>
                      <a:prstDash val="solid"/>
                    </a:lnT>
                    <a:lnB w="5760">
                      <a:solidFill>
                        <a:srgbClr val="080808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37008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2016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80808"/>
                      </a:solidFill>
                      <a:prstDash val="solid"/>
                    </a:lnL>
                    <a:lnR w="5760">
                      <a:solidFill>
                        <a:srgbClr val="080808"/>
                      </a:solidFill>
                      <a:prstDash val="solid"/>
                    </a:lnR>
                    <a:lnT w="5760">
                      <a:solidFill>
                        <a:srgbClr val="080808"/>
                      </a:solidFill>
                      <a:prstDash val="solid"/>
                    </a:lnT>
                    <a:lnB w="5760">
                      <a:solidFill>
                        <a:srgbClr val="080808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LOSS of £500 000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80808"/>
                      </a:solidFill>
                      <a:prstDash val="solid"/>
                    </a:lnL>
                    <a:lnR w="5760">
                      <a:solidFill>
                        <a:srgbClr val="080808"/>
                      </a:solidFill>
                      <a:prstDash val="solid"/>
                    </a:lnR>
                    <a:lnT w="5760">
                      <a:solidFill>
                        <a:srgbClr val="080808"/>
                      </a:solidFill>
                      <a:prstDash val="solid"/>
                    </a:lnT>
                    <a:lnB w="5760">
                      <a:solidFill>
                        <a:srgbClr val="080808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pSp>
        <p:nvGrpSpPr>
          <p:cNvPr id="529" name="Group 17"/>
          <p:cNvGrpSpPr/>
          <p:nvPr/>
        </p:nvGrpSpPr>
        <p:grpSpPr>
          <a:xfrm>
            <a:off x="0" y="0"/>
            <a:ext cx="4867200" cy="1889280"/>
            <a:chOff x="0" y="0"/>
            <a:chExt cx="4867200" cy="1889280"/>
          </a:xfrm>
        </p:grpSpPr>
        <p:sp>
          <p:nvSpPr>
            <p:cNvPr id="530" name="Cloud 15"/>
            <p:cNvSpPr/>
            <p:nvPr/>
          </p:nvSpPr>
          <p:spPr>
            <a:xfrm>
              <a:off x="0" y="0"/>
              <a:ext cx="4867200" cy="1889280"/>
            </a:xfrm>
            <a:custGeom>
              <a:avLst/>
              <a:gdLst>
                <a:gd name="textAreaLeft" fmla="*/ 670680 w 4867200"/>
                <a:gd name="textAreaRight" fmla="*/ 3850200 w 4867200"/>
                <a:gd name="textAreaTop" fmla="*/ 285120 h 1889280"/>
                <a:gd name="textAreaBottom" fmla="*/ 1516680 h 1889280"/>
                <a:gd name="GluePoint1X" fmla="*/ 4863652 w 43200"/>
                <a:gd name="GluePoint1Y" fmla="*/ 944880 h 43200"/>
                <a:gd name="GluePoint2X" fmla="*/ 2433854 w 43200"/>
                <a:gd name="GluePoint2Y" fmla="*/ 1887748 h 43200"/>
                <a:gd name="GluePoint3X" fmla="*/ 15099 w 43200"/>
                <a:gd name="GluePoint3Y" fmla="*/ 944880 h 43200"/>
                <a:gd name="GluePoint4X" fmla="*/ 2433854 w 43200"/>
                <a:gd name="GluePoint4Y" fmla="*/ 108049 h 432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43200" h="43200">
                  <a:moveTo>
                    <a:pt x="3900" y="14370"/>
                  </a:moveTo>
                  <a:lnTo>
                    <a:pt x="3900" y="14370"/>
                  </a:lnTo>
                  <a:arcTo wR="6753" hR="9190" stAng="10170548" swAng="7427171"/>
                  <a:lnTo>
                    <a:pt x="14005" y="5202"/>
                  </a:lnTo>
                  <a:arcTo wR="5333" hR="7267" stAng="-8646226" swAng="5396752"/>
                  <a:lnTo>
                    <a:pt x="22456" y="3432"/>
                  </a:lnTo>
                  <a:arcTo wR="4365" hR="5945" stAng="-8748310" swAng="5983216"/>
                  <a:lnTo>
                    <a:pt x="29833" y="2481"/>
                  </a:lnTo>
                  <a:arcTo wR="4857" hR="6595" stAng="-7859247" swAng="7034694"/>
                  <a:lnTo>
                    <a:pt x="38318" y="5576"/>
                  </a:lnTo>
                  <a:arcTo wR="5333" hR="7273" stAng="-4722629" swAng="6541720"/>
                  <a:lnTo>
                    <a:pt x="41818" y="15460"/>
                  </a:lnTo>
                  <a:arcTo wR="6775" hR="9220" stAng="-2776007" swAng="7816113"/>
                  <a:lnTo>
                    <a:pt x="37404" y="30203"/>
                  </a:lnTo>
                  <a:arcTo wR="5785" hR="7867" stAng="37436" swAng="6841911"/>
                  <a:lnTo>
                    <a:pt x="28556" y="36813"/>
                  </a:lnTo>
                  <a:arcTo wR="6752" hR="9215" stAng="1346980" swAng="6910786"/>
                  <a:lnTo>
                    <a:pt x="16480" y="39264"/>
                  </a:lnTo>
                  <a:arcTo wR="7720" hR="10543" stAng="3974661" swAng="4542738"/>
                  <a:lnTo>
                    <a:pt x="5804" y="35470"/>
                  </a:lnTo>
                  <a:arcTo wR="4360" hR="5918" stAng="5103633" swAng="8804007"/>
                  <a:lnTo>
                    <a:pt x="2113" y="25548"/>
                  </a:lnTo>
                  <a:arcTo wR="4345" hR="5945" stAng="6790459" swAng="9150775"/>
                  <a:close/>
                </a:path>
                <a:path fill="none" w="43200" h="43200">
                  <a:moveTo>
                    <a:pt x="4693" y="26177"/>
                  </a:moveTo>
                  <a:lnTo>
                    <a:pt x="4693" y="26177"/>
                  </a:lnTo>
                  <a:arcTo wR="4345" hR="5945" stAng="5204745" swAng="1585714"/>
                  <a:moveTo>
                    <a:pt x="6928" y="34899"/>
                  </a:moveTo>
                  <a:lnTo>
                    <a:pt x="6928" y="34899"/>
                  </a:lnTo>
                  <a:arcTo wR="4360" hR="5918" stAng="4416323" swAng="686679"/>
                  <a:moveTo>
                    <a:pt x="16478" y="39090"/>
                  </a:moveTo>
                  <a:lnTo>
                    <a:pt x="16478" y="39090"/>
                  </a:lnTo>
                  <a:arcTo wR="6752" hR="9215" stAng="8257461" swAng="844950"/>
                  <a:moveTo>
                    <a:pt x="28827" y="34751"/>
                  </a:moveTo>
                  <a:lnTo>
                    <a:pt x="28827" y="34751"/>
                  </a:lnTo>
                  <a:arcTo wR="6752" hR="9215" stAng="387139" swAng="959841"/>
                  <a:moveTo>
                    <a:pt x="34129" y="22954"/>
                  </a:moveTo>
                  <a:lnTo>
                    <a:pt x="34129" y="22954"/>
                  </a:lnTo>
                  <a:arcTo wR="5785" hR="7867" stAng="-4217785" swAng="4255228"/>
                  <a:moveTo>
                    <a:pt x="41798" y="15354"/>
                  </a:moveTo>
                  <a:lnTo>
                    <a:pt x="41798" y="15354"/>
                  </a:lnTo>
                  <a:arcTo wR="5333" hR="7273" stAng="1819091" swAng="1665385"/>
                  <a:moveTo>
                    <a:pt x="38324" y="5426"/>
                  </a:moveTo>
                  <a:lnTo>
                    <a:pt x="38324" y="5426"/>
                  </a:lnTo>
                  <a:arcTo wR="4857" hR="6595" stAng="-824553" swAng="891799"/>
                  <a:moveTo>
                    <a:pt x="29078" y="3952"/>
                  </a:moveTo>
                  <a:lnTo>
                    <a:pt x="29078" y="3952"/>
                  </a:lnTo>
                  <a:arcTo wR="4857" hR="6595" stAng="-8950828" swAng="1091979"/>
                  <a:moveTo>
                    <a:pt x="22141" y="4720"/>
                  </a:moveTo>
                  <a:lnTo>
                    <a:pt x="22141" y="4720"/>
                  </a:lnTo>
                  <a:arcTo wR="4365" hR="5945" stAng="-9809519" swAng="1061209"/>
                  <a:moveTo>
                    <a:pt x="14000" y="5192"/>
                  </a:moveTo>
                  <a:lnTo>
                    <a:pt x="14000" y="5192"/>
                  </a:lnTo>
                  <a:arcTo wR="6753" hR="9190" stAng="-4002280" swAng="739132"/>
                  <a:moveTo>
                    <a:pt x="4127" y="15789"/>
                  </a:moveTo>
                  <a:lnTo>
                    <a:pt x="4127" y="15789"/>
                  </a:lnTo>
                  <a:arcTo wR="6753" hR="9190" stAng="9459493" swAng="711644"/>
                </a:path>
              </a:pathLst>
            </a:custGeom>
            <a:solidFill>
              <a:srgbClr val="00FFFF"/>
            </a:solidFill>
            <a:ln w="255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2014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mc:AlternateContent>
          <mc:Choice xmlns:a14="http://schemas.microsoft.com/office/drawing/2010/main" Requires="a14">
            <p:sp>
              <p:nvSpPr>
                <p:cNvPr id="531" name="Object 2"/>
                <p:cNvSpPr txBox="1"/>
                <p:nvPr/>
              </p:nvSpPr>
              <p:spPr>
                <a:xfrm>
                  <a:off x="1006560" y="442800"/>
                  <a:ext cx="2813400" cy="758160"/>
                </a:xfrm>
                <a:prstGeom prst="rect">
                  <a:avLst/>
                </a:prstGeom>
              </p:spPr>
              <p:txBody>
                <a:bodyPr/>
                <a:p>
                  <a14:m>
                    <m:oMath xmlns:m="http://schemas.openxmlformats.org/officeDocument/2006/math">
                      <m:f>
                        <m:num>
                          <m:r>
                            <m:rPr>
                              <m:lit/>
                              <m:nor/>
                            </m:rPr>
                            <m:t xml:space="preserve">26</m:t>
                          </m:r>
                        </m:num>
                        <m:den>
                          <m:r>
                            <m:rPr>
                              <m:lit/>
                              <m:nor/>
                            </m:rPr>
                            <m:t xml:space="preserve">100</m:t>
                          </m:r>
                        </m:den>
                      </m:f>
                      <m:r>
                        <m:t xml:space="preserve">×</m:t>
                      </m:r>
                      <m:r>
                        <m:rPr>
                          <m:lit/>
                          <m:nor/>
                        </m:rPr>
                        <m:t xml:space="preserve">300000</m:t>
                      </m:r>
                      <m:r>
                        <m:t xml:space="preserve">=</m:t>
                      </m:r>
                      <m:r>
                        <m:t xml:space="preserve">£</m:t>
                      </m:r>
                      <m:r>
                        <m:rPr>
                          <m:lit/>
                          <m:nor/>
                        </m:rPr>
                        <m:t xml:space="preserve">78000</m:t>
                      </m:r>
                    </m:oMath>
                  </a14:m>
                </a:p>
              </p:txBody>
            </p:sp>
          </mc:Choice>
          <mc:Fallback>
            <p:sp>
              <p:nvSpPr>
                <p:cNvPr id="531" name="Object 2"/>
                <p:cNvSpPr txBox="1"/>
                <p:nvPr/>
              </p:nvSpPr>
              <p:spPr>
                <a:xfrm>
                  <a:off x="1006560" y="442800"/>
                  <a:ext cx="2813400" cy="75816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</p:sp>
          </mc:Fallback>
        </mc:AlternateContent>
      </p:grpSp>
      <p:grpSp>
        <p:nvGrpSpPr>
          <p:cNvPr id="532" name="Group 18"/>
          <p:cNvGrpSpPr/>
          <p:nvPr/>
        </p:nvGrpSpPr>
        <p:grpSpPr>
          <a:xfrm>
            <a:off x="4557600" y="0"/>
            <a:ext cx="4586400" cy="2581200"/>
            <a:chOff x="4557600" y="0"/>
            <a:chExt cx="4586400" cy="2581200"/>
          </a:xfrm>
        </p:grpSpPr>
        <p:sp>
          <p:nvSpPr>
            <p:cNvPr id="533" name="Cloud 19"/>
            <p:cNvSpPr/>
            <p:nvPr/>
          </p:nvSpPr>
          <p:spPr>
            <a:xfrm>
              <a:off x="4557600" y="0"/>
              <a:ext cx="4586400" cy="2581200"/>
            </a:xfrm>
            <a:custGeom>
              <a:avLst/>
              <a:gdLst>
                <a:gd name="textAreaLeft" fmla="*/ 632160 w 4586400"/>
                <a:gd name="textAreaRight" fmla="*/ 3628080 w 4586400"/>
                <a:gd name="textAreaTop" fmla="*/ 389520 h 2581200"/>
                <a:gd name="textAreaBottom" fmla="*/ 2071800 h 2581200"/>
                <a:gd name="GluePoint1X" fmla="*/ 4172280 w 43200"/>
                <a:gd name="GluePoint1Y" fmla="*/ 1290918 h 43200"/>
                <a:gd name="GluePoint2X" fmla="*/ 2087880 w 43200"/>
                <a:gd name="GluePoint2Y" fmla="*/ 2579087 h 43200"/>
                <a:gd name="GluePoint3X" fmla="*/ 12953 w 43200"/>
                <a:gd name="GluePoint3Y" fmla="*/ 1290918 h 43200"/>
                <a:gd name="GluePoint4X" fmla="*/ 2087880 w 43200"/>
                <a:gd name="GluePoint4Y" fmla="*/ 147619 h 432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43200" h="43200">
                  <a:moveTo>
                    <a:pt x="3900" y="14370"/>
                  </a:moveTo>
                  <a:lnTo>
                    <a:pt x="3900" y="14370"/>
                  </a:lnTo>
                  <a:arcTo wR="6753" hR="9190" stAng="10170548" swAng="7427171"/>
                  <a:lnTo>
                    <a:pt x="14005" y="5202"/>
                  </a:lnTo>
                  <a:arcTo wR="5333" hR="7267" stAng="-8646226" swAng="5396752"/>
                  <a:lnTo>
                    <a:pt x="22456" y="3432"/>
                  </a:lnTo>
                  <a:arcTo wR="4365" hR="5945" stAng="-8748310" swAng="5983216"/>
                  <a:lnTo>
                    <a:pt x="29833" y="2481"/>
                  </a:lnTo>
                  <a:arcTo wR="4857" hR="6595" stAng="-7859247" swAng="7034694"/>
                  <a:lnTo>
                    <a:pt x="38318" y="5576"/>
                  </a:lnTo>
                  <a:arcTo wR="5333" hR="7273" stAng="-4722629" swAng="6541720"/>
                  <a:lnTo>
                    <a:pt x="41818" y="15460"/>
                  </a:lnTo>
                  <a:arcTo wR="6775" hR="9220" stAng="-2776007" swAng="7816113"/>
                  <a:lnTo>
                    <a:pt x="37404" y="30203"/>
                  </a:lnTo>
                  <a:arcTo wR="5785" hR="7867" stAng="37436" swAng="6841911"/>
                  <a:lnTo>
                    <a:pt x="28556" y="36813"/>
                  </a:lnTo>
                  <a:arcTo wR="6752" hR="9215" stAng="1346980" swAng="6910786"/>
                  <a:lnTo>
                    <a:pt x="16480" y="39264"/>
                  </a:lnTo>
                  <a:arcTo wR="7720" hR="10543" stAng="3974661" swAng="4542738"/>
                  <a:lnTo>
                    <a:pt x="5804" y="35470"/>
                  </a:lnTo>
                  <a:arcTo wR="4360" hR="5918" stAng="5103633" swAng="8804007"/>
                  <a:lnTo>
                    <a:pt x="2113" y="25548"/>
                  </a:lnTo>
                  <a:arcTo wR="4345" hR="5945" stAng="6790459" swAng="9150775"/>
                  <a:close/>
                </a:path>
                <a:path fill="none" w="43200" h="43200">
                  <a:moveTo>
                    <a:pt x="4693" y="26177"/>
                  </a:moveTo>
                  <a:lnTo>
                    <a:pt x="4693" y="26177"/>
                  </a:lnTo>
                  <a:arcTo wR="4345" hR="5945" stAng="5204745" swAng="1585714"/>
                  <a:moveTo>
                    <a:pt x="6928" y="34899"/>
                  </a:moveTo>
                  <a:lnTo>
                    <a:pt x="6928" y="34899"/>
                  </a:lnTo>
                  <a:arcTo wR="4360" hR="5918" stAng="4416323" swAng="686679"/>
                  <a:moveTo>
                    <a:pt x="16478" y="39090"/>
                  </a:moveTo>
                  <a:lnTo>
                    <a:pt x="16478" y="39090"/>
                  </a:lnTo>
                  <a:arcTo wR="6752" hR="9215" stAng="8257461" swAng="844950"/>
                  <a:moveTo>
                    <a:pt x="28827" y="34751"/>
                  </a:moveTo>
                  <a:lnTo>
                    <a:pt x="28827" y="34751"/>
                  </a:lnTo>
                  <a:arcTo wR="6752" hR="9215" stAng="387139" swAng="959841"/>
                  <a:moveTo>
                    <a:pt x="34129" y="22954"/>
                  </a:moveTo>
                  <a:lnTo>
                    <a:pt x="34129" y="22954"/>
                  </a:lnTo>
                  <a:arcTo wR="5785" hR="7867" stAng="-4217785" swAng="4255228"/>
                  <a:moveTo>
                    <a:pt x="41798" y="15354"/>
                  </a:moveTo>
                  <a:lnTo>
                    <a:pt x="41798" y="15354"/>
                  </a:lnTo>
                  <a:arcTo wR="5333" hR="7273" stAng="1819091" swAng="1665385"/>
                  <a:moveTo>
                    <a:pt x="38324" y="5426"/>
                  </a:moveTo>
                  <a:lnTo>
                    <a:pt x="38324" y="5426"/>
                  </a:lnTo>
                  <a:arcTo wR="4857" hR="6595" stAng="-824553" swAng="891799"/>
                  <a:moveTo>
                    <a:pt x="29078" y="3952"/>
                  </a:moveTo>
                  <a:lnTo>
                    <a:pt x="29078" y="3952"/>
                  </a:lnTo>
                  <a:arcTo wR="4857" hR="6595" stAng="-8950828" swAng="1091979"/>
                  <a:moveTo>
                    <a:pt x="22141" y="4720"/>
                  </a:moveTo>
                  <a:lnTo>
                    <a:pt x="22141" y="4720"/>
                  </a:lnTo>
                  <a:arcTo wR="4365" hR="5945" stAng="-9809519" swAng="1061209"/>
                  <a:moveTo>
                    <a:pt x="14000" y="5192"/>
                  </a:moveTo>
                  <a:lnTo>
                    <a:pt x="14000" y="5192"/>
                  </a:lnTo>
                  <a:arcTo wR="6753" hR="9190" stAng="-4002280" swAng="739132"/>
                  <a:moveTo>
                    <a:pt x="4127" y="15789"/>
                  </a:moveTo>
                  <a:lnTo>
                    <a:pt x="4127" y="15789"/>
                  </a:lnTo>
                  <a:arcTo wR="6753" hR="9190" stAng="9459493" swAng="711644"/>
                </a:path>
              </a:pathLst>
            </a:custGeom>
            <a:solidFill>
              <a:srgbClr val="00FFFF"/>
            </a:solidFill>
            <a:ln w="255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2015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mc:AlternateContent>
          <mc:Choice xmlns:a14="http://schemas.microsoft.com/office/drawing/2010/main" Requires="a14">
            <p:sp>
              <p:nvSpPr>
                <p:cNvPr id="534" name="Object 3"/>
                <p:cNvSpPr txBox="1"/>
                <p:nvPr/>
              </p:nvSpPr>
              <p:spPr>
                <a:xfrm>
                  <a:off x="5210640" y="723240"/>
                  <a:ext cx="3486240" cy="806400"/>
                </a:xfrm>
                <a:prstGeom prst="rect">
                  <a:avLst/>
                </a:prstGeom>
              </p:spPr>
              <p:txBody>
                <a:bodyPr/>
                <a:p>
                  <a14:m>
                    <m:oMath xmlns:m="http://schemas.openxmlformats.org/officeDocument/2006/math">
                      <m:f>
                        <m:num>
                          <m:r>
                            <m:rPr>
                              <m:lit/>
                              <m:nor/>
                            </m:rPr>
                            <m:t xml:space="preserve">60</m:t>
                          </m:r>
                        </m:num>
                        <m:den>
                          <m:r>
                            <m:rPr>
                              <m:lit/>
                              <m:nor/>
                            </m:rPr>
                            <m:t xml:space="preserve">100</m:t>
                          </m:r>
                        </m:den>
                      </m:f>
                      <m:r>
                        <m:t xml:space="preserve">×</m:t>
                      </m:r>
                      <m:r>
                        <m:rPr>
                          <m:lit/>
                          <m:nor/>
                        </m:rPr>
                        <m:t xml:space="preserve">222000</m:t>
                      </m:r>
                      <m:r>
                        <m:t xml:space="preserve">=</m:t>
                      </m:r>
                      <m:r>
                        <m:t xml:space="preserve">£</m:t>
                      </m:r>
                      <m:r>
                        <m:rPr>
                          <m:lit/>
                          <m:nor/>
                        </m:rPr>
                        <m:t xml:space="preserve">133200</m:t>
                      </m:r>
                    </m:oMath>
                  </a14:m>
                </a:p>
              </p:txBody>
            </p:sp>
          </mc:Choice>
          <mc:Fallback>
            <p:sp>
              <p:nvSpPr>
                <p:cNvPr id="534" name="Object 3"/>
                <p:cNvSpPr txBox="1"/>
                <p:nvPr/>
              </p:nvSpPr>
              <p:spPr>
                <a:xfrm>
                  <a:off x="5210640" y="723240"/>
                  <a:ext cx="3486240" cy="80640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</p:sp>
          </mc:Fallback>
        </mc:AlternateContent>
      </p:grpSp>
      <p:grpSp>
        <p:nvGrpSpPr>
          <p:cNvPr id="535" name="Group 21"/>
          <p:cNvGrpSpPr/>
          <p:nvPr/>
        </p:nvGrpSpPr>
        <p:grpSpPr>
          <a:xfrm>
            <a:off x="0" y="4968720"/>
            <a:ext cx="3701880" cy="1889280"/>
            <a:chOff x="0" y="4968720"/>
            <a:chExt cx="3701880" cy="1889280"/>
          </a:xfrm>
        </p:grpSpPr>
        <p:sp>
          <p:nvSpPr>
            <p:cNvPr id="536" name="Cloud 22"/>
            <p:cNvSpPr/>
            <p:nvPr/>
          </p:nvSpPr>
          <p:spPr>
            <a:xfrm>
              <a:off x="0" y="4968720"/>
              <a:ext cx="3701880" cy="1889280"/>
            </a:xfrm>
            <a:custGeom>
              <a:avLst/>
              <a:gdLst>
                <a:gd name="textAreaLeft" fmla="*/ 510120 w 3701880"/>
                <a:gd name="textAreaRight" fmla="*/ 2928600 w 3701880"/>
                <a:gd name="textAreaTop" fmla="*/ 285120 h 1889280"/>
                <a:gd name="textAreaBottom" fmla="*/ 1516680 h 1889280"/>
                <a:gd name="GluePoint1X" fmla="*/ 3698760 w 43200"/>
                <a:gd name="GluePoint1Y" fmla="*/ 944880 h 43200"/>
                <a:gd name="GluePoint2X" fmla="*/ 1850923 w 43200"/>
                <a:gd name="GluePoint2Y" fmla="*/ 1887748 h 43200"/>
                <a:gd name="GluePoint3X" fmla="*/ 11483 w 43200"/>
                <a:gd name="GluePoint3Y" fmla="*/ 944880 h 43200"/>
                <a:gd name="GluePoint4X" fmla="*/ 1850923 w 43200"/>
                <a:gd name="GluePoint4Y" fmla="*/ 108049 h 432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43200" h="43200">
                  <a:moveTo>
                    <a:pt x="3900" y="14370"/>
                  </a:moveTo>
                  <a:lnTo>
                    <a:pt x="3900" y="14370"/>
                  </a:lnTo>
                  <a:arcTo wR="6753" hR="9190" stAng="10170548" swAng="7427171"/>
                  <a:lnTo>
                    <a:pt x="14005" y="5202"/>
                  </a:lnTo>
                  <a:arcTo wR="5333" hR="7267" stAng="-8646226" swAng="5396752"/>
                  <a:lnTo>
                    <a:pt x="22456" y="3432"/>
                  </a:lnTo>
                  <a:arcTo wR="4365" hR="5945" stAng="-8748310" swAng="5983216"/>
                  <a:lnTo>
                    <a:pt x="29833" y="2481"/>
                  </a:lnTo>
                  <a:arcTo wR="4857" hR="6595" stAng="-7859247" swAng="7034694"/>
                  <a:lnTo>
                    <a:pt x="38318" y="5576"/>
                  </a:lnTo>
                  <a:arcTo wR="5333" hR="7273" stAng="-4722629" swAng="6541720"/>
                  <a:lnTo>
                    <a:pt x="41818" y="15460"/>
                  </a:lnTo>
                  <a:arcTo wR="6775" hR="9220" stAng="-2776007" swAng="7816113"/>
                  <a:lnTo>
                    <a:pt x="37404" y="30203"/>
                  </a:lnTo>
                  <a:arcTo wR="5785" hR="7867" stAng="37436" swAng="6841911"/>
                  <a:lnTo>
                    <a:pt x="28556" y="36813"/>
                  </a:lnTo>
                  <a:arcTo wR="6752" hR="9215" stAng="1346980" swAng="6910786"/>
                  <a:lnTo>
                    <a:pt x="16480" y="39264"/>
                  </a:lnTo>
                  <a:arcTo wR="7720" hR="10543" stAng="3974661" swAng="4542738"/>
                  <a:lnTo>
                    <a:pt x="5804" y="35470"/>
                  </a:lnTo>
                  <a:arcTo wR="4360" hR="5918" stAng="5103633" swAng="8804007"/>
                  <a:lnTo>
                    <a:pt x="2113" y="25548"/>
                  </a:lnTo>
                  <a:arcTo wR="4345" hR="5945" stAng="6790459" swAng="9150775"/>
                  <a:close/>
                </a:path>
                <a:path fill="none" w="43200" h="43200">
                  <a:moveTo>
                    <a:pt x="4693" y="26177"/>
                  </a:moveTo>
                  <a:lnTo>
                    <a:pt x="4693" y="26177"/>
                  </a:lnTo>
                  <a:arcTo wR="4345" hR="5945" stAng="5204745" swAng="1585714"/>
                  <a:moveTo>
                    <a:pt x="6928" y="34899"/>
                  </a:moveTo>
                  <a:lnTo>
                    <a:pt x="6928" y="34899"/>
                  </a:lnTo>
                  <a:arcTo wR="4360" hR="5918" stAng="4416323" swAng="686679"/>
                  <a:moveTo>
                    <a:pt x="16478" y="39090"/>
                  </a:moveTo>
                  <a:lnTo>
                    <a:pt x="16478" y="39090"/>
                  </a:lnTo>
                  <a:arcTo wR="6752" hR="9215" stAng="8257461" swAng="844950"/>
                  <a:moveTo>
                    <a:pt x="28827" y="34751"/>
                  </a:moveTo>
                  <a:lnTo>
                    <a:pt x="28827" y="34751"/>
                  </a:lnTo>
                  <a:arcTo wR="6752" hR="9215" stAng="387139" swAng="959841"/>
                  <a:moveTo>
                    <a:pt x="34129" y="22954"/>
                  </a:moveTo>
                  <a:lnTo>
                    <a:pt x="34129" y="22954"/>
                  </a:lnTo>
                  <a:arcTo wR="5785" hR="7867" stAng="-4217785" swAng="4255228"/>
                  <a:moveTo>
                    <a:pt x="41798" y="15354"/>
                  </a:moveTo>
                  <a:lnTo>
                    <a:pt x="41798" y="15354"/>
                  </a:lnTo>
                  <a:arcTo wR="5333" hR="7273" stAng="1819091" swAng="1665385"/>
                  <a:moveTo>
                    <a:pt x="38324" y="5426"/>
                  </a:moveTo>
                  <a:lnTo>
                    <a:pt x="38324" y="5426"/>
                  </a:lnTo>
                  <a:arcTo wR="4857" hR="6595" stAng="-824553" swAng="891799"/>
                  <a:moveTo>
                    <a:pt x="29078" y="3952"/>
                  </a:moveTo>
                  <a:lnTo>
                    <a:pt x="29078" y="3952"/>
                  </a:lnTo>
                  <a:arcTo wR="4857" hR="6595" stAng="-8950828" swAng="1091979"/>
                  <a:moveTo>
                    <a:pt x="22141" y="4720"/>
                  </a:moveTo>
                  <a:lnTo>
                    <a:pt x="22141" y="4720"/>
                  </a:lnTo>
                  <a:arcTo wR="4365" hR="5945" stAng="-9809519" swAng="1061209"/>
                  <a:moveTo>
                    <a:pt x="14000" y="5192"/>
                  </a:moveTo>
                  <a:lnTo>
                    <a:pt x="14000" y="5192"/>
                  </a:lnTo>
                  <a:arcTo wR="6753" hR="9190" stAng="-4002280" swAng="739132"/>
                  <a:moveTo>
                    <a:pt x="4127" y="15789"/>
                  </a:moveTo>
                  <a:lnTo>
                    <a:pt x="4127" y="15789"/>
                  </a:lnTo>
                  <a:arcTo wR="6753" hR="9190" stAng="9459493" swAng="711644"/>
                </a:path>
              </a:pathLst>
            </a:custGeom>
            <a:solidFill>
              <a:srgbClr val="00FFFF"/>
            </a:solidFill>
            <a:ln w="255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Profit to 2015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mc:AlternateContent>
          <mc:Choice xmlns:a14="http://schemas.microsoft.com/office/drawing/2010/main" Requires="a14">
            <p:sp>
              <p:nvSpPr>
                <p:cNvPr id="537" name="Object 4"/>
                <p:cNvSpPr txBox="1"/>
                <p:nvPr/>
              </p:nvSpPr>
              <p:spPr>
                <a:xfrm>
                  <a:off x="945360" y="5868720"/>
                  <a:ext cx="1561680" cy="474120"/>
                </a:xfrm>
                <a:prstGeom prst="rect">
                  <a:avLst/>
                </a:prstGeom>
              </p:spPr>
              <p:txBody>
                <a:bodyPr/>
                <a:p>
                  <a14:m>
                    <m:oMath xmlns:m="http://schemas.openxmlformats.org/officeDocument/2006/math">
                      <m:r>
                        <m:t xml:space="preserve">£</m:t>
                      </m:r>
                      <m:r>
                        <m:rPr>
                          <m:lit/>
                          <m:nor/>
                        </m:rPr>
                        <m:t xml:space="preserve">610800</m:t>
                      </m:r>
                    </m:oMath>
                  </a14:m>
                </a:p>
              </p:txBody>
            </p:sp>
          </mc:Choice>
          <mc:Fallback>
            <p:sp>
              <p:nvSpPr>
                <p:cNvPr id="537" name="Object 4"/>
                <p:cNvSpPr txBox="1"/>
                <p:nvPr/>
              </p:nvSpPr>
              <p:spPr>
                <a:xfrm>
                  <a:off x="945360" y="5868720"/>
                  <a:ext cx="1561680" cy="4741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</p:sp>
          </mc:Fallback>
        </mc:AlternateContent>
      </p:grpSp>
      <p:grpSp>
        <p:nvGrpSpPr>
          <p:cNvPr id="538" name="Group 24"/>
          <p:cNvGrpSpPr/>
          <p:nvPr/>
        </p:nvGrpSpPr>
        <p:grpSpPr>
          <a:xfrm>
            <a:off x="3819600" y="4968720"/>
            <a:ext cx="5324400" cy="1889280"/>
            <a:chOff x="3819600" y="4968720"/>
            <a:chExt cx="5324400" cy="1889280"/>
          </a:xfrm>
        </p:grpSpPr>
        <p:sp>
          <p:nvSpPr>
            <p:cNvPr id="539" name="Cloud 25"/>
            <p:cNvSpPr/>
            <p:nvPr/>
          </p:nvSpPr>
          <p:spPr>
            <a:xfrm>
              <a:off x="3819600" y="4968720"/>
              <a:ext cx="5324400" cy="1889280"/>
            </a:xfrm>
            <a:custGeom>
              <a:avLst/>
              <a:gdLst>
                <a:gd name="textAreaLeft" fmla="*/ 733680 w 5324400"/>
                <a:gd name="textAreaRight" fmla="*/ 4212000 w 5324400"/>
                <a:gd name="textAreaTop" fmla="*/ 285120 h 1889280"/>
                <a:gd name="textAreaBottom" fmla="*/ 1516680 h 1889280"/>
                <a:gd name="GluePoint1X" fmla="*/ 4995536 w 43200"/>
                <a:gd name="GluePoint1Y" fmla="*/ 944880 h 43200"/>
                <a:gd name="GluePoint2X" fmla="*/ 2499851 w 43200"/>
                <a:gd name="GluePoint2Y" fmla="*/ 1887748 h 43200"/>
                <a:gd name="GluePoint3X" fmla="*/ 15508 w 43200"/>
                <a:gd name="GluePoint3Y" fmla="*/ 944880 h 43200"/>
                <a:gd name="GluePoint4X" fmla="*/ 2499851 w 43200"/>
                <a:gd name="GluePoint4Y" fmla="*/ 108049 h 432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43200" h="43200">
                  <a:moveTo>
                    <a:pt x="3900" y="14370"/>
                  </a:moveTo>
                  <a:lnTo>
                    <a:pt x="3900" y="14370"/>
                  </a:lnTo>
                  <a:arcTo wR="6753" hR="9190" stAng="10170548" swAng="7427171"/>
                  <a:lnTo>
                    <a:pt x="14005" y="5202"/>
                  </a:lnTo>
                  <a:arcTo wR="5333" hR="7267" stAng="-8646226" swAng="5396752"/>
                  <a:lnTo>
                    <a:pt x="22456" y="3432"/>
                  </a:lnTo>
                  <a:arcTo wR="4365" hR="5945" stAng="-8748310" swAng="5983216"/>
                  <a:lnTo>
                    <a:pt x="29833" y="2481"/>
                  </a:lnTo>
                  <a:arcTo wR="4857" hR="6595" stAng="-7859247" swAng="7034694"/>
                  <a:lnTo>
                    <a:pt x="38318" y="5576"/>
                  </a:lnTo>
                  <a:arcTo wR="5333" hR="7273" stAng="-4722629" swAng="6541720"/>
                  <a:lnTo>
                    <a:pt x="41818" y="15460"/>
                  </a:lnTo>
                  <a:arcTo wR="6775" hR="9220" stAng="-2776007" swAng="7816113"/>
                  <a:lnTo>
                    <a:pt x="37404" y="30203"/>
                  </a:lnTo>
                  <a:arcTo wR="5785" hR="7867" stAng="37436" swAng="6841911"/>
                  <a:lnTo>
                    <a:pt x="28556" y="36813"/>
                  </a:lnTo>
                  <a:arcTo wR="6752" hR="9215" stAng="1346980" swAng="6910786"/>
                  <a:lnTo>
                    <a:pt x="16480" y="39264"/>
                  </a:lnTo>
                  <a:arcTo wR="7720" hR="10543" stAng="3974661" swAng="4542738"/>
                  <a:lnTo>
                    <a:pt x="5804" y="35470"/>
                  </a:lnTo>
                  <a:arcTo wR="4360" hR="5918" stAng="5103633" swAng="8804007"/>
                  <a:lnTo>
                    <a:pt x="2113" y="25548"/>
                  </a:lnTo>
                  <a:arcTo wR="4345" hR="5945" stAng="6790459" swAng="9150775"/>
                  <a:close/>
                </a:path>
                <a:path fill="none" w="43200" h="43200">
                  <a:moveTo>
                    <a:pt x="4693" y="26177"/>
                  </a:moveTo>
                  <a:lnTo>
                    <a:pt x="4693" y="26177"/>
                  </a:lnTo>
                  <a:arcTo wR="4345" hR="5945" stAng="5204745" swAng="1585714"/>
                  <a:moveTo>
                    <a:pt x="6928" y="34899"/>
                  </a:moveTo>
                  <a:lnTo>
                    <a:pt x="6928" y="34899"/>
                  </a:lnTo>
                  <a:arcTo wR="4360" hR="5918" stAng="4416323" swAng="686679"/>
                  <a:moveTo>
                    <a:pt x="16478" y="39090"/>
                  </a:moveTo>
                  <a:lnTo>
                    <a:pt x="16478" y="39090"/>
                  </a:lnTo>
                  <a:arcTo wR="6752" hR="9215" stAng="8257461" swAng="844950"/>
                  <a:moveTo>
                    <a:pt x="28827" y="34751"/>
                  </a:moveTo>
                  <a:lnTo>
                    <a:pt x="28827" y="34751"/>
                  </a:lnTo>
                  <a:arcTo wR="6752" hR="9215" stAng="387139" swAng="959841"/>
                  <a:moveTo>
                    <a:pt x="34129" y="22954"/>
                  </a:moveTo>
                  <a:lnTo>
                    <a:pt x="34129" y="22954"/>
                  </a:lnTo>
                  <a:arcTo wR="5785" hR="7867" stAng="-4217785" swAng="4255228"/>
                  <a:moveTo>
                    <a:pt x="41798" y="15354"/>
                  </a:moveTo>
                  <a:lnTo>
                    <a:pt x="41798" y="15354"/>
                  </a:lnTo>
                  <a:arcTo wR="5333" hR="7273" stAng="1819091" swAng="1665385"/>
                  <a:moveTo>
                    <a:pt x="38324" y="5426"/>
                  </a:moveTo>
                  <a:lnTo>
                    <a:pt x="38324" y="5426"/>
                  </a:lnTo>
                  <a:arcTo wR="4857" hR="6595" stAng="-824553" swAng="891799"/>
                  <a:moveTo>
                    <a:pt x="29078" y="3952"/>
                  </a:moveTo>
                  <a:lnTo>
                    <a:pt x="29078" y="3952"/>
                  </a:lnTo>
                  <a:arcTo wR="4857" hR="6595" stAng="-8950828" swAng="1091979"/>
                  <a:moveTo>
                    <a:pt x="22141" y="4720"/>
                  </a:moveTo>
                  <a:lnTo>
                    <a:pt x="22141" y="4720"/>
                  </a:lnTo>
                  <a:arcTo wR="4365" hR="5945" stAng="-9809519" swAng="1061209"/>
                  <a:moveTo>
                    <a:pt x="14000" y="5192"/>
                  </a:moveTo>
                  <a:lnTo>
                    <a:pt x="14000" y="5192"/>
                  </a:lnTo>
                  <a:arcTo wR="6753" hR="9190" stAng="-4002280" swAng="739132"/>
                  <a:moveTo>
                    <a:pt x="4127" y="15789"/>
                  </a:moveTo>
                  <a:lnTo>
                    <a:pt x="4127" y="15789"/>
                  </a:lnTo>
                  <a:arcTo wR="6753" hR="9190" stAng="9459493" swAng="711644"/>
                </a:path>
              </a:pathLst>
            </a:custGeom>
            <a:solidFill>
              <a:srgbClr val="00FFFF"/>
            </a:solidFill>
            <a:ln w="255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Over 4 years to 2016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mc:AlternateContent>
          <mc:Choice xmlns:a14="http://schemas.microsoft.com/office/drawing/2010/main" Requires="a14">
            <p:sp>
              <p:nvSpPr>
                <p:cNvPr id="540" name="Object 5"/>
                <p:cNvSpPr txBox="1"/>
                <p:nvPr/>
              </p:nvSpPr>
              <p:spPr>
                <a:xfrm>
                  <a:off x="4176360" y="5735880"/>
                  <a:ext cx="3853080" cy="363240"/>
                </a:xfrm>
                <a:prstGeom prst="rect">
                  <a:avLst/>
                </a:prstGeom>
              </p:spPr>
              <p:txBody>
                <a:bodyPr/>
                <a:p>
                  <a14:m>
                    <m:oMath xmlns:m="http://schemas.openxmlformats.org/officeDocument/2006/math">
                      <m:r>
                        <m:rPr>
                          <m:lit/>
                          <m:nor/>
                        </m:rPr>
                        <m:t xml:space="preserve">610800</m:t>
                      </m:r>
                      <m:r>
                        <m:t xml:space="preserve">−</m:t>
                      </m:r>
                      <m:r>
                        <m:rPr>
                          <m:lit/>
                          <m:nor/>
                        </m:rPr>
                        <m:t xml:space="preserve">500000</m:t>
                      </m:r>
                      <m:r>
                        <m:t xml:space="preserve">=</m:t>
                      </m:r>
                      <m:r>
                        <m:t xml:space="preserve">£</m:t>
                      </m:r>
                      <m:r>
                        <m:rPr>
                          <m:lit/>
                          <m:nor/>
                        </m:rPr>
                        <m:t xml:space="preserve">110800</m:t>
                      </m:r>
                    </m:oMath>
                  </a14:m>
                </a:p>
              </p:txBody>
            </p:sp>
          </mc:Choice>
          <mc:Fallback>
            <p:sp>
              <p:nvSpPr>
                <p:cNvPr id="540" name="Object 5"/>
                <p:cNvSpPr txBox="1"/>
                <p:nvPr/>
              </p:nvSpPr>
              <p:spPr>
                <a:xfrm>
                  <a:off x="4176360" y="5735880"/>
                  <a:ext cx="3853080" cy="36324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</p:sp>
          </mc:Fallback>
        </mc:AlternateContent>
      </p:grpSp>
      <mc:AlternateContent>
        <mc:Choice xmlns:a14="http://schemas.microsoft.com/office/drawing/2010/main" Requires="a14">
          <p:sp>
            <p:nvSpPr>
              <p:cNvPr id="541" name="Object 2"/>
              <p:cNvSpPr txBox="1"/>
              <p:nvPr/>
            </p:nvSpPr>
            <p:spPr>
              <a:xfrm>
                <a:off x="422280" y="1184400"/>
                <a:ext cx="3460680" cy="363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300000</m:t>
                    </m:r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78000</m:t>
                    </m:r>
                    <m:r>
                      <m:t xml:space="preserve">=</m:t>
                    </m:r>
                    <m:r>
                      <m:t xml:space="preserve">£</m:t>
                    </m:r>
                    <m:r>
                      <m:rPr>
                        <m:lit/>
                        <m:nor/>
                      </m:rPr>
                      <m:t xml:space="preserve">222000</m:t>
                    </m:r>
                  </m:oMath>
                </a14:m>
              </a:p>
            </p:txBody>
          </p:sp>
        </mc:Choice>
        <mc:Fallback>
          <p:sp>
            <p:nvSpPr>
              <p:cNvPr id="541" name="Object 2"/>
              <p:cNvSpPr txBox="1"/>
              <p:nvPr/>
            </p:nvSpPr>
            <p:spPr>
              <a:xfrm>
                <a:off x="422280" y="1184400"/>
                <a:ext cx="3460680" cy="3632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542" name="Object 2"/>
              <p:cNvSpPr txBox="1"/>
              <p:nvPr/>
            </p:nvSpPr>
            <p:spPr>
              <a:xfrm>
                <a:off x="4902120" y="1576440"/>
                <a:ext cx="3459240" cy="363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222000</m:t>
                    </m:r>
                    <m:r>
                      <m:t xml:space="preserve">−</m:t>
                    </m:r>
                    <m:r>
                      <m:rPr>
                        <m:lit/>
                        <m:nor/>
                      </m:rPr>
                      <m:t xml:space="preserve">133200</m:t>
                    </m:r>
                    <m:r>
                      <m:t xml:space="preserve">=</m:t>
                    </m:r>
                    <m:r>
                      <m:t xml:space="preserve">£</m:t>
                    </m:r>
                    <m:r>
                      <m:rPr>
                        <m:lit/>
                        <m:nor/>
                      </m:rPr>
                      <m:t xml:space="preserve">88800</m:t>
                    </m:r>
                  </m:oMath>
                </a14:m>
              </a:p>
            </p:txBody>
          </p:sp>
        </mc:Choice>
        <mc:Fallback>
          <p:sp>
            <p:nvSpPr>
              <p:cNvPr id="542" name="Object 2"/>
              <p:cNvSpPr txBox="1"/>
              <p:nvPr/>
            </p:nvSpPr>
            <p:spPr>
              <a:xfrm>
                <a:off x="4902120" y="1576440"/>
                <a:ext cx="3459240" cy="36360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34" dur="indefinite" restart="never" nodeType="tmRoot">
          <p:childTnLst>
            <p:seq>
              <p:cTn id="635" dur="indefinite" nodeType="mainSeq">
                <p:childTnLst>
                  <p:par>
                    <p:cTn id="636" fill="hold">
                      <p:stCondLst>
                        <p:cond delay="indefinite"/>
                      </p:stCondLst>
                      <p:childTnLst>
                        <p:par>
                          <p:cTn id="637" fill="hold">
                            <p:stCondLst>
                              <p:cond delay="0"/>
                            </p:stCondLst>
                            <p:childTnLst>
                              <p:par>
                                <p:cTn id="638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0" dur="500" fill="hold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1" dur="500" fill="hold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2" fill="hold">
                      <p:stCondLst>
                        <p:cond delay="indefinite"/>
                      </p:stCondLst>
                      <p:childTnLst>
                        <p:par>
                          <p:cTn id="643" fill="hold">
                            <p:stCondLst>
                              <p:cond delay="0"/>
                            </p:stCondLst>
                            <p:childTnLst>
                              <p:par>
                                <p:cTn id="6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46" dur="5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7" fill="hold">
                      <p:stCondLst>
                        <p:cond delay="indefinite"/>
                      </p:stCondLst>
                      <p:childTnLst>
                        <p:par>
                          <p:cTn id="648" fill="hold">
                            <p:stCondLst>
                              <p:cond delay="0"/>
                            </p:stCondLst>
                            <p:childTnLst>
                              <p:par>
                                <p:cTn id="649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1" dur="5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2" dur="5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3" fill="hold">
                      <p:stCondLst>
                        <p:cond delay="indefinite"/>
                      </p:stCondLst>
                      <p:childTnLst>
                        <p:par>
                          <p:cTn id="654" fill="hold">
                            <p:stCondLst>
                              <p:cond delay="0"/>
                            </p:stCondLst>
                            <p:childTnLst>
                              <p:par>
                                <p:cTn id="6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57"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8" fill="hold">
                      <p:stCondLst>
                        <p:cond delay="indefinite"/>
                      </p:stCondLst>
                      <p:childTnLst>
                        <p:par>
                          <p:cTn id="659" fill="hold">
                            <p:stCondLst>
                              <p:cond delay="0"/>
                            </p:stCondLst>
                            <p:childTnLst>
                              <p:par>
                                <p:cTn id="660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2" dur="50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3" dur="50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4" fill="hold">
                      <p:stCondLst>
                        <p:cond delay="indefinite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8" dur="500" fill="hold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9" dur="500" fill="hold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5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6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7" name="Text Box 5"/>
          <p:cNvSpPr/>
          <p:nvPr/>
        </p:nvSpPr>
        <p:spPr>
          <a:xfrm>
            <a:off x="4881600" y="3025800"/>
            <a:ext cx="4262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understand the term VAT.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8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9" name="Rectangle 7"/>
          <p:cNvSpPr/>
          <p:nvPr/>
        </p:nvSpPr>
        <p:spPr>
          <a:xfrm>
            <a:off x="977760" y="30448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about VAT.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0" name="Rectangle 8"/>
          <p:cNvSpPr/>
          <p:nvPr/>
        </p:nvSpPr>
        <p:spPr>
          <a:xfrm>
            <a:off x="5310360" y="4005360"/>
            <a:ext cx="383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Solve problems involving VAT.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31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2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3" name="Rectangle 12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VAT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4" name="Date Placeholder 15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A1CDC02-89F4-4F5B-9898-58967A768FAB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4,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5" name="Footer Placeholder 1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6" name="Slide Number Placeholder 1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1E190C1-1791-452C-AF69-852BF9764832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4" name="Text Box 3"/>
          <p:cNvSpPr/>
          <p:nvPr/>
        </p:nvSpPr>
        <p:spPr>
          <a:xfrm>
            <a:off x="2340000" y="246528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TJ N5 Lifeskills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21.4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Ch21 (page 207)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45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6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7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Profit &amp; Loss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8" name="TextBox 11"/>
          <p:cNvSpPr/>
          <p:nvPr/>
        </p:nvSpPr>
        <p:spPr>
          <a:xfrm>
            <a:off x="89640" y="1549440"/>
            <a:ext cx="70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N5 LS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9" name="Text Box 3"/>
          <p:cNvSpPr/>
          <p:nvPr/>
        </p:nvSpPr>
        <p:spPr>
          <a:xfrm rot="16200000">
            <a:off x="-1300320" y="41904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50" name="Picture 6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986351C-B620-4376-B918-6EB5D1BBBD8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2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3" name="PlaceHolder 1"/>
          <p:cNvSpPr>
            <a:spLocks noGrp="1"/>
          </p:cNvSpPr>
          <p:nvPr>
            <p:ph type="title"/>
          </p:nvPr>
        </p:nvSpPr>
        <p:spPr>
          <a:xfrm>
            <a:off x="1821960" y="496440"/>
            <a:ext cx="68439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554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56" name="Picture 17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7" name="Text Box 18"/>
          <p:cNvSpPr/>
          <p:nvPr/>
        </p:nvSpPr>
        <p:spPr>
          <a:xfrm>
            <a:off x="1068120" y="2154240"/>
            <a:ext cx="79380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If a = 7  b = 4 and c = 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Write down as many equations as you can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8" name="Text Box 19"/>
          <p:cNvSpPr/>
          <p:nvPr/>
        </p:nvSpPr>
        <p:spPr>
          <a:xfrm>
            <a:off x="3297960" y="4305240"/>
            <a:ext cx="2800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e.g.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+ b = 11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70" dur="indefinite" restart="never" nodeType="tmRoot">
          <p:childTnLst>
            <p:seq>
              <p:cTn id="671" dur="indefinite" nodeType="mainSeq">
                <p:childTnLst>
                  <p:par>
                    <p:cTn id="672" fill="hold">
                      <p:stCondLst>
                        <p:cond delay="indefinite"/>
                      </p:stCondLst>
                      <p:childTnLst>
                        <p:par>
                          <p:cTn id="673" fill="hold">
                            <p:stCondLst>
                              <p:cond delay="0"/>
                            </p:stCondLst>
                            <p:childTnLst>
                              <p:par>
                                <p:cTn id="6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76" dur="8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77" dur="8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8" dur="8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E324B36-134E-49CD-B1EC-DD2696B0C6E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6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2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6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4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5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6" name="Text Box 7"/>
          <p:cNvSpPr/>
          <p:nvPr/>
        </p:nvSpPr>
        <p:spPr>
          <a:xfrm>
            <a:off x="5057640" y="44434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Convert £’s to another currency and vice versa.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7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8" name="Rectangle 9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convert £’s to another currency and vice versa.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9" name="Text Box 11"/>
          <p:cNvSpPr/>
          <p:nvPr/>
        </p:nvSpPr>
        <p:spPr>
          <a:xfrm>
            <a:off x="5057640" y="3005280"/>
            <a:ext cx="408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term exchange rate and the proportion method.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0" name="PlaceHolder 1"/>
          <p:cNvSpPr>
            <a:spLocks noGrp="1"/>
          </p:cNvSpPr>
          <p:nvPr>
            <p:ph type="title"/>
          </p:nvPr>
        </p:nvSpPr>
        <p:spPr>
          <a:xfrm>
            <a:off x="18079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Foreign Currency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71" name="Text Box 15"/>
          <p:cNvSpPr/>
          <p:nvPr/>
        </p:nvSpPr>
        <p:spPr>
          <a:xfrm>
            <a:off x="2207520" y="1316160"/>
            <a:ext cx="463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Converting to another currency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79" dur="indefinite" restart="never" nodeType="tmRoot">
          <p:childTnLst>
            <p:seq>
              <p:cTn id="680" dur="indefinite" nodeType="mainSeq">
                <p:childTnLst>
                  <p:par>
                    <p:cTn id="681" fill="hold">
                      <p:stCondLst>
                        <p:cond delay="indefinite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85"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6" fill="hold">
                      <p:stCondLst>
                        <p:cond delay="indefinite"/>
                      </p:stCondLst>
                      <p:childTnLst>
                        <p:par>
                          <p:cTn id="687" fill="hold">
                            <p:stCondLst>
                              <p:cond delay="0"/>
                            </p:stCondLst>
                            <p:childTnLst>
                              <p:par>
                                <p:cTn id="68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90"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1" fill="hold">
                      <p:stCondLst>
                        <p:cond delay="indefinite"/>
                      </p:stCondLst>
                      <p:childTnLst>
                        <p:par>
                          <p:cTn id="692" fill="hold">
                            <p:stCondLst>
                              <p:cond delay="0"/>
                            </p:stCondLst>
                            <p:childTnLst>
                              <p:par>
                                <p:cTn id="69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95" dur="5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0DF67F5-678F-4B4A-9026-0F29BA48F64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74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5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6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7" name="Rectangle 9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Foreign Currency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8" name="Text Box 10"/>
          <p:cNvSpPr/>
          <p:nvPr/>
        </p:nvSpPr>
        <p:spPr>
          <a:xfrm>
            <a:off x="820440" y="1938240"/>
            <a:ext cx="838440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Up until 1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st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January 2002, all the countries in Europe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had their own type of money (currency).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euro was introduced and the other currencies were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no longer accepted.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Britain still uses the pound (£) and when you go to Europe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on holiday you have to change your pounds to euros.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9" name="Text Box 28"/>
          <p:cNvSpPr/>
          <p:nvPr/>
        </p:nvSpPr>
        <p:spPr>
          <a:xfrm>
            <a:off x="927000" y="5340240"/>
            <a:ext cx="8153280" cy="429120"/>
          </a:xfrm>
          <a:prstGeom prst="rect">
            <a:avLst/>
          </a:prstGeom>
          <a:solidFill>
            <a:srgbClr val="77777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euro is divided into 100 parts and each part is called a cent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0" name="Text Box 29"/>
          <p:cNvSpPr/>
          <p:nvPr/>
        </p:nvSpPr>
        <p:spPr>
          <a:xfrm>
            <a:off x="2207520" y="1316160"/>
            <a:ext cx="463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Converting to another currency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696" dur="indefinite" restart="never" nodeType="tmRoot">
          <p:childTnLst>
            <p:seq>
              <p:cTn id="697" dur="indefinite" nodeType="mainSeq">
                <p:childTnLst>
                  <p:par>
                    <p:cTn id="698" fill="hold">
                      <p:stCondLst>
                        <p:cond delay="indefinite"/>
                      </p:stCondLst>
                      <p:childTnLst>
                        <p:par>
                          <p:cTn id="699" fill="hold">
                            <p:stCondLst>
                              <p:cond delay="0"/>
                            </p:stCondLst>
                            <p:childTnLst>
                              <p:par>
                                <p:cTn id="70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02" dur="80"/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03" dur="80"/>
                                        <p:tgtEl>
                                          <p:spTgt spid="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4" dur="80"/>
                                        <p:tgtEl>
                                          <p:spTgt spid="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71700AE-6DC5-4483-AE9A-0859B2BD38B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83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4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6" name="Text Box 5"/>
          <p:cNvSpPr/>
          <p:nvPr/>
        </p:nvSpPr>
        <p:spPr>
          <a:xfrm>
            <a:off x="29160" y="1125360"/>
            <a:ext cx="852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Level 2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7" name="Rectangle 6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Foreign Currency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88" name="Group 26"/>
          <p:cNvGrpSpPr/>
          <p:nvPr/>
        </p:nvGrpSpPr>
        <p:grpSpPr>
          <a:xfrm>
            <a:off x="6092640" y="1866960"/>
            <a:ext cx="2949840" cy="1904760"/>
            <a:chOff x="6092640" y="1866960"/>
            <a:chExt cx="2949840" cy="1904760"/>
          </a:xfrm>
        </p:grpSpPr>
        <p:sp>
          <p:nvSpPr>
            <p:cNvPr id="589" name="Rectangle 9"/>
            <p:cNvSpPr/>
            <p:nvPr/>
          </p:nvSpPr>
          <p:spPr>
            <a:xfrm>
              <a:off x="6108840" y="1866960"/>
              <a:ext cx="2933640" cy="1904760"/>
            </a:xfrm>
            <a:prstGeom prst="rect">
              <a:avLst/>
            </a:prstGeom>
            <a:solidFill>
              <a:srgbClr val="777777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0" name="Text Box 10"/>
            <p:cNvSpPr/>
            <p:nvPr/>
          </p:nvSpPr>
          <p:spPr>
            <a:xfrm>
              <a:off x="6258960" y="2357280"/>
              <a:ext cx="1113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Euro €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1" name="Text Box 11"/>
            <p:cNvSpPr/>
            <p:nvPr/>
          </p:nvSpPr>
          <p:spPr>
            <a:xfrm>
              <a:off x="6259680" y="2814480"/>
              <a:ext cx="13327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Dollar $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2" name="Text Box 12"/>
            <p:cNvSpPr/>
            <p:nvPr/>
          </p:nvSpPr>
          <p:spPr>
            <a:xfrm>
              <a:off x="7922880" y="2357280"/>
              <a:ext cx="7660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1.44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3" name="Text Box 13"/>
            <p:cNvSpPr/>
            <p:nvPr/>
          </p:nvSpPr>
          <p:spPr>
            <a:xfrm>
              <a:off x="7971840" y="2814480"/>
              <a:ext cx="717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1.51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4" name="Text Box 14"/>
            <p:cNvSpPr/>
            <p:nvPr/>
          </p:nvSpPr>
          <p:spPr>
            <a:xfrm>
              <a:off x="6259680" y="3271680"/>
              <a:ext cx="7009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Yen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5" name="Text Box 15"/>
            <p:cNvSpPr/>
            <p:nvPr/>
          </p:nvSpPr>
          <p:spPr>
            <a:xfrm>
              <a:off x="7998840" y="327168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190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6" name="Text Box 16"/>
            <p:cNvSpPr/>
            <p:nvPr/>
          </p:nvSpPr>
          <p:spPr>
            <a:xfrm>
              <a:off x="6092640" y="1912680"/>
              <a:ext cx="29487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sng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Exchange rate £1 =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597" name="Text Box 17"/>
          <p:cNvSpPr/>
          <p:nvPr/>
        </p:nvSpPr>
        <p:spPr>
          <a:xfrm>
            <a:off x="924120" y="1951200"/>
            <a:ext cx="42537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How many Dollars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             will I get for £50.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8" name="Text Box 37"/>
          <p:cNvSpPr/>
          <p:nvPr/>
        </p:nvSpPr>
        <p:spPr>
          <a:xfrm>
            <a:off x="2207520" y="1316160"/>
            <a:ext cx="463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Converting to another currency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9" name="Cloud 37"/>
          <p:cNvSpPr/>
          <p:nvPr/>
        </p:nvSpPr>
        <p:spPr>
          <a:xfrm>
            <a:off x="309600" y="3200400"/>
            <a:ext cx="6080040" cy="330984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99680 h 3309840"/>
              <a:gd name="textAreaBottom" fmla="*/ 2656800 h 3309840"/>
              <a:gd name="GluePoint1X" fmla="*/ 6075058 w 43200"/>
              <a:gd name="GluePoint1Y" fmla="*/ 1654969 h 43200"/>
              <a:gd name="GluePoint2X" fmla="*/ 3040063 w 43200"/>
              <a:gd name="GluePoint2Y" fmla="*/ 3306414 h 43200"/>
              <a:gd name="GluePoint3X" fmla="*/ 18860 w 43200"/>
              <a:gd name="GluePoint3Y" fmla="*/ 1654969 h 43200"/>
              <a:gd name="GluePoint4X" fmla="*/ 3040063 w 43200"/>
              <a:gd name="GluePoint4Y" fmla="*/ 18924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Proportion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£ 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 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Tahoma"/>
              </a:rPr>
              <a:t>$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 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1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1.51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  50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0" name="Cloud 38"/>
          <p:cNvSpPr/>
          <p:nvPr/>
        </p:nvSpPr>
        <p:spPr>
          <a:xfrm>
            <a:off x="0" y="353880"/>
            <a:ext cx="3106800" cy="1538280"/>
          </a:xfrm>
          <a:custGeom>
            <a:avLst/>
            <a:gdLst>
              <a:gd name="textAreaLeft" fmla="*/ 428040 w 3106800"/>
              <a:gd name="textAreaRight" fmla="*/ 2457720 w 3106800"/>
              <a:gd name="textAreaTop" fmla="*/ 232200 h 1538280"/>
              <a:gd name="textAreaBottom" fmla="*/ 1234800 h 1538280"/>
              <a:gd name="GluePoint1X" fmla="*/ 3104149 w 43200"/>
              <a:gd name="GluePoint1Y" fmla="*/ 769144 h 43200"/>
              <a:gd name="GluePoint2X" fmla="*/ 1553369 w 43200"/>
              <a:gd name="GluePoint2Y" fmla="*/ 1536649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1" name="Rectangle 39"/>
          <p:cNvSpPr/>
          <p:nvPr/>
        </p:nvSpPr>
        <p:spPr>
          <a:xfrm>
            <a:off x="766440" y="4737240"/>
            <a:ext cx="120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(more)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02" name="Object 38"/>
              <p:cNvSpPr txBox="1"/>
              <p:nvPr/>
            </p:nvSpPr>
            <p:spPr>
              <a:xfrm>
                <a:off x="2624040" y="4944960"/>
                <a:ext cx="1562040" cy="865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50</m:t>
                        </m:r>
                      </m:num>
                      <m:den>
                        <m:r>
                          <m:t xml:space="preserve">1</m:t>
                        </m:r>
                      </m:den>
                    </m:f>
                    <m:r>
                      <m:t xml:space="preserve">×</m:t>
                    </m:r>
                    <m:r>
                      <m:t xml:space="preserve">1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rPr>
                        <m:lit/>
                        <m:nor/>
                      </m:rPr>
                      <m:t xml:space="preserve">51</m:t>
                    </m:r>
                    <m:r>
                      <m:t xml:space="preserve">=</m:t>
                    </m:r>
                  </m:oMath>
                </a14:m>
              </a:p>
            </p:txBody>
          </p:sp>
        </mc:Choice>
        <mc:Fallback>
          <p:sp>
            <p:nvSpPr>
              <p:cNvPr id="602" name="Object 38"/>
              <p:cNvSpPr txBox="1"/>
              <p:nvPr/>
            </p:nvSpPr>
            <p:spPr>
              <a:xfrm>
                <a:off x="2624040" y="4944960"/>
                <a:ext cx="1562040" cy="8654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603" name="Object 39"/>
              <p:cNvSpPr txBox="1"/>
              <p:nvPr/>
            </p:nvSpPr>
            <p:spPr>
              <a:xfrm>
                <a:off x="4208400" y="5146560"/>
                <a:ext cx="1127160" cy="436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$</m:t>
                    </m:r>
                    <m:r>
                      <m:rPr>
                        <m:lit/>
                        <m:nor/>
                      </m:rPr>
                      <m:t xml:space="preserve">75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rPr>
                        <m:lit/>
                        <m:nor/>
                      </m:rPr>
                      <m:t xml:space="preserve">50</m:t>
                    </m:r>
                  </m:oMath>
                </a14:m>
              </a:p>
            </p:txBody>
          </p:sp>
        </mc:Choice>
        <mc:Fallback>
          <p:sp>
            <p:nvSpPr>
              <p:cNvPr id="603" name="Object 39"/>
              <p:cNvSpPr txBox="1"/>
              <p:nvPr/>
            </p:nvSpPr>
            <p:spPr>
              <a:xfrm>
                <a:off x="4208400" y="5146560"/>
                <a:ext cx="1127160" cy="4366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</p:spTree>
  </p:cSld>
  <p:timing>
    <p:tnLst>
      <p:par>
        <p:cTn id="705" dur="indefinite" restart="never" nodeType="tmRoot">
          <p:childTnLst>
            <p:seq>
              <p:cTn id="706" dur="indefinite" nodeType="mainSeq">
                <p:childTnLst>
                  <p:par>
                    <p:cTn id="707" fill="hold">
                      <p:stCondLst>
                        <p:cond delay="indefinite"/>
                      </p:stCondLst>
                      <p:childTnLst>
                        <p:par>
                          <p:cTn id="708" fill="hold">
                            <p:stCondLst>
                              <p:cond delay="0"/>
                            </p:stCondLst>
                            <p:childTnLst>
                              <p:par>
                                <p:cTn id="709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1" dur="5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2" dur="5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3" fill="hold">
                            <p:stCondLst>
                              <p:cond delay="500"/>
                            </p:stCondLst>
                            <p:childTnLst>
                              <p:par>
                                <p:cTn id="714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16" dur="80"/>
                                        <p:tgtEl>
                                          <p:spTgt spid="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17" dur="80"/>
                                        <p:tgtEl>
                                          <p:spTgt spid="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8" dur="80"/>
                                        <p:tgtEl>
                                          <p:spTgt spid="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9" fill="hold">
                      <p:stCondLst>
                        <p:cond delay="indefinite"/>
                      </p:stCondLst>
                      <p:childTnLst>
                        <p:par>
                          <p:cTn id="720" fill="hold">
                            <p:stCondLst>
                              <p:cond delay="0"/>
                            </p:stCondLst>
                            <p:childTnLst>
                              <p:par>
                                <p:cTn id="7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23" dur="80"/>
                                        <p:tgtEl>
                                          <p:spTgt spid="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24" dur="80"/>
                                        <p:tgtEl>
                                          <p:spTgt spid="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5" dur="80"/>
                                        <p:tgtEl>
                                          <p:spTgt spid="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6" fill="hold">
                      <p:stCondLst>
                        <p:cond delay="indefinite"/>
                      </p:stCondLst>
                      <p:childTnLst>
                        <p:par>
                          <p:cTn id="727" fill="hold">
                            <p:stCondLst>
                              <p:cond delay="0"/>
                            </p:stCondLst>
                            <p:childTnLst>
                              <p:par>
                                <p:cTn id="7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30" dur="80"/>
                                        <p:tgtEl>
                                          <p:spTgt spid="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31" dur="80"/>
                                        <p:tgtEl>
                                          <p:spTgt spid="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2" dur="80"/>
                                        <p:tgtEl>
                                          <p:spTgt spid="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3" fill="hold">
                      <p:stCondLst>
                        <p:cond delay="indefinite"/>
                      </p:stCondLst>
                      <p:childTnLst>
                        <p:par>
                          <p:cTn id="734" fill="hold">
                            <p:stCondLst>
                              <p:cond delay="0"/>
                            </p:stCondLst>
                            <p:childTnLst>
                              <p:par>
                                <p:cTn id="73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37" dur="80"/>
                                        <p:tgtEl>
                                          <p:spTgt spid="5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38" dur="80"/>
                                        <p:tgtEl>
                                          <p:spTgt spid="5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9" dur="80"/>
                                        <p:tgtEl>
                                          <p:spTgt spid="5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0" fill="hold">
                      <p:stCondLst>
                        <p:cond delay="indefinite"/>
                      </p:stCondLst>
                      <p:childTnLst>
                        <p:par>
                          <p:cTn id="741" fill="hold">
                            <p:stCondLst>
                              <p:cond delay="0"/>
                            </p:stCondLst>
                            <p:childTnLst>
                              <p:par>
                                <p:cTn id="742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4" dur="500" fill="hold"/>
                                        <p:tgtEl>
                                          <p:spTgt spid="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5" dur="500" fill="hold"/>
                                        <p:tgtEl>
                                          <p:spTgt spid="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6" fill="hold">
                      <p:stCondLst>
                        <p:cond delay="indefinite"/>
                      </p:stCondLst>
                      <p:childTnLst>
                        <p:par>
                          <p:cTn id="747" fill="hold">
                            <p:stCondLst>
                              <p:cond delay="0"/>
                            </p:stCondLst>
                            <p:childTnLst>
                              <p:par>
                                <p:cTn id="7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50" dur="80"/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51" dur="80"/>
                                        <p:tgtEl>
                                          <p:spTgt spid="6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2" dur="80"/>
                                        <p:tgtEl>
                                          <p:spTgt spid="6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3" fill="hold">
                      <p:stCondLst>
                        <p:cond delay="indefinite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57"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8" fill="hold">
                      <p:stCondLst>
                        <p:cond delay="indefinite"/>
                      </p:stCondLst>
                      <p:childTnLst>
                        <p:par>
                          <p:cTn id="759" fill="hold">
                            <p:stCondLst>
                              <p:cond delay="0"/>
                            </p:stCondLst>
                            <p:childTnLst>
                              <p:par>
                                <p:cTn id="76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62"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DDE6496-763C-4F06-A533-0B934E710C0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0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7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9" name="Rectangle 6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Foreign Currency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10" name="Group 7"/>
          <p:cNvGrpSpPr/>
          <p:nvPr/>
        </p:nvGrpSpPr>
        <p:grpSpPr>
          <a:xfrm>
            <a:off x="6092640" y="1866960"/>
            <a:ext cx="2949840" cy="1904760"/>
            <a:chOff x="6092640" y="1866960"/>
            <a:chExt cx="2949840" cy="1904760"/>
          </a:xfrm>
        </p:grpSpPr>
        <p:sp>
          <p:nvSpPr>
            <p:cNvPr id="611" name="Rectangle 8"/>
            <p:cNvSpPr/>
            <p:nvPr/>
          </p:nvSpPr>
          <p:spPr>
            <a:xfrm>
              <a:off x="6108840" y="1866960"/>
              <a:ext cx="2933640" cy="1904760"/>
            </a:xfrm>
            <a:prstGeom prst="rect">
              <a:avLst/>
            </a:prstGeom>
            <a:solidFill>
              <a:srgbClr val="777777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12" name="Text Box 9"/>
            <p:cNvSpPr/>
            <p:nvPr/>
          </p:nvSpPr>
          <p:spPr>
            <a:xfrm>
              <a:off x="6258960" y="2357280"/>
              <a:ext cx="1113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Euro €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13" name="Text Box 10"/>
            <p:cNvSpPr/>
            <p:nvPr/>
          </p:nvSpPr>
          <p:spPr>
            <a:xfrm>
              <a:off x="6259680" y="2814480"/>
              <a:ext cx="13327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Dollar $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14" name="Text Box 11"/>
            <p:cNvSpPr/>
            <p:nvPr/>
          </p:nvSpPr>
          <p:spPr>
            <a:xfrm>
              <a:off x="7922880" y="2357280"/>
              <a:ext cx="7660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1.44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15" name="Text Box 12"/>
            <p:cNvSpPr/>
            <p:nvPr/>
          </p:nvSpPr>
          <p:spPr>
            <a:xfrm>
              <a:off x="7971840" y="2814480"/>
              <a:ext cx="717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1.51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16" name="Text Box 13"/>
            <p:cNvSpPr/>
            <p:nvPr/>
          </p:nvSpPr>
          <p:spPr>
            <a:xfrm>
              <a:off x="6259680" y="3271680"/>
              <a:ext cx="7009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Yen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17" name="Text Box 14"/>
            <p:cNvSpPr/>
            <p:nvPr/>
          </p:nvSpPr>
          <p:spPr>
            <a:xfrm>
              <a:off x="7998840" y="327168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190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18" name="Text Box 15"/>
            <p:cNvSpPr/>
            <p:nvPr/>
          </p:nvSpPr>
          <p:spPr>
            <a:xfrm>
              <a:off x="6092640" y="1912680"/>
              <a:ext cx="29487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sng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Exchange rate £1 =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619" name="Text Box 16"/>
          <p:cNvSpPr/>
          <p:nvPr/>
        </p:nvSpPr>
        <p:spPr>
          <a:xfrm>
            <a:off x="922680" y="1951200"/>
            <a:ext cx="46033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A iPod costs £300 in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Scotland and 420 € in Spain.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Which is the better buy ?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0" name="Text Box 35"/>
          <p:cNvSpPr/>
          <p:nvPr/>
        </p:nvSpPr>
        <p:spPr>
          <a:xfrm>
            <a:off x="1209600" y="5533920"/>
            <a:ext cx="4928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Should buy in Spain and save 12 €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1" name="Text Box 36"/>
          <p:cNvSpPr/>
          <p:nvPr/>
        </p:nvSpPr>
        <p:spPr>
          <a:xfrm>
            <a:off x="2207520" y="1316160"/>
            <a:ext cx="463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Converting to another currency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2" name="Cloud 30"/>
          <p:cNvSpPr/>
          <p:nvPr/>
        </p:nvSpPr>
        <p:spPr>
          <a:xfrm>
            <a:off x="401760" y="2314440"/>
            <a:ext cx="6080040" cy="331020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99680 h 3310200"/>
              <a:gd name="textAreaBottom" fmla="*/ 2657160 h 3310200"/>
              <a:gd name="GluePoint1X" fmla="*/ 6075058 w 43200"/>
              <a:gd name="GluePoint1Y" fmla="*/ 1654969 h 43200"/>
              <a:gd name="GluePoint2X" fmla="*/ 3040063 w 43200"/>
              <a:gd name="GluePoint2Y" fmla="*/ 3306414 h 43200"/>
              <a:gd name="GluePoint3X" fmla="*/ 18860 w 43200"/>
              <a:gd name="GluePoint3Y" fmla="*/ 1654969 h 43200"/>
              <a:gd name="GluePoint4X" fmla="*/ 3040063 w 43200"/>
              <a:gd name="GluePoint4Y" fmla="*/ 18924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Proportion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£ 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 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€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 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1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1.44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  300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3" name="Cloud 31"/>
          <p:cNvSpPr/>
          <p:nvPr/>
        </p:nvSpPr>
        <p:spPr>
          <a:xfrm>
            <a:off x="0" y="353880"/>
            <a:ext cx="3106800" cy="1538280"/>
          </a:xfrm>
          <a:custGeom>
            <a:avLst/>
            <a:gdLst>
              <a:gd name="textAreaLeft" fmla="*/ 428040 w 3106800"/>
              <a:gd name="textAreaRight" fmla="*/ 2457720 w 3106800"/>
              <a:gd name="textAreaTop" fmla="*/ 232200 h 1538280"/>
              <a:gd name="textAreaBottom" fmla="*/ 1234800 h 1538280"/>
              <a:gd name="GluePoint1X" fmla="*/ 3104149 w 43200"/>
              <a:gd name="GluePoint1Y" fmla="*/ 769144 h 43200"/>
              <a:gd name="GluePoint2X" fmla="*/ 1553369 w 43200"/>
              <a:gd name="GluePoint2Y" fmla="*/ 1536649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4" name="Rectangle 32"/>
          <p:cNvSpPr/>
          <p:nvPr/>
        </p:nvSpPr>
        <p:spPr>
          <a:xfrm>
            <a:off x="858960" y="3840120"/>
            <a:ext cx="120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(more)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25" name="Object 31"/>
              <p:cNvSpPr txBox="1"/>
              <p:nvPr/>
            </p:nvSpPr>
            <p:spPr>
              <a:xfrm>
                <a:off x="2816280" y="4070520"/>
                <a:ext cx="1757160" cy="865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300</m:t>
                        </m:r>
                      </m:num>
                      <m:den>
                        <m:r>
                          <m:t xml:space="preserve">1</m:t>
                        </m:r>
                      </m:den>
                    </m:f>
                    <m:r>
                      <m:t xml:space="preserve">×</m:t>
                    </m:r>
                    <m:r>
                      <m:t xml:space="preserve">1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rPr>
                        <m:lit/>
                        <m:nor/>
                      </m:rPr>
                      <m:t xml:space="preserve">44</m:t>
                    </m:r>
                    <m:r>
                      <m:t xml:space="preserve">=</m:t>
                    </m:r>
                  </m:oMath>
                </a14:m>
              </a:p>
            </p:txBody>
          </p:sp>
        </mc:Choice>
        <mc:Fallback>
          <p:sp>
            <p:nvSpPr>
              <p:cNvPr id="625" name="Object 31"/>
              <p:cNvSpPr txBox="1"/>
              <p:nvPr/>
            </p:nvSpPr>
            <p:spPr>
              <a:xfrm>
                <a:off x="2816280" y="4070520"/>
                <a:ext cx="1757160" cy="865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626" name="Object 32"/>
              <p:cNvSpPr txBox="1"/>
              <p:nvPr/>
            </p:nvSpPr>
            <p:spPr>
              <a:xfrm>
                <a:off x="4716360" y="4273560"/>
                <a:ext cx="689040" cy="436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432</m:t>
                    </m:r>
                  </m:oMath>
                </a14:m>
              </a:p>
            </p:txBody>
          </p:sp>
        </mc:Choice>
        <mc:Fallback>
          <p:sp>
            <p:nvSpPr>
              <p:cNvPr id="626" name="Object 32"/>
              <p:cNvSpPr txBox="1"/>
              <p:nvPr/>
            </p:nvSpPr>
            <p:spPr>
              <a:xfrm>
                <a:off x="4716360" y="4273560"/>
                <a:ext cx="689040" cy="4366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</p:spTree>
  </p:cSld>
  <p:timing>
    <p:tnLst>
      <p:par>
        <p:cTn id="763" dur="indefinite" restart="never" nodeType="tmRoot">
          <p:childTnLst>
            <p:seq>
              <p:cTn id="764" dur="indefinite" nodeType="mainSeq">
                <p:childTnLst>
                  <p:par>
                    <p:cTn id="765" fill="hold">
                      <p:stCondLst>
                        <p:cond delay="indefinite"/>
                      </p:stCondLst>
                      <p:childTnLst>
                        <p:par>
                          <p:cTn id="766" fill="hold">
                            <p:stCondLst>
                              <p:cond delay="0"/>
                            </p:stCondLst>
                            <p:childTnLst>
                              <p:par>
                                <p:cTn id="767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9" dur="500" fill="hold"/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0" dur="500" fill="hold"/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1" fill="hold">
                            <p:stCondLst>
                              <p:cond delay="500"/>
                            </p:stCondLst>
                            <p:childTnLst>
                              <p:par>
                                <p:cTn id="772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74" dur="80"/>
                                        <p:tgtEl>
                                          <p:spTgt spid="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75" dur="80"/>
                                        <p:tgtEl>
                                          <p:spTgt spid="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6" dur="80"/>
                                        <p:tgtEl>
                                          <p:spTgt spid="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7" fill="hold">
                      <p:stCondLst>
                        <p:cond delay="indefinite"/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81" dur="80"/>
                                        <p:tgtEl>
                                          <p:spTgt spid="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82" dur="80"/>
                                        <p:tgtEl>
                                          <p:spTgt spid="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3" dur="80"/>
                                        <p:tgtEl>
                                          <p:spTgt spid="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4" fill="hold">
                      <p:stCondLst>
                        <p:cond delay="indefinite"/>
                      </p:stCondLst>
                      <p:childTnLst>
                        <p:par>
                          <p:cTn id="785" fill="hold">
                            <p:stCondLst>
                              <p:cond delay="0"/>
                            </p:stCondLst>
                            <p:childTnLst>
                              <p:par>
                                <p:cTn id="7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88" dur="80"/>
                                        <p:tgtEl>
                                          <p:spTgt spid="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89" dur="80"/>
                                        <p:tgtEl>
                                          <p:spTgt spid="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0" dur="80"/>
                                        <p:tgtEl>
                                          <p:spTgt spid="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1" fill="hold">
                      <p:stCondLst>
                        <p:cond delay="indefinite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95" dur="80"/>
                                        <p:tgtEl>
                                          <p:spTgt spid="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96" dur="80"/>
                                        <p:tgtEl>
                                          <p:spTgt spid="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7" dur="80"/>
                                        <p:tgtEl>
                                          <p:spTgt spid="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8" fill="hold">
                      <p:stCondLst>
                        <p:cond delay="indefinite"/>
                      </p:stCondLst>
                      <p:childTnLst>
                        <p:par>
                          <p:cTn id="799" fill="hold">
                            <p:stCondLst>
                              <p:cond delay="0"/>
                            </p:stCondLst>
                            <p:childTnLst>
                              <p:par>
                                <p:cTn id="800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2" dur="500" fill="hold"/>
                                        <p:tgtEl>
                                          <p:spTgt spid="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3" dur="500" fill="hold"/>
                                        <p:tgtEl>
                                          <p:spTgt spid="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4" fill="hold">
                      <p:stCondLst>
                        <p:cond delay="indefinite"/>
                      </p:stCondLst>
                      <p:childTnLst>
                        <p:par>
                          <p:cTn id="805" fill="hold">
                            <p:stCondLst>
                              <p:cond delay="0"/>
                            </p:stCondLst>
                            <p:childTnLst>
                              <p:par>
                                <p:cTn id="8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08" dur="80"/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09" dur="80"/>
                                        <p:tgtEl>
                                          <p:spTgt spid="6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0" dur="80"/>
                                        <p:tgtEl>
                                          <p:spTgt spid="6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1" fill="hold">
                      <p:stCondLst>
                        <p:cond delay="indefinite"/>
                      </p:stCondLst>
                      <p:childTnLst>
                        <p:par>
                          <p:cTn id="812" fill="hold">
                            <p:stCondLst>
                              <p:cond delay="0"/>
                            </p:stCondLst>
                            <p:childTnLst>
                              <p:par>
                                <p:cTn id="81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15"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6" fill="hold">
                      <p:stCondLst>
                        <p:cond delay="indefinite"/>
                      </p:stCondLst>
                      <p:childTnLst>
                        <p:par>
                          <p:cTn id="817" fill="hold">
                            <p:stCondLst>
                              <p:cond delay="0"/>
                            </p:stCondLst>
                            <p:childTnLst>
                              <p:par>
                                <p:cTn id="81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20" dur="500"/>
                                        <p:tgtEl>
                                          <p:spTgt spid="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1" fill="hold">
                      <p:stCondLst>
                        <p:cond delay="indefinite"/>
                      </p:stCondLst>
                      <p:childTnLst>
                        <p:par>
                          <p:cTn id="822" fill="hold">
                            <p:stCondLst>
                              <p:cond delay="0"/>
                            </p:stCondLst>
                            <p:childTnLst>
                              <p:par>
                                <p:cTn id="82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25" dur="80"/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26" dur="80"/>
                                        <p:tgtEl>
                                          <p:spTgt spid="6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7" dur="80"/>
                                        <p:tgtEl>
                                          <p:spTgt spid="6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BB0CFCA-4981-468A-9277-38195CF4E25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2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0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2" name="Rectangle 6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Foreign Currency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33" name="Group 8"/>
          <p:cNvGrpSpPr/>
          <p:nvPr/>
        </p:nvGrpSpPr>
        <p:grpSpPr>
          <a:xfrm>
            <a:off x="6210360" y="1854360"/>
            <a:ext cx="2933640" cy="1904760"/>
            <a:chOff x="6210360" y="1854360"/>
            <a:chExt cx="2933640" cy="1904760"/>
          </a:xfrm>
        </p:grpSpPr>
        <p:sp>
          <p:nvSpPr>
            <p:cNvPr id="634" name="Rectangle 9"/>
            <p:cNvSpPr/>
            <p:nvPr/>
          </p:nvSpPr>
          <p:spPr>
            <a:xfrm>
              <a:off x="6210360" y="1854360"/>
              <a:ext cx="2933640" cy="1904760"/>
            </a:xfrm>
            <a:prstGeom prst="rect">
              <a:avLst/>
            </a:prstGeom>
            <a:solidFill>
              <a:srgbClr val="777777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35" name="Text Box 10"/>
            <p:cNvSpPr/>
            <p:nvPr/>
          </p:nvSpPr>
          <p:spPr>
            <a:xfrm>
              <a:off x="6360480" y="2344680"/>
              <a:ext cx="1113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Euro €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36" name="Text Box 11"/>
            <p:cNvSpPr/>
            <p:nvPr/>
          </p:nvSpPr>
          <p:spPr>
            <a:xfrm>
              <a:off x="6361200" y="2801880"/>
              <a:ext cx="13327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Dollar $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37" name="Text Box 12"/>
            <p:cNvSpPr/>
            <p:nvPr/>
          </p:nvSpPr>
          <p:spPr>
            <a:xfrm>
              <a:off x="8024400" y="2344680"/>
              <a:ext cx="7660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1.44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38" name="Text Box 13"/>
            <p:cNvSpPr/>
            <p:nvPr/>
          </p:nvSpPr>
          <p:spPr>
            <a:xfrm>
              <a:off x="8073360" y="2801880"/>
              <a:ext cx="717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1.51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39" name="Text Box 14"/>
            <p:cNvSpPr/>
            <p:nvPr/>
          </p:nvSpPr>
          <p:spPr>
            <a:xfrm>
              <a:off x="6361200" y="3259080"/>
              <a:ext cx="7009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Yen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40" name="Text Box 15"/>
            <p:cNvSpPr/>
            <p:nvPr/>
          </p:nvSpPr>
          <p:spPr>
            <a:xfrm>
              <a:off x="8100360" y="325908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190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41" name="Text Box 16"/>
            <p:cNvSpPr/>
            <p:nvPr/>
          </p:nvSpPr>
          <p:spPr>
            <a:xfrm>
              <a:off x="6283440" y="1900080"/>
              <a:ext cx="28576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sng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Exchange rate £1=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642" name="Text Box 17"/>
          <p:cNvSpPr/>
          <p:nvPr/>
        </p:nvSpPr>
        <p:spPr>
          <a:xfrm>
            <a:off x="1072440" y="2154240"/>
            <a:ext cx="4593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many £’s will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 get for 20 € 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3" name="Text Box 28"/>
          <p:cNvSpPr/>
          <p:nvPr/>
        </p:nvSpPr>
        <p:spPr>
          <a:xfrm>
            <a:off x="2778840" y="1353960"/>
            <a:ext cx="337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Converting back to £’s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4" name="Cloud 29"/>
          <p:cNvSpPr/>
          <p:nvPr/>
        </p:nvSpPr>
        <p:spPr>
          <a:xfrm>
            <a:off x="471600" y="2963880"/>
            <a:ext cx="6080040" cy="330984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99680 h 3309840"/>
              <a:gd name="textAreaBottom" fmla="*/ 2656800 h 3309840"/>
              <a:gd name="GluePoint1X" fmla="*/ 6075058 w 43200"/>
              <a:gd name="GluePoint1Y" fmla="*/ 1654969 h 43200"/>
              <a:gd name="GluePoint2X" fmla="*/ 3040063 w 43200"/>
              <a:gd name="GluePoint2Y" fmla="*/ 3306413 h 43200"/>
              <a:gd name="GluePoint3X" fmla="*/ 18860 w 43200"/>
              <a:gd name="GluePoint3Y" fmla="*/ 1654969 h 43200"/>
              <a:gd name="GluePoint4X" fmla="*/ 3040063 w 43200"/>
              <a:gd name="GluePoint4Y" fmla="*/ 18924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Proportion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£   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 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€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  1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1.44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           </a:t>
            </a:r>
            <a:r>
              <a:rPr lang="en-GB" sz="2800" b="0" u="none" strike="noStrike">
                <a:solidFill>
                  <a:srgbClr val="080808"/>
                </a:solidFill>
                <a:effectLst/>
                <a:uFillTx/>
                <a:latin typeface="Comic Sans MS"/>
                <a:ea typeface="Arial Unicode MS"/>
              </a:rPr>
              <a:t>⇦</a:t>
            </a:r>
            <a:r>
              <a:rPr lang="en-GB" sz="28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20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5" name="Cloud 30"/>
          <p:cNvSpPr/>
          <p:nvPr/>
        </p:nvSpPr>
        <p:spPr>
          <a:xfrm>
            <a:off x="0" y="353880"/>
            <a:ext cx="3106800" cy="1538280"/>
          </a:xfrm>
          <a:custGeom>
            <a:avLst/>
            <a:gdLst>
              <a:gd name="textAreaLeft" fmla="*/ 428040 w 3106800"/>
              <a:gd name="textAreaRight" fmla="*/ 2457720 w 3106800"/>
              <a:gd name="textAreaTop" fmla="*/ 232200 h 1538280"/>
              <a:gd name="textAreaBottom" fmla="*/ 1234800 h 1538280"/>
              <a:gd name="GluePoint1X" fmla="*/ 3104149 w 43200"/>
              <a:gd name="GluePoint1Y" fmla="*/ 769144 h 43200"/>
              <a:gd name="GluePoint2X" fmla="*/ 1553369 w 43200"/>
              <a:gd name="GluePoint2Y" fmla="*/ 1536649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6" name="Rectangle 31"/>
          <p:cNvSpPr/>
          <p:nvPr/>
        </p:nvSpPr>
        <p:spPr>
          <a:xfrm>
            <a:off x="4630320" y="4370400"/>
            <a:ext cx="120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(more)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47" name="Object 30"/>
              <p:cNvSpPr txBox="1"/>
              <p:nvPr/>
            </p:nvSpPr>
            <p:spPr>
              <a:xfrm>
                <a:off x="1090440" y="4673520"/>
                <a:ext cx="1366920" cy="865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20</m:t>
                        </m:r>
                      </m:num>
                      <m:den>
                        <m:r>
                          <m:t xml:space="preserve">1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44</m:t>
                        </m:r>
                      </m:den>
                    </m:f>
                    <m:r>
                      <m:t xml:space="preserve">×</m:t>
                    </m:r>
                    <m:r>
                      <m:t xml:space="preserve">1</m:t>
                    </m:r>
                    <m:r>
                      <m:t xml:space="preserve">=</m:t>
                    </m:r>
                  </m:oMath>
                </a14:m>
              </a:p>
            </p:txBody>
          </p:sp>
        </mc:Choice>
        <mc:Fallback>
          <p:sp>
            <p:nvSpPr>
              <p:cNvPr id="647" name="Object 30"/>
              <p:cNvSpPr txBox="1"/>
              <p:nvPr/>
            </p:nvSpPr>
            <p:spPr>
              <a:xfrm>
                <a:off x="1090440" y="4673520"/>
                <a:ext cx="1366920" cy="8654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648" name="Object 31"/>
              <p:cNvSpPr txBox="1"/>
              <p:nvPr/>
            </p:nvSpPr>
            <p:spPr>
              <a:xfrm>
                <a:off x="2444760" y="4917960"/>
                <a:ext cx="1122480" cy="422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£</m:t>
                    </m:r>
                    <m:r>
                      <m:rPr>
                        <m:lit/>
                        <m:nor/>
                      </m:rPr>
                      <m:t xml:space="preserve">13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rPr>
                        <m:lit/>
                        <m:nor/>
                      </m:rPr>
                      <m:t xml:space="preserve">89</m:t>
                    </m:r>
                  </m:oMath>
                </a14:m>
              </a:p>
            </p:txBody>
          </p:sp>
        </mc:Choice>
        <mc:Fallback>
          <p:sp>
            <p:nvSpPr>
              <p:cNvPr id="648" name="Object 31"/>
              <p:cNvSpPr txBox="1"/>
              <p:nvPr/>
            </p:nvSpPr>
            <p:spPr>
              <a:xfrm>
                <a:off x="2444760" y="4917960"/>
                <a:ext cx="1122480" cy="4222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</p:spTree>
  </p:cSld>
  <p:timing>
    <p:tnLst>
      <p:par>
        <p:cTn id="828" dur="indefinite" restart="never" nodeType="tmRoot">
          <p:childTnLst>
            <p:seq>
              <p:cTn id="829" dur="indefinite" nodeType="mainSeq">
                <p:childTnLst>
                  <p:par>
                    <p:cTn id="830" fill="hold">
                      <p:stCondLst>
                        <p:cond delay="indefinite"/>
                      </p:stCondLst>
                      <p:childTnLst>
                        <p:par>
                          <p:cTn id="831" fill="hold">
                            <p:stCondLst>
                              <p:cond delay="0"/>
                            </p:stCondLst>
                            <p:childTnLst>
                              <p:par>
                                <p:cTn id="832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4" dur="500" fill="hold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5" dur="500" fill="hold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6" fill="hold">
                            <p:stCondLst>
                              <p:cond delay="500"/>
                            </p:stCondLst>
                            <p:childTnLst>
                              <p:par>
                                <p:cTn id="837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39" dur="80"/>
                                        <p:tgtEl>
                                          <p:spTgt spid="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40" dur="80"/>
                                        <p:tgtEl>
                                          <p:spTgt spid="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1" dur="80"/>
                                        <p:tgtEl>
                                          <p:spTgt spid="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2" fill="hold">
                            <p:stCondLst>
                              <p:cond delay="1180"/>
                            </p:stCondLst>
                            <p:childTnLst>
                              <p:par>
                                <p:cTn id="843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45" dur="80"/>
                                        <p:tgtEl>
                                          <p:spTgt spid="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46" dur="80"/>
                                        <p:tgtEl>
                                          <p:spTgt spid="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7" dur="80"/>
                                        <p:tgtEl>
                                          <p:spTgt spid="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8" fill="hold">
                      <p:stCondLst>
                        <p:cond delay="indefinite"/>
                      </p:stCondLst>
                      <p:childTnLst>
                        <p:par>
                          <p:cTn id="849" fill="hold">
                            <p:stCondLst>
                              <p:cond delay="0"/>
                            </p:stCondLst>
                            <p:childTnLst>
                              <p:par>
                                <p:cTn id="85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52" dur="80"/>
                                        <p:tgtEl>
                                          <p:spTgt spid="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53" dur="80"/>
                                        <p:tgtEl>
                                          <p:spTgt spid="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4" dur="80"/>
                                        <p:tgtEl>
                                          <p:spTgt spid="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5" fill="hold">
                      <p:stCondLst>
                        <p:cond delay="indefinite"/>
                      </p:stCondLst>
                      <p:childTnLst>
                        <p:par>
                          <p:cTn id="856" fill="hold">
                            <p:stCondLst>
                              <p:cond delay="0"/>
                            </p:stCondLst>
                            <p:childTnLst>
                              <p:par>
                                <p:cTn id="857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859" dur="500"/>
                                        <p:tgtEl>
                                          <p:spTgt spid="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0" fill="hold">
                      <p:stCondLst>
                        <p:cond delay="indefinite"/>
                      </p:stCondLst>
                      <p:childTnLst>
                        <p:par>
                          <p:cTn id="861" fill="hold">
                            <p:stCondLst>
                              <p:cond delay="0"/>
                            </p:stCondLst>
                            <p:childTnLst>
                              <p:par>
                                <p:cTn id="862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4" dur="500" fill="hold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5" dur="500" fill="hold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6" fill="hold">
                      <p:stCondLst>
                        <p:cond delay="indefinite"/>
                      </p:stCondLst>
                      <p:childTnLst>
                        <p:par>
                          <p:cTn id="867" fill="hold">
                            <p:stCondLst>
                              <p:cond delay="0"/>
                            </p:stCondLst>
                            <p:childTnLst>
                              <p:par>
                                <p:cTn id="86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70" dur="8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71" dur="8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2" dur="8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3" fill="hold">
                      <p:stCondLst>
                        <p:cond delay="indefinite"/>
                      </p:stCondLst>
                      <p:childTnLst>
                        <p:par>
                          <p:cTn id="874" fill="hold">
                            <p:stCondLst>
                              <p:cond delay="0"/>
                            </p:stCondLst>
                            <p:childTnLst>
                              <p:par>
                                <p:cTn id="87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77" dur="5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8" fill="hold">
                      <p:stCondLst>
                        <p:cond delay="indefinite"/>
                      </p:stCondLst>
                      <p:childTnLst>
                        <p:par>
                          <p:cTn id="879" fill="hold">
                            <p:stCondLst>
                              <p:cond delay="0"/>
                            </p:stCondLst>
                            <p:childTnLst>
                              <p:par>
                                <p:cTn id="88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82" dur="5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238C859-7198-4568-A8C4-E62F7C26F0A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5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2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4" name="Rectangle 6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Foreign Currency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55" name="Group 7"/>
          <p:cNvGrpSpPr/>
          <p:nvPr/>
        </p:nvGrpSpPr>
        <p:grpSpPr>
          <a:xfrm>
            <a:off x="6092640" y="1866960"/>
            <a:ext cx="2949840" cy="1904760"/>
            <a:chOff x="6092640" y="1866960"/>
            <a:chExt cx="2949840" cy="1904760"/>
          </a:xfrm>
        </p:grpSpPr>
        <p:sp>
          <p:nvSpPr>
            <p:cNvPr id="656" name="Rectangle 8"/>
            <p:cNvSpPr/>
            <p:nvPr/>
          </p:nvSpPr>
          <p:spPr>
            <a:xfrm>
              <a:off x="6108840" y="1866960"/>
              <a:ext cx="2933640" cy="1904760"/>
            </a:xfrm>
            <a:prstGeom prst="rect">
              <a:avLst/>
            </a:prstGeom>
            <a:solidFill>
              <a:srgbClr val="777777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57" name="Text Box 9"/>
            <p:cNvSpPr/>
            <p:nvPr/>
          </p:nvSpPr>
          <p:spPr>
            <a:xfrm>
              <a:off x="6258960" y="2357280"/>
              <a:ext cx="1113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Euro €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58" name="Text Box 10"/>
            <p:cNvSpPr/>
            <p:nvPr/>
          </p:nvSpPr>
          <p:spPr>
            <a:xfrm>
              <a:off x="6259680" y="2814480"/>
              <a:ext cx="13327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Dollar $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59" name="Text Box 11"/>
            <p:cNvSpPr/>
            <p:nvPr/>
          </p:nvSpPr>
          <p:spPr>
            <a:xfrm>
              <a:off x="7922880" y="2357280"/>
              <a:ext cx="7660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1.44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60" name="Text Box 12"/>
            <p:cNvSpPr/>
            <p:nvPr/>
          </p:nvSpPr>
          <p:spPr>
            <a:xfrm>
              <a:off x="7971840" y="2814480"/>
              <a:ext cx="7660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1.50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61" name="Text Box 13"/>
            <p:cNvSpPr/>
            <p:nvPr/>
          </p:nvSpPr>
          <p:spPr>
            <a:xfrm>
              <a:off x="6259680" y="3271680"/>
              <a:ext cx="7009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Yen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62" name="Text Box 14"/>
            <p:cNvSpPr/>
            <p:nvPr/>
          </p:nvSpPr>
          <p:spPr>
            <a:xfrm>
              <a:off x="7998840" y="327168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190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63" name="Text Box 15"/>
            <p:cNvSpPr/>
            <p:nvPr/>
          </p:nvSpPr>
          <p:spPr>
            <a:xfrm>
              <a:off x="6092640" y="1912680"/>
              <a:ext cx="29487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sng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Exchange rate £1 =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664" name="Text Box 16"/>
          <p:cNvSpPr/>
          <p:nvPr/>
        </p:nvSpPr>
        <p:spPr>
          <a:xfrm>
            <a:off x="945720" y="1951200"/>
            <a:ext cx="49453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A business man returns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from America with $450.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He converts them back to £’s.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How much will he get back 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65" name="Picture 35" descr="aeroplane"/>
          <p:cNvPicPr/>
          <p:nvPr/>
        </p:nvPicPr>
        <p:blipFill>
          <a:blip r:embed="rId3"/>
          <a:srcRect l="0" t="0" r="0" b="40550"/>
          <a:stretch/>
        </p:blipFill>
        <p:spPr>
          <a:xfrm>
            <a:off x="6653160" y="4354560"/>
            <a:ext cx="2184480" cy="852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6" name="Text Box 36"/>
          <p:cNvSpPr/>
          <p:nvPr/>
        </p:nvSpPr>
        <p:spPr>
          <a:xfrm>
            <a:off x="2778840" y="1353960"/>
            <a:ext cx="337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Converting back to £’s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7" name="Cloud 29"/>
          <p:cNvSpPr/>
          <p:nvPr/>
        </p:nvSpPr>
        <p:spPr>
          <a:xfrm>
            <a:off x="228600" y="3548160"/>
            <a:ext cx="6080040" cy="330984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99680 h 3309840"/>
              <a:gd name="textAreaBottom" fmla="*/ 2656800 h 3309840"/>
              <a:gd name="GluePoint1X" fmla="*/ 6075058 w 43200"/>
              <a:gd name="GluePoint1Y" fmla="*/ 1654969 h 43200"/>
              <a:gd name="GluePoint2X" fmla="*/ 3040063 w 43200"/>
              <a:gd name="GluePoint2Y" fmla="*/ 3306413 h 43200"/>
              <a:gd name="GluePoint3X" fmla="*/ 18860 w 43200"/>
              <a:gd name="GluePoint3Y" fmla="*/ 1654969 h 43200"/>
              <a:gd name="GluePoint4X" fmla="*/ 3040063 w 43200"/>
              <a:gd name="GluePoint4Y" fmla="*/ 18924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Proportion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£    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Tahoma"/>
              </a:rPr>
              <a:t> 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$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 1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1.50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          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  <a:ea typeface="Arial Unicode MS"/>
              </a:rPr>
              <a:t> ⇦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 450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8" name="Cloud 30"/>
          <p:cNvSpPr/>
          <p:nvPr/>
        </p:nvSpPr>
        <p:spPr>
          <a:xfrm>
            <a:off x="0" y="353880"/>
            <a:ext cx="3106800" cy="1538280"/>
          </a:xfrm>
          <a:custGeom>
            <a:avLst/>
            <a:gdLst>
              <a:gd name="textAreaLeft" fmla="*/ 428040 w 3106800"/>
              <a:gd name="textAreaRight" fmla="*/ 2457720 w 3106800"/>
              <a:gd name="textAreaTop" fmla="*/ 232200 h 1538280"/>
              <a:gd name="textAreaBottom" fmla="*/ 1234800 h 1538280"/>
              <a:gd name="GluePoint1X" fmla="*/ 3104149 w 43200"/>
              <a:gd name="GluePoint1Y" fmla="*/ 769144 h 43200"/>
              <a:gd name="GluePoint2X" fmla="*/ 1553369 w 43200"/>
              <a:gd name="GluePoint2Y" fmla="*/ 1536649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9" name="Rectangle 31"/>
          <p:cNvSpPr/>
          <p:nvPr/>
        </p:nvSpPr>
        <p:spPr>
          <a:xfrm>
            <a:off x="4490640" y="4778280"/>
            <a:ext cx="120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(more)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70" name="Object 30"/>
              <p:cNvSpPr txBox="1"/>
              <p:nvPr/>
            </p:nvSpPr>
            <p:spPr>
              <a:xfrm>
                <a:off x="977760" y="5303880"/>
                <a:ext cx="1311480" cy="865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450</m:t>
                        </m:r>
                      </m:num>
                      <m:den>
                        <m:r>
                          <m:t xml:space="preserve">1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t xml:space="preserve">5</m:t>
                        </m:r>
                      </m:den>
                    </m:f>
                    <m:r>
                      <m:t xml:space="preserve">×</m:t>
                    </m:r>
                    <m:r>
                      <m:t xml:space="preserve">1</m:t>
                    </m:r>
                    <m:r>
                      <m:t xml:space="preserve">=</m:t>
                    </m:r>
                  </m:oMath>
                </a14:m>
              </a:p>
            </p:txBody>
          </p:sp>
        </mc:Choice>
        <mc:Fallback>
          <p:sp>
            <p:nvSpPr>
              <p:cNvPr id="670" name="Object 30"/>
              <p:cNvSpPr txBox="1"/>
              <p:nvPr/>
            </p:nvSpPr>
            <p:spPr>
              <a:xfrm>
                <a:off x="977760" y="5303880"/>
                <a:ext cx="1311480" cy="8650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671" name="Object 31"/>
              <p:cNvSpPr txBox="1"/>
              <p:nvPr/>
            </p:nvSpPr>
            <p:spPr>
              <a:xfrm>
                <a:off x="2427120" y="5457960"/>
                <a:ext cx="851040" cy="423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£</m:t>
                    </m:r>
                    <m:r>
                      <m:rPr>
                        <m:lit/>
                        <m:nor/>
                      </m:rPr>
                      <m:t xml:space="preserve">300</m:t>
                    </m:r>
                  </m:oMath>
                </a14:m>
              </a:p>
            </p:txBody>
          </p:sp>
        </mc:Choice>
        <mc:Fallback>
          <p:sp>
            <p:nvSpPr>
              <p:cNvPr id="671" name="Object 31"/>
              <p:cNvSpPr txBox="1"/>
              <p:nvPr/>
            </p:nvSpPr>
            <p:spPr>
              <a:xfrm>
                <a:off x="2427120" y="5457960"/>
                <a:ext cx="851040" cy="4237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</p:sp>
        </mc:Fallback>
      </mc:AlternateContent>
    </p:spTree>
  </p:cSld>
  <p:timing>
    <p:tnLst>
      <p:par>
        <p:cTn id="883" dur="indefinite" restart="never" nodeType="tmRoot">
          <p:childTnLst>
            <p:seq>
              <p:cTn id="884" dur="indefinite" nodeType="mainSeq">
                <p:childTnLst>
                  <p:par>
                    <p:cTn id="885" fill="hold">
                      <p:stCondLst>
                        <p:cond delay="indefinite"/>
                      </p:stCondLst>
                      <p:childTnLst>
                        <p:par>
                          <p:cTn id="886" fill="hold">
                            <p:stCondLst>
                              <p:cond delay="0"/>
                            </p:stCondLst>
                            <p:childTnLst>
                              <p:par>
                                <p:cTn id="887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9" dur="500" fill="hold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0" dur="500" fill="hold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1" fill="hold">
                            <p:stCondLst>
                              <p:cond delay="500"/>
                            </p:stCondLst>
                            <p:childTnLst>
                              <p:par>
                                <p:cTn id="892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94" dur="80"/>
                                        <p:tgtEl>
                                          <p:spTgt spid="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95" dur="80"/>
                                        <p:tgtEl>
                                          <p:spTgt spid="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6" dur="80"/>
                                        <p:tgtEl>
                                          <p:spTgt spid="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7" fill="hold">
                      <p:stCondLst>
                        <p:cond delay="indefinite"/>
                      </p:stCondLst>
                      <p:childTnLst>
                        <p:par>
                          <p:cTn id="898" fill="hold">
                            <p:stCondLst>
                              <p:cond delay="0"/>
                            </p:stCondLst>
                            <p:childTnLst>
                              <p:par>
                                <p:cTn id="89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01" dur="80"/>
                                        <p:tgtEl>
                                          <p:spTgt spid="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02" dur="80"/>
                                        <p:tgtEl>
                                          <p:spTgt spid="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3" dur="80"/>
                                        <p:tgtEl>
                                          <p:spTgt spid="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4" fill="hold">
                      <p:stCondLst>
                        <p:cond delay="indefinite"/>
                      </p:stCondLst>
                      <p:childTnLst>
                        <p:par>
                          <p:cTn id="905" fill="hold">
                            <p:stCondLst>
                              <p:cond delay="0"/>
                            </p:stCondLst>
                            <p:childTnLst>
                              <p:par>
                                <p:cTn id="9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08" dur="80"/>
                                        <p:tgtEl>
                                          <p:spTgt spid="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09" dur="80"/>
                                        <p:tgtEl>
                                          <p:spTgt spid="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0" dur="80"/>
                                        <p:tgtEl>
                                          <p:spTgt spid="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1" fill="hold">
                      <p:stCondLst>
                        <p:cond delay="indefinite"/>
                      </p:stCondLst>
                      <p:childTnLst>
                        <p:par>
                          <p:cTn id="912" fill="hold">
                            <p:stCondLst>
                              <p:cond delay="0"/>
                            </p:stCondLst>
                            <p:childTnLst>
                              <p:par>
                                <p:cTn id="913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915" dur="500"/>
                                        <p:tgtEl>
                                          <p:spTgt spid="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6" fill="hold">
                      <p:stCondLst>
                        <p:cond delay="indefinite"/>
                      </p:stCondLst>
                      <p:childTnLst>
                        <p:par>
                          <p:cTn id="917" fill="hold">
                            <p:stCondLst>
                              <p:cond delay="0"/>
                            </p:stCondLst>
                            <p:childTnLst>
                              <p:par>
                                <p:cTn id="918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0" dur="500" fill="hold"/>
                                        <p:tgtEl>
                                          <p:spTgt spid="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1" dur="500" fill="hold"/>
                                        <p:tgtEl>
                                          <p:spTgt spid="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2" fill="hold">
                      <p:stCondLst>
                        <p:cond delay="indefinite"/>
                      </p:stCondLst>
                      <p:childTnLst>
                        <p:par>
                          <p:cTn id="923" fill="hold">
                            <p:stCondLst>
                              <p:cond delay="0"/>
                            </p:stCondLst>
                            <p:childTnLst>
                              <p:par>
                                <p:cTn id="92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26" dur="80"/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27" dur="80"/>
                                        <p:tgtEl>
                                          <p:spTgt spid="6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8" dur="80"/>
                                        <p:tgtEl>
                                          <p:spTgt spid="6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9" fill="hold">
                      <p:stCondLst>
                        <p:cond delay="indefinite"/>
                      </p:stCondLst>
                      <p:childTnLst>
                        <p:par>
                          <p:cTn id="930" fill="hold">
                            <p:stCondLst>
                              <p:cond delay="0"/>
                            </p:stCondLst>
                            <p:childTnLst>
                              <p:par>
                                <p:cTn id="93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33" dur="50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4" fill="hold">
                      <p:stCondLst>
                        <p:cond delay="indefinite"/>
                      </p:stCondLst>
                      <p:childTnLst>
                        <p:par>
                          <p:cTn id="935" fill="hold">
                            <p:stCondLst>
                              <p:cond delay="0"/>
                            </p:stCondLst>
                            <p:childTnLst>
                              <p:par>
                                <p:cTn id="9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38"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3" name="Text Box 3"/>
          <p:cNvSpPr/>
          <p:nvPr/>
        </p:nvSpPr>
        <p:spPr>
          <a:xfrm>
            <a:off x="2340000" y="246528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TJ N5 Lifeskills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21.5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Ch21 (page 209)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74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5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6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Foreign Exchange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7" name="TextBox 11"/>
          <p:cNvSpPr/>
          <p:nvPr/>
        </p:nvSpPr>
        <p:spPr>
          <a:xfrm>
            <a:off x="89640" y="1549440"/>
            <a:ext cx="70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N5 LS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8" name="Text Box 3"/>
          <p:cNvSpPr/>
          <p:nvPr/>
        </p:nvSpPr>
        <p:spPr>
          <a:xfrm rot="16200000">
            <a:off x="-1300320" y="41904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79" name="Picture 6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77F4139-B738-44FA-8457-DBF32B29F7A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1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2" name="PlaceHolder 1"/>
          <p:cNvSpPr>
            <a:spLocks noGrp="1"/>
          </p:cNvSpPr>
          <p:nvPr>
            <p:ph type="title"/>
          </p:nvPr>
        </p:nvSpPr>
        <p:spPr>
          <a:xfrm>
            <a:off x="2300400" y="49644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8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85" name="Picture 6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6" name="Text Box 7"/>
          <p:cNvSpPr/>
          <p:nvPr/>
        </p:nvSpPr>
        <p:spPr>
          <a:xfrm>
            <a:off x="1033560" y="2154240"/>
            <a:ext cx="7918200" cy="30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numbers add to give 10 and divide to 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give 4. Find the two numbers.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2. Two numbers subtract to give 5 and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  multiply to 66. Find the two numbers.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8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9" name="Text Box 4"/>
          <p:cNvSpPr/>
          <p:nvPr/>
        </p:nvSpPr>
        <p:spPr>
          <a:xfrm>
            <a:off x="934920" y="1947960"/>
            <a:ext cx="8209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term VAT  means Value Added Tax.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0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1" name="AutoShape 10"/>
          <p:cNvSpPr/>
          <p:nvPr/>
        </p:nvSpPr>
        <p:spPr>
          <a:xfrm>
            <a:off x="3552840" y="5046840"/>
            <a:ext cx="2847960" cy="838080"/>
          </a:xfrm>
          <a:prstGeom prst="cloudCallout">
            <a:avLst>
              <a:gd name="adj1" fmla="val -39560"/>
              <a:gd name="adj2" fmla="val -361324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Petrol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2" name="AutoShape 13"/>
          <p:cNvSpPr/>
          <p:nvPr/>
        </p:nvSpPr>
        <p:spPr>
          <a:xfrm>
            <a:off x="5707080" y="3778200"/>
            <a:ext cx="3125880" cy="690480"/>
          </a:xfrm>
          <a:prstGeom prst="cloudCallout">
            <a:avLst>
              <a:gd name="adj1" fmla="val -104259"/>
              <a:gd name="adj2" fmla="val -253703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White Goods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3" name="AutoShape 14"/>
          <p:cNvSpPr/>
          <p:nvPr/>
        </p:nvSpPr>
        <p:spPr>
          <a:xfrm>
            <a:off x="984240" y="3560760"/>
            <a:ext cx="2805120" cy="754200"/>
          </a:xfrm>
          <a:prstGeom prst="cloudCallout">
            <a:avLst>
              <a:gd name="adj1" fmla="val 47824"/>
              <a:gd name="adj2" fmla="val -200175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Bills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4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VAT – 20%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" dur="8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" dur="8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6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1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45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Rectangle 2066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C636AFF-9075-47CD-9C50-56F1DE50491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8" name="Rectangle 2067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89" name="Picture 3" descr="scottishflag"/>
          <p:cNvPicPr/>
          <p:nvPr/>
        </p:nvPicPr>
        <p:blipFill>
          <a:blip r:embed="rId1"/>
          <a:stretch/>
        </p:blipFill>
        <p:spPr>
          <a:xfrm>
            <a:off x="1047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0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91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2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3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4" name="Text Box 8"/>
          <p:cNvSpPr/>
          <p:nvPr/>
        </p:nvSpPr>
        <p:spPr>
          <a:xfrm>
            <a:off x="5029200" y="3025800"/>
            <a:ext cx="3990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understand the term simple interest.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5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6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the term simple interest and how to calculate it.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7" name="Rectangle 11"/>
          <p:cNvSpPr/>
          <p:nvPr/>
        </p:nvSpPr>
        <p:spPr>
          <a:xfrm>
            <a:off x="5484960" y="3997440"/>
            <a:ext cx="3659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simply interest.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8" name="Rectangle 8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Simple Interest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39" dur="indefinite" restart="never" nodeType="tmRoot">
          <p:childTnLst>
            <p:seq>
              <p:cTn id="940" dur="indefinite" nodeType="mainSeq">
                <p:childTnLst>
                  <p:par>
                    <p:cTn id="941" fill="hold">
                      <p:stCondLst>
                        <p:cond delay="indefinite"/>
                      </p:stCondLst>
                      <p:childTnLst>
                        <p:par>
                          <p:cTn id="942" fill="hold">
                            <p:stCondLst>
                              <p:cond delay="0"/>
                            </p:stCondLst>
                            <p:childTnLst>
                              <p:par>
                                <p:cTn id="94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45" dur="500"/>
                                        <p:tgtEl>
                                          <p:spTgt spid="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6" fill="hold">
                      <p:stCondLst>
                        <p:cond delay="indefinite"/>
                      </p:stCondLst>
                      <p:childTnLst>
                        <p:par>
                          <p:cTn id="947" fill="hold">
                            <p:stCondLst>
                              <p:cond delay="0"/>
                            </p:stCondLst>
                            <p:childTnLst>
                              <p:par>
                                <p:cTn id="94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50"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1" fill="hold">
                      <p:stCondLst>
                        <p:cond delay="indefinite"/>
                      </p:stCondLst>
                      <p:childTnLst>
                        <p:par>
                          <p:cTn id="952" fill="hold">
                            <p:stCondLst>
                              <p:cond delay="0"/>
                            </p:stCondLst>
                            <p:childTnLst>
                              <p:par>
                                <p:cTn id="95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55" dur="500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9" name="Picture 3" descr="scottishflag"/>
          <p:cNvPicPr/>
          <p:nvPr/>
        </p:nvPicPr>
        <p:blipFill>
          <a:blip r:embed="rId1"/>
          <a:stretch/>
        </p:blipFill>
        <p:spPr>
          <a:xfrm>
            <a:off x="1047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0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53ED06B-DD03-48D6-B66E-8F604CD203D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3" name="AutoShape 21"/>
          <p:cNvSpPr/>
          <p:nvPr/>
        </p:nvSpPr>
        <p:spPr>
          <a:xfrm>
            <a:off x="5143680" y="2160720"/>
            <a:ext cx="4000320" cy="1647720"/>
          </a:xfrm>
          <a:prstGeom prst="cloudCallout">
            <a:avLst>
              <a:gd name="adj1" fmla="val -68546"/>
              <a:gd name="adj2" fmla="val 100865"/>
            </a:avLst>
          </a:prstGeom>
          <a:solidFill>
            <a:srgbClr val="66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Remember money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 decimal places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4" name="Text Box 6"/>
          <p:cNvSpPr/>
          <p:nvPr/>
        </p:nvSpPr>
        <p:spPr>
          <a:xfrm>
            <a:off x="902160" y="2013120"/>
            <a:ext cx="4089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Q.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17% of £450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5" name="Rectangle 13"/>
          <p:cNvSpPr/>
          <p:nvPr/>
        </p:nvSpPr>
        <p:spPr>
          <a:xfrm>
            <a:off x="179532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Revision of Percentages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6" name="AutoShape 22"/>
          <p:cNvSpPr/>
          <p:nvPr/>
        </p:nvSpPr>
        <p:spPr>
          <a:xfrm>
            <a:off x="311040" y="0"/>
            <a:ext cx="2890800" cy="1778040"/>
          </a:xfrm>
          <a:prstGeom prst="cloudCallout">
            <a:avLst>
              <a:gd name="adj1" fmla="val 63726"/>
              <a:gd name="adj2" fmla="val 69560"/>
            </a:avLst>
          </a:prstGeom>
          <a:solidFill>
            <a:srgbClr val="66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of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means multiple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07" name="Picture 48" descr="FX83ES250.jpg"/>
          <p:cNvPicPr/>
          <p:nvPr/>
        </p:nvPicPr>
        <p:blipFill>
          <a:blip r:embed="rId2"/>
          <a:srcRect l="8588" t="4582" r="10570" b="3779"/>
          <a:stretch/>
        </p:blipFill>
        <p:spPr>
          <a:xfrm>
            <a:off x="25560" y="2908440"/>
            <a:ext cx="1549080" cy="307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8" name="Picture 5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09" name="Group 20"/>
          <p:cNvGrpSpPr/>
          <p:nvPr/>
        </p:nvGrpSpPr>
        <p:grpSpPr>
          <a:xfrm>
            <a:off x="3217320" y="3095640"/>
            <a:ext cx="690120" cy="1033560"/>
            <a:chOff x="3217320" y="3095640"/>
            <a:chExt cx="690120" cy="1033560"/>
          </a:xfrm>
        </p:grpSpPr>
        <p:sp>
          <p:nvSpPr>
            <p:cNvPr id="710" name="TextBox 15"/>
            <p:cNvSpPr/>
            <p:nvPr/>
          </p:nvSpPr>
          <p:spPr>
            <a:xfrm>
              <a:off x="3310200" y="3095640"/>
              <a:ext cx="5040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1" name="TextBox 16"/>
            <p:cNvSpPr/>
            <p:nvPr/>
          </p:nvSpPr>
          <p:spPr>
            <a:xfrm>
              <a:off x="3217320" y="366948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100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2" name="Straight Connector 18"/>
            <p:cNvSpPr/>
            <p:nvPr/>
          </p:nvSpPr>
          <p:spPr>
            <a:xfrm>
              <a:off x="3301920" y="3587760"/>
              <a:ext cx="52092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13" name="TextBox 19"/>
          <p:cNvSpPr/>
          <p:nvPr/>
        </p:nvSpPr>
        <p:spPr>
          <a:xfrm>
            <a:off x="3900240" y="3389400"/>
            <a:ext cx="1009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450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4" name="TextBox 21"/>
          <p:cNvSpPr/>
          <p:nvPr/>
        </p:nvSpPr>
        <p:spPr>
          <a:xfrm>
            <a:off x="2948760" y="4681440"/>
            <a:ext cx="1811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£ 76.50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956" dur="indefinite" restart="never" nodeType="tmRoot">
          <p:childTnLst>
            <p:seq>
              <p:cTn id="957" dur="indefinite" nodeType="mainSeq">
                <p:childTnLst>
                  <p:par>
                    <p:cTn id="958" fill="hold">
                      <p:stCondLst>
                        <p:cond delay="indefinite"/>
                      </p:stCondLst>
                      <p:childTnLst>
                        <p:par>
                          <p:cTn id="959" fill="hold">
                            <p:stCondLst>
                              <p:cond delay="0"/>
                            </p:stCondLst>
                            <p:childTnLst>
                              <p:par>
                                <p:cTn id="96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2" fill="hold">
                      <p:stCondLst>
                        <p:cond delay="indefinite"/>
                      </p:stCondLst>
                      <p:childTnLst>
                        <p:par>
                          <p:cTn id="963" fill="hold">
                            <p:stCondLst>
                              <p:cond delay="0"/>
                            </p:stCondLst>
                            <p:childTnLst>
                              <p:par>
                                <p:cTn id="96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66" dur="50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7" fill="hold">
                      <p:stCondLst>
                        <p:cond delay="indefinite"/>
                      </p:stCondLst>
                      <p:childTnLst>
                        <p:par>
                          <p:cTn id="968" fill="hold">
                            <p:stCondLst>
                              <p:cond delay="0"/>
                            </p:stCondLst>
                            <p:childTnLst>
                              <p:par>
                                <p:cTn id="96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71" dur="8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72" dur="8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3" dur="8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4" fill="hold">
                      <p:stCondLst>
                        <p:cond delay="indefinite"/>
                      </p:stCondLst>
                      <p:childTnLst>
                        <p:par>
                          <p:cTn id="975" fill="hold">
                            <p:stCondLst>
                              <p:cond delay="0"/>
                            </p:stCondLst>
                            <p:childTnLst>
                              <p:par>
                                <p:cTn id="976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8" dur="500" fill="hold"/>
                                        <p:tgtEl>
                                          <p:spTgt spid="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9" dur="500" fill="hold"/>
                                        <p:tgtEl>
                                          <p:spTgt spid="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0" fill="hold">
                      <p:stCondLst>
                        <p:cond delay="indefinite"/>
                      </p:stCondLst>
                      <p:childTnLst>
                        <p:par>
                          <p:cTn id="981" fill="hold">
                            <p:stCondLst>
                              <p:cond delay="0"/>
                            </p:stCondLst>
                            <p:childTnLst>
                              <p:par>
                                <p:cTn id="9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84" dur="80"/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85" dur="80"/>
                                        <p:tgtEl>
                                          <p:spTgt spid="7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6" dur="80"/>
                                        <p:tgtEl>
                                          <p:spTgt spid="7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7" fill="hold">
                      <p:stCondLst>
                        <p:cond delay="indefinite"/>
                      </p:stCondLst>
                      <p:childTnLst>
                        <p:par>
                          <p:cTn id="988" fill="hold">
                            <p:stCondLst>
                              <p:cond delay="0"/>
                            </p:stCondLst>
                            <p:childTnLst>
                              <p:par>
                                <p:cTn id="98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Rectangle 13"/>
          <p:cNvSpPr/>
          <p:nvPr/>
        </p:nvSpPr>
        <p:spPr>
          <a:xfrm>
            <a:off x="179532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Revision of Percentages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6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17" name="Picture 3" descr="scottishflag"/>
          <p:cNvPicPr/>
          <p:nvPr/>
        </p:nvPicPr>
        <p:blipFill>
          <a:blip r:embed="rId1"/>
          <a:stretch/>
        </p:blipFill>
        <p:spPr>
          <a:xfrm>
            <a:off x="1047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8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B3A2CA-CAE6-475B-91F6-D7CC551F2C5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1" name="AutoShape 2"/>
          <p:cNvSpPr/>
          <p:nvPr/>
        </p:nvSpPr>
        <p:spPr>
          <a:xfrm>
            <a:off x="5156280" y="3081240"/>
            <a:ext cx="3987720" cy="1648080"/>
          </a:xfrm>
          <a:prstGeom prst="cloudCallout">
            <a:avLst>
              <a:gd name="adj1" fmla="val -70074"/>
              <a:gd name="adj2" fmla="val 49324"/>
            </a:avLst>
          </a:prstGeom>
          <a:solidFill>
            <a:srgbClr val="66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Remember !! money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 decimal places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2" name="Text Box 6"/>
          <p:cNvSpPr/>
          <p:nvPr/>
        </p:nvSpPr>
        <p:spPr>
          <a:xfrm>
            <a:off x="1244880" y="2013120"/>
            <a:ext cx="3342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Q.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4% of £70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3" name="AutoShape 11"/>
          <p:cNvSpPr/>
          <p:nvPr/>
        </p:nvSpPr>
        <p:spPr>
          <a:xfrm>
            <a:off x="760320" y="0"/>
            <a:ext cx="2890800" cy="1816200"/>
          </a:xfrm>
          <a:prstGeom prst="cloudCallout">
            <a:avLst>
              <a:gd name="adj1" fmla="val 48462"/>
              <a:gd name="adj2" fmla="val 65074"/>
            </a:avLst>
          </a:prstGeom>
          <a:solidFill>
            <a:srgbClr val="66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of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means multiple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24" name="Picture 41" descr="FX83ES250.jpg"/>
          <p:cNvPicPr/>
          <p:nvPr/>
        </p:nvPicPr>
        <p:blipFill>
          <a:blip r:embed="rId3"/>
          <a:srcRect l="8588" t="4582" r="10570" b="3779"/>
          <a:stretch/>
        </p:blipFill>
        <p:spPr>
          <a:xfrm>
            <a:off x="25560" y="2908440"/>
            <a:ext cx="1549080" cy="30733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25" name="Group 15"/>
          <p:cNvGrpSpPr/>
          <p:nvPr/>
        </p:nvGrpSpPr>
        <p:grpSpPr>
          <a:xfrm>
            <a:off x="3073320" y="3137040"/>
            <a:ext cx="690120" cy="1006200"/>
            <a:chOff x="3073320" y="3137040"/>
            <a:chExt cx="690120" cy="1006200"/>
          </a:xfrm>
        </p:grpSpPr>
        <p:sp>
          <p:nvSpPr>
            <p:cNvPr id="726" name="TextBox 16"/>
            <p:cNvSpPr/>
            <p:nvPr/>
          </p:nvSpPr>
          <p:spPr>
            <a:xfrm>
              <a:off x="3250440" y="313704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4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7" name="TextBox 17"/>
            <p:cNvSpPr/>
            <p:nvPr/>
          </p:nvSpPr>
          <p:spPr>
            <a:xfrm>
              <a:off x="3073320" y="368352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100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28" name="Straight Connector 18"/>
            <p:cNvSpPr/>
            <p:nvPr/>
          </p:nvSpPr>
          <p:spPr>
            <a:xfrm>
              <a:off x="3159000" y="3614760"/>
              <a:ext cx="51912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29" name="TextBox 19"/>
          <p:cNvSpPr/>
          <p:nvPr/>
        </p:nvSpPr>
        <p:spPr>
          <a:xfrm>
            <a:off x="3688560" y="3389400"/>
            <a:ext cx="82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70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0" name="TextBox 20"/>
          <p:cNvSpPr/>
          <p:nvPr/>
        </p:nvSpPr>
        <p:spPr>
          <a:xfrm>
            <a:off x="2947680" y="4681440"/>
            <a:ext cx="1594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£ 2.80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991" dur="indefinite" restart="never" nodeType="tmRoot">
          <p:childTnLst>
            <p:seq>
              <p:cTn id="992" dur="indefinite" nodeType="mainSeq">
                <p:childTnLst>
                  <p:par>
                    <p:cTn id="993" fill="hold">
                      <p:stCondLst>
                        <p:cond delay="indefinite"/>
                      </p:stCondLst>
                      <p:childTnLst>
                        <p:par>
                          <p:cTn id="994" fill="hold">
                            <p:stCondLst>
                              <p:cond delay="0"/>
                            </p:stCondLst>
                            <p:childTnLst>
                              <p:par>
                                <p:cTn id="99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7" fill="hold">
                      <p:stCondLst>
                        <p:cond delay="indefinite"/>
                      </p:stCondLst>
                      <p:childTnLst>
                        <p:par>
                          <p:cTn id="998" fill="hold">
                            <p:stCondLst>
                              <p:cond delay="0"/>
                            </p:stCondLst>
                            <p:childTnLst>
                              <p:par>
                                <p:cTn id="99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01" dur="5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2" fill="hold">
                      <p:stCondLst>
                        <p:cond delay="indefinite"/>
                      </p:stCondLst>
                      <p:childTnLst>
                        <p:par>
                          <p:cTn id="1003" fill="hold">
                            <p:stCondLst>
                              <p:cond delay="0"/>
                            </p:stCondLst>
                            <p:childTnLst>
                              <p:par>
                                <p:cTn id="100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06" dur="80"/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07" dur="80"/>
                                        <p:tgtEl>
                                          <p:spTgt spid="7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8" dur="80"/>
                                        <p:tgtEl>
                                          <p:spTgt spid="7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9" fill="hold">
                      <p:stCondLst>
                        <p:cond delay="indefinite"/>
                      </p:stCondLst>
                      <p:childTnLst>
                        <p:par>
                          <p:cTn id="1010" fill="hold">
                            <p:stCondLst>
                              <p:cond delay="0"/>
                            </p:stCondLst>
                            <p:childTnLst>
                              <p:par>
                                <p:cTn id="1011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3" dur="500" fill="hold"/>
                                        <p:tgtEl>
                                          <p:spTgt spid="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4" dur="500" fill="hold"/>
                                        <p:tgtEl>
                                          <p:spTgt spid="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5" fill="hold">
                      <p:stCondLst>
                        <p:cond delay="indefinite"/>
                      </p:stCondLst>
                      <p:childTnLst>
                        <p:par>
                          <p:cTn id="1016" fill="hold">
                            <p:stCondLst>
                              <p:cond delay="0"/>
                            </p:stCondLst>
                            <p:childTnLst>
                              <p:par>
                                <p:cTn id="101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19" dur="80"/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20" dur="80"/>
                                        <p:tgtEl>
                                          <p:spTgt spid="7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1" dur="80"/>
                                        <p:tgtEl>
                                          <p:spTgt spid="7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2" fill="hold">
                      <p:stCondLst>
                        <p:cond delay="indefinite"/>
                      </p:stCondLst>
                      <p:childTnLst>
                        <p:par>
                          <p:cTn id="1023" fill="hold">
                            <p:stCondLst>
                              <p:cond delay="0"/>
                            </p:stCondLst>
                            <p:childTnLst>
                              <p:par>
                                <p:cTn id="102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1" name="Picture 3" descr="scottishflag"/>
          <p:cNvPicPr/>
          <p:nvPr/>
        </p:nvPicPr>
        <p:blipFill>
          <a:blip r:embed="rId1"/>
          <a:stretch/>
        </p:blipFill>
        <p:spPr>
          <a:xfrm>
            <a:off x="1047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2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3" name="Rectangle 8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Simple Interest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4" name="AutoShape 96"/>
          <p:cNvSpPr/>
          <p:nvPr/>
        </p:nvSpPr>
        <p:spPr>
          <a:xfrm>
            <a:off x="5614920" y="1328760"/>
            <a:ext cx="3529080" cy="1090440"/>
          </a:xfrm>
          <a:prstGeom prst="cloudCallout">
            <a:avLst>
              <a:gd name="adj1" fmla="val -72643"/>
              <a:gd name="adj2" fmla="val -61046"/>
            </a:avLst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Just working out percentages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5" name="Text Box 6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6" name="Text Box 99"/>
          <p:cNvSpPr/>
          <p:nvPr/>
        </p:nvSpPr>
        <p:spPr>
          <a:xfrm>
            <a:off x="995760" y="1981080"/>
            <a:ext cx="72205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David has £400 in the Bank.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If he receives 7.2% p.a. interest per year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much interest does he receive after 1 year 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much does he have now in the bank ?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7" name="Date Placeholder 14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91BD30F-C9A7-4DB0-932D-591EB9142831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4,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8" name="Footer Placeholder 1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39" name="Group 15"/>
          <p:cNvGrpSpPr/>
          <p:nvPr/>
        </p:nvGrpSpPr>
        <p:grpSpPr>
          <a:xfrm>
            <a:off x="3509280" y="4010040"/>
            <a:ext cx="690120" cy="1005120"/>
            <a:chOff x="3509280" y="4010040"/>
            <a:chExt cx="690120" cy="1005120"/>
          </a:xfrm>
        </p:grpSpPr>
        <p:sp>
          <p:nvSpPr>
            <p:cNvPr id="740" name="TextBox 17"/>
            <p:cNvSpPr/>
            <p:nvPr/>
          </p:nvSpPr>
          <p:spPr>
            <a:xfrm>
              <a:off x="3561120" y="4010040"/>
              <a:ext cx="628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7.2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41" name="TextBox 18"/>
            <p:cNvSpPr/>
            <p:nvPr/>
          </p:nvSpPr>
          <p:spPr>
            <a:xfrm>
              <a:off x="3509280" y="455544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100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42" name="Straight Connector 19"/>
            <p:cNvSpPr/>
            <p:nvPr/>
          </p:nvSpPr>
          <p:spPr>
            <a:xfrm>
              <a:off x="3594240" y="4487760"/>
              <a:ext cx="5205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43" name="TextBox 20"/>
          <p:cNvSpPr/>
          <p:nvPr/>
        </p:nvSpPr>
        <p:spPr>
          <a:xfrm>
            <a:off x="4125960" y="4282920"/>
            <a:ext cx="1009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400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4" name="TextBox 21"/>
          <p:cNvSpPr/>
          <p:nvPr/>
        </p:nvSpPr>
        <p:spPr>
          <a:xfrm>
            <a:off x="5101560" y="4251240"/>
            <a:ext cx="1811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£ 28.80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5" name="TextBox 22"/>
          <p:cNvSpPr/>
          <p:nvPr/>
        </p:nvSpPr>
        <p:spPr>
          <a:xfrm>
            <a:off x="1175400" y="4282920"/>
            <a:ext cx="1604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Interest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6" name="TextBox 23"/>
          <p:cNvSpPr/>
          <p:nvPr/>
        </p:nvSpPr>
        <p:spPr>
          <a:xfrm>
            <a:off x="1183320" y="5359320"/>
            <a:ext cx="292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Total in Bank now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7" name="TextBox 24"/>
          <p:cNvSpPr/>
          <p:nvPr/>
        </p:nvSpPr>
        <p:spPr>
          <a:xfrm>
            <a:off x="4115520" y="5329080"/>
            <a:ext cx="4579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£400 + £28.80 = £428.80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26" dur="indefinite" restart="never" nodeType="tmRoot">
          <p:childTnLst>
            <p:seq>
              <p:cTn id="1027" dur="indefinite" nodeType="mainSeq">
                <p:childTnLst>
                  <p:par>
                    <p:cTn id="1028" fill="hold">
                      <p:stCondLst>
                        <p:cond delay="indefinite"/>
                      </p:stCondLst>
                      <p:childTnLst>
                        <p:par>
                          <p:cTn id="1029" fill="hold">
                            <p:stCondLst>
                              <p:cond delay="0"/>
                            </p:stCondLst>
                            <p:childTnLst>
                              <p:par>
                                <p:cTn id="103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32" dur="500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33" dur="500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34" dur="50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5" fill="hold">
                      <p:stCondLst>
                        <p:cond delay="indefinite"/>
                      </p:stCondLst>
                      <p:childTnLst>
                        <p:par>
                          <p:cTn id="1036" fill="hold">
                            <p:stCondLst>
                              <p:cond delay="0"/>
                            </p:stCondLst>
                            <p:childTnLst>
                              <p:par>
                                <p:cTn id="10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39" dur="8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40" dur="8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1" dur="8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2" fill="hold">
                      <p:stCondLst>
                        <p:cond delay="indefinite"/>
                      </p:stCondLst>
                      <p:childTnLst>
                        <p:par>
                          <p:cTn id="1043" fill="hold">
                            <p:stCondLst>
                              <p:cond delay="0"/>
                            </p:stCondLst>
                            <p:childTnLst>
                              <p:par>
                                <p:cTn id="10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46" dur="5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7" fill="hold">
                      <p:stCondLst>
                        <p:cond delay="indefinite"/>
                      </p:stCondLst>
                      <p:childTnLst>
                        <p:par>
                          <p:cTn id="1048" fill="hold">
                            <p:stCondLst>
                              <p:cond delay="0"/>
                            </p:stCondLst>
                            <p:childTnLst>
                              <p:par>
                                <p:cTn id="104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51" dur="80"/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52" dur="80"/>
                                        <p:tgtEl>
                                          <p:spTgt spid="7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3" dur="80"/>
                                        <p:tgtEl>
                                          <p:spTgt spid="7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4" fill="hold">
                      <p:stCondLst>
                        <p:cond delay="indefinite"/>
                      </p:stCondLst>
                      <p:childTnLst>
                        <p:par>
                          <p:cTn id="1055" fill="hold">
                            <p:stCondLst>
                              <p:cond delay="0"/>
                            </p:stCondLst>
                            <p:childTnLst>
                              <p:par>
                                <p:cTn id="105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58" dur="8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59" dur="8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0" dur="8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1" fill="hold">
                      <p:stCondLst>
                        <p:cond delay="indefinite"/>
                      </p:stCondLst>
                      <p:childTnLst>
                        <p:par>
                          <p:cTn id="1062" fill="hold">
                            <p:stCondLst>
                              <p:cond delay="0"/>
                            </p:stCondLst>
                            <p:childTnLst>
                              <p:par>
                                <p:cTn id="106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65" dur="80"/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66" dur="80"/>
                                        <p:tgtEl>
                                          <p:spTgt spid="7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7" dur="80"/>
                                        <p:tgtEl>
                                          <p:spTgt spid="7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8" fill="hold">
                      <p:stCondLst>
                        <p:cond delay="indefinite"/>
                      </p:stCondLst>
                      <p:childTnLst>
                        <p:par>
                          <p:cTn id="1069" fill="hold">
                            <p:stCondLst>
                              <p:cond delay="0"/>
                            </p:stCondLst>
                            <p:childTnLst>
                              <p:par>
                                <p:cTn id="107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72" dur="80"/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73" dur="80"/>
                                        <p:tgtEl>
                                          <p:spTgt spid="7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4" dur="80"/>
                                        <p:tgtEl>
                                          <p:spTgt spid="7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8" name="Picture 3" descr="scottishflag"/>
          <p:cNvPicPr/>
          <p:nvPr/>
        </p:nvPicPr>
        <p:blipFill>
          <a:blip r:embed="rId1"/>
          <a:stretch/>
        </p:blipFill>
        <p:spPr>
          <a:xfrm>
            <a:off x="1047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9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0" name="Rectangle 8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Simple Interest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1" name="Text Box 6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2" name="Date Placeholder 14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92FB938-DCD7-4070-B282-F8AC3C8A0157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4,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3" name="Footer Placeholder 1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54" name="Picture 13"/>
          <p:cNvPicPr/>
          <p:nvPr/>
        </p:nvPicPr>
        <p:blipFill>
          <a:blip r:embed="rId3"/>
          <a:stretch/>
        </p:blipFill>
        <p:spPr>
          <a:xfrm>
            <a:off x="5421240" y="192240"/>
            <a:ext cx="3667320" cy="1495440"/>
          </a:xfrm>
          <a:prstGeom prst="rect">
            <a:avLst/>
          </a:prstGeom>
          <a:noFill/>
          <a:ln w="25560">
            <a:solidFill>
              <a:srgbClr val="BFBFBF"/>
            </a:solidFill>
            <a:miter/>
          </a:ln>
        </p:spPr>
      </p:pic>
      <p:sp>
        <p:nvSpPr>
          <p:cNvPr id="755" name="TextBox 17"/>
          <p:cNvSpPr/>
          <p:nvPr/>
        </p:nvSpPr>
        <p:spPr>
          <a:xfrm>
            <a:off x="1000800" y="2025720"/>
            <a:ext cx="71751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Leah has saved £12,500.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She decides to put it in the Bank of Lafferty.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much interest will she receive after 1 year 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much does she have now 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56" name="Group 18"/>
          <p:cNvGrpSpPr/>
          <p:nvPr/>
        </p:nvGrpSpPr>
        <p:grpSpPr>
          <a:xfrm>
            <a:off x="3228120" y="4010040"/>
            <a:ext cx="690120" cy="1005120"/>
            <a:chOff x="3228120" y="4010040"/>
            <a:chExt cx="690120" cy="1005120"/>
          </a:xfrm>
        </p:grpSpPr>
        <p:sp>
          <p:nvSpPr>
            <p:cNvPr id="757" name="TextBox 19"/>
            <p:cNvSpPr/>
            <p:nvPr/>
          </p:nvSpPr>
          <p:spPr>
            <a:xfrm>
              <a:off x="3279960" y="4010040"/>
              <a:ext cx="628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5.3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58" name="TextBox 20"/>
            <p:cNvSpPr/>
            <p:nvPr/>
          </p:nvSpPr>
          <p:spPr>
            <a:xfrm>
              <a:off x="3228120" y="455544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100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59" name="Straight Connector 21"/>
            <p:cNvSpPr/>
            <p:nvPr/>
          </p:nvSpPr>
          <p:spPr>
            <a:xfrm>
              <a:off x="3313080" y="4487760"/>
              <a:ext cx="5205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60" name="TextBox 22"/>
          <p:cNvSpPr/>
          <p:nvPr/>
        </p:nvSpPr>
        <p:spPr>
          <a:xfrm>
            <a:off x="3845160" y="4282920"/>
            <a:ext cx="133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12500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1" name="TextBox 23"/>
          <p:cNvSpPr/>
          <p:nvPr/>
        </p:nvSpPr>
        <p:spPr>
          <a:xfrm>
            <a:off x="5159160" y="4251240"/>
            <a:ext cx="2027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£ 662.50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2" name="TextBox 24"/>
          <p:cNvSpPr/>
          <p:nvPr/>
        </p:nvSpPr>
        <p:spPr>
          <a:xfrm>
            <a:off x="893160" y="4282920"/>
            <a:ext cx="1604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Interest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3" name="TextBox 25"/>
          <p:cNvSpPr/>
          <p:nvPr/>
        </p:nvSpPr>
        <p:spPr>
          <a:xfrm>
            <a:off x="900720" y="5359320"/>
            <a:ext cx="292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Total in Bank now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4" name="TextBox 26"/>
          <p:cNvSpPr/>
          <p:nvPr/>
        </p:nvSpPr>
        <p:spPr>
          <a:xfrm>
            <a:off x="3790800" y="5329080"/>
            <a:ext cx="5492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£12500 + £662.50 = £13162.50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75" dur="indefinite" restart="never" nodeType="tmRoot">
          <p:childTnLst>
            <p:seq>
              <p:cTn id="1076" dur="indefinite" nodeType="mainSeq">
                <p:childTnLst>
                  <p:par>
                    <p:cTn id="1077" fill="hold">
                      <p:stCondLst>
                        <p:cond delay="indefinite"/>
                      </p:stCondLst>
                      <p:childTnLst>
                        <p:par>
                          <p:cTn id="1078" fill="hold">
                            <p:stCondLst>
                              <p:cond delay="0"/>
                            </p:stCondLst>
                            <p:childTnLst>
                              <p:par>
                                <p:cTn id="107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81" dur="80"/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82" dur="80"/>
                                        <p:tgtEl>
                                          <p:spTgt spid="7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3" dur="80"/>
                                        <p:tgtEl>
                                          <p:spTgt spid="7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4" fill="hold">
                      <p:stCondLst>
                        <p:cond delay="indefinite"/>
                      </p:stCondLst>
                      <p:childTnLst>
                        <p:par>
                          <p:cTn id="1085" fill="hold">
                            <p:stCondLst>
                              <p:cond delay="0"/>
                            </p:stCondLst>
                            <p:childTnLst>
                              <p:par>
                                <p:cTn id="108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88" dur="500"/>
                                        <p:tgtEl>
                                          <p:spTgt spid="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9" fill="hold">
                      <p:stCondLst>
                        <p:cond delay="indefinite"/>
                      </p:stCondLst>
                      <p:childTnLst>
                        <p:par>
                          <p:cTn id="1090" fill="hold">
                            <p:stCondLst>
                              <p:cond delay="0"/>
                            </p:stCondLst>
                            <p:childTnLst>
                              <p:par>
                                <p:cTn id="109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93" dur="80"/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94" dur="80"/>
                                        <p:tgtEl>
                                          <p:spTgt spid="7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5" dur="80"/>
                                        <p:tgtEl>
                                          <p:spTgt spid="7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6" fill="hold">
                      <p:stCondLst>
                        <p:cond delay="indefinite"/>
                      </p:stCondLst>
                      <p:childTnLst>
                        <p:par>
                          <p:cTn id="1097" fill="hold">
                            <p:stCondLst>
                              <p:cond delay="0"/>
                            </p:stCondLst>
                            <p:childTnLst>
                              <p:par>
                                <p:cTn id="109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00" dur="8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01" dur="8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2" dur="8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3" fill="hold">
                      <p:stCondLst>
                        <p:cond delay="indefinite"/>
                      </p:stCondLst>
                      <p:childTnLst>
                        <p:par>
                          <p:cTn id="1104" fill="hold">
                            <p:stCondLst>
                              <p:cond delay="0"/>
                            </p:stCondLst>
                            <p:childTnLst>
                              <p:par>
                                <p:cTn id="11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07" dur="80"/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08" dur="80"/>
                                        <p:tgtEl>
                                          <p:spTgt spid="7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9" dur="80"/>
                                        <p:tgtEl>
                                          <p:spTgt spid="7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0" fill="hold">
                      <p:stCondLst>
                        <p:cond delay="indefinite"/>
                      </p:stCondLst>
                      <p:childTnLst>
                        <p:par>
                          <p:cTn id="1111" fill="hold">
                            <p:stCondLst>
                              <p:cond delay="0"/>
                            </p:stCondLst>
                            <p:childTnLst>
                              <p:par>
                                <p:cTn id="111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14" dur="80"/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15" dur="80"/>
                                        <p:tgtEl>
                                          <p:spTgt spid="7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6" dur="80"/>
                                        <p:tgtEl>
                                          <p:spTgt spid="7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5" name="Picture 6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6" name="AutoShape 96"/>
          <p:cNvSpPr/>
          <p:nvPr/>
        </p:nvSpPr>
        <p:spPr>
          <a:xfrm>
            <a:off x="5614920" y="836640"/>
            <a:ext cx="3529080" cy="1657440"/>
          </a:xfrm>
          <a:prstGeom prst="cloudCallout">
            <a:avLst>
              <a:gd name="adj1" fmla="val -65069"/>
              <a:gd name="adj2" fmla="val 39560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Just working out percentages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67" name="Picture 5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8" name="Text Box 6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9" name="Text Box 95"/>
          <p:cNvSpPr/>
          <p:nvPr/>
        </p:nvSpPr>
        <p:spPr>
          <a:xfrm>
            <a:off x="1479240" y="2060640"/>
            <a:ext cx="3601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Simple Interest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0" name="Text Box 99"/>
          <p:cNvSpPr/>
          <p:nvPr/>
        </p:nvSpPr>
        <p:spPr>
          <a:xfrm>
            <a:off x="1112400" y="2924280"/>
            <a:ext cx="77954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 have £400 in the Bank. At the end of each year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 receive 7% of £400 in interest. How much interest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do I receive after 3 years. How much do I now have?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1" name="Date Placeholder 14"/>
          <p:cNvSpPr/>
          <p:nvPr/>
        </p:nvSpPr>
        <p:spPr>
          <a:xfrm>
            <a:off x="10224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DD3B583-AFB9-41C0-AE28-0A8CE70E12ED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4,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2" name="Footer Placeholder 1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3" name="Slide Number Placeholder 15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A226802-BBDF-423A-B529-0800C586CE6A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774" name="Object 100"/>
          <p:cNvGraphicFramePr/>
          <p:nvPr/>
        </p:nvGraphicFramePr>
        <p:xfrm>
          <a:off x="1228680" y="4292640"/>
          <a:ext cx="5058000" cy="379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75" name="Object 100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28680" y="4292640"/>
                    <a:ext cx="5058000" cy="37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76" name="Object 109"/>
          <p:cNvGraphicFramePr/>
          <p:nvPr/>
        </p:nvGraphicFramePr>
        <p:xfrm>
          <a:off x="1228680" y="4869000"/>
          <a:ext cx="6251760" cy="484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777" name="Object 109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228680" y="4869000"/>
                    <a:ext cx="6251760" cy="48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78" name="Object 112"/>
          <p:cNvGraphicFramePr/>
          <p:nvPr/>
        </p:nvGraphicFramePr>
        <p:xfrm>
          <a:off x="1228680" y="5445000"/>
          <a:ext cx="6642000" cy="4557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779" name="Object 112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228680" y="5445000"/>
                    <a:ext cx="6642000" cy="455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80" name="Rectangle 20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Savings &amp; Interest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17" dur="indefinite" restart="never" nodeType="tmRoot">
          <p:childTnLst>
            <p:seq>
              <p:cTn id="1118" dur="indefinite" nodeType="mainSeq">
                <p:childTnLst>
                  <p:par>
                    <p:cTn id="1119" fill="hold">
                      <p:stCondLst>
                        <p:cond delay="indefinite"/>
                      </p:stCondLst>
                      <p:childTnLst>
                        <p:par>
                          <p:cTn id="1120" fill="hold">
                            <p:stCondLst>
                              <p:cond delay="0"/>
                            </p:stCondLst>
                            <p:childTnLst>
                              <p:par>
                                <p:cTn id="112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23" dur="500" fill="hold"/>
                                        <p:tgtEl>
                                          <p:spTgt spid="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24" dur="500" fill="hold"/>
                                        <p:tgtEl>
                                          <p:spTgt spid="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25" dur="50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6" fill="hold">
                      <p:stCondLst>
                        <p:cond delay="indefinite"/>
                      </p:stCondLst>
                      <p:childTnLst>
                        <p:par>
                          <p:cTn id="1127" fill="hold">
                            <p:stCondLst>
                              <p:cond delay="0"/>
                            </p:stCondLst>
                            <p:childTnLst>
                              <p:par>
                                <p:cTn id="112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30" dur="5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1" fill="hold">
                      <p:stCondLst>
                        <p:cond delay="indefinite"/>
                      </p:stCondLst>
                      <p:childTnLst>
                        <p:par>
                          <p:cTn id="1132" fill="hold">
                            <p:stCondLst>
                              <p:cond delay="0"/>
                            </p:stCondLst>
                            <p:childTnLst>
                              <p:par>
                                <p:cTn id="113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35" dur="500" fill="hold"/>
                                        <p:tgtEl>
                                          <p:spTgt spid="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36" dur="500" fill="hold"/>
                                        <p:tgtEl>
                                          <p:spTgt spid="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37" dur="5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8" fill="hold">
                      <p:stCondLst>
                        <p:cond delay="indefinite"/>
                      </p:stCondLst>
                      <p:childTnLst>
                        <p:par>
                          <p:cTn id="1139" fill="hold">
                            <p:stCondLst>
                              <p:cond delay="0"/>
                            </p:stCondLst>
                            <p:childTnLst>
                              <p:par>
                                <p:cTn id="114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42" dur="500" fill="hold"/>
                                        <p:tgtEl>
                                          <p:spTgt spid="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43" dur="500" fill="hold"/>
                                        <p:tgtEl>
                                          <p:spTgt spid="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44" dur="5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5" fill="hold">
                      <p:stCondLst>
                        <p:cond delay="indefinite"/>
                      </p:stCondLst>
                      <p:childTnLst>
                        <p:par>
                          <p:cTn id="1146" fill="hold">
                            <p:stCondLst>
                              <p:cond delay="0"/>
                            </p:stCondLst>
                            <p:childTnLst>
                              <p:par>
                                <p:cTn id="114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49" dur="500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50" dur="500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51" dur="5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2" name="Text Box 3"/>
          <p:cNvSpPr/>
          <p:nvPr/>
        </p:nvSpPr>
        <p:spPr>
          <a:xfrm>
            <a:off x="2340000" y="246528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TJ N5 Lifeskills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21.6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Ch21 (page 212)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83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4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5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Simple Interest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6" name="TextBox 11"/>
          <p:cNvSpPr/>
          <p:nvPr/>
        </p:nvSpPr>
        <p:spPr>
          <a:xfrm>
            <a:off x="89640" y="1549440"/>
            <a:ext cx="70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N5 LS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7" name="Text Box 3"/>
          <p:cNvSpPr/>
          <p:nvPr/>
        </p:nvSpPr>
        <p:spPr>
          <a:xfrm rot="16200000">
            <a:off x="-1300320" y="41904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88" name="Picture 6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PlaceHolder 1"/>
          <p:cNvSpPr>
            <a:spLocks noGrp="1"/>
          </p:cNvSpPr>
          <p:nvPr>
            <p:ph type="title"/>
          </p:nvPr>
        </p:nvSpPr>
        <p:spPr>
          <a:xfrm>
            <a:off x="1396800" y="457200"/>
            <a:ext cx="7086600" cy="838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2FC22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79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3436CAD-27A8-40C6-B2FF-9612C1CF1AD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9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94" name="Picture 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95" name="Object 6"/>
          <p:cNvGraphicFramePr/>
          <p:nvPr/>
        </p:nvGraphicFramePr>
        <p:xfrm>
          <a:off x="1332000" y="1946160"/>
          <a:ext cx="6802200" cy="4213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96" name="Object 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332000" y="1946160"/>
                    <a:ext cx="6802200" cy="421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7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8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9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0" name="Text Box 5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when to use compound formula.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1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2" name="Rectangle 7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use the compound formula for appropriate problems.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3" name="Rectangle 8"/>
          <p:cNvSpPr/>
          <p:nvPr/>
        </p:nvSpPr>
        <p:spPr>
          <a:xfrm>
            <a:off x="5508720" y="400536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Solve problems involving compound formula.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04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5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6" name="Date Placeholder 15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47AF7ED-A6A4-455B-AF2B-02DE15207D0E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4,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7" name="Footer Placeholder 1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8" name="Slide Number Placeholder 1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166C24F-45CD-4264-B59D-F0D7E43839CE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9" name="Rectangle 6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52" dur="indefinite" restart="never" nodeType="tmRoot">
          <p:childTnLst>
            <p:seq>
              <p:cTn id="1153" dur="indefinite" nodeType="mainSeq">
                <p:childTnLst>
                  <p:par>
                    <p:cTn id="1154" fill="hold">
                      <p:stCondLst>
                        <p:cond delay="indefinite"/>
                      </p:stCondLst>
                      <p:childTnLst>
                        <p:par>
                          <p:cTn id="1155" fill="hold">
                            <p:stCondLst>
                              <p:cond delay="0"/>
                            </p:stCondLst>
                            <p:childTnLst>
                              <p:par>
                                <p:cTn id="115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58" dur="500"/>
                                        <p:tgtEl>
                                          <p:spTgt spid="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9" fill="hold">
                      <p:stCondLst>
                        <p:cond delay="indefinite"/>
                      </p:stCondLst>
                      <p:childTnLst>
                        <p:par>
                          <p:cTn id="1160" fill="hold">
                            <p:stCondLst>
                              <p:cond delay="0"/>
                            </p:stCondLst>
                            <p:childTnLst>
                              <p:par>
                                <p:cTn id="116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63" dur="500"/>
                                        <p:tgtEl>
                                          <p:spTgt spid="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4" fill="hold">
                      <p:stCondLst>
                        <p:cond delay="indefinite"/>
                      </p:stCondLst>
                      <p:childTnLst>
                        <p:par>
                          <p:cTn id="1165" fill="hold">
                            <p:stCondLst>
                              <p:cond delay="0"/>
                            </p:stCondLst>
                            <p:childTnLst>
                              <p:par>
                                <p:cTn id="116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68" dur="50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1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12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3" name="Rectangle 6"/>
          <p:cNvSpPr/>
          <p:nvPr/>
        </p:nvSpPr>
        <p:spPr>
          <a:xfrm>
            <a:off x="1042920" y="260280"/>
            <a:ext cx="62722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4" name="AutoShape 29"/>
          <p:cNvSpPr/>
          <p:nvPr/>
        </p:nvSpPr>
        <p:spPr>
          <a:xfrm>
            <a:off x="0" y="0"/>
            <a:ext cx="3529080" cy="2160720"/>
          </a:xfrm>
          <a:prstGeom prst="cloudCallout">
            <a:avLst>
              <a:gd name="adj1" fmla="val 73138"/>
              <a:gd name="adj2" fmla="val 10337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Interest calculated on new value every year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5" name="Text Box 30"/>
          <p:cNvSpPr/>
          <p:nvPr/>
        </p:nvSpPr>
        <p:spPr>
          <a:xfrm>
            <a:off x="1042920" y="2268360"/>
            <a:ext cx="78501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Real life Interest is not a fixed quantity year after year. One year’s interest becomes part of the next year’s amount. Each year’s interest is calculated on the amount at the start of the year.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816" name="Group 34"/>
          <p:cNvGrpSpPr/>
          <p:nvPr/>
        </p:nvGrpSpPr>
        <p:grpSpPr>
          <a:xfrm>
            <a:off x="1116000" y="4059360"/>
            <a:ext cx="7634160" cy="1585080"/>
            <a:chOff x="1116000" y="4059360"/>
            <a:chExt cx="7634160" cy="1585080"/>
          </a:xfrm>
        </p:grpSpPr>
        <p:sp>
          <p:nvSpPr>
            <p:cNvPr id="817" name="Text Box 31"/>
            <p:cNvSpPr/>
            <p:nvPr/>
          </p:nvSpPr>
          <p:spPr>
            <a:xfrm>
              <a:off x="1193040" y="4059360"/>
              <a:ext cx="11631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sng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Example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18" name="Text Box 32"/>
            <p:cNvSpPr/>
            <p:nvPr/>
          </p:nvSpPr>
          <p:spPr>
            <a:xfrm>
              <a:off x="1116000" y="4635720"/>
              <a:ext cx="7634160" cy="10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Daniel has £400 in the bank. He leaves it in the bank for 3 years. </a:t>
              </a: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interest is 7% </a:t>
              </a: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each year. Calculate the simply interest and then the </a:t>
              </a: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compound interest </a:t>
              </a: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after 3 years.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819" name="AutoShape 33"/>
          <p:cNvSpPr/>
          <p:nvPr/>
        </p:nvSpPr>
        <p:spPr>
          <a:xfrm>
            <a:off x="3132000" y="3375000"/>
            <a:ext cx="2087640" cy="1260360"/>
          </a:xfrm>
          <a:prstGeom prst="wedgeEllipseCallout">
            <a:avLst>
              <a:gd name="adj1" fmla="val -41027"/>
              <a:gd name="adj2" fmla="val 53300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Initial value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0" name="Date Placeholder 16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ED77642-53D2-4FA1-BABA-9EA67F7023F4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4,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1" name="Footer Placeholder 15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2" name="Slide Number Placeholder 17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0C2B7E4-61B5-4BF9-B579-CF90F0791D68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69" dur="indefinite" restart="never" nodeType="tmRoot">
          <p:childTnLst>
            <p:seq>
              <p:cTn id="1170" dur="indefinite" nodeType="mainSeq">
                <p:childTnLst>
                  <p:par>
                    <p:cTn id="1171" fill="hold">
                      <p:stCondLst>
                        <p:cond delay="indefinite"/>
                      </p:stCondLst>
                      <p:childTnLst>
                        <p:par>
                          <p:cTn id="1172" fill="hold">
                            <p:stCondLst>
                              <p:cond delay="0"/>
                            </p:stCondLst>
                            <p:childTnLst>
                              <p:par>
                                <p:cTn id="117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75" dur="500" fill="hold"/>
                                        <p:tgtEl>
                                          <p:spTgt spid="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76" dur="500" fill="hold"/>
                                        <p:tgtEl>
                                          <p:spTgt spid="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77"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8" fill="hold">
                      <p:stCondLst>
                        <p:cond delay="indefinite"/>
                      </p:stCondLst>
                      <p:childTnLst>
                        <p:par>
                          <p:cTn id="1179" fill="hold">
                            <p:stCondLst>
                              <p:cond delay="0"/>
                            </p:stCondLst>
                            <p:childTnLst>
                              <p:par>
                                <p:cTn id="118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82" dur="500" fill="hold"/>
                                        <p:tgtEl>
                                          <p:spTgt spid="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83" dur="500" fill="hold"/>
                                        <p:tgtEl>
                                          <p:spTgt spid="8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84" dur="5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5" fill="hold">
                      <p:stCondLst>
                        <p:cond delay="indefinite"/>
                      </p:stCondLst>
                      <p:childTnLst>
                        <p:par>
                          <p:cTn id="1186" fill="hold">
                            <p:stCondLst>
                              <p:cond delay="0"/>
                            </p:stCondLst>
                            <p:childTnLst>
                              <p:par>
                                <p:cTn id="118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89" dur="500"/>
                                        <p:tgtEl>
                                          <p:spTgt spid="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6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7" name="Text Box 10"/>
          <p:cNvSpPr/>
          <p:nvPr/>
        </p:nvSpPr>
        <p:spPr>
          <a:xfrm>
            <a:off x="1042560" y="2041560"/>
            <a:ext cx="8325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Adams family paid £90 for a family meal before tax.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was the actual cost of the meal.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8" name="Date Placeholder 23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03FC180-F939-4285-8E0C-E7E3183FD125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4,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9" name="Footer Placeholder 2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0" name="Slide Number Placeholder 24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5881846-92EF-409F-A58D-36948B3F1CA0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51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2" name="Rectangle 12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VAT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3" name="Cloud 26"/>
          <p:cNvSpPr/>
          <p:nvPr/>
        </p:nvSpPr>
        <p:spPr>
          <a:xfrm>
            <a:off x="2282760" y="3305160"/>
            <a:ext cx="6080040" cy="330984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99680 h 3309840"/>
              <a:gd name="textAreaBottom" fmla="*/ 2656800 h 3309840"/>
              <a:gd name="GluePoint1X" fmla="*/ 6075058 w 43200"/>
              <a:gd name="GluePoint1Y" fmla="*/ 1654969 h 43200"/>
              <a:gd name="GluePoint2X" fmla="*/ 3040063 w 43200"/>
              <a:gd name="GluePoint2Y" fmla="*/ 3306414 h 43200"/>
              <a:gd name="GluePoint3X" fmla="*/ 18860 w 43200"/>
              <a:gd name="GluePoint3Y" fmla="*/ 1654969 h 43200"/>
              <a:gd name="GluePoint4X" fmla="*/ 3040063 w 43200"/>
              <a:gd name="GluePoint4Y" fmla="*/ 18924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%   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 £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100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       90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     120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4" name="Cloud 27"/>
          <p:cNvSpPr/>
          <p:nvPr/>
        </p:nvSpPr>
        <p:spPr>
          <a:xfrm>
            <a:off x="376200" y="649440"/>
            <a:ext cx="3106800" cy="1538280"/>
          </a:xfrm>
          <a:custGeom>
            <a:avLst/>
            <a:gdLst>
              <a:gd name="textAreaLeft" fmla="*/ 428040 w 3106800"/>
              <a:gd name="textAreaRight" fmla="*/ 2457720 w 3106800"/>
              <a:gd name="textAreaTop" fmla="*/ 232200 h 1538280"/>
              <a:gd name="textAreaBottom" fmla="*/ 1234800 h 1538280"/>
              <a:gd name="GluePoint1X" fmla="*/ 3104148 w 43200"/>
              <a:gd name="GluePoint1Y" fmla="*/ 769144 h 43200"/>
              <a:gd name="GluePoint2X" fmla="*/ 1553369 w 43200"/>
              <a:gd name="GluePoint2Y" fmla="*/ 1536649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5" name="Object 26"/>
              <p:cNvSpPr txBox="1"/>
              <p:nvPr/>
            </p:nvSpPr>
            <p:spPr>
              <a:xfrm>
                <a:off x="4824360" y="5156280"/>
                <a:ext cx="2214720" cy="869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120</m:t>
                        </m:r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100</m:t>
                        </m:r>
                      </m:den>
                    </m:f>
                    <m:r>
                      <m:t xml:space="preserve">×</m:t>
                    </m:r>
                    <m:r>
                      <m:rPr>
                        <m:lit/>
                        <m:nor/>
                      </m:rPr>
                      <m:t xml:space="preserve">90</m:t>
                    </m:r>
                    <m:r>
                      <m:t xml:space="preserve">=</m:t>
                    </m:r>
                    <m:r>
                      <m:t xml:space="preserve">£</m:t>
                    </m:r>
                    <m:r>
                      <m:rPr>
                        <m:lit/>
                        <m:nor/>
                      </m:rPr>
                      <m:t xml:space="preserve">108</m:t>
                    </m:r>
                  </m:oMath>
                </a14:m>
              </a:p>
            </p:txBody>
          </p:sp>
        </mc:Choice>
        <mc:Fallback>
          <p:sp>
            <p:nvSpPr>
              <p:cNvPr id="255" name="Object 26"/>
              <p:cNvSpPr txBox="1"/>
              <p:nvPr/>
            </p:nvSpPr>
            <p:spPr>
              <a:xfrm>
                <a:off x="4824360" y="5156280"/>
                <a:ext cx="2214720" cy="8697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" dur="80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9" dur="80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80"/>
                            </p:stCondLst>
                            <p:childTnLst>
                              <p:par>
                                <p:cTn id="62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4" dur="80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5" dur="80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1" dur="80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2" dur="80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4" dur="80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5" dur="80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1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3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4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5" name="Text Box 9"/>
          <p:cNvSpPr/>
          <p:nvPr/>
        </p:nvSpPr>
        <p:spPr>
          <a:xfrm>
            <a:off x="900000" y="1876320"/>
            <a:ext cx="76345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Daniel has £400 in the bank. He leaves it in the bank for 3 years.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interest is 7% 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each year. Calculate the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</a:t>
            </a: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interest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and the amount he has in the bank after 3 years.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6" name="Text Box 10"/>
          <p:cNvSpPr/>
          <p:nvPr/>
        </p:nvSpPr>
        <p:spPr>
          <a:xfrm>
            <a:off x="5224320" y="3143160"/>
            <a:ext cx="3900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Y1 :  Interest = 7% of £400 = £28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7" name="Text Box 12"/>
          <p:cNvSpPr/>
          <p:nvPr/>
        </p:nvSpPr>
        <p:spPr>
          <a:xfrm>
            <a:off x="5738040" y="3489480"/>
            <a:ext cx="340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Amount = £400 + £28 = £428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8" name="Text Box 13"/>
          <p:cNvSpPr/>
          <p:nvPr/>
        </p:nvSpPr>
        <p:spPr>
          <a:xfrm>
            <a:off x="4780800" y="3835440"/>
            <a:ext cx="4341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 2 :  Interest = 7% of £428 = £29.96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9" name="Text Box 14"/>
          <p:cNvSpPr/>
          <p:nvPr/>
        </p:nvSpPr>
        <p:spPr>
          <a:xfrm>
            <a:off x="5065200" y="4183200"/>
            <a:ext cx="4077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Amount = £428 + £29.96 = £457.96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0" name="Text Box 15"/>
          <p:cNvSpPr/>
          <p:nvPr/>
        </p:nvSpPr>
        <p:spPr>
          <a:xfrm>
            <a:off x="4429080" y="4529160"/>
            <a:ext cx="4714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 3 :  Interest = 7% of £457.96 = £32.06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1" name="Text Box 16"/>
          <p:cNvSpPr/>
          <p:nvPr/>
        </p:nvSpPr>
        <p:spPr>
          <a:xfrm>
            <a:off x="4728960" y="4875120"/>
            <a:ext cx="4413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Amount = £457.06 + £32.06 = </a:t>
            </a: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£490.02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2" name="Text Box 17"/>
          <p:cNvSpPr/>
          <p:nvPr/>
        </p:nvSpPr>
        <p:spPr>
          <a:xfrm>
            <a:off x="4666320" y="5500800"/>
            <a:ext cx="4361040" cy="368280"/>
          </a:xfrm>
          <a:prstGeom prst="rect">
            <a:avLst/>
          </a:prstGeom>
          <a:noFill/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Compound is £490.02 - £400 = £90.02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3" name="Text Box 18"/>
          <p:cNvSpPr/>
          <p:nvPr/>
        </p:nvSpPr>
        <p:spPr>
          <a:xfrm>
            <a:off x="944280" y="5500800"/>
            <a:ext cx="3153240" cy="368280"/>
          </a:xfrm>
          <a:prstGeom prst="rect">
            <a:avLst/>
          </a:prstGeom>
          <a:noFill/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Simple Interest is only £84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4" name="Straight Connector 19"/>
          <p:cNvSpPr/>
          <p:nvPr/>
        </p:nvSpPr>
        <p:spPr>
          <a:xfrm flipH="1">
            <a:off x="4284720" y="3287880"/>
            <a:ext cx="1440" cy="192852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5" name="Text Box 10"/>
          <p:cNvSpPr/>
          <p:nvPr/>
        </p:nvSpPr>
        <p:spPr>
          <a:xfrm>
            <a:off x="945720" y="3630600"/>
            <a:ext cx="337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Interest = 7% of £400 = £28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6" name="Text Box 10"/>
          <p:cNvSpPr/>
          <p:nvPr/>
        </p:nvSpPr>
        <p:spPr>
          <a:xfrm>
            <a:off x="1580400" y="4143240"/>
            <a:ext cx="1652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 x 28 =  £84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7" name="Text Box 10"/>
          <p:cNvSpPr/>
          <p:nvPr/>
        </p:nvSpPr>
        <p:spPr>
          <a:xfrm>
            <a:off x="1581840" y="3143160"/>
            <a:ext cx="189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Simple Interest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8" name="AutoShape 8"/>
          <p:cNvSpPr/>
          <p:nvPr/>
        </p:nvSpPr>
        <p:spPr>
          <a:xfrm>
            <a:off x="5857920" y="785880"/>
            <a:ext cx="3286080" cy="1562040"/>
          </a:xfrm>
          <a:prstGeom prst="cloudCallout">
            <a:avLst>
              <a:gd name="adj1" fmla="val -84250"/>
              <a:gd name="adj2" fmla="val 4532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Interest calculated on new value every year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9" name="Date Placeholder 24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F6DA5B2-401D-4FF1-89CA-73BCE3D7416D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4,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0" name="Footer Placeholder 2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1" name="Slide Number Placeholder 25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F8EF383-2B1E-4BB3-9CD0-791D0B096FEF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2" name="Rectangle 6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90" dur="indefinite" restart="never" nodeType="tmRoot">
          <p:childTnLst>
            <p:seq>
              <p:cTn id="1191" dur="indefinite" nodeType="mainSeq">
                <p:childTnLst>
                  <p:par>
                    <p:cTn id="1192" fill="hold">
                      <p:stCondLst>
                        <p:cond delay="indefinite"/>
                      </p:stCondLst>
                      <p:childTnLst>
                        <p:par>
                          <p:cTn id="1193" fill="hold">
                            <p:stCondLst>
                              <p:cond delay="0"/>
                            </p:stCondLst>
                            <p:childTnLst>
                              <p:par>
                                <p:cTn id="119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96" dur="500" fill="hold"/>
                                        <p:tgtEl>
                                          <p:spTgt spid="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97" dur="500" fill="hold"/>
                                        <p:tgtEl>
                                          <p:spTgt spid="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98" dur="500"/>
                                        <p:tgtEl>
                                          <p:spTgt spid="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9" fill="hold">
                      <p:stCondLst>
                        <p:cond delay="indefinite"/>
                      </p:stCondLst>
                      <p:childTnLst>
                        <p:par>
                          <p:cTn id="1200" fill="hold">
                            <p:stCondLst>
                              <p:cond delay="0"/>
                            </p:stCondLst>
                            <p:childTnLst>
                              <p:par>
                                <p:cTn id="12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03" dur="500"/>
                                        <p:tgtEl>
                                          <p:spTgt spid="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4" fill="hold">
                      <p:stCondLst>
                        <p:cond delay="indefinite"/>
                      </p:stCondLst>
                      <p:childTnLst>
                        <p:par>
                          <p:cTn id="1205" fill="hold">
                            <p:stCondLst>
                              <p:cond delay="0"/>
                            </p:stCondLst>
                            <p:childTnLst>
                              <p:par>
                                <p:cTn id="120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08" dur="5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9" fill="hold">
                      <p:stCondLst>
                        <p:cond delay="indefinite"/>
                      </p:stCondLst>
                      <p:childTnLst>
                        <p:par>
                          <p:cTn id="1210" fill="hold">
                            <p:stCondLst>
                              <p:cond delay="0"/>
                            </p:stCondLst>
                            <p:childTnLst>
                              <p:par>
                                <p:cTn id="121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13" dur="5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4" fill="hold">
                      <p:stCondLst>
                        <p:cond delay="indefinite"/>
                      </p:stCondLst>
                      <p:childTnLst>
                        <p:par>
                          <p:cTn id="1215" fill="hold">
                            <p:stCondLst>
                              <p:cond delay="0"/>
                            </p:stCondLst>
                            <p:childTnLst>
                              <p:par>
                                <p:cTn id="121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18" dur="5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9" fill="hold">
                      <p:stCondLst>
                        <p:cond delay="indefinite"/>
                      </p:stCondLst>
                      <p:childTnLst>
                        <p:par>
                          <p:cTn id="1220" fill="hold">
                            <p:stCondLst>
                              <p:cond delay="0"/>
                            </p:stCondLst>
                            <p:childTnLst>
                              <p:par>
                                <p:cTn id="122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23" dur="500"/>
                                        <p:tgtEl>
                                          <p:spTgt spid="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4" fill="hold">
                      <p:stCondLst>
                        <p:cond delay="indefinite"/>
                      </p:stCondLst>
                      <p:childTnLst>
                        <p:par>
                          <p:cTn id="1225" fill="hold">
                            <p:stCondLst>
                              <p:cond delay="0"/>
                            </p:stCondLst>
                            <p:childTnLst>
                              <p:par>
                                <p:cTn id="122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28" dur="500"/>
                                        <p:tgtEl>
                                          <p:spTgt spid="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9" fill="hold">
                      <p:stCondLst>
                        <p:cond delay="indefinite"/>
                      </p:stCondLst>
                      <p:childTnLst>
                        <p:par>
                          <p:cTn id="1230" fill="hold">
                            <p:stCondLst>
                              <p:cond delay="0"/>
                            </p:stCondLst>
                            <p:childTnLst>
                              <p:par>
                                <p:cTn id="123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33" dur="500"/>
                                        <p:tgtEl>
                                          <p:spTgt spid="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4" fill="hold">
                      <p:stCondLst>
                        <p:cond delay="indefinite"/>
                      </p:stCondLst>
                      <p:childTnLst>
                        <p:par>
                          <p:cTn id="1235" fill="hold">
                            <p:stCondLst>
                              <p:cond delay="0"/>
                            </p:stCondLst>
                            <p:childTnLst>
                              <p:par>
                                <p:cTn id="12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38" dur="5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9" fill="hold">
                      <p:stCondLst>
                        <p:cond delay="indefinite"/>
                      </p:stCondLst>
                      <p:childTnLst>
                        <p:par>
                          <p:cTn id="1240" fill="hold">
                            <p:stCondLst>
                              <p:cond delay="0"/>
                            </p:stCondLst>
                            <p:childTnLst>
                              <p:par>
                                <p:cTn id="124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43" dur="5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4" fill="hold">
                      <p:stCondLst>
                        <p:cond delay="indefinite"/>
                      </p:stCondLst>
                      <p:childTnLst>
                        <p:par>
                          <p:cTn id="1245" fill="hold">
                            <p:stCondLst>
                              <p:cond delay="0"/>
                            </p:stCondLst>
                            <p:childTnLst>
                              <p:par>
                                <p:cTn id="124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48" dur="500" fill="hold"/>
                                        <p:tgtEl>
                                          <p:spTgt spid="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49" dur="500" fill="hold"/>
                                        <p:tgtEl>
                                          <p:spTgt spid="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250" dur="5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1" fill="hold">
                      <p:stCondLst>
                        <p:cond delay="indefinite"/>
                      </p:stCondLst>
                      <p:childTnLst>
                        <p:par>
                          <p:cTn id="1252" fill="hold">
                            <p:stCondLst>
                              <p:cond delay="0"/>
                            </p:stCondLst>
                            <p:childTnLst>
                              <p:par>
                                <p:cTn id="125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55" dur="500" fill="hold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56" dur="500" fill="hold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257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5" name="Text Box 17"/>
          <p:cNvSpPr/>
          <p:nvPr/>
        </p:nvSpPr>
        <p:spPr>
          <a:xfrm>
            <a:off x="1214640" y="1785960"/>
            <a:ext cx="2260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Easier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6" name="Date Placeholder 15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239FB26-E425-4582-A138-9501F3118CB6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4,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7" name="Footer Placeholder 1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8" name="Slide Number Placeholder 1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5865A87-B497-428F-A88C-BB974683AB1B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849" name="Object 2"/>
              <p:cNvSpPr txBox="1"/>
              <p:nvPr/>
            </p:nvSpPr>
            <p:spPr>
              <a:xfrm>
                <a:off x="2428920" y="2428920"/>
                <a:ext cx="2452680" cy="1163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V</m:t>
                    </m:r>
                    <m:r>
                      <m:t xml:space="preserve">=</m:t>
                    </m:r>
                    <m:r>
                      <m:t xml:space="preserve">I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±</m:t>
                            </m:r>
                            <m:f>
                              <m:num>
                                <m:r>
                                  <m:rPr>
                                    <m:lit/>
                                    <m:nor/>
                                  </m:rPr>
                                  <m:t xml:space="preserve">%</m:t>
                                </m:r>
                              </m:num>
                              <m:den>
                                <m:r>
                                  <m:rPr>
                                    <m:lit/>
                                    <m:nor/>
                                  </m:rPr>
                                  <m:t xml:space="preserve">100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>
          <p:sp>
            <p:nvSpPr>
              <p:cNvPr id="849" name="Object 2"/>
              <p:cNvSpPr txBox="1"/>
              <p:nvPr/>
            </p:nvSpPr>
            <p:spPr>
              <a:xfrm>
                <a:off x="2428920" y="2428920"/>
                <a:ext cx="2452680" cy="11635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850" name="TextBox 18"/>
          <p:cNvSpPr/>
          <p:nvPr/>
        </p:nvSpPr>
        <p:spPr>
          <a:xfrm>
            <a:off x="5614560" y="3214800"/>
            <a:ext cx="2931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 = period of time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Days, months years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1" name="TextBox 19"/>
          <p:cNvSpPr/>
          <p:nvPr/>
        </p:nvSpPr>
        <p:spPr>
          <a:xfrm>
            <a:off x="5572080" y="4929120"/>
            <a:ext cx="362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± = increase or decrease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2" name="TextBox 20"/>
          <p:cNvSpPr/>
          <p:nvPr/>
        </p:nvSpPr>
        <p:spPr>
          <a:xfrm>
            <a:off x="5567760" y="4255920"/>
            <a:ext cx="2288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 = initial value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3" name="TextBox 21"/>
          <p:cNvSpPr/>
          <p:nvPr/>
        </p:nvSpPr>
        <p:spPr>
          <a:xfrm>
            <a:off x="5564160" y="5429160"/>
            <a:ext cx="1479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 = Value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4" name="AutoShape 2"/>
          <p:cNvSpPr/>
          <p:nvPr/>
        </p:nvSpPr>
        <p:spPr>
          <a:xfrm>
            <a:off x="1143000" y="4286160"/>
            <a:ext cx="3630600" cy="2000520"/>
          </a:xfrm>
          <a:prstGeom prst="cloudCallout">
            <a:avLst>
              <a:gd name="adj1" fmla="val 6287"/>
              <a:gd name="adj2" fmla="val -87212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IMPORTANT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Can only use this when percentage is fixed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55" name="Picture 5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6" name="AutoShape 2"/>
          <p:cNvSpPr/>
          <p:nvPr/>
        </p:nvSpPr>
        <p:spPr>
          <a:xfrm>
            <a:off x="6084720" y="1482840"/>
            <a:ext cx="3059280" cy="936360"/>
          </a:xfrm>
          <a:prstGeom prst="cloudCallout">
            <a:avLst>
              <a:gd name="adj1" fmla="val -103921"/>
              <a:gd name="adj2" fmla="val 112435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This is called the multiplier.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7" name="Rectangle 6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58" dur="indefinite" restart="never" nodeType="tmRoot">
          <p:childTnLst>
            <p:seq>
              <p:cTn id="1259" dur="indefinite" nodeType="mainSeq">
                <p:childTnLst>
                  <p:par>
                    <p:cTn id="1260" fill="hold">
                      <p:stCondLst>
                        <p:cond delay="indefinite"/>
                      </p:stCondLst>
                      <p:childTnLst>
                        <p:par>
                          <p:cTn id="1261" fill="hold">
                            <p:stCondLst>
                              <p:cond delay="0"/>
                            </p:stCondLst>
                            <p:childTnLst>
                              <p:par>
                                <p:cTn id="126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64" dur="500" fill="hold"/>
                                        <p:tgtEl>
                                          <p:spTgt spid="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65" dur="500" fill="hold"/>
                                        <p:tgtEl>
                                          <p:spTgt spid="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266" dur="500"/>
                                        <p:tgtEl>
                                          <p:spTgt spid="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7" fill="hold">
                      <p:stCondLst>
                        <p:cond delay="indefinite"/>
                      </p:stCondLst>
                      <p:childTnLst>
                        <p:par>
                          <p:cTn id="1268" fill="hold">
                            <p:stCondLst>
                              <p:cond delay="0"/>
                            </p:stCondLst>
                            <p:childTnLst>
                              <p:par>
                                <p:cTn id="126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71" dur="500" fill="hold"/>
                                        <p:tgtEl>
                                          <p:spTgt spid="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72" dur="500" fill="hold"/>
                                        <p:tgtEl>
                                          <p:spTgt spid="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273" dur="500"/>
                                        <p:tgtEl>
                                          <p:spTgt spid="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4" fill="hold">
                      <p:stCondLst>
                        <p:cond delay="indefinite"/>
                      </p:stCondLst>
                      <p:childTnLst>
                        <p:par>
                          <p:cTn id="1275" fill="hold">
                            <p:stCondLst>
                              <p:cond delay="0"/>
                            </p:stCondLst>
                            <p:childTnLst>
                              <p:par>
                                <p:cTn id="127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78" dur="80"/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79" dur="80"/>
                                        <p:tgtEl>
                                          <p:spTgt spid="8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0" dur="80"/>
                                        <p:tgtEl>
                                          <p:spTgt spid="8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1" fill="hold">
                      <p:stCondLst>
                        <p:cond delay="indefinite"/>
                      </p:stCondLst>
                      <p:childTnLst>
                        <p:par>
                          <p:cTn id="1282" fill="hold">
                            <p:stCondLst>
                              <p:cond delay="0"/>
                            </p:stCondLst>
                            <p:childTnLst>
                              <p:par>
                                <p:cTn id="128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85" dur="80"/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86" dur="80"/>
                                        <p:tgtEl>
                                          <p:spTgt spid="8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7" dur="80"/>
                                        <p:tgtEl>
                                          <p:spTgt spid="8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8" fill="hold">
                      <p:stCondLst>
                        <p:cond delay="indefinite"/>
                      </p:stCondLst>
                      <p:childTnLst>
                        <p:par>
                          <p:cTn id="1289" fill="hold">
                            <p:stCondLst>
                              <p:cond delay="0"/>
                            </p:stCondLst>
                            <p:childTnLst>
                              <p:par>
                                <p:cTn id="12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92" dur="80"/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93" dur="80"/>
                                        <p:tgtEl>
                                          <p:spTgt spid="8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4" dur="80"/>
                                        <p:tgtEl>
                                          <p:spTgt spid="8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5" fill="hold">
                      <p:stCondLst>
                        <p:cond delay="indefinite"/>
                      </p:stCondLst>
                      <p:childTnLst>
                        <p:par>
                          <p:cTn id="1296" fill="hold">
                            <p:stCondLst>
                              <p:cond delay="0"/>
                            </p:stCondLst>
                            <p:childTnLst>
                              <p:par>
                                <p:cTn id="12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99" dur="80"/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00" dur="80"/>
                                        <p:tgtEl>
                                          <p:spTgt spid="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1" dur="80"/>
                                        <p:tgtEl>
                                          <p:spTgt spid="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0" name="Text Box 19"/>
          <p:cNvSpPr/>
          <p:nvPr/>
        </p:nvSpPr>
        <p:spPr>
          <a:xfrm>
            <a:off x="900000" y="1981080"/>
            <a:ext cx="8244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the money in the bank after 3 years if the compound interest rate is 7% and the initial value is £400.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1" name="Text Box 27"/>
          <p:cNvSpPr/>
          <p:nvPr/>
        </p:nvSpPr>
        <p:spPr>
          <a:xfrm>
            <a:off x="1428840" y="5162400"/>
            <a:ext cx="42796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V= 400 x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(1.07)</a:t>
            </a:r>
            <a:r>
              <a:rPr lang="en-GB" sz="24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</a:t>
            </a: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490.02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2" name="Date Placeholder 15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CB9A27E-5054-4398-AC42-9B2D9A0C9E39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4,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3" name="Footer Placeholder 1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4" name="Slide Number Placeholder 1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44B75B-3FCD-4818-81BD-2C9917BC198E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865" name="Object 2"/>
              <p:cNvSpPr txBox="1"/>
              <p:nvPr/>
            </p:nvSpPr>
            <p:spPr>
              <a:xfrm>
                <a:off x="1785960" y="3624120"/>
                <a:ext cx="2452680" cy="1163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V</m:t>
                    </m:r>
                    <m:r>
                      <m:t xml:space="preserve">=</m:t>
                    </m:r>
                    <m:r>
                      <m:t xml:space="preserve">I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±</m:t>
                            </m:r>
                            <m:f>
                              <m:num>
                                <m:r>
                                  <m:rPr>
                                    <m:lit/>
                                    <m:nor/>
                                  </m:rPr>
                                  <m:t xml:space="preserve">%</m:t>
                                </m:r>
                              </m:num>
                              <m:den>
                                <m:r>
                                  <m:rPr>
                                    <m:lit/>
                                    <m:nor/>
                                  </m:rPr>
                                  <m:t xml:space="preserve">100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>
          <p:sp>
            <p:nvSpPr>
              <p:cNvPr id="865" name="Object 2"/>
              <p:cNvSpPr txBox="1"/>
              <p:nvPr/>
            </p:nvSpPr>
            <p:spPr>
              <a:xfrm>
                <a:off x="1785960" y="3624120"/>
                <a:ext cx="2452680" cy="11638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866" name="TextBox 19"/>
          <p:cNvSpPr/>
          <p:nvPr/>
        </p:nvSpPr>
        <p:spPr>
          <a:xfrm>
            <a:off x="6099840" y="3267000"/>
            <a:ext cx="86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 =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7" name="TextBox 20"/>
          <p:cNvSpPr/>
          <p:nvPr/>
        </p:nvSpPr>
        <p:spPr>
          <a:xfrm>
            <a:off x="5527440" y="4195800"/>
            <a:ext cx="360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± = increase 1+0.07=1.07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8" name="TextBox 21"/>
          <p:cNvSpPr/>
          <p:nvPr/>
        </p:nvSpPr>
        <p:spPr>
          <a:xfrm>
            <a:off x="6077880" y="3767040"/>
            <a:ext cx="1152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 =400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69" name="Picture 5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0" name="Rectangle 6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02" dur="indefinite" restart="never" nodeType="tmRoot">
          <p:childTnLst>
            <p:seq>
              <p:cTn id="1303" dur="indefinite" nodeType="mainSeq">
                <p:childTnLst>
                  <p:par>
                    <p:cTn id="1304" fill="hold">
                      <p:stCondLst>
                        <p:cond delay="indefinite"/>
                      </p:stCondLst>
                      <p:childTnLst>
                        <p:par>
                          <p:cTn id="1305" fill="hold">
                            <p:stCondLst>
                              <p:cond delay="0"/>
                            </p:stCondLst>
                            <p:childTnLst>
                              <p:par>
                                <p:cTn id="13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08" dur="80"/>
                                        <p:tgtEl>
                                          <p:spTgt spid="8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09" dur="80"/>
                                        <p:tgtEl>
                                          <p:spTgt spid="8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0" dur="80"/>
                                        <p:tgtEl>
                                          <p:spTgt spid="8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1" fill="hold">
                      <p:stCondLst>
                        <p:cond delay="indefinite"/>
                      </p:stCondLst>
                      <p:childTnLst>
                        <p:par>
                          <p:cTn id="1312" fill="hold">
                            <p:stCondLst>
                              <p:cond delay="0"/>
                            </p:stCondLst>
                            <p:childTnLst>
                              <p:par>
                                <p:cTn id="13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15" dur="80"/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16" dur="80"/>
                                        <p:tgtEl>
                                          <p:spTgt spid="8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7" dur="80"/>
                                        <p:tgtEl>
                                          <p:spTgt spid="8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8" fill="hold">
                      <p:stCondLst>
                        <p:cond delay="indefinite"/>
                      </p:stCondLst>
                      <p:childTnLst>
                        <p:par>
                          <p:cTn id="1319" fill="hold">
                            <p:stCondLst>
                              <p:cond delay="0"/>
                            </p:stCondLst>
                            <p:childTnLst>
                              <p:par>
                                <p:cTn id="132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22" dur="80"/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23" dur="80"/>
                                        <p:tgtEl>
                                          <p:spTgt spid="8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4" dur="80"/>
                                        <p:tgtEl>
                                          <p:spTgt spid="8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5" fill="hold">
                      <p:stCondLst>
                        <p:cond delay="indefinite"/>
                      </p:stCondLst>
                      <p:childTnLst>
                        <p:par>
                          <p:cTn id="1326" fill="hold">
                            <p:stCondLst>
                              <p:cond delay="0"/>
                            </p:stCondLst>
                            <p:childTnLst>
                              <p:par>
                                <p:cTn id="13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29" dur="80"/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30" dur="80"/>
                                        <p:tgtEl>
                                          <p:spTgt spid="8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1" dur="80"/>
                                        <p:tgtEl>
                                          <p:spTgt spid="8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2" name="Text Box 3"/>
          <p:cNvSpPr/>
          <p:nvPr/>
        </p:nvSpPr>
        <p:spPr>
          <a:xfrm>
            <a:off x="2340000" y="246528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TJ N5 Lifeskills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21.7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Ch21 (page 213)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73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74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5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6" name="TextBox 11"/>
          <p:cNvSpPr/>
          <p:nvPr/>
        </p:nvSpPr>
        <p:spPr>
          <a:xfrm>
            <a:off x="89640" y="1549440"/>
            <a:ext cx="70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N5 LS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7" name="Text Box 3"/>
          <p:cNvSpPr/>
          <p:nvPr/>
        </p:nvSpPr>
        <p:spPr>
          <a:xfrm rot="16200000">
            <a:off x="-1300320" y="41904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78" name="Picture 6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F204377-91EA-4051-BBEB-396D3236CE4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0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1" name="PlaceHolder 1"/>
          <p:cNvSpPr>
            <a:spLocks noGrp="1"/>
          </p:cNvSpPr>
          <p:nvPr>
            <p:ph type="title"/>
          </p:nvPr>
        </p:nvSpPr>
        <p:spPr>
          <a:xfrm>
            <a:off x="1739880" y="49644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88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884" name="Object 5"/>
          <p:cNvGraphicFramePr/>
          <p:nvPr/>
        </p:nvGraphicFramePr>
        <p:xfrm>
          <a:off x="984240" y="1987560"/>
          <a:ext cx="6939000" cy="4273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85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84240" y="1987560"/>
                    <a:ext cx="6939000" cy="4273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886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59DEE09-04AA-40B9-B3B8-6EB3A326D95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8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8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0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91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2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3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4" name="Text Box 7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and compare  loan deals.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5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6" name="Rectangle 9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way to burrow money and to calculate monthly payments.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7" name="Text Box 7"/>
          <p:cNvSpPr/>
          <p:nvPr/>
        </p:nvSpPr>
        <p:spPr>
          <a:xfrm>
            <a:off x="5037120" y="4024440"/>
            <a:ext cx="41068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to choose best deal by comparing monthly payments.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8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Burrowing Money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32" dur="indefinite" restart="never" nodeType="tmRoot">
          <p:childTnLst>
            <p:seq>
              <p:cTn id="1333" dur="indefinite" nodeType="mainSeq">
                <p:childTnLst>
                  <p:par>
                    <p:cTn id="1334" fill="hold">
                      <p:stCondLst>
                        <p:cond delay="indefinite"/>
                      </p:stCondLst>
                      <p:childTnLst>
                        <p:par>
                          <p:cTn id="1335" fill="hold">
                            <p:stCondLst>
                              <p:cond delay="0"/>
                            </p:stCondLst>
                            <p:childTnLst>
                              <p:par>
                                <p:cTn id="133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38" dur="500"/>
                                        <p:tgtEl>
                                          <p:spTgt spid="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9" fill="hold">
                      <p:stCondLst>
                        <p:cond delay="indefinite"/>
                      </p:stCondLst>
                      <p:childTnLst>
                        <p:par>
                          <p:cTn id="1340" fill="hold">
                            <p:stCondLst>
                              <p:cond delay="0"/>
                            </p:stCondLst>
                            <p:childTnLst>
                              <p:par>
                                <p:cTn id="13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43" dur="500"/>
                                        <p:tgtEl>
                                          <p:spTgt spid="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4" fill="hold">
                      <p:stCondLst>
                        <p:cond delay="indefinite"/>
                      </p:stCondLst>
                      <p:childTnLst>
                        <p:par>
                          <p:cTn id="1345" fill="hold">
                            <p:stCondLst>
                              <p:cond delay="0"/>
                            </p:stCondLst>
                            <p:childTnLst>
                              <p:par>
                                <p:cTn id="134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48" dur="500"/>
                                        <p:tgtEl>
                                          <p:spTgt spid="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98CED67-F7D0-4A9C-9D07-EF42D72D977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0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02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4" name="Text Box 17"/>
          <p:cNvSpPr/>
          <p:nvPr/>
        </p:nvSpPr>
        <p:spPr>
          <a:xfrm>
            <a:off x="912600" y="1920960"/>
            <a:ext cx="825660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Michael needs a loan of £850 for his holiday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 Barcelona. He takes out the loan for 1 year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@ a rate of 11.6% APR.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Calculate the total he needs to pay back and the monthly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repayments.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5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Burrowing Money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906" name="Group 15"/>
          <p:cNvGrpSpPr/>
          <p:nvPr/>
        </p:nvGrpSpPr>
        <p:grpSpPr>
          <a:xfrm>
            <a:off x="3519360" y="4172040"/>
            <a:ext cx="768600" cy="1005120"/>
            <a:chOff x="3519360" y="4172040"/>
            <a:chExt cx="768600" cy="1005120"/>
          </a:xfrm>
        </p:grpSpPr>
        <p:sp>
          <p:nvSpPr>
            <p:cNvPr id="907" name="TextBox 17"/>
            <p:cNvSpPr/>
            <p:nvPr/>
          </p:nvSpPr>
          <p:spPr>
            <a:xfrm>
              <a:off x="3570840" y="4172040"/>
              <a:ext cx="717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11.6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08" name="TextBox 18"/>
            <p:cNvSpPr/>
            <p:nvPr/>
          </p:nvSpPr>
          <p:spPr>
            <a:xfrm>
              <a:off x="3519360" y="471744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09" name="Straight Connector 23"/>
            <p:cNvSpPr/>
            <p:nvPr/>
          </p:nvSpPr>
          <p:spPr>
            <a:xfrm>
              <a:off x="3603600" y="4649760"/>
              <a:ext cx="522360" cy="144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910" name="TextBox 24"/>
          <p:cNvSpPr/>
          <p:nvPr/>
        </p:nvSpPr>
        <p:spPr>
          <a:xfrm>
            <a:off x="4136040" y="4444920"/>
            <a:ext cx="1009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850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1" name="TextBox 25"/>
          <p:cNvSpPr/>
          <p:nvPr/>
        </p:nvSpPr>
        <p:spPr>
          <a:xfrm>
            <a:off x="5263920" y="4413240"/>
            <a:ext cx="1811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£ 98.60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2" name="TextBox 29"/>
          <p:cNvSpPr/>
          <p:nvPr/>
        </p:nvSpPr>
        <p:spPr>
          <a:xfrm>
            <a:off x="1271160" y="5227560"/>
            <a:ext cx="245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Pay back total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3" name="TextBox 30"/>
          <p:cNvSpPr/>
          <p:nvPr/>
        </p:nvSpPr>
        <p:spPr>
          <a:xfrm>
            <a:off x="4157640" y="5197320"/>
            <a:ext cx="4579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£850 + £98.60 = £948.60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4" name="TextBox 31"/>
          <p:cNvSpPr/>
          <p:nvPr/>
        </p:nvSpPr>
        <p:spPr>
          <a:xfrm>
            <a:off x="1310040" y="5840280"/>
            <a:ext cx="288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Monthly payment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5" name="Rectangle 32"/>
          <p:cNvSpPr/>
          <p:nvPr/>
        </p:nvSpPr>
        <p:spPr>
          <a:xfrm>
            <a:off x="4125600" y="5840280"/>
            <a:ext cx="2418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£948.60 ÷ 12 =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6" name="Rectangle 33"/>
          <p:cNvSpPr/>
          <p:nvPr/>
        </p:nvSpPr>
        <p:spPr>
          <a:xfrm>
            <a:off x="6354000" y="5840280"/>
            <a:ext cx="124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£79.05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349" dur="indefinite" restart="never" nodeType="tmRoot">
          <p:childTnLst>
            <p:seq>
              <p:cTn id="1350" dur="indefinite" nodeType="mainSeq">
                <p:childTnLst>
                  <p:par>
                    <p:cTn id="1351" fill="hold">
                      <p:stCondLst>
                        <p:cond delay="indefinite"/>
                      </p:stCondLst>
                      <p:childTnLst>
                        <p:par>
                          <p:cTn id="1352" fill="hold">
                            <p:stCondLst>
                              <p:cond delay="0"/>
                            </p:stCondLst>
                            <p:childTnLst>
                              <p:par>
                                <p:cTn id="135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55" dur="500"/>
                                        <p:tgtEl>
                                          <p:spTgt spid="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6" fill="hold">
                      <p:stCondLst>
                        <p:cond delay="indefinite"/>
                      </p:stCondLst>
                      <p:childTnLst>
                        <p:par>
                          <p:cTn id="1357" fill="hold">
                            <p:stCondLst>
                              <p:cond delay="0"/>
                            </p:stCondLst>
                            <p:childTnLst>
                              <p:par>
                                <p:cTn id="135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60" dur="80"/>
                                        <p:tgtEl>
                                          <p:spTgt spid="9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61" dur="80"/>
                                        <p:tgtEl>
                                          <p:spTgt spid="9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2" dur="80"/>
                                        <p:tgtEl>
                                          <p:spTgt spid="9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3" fill="hold">
                      <p:stCondLst>
                        <p:cond delay="indefinite"/>
                      </p:stCondLst>
                      <p:childTnLst>
                        <p:par>
                          <p:cTn id="1364" fill="hold">
                            <p:stCondLst>
                              <p:cond delay="0"/>
                            </p:stCondLst>
                            <p:childTnLst>
                              <p:par>
                                <p:cTn id="136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67" dur="80"/>
                                        <p:tgtEl>
                                          <p:spTgt spid="9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68" dur="80"/>
                                        <p:tgtEl>
                                          <p:spTgt spid="9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9" dur="80"/>
                                        <p:tgtEl>
                                          <p:spTgt spid="9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0" fill="hold">
                      <p:stCondLst>
                        <p:cond delay="indefinite"/>
                      </p:stCondLst>
                      <p:childTnLst>
                        <p:par>
                          <p:cTn id="1371" fill="hold">
                            <p:stCondLst>
                              <p:cond delay="0"/>
                            </p:stCondLst>
                            <p:childTnLst>
                              <p:par>
                                <p:cTn id="13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74" dur="80"/>
                                        <p:tgtEl>
                                          <p:spTgt spid="9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75" dur="80"/>
                                        <p:tgtEl>
                                          <p:spTgt spid="9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6" dur="80"/>
                                        <p:tgtEl>
                                          <p:spTgt spid="9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7" fill="hold">
                      <p:stCondLst>
                        <p:cond delay="indefinite"/>
                      </p:stCondLst>
                      <p:childTnLst>
                        <p:par>
                          <p:cTn id="1378" fill="hold">
                            <p:stCondLst>
                              <p:cond delay="0"/>
                            </p:stCondLst>
                            <p:childTnLst>
                              <p:par>
                                <p:cTn id="137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81" dur="80"/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82" dur="80"/>
                                        <p:tgtEl>
                                          <p:spTgt spid="9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3" dur="80"/>
                                        <p:tgtEl>
                                          <p:spTgt spid="9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4" fill="hold">
                      <p:stCondLst>
                        <p:cond delay="indefinite"/>
                      </p:stCondLst>
                      <p:childTnLst>
                        <p:par>
                          <p:cTn id="1385" fill="hold">
                            <p:stCondLst>
                              <p:cond delay="0"/>
                            </p:stCondLst>
                            <p:childTnLst>
                              <p:par>
                                <p:cTn id="13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88" dur="80"/>
                                        <p:tgtEl>
                                          <p:spTgt spid="9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89" dur="80"/>
                                        <p:tgtEl>
                                          <p:spTgt spid="9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0" dur="80"/>
                                        <p:tgtEl>
                                          <p:spTgt spid="9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1" fill="hold">
                      <p:stCondLst>
                        <p:cond delay="indefinite"/>
                      </p:stCondLst>
                      <p:childTnLst>
                        <p:par>
                          <p:cTn id="1392" fill="hold">
                            <p:stCondLst>
                              <p:cond delay="0"/>
                            </p:stCondLst>
                            <p:childTnLst>
                              <p:par>
                                <p:cTn id="139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95" dur="80"/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96" dur="80"/>
                                        <p:tgtEl>
                                          <p:spTgt spid="9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7" dur="80"/>
                                        <p:tgtEl>
                                          <p:spTgt spid="9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8" fill="hold">
                      <p:stCondLst>
                        <p:cond delay="indefinite"/>
                      </p:stCondLst>
                      <p:childTnLst>
                        <p:par>
                          <p:cTn id="1399" fill="hold">
                            <p:stCondLst>
                              <p:cond delay="0"/>
                            </p:stCondLst>
                            <p:childTnLst>
                              <p:par>
                                <p:cTn id="140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02" dur="80"/>
                                        <p:tgtEl>
                                          <p:spTgt spid="9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03" dur="80"/>
                                        <p:tgtEl>
                                          <p:spTgt spid="9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4" dur="80"/>
                                        <p:tgtEl>
                                          <p:spTgt spid="9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45FF578-6A2A-4C1F-B760-B7AADB006A7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1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20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2" name="Text Box 17"/>
          <p:cNvSpPr/>
          <p:nvPr/>
        </p:nvSpPr>
        <p:spPr>
          <a:xfrm>
            <a:off x="1068840" y="1920960"/>
            <a:ext cx="66297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Alistair takes out a loan for £5000 for a car.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Calculate the total paid back for each option.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923" name=""/>
          <p:cNvGraphicFramePr/>
          <p:nvPr/>
        </p:nvGraphicFramePr>
        <p:xfrm>
          <a:off x="1158840" y="2846520"/>
          <a:ext cx="7315200" cy="1189080"/>
        </p:xfrm>
        <a:graphic>
          <a:graphicData uri="http://schemas.openxmlformats.org/drawingml/2006/table">
            <a:tbl>
              <a:tblPr/>
              <a:tblGrid>
                <a:gridCol w="3468600"/>
                <a:gridCol w="1922760"/>
                <a:gridCol w="1923840"/>
              </a:tblGrid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APR %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Loan Term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Loan payment Option 1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9.8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12 months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Loan payment Option 2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8.4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6 months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24" name="TextBox 19"/>
          <p:cNvSpPr/>
          <p:nvPr/>
        </p:nvSpPr>
        <p:spPr>
          <a:xfrm>
            <a:off x="1109520" y="4286160"/>
            <a:ext cx="1546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Option 1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925" name="Group 15"/>
          <p:cNvGrpSpPr/>
          <p:nvPr/>
        </p:nvGrpSpPr>
        <p:grpSpPr>
          <a:xfrm>
            <a:off x="3518640" y="4172040"/>
            <a:ext cx="690120" cy="1005120"/>
            <a:chOff x="3518640" y="4172040"/>
            <a:chExt cx="690120" cy="1005120"/>
          </a:xfrm>
        </p:grpSpPr>
        <p:sp>
          <p:nvSpPr>
            <p:cNvPr id="926" name="TextBox 17"/>
            <p:cNvSpPr/>
            <p:nvPr/>
          </p:nvSpPr>
          <p:spPr>
            <a:xfrm>
              <a:off x="3570120" y="4172040"/>
              <a:ext cx="628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9.8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27" name="TextBox 18"/>
            <p:cNvSpPr/>
            <p:nvPr/>
          </p:nvSpPr>
          <p:spPr>
            <a:xfrm>
              <a:off x="3518640" y="471744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28" name="Straight Connector 23"/>
            <p:cNvSpPr/>
            <p:nvPr/>
          </p:nvSpPr>
          <p:spPr>
            <a:xfrm>
              <a:off x="3603600" y="4649760"/>
              <a:ext cx="520560" cy="144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929" name="TextBox 24"/>
          <p:cNvSpPr/>
          <p:nvPr/>
        </p:nvSpPr>
        <p:spPr>
          <a:xfrm>
            <a:off x="4136760" y="4444920"/>
            <a:ext cx="1195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5000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0" name="TextBox 25"/>
          <p:cNvSpPr/>
          <p:nvPr/>
        </p:nvSpPr>
        <p:spPr>
          <a:xfrm>
            <a:off x="5261760" y="4413240"/>
            <a:ext cx="1506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£ 490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1" name="TextBox 29"/>
          <p:cNvSpPr/>
          <p:nvPr/>
        </p:nvSpPr>
        <p:spPr>
          <a:xfrm>
            <a:off x="1271160" y="5227560"/>
            <a:ext cx="245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Pay back total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2" name="TextBox 30"/>
          <p:cNvSpPr/>
          <p:nvPr/>
        </p:nvSpPr>
        <p:spPr>
          <a:xfrm>
            <a:off x="4155120" y="5197320"/>
            <a:ext cx="418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£5000 + £490 = £5490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3" name="TextBox 31"/>
          <p:cNvSpPr/>
          <p:nvPr/>
        </p:nvSpPr>
        <p:spPr>
          <a:xfrm>
            <a:off x="1310040" y="5840280"/>
            <a:ext cx="288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Monthly payment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4" name="Rectangle 32"/>
          <p:cNvSpPr/>
          <p:nvPr/>
        </p:nvSpPr>
        <p:spPr>
          <a:xfrm>
            <a:off x="4124160" y="5840280"/>
            <a:ext cx="215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£5490 ÷ 12 =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5" name="Rectangle 33"/>
          <p:cNvSpPr/>
          <p:nvPr/>
        </p:nvSpPr>
        <p:spPr>
          <a:xfrm>
            <a:off x="6123600" y="5840280"/>
            <a:ext cx="1519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£457.50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6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Burrowing Money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405" dur="indefinite" restart="never" nodeType="tmRoot">
          <p:childTnLst>
            <p:seq>
              <p:cTn id="1406" dur="indefinite" nodeType="mainSeq">
                <p:childTnLst>
                  <p:par>
                    <p:cTn id="1407" fill="hold">
                      <p:stCondLst>
                        <p:cond delay="indefinite"/>
                      </p:stCondLst>
                      <p:childTnLst>
                        <p:par>
                          <p:cTn id="1408" fill="hold">
                            <p:stCondLst>
                              <p:cond delay="0"/>
                            </p:stCondLst>
                            <p:childTnLst>
                              <p:par>
                                <p:cTn id="140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11" dur="80"/>
                                        <p:tgtEl>
                                          <p:spTgt spid="9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12" dur="80"/>
                                        <p:tgtEl>
                                          <p:spTgt spid="9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3" dur="80"/>
                                        <p:tgtEl>
                                          <p:spTgt spid="9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4" fill="hold">
                      <p:stCondLst>
                        <p:cond delay="indefinite"/>
                      </p:stCondLst>
                      <p:childTnLst>
                        <p:par>
                          <p:cTn id="1415" fill="hold">
                            <p:stCondLst>
                              <p:cond delay="0"/>
                            </p:stCondLst>
                            <p:childTnLst>
                              <p:par>
                                <p:cTn id="141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18" dur="500"/>
                                        <p:tgtEl>
                                          <p:spTgt spid="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9" fill="hold">
                      <p:stCondLst>
                        <p:cond delay="indefinite"/>
                      </p:stCondLst>
                      <p:childTnLst>
                        <p:par>
                          <p:cTn id="1420" fill="hold">
                            <p:stCondLst>
                              <p:cond delay="0"/>
                            </p:stCondLst>
                            <p:childTnLst>
                              <p:par>
                                <p:cTn id="14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23" dur="80"/>
                                        <p:tgtEl>
                                          <p:spTgt spid="9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24" dur="80"/>
                                        <p:tgtEl>
                                          <p:spTgt spid="9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5" dur="80"/>
                                        <p:tgtEl>
                                          <p:spTgt spid="9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6" fill="hold">
                      <p:stCondLst>
                        <p:cond delay="indefinite"/>
                      </p:stCondLst>
                      <p:childTnLst>
                        <p:par>
                          <p:cTn id="1427" fill="hold">
                            <p:stCondLst>
                              <p:cond delay="0"/>
                            </p:stCondLst>
                            <p:childTnLst>
                              <p:par>
                                <p:cTn id="14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30" dur="80"/>
                                        <p:tgtEl>
                                          <p:spTgt spid="9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31" dur="80"/>
                                        <p:tgtEl>
                                          <p:spTgt spid="9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2" dur="80"/>
                                        <p:tgtEl>
                                          <p:spTgt spid="9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3" fill="hold">
                      <p:stCondLst>
                        <p:cond delay="indefinite"/>
                      </p:stCondLst>
                      <p:childTnLst>
                        <p:par>
                          <p:cTn id="1434" fill="hold">
                            <p:stCondLst>
                              <p:cond delay="0"/>
                            </p:stCondLst>
                            <p:childTnLst>
                              <p:par>
                                <p:cTn id="143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37" dur="80"/>
                                        <p:tgtEl>
                                          <p:spTgt spid="9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38" dur="80"/>
                                        <p:tgtEl>
                                          <p:spTgt spid="9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9" dur="80"/>
                                        <p:tgtEl>
                                          <p:spTgt spid="9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0" fill="hold">
                      <p:stCondLst>
                        <p:cond delay="indefinite"/>
                      </p:stCondLst>
                      <p:childTnLst>
                        <p:par>
                          <p:cTn id="1441" fill="hold">
                            <p:stCondLst>
                              <p:cond delay="0"/>
                            </p:stCondLst>
                            <p:childTnLst>
                              <p:par>
                                <p:cTn id="144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44" dur="80"/>
                                        <p:tgtEl>
                                          <p:spTgt spid="9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45" dur="80"/>
                                        <p:tgtEl>
                                          <p:spTgt spid="9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6" dur="80"/>
                                        <p:tgtEl>
                                          <p:spTgt spid="9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7" fill="hold">
                      <p:stCondLst>
                        <p:cond delay="indefinite"/>
                      </p:stCondLst>
                      <p:childTnLst>
                        <p:par>
                          <p:cTn id="1448" fill="hold">
                            <p:stCondLst>
                              <p:cond delay="0"/>
                            </p:stCondLst>
                            <p:childTnLst>
                              <p:par>
                                <p:cTn id="144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51" dur="80"/>
                                        <p:tgtEl>
                                          <p:spTgt spid="9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52" dur="80"/>
                                        <p:tgtEl>
                                          <p:spTgt spid="9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3" dur="80"/>
                                        <p:tgtEl>
                                          <p:spTgt spid="9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4" fill="hold">
                      <p:stCondLst>
                        <p:cond delay="indefinite"/>
                      </p:stCondLst>
                      <p:childTnLst>
                        <p:par>
                          <p:cTn id="1455" fill="hold">
                            <p:stCondLst>
                              <p:cond delay="0"/>
                            </p:stCondLst>
                            <p:childTnLst>
                              <p:par>
                                <p:cTn id="145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58" dur="80"/>
                                        <p:tgtEl>
                                          <p:spTgt spid="9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59" dur="80"/>
                                        <p:tgtEl>
                                          <p:spTgt spid="9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0" dur="80"/>
                                        <p:tgtEl>
                                          <p:spTgt spid="9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1" fill="hold">
                      <p:stCondLst>
                        <p:cond delay="indefinite"/>
                      </p:stCondLst>
                      <p:childTnLst>
                        <p:par>
                          <p:cTn id="1462" fill="hold">
                            <p:stCondLst>
                              <p:cond delay="0"/>
                            </p:stCondLst>
                            <p:childTnLst>
                              <p:par>
                                <p:cTn id="146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65" dur="80"/>
                                        <p:tgtEl>
                                          <p:spTgt spid="9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66" dur="80"/>
                                        <p:tgtEl>
                                          <p:spTgt spid="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7" dur="80"/>
                                        <p:tgtEl>
                                          <p:spTgt spid="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63695C0-5476-4240-9CF9-5463DF927D9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3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0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4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2" name="Text Box 17"/>
          <p:cNvSpPr/>
          <p:nvPr/>
        </p:nvSpPr>
        <p:spPr>
          <a:xfrm>
            <a:off x="1068840" y="1920960"/>
            <a:ext cx="66297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Alistair takes out a loan for £5000 for a car.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Calculate the total paid back for each option.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943" name=""/>
          <p:cNvGraphicFramePr/>
          <p:nvPr/>
        </p:nvGraphicFramePr>
        <p:xfrm>
          <a:off x="1158840" y="2846520"/>
          <a:ext cx="7315200" cy="1189080"/>
        </p:xfrm>
        <a:graphic>
          <a:graphicData uri="http://schemas.openxmlformats.org/drawingml/2006/table">
            <a:tbl>
              <a:tblPr/>
              <a:tblGrid>
                <a:gridCol w="3468600"/>
                <a:gridCol w="1922760"/>
                <a:gridCol w="1923840"/>
              </a:tblGrid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APR %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Loan Term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Loan payment Option 1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9.8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12 months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Loan payment Option 2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8.4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6 months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44" name="TextBox 19"/>
          <p:cNvSpPr/>
          <p:nvPr/>
        </p:nvSpPr>
        <p:spPr>
          <a:xfrm>
            <a:off x="1109520" y="4286160"/>
            <a:ext cx="1546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Option 1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945" name="Group 15"/>
          <p:cNvGrpSpPr/>
          <p:nvPr/>
        </p:nvGrpSpPr>
        <p:grpSpPr>
          <a:xfrm>
            <a:off x="3518640" y="4172040"/>
            <a:ext cx="690120" cy="1005120"/>
            <a:chOff x="3518640" y="4172040"/>
            <a:chExt cx="690120" cy="1005120"/>
          </a:xfrm>
        </p:grpSpPr>
        <p:sp>
          <p:nvSpPr>
            <p:cNvPr id="946" name="TextBox 17"/>
            <p:cNvSpPr/>
            <p:nvPr/>
          </p:nvSpPr>
          <p:spPr>
            <a:xfrm>
              <a:off x="3570120" y="4172040"/>
              <a:ext cx="628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9.8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47" name="TextBox 18"/>
            <p:cNvSpPr/>
            <p:nvPr/>
          </p:nvSpPr>
          <p:spPr>
            <a:xfrm>
              <a:off x="3518640" y="471744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48" name="Straight Connector 23"/>
            <p:cNvSpPr/>
            <p:nvPr/>
          </p:nvSpPr>
          <p:spPr>
            <a:xfrm>
              <a:off x="3603600" y="4649760"/>
              <a:ext cx="520560" cy="144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949" name="TextBox 24"/>
          <p:cNvSpPr/>
          <p:nvPr/>
        </p:nvSpPr>
        <p:spPr>
          <a:xfrm>
            <a:off x="4136760" y="4444920"/>
            <a:ext cx="1195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5000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0" name="TextBox 25"/>
          <p:cNvSpPr/>
          <p:nvPr/>
        </p:nvSpPr>
        <p:spPr>
          <a:xfrm>
            <a:off x="5261760" y="4413240"/>
            <a:ext cx="1506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£ 490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1" name="TextBox 29"/>
          <p:cNvSpPr/>
          <p:nvPr/>
        </p:nvSpPr>
        <p:spPr>
          <a:xfrm>
            <a:off x="1271160" y="5227560"/>
            <a:ext cx="245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Pay back total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2" name="TextBox 30"/>
          <p:cNvSpPr/>
          <p:nvPr/>
        </p:nvSpPr>
        <p:spPr>
          <a:xfrm>
            <a:off x="4155120" y="5197320"/>
            <a:ext cx="418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£5000 + £490 = £5490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3" name="TextBox 31"/>
          <p:cNvSpPr/>
          <p:nvPr/>
        </p:nvSpPr>
        <p:spPr>
          <a:xfrm>
            <a:off x="1310040" y="5840280"/>
            <a:ext cx="288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Monthly payment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4" name="Rectangle 32"/>
          <p:cNvSpPr/>
          <p:nvPr/>
        </p:nvSpPr>
        <p:spPr>
          <a:xfrm>
            <a:off x="4124160" y="5840280"/>
            <a:ext cx="215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£5490 ÷ 12 =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5" name="Rectangle 33"/>
          <p:cNvSpPr/>
          <p:nvPr/>
        </p:nvSpPr>
        <p:spPr>
          <a:xfrm>
            <a:off x="6123600" y="5840280"/>
            <a:ext cx="1519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£457.50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6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Burrowing Money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468" dur="indefinite" restart="never" nodeType="tmRoot">
          <p:childTnLst>
            <p:seq>
              <p:cTn id="1469" dur="indefinite" nodeType="mainSeq">
                <p:childTnLst>
                  <p:par>
                    <p:cTn id="1470" fill="hold">
                      <p:stCondLst>
                        <p:cond delay="indefinite"/>
                      </p:stCondLst>
                      <p:childTnLst>
                        <p:par>
                          <p:cTn id="1471" fill="hold">
                            <p:stCondLst>
                              <p:cond delay="0"/>
                            </p:stCondLst>
                            <p:childTnLst>
                              <p:par>
                                <p:cTn id="14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74" dur="80"/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75" dur="80"/>
                                        <p:tgtEl>
                                          <p:spTgt spid="9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6" dur="80"/>
                                        <p:tgtEl>
                                          <p:spTgt spid="9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7" fill="hold">
                      <p:stCondLst>
                        <p:cond delay="indefinite"/>
                      </p:stCondLst>
                      <p:childTnLst>
                        <p:par>
                          <p:cTn id="1478" fill="hold">
                            <p:stCondLst>
                              <p:cond delay="0"/>
                            </p:stCondLst>
                            <p:childTnLst>
                              <p:par>
                                <p:cTn id="147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81" dur="500"/>
                                        <p:tgtEl>
                                          <p:spTgt spid="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2" fill="hold">
                      <p:stCondLst>
                        <p:cond delay="indefinite"/>
                      </p:stCondLst>
                      <p:childTnLst>
                        <p:par>
                          <p:cTn id="1483" fill="hold">
                            <p:stCondLst>
                              <p:cond delay="0"/>
                            </p:stCondLst>
                            <p:childTnLst>
                              <p:par>
                                <p:cTn id="148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86" dur="80"/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87" dur="80"/>
                                        <p:tgtEl>
                                          <p:spTgt spid="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8" dur="80"/>
                                        <p:tgtEl>
                                          <p:spTgt spid="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9" fill="hold">
                      <p:stCondLst>
                        <p:cond delay="indefinite"/>
                      </p:stCondLst>
                      <p:childTnLst>
                        <p:par>
                          <p:cTn id="1490" fill="hold">
                            <p:stCondLst>
                              <p:cond delay="0"/>
                            </p:stCondLst>
                            <p:childTnLst>
                              <p:par>
                                <p:cTn id="149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93" dur="80"/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94" dur="80"/>
                                        <p:tgtEl>
                                          <p:spTgt spid="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5" dur="80"/>
                                        <p:tgtEl>
                                          <p:spTgt spid="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6" fill="hold">
                      <p:stCondLst>
                        <p:cond delay="indefinite"/>
                      </p:stCondLst>
                      <p:childTnLst>
                        <p:par>
                          <p:cTn id="1497" fill="hold">
                            <p:stCondLst>
                              <p:cond delay="0"/>
                            </p:stCondLst>
                            <p:childTnLst>
                              <p:par>
                                <p:cTn id="149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00" dur="80"/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01" dur="80"/>
                                        <p:tgtEl>
                                          <p:spTgt spid="9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2" dur="80"/>
                                        <p:tgtEl>
                                          <p:spTgt spid="9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3" fill="hold">
                      <p:stCondLst>
                        <p:cond delay="indefinite"/>
                      </p:stCondLst>
                      <p:childTnLst>
                        <p:par>
                          <p:cTn id="1504" fill="hold">
                            <p:stCondLst>
                              <p:cond delay="0"/>
                            </p:stCondLst>
                            <p:childTnLst>
                              <p:par>
                                <p:cTn id="15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07" dur="80"/>
                                        <p:tgtEl>
                                          <p:spTgt spid="9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08" dur="80"/>
                                        <p:tgtEl>
                                          <p:spTgt spid="9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9" dur="80"/>
                                        <p:tgtEl>
                                          <p:spTgt spid="9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0" fill="hold">
                      <p:stCondLst>
                        <p:cond delay="indefinite"/>
                      </p:stCondLst>
                      <p:childTnLst>
                        <p:par>
                          <p:cTn id="1511" fill="hold">
                            <p:stCondLst>
                              <p:cond delay="0"/>
                            </p:stCondLst>
                            <p:childTnLst>
                              <p:par>
                                <p:cTn id="151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14" dur="80"/>
                                        <p:tgtEl>
                                          <p:spTgt spid="9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15" dur="80"/>
                                        <p:tgtEl>
                                          <p:spTgt spid="9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6" dur="80"/>
                                        <p:tgtEl>
                                          <p:spTgt spid="9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7" fill="hold">
                      <p:stCondLst>
                        <p:cond delay="indefinite"/>
                      </p:stCondLst>
                      <p:childTnLst>
                        <p:par>
                          <p:cTn id="1518" fill="hold">
                            <p:stCondLst>
                              <p:cond delay="0"/>
                            </p:stCondLst>
                            <p:childTnLst>
                              <p:par>
                                <p:cTn id="15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21" dur="8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22" dur="8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3" dur="8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4" fill="hold">
                      <p:stCondLst>
                        <p:cond delay="indefinite"/>
                      </p:stCondLst>
                      <p:childTnLst>
                        <p:par>
                          <p:cTn id="1525" fill="hold">
                            <p:stCondLst>
                              <p:cond delay="0"/>
                            </p:stCondLst>
                            <p:childTnLst>
                              <p:par>
                                <p:cTn id="15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28" dur="80"/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29" dur="80"/>
                                        <p:tgtEl>
                                          <p:spTgt spid="9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0" dur="80"/>
                                        <p:tgtEl>
                                          <p:spTgt spid="9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DFE0E17-BC71-4635-9995-48C4CC44CB3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5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0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962" name=""/>
          <p:cNvGraphicFramePr/>
          <p:nvPr/>
        </p:nvGraphicFramePr>
        <p:xfrm>
          <a:off x="1158840" y="2035080"/>
          <a:ext cx="7315200" cy="1371600"/>
        </p:xfrm>
        <a:graphic>
          <a:graphicData uri="http://schemas.openxmlformats.org/drawingml/2006/table">
            <a:tbl>
              <a:tblPr/>
              <a:tblGrid>
                <a:gridCol w="3468600"/>
                <a:gridCol w="1922760"/>
                <a:gridCol w="1923840"/>
              </a:tblGrid>
              <a:tr h="4597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APR %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Loan Term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Loan payment Option 1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9.8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12 months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Loan payment Option 2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8.4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6 months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63" name="TextBox 19"/>
          <p:cNvSpPr/>
          <p:nvPr/>
        </p:nvSpPr>
        <p:spPr>
          <a:xfrm>
            <a:off x="1109520" y="3673440"/>
            <a:ext cx="1595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Option 2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964" name="Group 15"/>
          <p:cNvGrpSpPr/>
          <p:nvPr/>
        </p:nvGrpSpPr>
        <p:grpSpPr>
          <a:xfrm>
            <a:off x="3518640" y="3559320"/>
            <a:ext cx="690120" cy="1005120"/>
            <a:chOff x="3518640" y="3559320"/>
            <a:chExt cx="690120" cy="1005120"/>
          </a:xfrm>
        </p:grpSpPr>
        <p:sp>
          <p:nvSpPr>
            <p:cNvPr id="965" name="TextBox 17"/>
            <p:cNvSpPr/>
            <p:nvPr/>
          </p:nvSpPr>
          <p:spPr>
            <a:xfrm>
              <a:off x="3570120" y="3559320"/>
              <a:ext cx="628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4.2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66" name="TextBox 18"/>
            <p:cNvSpPr/>
            <p:nvPr/>
          </p:nvSpPr>
          <p:spPr>
            <a:xfrm>
              <a:off x="3518640" y="410472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67" name="Straight Connector 23"/>
            <p:cNvSpPr/>
            <p:nvPr/>
          </p:nvSpPr>
          <p:spPr>
            <a:xfrm>
              <a:off x="3603600" y="4037040"/>
              <a:ext cx="520560" cy="144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968" name="TextBox 24"/>
          <p:cNvSpPr/>
          <p:nvPr/>
        </p:nvSpPr>
        <p:spPr>
          <a:xfrm>
            <a:off x="4136760" y="3832200"/>
            <a:ext cx="1195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5000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9" name="TextBox 25"/>
          <p:cNvSpPr/>
          <p:nvPr/>
        </p:nvSpPr>
        <p:spPr>
          <a:xfrm>
            <a:off x="5261760" y="3800520"/>
            <a:ext cx="1449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£ 210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0" name="TextBox 29"/>
          <p:cNvSpPr/>
          <p:nvPr/>
        </p:nvSpPr>
        <p:spPr>
          <a:xfrm>
            <a:off x="1112760" y="4908600"/>
            <a:ext cx="245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Pay back total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1" name="TextBox 30"/>
          <p:cNvSpPr/>
          <p:nvPr/>
        </p:nvSpPr>
        <p:spPr>
          <a:xfrm>
            <a:off x="3466800" y="4878360"/>
            <a:ext cx="4072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£5000 + £210 = £5210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2" name="TextBox 20"/>
          <p:cNvSpPr/>
          <p:nvPr/>
        </p:nvSpPr>
        <p:spPr>
          <a:xfrm>
            <a:off x="1161720" y="5619600"/>
            <a:ext cx="288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Monthly payment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3" name="Rectangle 26"/>
          <p:cNvSpPr/>
          <p:nvPr/>
        </p:nvSpPr>
        <p:spPr>
          <a:xfrm>
            <a:off x="4045320" y="5619600"/>
            <a:ext cx="197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£5210 ÷ 6 =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4" name="Rectangle 31"/>
          <p:cNvSpPr/>
          <p:nvPr/>
        </p:nvSpPr>
        <p:spPr>
          <a:xfrm>
            <a:off x="6046560" y="5619600"/>
            <a:ext cx="1519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£868.33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5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Burrowing Money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6" name="Cloud 13"/>
          <p:cNvSpPr/>
          <p:nvPr/>
        </p:nvSpPr>
        <p:spPr>
          <a:xfrm>
            <a:off x="6827760" y="3278160"/>
            <a:ext cx="2316240" cy="1160640"/>
          </a:xfrm>
          <a:custGeom>
            <a:avLst/>
            <a:gdLst>
              <a:gd name="textAreaLeft" fmla="*/ 318960 w 2316240"/>
              <a:gd name="textAreaRight" fmla="*/ 1832400 w 2316240"/>
              <a:gd name="textAreaTop" fmla="*/ 175320 h 1160640"/>
              <a:gd name="textAreaBottom" fmla="*/ 931680 h 1160640"/>
              <a:gd name="GluePoint1X" fmla="*/ 2314232 w 43200"/>
              <a:gd name="GluePoint1Y" fmla="*/ 580231 h 43200"/>
              <a:gd name="GluePoint2X" fmla="*/ 1158081 w 43200"/>
              <a:gd name="GluePoint2Y" fmla="*/ 1159226 h 43200"/>
              <a:gd name="GluePoint3X" fmla="*/ 7184 w 43200"/>
              <a:gd name="GluePoint3Y" fmla="*/ 580231 h 43200"/>
              <a:gd name="GluePoint4X" fmla="*/ 1158081 w 43200"/>
              <a:gd name="GluePoint4Y" fmla="*/ 6635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8.4 ÷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= 4.2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531" dur="indefinite" restart="never" nodeType="tmRoot">
          <p:childTnLst>
            <p:seq>
              <p:cTn id="1532" dur="indefinite" nodeType="mainSeq">
                <p:childTnLst>
                  <p:par>
                    <p:cTn id="1533" fill="hold">
                      <p:stCondLst>
                        <p:cond delay="indefinite"/>
                      </p:stCondLst>
                      <p:childTnLst>
                        <p:par>
                          <p:cTn id="1534" fill="hold">
                            <p:stCondLst>
                              <p:cond delay="0"/>
                            </p:stCondLst>
                            <p:childTnLst>
                              <p:par>
                                <p:cTn id="153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37" dur="80"/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38" dur="80"/>
                                        <p:tgtEl>
                                          <p:spTgt spid="9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9" dur="80"/>
                                        <p:tgtEl>
                                          <p:spTgt spid="9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0" fill="hold">
                      <p:stCondLst>
                        <p:cond delay="indefinite"/>
                      </p:stCondLst>
                      <p:childTnLst>
                        <p:par>
                          <p:cTn id="1541" fill="hold">
                            <p:stCondLst>
                              <p:cond delay="0"/>
                            </p:stCondLst>
                            <p:childTnLst>
                              <p:par>
                                <p:cTn id="154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44" dur="500"/>
                                        <p:tgtEl>
                                          <p:spTgt spid="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5" fill="hold">
                      <p:stCondLst>
                        <p:cond delay="indefinite"/>
                      </p:stCondLst>
                      <p:childTnLst>
                        <p:par>
                          <p:cTn id="1546" fill="hold">
                            <p:stCondLst>
                              <p:cond delay="0"/>
                            </p:stCondLst>
                            <p:childTnLst>
                              <p:par>
                                <p:cTn id="15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49" dur="8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50" dur="8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1" dur="8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2" fill="hold">
                      <p:stCondLst>
                        <p:cond delay="indefinite"/>
                      </p:stCondLst>
                      <p:childTnLst>
                        <p:par>
                          <p:cTn id="1553" fill="hold">
                            <p:stCondLst>
                              <p:cond delay="0"/>
                            </p:stCondLst>
                            <p:childTnLst>
                              <p:par>
                                <p:cTn id="15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56" dur="80"/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57" dur="80"/>
                                        <p:tgtEl>
                                          <p:spTgt spid="9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8" dur="80"/>
                                        <p:tgtEl>
                                          <p:spTgt spid="9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9" fill="hold">
                      <p:stCondLst>
                        <p:cond delay="indefinite"/>
                      </p:stCondLst>
                      <p:childTnLst>
                        <p:par>
                          <p:cTn id="1560" fill="hold">
                            <p:stCondLst>
                              <p:cond delay="0"/>
                            </p:stCondLst>
                            <p:childTnLst>
                              <p:par>
                                <p:cTn id="156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63" dur="80"/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64" dur="80"/>
                                        <p:tgtEl>
                                          <p:spTgt spid="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5" dur="80"/>
                                        <p:tgtEl>
                                          <p:spTgt spid="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6" fill="hold">
                      <p:stCondLst>
                        <p:cond delay="indefinite"/>
                      </p:stCondLst>
                      <p:childTnLst>
                        <p:par>
                          <p:cTn id="1567" fill="hold">
                            <p:stCondLst>
                              <p:cond delay="0"/>
                            </p:stCondLst>
                            <p:childTnLst>
                              <p:par>
                                <p:cTn id="156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70" dur="80"/>
                                        <p:tgtEl>
                                          <p:spTgt spid="9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71" dur="80"/>
                                        <p:tgtEl>
                                          <p:spTgt spid="9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2" dur="80"/>
                                        <p:tgtEl>
                                          <p:spTgt spid="9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3" fill="hold">
                      <p:stCondLst>
                        <p:cond delay="indefinite"/>
                      </p:stCondLst>
                      <p:childTnLst>
                        <p:par>
                          <p:cTn id="1574" fill="hold">
                            <p:stCondLst>
                              <p:cond delay="0"/>
                            </p:stCondLst>
                            <p:childTnLst>
                              <p:par>
                                <p:cTn id="157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77" dur="80"/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78" dur="80"/>
                                        <p:tgtEl>
                                          <p:spTgt spid="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9" dur="80"/>
                                        <p:tgtEl>
                                          <p:spTgt spid="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0" fill="hold">
                      <p:stCondLst>
                        <p:cond delay="indefinite"/>
                      </p:stCondLst>
                      <p:childTnLst>
                        <p:par>
                          <p:cTn id="1581" fill="hold">
                            <p:stCondLst>
                              <p:cond delay="0"/>
                            </p:stCondLst>
                            <p:childTnLst>
                              <p:par>
                                <p:cTn id="15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84" dur="80"/>
                                        <p:tgtEl>
                                          <p:spTgt spid="9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85" dur="80"/>
                                        <p:tgtEl>
                                          <p:spTgt spid="9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6" dur="80"/>
                                        <p:tgtEl>
                                          <p:spTgt spid="9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7" fill="hold">
                      <p:stCondLst>
                        <p:cond delay="indefinite"/>
                      </p:stCondLst>
                      <p:childTnLst>
                        <p:par>
                          <p:cTn id="1588" fill="hold">
                            <p:stCondLst>
                              <p:cond delay="0"/>
                            </p:stCondLst>
                            <p:childTnLst>
                              <p:par>
                                <p:cTn id="158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91" dur="80"/>
                                        <p:tgtEl>
                                          <p:spTgt spid="9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92" dur="80"/>
                                        <p:tgtEl>
                                          <p:spTgt spid="9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3" dur="80"/>
                                        <p:tgtEl>
                                          <p:spTgt spid="9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7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8" name="Text Box 6"/>
          <p:cNvSpPr/>
          <p:nvPr/>
        </p:nvSpPr>
        <p:spPr>
          <a:xfrm>
            <a:off x="977400" y="197820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9" name="Text Box 7"/>
          <p:cNvSpPr/>
          <p:nvPr/>
        </p:nvSpPr>
        <p:spPr>
          <a:xfrm>
            <a:off x="1093320" y="2378160"/>
            <a:ext cx="5355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value of a car  is £2550 + VAT.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was total cost of the car.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0" name="Date Placeholder 23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768A46F-198D-40F3-A8D7-3EA611F3D88B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4,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1" name="Footer Placeholder 2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2" name="Slide Number Placeholder 24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AE9789D-5F62-49BF-B2CD-3BDAB49BE021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63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4" name="Rectangle 12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VAT – 20%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5" name="Cloud 26"/>
          <p:cNvSpPr/>
          <p:nvPr/>
        </p:nvSpPr>
        <p:spPr>
          <a:xfrm>
            <a:off x="2282760" y="3305160"/>
            <a:ext cx="6080040" cy="330984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99680 h 3309840"/>
              <a:gd name="textAreaBottom" fmla="*/ 2656800 h 3309840"/>
              <a:gd name="GluePoint1X" fmla="*/ 6075058 w 43200"/>
              <a:gd name="GluePoint1Y" fmla="*/ 1654969 h 43200"/>
              <a:gd name="GluePoint2X" fmla="*/ 3040063 w 43200"/>
              <a:gd name="GluePoint2Y" fmla="*/ 3306414 h 43200"/>
              <a:gd name="GluePoint3X" fmla="*/ 18860 w 43200"/>
              <a:gd name="GluePoint3Y" fmla="*/ 1654969 h 43200"/>
              <a:gd name="GluePoint4X" fmla="*/ 3040063 w 43200"/>
              <a:gd name="GluePoint4Y" fmla="*/ 18924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%   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£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100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2550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       120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6" name="Cloud 27"/>
          <p:cNvSpPr/>
          <p:nvPr/>
        </p:nvSpPr>
        <p:spPr>
          <a:xfrm>
            <a:off x="495360" y="781200"/>
            <a:ext cx="3106800" cy="1538280"/>
          </a:xfrm>
          <a:custGeom>
            <a:avLst/>
            <a:gdLst>
              <a:gd name="textAreaLeft" fmla="*/ 428040 w 3106800"/>
              <a:gd name="textAreaRight" fmla="*/ 2457720 w 3106800"/>
              <a:gd name="textAreaTop" fmla="*/ 232200 h 1538280"/>
              <a:gd name="textAreaBottom" fmla="*/ 1234800 h 1538280"/>
              <a:gd name="GluePoint1X" fmla="*/ 3104149 w 43200"/>
              <a:gd name="GluePoint1Y" fmla="*/ 769144 h 43200"/>
              <a:gd name="GluePoint2X" fmla="*/ 1553369 w 43200"/>
              <a:gd name="GluePoint2Y" fmla="*/ 1536650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67" name="Object 23"/>
              <p:cNvSpPr txBox="1"/>
              <p:nvPr/>
            </p:nvSpPr>
            <p:spPr>
              <a:xfrm>
                <a:off x="4557600" y="5156280"/>
                <a:ext cx="2746440" cy="869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120</m:t>
                        </m:r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100</m:t>
                        </m:r>
                      </m:den>
                    </m:f>
                    <m:r>
                      <m:t xml:space="preserve">×</m:t>
                    </m:r>
                    <m:r>
                      <m:rPr>
                        <m:lit/>
                        <m:nor/>
                      </m:rPr>
                      <m:t xml:space="preserve">2550</m:t>
                    </m:r>
                    <m:r>
                      <m:t xml:space="preserve">=</m:t>
                    </m:r>
                    <m:r>
                      <m:t xml:space="preserve">£</m:t>
                    </m:r>
                    <m:r>
                      <m:rPr>
                        <m:lit/>
                        <m:nor/>
                      </m:rPr>
                      <m:t xml:space="preserve">3060</m:t>
                    </m:r>
                  </m:oMath>
                </a14:m>
              </a:p>
            </p:txBody>
          </p:sp>
        </mc:Choice>
        <mc:Fallback>
          <p:sp>
            <p:nvSpPr>
              <p:cNvPr id="267" name="Object 23"/>
              <p:cNvSpPr txBox="1"/>
              <p:nvPr/>
            </p:nvSpPr>
            <p:spPr>
              <a:xfrm>
                <a:off x="4557600" y="5156280"/>
                <a:ext cx="2746440" cy="8697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2" dur="indefinite" restart="never" nodeType="tmRoot">
          <p:childTnLst>
            <p:seq>
              <p:cTn id="93" dur="indefinite" nodeType="mainSeq">
                <p:childTnLst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8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3" dur="8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4" dur="8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5" dur="80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6" dur="80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80"/>
                            </p:stCondLst>
                            <p:childTnLst>
                              <p:par>
                                <p:cTn id="119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1" dur="80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2" dur="80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900"/>
                            </p:stCondLst>
                            <p:childTnLst>
                              <p:par>
                                <p:cTn id="125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7" dur="80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8" dur="80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0" dur="80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1" dur="80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7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Burrowing Money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E233A72-49FC-428A-8090-0FF74B4981D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8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1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82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3" name="Cloud 14"/>
          <p:cNvSpPr/>
          <p:nvPr/>
        </p:nvSpPr>
        <p:spPr>
          <a:xfrm>
            <a:off x="0" y="0"/>
            <a:ext cx="3614760" cy="1751040"/>
          </a:xfrm>
          <a:custGeom>
            <a:avLst/>
            <a:gdLst>
              <a:gd name="textAreaLeft" fmla="*/ 498240 w 3614760"/>
              <a:gd name="textAreaRight" fmla="*/ 2859480 w 3614760"/>
              <a:gd name="textAreaTop" fmla="*/ 264240 h 1751040"/>
              <a:gd name="textAreaBottom" fmla="*/ 1405440 h 1751040"/>
              <a:gd name="GluePoint1X" fmla="*/ 3611726 w 43200"/>
              <a:gd name="GluePoint1Y" fmla="*/ 875507 h 43200"/>
              <a:gd name="GluePoint2X" fmla="*/ 1807369 w 43200"/>
              <a:gd name="GluePoint2Y" fmla="*/ 1749148 h 43200"/>
              <a:gd name="GluePoint3X" fmla="*/ 11212 w 43200"/>
              <a:gd name="GluePoint3Y" fmla="*/ 875507 h 43200"/>
              <a:gd name="GluePoint4X" fmla="*/ 1807369 w 43200"/>
              <a:gd name="GluePoint4Y" fmla="*/ 100116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Why might someone pick option 2 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4" name="TextBox 19"/>
          <p:cNvSpPr/>
          <p:nvPr/>
        </p:nvSpPr>
        <p:spPr>
          <a:xfrm>
            <a:off x="1822680" y="2766960"/>
            <a:ext cx="4112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Monthly payment Option 2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5" name="TextBox 20"/>
          <p:cNvSpPr/>
          <p:nvPr/>
        </p:nvSpPr>
        <p:spPr>
          <a:xfrm>
            <a:off x="1872360" y="2070000"/>
            <a:ext cx="406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Monthly payment Option 1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6" name="Rectangle 26"/>
          <p:cNvSpPr/>
          <p:nvPr/>
        </p:nvSpPr>
        <p:spPr>
          <a:xfrm>
            <a:off x="6047640" y="2766960"/>
            <a:ext cx="1428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£868.33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7" name="Rectangle 31"/>
          <p:cNvSpPr/>
          <p:nvPr/>
        </p:nvSpPr>
        <p:spPr>
          <a:xfrm>
            <a:off x="6048000" y="2070000"/>
            <a:ext cx="1519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£457.50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594" dur="indefinite" restart="never" nodeType="tmRoot">
          <p:childTnLst>
            <p:seq>
              <p:cTn id="1595" dur="indefinite" nodeType="mainSeq">
                <p:childTnLst>
                  <p:par>
                    <p:cTn id="1596" fill="hold">
                      <p:stCondLst>
                        <p:cond delay="indefinite"/>
                      </p:stCondLst>
                      <p:childTnLst>
                        <p:par>
                          <p:cTn id="1597" fill="hold">
                            <p:stCondLst>
                              <p:cond delay="0"/>
                            </p:stCondLst>
                            <p:childTnLst>
                              <p:par>
                                <p:cTn id="159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00" dur="80"/>
                                        <p:tgtEl>
                                          <p:spTgt spid="9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01" dur="80"/>
                                        <p:tgtEl>
                                          <p:spTgt spid="9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2" dur="80"/>
                                        <p:tgtEl>
                                          <p:spTgt spid="9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9" name="Text Box 3"/>
          <p:cNvSpPr/>
          <p:nvPr/>
        </p:nvSpPr>
        <p:spPr>
          <a:xfrm>
            <a:off x="2340000" y="246528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TJ N5 Lifeskills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21.8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Ch21 (page 214)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90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91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2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Borrowing Money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3" name="TextBox 11"/>
          <p:cNvSpPr/>
          <p:nvPr/>
        </p:nvSpPr>
        <p:spPr>
          <a:xfrm>
            <a:off x="89640" y="1549440"/>
            <a:ext cx="70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N5 LS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4" name="Text Box 3"/>
          <p:cNvSpPr/>
          <p:nvPr/>
        </p:nvSpPr>
        <p:spPr>
          <a:xfrm rot="16200000">
            <a:off x="-1300320" y="41904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95" name="Picture 6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6" name="Picture 2" descr="mso62996"/>
          <p:cNvPicPr/>
          <p:nvPr/>
        </p:nvPicPr>
        <p:blipFill>
          <a:blip r:embed="rId1"/>
          <a:srcRect l="3605" t="0" r="7059" b="42955"/>
          <a:stretch/>
        </p:blipFill>
        <p:spPr>
          <a:xfrm>
            <a:off x="611280" y="404640"/>
            <a:ext cx="7345440" cy="5646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7" name="Picture 2"/>
          <p:cNvPicPr/>
          <p:nvPr/>
        </p:nvPicPr>
        <p:blipFill>
          <a:blip r:embed="rId1"/>
          <a:stretch/>
        </p:blipFill>
        <p:spPr>
          <a:xfrm>
            <a:off x="457200" y="457200"/>
            <a:ext cx="8686800" cy="1906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8" name="Picture 2"/>
          <p:cNvPicPr/>
          <p:nvPr/>
        </p:nvPicPr>
        <p:blipFill>
          <a:blip r:embed="rId1"/>
          <a:stretch/>
        </p:blipFill>
        <p:spPr>
          <a:xfrm>
            <a:off x="468360" y="549360"/>
            <a:ext cx="8318520" cy="1584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9" name="Picture 2"/>
          <p:cNvPicPr/>
          <p:nvPr/>
        </p:nvPicPr>
        <p:blipFill>
          <a:blip r:embed="rId1"/>
          <a:stretch/>
        </p:blipFill>
        <p:spPr>
          <a:xfrm>
            <a:off x="395280" y="476280"/>
            <a:ext cx="8696160" cy="2305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0" name="Picture 2"/>
          <p:cNvPicPr/>
          <p:nvPr/>
        </p:nvPicPr>
        <p:blipFill>
          <a:blip r:embed="rId1"/>
          <a:stretch/>
        </p:blipFill>
        <p:spPr>
          <a:xfrm>
            <a:off x="324000" y="549360"/>
            <a:ext cx="8634240" cy="2303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1" name="Picture 2"/>
          <p:cNvPicPr/>
          <p:nvPr/>
        </p:nvPicPr>
        <p:blipFill>
          <a:blip r:embed="rId1"/>
          <a:stretch/>
        </p:blipFill>
        <p:spPr>
          <a:xfrm>
            <a:off x="324000" y="404640"/>
            <a:ext cx="8513640" cy="1944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2" name="Picture 2" descr="mso86C1B"/>
          <p:cNvPicPr/>
          <p:nvPr/>
        </p:nvPicPr>
        <p:blipFill>
          <a:blip r:embed="rId1"/>
          <a:srcRect l="9041" t="0" r="2080" b="81869"/>
          <a:stretch/>
        </p:blipFill>
        <p:spPr>
          <a:xfrm>
            <a:off x="395280" y="404640"/>
            <a:ext cx="8748720" cy="2232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" name="Picture 4" descr="msoC5E42"/>
          <p:cNvPicPr/>
          <p:nvPr/>
        </p:nvPicPr>
        <p:blipFill>
          <a:blip r:embed="rId1"/>
          <a:srcRect l="8152" t="67345" r="10207" b="19151"/>
          <a:stretch/>
        </p:blipFill>
        <p:spPr>
          <a:xfrm>
            <a:off x="468360" y="404640"/>
            <a:ext cx="8351640" cy="4091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9" name="Text Box 3"/>
          <p:cNvSpPr/>
          <p:nvPr/>
        </p:nvSpPr>
        <p:spPr>
          <a:xfrm>
            <a:off x="2340000" y="246528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TJ N5 Lifeskills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21.1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Ch21 (page 202)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70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1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2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VAT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3" name="TextBox 11"/>
          <p:cNvSpPr/>
          <p:nvPr/>
        </p:nvSpPr>
        <p:spPr>
          <a:xfrm>
            <a:off x="89640" y="1549440"/>
            <a:ext cx="70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N5 LS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4" name="Text Box 3"/>
          <p:cNvSpPr/>
          <p:nvPr/>
        </p:nvSpPr>
        <p:spPr>
          <a:xfrm rot="16200000">
            <a:off x="-1300320" y="41904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75" name="Picture 6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4" name="Picture 4" descr="mso72CFD"/>
          <p:cNvPicPr/>
          <p:nvPr/>
        </p:nvPicPr>
        <p:blipFill>
          <a:blip r:embed="rId1"/>
          <a:srcRect l="9790" t="10335" r="7039" b="79328"/>
          <a:stretch/>
        </p:blipFill>
        <p:spPr>
          <a:xfrm>
            <a:off x="0" y="907920"/>
            <a:ext cx="9144000" cy="2881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5" name="Picture 2"/>
          <p:cNvPicPr/>
          <p:nvPr/>
        </p:nvPicPr>
        <p:blipFill>
          <a:blip r:embed="rId1"/>
          <a:stretch/>
        </p:blipFill>
        <p:spPr>
          <a:xfrm>
            <a:off x="324000" y="404640"/>
            <a:ext cx="8648640" cy="2303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6" name="Picture 2"/>
          <p:cNvPicPr/>
          <p:nvPr/>
        </p:nvPicPr>
        <p:blipFill>
          <a:blip r:embed="rId1"/>
          <a:stretch/>
        </p:blipFill>
        <p:spPr>
          <a:xfrm>
            <a:off x="324000" y="333360"/>
            <a:ext cx="8681760" cy="367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07" name="Rectangle 4"/>
          <p:cNvSpPr/>
          <p:nvPr/>
        </p:nvSpPr>
        <p:spPr>
          <a:xfrm>
            <a:off x="8459640" y="260280"/>
            <a:ext cx="684360" cy="360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8" name="Picture 2"/>
          <p:cNvPicPr/>
          <p:nvPr/>
        </p:nvPicPr>
        <p:blipFill>
          <a:blip r:embed="rId1"/>
          <a:stretch/>
        </p:blipFill>
        <p:spPr>
          <a:xfrm>
            <a:off x="755640" y="620640"/>
            <a:ext cx="8047080" cy="1584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9" name="Picture 2" descr="mso94394"/>
          <p:cNvPicPr/>
          <p:nvPr/>
        </p:nvPicPr>
        <p:blipFill>
          <a:blip r:embed="rId1"/>
          <a:srcRect l="8237" t="8626" r="11107" b="82496"/>
          <a:stretch/>
        </p:blipFill>
        <p:spPr>
          <a:xfrm>
            <a:off x="611280" y="333360"/>
            <a:ext cx="8353440" cy="272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0" name="Picture 3"/>
          <p:cNvPicPr/>
          <p:nvPr/>
        </p:nvPicPr>
        <p:blipFill>
          <a:blip r:embed="rId1"/>
          <a:stretch/>
        </p:blipFill>
        <p:spPr>
          <a:xfrm>
            <a:off x="250920" y="260280"/>
            <a:ext cx="8793000" cy="2737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1" name="Picture 2" descr="mso6807D"/>
          <p:cNvPicPr/>
          <p:nvPr/>
        </p:nvPicPr>
        <p:blipFill>
          <a:blip r:embed="rId1"/>
          <a:srcRect l="12060" t="8024" r="7443" b="76125"/>
          <a:stretch/>
        </p:blipFill>
        <p:spPr>
          <a:xfrm>
            <a:off x="324000" y="189000"/>
            <a:ext cx="8569080" cy="3728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2" name="Picture 2" descr="mso363FF"/>
          <p:cNvPicPr/>
          <p:nvPr/>
        </p:nvPicPr>
        <p:blipFill>
          <a:blip r:embed="rId1"/>
          <a:srcRect l="9213" t="8384" r="10250" b="80549"/>
          <a:stretch/>
        </p:blipFill>
        <p:spPr>
          <a:xfrm>
            <a:off x="179280" y="260280"/>
            <a:ext cx="8496360" cy="3816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" name="Picture 2" descr="mso19527"/>
          <p:cNvPicPr/>
          <p:nvPr/>
        </p:nvPicPr>
        <p:blipFill>
          <a:blip r:embed="rId1"/>
          <a:srcRect l="11200" t="8486" r="8413" b="81770"/>
          <a:stretch/>
        </p:blipFill>
        <p:spPr>
          <a:xfrm>
            <a:off x="0" y="333360"/>
            <a:ext cx="9144000" cy="324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4" name="Picture 2"/>
          <p:cNvPicPr/>
          <p:nvPr/>
        </p:nvPicPr>
        <p:blipFill>
          <a:blip r:embed="rId1"/>
          <a:stretch/>
        </p:blipFill>
        <p:spPr>
          <a:xfrm>
            <a:off x="250920" y="404640"/>
            <a:ext cx="8642160" cy="2670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EAB3170-2B63-4799-8232-71B00EFD56E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471024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7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0" name="Text Box 5"/>
          <p:cNvSpPr/>
          <p:nvPr/>
        </p:nvSpPr>
        <p:spPr>
          <a:xfrm>
            <a:off x="1594080" y="1974960"/>
            <a:ext cx="5043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   Expand out   2j (k – 5g + 4jk)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1" name="Text Box 6"/>
          <p:cNvSpPr/>
          <p:nvPr/>
        </p:nvSpPr>
        <p:spPr>
          <a:xfrm>
            <a:off x="1593720" y="4118040"/>
            <a:ext cx="709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82" name="Object 7"/>
          <p:cNvGraphicFramePr/>
          <p:nvPr/>
        </p:nvGraphicFramePr>
        <p:xfrm>
          <a:off x="2127240" y="4181400"/>
          <a:ext cx="4557600" cy="4064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83" name="Object 7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127240" y="4181400"/>
                    <a:ext cx="4557600" cy="40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4" name="Text Box 8"/>
          <p:cNvSpPr/>
          <p:nvPr/>
        </p:nvSpPr>
        <p:spPr>
          <a:xfrm>
            <a:off x="1585080" y="2687760"/>
            <a:ext cx="457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  Find all the missing angles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85" name="Object 9"/>
          <p:cNvGraphicFramePr/>
          <p:nvPr/>
        </p:nvGraphicFramePr>
        <p:xfrm>
          <a:off x="2386080" y="4871880"/>
          <a:ext cx="2916000" cy="13096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286" name="Object 9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386080" y="4871880"/>
                    <a:ext cx="2916000" cy="13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7" name="Text Box 10"/>
          <p:cNvSpPr/>
          <p:nvPr/>
        </p:nvSpPr>
        <p:spPr>
          <a:xfrm>
            <a:off x="1598400" y="4846680"/>
            <a:ext cx="709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Q4.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88" name="Picture 11" descr="Office Objects 0572"/>
          <p:cNvPicPr/>
          <p:nvPr/>
        </p:nvPicPr>
        <p:blipFill>
          <a:blip r:embed="rId6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9" name="Text Box 1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0" name="Line 13"/>
          <p:cNvSpPr/>
          <p:nvPr/>
        </p:nvSpPr>
        <p:spPr>
          <a:xfrm flipV="1">
            <a:off x="5757840" y="2350800"/>
            <a:ext cx="3081240" cy="1447560"/>
          </a:xfrm>
          <a:prstGeom prst="line">
            <a:avLst/>
          </a:prstGeom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1" name="Line 14"/>
          <p:cNvSpPr/>
          <p:nvPr/>
        </p:nvSpPr>
        <p:spPr>
          <a:xfrm>
            <a:off x="6181560" y="3156120"/>
            <a:ext cx="2340000" cy="42840"/>
          </a:xfrm>
          <a:prstGeom prst="line">
            <a:avLst/>
          </a:prstGeom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3960" rIns="90000" bIns="-396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2" name="Text Box 15"/>
          <p:cNvSpPr/>
          <p:nvPr/>
        </p:nvSpPr>
        <p:spPr>
          <a:xfrm>
            <a:off x="7602480" y="2800440"/>
            <a:ext cx="645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25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3" name="TextBox 17"/>
          <p:cNvSpPr/>
          <p:nvPr/>
        </p:nvSpPr>
        <p:spPr>
          <a:xfrm>
            <a:off x="-61200" y="1560600"/>
            <a:ext cx="63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N5 LS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FDE073B-90AF-4BC1-892D-DC1CEEDE072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96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7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8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9" name="Text Box 5"/>
          <p:cNvSpPr/>
          <p:nvPr/>
        </p:nvSpPr>
        <p:spPr>
          <a:xfrm>
            <a:off x="5029200" y="3025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the meaning of the term HIRE PURCHASE.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0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1" name="Rectangle 7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the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the meaning of the term Hire Purchase.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2" name="Rectangle 8"/>
          <p:cNvSpPr/>
          <p:nvPr/>
        </p:nvSpPr>
        <p:spPr>
          <a:xfrm>
            <a:off x="5502240" y="4027320"/>
            <a:ext cx="36417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Apply the process of working out  the Hire Purchase for everyday products.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03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4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5" name="Rectangle 11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Hire Purchase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8" dur="indefinite" restart="never" nodeType="tmRoot">
          <p:childTnLst>
            <p:seq>
              <p:cTn id="149" dur="indefinite" nodeType="mainSeq">
                <p:childTnLst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4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9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4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0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2905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2005-04-06T16:52:43Z</dcterms:created>
  <dc:creator>UOS</dc:creator>
  <dc:description/>
  <dc:language>en-US</dc:language>
  <cp:lastModifiedBy>Bernie</cp:lastModifiedBy>
  <dcterms:modified xsi:type="dcterms:W3CDTF">2016-11-21T19:47:03Z</dcterms:modified>
  <cp:revision>337</cp:revision>
  <dc:subject/>
  <dc:title>Slide 1</dc:title>
</cp:coreProperties>
</file>