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823" r:id="rId2"/>
  </p:sldMasterIdLst>
  <p:notesMasterIdLst>
    <p:notesMasterId r:id="rId37"/>
  </p:notesMasterIdLst>
  <p:sldIdLst>
    <p:sldId id="298" r:id="rId3"/>
    <p:sldId id="345" r:id="rId4"/>
    <p:sldId id="379" r:id="rId5"/>
    <p:sldId id="363" r:id="rId6"/>
    <p:sldId id="377" r:id="rId7"/>
    <p:sldId id="382" r:id="rId8"/>
    <p:sldId id="389" r:id="rId9"/>
    <p:sldId id="390" r:id="rId10"/>
    <p:sldId id="416" r:id="rId11"/>
    <p:sldId id="420" r:id="rId12"/>
    <p:sldId id="421" r:id="rId13"/>
    <p:sldId id="410" r:id="rId14"/>
    <p:sldId id="439" r:id="rId15"/>
    <p:sldId id="440" r:id="rId16"/>
    <p:sldId id="449" r:id="rId17"/>
    <p:sldId id="430" r:id="rId18"/>
    <p:sldId id="423" r:id="rId19"/>
    <p:sldId id="424" r:id="rId20"/>
    <p:sldId id="425" r:id="rId21"/>
    <p:sldId id="428" r:id="rId22"/>
    <p:sldId id="429" r:id="rId23"/>
    <p:sldId id="450" r:id="rId24"/>
    <p:sldId id="451" r:id="rId25"/>
    <p:sldId id="452" r:id="rId26"/>
    <p:sldId id="453" r:id="rId27"/>
    <p:sldId id="454" r:id="rId28"/>
    <p:sldId id="455" r:id="rId29"/>
    <p:sldId id="456" r:id="rId30"/>
    <p:sldId id="457" r:id="rId31"/>
    <p:sldId id="458" r:id="rId32"/>
    <p:sldId id="459" r:id="rId33"/>
    <p:sldId id="460" r:id="rId34"/>
    <p:sldId id="461" r:id="rId35"/>
    <p:sldId id="462" r:id="rId3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  <a:srgbClr val="FFFFCC"/>
    <a:srgbClr val="00FFFF"/>
    <a:srgbClr val="3333FF"/>
    <a:srgbClr val="FF0000"/>
    <a:srgbClr val="006600"/>
    <a:srgbClr val="4D4D4D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6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3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248E7F9-7337-4FB2-84AB-7F1E95CE1F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CA1B252-DD8A-40EF-AA1A-F6B1D4FA290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C60A8F11-3D87-446F-B031-627E21D1B19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C14F2149-C825-4CAD-828D-6D947BF3ED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2DC50367-599A-44B4-A201-8B9D0CDAE8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CB51DA11-20EB-4EFE-91A3-21A6FE35E8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720E9EC-C932-4615-8833-210A4EF100F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95DD5AC6-2433-48E5-A5F0-163DA8431C96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288D0465-8B76-46BB-BCFF-4387A293A1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765EE912-44CC-4303-BDAB-748B259B095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B683027-7977-466A-8DA5-8B4251A9F60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EE7D9134-66E0-440E-BFCD-8A4FACE952C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A9ABDEA7-93CB-4FD0-9A84-EB217031A61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F93FE590-3DE6-40C7-A3CD-435C24553A2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DAA36272-551F-435A-867B-EF1B4F3188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18281628-FA56-4D41-96F1-85F4FC7B075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97FCE09C-07C2-4E7E-BF73-71F1044519B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B03C9BF7-E6CB-48E7-AB45-29B23B5DE33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C02D5CB9-6183-4C5A-B6E9-21C3B378A3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2B10AC3A-AC07-46CA-A7C6-0E52EFBA3F3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C26DFA7C-505E-4397-A4AB-C076D4CA950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981BD68B-8471-4D87-A01D-42838AE1CE0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1EDF4-BE0D-4564-90AE-2C761C50366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14094A0F-C3C5-42E1-B2C7-361D6C4E20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91B5AAA3-40E9-428C-8042-99E153D4A4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89454D91-4A4B-4E7F-883F-69D0F0CFC1B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4674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156C822E-3FBB-4A82-81A5-F6D6A2EE42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D60ED-067C-4EC8-9F79-C791AFBCC55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2192C259-40C3-4701-9747-2A3F5E929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1706CDD-4867-4CF2-A847-166DA83FD8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E3644B-0297-4793-B410-FF7EBB26BA3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50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4C60B600-78B7-47A6-9427-43A5E671F6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8120E-A7BE-477E-99FE-D65C28BBE98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325AA2A-0C65-4AB7-80F4-E0351DE261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5651C81-C83B-4F3C-9CD6-0CE6A74578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8A6A94-E01D-4FF7-802C-368254CD1F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6263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598757-E6D4-4379-BEF6-991B3DBEC3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B1755F-7CBF-4163-9E40-B46240EF8C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B26C6E-8901-4361-AADF-EC8EEC2633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B0816B-9BA3-4897-97BD-A6E6FFCC02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506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EAA43C9-E2DE-409A-93F9-A3AE63CA78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DD7CB-DA25-401C-823B-13C8B9B661D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33C2F89-8624-4345-8CF6-EC8CCED06D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E691962-B7E8-4F59-AC29-B5DCC93534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6E30D2-FDCB-4AA2-BB07-335F2373BC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987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60FDF6B-EF28-4558-A796-A78BA28F5E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91BD2-39A7-4802-B632-41551FC8937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8341298-0284-4D9E-A59B-9B8F75D59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76B78FD9-FE5F-4F80-89C9-37A26EAA40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20532C-6F3C-409A-997F-FB4EBB0D36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0563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4FDD11C4-A71C-4D66-85B4-CC481D0044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3A1B9-4AED-46D2-9971-9BAE8EAD9C2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97AB4637-FF44-4D31-B511-F07BEFF6B1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E0BB7108-CCF4-4A21-9DB1-2A70191E84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5499C8-D7CA-432E-9B06-BE95D3C1EB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77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04666517-B922-46C3-AE78-8488343DE3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4E161-FC3C-4640-AF41-D0D1D714C2D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7209094E-9F29-4A9E-937F-98582AE10C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F4514B85-BE80-4E99-9D08-0A6BF7DEDE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6858A-1758-43F6-854D-6BDE8DB0468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3919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8B421266-9EB9-439B-B219-41517AFC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3EF3C-F66B-476C-B6F8-9D25E0B1887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16E4ABEC-F0C6-4A58-B925-C6B77DF223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6A519F86-31D2-494B-9A4F-BAF5A003CA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FFD22-C4C2-41F8-A2C2-DC9EB8A5B97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1060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96D60E-5E8D-43E7-97BA-B98D8C29FCA9}"/>
              </a:ext>
            </a:extLst>
          </p:cNvPr>
          <p:cNvSpPr txBox="1"/>
          <p:nvPr userDrawn="1"/>
        </p:nvSpPr>
        <p:spPr>
          <a:xfrm>
            <a:off x="-12700" y="1416050"/>
            <a:ext cx="60007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en-GB" sz="1100" dirty="0">
              <a:solidFill>
                <a:srgbClr val="FFFF00"/>
              </a:solidFill>
              <a:cs typeface="Arial" charset="0"/>
            </a:endParaRPr>
          </a:p>
          <a:p>
            <a:pPr>
              <a:defRPr/>
            </a:pPr>
            <a:r>
              <a:rPr lang="en-GB" sz="1100" dirty="0">
                <a:solidFill>
                  <a:srgbClr val="FFFF00"/>
                </a:solidFill>
                <a:cs typeface="Arial" charset="0"/>
              </a:rPr>
              <a:t>N5 LS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A099CAFD-8958-45B8-9947-FA24C3EABA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6C429-8BE3-448C-817A-13C14D77E08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B5D16E94-A67B-411D-A72F-394FB1FAAB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DB114318-1F45-45F7-97F0-DCF47440AB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ACDD4-38B4-4053-8BEA-E470C0CDE4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98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234948C0-6222-4A65-AA68-F956DC7E64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4881C-9A90-4AE0-86E2-52DC479D519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C1DF6569-88EB-4362-A428-F419AFAD91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8CDD2D07-9157-4F3E-B89C-6D310A72FC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65217E-91F2-4159-AF07-3BB45C798F7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7903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737CD471-7D4C-4299-9DA8-C0519EDB1E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9E408-5049-436D-B6B3-DC1003B54E9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8D22A3BF-9180-4DE3-9FF5-969D566EDF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F1D912F-40D4-4D39-BC0B-D282F0C41B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F385E1-3974-4BB5-9912-F8BAF70B20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3914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2E9ED070-335F-4971-888D-58307B735CF2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B22D0CF3-3AC2-4C36-8BDD-C02043F873E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59B3ADE1-D9C5-4449-AABF-36E80BF8504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3082" name="Group 5">
              <a:extLst>
                <a:ext uri="{FF2B5EF4-FFF2-40B4-BE49-F238E27FC236}">
                  <a16:creationId xmlns:a16="http://schemas.microsoft.com/office/drawing/2014/main" id="{7BC3B4B5-09C5-4B1D-BA1F-B9448741924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EC25CCB6-1BF2-44C7-988C-0139CF6FFC6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8C5D71AC-FB25-4AF9-99B0-F5D973D882B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A3D944E7-8AD0-473D-A143-FDBA2398565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0D693516-593E-478B-A434-FC84994295E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EF79DA13-4182-49BC-BC4D-809E4294AB5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46757E0E-61AE-4B8B-B6FC-5BEB3E089E3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80F50A6E-F133-4D6C-9D89-85CEE9712D2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F4152925-E4F0-463D-8EFC-0AC8015F1D3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88D06925-5896-49DE-A996-188C61D63A0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0AAF4BF4-132A-44D1-97EF-DED6ED2E1F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DAF1BD95-0A86-438C-93A2-21FD3E2CEF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13BA474D-1091-43A1-811B-8A730B9560A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C3EF1546-F91F-4912-AEB0-7AD96B1C184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E8597847-02E1-475C-B537-EA66C596C8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1E155C52-88D2-4FD9-95C1-36271F3D2E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727DF66-764D-4ECB-ACDD-64C69124212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7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8" r:id="rId7"/>
    <p:sldLayoutId id="2147483832" r:id="rId8"/>
    <p:sldLayoutId id="2147483833" r:id="rId9"/>
    <p:sldLayoutId id="2147483834" r:id="rId10"/>
    <p:sldLayoutId id="2147483835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2832627-01ED-433E-9E63-561690F0CB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C902973-2438-4293-BC2D-7070851A4F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75897C0-6D45-4C69-AD93-841F7F96805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18F9C4-5BE7-499E-9E8F-55076366481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9AB27C8-D77A-4024-A443-641DB1814D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3389853-E091-467E-B7E1-CB331112756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slide" Target="slide3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4.xml"/><Relationship Id="rId5" Type="http://schemas.openxmlformats.org/officeDocument/2006/relationships/slide" Target="slide1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1.gi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>
            <a:extLst>
              <a:ext uri="{FF2B5EF4-FFF2-40B4-BE49-F238E27FC236}">
                <a16:creationId xmlns:a16="http://schemas.microsoft.com/office/drawing/2014/main" id="{09964404-A1AB-4B62-A442-441903A10CE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20D8189-C86F-4605-899B-604BA1F5CEC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A4A968FA-C788-46D8-A37B-4725FD33AB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C757025D-BD06-4A88-91A5-F2F1AD71C25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51013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Wages &amp; Salaries</a:t>
            </a:r>
            <a:endParaRPr lang="en-GB" sz="28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7173" name="Text Box 4">
            <a:extLst>
              <a:ext uri="{FF2B5EF4-FFF2-40B4-BE49-F238E27FC236}">
                <a16:creationId xmlns:a16="http://schemas.microsoft.com/office/drawing/2014/main" id="{3D8B2E51-B421-45F2-BF7D-6516FB785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3" y="2463800"/>
            <a:ext cx="54673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Revision of Basic Wages &amp; Salaries</a:t>
            </a:r>
          </a:p>
        </p:txBody>
      </p:sp>
      <p:sp>
        <p:nvSpPr>
          <p:cNvPr id="7174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87D8CDD-33F8-4D7A-B669-01164BC57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2493963"/>
            <a:ext cx="520700" cy="40005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7175" name="Picture 9" descr="scottishflag">
            <a:extLst>
              <a:ext uri="{FF2B5EF4-FFF2-40B4-BE49-F238E27FC236}">
                <a16:creationId xmlns:a16="http://schemas.microsoft.com/office/drawing/2014/main" id="{1F17E873-9453-4CBB-AB8E-6DEC7005B66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 Box 10">
            <a:extLst>
              <a:ext uri="{FF2B5EF4-FFF2-40B4-BE49-F238E27FC236}">
                <a16:creationId xmlns:a16="http://schemas.microsoft.com/office/drawing/2014/main" id="{07EFFFDA-D6C4-43F2-A31C-466DC17BFED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7177" name="Picture 11" descr="Office Objects 0572">
            <a:extLst>
              <a:ext uri="{FF2B5EF4-FFF2-40B4-BE49-F238E27FC236}">
                <a16:creationId xmlns:a16="http://schemas.microsoft.com/office/drawing/2014/main" id="{6946C608-205E-4643-8A0F-EA3280774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8" name="Text Box 25">
            <a:extLst>
              <a:ext uri="{FF2B5EF4-FFF2-40B4-BE49-F238E27FC236}">
                <a16:creationId xmlns:a16="http://schemas.microsoft.com/office/drawing/2014/main" id="{96B01C54-F00E-4589-94DE-1BCB5F6A0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3" y="3254375"/>
            <a:ext cx="490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Gross – Deductions = NET pay</a:t>
            </a:r>
          </a:p>
        </p:txBody>
      </p:sp>
      <p:sp>
        <p:nvSpPr>
          <p:cNvPr id="7179" name="Text Box 26">
            <a:extLst>
              <a:ext uri="{FF2B5EF4-FFF2-40B4-BE49-F238E27FC236}">
                <a16:creationId xmlns:a16="http://schemas.microsoft.com/office/drawing/2014/main" id="{9B689E7F-8AD4-47AE-B0BC-83DB18C51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3" y="4046538"/>
            <a:ext cx="1946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Income Tax</a:t>
            </a:r>
          </a:p>
        </p:txBody>
      </p:sp>
      <p:sp>
        <p:nvSpPr>
          <p:cNvPr id="7180" name="AutoShape 27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02C9F5E9-640D-4E8F-A7A6-138ED6EF4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3286125"/>
            <a:ext cx="520700" cy="400050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1" name="AutoShape 28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28381ED3-47A7-45EE-9733-3979A0E63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4076700"/>
            <a:ext cx="520700" cy="400050"/>
          </a:xfrm>
          <a:prstGeom prst="actionButtonForwardNex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2" name="Text Box 39">
            <a:extLst>
              <a:ext uri="{FF2B5EF4-FFF2-40B4-BE49-F238E27FC236}">
                <a16:creationId xmlns:a16="http://schemas.microsoft.com/office/drawing/2014/main" id="{9C178B89-2ECA-4B92-9E2B-091AD5B4F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5263" y="5259388"/>
            <a:ext cx="340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Exam Type Questions</a:t>
            </a:r>
          </a:p>
        </p:txBody>
      </p:sp>
      <p:sp>
        <p:nvSpPr>
          <p:cNvPr id="7183" name="AutoShape 40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9E15CA31-B48B-48F3-8CCF-E48E68DC5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5287963"/>
            <a:ext cx="520700" cy="403225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4" name="TextBox 23">
            <a:extLst>
              <a:ext uri="{FF2B5EF4-FFF2-40B4-BE49-F238E27FC236}">
                <a16:creationId xmlns:a16="http://schemas.microsoft.com/office/drawing/2014/main" id="{4EDC3145-5112-4F49-BDB4-DFAA4D122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371C1B52-2A58-4CB8-BEFC-2AE851CBCFF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2EB9B5F-5047-4DB6-960D-0D0437A3EE5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28B63D14-02E6-4B45-B4CB-7044B96372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364" name="Picture 2" descr="scottishflag">
            <a:extLst>
              <a:ext uri="{FF2B5EF4-FFF2-40B4-BE49-F238E27FC236}">
                <a16:creationId xmlns:a16="http://schemas.microsoft.com/office/drawing/2014/main" id="{38419ED0-82C2-4A36-8577-4B600AA595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58896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4" descr="Office Objects 0572">
            <a:extLst>
              <a:ext uri="{FF2B5EF4-FFF2-40B4-BE49-F238E27FC236}">
                <a16:creationId xmlns:a16="http://schemas.microsoft.com/office/drawing/2014/main" id="{1199E9B8-02BA-4FD8-8618-E4FC58C52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877" name="Rectangle 5">
            <a:extLst>
              <a:ext uri="{FF2B5EF4-FFF2-40B4-BE49-F238E27FC236}">
                <a16:creationId xmlns:a16="http://schemas.microsoft.com/office/drawing/2014/main" id="{5B66DDB7-62D2-41CD-82A1-D8E78EE88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075" y="4376738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5 x £8 x 2 = £80.00</a:t>
            </a:r>
          </a:p>
        </p:txBody>
      </p:sp>
      <p:sp>
        <p:nvSpPr>
          <p:cNvPr id="207878" name="Rectangle 6">
            <a:extLst>
              <a:ext uri="{FF2B5EF4-FFF2-40B4-BE49-F238E27FC236}">
                <a16:creationId xmlns:a16="http://schemas.microsoft.com/office/drawing/2014/main" id="{2B114C42-90FC-4A84-B7EA-0DB7369AF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400" y="4376738"/>
            <a:ext cx="3783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5 hours overtime is = </a:t>
            </a:r>
          </a:p>
        </p:txBody>
      </p:sp>
      <p:sp>
        <p:nvSpPr>
          <p:cNvPr id="15368" name="Text Box 7">
            <a:extLst>
              <a:ext uri="{FF2B5EF4-FFF2-40B4-BE49-F238E27FC236}">
                <a16:creationId xmlns:a16="http://schemas.microsoft.com/office/drawing/2014/main" id="{D9F9CEFF-1F4A-47D7-8069-345FD3EFDC5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69" name="Text Box 8">
            <a:extLst>
              <a:ext uri="{FF2B5EF4-FFF2-40B4-BE49-F238E27FC236}">
                <a16:creationId xmlns:a16="http://schemas.microsoft.com/office/drawing/2014/main" id="{AA6B8D36-5297-4D0D-A51E-58E77A2FE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16100"/>
            <a:ext cx="81248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Jordan the gardener works a basic 40 hours a week.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He does 5 hours overtime at </a:t>
            </a:r>
            <a:r>
              <a:rPr lang="en-GB" altLang="en-US"/>
              <a:t>‘double time’</a:t>
            </a:r>
            <a:r>
              <a:rPr lang="en-GB" altLang="en-US">
                <a:solidFill>
                  <a:srgbClr val="FFFF00"/>
                </a:solidFill>
              </a:rPr>
              <a:t> on Saturday.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His hourly rate is £8 per hour.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Work out his overtime pay and then his total pay.</a:t>
            </a:r>
          </a:p>
        </p:txBody>
      </p:sp>
      <p:sp>
        <p:nvSpPr>
          <p:cNvPr id="207881" name="Rectangle 9">
            <a:extLst>
              <a:ext uri="{FF2B5EF4-FFF2-40B4-BE49-F238E27FC236}">
                <a16:creationId xmlns:a16="http://schemas.microsoft.com/office/drawing/2014/main" id="{A31B158B-3EB4-4DF2-AEEA-46D85E3B8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207882" name="Rectangle 10">
            <a:extLst>
              <a:ext uri="{FF2B5EF4-FFF2-40B4-BE49-F238E27FC236}">
                <a16:creationId xmlns:a16="http://schemas.microsoft.com/office/drawing/2014/main" id="{9368B61F-3455-4D24-AA1F-E6CBD79F5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9300" y="4964113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40 x £8  = £320.00</a:t>
            </a:r>
          </a:p>
        </p:txBody>
      </p:sp>
      <p:sp>
        <p:nvSpPr>
          <p:cNvPr id="207883" name="Rectangle 11">
            <a:extLst>
              <a:ext uri="{FF2B5EF4-FFF2-40B4-BE49-F238E27FC236}">
                <a16:creationId xmlns:a16="http://schemas.microsoft.com/office/drawing/2014/main" id="{4306F775-2F64-4352-A8F9-3063286D2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488" y="4964113"/>
            <a:ext cx="3783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40 hours basic time is = </a:t>
            </a:r>
          </a:p>
        </p:txBody>
      </p:sp>
      <p:sp>
        <p:nvSpPr>
          <p:cNvPr id="207884" name="Rectangle 12">
            <a:extLst>
              <a:ext uri="{FF2B5EF4-FFF2-40B4-BE49-F238E27FC236}">
                <a16:creationId xmlns:a16="http://schemas.microsoft.com/office/drawing/2014/main" id="{5C63B6A5-70D4-472E-BD81-093929724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0725" y="5630863"/>
            <a:ext cx="614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Total pay is = £320 + £80 = £400</a:t>
            </a:r>
          </a:p>
        </p:txBody>
      </p:sp>
      <p:pic>
        <p:nvPicPr>
          <p:cNvPr id="15374" name="Picture 13" descr="weed_eater_sx">
            <a:extLst>
              <a:ext uri="{FF2B5EF4-FFF2-40B4-BE49-F238E27FC236}">
                <a16:creationId xmlns:a16="http://schemas.microsoft.com/office/drawing/2014/main" id="{D9BBD962-71C1-4185-9674-044DC3AA73E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138" y="4527550"/>
            <a:ext cx="13081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5" name="TextBox 23">
            <a:extLst>
              <a:ext uri="{FF2B5EF4-FFF2-40B4-BE49-F238E27FC236}">
                <a16:creationId xmlns:a16="http://schemas.microsoft.com/office/drawing/2014/main" id="{9AF52DA4-7754-474B-B628-F1004C569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78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78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78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078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078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078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7" grpId="0"/>
      <p:bldP spid="207878" grpId="0"/>
      <p:bldP spid="207882" grpId="0"/>
      <p:bldP spid="207883" grpId="0"/>
      <p:bldP spid="20788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315B99F7-4909-4BB6-A21F-59D89AD599D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FC14991-43A6-4E46-B23E-38E62593B7C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671717FF-92A2-451F-8C1A-6662640468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6388" name="Picture 2" descr="scottishflag">
            <a:extLst>
              <a:ext uri="{FF2B5EF4-FFF2-40B4-BE49-F238E27FC236}">
                <a16:creationId xmlns:a16="http://schemas.microsoft.com/office/drawing/2014/main" id="{7B282966-7D3C-41AA-AB14-389A423020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6032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4" descr="Office Objects 0572">
            <a:extLst>
              <a:ext uri="{FF2B5EF4-FFF2-40B4-BE49-F238E27FC236}">
                <a16:creationId xmlns:a16="http://schemas.microsoft.com/office/drawing/2014/main" id="{D044F0B3-0435-414C-8A60-489B463BC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01" name="Rectangle 5">
            <a:extLst>
              <a:ext uri="{FF2B5EF4-FFF2-40B4-BE49-F238E27FC236}">
                <a16:creationId xmlns:a16="http://schemas.microsoft.com/office/drawing/2014/main" id="{9A1D4E95-64D4-453F-8FDC-F3C0A0264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075" y="4376738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 x £6 x 1.5 = £36.00</a:t>
            </a:r>
          </a:p>
        </p:txBody>
      </p:sp>
      <p:sp>
        <p:nvSpPr>
          <p:cNvPr id="208902" name="Rectangle 6">
            <a:extLst>
              <a:ext uri="{FF2B5EF4-FFF2-40B4-BE49-F238E27FC236}">
                <a16:creationId xmlns:a16="http://schemas.microsoft.com/office/drawing/2014/main" id="{DA162902-39CC-4A5D-97AC-9522B57B5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400" y="4376738"/>
            <a:ext cx="3783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 hours overtime is = </a:t>
            </a:r>
          </a:p>
        </p:txBody>
      </p:sp>
      <p:sp>
        <p:nvSpPr>
          <p:cNvPr id="16392" name="Text Box 7">
            <a:extLst>
              <a:ext uri="{FF2B5EF4-FFF2-40B4-BE49-F238E27FC236}">
                <a16:creationId xmlns:a16="http://schemas.microsoft.com/office/drawing/2014/main" id="{00AE56A1-318E-4420-9697-BED6D80BB5C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393" name="Text Box 8">
            <a:extLst>
              <a:ext uri="{FF2B5EF4-FFF2-40B4-BE49-F238E27FC236}">
                <a16:creationId xmlns:a16="http://schemas.microsoft.com/office/drawing/2014/main" id="{CE61C7FC-A9FD-4418-B54B-45D53DAB0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16100"/>
            <a:ext cx="83153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Tim the shop assistance works a basic 30 hours a week.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He does 4 hours overtime at </a:t>
            </a:r>
            <a:r>
              <a:rPr lang="en-GB" altLang="en-US"/>
              <a:t>‘time and a half’</a:t>
            </a:r>
            <a:r>
              <a:rPr lang="en-GB" altLang="en-US">
                <a:solidFill>
                  <a:srgbClr val="FFFF00"/>
                </a:solidFill>
              </a:rPr>
              <a:t> on Sunday.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His hourly rate is £6 per hour.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Work out his overtime pay and then his total pay.</a:t>
            </a:r>
          </a:p>
        </p:txBody>
      </p:sp>
      <p:sp>
        <p:nvSpPr>
          <p:cNvPr id="208905" name="Rectangle 9">
            <a:extLst>
              <a:ext uri="{FF2B5EF4-FFF2-40B4-BE49-F238E27FC236}">
                <a16:creationId xmlns:a16="http://schemas.microsoft.com/office/drawing/2014/main" id="{86F7B844-69A7-49E0-B241-C8CB95A33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208906" name="Rectangle 10">
            <a:extLst>
              <a:ext uri="{FF2B5EF4-FFF2-40B4-BE49-F238E27FC236}">
                <a16:creationId xmlns:a16="http://schemas.microsoft.com/office/drawing/2014/main" id="{BEAFB2D6-66E3-469E-B600-1702CA11E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9300" y="4964113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30 x £6  = £180.00</a:t>
            </a:r>
          </a:p>
        </p:txBody>
      </p:sp>
      <p:sp>
        <p:nvSpPr>
          <p:cNvPr id="208907" name="Rectangle 11">
            <a:extLst>
              <a:ext uri="{FF2B5EF4-FFF2-40B4-BE49-F238E27FC236}">
                <a16:creationId xmlns:a16="http://schemas.microsoft.com/office/drawing/2014/main" id="{D493FC4D-5148-4157-B2A5-704ABB9D2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488" y="4964113"/>
            <a:ext cx="3783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30 hours basic time is = </a:t>
            </a:r>
          </a:p>
        </p:txBody>
      </p:sp>
      <p:sp>
        <p:nvSpPr>
          <p:cNvPr id="208908" name="Rectangle 12">
            <a:extLst>
              <a:ext uri="{FF2B5EF4-FFF2-40B4-BE49-F238E27FC236}">
                <a16:creationId xmlns:a16="http://schemas.microsoft.com/office/drawing/2014/main" id="{B1050530-854A-4C29-980A-0567CDE56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0725" y="5630863"/>
            <a:ext cx="614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Total pay is = £36 + £180 = £216.00</a:t>
            </a:r>
          </a:p>
        </p:txBody>
      </p:sp>
      <p:sp>
        <p:nvSpPr>
          <p:cNvPr id="16398" name="TextBox 23">
            <a:extLst>
              <a:ext uri="{FF2B5EF4-FFF2-40B4-BE49-F238E27FC236}">
                <a16:creationId xmlns:a16="http://schemas.microsoft.com/office/drawing/2014/main" id="{825934EE-8F36-40F4-BAB2-E31FD44FA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1" grpId="0"/>
      <p:bldP spid="208902" grpId="0"/>
      <p:bldP spid="208906" grpId="0"/>
      <p:bldP spid="208907" grpId="0"/>
      <p:bldP spid="2089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6DD1D934-B41F-4F8E-97B4-F3711391BEB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8A13A85-91F9-45AE-996B-CD88D14861D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121266A5-70BA-44C8-A98C-881712EDD6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412" name="Picture 2" descr="scottishflag">
            <a:extLst>
              <a:ext uri="{FF2B5EF4-FFF2-40B4-BE49-F238E27FC236}">
                <a16:creationId xmlns:a16="http://schemas.microsoft.com/office/drawing/2014/main" id="{61ACB3C6-2BD3-4262-B18D-4BEB35B377B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65246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3" descr="Office Objects 0572">
            <a:extLst>
              <a:ext uri="{FF2B5EF4-FFF2-40B4-BE49-F238E27FC236}">
                <a16:creationId xmlns:a16="http://schemas.microsoft.com/office/drawing/2014/main" id="{00ED917F-5FD2-425B-BEE6-EC46A7DAF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7636" name="Text Box 4">
            <a:extLst>
              <a:ext uri="{FF2B5EF4-FFF2-40B4-BE49-F238E27FC236}">
                <a16:creationId xmlns:a16="http://schemas.microsoft.com/office/drawing/2014/main" id="{93B7AC0A-7C6C-4627-B19C-C8E2F5127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2127250"/>
            <a:ext cx="82089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Commission : 	Money earned based on how much 			you sell. Usually expressed as a 				percentage.</a:t>
            </a:r>
          </a:p>
        </p:txBody>
      </p:sp>
      <p:sp>
        <p:nvSpPr>
          <p:cNvPr id="17415" name="Text Box 5">
            <a:extLst>
              <a:ext uri="{FF2B5EF4-FFF2-40B4-BE49-F238E27FC236}">
                <a16:creationId xmlns:a16="http://schemas.microsoft.com/office/drawing/2014/main" id="{3AAF94CE-1E60-42BC-B36D-811B6F6F8E3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7638" name="Rectangle 6">
            <a:extLst>
              <a:ext uri="{FF2B5EF4-FFF2-40B4-BE49-F238E27FC236}">
                <a16:creationId xmlns:a16="http://schemas.microsoft.com/office/drawing/2014/main" id="{F61BC6C8-25C4-473C-BE89-E6F7B97EE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197639" name="Text Box 7">
            <a:extLst>
              <a:ext uri="{FF2B5EF4-FFF2-40B4-BE49-F238E27FC236}">
                <a16:creationId xmlns:a16="http://schemas.microsoft.com/office/drawing/2014/main" id="{3D2E5D2E-29DD-46E2-A42C-ED489A793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025" y="3595688"/>
            <a:ext cx="570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Write some people who get commission</a:t>
            </a:r>
          </a:p>
        </p:txBody>
      </p:sp>
      <p:sp>
        <p:nvSpPr>
          <p:cNvPr id="197640" name="Text Box 8">
            <a:extLst>
              <a:ext uri="{FF2B5EF4-FFF2-40B4-BE49-F238E27FC236}">
                <a16:creationId xmlns:a16="http://schemas.microsoft.com/office/drawing/2014/main" id="{DAA8E709-2F5A-48F9-8EF4-0EDB1D2A1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613" y="4327525"/>
            <a:ext cx="2497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Car sales person</a:t>
            </a:r>
          </a:p>
        </p:txBody>
      </p:sp>
      <p:sp>
        <p:nvSpPr>
          <p:cNvPr id="197641" name="Text Box 9">
            <a:extLst>
              <a:ext uri="{FF2B5EF4-FFF2-40B4-BE49-F238E27FC236}">
                <a16:creationId xmlns:a16="http://schemas.microsoft.com/office/drawing/2014/main" id="{9590BD7A-5939-40CC-AA1B-FB20DDD0D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0" y="4867275"/>
            <a:ext cx="4046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Double glazing sales person</a:t>
            </a:r>
          </a:p>
        </p:txBody>
      </p:sp>
      <p:sp>
        <p:nvSpPr>
          <p:cNvPr id="17420" name="TextBox 23">
            <a:extLst>
              <a:ext uri="{FF2B5EF4-FFF2-40B4-BE49-F238E27FC236}">
                <a16:creationId xmlns:a16="http://schemas.microsoft.com/office/drawing/2014/main" id="{4E346017-01DF-4CFA-B955-6BF81AD4F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6" grpId="0"/>
      <p:bldP spid="197639" grpId="0"/>
      <p:bldP spid="197640" grpId="0"/>
      <p:bldP spid="1976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B068A14B-22A7-4B92-8728-E6C037BD7BE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30B7A2-9578-40B5-8ED7-C66F65BF131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1DA0FE8C-4B23-48B8-91CF-0DA5AB7323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8436" name="Picture 2" descr="scottishflag">
            <a:extLst>
              <a:ext uri="{FF2B5EF4-FFF2-40B4-BE49-F238E27FC236}">
                <a16:creationId xmlns:a16="http://schemas.microsoft.com/office/drawing/2014/main" id="{D4CB60AB-A577-4E82-9416-DD77DFF2135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032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4" descr="Office Objects 0572">
            <a:extLst>
              <a:ext uri="{FF2B5EF4-FFF2-40B4-BE49-F238E27FC236}">
                <a16:creationId xmlns:a16="http://schemas.microsoft.com/office/drawing/2014/main" id="{183D7296-7DB9-4F3E-A2AF-4C775A186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5">
            <a:extLst>
              <a:ext uri="{FF2B5EF4-FFF2-40B4-BE49-F238E27FC236}">
                <a16:creationId xmlns:a16="http://schemas.microsoft.com/office/drawing/2014/main" id="{58FA3BC4-ABE6-43C1-B659-9FCFCEE26B0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8439" name="Text Box 6">
            <a:extLst>
              <a:ext uri="{FF2B5EF4-FFF2-40B4-BE49-F238E27FC236}">
                <a16:creationId xmlns:a16="http://schemas.microsoft.com/office/drawing/2014/main" id="{1BF321C3-1444-4AF6-B865-213A5CDE1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3" y="2071688"/>
            <a:ext cx="8181975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Liam sells double glazing.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He is paid a commission of 15% on any windows he sells.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Last month he sold £ 30 000 worth of windows. 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How much commission was he paid ?</a:t>
            </a:r>
          </a:p>
        </p:txBody>
      </p:sp>
      <p:sp>
        <p:nvSpPr>
          <p:cNvPr id="194567" name="Rectangle 7">
            <a:extLst>
              <a:ext uri="{FF2B5EF4-FFF2-40B4-BE49-F238E27FC236}">
                <a16:creationId xmlns:a16="http://schemas.microsoft.com/office/drawing/2014/main" id="{BA64614B-7F61-47B9-B53D-97231F691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194568" name="Rectangle 8">
            <a:extLst>
              <a:ext uri="{FF2B5EF4-FFF2-40B4-BE49-F238E27FC236}">
                <a16:creationId xmlns:a16="http://schemas.microsoft.com/office/drawing/2014/main" id="{75C192F2-CF3B-446C-BF79-4FB76F541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9913" y="5002213"/>
            <a:ext cx="5303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15 </a:t>
            </a:r>
            <a:r>
              <a:rPr lang="en-US" altLang="en-US" sz="2800">
                <a:latin typeface="Shruti" panose="020B0502040204020203" pitchFamily="34" charset="0"/>
              </a:rPr>
              <a:t>÷ </a:t>
            </a:r>
            <a:r>
              <a:rPr lang="en-GB" altLang="en-US" sz="2800"/>
              <a:t>100 x £30 000 = £ 4500</a:t>
            </a:r>
          </a:p>
        </p:txBody>
      </p:sp>
      <p:sp>
        <p:nvSpPr>
          <p:cNvPr id="194569" name="Rectangle 9">
            <a:extLst>
              <a:ext uri="{FF2B5EF4-FFF2-40B4-BE49-F238E27FC236}">
                <a16:creationId xmlns:a16="http://schemas.microsoft.com/office/drawing/2014/main" id="{56CF757A-232C-482A-B3CD-5A0EA7A24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63" y="4945063"/>
            <a:ext cx="2290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Commission :</a:t>
            </a:r>
          </a:p>
        </p:txBody>
      </p:sp>
      <p:sp>
        <p:nvSpPr>
          <p:cNvPr id="18443" name="TextBox 23">
            <a:extLst>
              <a:ext uri="{FF2B5EF4-FFF2-40B4-BE49-F238E27FC236}">
                <a16:creationId xmlns:a16="http://schemas.microsoft.com/office/drawing/2014/main" id="{8C9E1CBF-30EA-4907-87B2-50F3C9917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8" grpId="0"/>
      <p:bldP spid="19456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573E26F5-227C-4138-88C9-C950FA84A38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D30B7A2-9578-40B5-8ED7-C66F65BF131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C5A7FB3A-12BC-4F7B-8281-C423B5072E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pic>
        <p:nvPicPr>
          <p:cNvPr id="19460" name="Picture 2" descr="scottishflag">
            <a:extLst>
              <a:ext uri="{FF2B5EF4-FFF2-40B4-BE49-F238E27FC236}">
                <a16:creationId xmlns:a16="http://schemas.microsoft.com/office/drawing/2014/main" id="{6986AEE5-6C62-441E-BA57-AAFD281E0F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032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4" descr="Office Objects 0572">
            <a:extLst>
              <a:ext uri="{FF2B5EF4-FFF2-40B4-BE49-F238E27FC236}">
                <a16:creationId xmlns:a16="http://schemas.microsoft.com/office/drawing/2014/main" id="{2DB0E555-06BD-4219-B6D3-20CE85FD4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Text Box 5">
            <a:extLst>
              <a:ext uri="{FF2B5EF4-FFF2-40B4-BE49-F238E27FC236}">
                <a16:creationId xmlns:a16="http://schemas.microsoft.com/office/drawing/2014/main" id="{6F61E33B-CF2D-40CE-8DDF-E5F7CF9C916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463" name="Text Box 6">
            <a:extLst>
              <a:ext uri="{FF2B5EF4-FFF2-40B4-BE49-F238E27FC236}">
                <a16:creationId xmlns:a16="http://schemas.microsoft.com/office/drawing/2014/main" id="{CA3F7FB0-7FE2-47F9-8AF3-0C5979922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3" y="2071688"/>
            <a:ext cx="832326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Caitlin is a door to door cosmetic saleswoman.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She gets 7% commission on everything over £500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she sells. During the Christmas period she sold £6500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Worth of products. How much commission was she paid ?</a:t>
            </a:r>
          </a:p>
        </p:txBody>
      </p:sp>
      <p:sp>
        <p:nvSpPr>
          <p:cNvPr id="194567" name="Rectangle 7">
            <a:extLst>
              <a:ext uri="{FF2B5EF4-FFF2-40B4-BE49-F238E27FC236}">
                <a16:creationId xmlns:a16="http://schemas.microsoft.com/office/drawing/2014/main" id="{CF285DCD-A2EC-466A-855D-06D86960D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194568" name="Rectangle 8">
            <a:extLst>
              <a:ext uri="{FF2B5EF4-FFF2-40B4-BE49-F238E27FC236}">
                <a16:creationId xmlns:a16="http://schemas.microsoft.com/office/drawing/2014/main" id="{75F1CD44-F4FB-45A4-A41B-E16048BD4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4706938"/>
            <a:ext cx="5303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£6500 –</a:t>
            </a:r>
            <a:r>
              <a:rPr lang="en-US" altLang="en-US" sz="2800">
                <a:latin typeface="Shruti" panose="020B0502040204020203" pitchFamily="34" charset="0"/>
              </a:rPr>
              <a:t> </a:t>
            </a:r>
            <a:r>
              <a:rPr lang="en-US" altLang="en-US" sz="2800"/>
              <a:t>£</a:t>
            </a:r>
            <a:r>
              <a:rPr lang="en-GB" altLang="en-US" sz="2800"/>
              <a:t>500 = £ 6000</a:t>
            </a:r>
          </a:p>
        </p:txBody>
      </p:sp>
      <p:sp>
        <p:nvSpPr>
          <p:cNvPr id="194569" name="Rectangle 9">
            <a:extLst>
              <a:ext uri="{FF2B5EF4-FFF2-40B4-BE49-F238E27FC236}">
                <a16:creationId xmlns:a16="http://schemas.microsoft.com/office/drawing/2014/main" id="{E6A66576-E9A5-4223-BF13-7AFF52096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488" y="4649788"/>
            <a:ext cx="2533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Value over £ :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768983EE-03F8-4099-A652-BEA67CADB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6663" y="5387975"/>
            <a:ext cx="5303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7 </a:t>
            </a:r>
            <a:r>
              <a:rPr lang="en-US" altLang="en-US" sz="2800">
                <a:latin typeface="Shruti" panose="020B0502040204020203" pitchFamily="34" charset="0"/>
              </a:rPr>
              <a:t>÷ </a:t>
            </a:r>
            <a:r>
              <a:rPr lang="en-GB" altLang="en-US" sz="2800"/>
              <a:t>100 x £6 000 = £ 420</a:t>
            </a: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1FA20E9E-0628-4B93-A1BB-CEECE9307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300" y="5330825"/>
            <a:ext cx="2290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Commission :</a:t>
            </a:r>
          </a:p>
        </p:txBody>
      </p:sp>
      <p:sp>
        <p:nvSpPr>
          <p:cNvPr id="19469" name="TextBox 23">
            <a:extLst>
              <a:ext uri="{FF2B5EF4-FFF2-40B4-BE49-F238E27FC236}">
                <a16:creationId xmlns:a16="http://schemas.microsoft.com/office/drawing/2014/main" id="{D9D6603D-40E1-4A49-ACE9-8BB58E36F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8" grpId="0"/>
      <p:bldP spid="194569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E02ADD83-7F91-4BD4-986D-A331F713D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3AABF24D-1435-42FF-A09B-D8EB02A8A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Ex 20.1</a:t>
            </a:r>
          </a:p>
          <a:p>
            <a:pPr algn="ctr" eaLnBrk="1" hangingPunct="1"/>
            <a:r>
              <a:rPr lang="en-GB" altLang="en-US" sz="3600"/>
              <a:t>Ch20 (page 191)</a:t>
            </a:r>
          </a:p>
        </p:txBody>
      </p:sp>
      <p:pic>
        <p:nvPicPr>
          <p:cNvPr id="20484" name="Picture 4" descr="ag00463_">
            <a:extLst>
              <a:ext uri="{FF2B5EF4-FFF2-40B4-BE49-F238E27FC236}">
                <a16:creationId xmlns:a16="http://schemas.microsoft.com/office/drawing/2014/main" id="{945EEF3F-4DC9-4A65-8318-4C7121CE181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6" descr="Office Objects 0572">
            <a:extLst>
              <a:ext uri="{FF2B5EF4-FFF2-40B4-BE49-F238E27FC236}">
                <a16:creationId xmlns:a16="http://schemas.microsoft.com/office/drawing/2014/main" id="{59BD102C-7692-4566-9409-A5235990A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Rectangle 13">
            <a:extLst>
              <a:ext uri="{FF2B5EF4-FFF2-40B4-BE49-F238E27FC236}">
                <a16:creationId xmlns:a16="http://schemas.microsoft.com/office/drawing/2014/main" id="{A8A3D9C5-23B7-4BAA-806A-4BD751850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000">
                <a:solidFill>
                  <a:srgbClr val="FFFF00"/>
                </a:solidFill>
              </a:rPr>
              <a:t>Wages &amp; Salaries</a:t>
            </a:r>
          </a:p>
        </p:txBody>
      </p:sp>
      <p:sp>
        <p:nvSpPr>
          <p:cNvPr id="20487" name="Text Box 3">
            <a:extLst>
              <a:ext uri="{FF2B5EF4-FFF2-40B4-BE49-F238E27FC236}">
                <a16:creationId xmlns:a16="http://schemas.microsoft.com/office/drawing/2014/main" id="{1F2E64B3-10E3-4896-8320-020A960106F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66862" y="4159250"/>
            <a:ext cx="40655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488" name="Picture 6" descr="scottishflag">
            <a:extLst>
              <a:ext uri="{FF2B5EF4-FFF2-40B4-BE49-F238E27FC236}">
                <a16:creationId xmlns:a16="http://schemas.microsoft.com/office/drawing/2014/main" id="{10DC7534-0994-4F41-B6EF-CA3DBCE141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21704DBB-9726-43AB-91B2-3B2C7738CFA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7B996BE-C0D5-4D09-951F-00A5F9C9B99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176D31A6-33CD-49E4-B449-8B76A87FEE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20162" name="Rectangle 2">
            <a:extLst>
              <a:ext uri="{FF2B5EF4-FFF2-40B4-BE49-F238E27FC236}">
                <a16:creationId xmlns:a16="http://schemas.microsoft.com/office/drawing/2014/main" id="{02171913-EAD7-4DAB-A8FB-F25DAF0A7A7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300288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1509" name="Picture 3" descr="scottishflag">
            <a:extLst>
              <a:ext uri="{FF2B5EF4-FFF2-40B4-BE49-F238E27FC236}">
                <a16:creationId xmlns:a16="http://schemas.microsoft.com/office/drawing/2014/main" id="{EAD4B6F9-E37A-4F47-960C-9C36BBA433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4">
            <a:extLst>
              <a:ext uri="{FF2B5EF4-FFF2-40B4-BE49-F238E27FC236}">
                <a16:creationId xmlns:a16="http://schemas.microsoft.com/office/drawing/2014/main" id="{52211886-10AD-4EE4-AA6B-D06CA44EC4B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11" name="Picture 5" descr="Office Objects 0572">
            <a:extLst>
              <a:ext uri="{FF2B5EF4-FFF2-40B4-BE49-F238E27FC236}">
                <a16:creationId xmlns:a16="http://schemas.microsoft.com/office/drawing/2014/main" id="{A79B9CE9-05BC-4FA7-B1CE-11E58244F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6">
            <a:extLst>
              <a:ext uri="{FF2B5EF4-FFF2-40B4-BE49-F238E27FC236}">
                <a16:creationId xmlns:a16="http://schemas.microsoft.com/office/drawing/2014/main" id="{2DE944AF-8455-4448-A0DF-BA3DDC42D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2154238"/>
            <a:ext cx="7918450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GB" altLang="en-US" sz="3200">
                <a:solidFill>
                  <a:srgbClr val="FFFF00"/>
                </a:solidFill>
              </a:rPr>
              <a:t>Two numbers add to give 12 and divide to 	give 3. Find the two numbers.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2. Two numbers subtract to give 5 and </a:t>
            </a: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     multiply to 24. Find the two numbers.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3. Make your own question up.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</p:txBody>
      </p:sp>
      <p:sp>
        <p:nvSpPr>
          <p:cNvPr id="21513" name="TextBox 23">
            <a:extLst>
              <a:ext uri="{FF2B5EF4-FFF2-40B4-BE49-F238E27FC236}">
                <a16:creationId xmlns:a16="http://schemas.microsoft.com/office/drawing/2014/main" id="{31492717-28D1-4A35-AC2D-BAED51904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E1BBD4A9-BB65-4C7D-AA52-97E86FD0452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6BE0DA-7060-46DA-9F97-1B73AC69E76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9F81A353-CD1A-4AA0-92DC-C644262EDC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2532" name="Picture 2" descr="Office Objects 0572">
            <a:extLst>
              <a:ext uri="{FF2B5EF4-FFF2-40B4-BE49-F238E27FC236}">
                <a16:creationId xmlns:a16="http://schemas.microsoft.com/office/drawing/2014/main" id="{DFFCDB88-807B-4E93-A139-46BADC95C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947" name="Rectangle 3">
            <a:extLst>
              <a:ext uri="{FF2B5EF4-FFF2-40B4-BE49-F238E27FC236}">
                <a16:creationId xmlns:a16="http://schemas.microsoft.com/office/drawing/2014/main" id="{9C5E890D-6A42-414C-85F2-4FD6C1E40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D84E78AC-07E3-4D4B-8156-024212545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2535" name="Line 5">
            <a:extLst>
              <a:ext uri="{FF2B5EF4-FFF2-40B4-BE49-F238E27FC236}">
                <a16:creationId xmlns:a16="http://schemas.microsoft.com/office/drawing/2014/main" id="{2414E122-CF1C-48A2-AC5F-DFCE4EA38F8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950" name="Rectangle 6">
            <a:extLst>
              <a:ext uri="{FF2B5EF4-FFF2-40B4-BE49-F238E27FC236}">
                <a16:creationId xmlns:a16="http://schemas.microsoft.com/office/drawing/2014/main" id="{4C7B9829-46A0-444A-9FCF-3349B3578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To explain how to work out NET pay.</a:t>
            </a:r>
          </a:p>
        </p:txBody>
      </p:sp>
      <p:sp>
        <p:nvSpPr>
          <p:cNvPr id="210951" name="Rectangle 7">
            <a:extLst>
              <a:ext uri="{FF2B5EF4-FFF2-40B4-BE49-F238E27FC236}">
                <a16:creationId xmlns:a16="http://schemas.microsoft.com/office/drawing/2014/main" id="{363BAB19-2992-42CB-B504-C31B2A23D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3101975"/>
            <a:ext cx="3870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the terms Gross, Deductions and NET pay.</a:t>
            </a:r>
          </a:p>
        </p:txBody>
      </p:sp>
      <p:pic>
        <p:nvPicPr>
          <p:cNvPr id="22538" name="Picture 8" descr="scottishflag">
            <a:extLst>
              <a:ext uri="{FF2B5EF4-FFF2-40B4-BE49-F238E27FC236}">
                <a16:creationId xmlns:a16="http://schemas.microsoft.com/office/drawing/2014/main" id="{B702CA9D-D138-4BC5-A30D-2776C8A21EB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6175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9" name="Text Box 9">
            <a:extLst>
              <a:ext uri="{FF2B5EF4-FFF2-40B4-BE49-F238E27FC236}">
                <a16:creationId xmlns:a16="http://schemas.microsoft.com/office/drawing/2014/main" id="{0E0A1B1E-E72E-423C-AEB4-59FD2249B8B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10954" name="Rectangle 10">
            <a:extLst>
              <a:ext uri="{FF2B5EF4-FFF2-40B4-BE49-F238E27FC236}">
                <a16:creationId xmlns:a16="http://schemas.microsoft.com/office/drawing/2014/main" id="{11A8FC54-5BA8-494C-8077-E8D7C0104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Wages &amp; Salaries</a:t>
            </a:r>
          </a:p>
        </p:txBody>
      </p:sp>
      <p:sp>
        <p:nvSpPr>
          <p:cNvPr id="210955" name="Rectangle 11">
            <a:extLst>
              <a:ext uri="{FF2B5EF4-FFF2-40B4-BE49-F238E27FC236}">
                <a16:creationId xmlns:a16="http://schemas.microsoft.com/office/drawing/2014/main" id="{81F0803A-F25D-4BFE-8724-5549F27C3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0663" y="4284663"/>
            <a:ext cx="3870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NET pay.</a:t>
            </a:r>
          </a:p>
        </p:txBody>
      </p:sp>
      <p:sp>
        <p:nvSpPr>
          <p:cNvPr id="22542" name="TextBox 23">
            <a:extLst>
              <a:ext uri="{FF2B5EF4-FFF2-40B4-BE49-F238E27FC236}">
                <a16:creationId xmlns:a16="http://schemas.microsoft.com/office/drawing/2014/main" id="{1D029943-4906-47D3-B4F0-1B40FB08E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/>
      <p:bldP spid="210951" grpId="0"/>
      <p:bldP spid="21095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6E9EE4BC-9082-4064-AD50-BE75C6FC154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ECDF71D-7CE5-4A2C-AC38-8CFE5568482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A107D30E-3D63-4734-9E5B-7F03CD1277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3556" name="Picture 2" descr="scottishflag">
            <a:extLst>
              <a:ext uri="{FF2B5EF4-FFF2-40B4-BE49-F238E27FC236}">
                <a16:creationId xmlns:a16="http://schemas.microsoft.com/office/drawing/2014/main" id="{F25CF521-E855-44C3-9E62-329561866B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57626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3" descr="Office Objects 0572">
            <a:extLst>
              <a:ext uri="{FF2B5EF4-FFF2-40B4-BE49-F238E27FC236}">
                <a16:creationId xmlns:a16="http://schemas.microsoft.com/office/drawing/2014/main" id="{413EA686-87C7-4A51-88EF-24730E71CE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972" name="Text Box 4">
            <a:extLst>
              <a:ext uri="{FF2B5EF4-FFF2-40B4-BE49-F238E27FC236}">
                <a16:creationId xmlns:a16="http://schemas.microsoft.com/office/drawing/2014/main" id="{2F1D99BF-2393-4CC1-AF7D-C06351BB8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1947863"/>
            <a:ext cx="820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Gross Pay 	: 	What you are paid by the employer.</a:t>
            </a:r>
          </a:p>
        </p:txBody>
      </p:sp>
      <p:sp>
        <p:nvSpPr>
          <p:cNvPr id="23559" name="Text Box 5">
            <a:extLst>
              <a:ext uri="{FF2B5EF4-FFF2-40B4-BE49-F238E27FC236}">
                <a16:creationId xmlns:a16="http://schemas.microsoft.com/office/drawing/2014/main" id="{60593441-2F6F-4549-BE41-114CBFCF89A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11974" name="Rectangle 6">
            <a:extLst>
              <a:ext uri="{FF2B5EF4-FFF2-40B4-BE49-F238E27FC236}">
                <a16:creationId xmlns:a16="http://schemas.microsoft.com/office/drawing/2014/main" id="{72C7486C-B048-417C-AF6E-DC6D7D180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211977" name="AutoShape 9">
            <a:extLst>
              <a:ext uri="{FF2B5EF4-FFF2-40B4-BE49-F238E27FC236}">
                <a16:creationId xmlns:a16="http://schemas.microsoft.com/office/drawing/2014/main" id="{1F578C22-AD75-4B64-A741-8F2C5D37A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900" y="4132263"/>
            <a:ext cx="1949450" cy="615950"/>
          </a:xfrm>
          <a:prstGeom prst="cloudCallout">
            <a:avLst>
              <a:gd name="adj1" fmla="val 110421"/>
              <a:gd name="adj2" fmla="val -60824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Tax</a:t>
            </a:r>
          </a:p>
        </p:txBody>
      </p:sp>
      <p:sp>
        <p:nvSpPr>
          <p:cNvPr id="211978" name="AutoShape 10">
            <a:extLst>
              <a:ext uri="{FF2B5EF4-FFF2-40B4-BE49-F238E27FC236}">
                <a16:creationId xmlns:a16="http://schemas.microsoft.com/office/drawing/2014/main" id="{66599593-98FA-4D8E-8756-078032D74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5775" y="4287838"/>
            <a:ext cx="2971800" cy="1228725"/>
          </a:xfrm>
          <a:prstGeom prst="cloudCallout">
            <a:avLst>
              <a:gd name="adj1" fmla="val -78366"/>
              <a:gd name="adj2" fmla="val -66278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National Insurance</a:t>
            </a:r>
          </a:p>
        </p:txBody>
      </p:sp>
      <p:sp>
        <p:nvSpPr>
          <p:cNvPr id="211979" name="Text Box 11">
            <a:extLst>
              <a:ext uri="{FF2B5EF4-FFF2-40B4-BE49-F238E27FC236}">
                <a16:creationId xmlns:a16="http://schemas.microsoft.com/office/drawing/2014/main" id="{B1CCACE5-6610-4C89-A88E-1A90877A4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2465388"/>
            <a:ext cx="820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Deductions 	: 	Taken off your wages.</a:t>
            </a:r>
          </a:p>
        </p:txBody>
      </p:sp>
      <p:sp>
        <p:nvSpPr>
          <p:cNvPr id="211980" name="Text Box 12">
            <a:extLst>
              <a:ext uri="{FF2B5EF4-FFF2-40B4-BE49-F238E27FC236}">
                <a16:creationId xmlns:a16="http://schemas.microsoft.com/office/drawing/2014/main" id="{A0DDC694-90AD-476D-A158-E413DECA5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3024188"/>
            <a:ext cx="820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Net Pay 	: 	Your take home pay.</a:t>
            </a:r>
          </a:p>
        </p:txBody>
      </p:sp>
      <p:sp>
        <p:nvSpPr>
          <p:cNvPr id="211981" name="AutoShape 13">
            <a:extLst>
              <a:ext uri="{FF2B5EF4-FFF2-40B4-BE49-F238E27FC236}">
                <a16:creationId xmlns:a16="http://schemas.microsoft.com/office/drawing/2014/main" id="{2C64E136-9BC4-4076-B895-C785DC0F1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798513"/>
            <a:ext cx="2971800" cy="1228725"/>
          </a:xfrm>
          <a:prstGeom prst="cloudCallout">
            <a:avLst>
              <a:gd name="adj1" fmla="val -63463"/>
              <a:gd name="adj2" fmla="val 102069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Write down some </a:t>
            </a:r>
          </a:p>
        </p:txBody>
      </p:sp>
      <p:sp>
        <p:nvSpPr>
          <p:cNvPr id="211982" name="AutoShape 14">
            <a:extLst>
              <a:ext uri="{FF2B5EF4-FFF2-40B4-BE49-F238E27FC236}">
                <a16:creationId xmlns:a16="http://schemas.microsoft.com/office/drawing/2014/main" id="{226E53E6-C985-40B4-8683-8EADF8517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75" y="5148263"/>
            <a:ext cx="2027238" cy="636587"/>
          </a:xfrm>
          <a:prstGeom prst="cloudCallout">
            <a:avLst>
              <a:gd name="adj1" fmla="val 29954"/>
              <a:gd name="adj2" fmla="val -182667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Pension</a:t>
            </a:r>
          </a:p>
        </p:txBody>
      </p:sp>
      <p:sp>
        <p:nvSpPr>
          <p:cNvPr id="23567" name="TextBox 23">
            <a:extLst>
              <a:ext uri="{FF2B5EF4-FFF2-40B4-BE49-F238E27FC236}">
                <a16:creationId xmlns:a16="http://schemas.microsoft.com/office/drawing/2014/main" id="{A38B9679-0199-4EA9-A31D-E8BF33E4B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1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1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11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2" grpId="0"/>
      <p:bldP spid="211977" grpId="0" animBg="1"/>
      <p:bldP spid="211978" grpId="0" animBg="1"/>
      <p:bldP spid="211979" grpId="0"/>
      <p:bldP spid="211980" grpId="0"/>
      <p:bldP spid="211981" grpId="0" animBg="1"/>
      <p:bldP spid="211981" grpId="1" animBg="1"/>
      <p:bldP spid="21198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8">
            <a:extLst>
              <a:ext uri="{FF2B5EF4-FFF2-40B4-BE49-F238E27FC236}">
                <a16:creationId xmlns:a16="http://schemas.microsoft.com/office/drawing/2014/main" id="{E2572BDA-8F7F-4FDE-BBE7-B49A6D924D0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D314418-4E01-4B78-9CCF-4AC8CE0B96F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3" name="Rectangle 19">
            <a:extLst>
              <a:ext uri="{FF2B5EF4-FFF2-40B4-BE49-F238E27FC236}">
                <a16:creationId xmlns:a16="http://schemas.microsoft.com/office/drawing/2014/main" id="{EB79F9F7-076B-4158-B429-5D800E2F6D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4580" name="Picture 2" descr="scottishflag">
            <a:extLst>
              <a:ext uri="{FF2B5EF4-FFF2-40B4-BE49-F238E27FC236}">
                <a16:creationId xmlns:a16="http://schemas.microsoft.com/office/drawing/2014/main" id="{9EE686AA-3CA3-4764-8E0F-0D893638D3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58896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4" descr="Office Objects 0572">
            <a:extLst>
              <a:ext uri="{FF2B5EF4-FFF2-40B4-BE49-F238E27FC236}">
                <a16:creationId xmlns:a16="http://schemas.microsoft.com/office/drawing/2014/main" id="{712474B8-395A-42AD-B531-6592D70F4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7">
            <a:extLst>
              <a:ext uri="{FF2B5EF4-FFF2-40B4-BE49-F238E27FC236}">
                <a16:creationId xmlns:a16="http://schemas.microsoft.com/office/drawing/2014/main" id="{FFCC4931-D3F4-4747-8278-B7EDAF5FC71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4583" name="Text Box 8">
            <a:extLst>
              <a:ext uri="{FF2B5EF4-FFF2-40B4-BE49-F238E27FC236}">
                <a16:creationId xmlns:a16="http://schemas.microsoft.com/office/drawing/2014/main" id="{36702EE2-8DB0-4724-871B-A25365AE4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30388"/>
            <a:ext cx="72072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Calculate the Net wage for the following :</a:t>
            </a:r>
          </a:p>
        </p:txBody>
      </p:sp>
      <p:sp>
        <p:nvSpPr>
          <p:cNvPr id="213001" name="Rectangle 9">
            <a:extLst>
              <a:ext uri="{FF2B5EF4-FFF2-40B4-BE49-F238E27FC236}">
                <a16:creationId xmlns:a16="http://schemas.microsoft.com/office/drawing/2014/main" id="{431930CD-99A9-4FFB-A4A6-B83B993FF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graphicFrame>
        <p:nvGraphicFramePr>
          <p:cNvPr id="213044" name="Group 52">
            <a:extLst>
              <a:ext uri="{FF2B5EF4-FFF2-40B4-BE49-F238E27FC236}">
                <a16:creationId xmlns:a16="http://schemas.microsoft.com/office/drawing/2014/main" id="{2C9A202C-BA19-4F2F-B6F1-225C9F4FFAC5}"/>
              </a:ext>
            </a:extLst>
          </p:cNvPr>
          <p:cNvGraphicFramePr>
            <a:graphicFrameLocks noGrp="1"/>
          </p:cNvGraphicFramePr>
          <p:nvPr/>
        </p:nvGraphicFramePr>
        <p:xfrm>
          <a:off x="1533525" y="3225800"/>
          <a:ext cx="6096000" cy="2359025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Gross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Deductions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Net Wage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£15 550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£3 400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£13 025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£2 905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£22 430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£5 094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3045" name="Text Box 53">
            <a:extLst>
              <a:ext uri="{FF2B5EF4-FFF2-40B4-BE49-F238E27FC236}">
                <a16:creationId xmlns:a16="http://schemas.microsoft.com/office/drawing/2014/main" id="{35F35B0A-796F-4871-B877-C775D5DC0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300" y="3856038"/>
            <a:ext cx="134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£12 150</a:t>
            </a:r>
          </a:p>
        </p:txBody>
      </p:sp>
      <p:sp>
        <p:nvSpPr>
          <p:cNvPr id="213046" name="Text Box 54">
            <a:extLst>
              <a:ext uri="{FF2B5EF4-FFF2-40B4-BE49-F238E27FC236}">
                <a16:creationId xmlns:a16="http://schemas.microsoft.com/office/drawing/2014/main" id="{D6168150-6977-4D0F-9F99-199C4E98D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300" y="4443413"/>
            <a:ext cx="134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£10 120</a:t>
            </a:r>
          </a:p>
        </p:txBody>
      </p:sp>
      <p:sp>
        <p:nvSpPr>
          <p:cNvPr id="213047" name="Text Box 55">
            <a:extLst>
              <a:ext uri="{FF2B5EF4-FFF2-40B4-BE49-F238E27FC236}">
                <a16:creationId xmlns:a16="http://schemas.microsoft.com/office/drawing/2014/main" id="{018F68C6-4ADF-44B0-97ED-2B5B0234D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300" y="5059363"/>
            <a:ext cx="1395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£17 336</a:t>
            </a:r>
          </a:p>
        </p:txBody>
      </p:sp>
      <p:sp>
        <p:nvSpPr>
          <p:cNvPr id="24610" name="TextBox 23">
            <a:extLst>
              <a:ext uri="{FF2B5EF4-FFF2-40B4-BE49-F238E27FC236}">
                <a16:creationId xmlns:a16="http://schemas.microsoft.com/office/drawing/2014/main" id="{30B26A51-7E36-484D-9A5F-0A5FA32C2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30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30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30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30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30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30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30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30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30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045" grpId="0"/>
      <p:bldP spid="213046" grpId="0"/>
      <p:bldP spid="2130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033DCB1D-FEEE-496E-8511-E3E60761491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BAE1B0-20A1-4704-9EAB-38C865406AA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42E39285-9D3C-4235-ABEA-95AD5B88E9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3BA659B0-ECF5-4734-B2AD-9FFD306166E3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018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7C2CA669-DBA1-4192-BB87-1F288D1E76C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04AEF5EE-D021-4C96-89EB-F8F5CDF51C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5375" y="1897063"/>
          <a:ext cx="6329363" cy="417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89240" imgH="2590560" progId="Equation.DSMT4">
                  <p:embed/>
                </p:oleObj>
              </mc:Choice>
              <mc:Fallback>
                <p:oleObj name="Equation" r:id="rId3" imgW="4089240" imgH="259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75" y="1897063"/>
                        <a:ext cx="6329363" cy="417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1" name="Picture 5" descr="Office Objects 0572">
            <a:extLst>
              <a:ext uri="{FF2B5EF4-FFF2-40B4-BE49-F238E27FC236}">
                <a16:creationId xmlns:a16="http://schemas.microsoft.com/office/drawing/2014/main" id="{BB77B328-E2F0-4023-ABEE-82217BD9A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6">
            <a:extLst>
              <a:ext uri="{FF2B5EF4-FFF2-40B4-BE49-F238E27FC236}">
                <a16:creationId xmlns:a16="http://schemas.microsoft.com/office/drawing/2014/main" id="{C8AF1DB5-3539-4EE2-81BD-D9C755F21E3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33" name="TextBox 23">
            <a:extLst>
              <a:ext uri="{FF2B5EF4-FFF2-40B4-BE49-F238E27FC236}">
                <a16:creationId xmlns:a16="http://schemas.microsoft.com/office/drawing/2014/main" id="{7EC070C5-1140-4ACA-A6D2-82F2A0440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188F42E0-DE01-4BC7-AB7F-E7957C164FC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3852015-169C-4B49-8FF2-DEF8571C5F6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1F98D0D0-D426-4313-9F01-5E3F583F6D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5604" name="Picture 253">
            <a:extLst>
              <a:ext uri="{FF2B5EF4-FFF2-40B4-BE49-F238E27FC236}">
                <a16:creationId xmlns:a16="http://schemas.microsoft.com/office/drawing/2014/main" id="{39D6E1A3-DA65-4E7A-9AB8-4DF56602B2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75" y="3448050"/>
            <a:ext cx="8251825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2" descr="scottishflag">
            <a:extLst>
              <a:ext uri="{FF2B5EF4-FFF2-40B4-BE49-F238E27FC236}">
                <a16:creationId xmlns:a16="http://schemas.microsoft.com/office/drawing/2014/main" id="{931157CA-EFA4-4B22-8107-730E67C032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032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3" descr="Office Objects 0572">
            <a:extLst>
              <a:ext uri="{FF2B5EF4-FFF2-40B4-BE49-F238E27FC236}">
                <a16:creationId xmlns:a16="http://schemas.microsoft.com/office/drawing/2014/main" id="{ED905878-B41E-4064-9B63-356B807EA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7" name="Text Box 4">
            <a:extLst>
              <a:ext uri="{FF2B5EF4-FFF2-40B4-BE49-F238E27FC236}">
                <a16:creationId xmlns:a16="http://schemas.microsoft.com/office/drawing/2014/main" id="{CD501674-A1E3-4D91-9204-379D0B151CC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5608" name="Text Box 5">
            <a:extLst>
              <a:ext uri="{FF2B5EF4-FFF2-40B4-BE49-F238E27FC236}">
                <a16:creationId xmlns:a16="http://schemas.microsoft.com/office/drawing/2014/main" id="{7A7BFC80-DB83-40E0-A46F-5E3CC8C8D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30388"/>
            <a:ext cx="6934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Calculate the Net wage for this payslip :</a:t>
            </a:r>
          </a:p>
        </p:txBody>
      </p:sp>
      <p:sp>
        <p:nvSpPr>
          <p:cNvPr id="218118" name="Rectangle 6">
            <a:extLst>
              <a:ext uri="{FF2B5EF4-FFF2-40B4-BE49-F238E27FC236}">
                <a16:creationId xmlns:a16="http://schemas.microsoft.com/office/drawing/2014/main" id="{D985D50A-D491-49A4-ADD3-56015DA9D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218192" name="Text Box 80">
            <a:extLst>
              <a:ext uri="{FF2B5EF4-FFF2-40B4-BE49-F238E27FC236}">
                <a16:creationId xmlns:a16="http://schemas.microsoft.com/office/drawing/2014/main" id="{2869B844-6B06-401D-87CB-59E46B65C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3713" y="3776663"/>
            <a:ext cx="1025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704.00</a:t>
            </a:r>
          </a:p>
        </p:txBody>
      </p:sp>
      <p:sp>
        <p:nvSpPr>
          <p:cNvPr id="218193" name="Text Box 81">
            <a:extLst>
              <a:ext uri="{FF2B5EF4-FFF2-40B4-BE49-F238E27FC236}">
                <a16:creationId xmlns:a16="http://schemas.microsoft.com/office/drawing/2014/main" id="{B32E196C-C52A-4812-8B63-456FDD32B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5150" y="4103688"/>
            <a:ext cx="984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149.00</a:t>
            </a:r>
          </a:p>
        </p:txBody>
      </p:sp>
      <p:sp>
        <p:nvSpPr>
          <p:cNvPr id="218194" name="Text Box 82">
            <a:extLst>
              <a:ext uri="{FF2B5EF4-FFF2-40B4-BE49-F238E27FC236}">
                <a16:creationId xmlns:a16="http://schemas.microsoft.com/office/drawing/2014/main" id="{13A71A77-4787-4F83-8708-1A9F19D51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8638" y="4414838"/>
            <a:ext cx="1025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555.00</a:t>
            </a:r>
          </a:p>
        </p:txBody>
      </p:sp>
      <p:sp>
        <p:nvSpPr>
          <p:cNvPr id="25613" name="TextBox 23">
            <a:extLst>
              <a:ext uri="{FF2B5EF4-FFF2-40B4-BE49-F238E27FC236}">
                <a16:creationId xmlns:a16="http://schemas.microsoft.com/office/drawing/2014/main" id="{68257447-324D-451F-8875-91D838FA1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8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8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8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8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8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8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92" grpId="0"/>
      <p:bldP spid="218193" grpId="0"/>
      <p:bldP spid="21819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F2591AD7-4084-447A-877A-C7FCEDFC3D8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79381E-532A-4E3F-AF46-54DAAD5907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CE0AD96A-F928-4788-A4AC-3BA884644F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6628" name="Picture 11">
            <a:extLst>
              <a:ext uri="{FF2B5EF4-FFF2-40B4-BE49-F238E27FC236}">
                <a16:creationId xmlns:a16="http://schemas.microsoft.com/office/drawing/2014/main" id="{D3B4381F-1092-4936-A12E-F6C9B29CC6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913" y="3459163"/>
            <a:ext cx="8193087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2" descr="scottishflag">
            <a:extLst>
              <a:ext uri="{FF2B5EF4-FFF2-40B4-BE49-F238E27FC236}">
                <a16:creationId xmlns:a16="http://schemas.microsoft.com/office/drawing/2014/main" id="{B167342E-56EC-42E8-82AE-FDB90FDF73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175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3" descr="Office Objects 0572">
            <a:extLst>
              <a:ext uri="{FF2B5EF4-FFF2-40B4-BE49-F238E27FC236}">
                <a16:creationId xmlns:a16="http://schemas.microsoft.com/office/drawing/2014/main" id="{5ABF5240-C2C8-4E37-B023-92C6A95A84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Text Box 4">
            <a:extLst>
              <a:ext uri="{FF2B5EF4-FFF2-40B4-BE49-F238E27FC236}">
                <a16:creationId xmlns:a16="http://schemas.microsoft.com/office/drawing/2014/main" id="{92F15E8B-850E-4A5D-BEA8-18F7DCA6FAC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6632" name="Text Box 5">
            <a:extLst>
              <a:ext uri="{FF2B5EF4-FFF2-40B4-BE49-F238E27FC236}">
                <a16:creationId xmlns:a16="http://schemas.microsoft.com/office/drawing/2014/main" id="{C4E68C43-06A1-4A98-BD98-84F9FE43F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30388"/>
            <a:ext cx="6934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Calculate the Net wage for this payslip :</a:t>
            </a:r>
          </a:p>
        </p:txBody>
      </p:sp>
      <p:sp>
        <p:nvSpPr>
          <p:cNvPr id="219142" name="Rectangle 6">
            <a:extLst>
              <a:ext uri="{FF2B5EF4-FFF2-40B4-BE49-F238E27FC236}">
                <a16:creationId xmlns:a16="http://schemas.microsoft.com/office/drawing/2014/main" id="{C6366783-E94C-459F-B51E-BD8B89459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219144" name="Text Box 8">
            <a:extLst>
              <a:ext uri="{FF2B5EF4-FFF2-40B4-BE49-F238E27FC236}">
                <a16:creationId xmlns:a16="http://schemas.microsoft.com/office/drawing/2014/main" id="{0F3D195F-3550-409D-8199-98E000B40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3713" y="3776663"/>
            <a:ext cx="984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739.15</a:t>
            </a:r>
          </a:p>
        </p:txBody>
      </p:sp>
      <p:sp>
        <p:nvSpPr>
          <p:cNvPr id="219145" name="Text Box 9">
            <a:extLst>
              <a:ext uri="{FF2B5EF4-FFF2-40B4-BE49-F238E27FC236}">
                <a16:creationId xmlns:a16="http://schemas.microsoft.com/office/drawing/2014/main" id="{A63707C0-3C73-41BE-8925-1C137B9C3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9588" y="4103688"/>
            <a:ext cx="1025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207.76</a:t>
            </a:r>
          </a:p>
        </p:txBody>
      </p:sp>
      <p:sp>
        <p:nvSpPr>
          <p:cNvPr id="219146" name="Text Box 10">
            <a:extLst>
              <a:ext uri="{FF2B5EF4-FFF2-40B4-BE49-F238E27FC236}">
                <a16:creationId xmlns:a16="http://schemas.microsoft.com/office/drawing/2014/main" id="{7CAB454D-59F8-4729-9EF2-E94311954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8638" y="4414838"/>
            <a:ext cx="984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531.39</a:t>
            </a:r>
          </a:p>
        </p:txBody>
      </p:sp>
      <p:sp>
        <p:nvSpPr>
          <p:cNvPr id="26637" name="TextBox 23">
            <a:extLst>
              <a:ext uri="{FF2B5EF4-FFF2-40B4-BE49-F238E27FC236}">
                <a16:creationId xmlns:a16="http://schemas.microsoft.com/office/drawing/2014/main" id="{B74570F4-53D5-40E0-A351-3B75697A3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44" grpId="0"/>
      <p:bldP spid="219145" grpId="0"/>
      <p:bldP spid="21914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936B988F-031A-47F8-B3C4-210A6B52EC6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79381E-532A-4E3F-AF46-54DAAD5907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B39E49E1-8F13-4F41-BF09-3304C6EAF6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054" name="Picture 2" descr="scottishflag">
            <a:extLst>
              <a:ext uri="{FF2B5EF4-FFF2-40B4-BE49-F238E27FC236}">
                <a16:creationId xmlns:a16="http://schemas.microsoft.com/office/drawing/2014/main" id="{6A7063F0-2B80-4EF1-9EBA-55BA0FFD46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175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3" descr="Office Objects 0572">
            <a:extLst>
              <a:ext uri="{FF2B5EF4-FFF2-40B4-BE49-F238E27FC236}">
                <a16:creationId xmlns:a16="http://schemas.microsoft.com/office/drawing/2014/main" id="{D07F11E4-9761-4BCB-8368-C339282C1C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4">
            <a:extLst>
              <a:ext uri="{FF2B5EF4-FFF2-40B4-BE49-F238E27FC236}">
                <a16:creationId xmlns:a16="http://schemas.microsoft.com/office/drawing/2014/main" id="{C85A8306-7EAB-4ECB-A385-05BE3029D5B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057" name="Text Box 5">
            <a:extLst>
              <a:ext uri="{FF2B5EF4-FFF2-40B4-BE49-F238E27FC236}">
                <a16:creationId xmlns:a16="http://schemas.microsoft.com/office/drawing/2014/main" id="{258918BD-1456-4C9F-B27E-890D6B92E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30388"/>
            <a:ext cx="77120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Lisa pays 6% of her Gross pay in National Insurance.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This comes to £3600 per annum.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How much is her Gross pay.</a:t>
            </a:r>
          </a:p>
        </p:txBody>
      </p:sp>
      <p:sp>
        <p:nvSpPr>
          <p:cNvPr id="219142" name="Rectangle 6">
            <a:extLst>
              <a:ext uri="{FF2B5EF4-FFF2-40B4-BE49-F238E27FC236}">
                <a16:creationId xmlns:a16="http://schemas.microsoft.com/office/drawing/2014/main" id="{0306F1AD-5123-432F-AF48-9A8842AD9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2059" name="TextBox 23">
            <a:extLst>
              <a:ext uri="{FF2B5EF4-FFF2-40B4-BE49-F238E27FC236}">
                <a16:creationId xmlns:a16="http://schemas.microsoft.com/office/drawing/2014/main" id="{05587B23-4727-46BC-B10C-B8C1C0AC9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  <p:sp>
        <p:nvSpPr>
          <p:cNvPr id="14" name="Cloud 13">
            <a:extLst>
              <a:ext uri="{FF2B5EF4-FFF2-40B4-BE49-F238E27FC236}">
                <a16:creationId xmlns:a16="http://schemas.microsoft.com/office/drawing/2014/main" id="{4C43057A-89E0-4A92-BE46-1E5A7FB17A98}"/>
              </a:ext>
            </a:extLst>
          </p:cNvPr>
          <p:cNvSpPr/>
          <p:nvPr/>
        </p:nvSpPr>
        <p:spPr bwMode="auto">
          <a:xfrm>
            <a:off x="1903413" y="3297238"/>
            <a:ext cx="6992937" cy="3560762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      %	  	             £</a:t>
            </a:r>
          </a:p>
          <a:p>
            <a:pPr>
              <a:defRPr/>
            </a:pP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       </a:t>
            </a: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6  	</a:t>
            </a:r>
            <a:r>
              <a:rPr lang="en-GB" dirty="0">
                <a:solidFill>
                  <a:srgbClr val="080808"/>
                </a:solidFill>
                <a:latin typeface="Comic Sans MS" pitchFamily="66" charset="0"/>
                <a:sym typeface="Wingdings"/>
              </a:rPr>
              <a:t></a:t>
            </a: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	3600</a:t>
            </a:r>
          </a:p>
          <a:p>
            <a:pPr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      100	</a:t>
            </a:r>
            <a:r>
              <a:rPr lang="en-GB" dirty="0">
                <a:solidFill>
                  <a:srgbClr val="080808"/>
                </a:solidFill>
                <a:latin typeface="Comic Sans MS" pitchFamily="66" charset="0"/>
                <a:sym typeface="Wingdings"/>
              </a:rPr>
              <a:t></a:t>
            </a: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endParaRPr lang="en-GB" dirty="0">
              <a:solidFill>
                <a:srgbClr val="080808"/>
              </a:solidFill>
              <a:latin typeface="Comic Sans MS" pitchFamily="66" charset="0"/>
            </a:endParaRPr>
          </a:p>
        </p:txBody>
      </p:sp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B9808505-7F44-479C-B244-BCE7AD8618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2575" y="4805363"/>
          <a:ext cx="14732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393480" progId="Equation.3">
                  <p:embed/>
                </p:oleObj>
              </mc:Choice>
              <mc:Fallback>
                <p:oleObj name="Equation" r:id="rId4" imgW="69840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575" y="4805363"/>
                        <a:ext cx="1473200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>
            <a:extLst>
              <a:ext uri="{FF2B5EF4-FFF2-40B4-BE49-F238E27FC236}">
                <a16:creationId xmlns:a16="http://schemas.microsoft.com/office/drawing/2014/main" id="{C4E535D3-F211-4251-B9D9-34336246F5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7450" y="5699125"/>
          <a:ext cx="16224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177480" progId="Equation.3">
                  <p:embed/>
                </p:oleObj>
              </mc:Choice>
              <mc:Fallback>
                <p:oleObj name="Equation" r:id="rId6" imgW="622080" imgH="177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50" y="5699125"/>
                        <a:ext cx="162242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bldLvl="3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F00EE18-8846-4C9F-8592-E9FD2A267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DA04C092-5295-43B0-9E88-E4919BDF7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Ex 20.2</a:t>
            </a:r>
          </a:p>
          <a:p>
            <a:pPr algn="ctr" eaLnBrk="1" hangingPunct="1"/>
            <a:r>
              <a:rPr lang="en-GB" altLang="en-US" sz="3600"/>
              <a:t>Ch20 (page 195)</a:t>
            </a:r>
          </a:p>
        </p:txBody>
      </p:sp>
      <p:pic>
        <p:nvPicPr>
          <p:cNvPr id="27652" name="Picture 4" descr="ag00463_">
            <a:extLst>
              <a:ext uri="{FF2B5EF4-FFF2-40B4-BE49-F238E27FC236}">
                <a16:creationId xmlns:a16="http://schemas.microsoft.com/office/drawing/2014/main" id="{8C6F4989-50A2-4C48-8897-4352D4354D7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6" descr="Office Objects 0572">
            <a:extLst>
              <a:ext uri="{FF2B5EF4-FFF2-40B4-BE49-F238E27FC236}">
                <a16:creationId xmlns:a16="http://schemas.microsoft.com/office/drawing/2014/main" id="{5B12CC57-9220-4B13-8ADC-2A94E44F1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Rectangle 13">
            <a:extLst>
              <a:ext uri="{FF2B5EF4-FFF2-40B4-BE49-F238E27FC236}">
                <a16:creationId xmlns:a16="http://schemas.microsoft.com/office/drawing/2014/main" id="{53DE74CB-5244-4C3F-B5F5-E65FA06FA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000">
                <a:solidFill>
                  <a:srgbClr val="FFFF00"/>
                </a:solidFill>
              </a:rPr>
              <a:t>Wages &amp; Salaries</a:t>
            </a:r>
          </a:p>
        </p:txBody>
      </p:sp>
      <p:sp>
        <p:nvSpPr>
          <p:cNvPr id="27655" name="Text Box 3">
            <a:extLst>
              <a:ext uri="{FF2B5EF4-FFF2-40B4-BE49-F238E27FC236}">
                <a16:creationId xmlns:a16="http://schemas.microsoft.com/office/drawing/2014/main" id="{3E3CE453-6701-4E47-ADAC-4BC1182133C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66862" y="4159250"/>
            <a:ext cx="40655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7656" name="Picture 6" descr="scottishflag">
            <a:extLst>
              <a:ext uri="{FF2B5EF4-FFF2-40B4-BE49-F238E27FC236}">
                <a16:creationId xmlns:a16="http://schemas.microsoft.com/office/drawing/2014/main" id="{6BB89A9A-CEC9-4015-8F1F-62B94C85DDA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Date Placeholder 4">
            <a:extLst>
              <a:ext uri="{FF2B5EF4-FFF2-40B4-BE49-F238E27FC236}">
                <a16:creationId xmlns:a16="http://schemas.microsoft.com/office/drawing/2014/main" id="{B76DAC38-85AD-45C6-854C-5A85F8C5418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A4960FC-28A3-4FD4-A072-D3A2E598F908}" type="datetime2">
              <a:rPr lang="en-GB" smtClean="0"/>
              <a:pPr>
                <a:defRPr/>
              </a:pPr>
              <a:t>Saturday, 04 July 2026</a:t>
            </a:fld>
            <a:endParaRPr lang="en-GB" dirty="0"/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0536EC18-921E-4628-BBEC-A93D6EABC703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622425" y="304800"/>
            <a:ext cx="598805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28676" name="Picture 4" descr="scottishflag">
            <a:extLst>
              <a:ext uri="{FF2B5EF4-FFF2-40B4-BE49-F238E27FC236}">
                <a16:creationId xmlns:a16="http://schemas.microsoft.com/office/drawing/2014/main" id="{183B474C-B00A-457A-BF3F-F48BD12390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3" y="77470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Text Box 21">
            <a:extLst>
              <a:ext uri="{FF2B5EF4-FFF2-40B4-BE49-F238E27FC236}">
                <a16:creationId xmlns:a16="http://schemas.microsoft.com/office/drawing/2014/main" id="{4E8A9EE3-B3DA-4710-8D7B-7D2452894AA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8678" name="Picture 2" descr="Office Objects 0572">
            <a:extLst>
              <a:ext uri="{FF2B5EF4-FFF2-40B4-BE49-F238E27FC236}">
                <a16:creationId xmlns:a16="http://schemas.microsoft.com/office/drawing/2014/main" id="{30D1235A-9402-45FE-A5D9-11BA51993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TextBox 11">
            <a:extLst>
              <a:ext uri="{FF2B5EF4-FFF2-40B4-BE49-F238E27FC236}">
                <a16:creationId xmlns:a16="http://schemas.microsoft.com/office/drawing/2014/main" id="{F40E886E-719D-41A9-A43F-79085DC1D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075" y="2297113"/>
            <a:ext cx="73834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In pairs, write down important</a:t>
            </a:r>
          </a:p>
          <a:p>
            <a:pPr algn="ctr" eaLnBrk="1" hangingPunct="1"/>
            <a:r>
              <a:rPr lang="en-GB" altLang="en-US" sz="3600"/>
              <a:t>Points about Pythagoras Theorem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F8D404C5-2AB7-4422-AD99-88B7CADFCE8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8344930-D0DC-423E-B386-78780ADC53E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8774D50F-29D4-456B-8184-EDF321214C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9700" name="Picture 2" descr="Office Objects 0572">
            <a:extLst>
              <a:ext uri="{FF2B5EF4-FFF2-40B4-BE49-F238E27FC236}">
                <a16:creationId xmlns:a16="http://schemas.microsoft.com/office/drawing/2014/main" id="{E9312FCE-D7E1-42A6-9082-C583310E6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947" name="Rectangle 3">
            <a:extLst>
              <a:ext uri="{FF2B5EF4-FFF2-40B4-BE49-F238E27FC236}">
                <a16:creationId xmlns:a16="http://schemas.microsoft.com/office/drawing/2014/main" id="{B5F938D1-506A-4E57-83A7-63AAF19AA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3301DF5D-D7D3-47A5-993C-65D55E1BA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9703" name="Line 5">
            <a:extLst>
              <a:ext uri="{FF2B5EF4-FFF2-40B4-BE49-F238E27FC236}">
                <a16:creationId xmlns:a16="http://schemas.microsoft.com/office/drawing/2014/main" id="{693F1152-1B93-48D7-9DEE-3BE3FC4E55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0950" name="Rectangle 6">
            <a:extLst>
              <a:ext uri="{FF2B5EF4-FFF2-40B4-BE49-F238E27FC236}">
                <a16:creationId xmlns:a16="http://schemas.microsoft.com/office/drawing/2014/main" id="{8CC96587-44A9-41F2-915E-5C16756DA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To explain how to work out Income Tax calculations.</a:t>
            </a:r>
          </a:p>
        </p:txBody>
      </p:sp>
      <p:sp>
        <p:nvSpPr>
          <p:cNvPr id="210951" name="Rectangle 7">
            <a:extLst>
              <a:ext uri="{FF2B5EF4-FFF2-40B4-BE49-F238E27FC236}">
                <a16:creationId xmlns:a16="http://schemas.microsoft.com/office/drawing/2014/main" id="{F17D6E77-DE30-4D00-9BD9-EAD54B0A1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3101975"/>
            <a:ext cx="3870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</a:t>
            </a:r>
          </a:p>
          <a:p>
            <a:pPr marL="342900" indent="-342900"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Income Tax.</a:t>
            </a:r>
          </a:p>
        </p:txBody>
      </p:sp>
      <p:pic>
        <p:nvPicPr>
          <p:cNvPr id="29706" name="Picture 8" descr="scottishflag">
            <a:extLst>
              <a:ext uri="{FF2B5EF4-FFF2-40B4-BE49-F238E27FC236}">
                <a16:creationId xmlns:a16="http://schemas.microsoft.com/office/drawing/2014/main" id="{1FDC9F3C-F093-4274-887A-D1E3F6514E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7" name="Text Box 9">
            <a:extLst>
              <a:ext uri="{FF2B5EF4-FFF2-40B4-BE49-F238E27FC236}">
                <a16:creationId xmlns:a16="http://schemas.microsoft.com/office/drawing/2014/main" id="{FDC2BA84-E707-429A-B0D7-D1D86A29AAD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10955" name="Rectangle 11">
            <a:extLst>
              <a:ext uri="{FF2B5EF4-FFF2-40B4-BE49-F238E27FC236}">
                <a16:creationId xmlns:a16="http://schemas.microsoft.com/office/drawing/2014/main" id="{45817D48-94B3-42F5-83EE-6EFE6B4F2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0663" y="4284663"/>
            <a:ext cx="3870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Income Tax for a given salary.</a:t>
            </a:r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E27F5DF1-1537-4AFC-95DC-5030B0145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 Tax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/>
      <p:bldP spid="210951" grpId="0"/>
      <p:bldP spid="21095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scottishflag">
            <a:extLst>
              <a:ext uri="{FF2B5EF4-FFF2-40B4-BE49-F238E27FC236}">
                <a16:creationId xmlns:a16="http://schemas.microsoft.com/office/drawing/2014/main" id="{015BDE57-B6D3-464D-AD69-A69C10AECF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3" name="Picture 3" descr="Office Objects 0572">
            <a:extLst>
              <a:ext uri="{FF2B5EF4-FFF2-40B4-BE49-F238E27FC236}">
                <a16:creationId xmlns:a16="http://schemas.microsoft.com/office/drawing/2014/main" id="{E58A0F17-C0E7-4551-96F6-6765B049A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972" name="Text Box 4">
            <a:extLst>
              <a:ext uri="{FF2B5EF4-FFF2-40B4-BE49-F238E27FC236}">
                <a16:creationId xmlns:a16="http://schemas.microsoft.com/office/drawing/2014/main" id="{83DFBF39-A4DB-4B16-8B4A-DF376B304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1947863"/>
            <a:ext cx="82089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If your income in a tax year is below a certain value you do not pay tax. The tax allowance is made up of a personal allowance plus other special allowances.</a:t>
            </a:r>
          </a:p>
        </p:txBody>
      </p:sp>
      <p:sp>
        <p:nvSpPr>
          <p:cNvPr id="30725" name="Text Box 5">
            <a:extLst>
              <a:ext uri="{FF2B5EF4-FFF2-40B4-BE49-F238E27FC236}">
                <a16:creationId xmlns:a16="http://schemas.microsoft.com/office/drawing/2014/main" id="{DB50811A-3568-4CBC-A843-8A5AE460E53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11978" name="AutoShape 10">
            <a:extLst>
              <a:ext uri="{FF2B5EF4-FFF2-40B4-BE49-F238E27FC236}">
                <a16:creationId xmlns:a16="http://schemas.microsoft.com/office/drawing/2014/main" id="{30606863-5222-4DC6-8F58-23051FFBD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870450"/>
            <a:ext cx="3813175" cy="1641475"/>
          </a:xfrm>
          <a:prstGeom prst="cloudCallout">
            <a:avLst>
              <a:gd name="adj1" fmla="val 20000"/>
              <a:gd name="adj2" fmla="val -149921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Membership of professional bodies</a:t>
            </a:r>
          </a:p>
        </p:txBody>
      </p:sp>
      <p:sp>
        <p:nvSpPr>
          <p:cNvPr id="211981" name="AutoShape 13">
            <a:extLst>
              <a:ext uri="{FF2B5EF4-FFF2-40B4-BE49-F238E27FC236}">
                <a16:creationId xmlns:a16="http://schemas.microsoft.com/office/drawing/2014/main" id="{6C6FB749-955B-4D6F-AF60-C6DC6340E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6863" y="3778250"/>
            <a:ext cx="3455987" cy="1112838"/>
          </a:xfrm>
          <a:prstGeom prst="cloudCallout">
            <a:avLst>
              <a:gd name="adj1" fmla="val -28986"/>
              <a:gd name="adj2" fmla="val -109519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Special clothing</a:t>
            </a:r>
          </a:p>
        </p:txBody>
      </p:sp>
      <p:sp>
        <p:nvSpPr>
          <p:cNvPr id="211982" name="AutoShape 14">
            <a:extLst>
              <a:ext uri="{FF2B5EF4-FFF2-40B4-BE49-F238E27FC236}">
                <a16:creationId xmlns:a16="http://schemas.microsoft.com/office/drawing/2014/main" id="{F7C8F39D-0D83-42CC-A75D-79F50ACDF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6125" y="3929063"/>
            <a:ext cx="2805113" cy="754062"/>
          </a:xfrm>
          <a:prstGeom prst="cloudCallout">
            <a:avLst>
              <a:gd name="adj1" fmla="val 84625"/>
              <a:gd name="adj2" fmla="val -135630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equipment</a:t>
            </a: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15751F85-4154-4317-8040-8BEA6E41D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 Tax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11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1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2" grpId="0"/>
      <p:bldP spid="211978" grpId="0" animBg="1"/>
      <p:bldP spid="211981" grpId="0" animBg="1"/>
      <p:bldP spid="211981" grpId="1" animBg="1"/>
      <p:bldP spid="21198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scottishflag">
            <a:extLst>
              <a:ext uri="{FF2B5EF4-FFF2-40B4-BE49-F238E27FC236}">
                <a16:creationId xmlns:a16="http://schemas.microsoft.com/office/drawing/2014/main" id="{12D8BB79-5475-4063-8459-B8867A2E22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4" descr="Office Objects 0572">
            <a:extLst>
              <a:ext uri="{FF2B5EF4-FFF2-40B4-BE49-F238E27FC236}">
                <a16:creationId xmlns:a16="http://schemas.microsoft.com/office/drawing/2014/main" id="{DE5C7F63-282B-4A7A-B4F6-4451CD351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Text Box 7">
            <a:extLst>
              <a:ext uri="{FF2B5EF4-FFF2-40B4-BE49-F238E27FC236}">
                <a16:creationId xmlns:a16="http://schemas.microsoft.com/office/drawing/2014/main" id="{A443F2DF-37B1-481E-BDCD-5F8CFD7480D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B550144E-C5B6-408B-99AA-A20118FB7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GB" sz="4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1750" name="TextBox 9">
            <a:extLst>
              <a:ext uri="{FF2B5EF4-FFF2-40B4-BE49-F238E27FC236}">
                <a16:creationId xmlns:a16="http://schemas.microsoft.com/office/drawing/2014/main" id="{3987E100-CD0B-4967-A053-3E17C2E0E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388" y="3862388"/>
            <a:ext cx="720883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Calculate Paul’s Income Tax if his taxable income</a:t>
            </a:r>
          </a:p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 is £27 000 a year.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705221-1AFB-4266-9501-744A711C8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638" y="4849813"/>
            <a:ext cx="6689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Tax @ 20% :		 20% of £27000</a:t>
            </a:r>
            <a:endParaRPr lang="en-GB" altLang="en-US" sz="2800">
              <a:solidFill>
                <a:srgbClr val="FFFFFF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EBF4D8A-D7A7-422F-9432-7D7AC3EC1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213" y="5376863"/>
            <a:ext cx="21748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2700 x 2 </a:t>
            </a:r>
          </a:p>
          <a:p>
            <a:pPr eaLnBrk="1" hangingPunct="1"/>
            <a:endParaRPr lang="en-GB" altLang="en-US" sz="28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= </a:t>
            </a:r>
            <a:r>
              <a:rPr lang="en-GB" altLang="en-US" sz="2800"/>
              <a:t>£5400 </a:t>
            </a:r>
          </a:p>
        </p:txBody>
      </p:sp>
      <p:graphicFrame>
        <p:nvGraphicFramePr>
          <p:cNvPr id="19" name="Group 52">
            <a:extLst>
              <a:ext uri="{FF2B5EF4-FFF2-40B4-BE49-F238E27FC236}">
                <a16:creationId xmlns:a16="http://schemas.microsoft.com/office/drawing/2014/main" id="{24FCD798-45E3-4BFF-A3D6-8BDC57A17ADC}"/>
              </a:ext>
            </a:extLst>
          </p:cNvPr>
          <p:cNvGraphicFramePr>
            <a:graphicFrameLocks noGrp="1"/>
          </p:cNvGraphicFramePr>
          <p:nvPr/>
        </p:nvGraphicFramePr>
        <p:xfrm>
          <a:off x="1558925" y="1377950"/>
          <a:ext cx="6623050" cy="2359025"/>
        </p:xfrm>
        <a:graphic>
          <a:graphicData uri="http://schemas.openxmlformats.org/drawingml/2006/table">
            <a:tbl>
              <a:tblPr/>
              <a:tblGrid>
                <a:gridCol w="3824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8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Taxable income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Rate of Tax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First £31785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20%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£31786 - £150000 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40%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Over - £150000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45%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1770" name="Text Box 8">
            <a:extLst>
              <a:ext uri="{FF2B5EF4-FFF2-40B4-BE49-F238E27FC236}">
                <a16:creationId xmlns:a16="http://schemas.microsoft.com/office/drawing/2014/main" id="{5B39C73E-46B1-464B-A12E-ED1135629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825" y="684213"/>
            <a:ext cx="39481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Rate of Tax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scottishflag">
            <a:extLst>
              <a:ext uri="{FF2B5EF4-FFF2-40B4-BE49-F238E27FC236}">
                <a16:creationId xmlns:a16="http://schemas.microsoft.com/office/drawing/2014/main" id="{A6F84B05-0E5C-4B89-BDFA-13B8585F467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4" descr="Office Objects 0572">
            <a:extLst>
              <a:ext uri="{FF2B5EF4-FFF2-40B4-BE49-F238E27FC236}">
                <a16:creationId xmlns:a16="http://schemas.microsoft.com/office/drawing/2014/main" id="{BC8963E7-BAAB-4180-B8FB-C270CDE759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Text Box 7">
            <a:extLst>
              <a:ext uri="{FF2B5EF4-FFF2-40B4-BE49-F238E27FC236}">
                <a16:creationId xmlns:a16="http://schemas.microsoft.com/office/drawing/2014/main" id="{38C12F78-9D81-4253-9F32-96CA28D17AF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D78ABA34-373E-48B4-BA15-25A56903E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GB" sz="4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2774" name="TextBox 9">
            <a:extLst>
              <a:ext uri="{FF2B5EF4-FFF2-40B4-BE49-F238E27FC236}">
                <a16:creationId xmlns:a16="http://schemas.microsoft.com/office/drawing/2014/main" id="{93B40C1A-460B-4832-9856-EF2C2ECCE8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438" y="4144963"/>
            <a:ext cx="85105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Calculate Mr Lafferty’s Income Tax if his taxable income</a:t>
            </a:r>
          </a:p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 is £500 000 a year.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E04567-BC92-4DB2-AECA-A45574C42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038" y="5013325"/>
            <a:ext cx="4567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Tax @ 20% :	   20% of £31785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9B3FC9-BEB7-4D1D-B810-7D99C2756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5013325"/>
            <a:ext cx="3282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= 3178.5 x 2 = </a:t>
            </a:r>
            <a:r>
              <a:rPr lang="en-GB" altLang="en-US"/>
              <a:t>£6357</a:t>
            </a:r>
          </a:p>
        </p:txBody>
      </p:sp>
      <p:graphicFrame>
        <p:nvGraphicFramePr>
          <p:cNvPr id="19" name="Group 52">
            <a:extLst>
              <a:ext uri="{FF2B5EF4-FFF2-40B4-BE49-F238E27FC236}">
                <a16:creationId xmlns:a16="http://schemas.microsoft.com/office/drawing/2014/main" id="{010FA677-114A-47AD-8F86-D74B4EAD8814}"/>
              </a:ext>
            </a:extLst>
          </p:cNvPr>
          <p:cNvGraphicFramePr>
            <a:graphicFrameLocks noGrp="1"/>
          </p:cNvGraphicFramePr>
          <p:nvPr/>
        </p:nvGraphicFramePr>
        <p:xfrm>
          <a:off x="1558925" y="1646238"/>
          <a:ext cx="6623050" cy="2359025"/>
        </p:xfrm>
        <a:graphic>
          <a:graphicData uri="http://schemas.openxmlformats.org/drawingml/2006/table">
            <a:tbl>
              <a:tblPr/>
              <a:tblGrid>
                <a:gridCol w="3824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8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Taxable income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Rate of Tax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First £31785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20%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£31786 - £150000 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40%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Over - £150000</a:t>
                      </a: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45%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1448" marR="9144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2794" name="Text Box 8">
            <a:extLst>
              <a:ext uri="{FF2B5EF4-FFF2-40B4-BE49-F238E27FC236}">
                <a16:creationId xmlns:a16="http://schemas.microsoft.com/office/drawing/2014/main" id="{C25C40A4-C3EA-4A1F-81B1-1C7110798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825" y="684213"/>
            <a:ext cx="39481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Rate of Tax 2015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D16615-A9DE-4E2A-B544-4D75A7EF4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038" y="5614988"/>
            <a:ext cx="4903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= £500000 - £31785 = £468215</a:t>
            </a:r>
            <a:endParaRPr lang="en-GB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10E32C-6136-4047-9C82-3132C80FA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7488" y="6218238"/>
            <a:ext cx="3838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= 0.4 x 118215 = </a:t>
            </a:r>
            <a:r>
              <a:rPr lang="en-GB" altLang="en-US"/>
              <a:t>£47286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A0BDE8-09C7-4896-8036-324CA96E8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038" y="6218238"/>
            <a:ext cx="4656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Tax @ 40% :	   40% of £118215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7" name="Cloud 16">
            <a:extLst>
              <a:ext uri="{FF2B5EF4-FFF2-40B4-BE49-F238E27FC236}">
                <a16:creationId xmlns:a16="http://schemas.microsoft.com/office/drawing/2014/main" id="{3AEE1591-AACF-405E-B7A6-4A907238CA48}"/>
              </a:ext>
            </a:extLst>
          </p:cNvPr>
          <p:cNvSpPr/>
          <p:nvPr/>
        </p:nvSpPr>
        <p:spPr>
          <a:xfrm>
            <a:off x="0" y="0"/>
            <a:ext cx="3038475" cy="2474913"/>
          </a:xfrm>
          <a:prstGeom prst="cloud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150000 </a:t>
            </a:r>
          </a:p>
          <a:p>
            <a:pPr algn="r">
              <a:defRPr/>
            </a:pPr>
            <a:r>
              <a:rPr lang="en-GB" u="sng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– 31785</a:t>
            </a:r>
          </a:p>
          <a:p>
            <a:pPr algn="r"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£118215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3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1" grpId="0"/>
      <p:bldP spid="12" grpId="0"/>
      <p:bldP spid="14" grpId="0"/>
      <p:bldP spid="17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scottishflag">
            <a:extLst>
              <a:ext uri="{FF2B5EF4-FFF2-40B4-BE49-F238E27FC236}">
                <a16:creationId xmlns:a16="http://schemas.microsoft.com/office/drawing/2014/main" id="{A26A14D6-F357-4CCD-8316-19634890B05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4" descr="Office Objects 0572">
            <a:extLst>
              <a:ext uri="{FF2B5EF4-FFF2-40B4-BE49-F238E27FC236}">
                <a16:creationId xmlns:a16="http://schemas.microsoft.com/office/drawing/2014/main" id="{C63C4184-5D72-4990-8F99-BD8961B1F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Text Box 7">
            <a:extLst>
              <a:ext uri="{FF2B5EF4-FFF2-40B4-BE49-F238E27FC236}">
                <a16:creationId xmlns:a16="http://schemas.microsoft.com/office/drawing/2014/main" id="{6F633A97-7593-48C4-98B4-28E9938791B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6A857857-6FB4-4408-BD7C-890429CB4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GB" sz="4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3798" name="Text Box 8">
            <a:extLst>
              <a:ext uri="{FF2B5EF4-FFF2-40B4-BE49-F238E27FC236}">
                <a16:creationId xmlns:a16="http://schemas.microsoft.com/office/drawing/2014/main" id="{08B057E8-CE0C-449C-AFC6-2195FC808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825" y="684213"/>
            <a:ext cx="39481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Rate of Tax 2015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E33F17-E664-416C-B2D0-2D032C68E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1984375"/>
            <a:ext cx="5172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£500000 - £ 150000 = £350000</a:t>
            </a:r>
            <a:endParaRPr lang="en-GB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2FAE12-10D8-4468-9067-E5E8DC1B1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8788" y="3340100"/>
            <a:ext cx="28051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= 0.45 x £350000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=</a:t>
            </a:r>
            <a:r>
              <a:rPr lang="en-GB" altLang="en-US"/>
              <a:t>£157500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82B6A8-4772-46AF-B594-4628E0DBF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2662238"/>
            <a:ext cx="4803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Tax @ 45% :	   45% of £350000</a:t>
            </a:r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DBF2BF7-51A8-4D4F-BC77-9FA0A158C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913" y="5065713"/>
            <a:ext cx="75453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Total Income Tax 	</a:t>
            </a:r>
            <a:r>
              <a:rPr lang="en-GB" altLang="en-US"/>
              <a:t>=</a:t>
            </a:r>
            <a:r>
              <a:rPr lang="en-GB" altLang="en-US">
                <a:solidFill>
                  <a:srgbClr val="FFFF00"/>
                </a:solidFill>
              </a:rPr>
              <a:t> </a:t>
            </a:r>
            <a:r>
              <a:rPr lang="en-GB" altLang="en-US"/>
              <a:t>£157500 + £47286 + £6357</a:t>
            </a:r>
          </a:p>
          <a:p>
            <a:pPr eaLnBrk="1" hangingPunct="1"/>
            <a:r>
              <a:rPr lang="en-GB" altLang="en-US"/>
              <a:t>			</a:t>
            </a:r>
          </a:p>
          <a:p>
            <a:pPr eaLnBrk="1" hangingPunct="1"/>
            <a:r>
              <a:rPr lang="en-GB" altLang="en-US"/>
              <a:t>			= £211143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build="p"/>
      <p:bldP spid="14" grpId="0" build="allAtOnce"/>
      <p:bldP spid="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24D322AE-A04D-429E-BEA7-0E4EFEBDD72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EF3652D-8999-4AF9-A150-ABA82FA63F9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63699250-D9F5-46B0-8915-09F070532B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8196" name="Picture 2" descr="Office Objects 0572">
            <a:extLst>
              <a:ext uri="{FF2B5EF4-FFF2-40B4-BE49-F238E27FC236}">
                <a16:creationId xmlns:a16="http://schemas.microsoft.com/office/drawing/2014/main" id="{59C2265E-5C3D-4460-9DE0-C1FAFF4C8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1" name="Rectangle 3">
            <a:extLst>
              <a:ext uri="{FF2B5EF4-FFF2-40B4-BE49-F238E27FC236}">
                <a16:creationId xmlns:a16="http://schemas.microsoft.com/office/drawing/2014/main" id="{29425452-1ABF-4679-A078-E5D9A03DB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65892" name="Rectangle 4">
            <a:extLst>
              <a:ext uri="{FF2B5EF4-FFF2-40B4-BE49-F238E27FC236}">
                <a16:creationId xmlns:a16="http://schemas.microsoft.com/office/drawing/2014/main" id="{75925C49-9C97-4C33-9D3E-40EA8EBB5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65893" name="Text Box 5">
            <a:extLst>
              <a:ext uri="{FF2B5EF4-FFF2-40B4-BE49-F238E27FC236}">
                <a16:creationId xmlns:a16="http://schemas.microsoft.com/office/drawing/2014/main" id="{1DDD827E-C460-46BF-9490-CAB8A7D95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6975" y="3025775"/>
            <a:ext cx="4137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the terms wages, salary, overtime and commission. </a:t>
            </a:r>
          </a:p>
        </p:txBody>
      </p:sp>
      <p:sp>
        <p:nvSpPr>
          <p:cNvPr id="8200" name="Line 6">
            <a:extLst>
              <a:ext uri="{FF2B5EF4-FFF2-40B4-BE49-F238E27FC236}">
                <a16:creationId xmlns:a16="http://schemas.microsoft.com/office/drawing/2014/main" id="{919011EB-196D-4E44-8B08-3DFA24BE91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5895" name="Rectangle 7">
            <a:extLst>
              <a:ext uri="{FF2B5EF4-FFF2-40B4-BE49-F238E27FC236}">
                <a16:creationId xmlns:a16="http://schemas.microsoft.com/office/drawing/2014/main" id="{640601A2-1732-4969-9B2E-3FB2163F2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revising basic wages and salaries.</a:t>
            </a:r>
          </a:p>
        </p:txBody>
      </p:sp>
      <p:sp>
        <p:nvSpPr>
          <p:cNvPr id="165896" name="Rectangle 8">
            <a:extLst>
              <a:ext uri="{FF2B5EF4-FFF2-40B4-BE49-F238E27FC236}">
                <a16:creationId xmlns:a16="http://schemas.microsoft.com/office/drawing/2014/main" id="{BEC2E2A1-BEA5-4B26-84ED-76356EBA0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1263" y="4027488"/>
            <a:ext cx="412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wage / salary.</a:t>
            </a:r>
          </a:p>
        </p:txBody>
      </p:sp>
      <p:pic>
        <p:nvPicPr>
          <p:cNvPr id="8203" name="Picture 9" descr="scottishflag">
            <a:extLst>
              <a:ext uri="{FF2B5EF4-FFF2-40B4-BE49-F238E27FC236}">
                <a16:creationId xmlns:a16="http://schemas.microsoft.com/office/drawing/2014/main" id="{B42D4212-129C-42D6-86F8-51D2C927CAC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6445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4" name="Text Box 10">
            <a:extLst>
              <a:ext uri="{FF2B5EF4-FFF2-40B4-BE49-F238E27FC236}">
                <a16:creationId xmlns:a16="http://schemas.microsoft.com/office/drawing/2014/main" id="{923B26EB-2C9E-403B-B1BB-A3385881DD9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5899" name="Rectangle 11">
            <a:extLst>
              <a:ext uri="{FF2B5EF4-FFF2-40B4-BE49-F238E27FC236}">
                <a16:creationId xmlns:a16="http://schemas.microsoft.com/office/drawing/2014/main" id="{D11702E9-AB56-4C7C-8335-E1DD2B0BC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Wages &amp; Salaries</a:t>
            </a:r>
          </a:p>
        </p:txBody>
      </p:sp>
      <p:sp>
        <p:nvSpPr>
          <p:cNvPr id="8206" name="TextBox 23">
            <a:extLst>
              <a:ext uri="{FF2B5EF4-FFF2-40B4-BE49-F238E27FC236}">
                <a16:creationId xmlns:a16="http://schemas.microsoft.com/office/drawing/2014/main" id="{7103DBFC-5721-46AF-95D7-AC144C7D8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5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3" grpId="0"/>
      <p:bldP spid="165895" grpId="0"/>
      <p:bldP spid="16589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59DA4262-3545-495A-9FC1-49DB443AA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34819" name="Text Box 3">
            <a:extLst>
              <a:ext uri="{FF2B5EF4-FFF2-40B4-BE49-F238E27FC236}">
                <a16:creationId xmlns:a16="http://schemas.microsoft.com/office/drawing/2014/main" id="{8CB87CE6-2F8F-43A3-89A0-A450F5A1A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465388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N5 Lifeskills</a:t>
            </a:r>
          </a:p>
          <a:p>
            <a:pPr algn="ctr" eaLnBrk="1" hangingPunct="1"/>
            <a:r>
              <a:rPr lang="en-GB" altLang="en-US" sz="3600"/>
              <a:t>Ex 20.3</a:t>
            </a:r>
          </a:p>
          <a:p>
            <a:pPr algn="ctr" eaLnBrk="1" hangingPunct="1"/>
            <a:r>
              <a:rPr lang="en-GB" altLang="en-US" sz="3600"/>
              <a:t>Ch20 (page 198)</a:t>
            </a:r>
          </a:p>
        </p:txBody>
      </p:sp>
      <p:pic>
        <p:nvPicPr>
          <p:cNvPr id="34820" name="Picture 4" descr="ag00463_">
            <a:extLst>
              <a:ext uri="{FF2B5EF4-FFF2-40B4-BE49-F238E27FC236}">
                <a16:creationId xmlns:a16="http://schemas.microsoft.com/office/drawing/2014/main" id="{42DBE310-F3F6-4472-8CD5-FF26DE93BB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6" descr="Office Objects 0572">
            <a:extLst>
              <a:ext uri="{FF2B5EF4-FFF2-40B4-BE49-F238E27FC236}">
                <a16:creationId xmlns:a16="http://schemas.microsoft.com/office/drawing/2014/main" id="{11CEE247-117C-41C3-AFE2-DBE8BB83DC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Rectangle 13">
            <a:extLst>
              <a:ext uri="{FF2B5EF4-FFF2-40B4-BE49-F238E27FC236}">
                <a16:creationId xmlns:a16="http://schemas.microsoft.com/office/drawing/2014/main" id="{A44E3F42-3970-41BA-BEEC-1DA55357E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000">
                <a:solidFill>
                  <a:srgbClr val="FFFF00"/>
                </a:solidFill>
              </a:rPr>
              <a:t>Wages &amp; Salaries</a:t>
            </a:r>
          </a:p>
        </p:txBody>
      </p:sp>
      <p:sp>
        <p:nvSpPr>
          <p:cNvPr id="34823" name="Text Box 3">
            <a:extLst>
              <a:ext uri="{FF2B5EF4-FFF2-40B4-BE49-F238E27FC236}">
                <a16:creationId xmlns:a16="http://schemas.microsoft.com/office/drawing/2014/main" id="{FD907E4B-8FEC-4939-BB9B-B24464AADB2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66862" y="4159250"/>
            <a:ext cx="40655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4824" name="Picture 6" descr="scottishflag">
            <a:extLst>
              <a:ext uri="{FF2B5EF4-FFF2-40B4-BE49-F238E27FC236}">
                <a16:creationId xmlns:a16="http://schemas.microsoft.com/office/drawing/2014/main" id="{91486141-57C3-4B3D-8D65-997327DDA8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4">
            <a:extLst>
              <a:ext uri="{FF2B5EF4-FFF2-40B4-BE49-F238E27FC236}">
                <a16:creationId xmlns:a16="http://schemas.microsoft.com/office/drawing/2014/main" id="{817C6025-BAF0-448E-AA43-3EC1B64E7C2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940300" cy="2101850"/>
            <a:chOff x="0" y="-1"/>
            <a:chExt cx="4394579" cy="2101755"/>
          </a:xfrm>
        </p:grpSpPr>
        <p:sp>
          <p:nvSpPr>
            <p:cNvPr id="10" name="Cloud 9">
              <a:extLst>
                <a:ext uri="{FF2B5EF4-FFF2-40B4-BE49-F238E27FC236}">
                  <a16:creationId xmlns:a16="http://schemas.microsoft.com/office/drawing/2014/main" id="{1FFD1D32-6545-4B51-82C9-ED66B9B40FA6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1" name="Picture 10" descr="TICK.jpg">
              <a:extLst>
                <a:ext uri="{FF2B5EF4-FFF2-40B4-BE49-F238E27FC236}">
                  <a16:creationId xmlns:a16="http://schemas.microsoft.com/office/drawing/2014/main" id="{E4C041F9-A21F-4821-8190-0F3C0D097503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>
            <a:extLst>
              <a:ext uri="{FF2B5EF4-FFF2-40B4-BE49-F238E27FC236}">
                <a16:creationId xmlns:a16="http://schemas.microsoft.com/office/drawing/2014/main" id="{6F960B05-20C1-4BDE-A356-724649705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97388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3">
            <a:extLst>
              <a:ext uri="{FF2B5EF4-FFF2-40B4-BE49-F238E27FC236}">
                <a16:creationId xmlns:a16="http://schemas.microsoft.com/office/drawing/2014/main" id="{C4F85F01-00C6-4AD9-B257-C33CF63A9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5" y="642938"/>
            <a:ext cx="204787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TextBox 4">
            <a:extLst>
              <a:ext uri="{FF2B5EF4-FFF2-40B4-BE49-F238E27FC236}">
                <a16:creationId xmlns:a16="http://schemas.microsoft.com/office/drawing/2014/main" id="{AF171CD0-594D-433C-9FAB-9823220DC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1613" y="4071938"/>
            <a:ext cx="1322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 marks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>
            <a:extLst>
              <a:ext uri="{FF2B5EF4-FFF2-40B4-BE49-F238E27FC236}">
                <a16:creationId xmlns:a16="http://schemas.microsoft.com/office/drawing/2014/main" id="{97F90DA4-7FB6-4DFD-823E-82D0697D6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" y="214313"/>
            <a:ext cx="8990013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mso11707">
            <a:extLst>
              <a:ext uri="{FF2B5EF4-FFF2-40B4-BE49-F238E27FC236}">
                <a16:creationId xmlns:a16="http://schemas.microsoft.com/office/drawing/2014/main" id="{B35ECDC3-1E76-4FA9-A623-407D3F06B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 t="8159" r="16068" b="74477"/>
          <a:stretch>
            <a:fillRect/>
          </a:stretch>
        </p:blipFill>
        <p:spPr bwMode="auto">
          <a:xfrm>
            <a:off x="0" y="214313"/>
            <a:ext cx="9001125" cy="30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92E0069B">
            <a:extLst>
              <a:ext uri="{FF2B5EF4-FFF2-40B4-BE49-F238E27FC236}">
                <a16:creationId xmlns:a16="http://schemas.microsoft.com/office/drawing/2014/main" id="{8337BBBD-4847-4162-A98D-A8A75FA4B7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" r="2280"/>
          <a:stretch>
            <a:fillRect/>
          </a:stretch>
        </p:blipFill>
        <p:spPr bwMode="auto">
          <a:xfrm>
            <a:off x="0" y="0"/>
            <a:ext cx="9196388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FFEB6568-88F3-4145-A1A1-25DE4BCB799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B57BFAA-C5AF-4469-9DF5-43ABD774DF3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05DF1DCF-E3AD-459B-826A-9E7D99D1AD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9220" name="Picture 3" descr="scottishflag">
            <a:extLst>
              <a:ext uri="{FF2B5EF4-FFF2-40B4-BE49-F238E27FC236}">
                <a16:creationId xmlns:a16="http://schemas.microsoft.com/office/drawing/2014/main" id="{0D278451-B70A-4A94-903F-7BAF1F8F84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58896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Office Objects 0572">
            <a:extLst>
              <a:ext uri="{FF2B5EF4-FFF2-40B4-BE49-F238E27FC236}">
                <a16:creationId xmlns:a16="http://schemas.microsoft.com/office/drawing/2014/main" id="{44DB0CD0-E22D-4C05-A39E-CCC0A3CFE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9510" name="Text Box 6">
            <a:extLst>
              <a:ext uri="{FF2B5EF4-FFF2-40B4-BE49-F238E27FC236}">
                <a16:creationId xmlns:a16="http://schemas.microsoft.com/office/drawing/2014/main" id="{B558398B-6AC8-465E-95E4-C023C0B12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2366963"/>
            <a:ext cx="8328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Wages / Salary : 	How much a person is paid to do a job.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	Can be measured weekly, monthly or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	annually.</a:t>
            </a:r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22A40CEB-BE97-433D-A95B-F84E5511D94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49513" name="Rectangle 9">
            <a:extLst>
              <a:ext uri="{FF2B5EF4-FFF2-40B4-BE49-F238E27FC236}">
                <a16:creationId xmlns:a16="http://schemas.microsoft.com/office/drawing/2014/main" id="{68596EA7-244E-4AF4-A84C-95740B81C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149514" name="Text Box 10">
            <a:extLst>
              <a:ext uri="{FF2B5EF4-FFF2-40B4-BE49-F238E27FC236}">
                <a16:creationId xmlns:a16="http://schemas.microsoft.com/office/drawing/2014/main" id="{5332E348-02A9-47EB-B2A6-53930C248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" y="4524375"/>
            <a:ext cx="6796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Hourly rate : 	How much you get paid for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	an hours work.</a:t>
            </a:r>
          </a:p>
        </p:txBody>
      </p:sp>
      <p:sp>
        <p:nvSpPr>
          <p:cNvPr id="9226" name="TextBox 23">
            <a:extLst>
              <a:ext uri="{FF2B5EF4-FFF2-40B4-BE49-F238E27FC236}">
                <a16:creationId xmlns:a16="http://schemas.microsoft.com/office/drawing/2014/main" id="{85665004-7900-4F89-816A-E711FF27F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0" grpId="0"/>
      <p:bldP spid="1495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>
            <a:extLst>
              <a:ext uri="{FF2B5EF4-FFF2-40B4-BE49-F238E27FC236}">
                <a16:creationId xmlns:a16="http://schemas.microsoft.com/office/drawing/2014/main" id="{99C8AA9C-FCB5-4239-94CD-306C72086F6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842AD21-B994-48D3-AD32-B9A30C1A2BA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AFDB1E05-DF11-4FF5-8839-6CE3566049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4" name="Picture 2" descr="scottishflag">
            <a:extLst>
              <a:ext uri="{FF2B5EF4-FFF2-40B4-BE49-F238E27FC236}">
                <a16:creationId xmlns:a16="http://schemas.microsoft.com/office/drawing/2014/main" id="{78CD9902-7527-4525-9AF3-7AEBEE34942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6032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4" descr="Office Objects 0572">
            <a:extLst>
              <a:ext uri="{FF2B5EF4-FFF2-40B4-BE49-F238E27FC236}">
                <a16:creationId xmlns:a16="http://schemas.microsoft.com/office/drawing/2014/main" id="{1EF18F60-7D84-4C08-9F4C-B709A9FE3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45" name="Rectangle 5">
            <a:extLst>
              <a:ext uri="{FF2B5EF4-FFF2-40B4-BE49-F238E27FC236}">
                <a16:creationId xmlns:a16="http://schemas.microsoft.com/office/drawing/2014/main" id="{0432B6A7-11D9-4E97-81C7-F470992FF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3063" y="4354513"/>
            <a:ext cx="4475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£10.50 x 40 = £420.00</a:t>
            </a:r>
          </a:p>
        </p:txBody>
      </p:sp>
      <p:sp>
        <p:nvSpPr>
          <p:cNvPr id="163846" name="Rectangle 6">
            <a:extLst>
              <a:ext uri="{FF2B5EF4-FFF2-40B4-BE49-F238E27FC236}">
                <a16:creationId xmlns:a16="http://schemas.microsoft.com/office/drawing/2014/main" id="{DD73EF51-2C81-4262-801C-0534536FD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075" y="4354513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Pay is = </a:t>
            </a:r>
          </a:p>
        </p:txBody>
      </p:sp>
      <p:sp>
        <p:nvSpPr>
          <p:cNvPr id="10248" name="Text Box 7">
            <a:extLst>
              <a:ext uri="{FF2B5EF4-FFF2-40B4-BE49-F238E27FC236}">
                <a16:creationId xmlns:a16="http://schemas.microsoft.com/office/drawing/2014/main" id="{3B97934F-A56E-4497-91CD-6C66D2635DC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249" name="Text Box 8">
            <a:extLst>
              <a:ext uri="{FF2B5EF4-FFF2-40B4-BE49-F238E27FC236}">
                <a16:creationId xmlns:a16="http://schemas.microsoft.com/office/drawing/2014/main" id="{26A315A2-68EC-401C-9ADC-C7C0DA91C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" y="2116138"/>
            <a:ext cx="877411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 sz="28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Adam is a joiner his hourly rate of pay is £10.50.</a:t>
            </a:r>
          </a:p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He works 40 hours a week. What is his basic pay?</a:t>
            </a:r>
          </a:p>
        </p:txBody>
      </p:sp>
      <p:sp>
        <p:nvSpPr>
          <p:cNvPr id="163849" name="Rectangle 9">
            <a:extLst>
              <a:ext uri="{FF2B5EF4-FFF2-40B4-BE49-F238E27FC236}">
                <a16:creationId xmlns:a16="http://schemas.microsoft.com/office/drawing/2014/main" id="{CC4C58D6-7184-4304-92B1-D1202E330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10251" name="TextBox 23">
            <a:extLst>
              <a:ext uri="{FF2B5EF4-FFF2-40B4-BE49-F238E27FC236}">
                <a16:creationId xmlns:a16="http://schemas.microsoft.com/office/drawing/2014/main" id="{F42A9AB8-91CD-476C-A792-BBFA3BEF3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5" grpId="0"/>
      <p:bldP spid="1638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1735EE95-9857-4D03-AD74-A15D09609D1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B047BE-258C-4220-9447-7D4636E8142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98DCC6E3-C753-425F-A91A-44EAB29BE9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68" name="Picture 2" descr="scottishflag">
            <a:extLst>
              <a:ext uri="{FF2B5EF4-FFF2-40B4-BE49-F238E27FC236}">
                <a16:creationId xmlns:a16="http://schemas.microsoft.com/office/drawing/2014/main" id="{00AB9248-4CB5-4F35-8768-670B37AD9D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57626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4" descr="Office Objects 0572">
            <a:extLst>
              <a:ext uri="{FF2B5EF4-FFF2-40B4-BE49-F238E27FC236}">
                <a16:creationId xmlns:a16="http://schemas.microsoft.com/office/drawing/2014/main" id="{BAF0B841-A47B-4878-ABFE-E35CE930B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8965" name="Rectangle 5">
            <a:extLst>
              <a:ext uri="{FF2B5EF4-FFF2-40B4-BE49-F238E27FC236}">
                <a16:creationId xmlns:a16="http://schemas.microsoft.com/office/drawing/2014/main" id="{60DBF3BF-0689-4E86-B210-7083B7856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0" y="4492625"/>
            <a:ext cx="44751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£153.60 </a:t>
            </a:r>
            <a:r>
              <a:rPr lang="en-US" altLang="en-US" sz="2800">
                <a:latin typeface="Shruti" panose="020B0502040204020203" pitchFamily="34" charset="0"/>
              </a:rPr>
              <a:t>÷</a:t>
            </a:r>
            <a:r>
              <a:rPr lang="en-GB" altLang="en-US" sz="2800"/>
              <a:t> 32 = £4.80</a:t>
            </a:r>
          </a:p>
        </p:txBody>
      </p:sp>
      <p:sp>
        <p:nvSpPr>
          <p:cNvPr id="168966" name="Rectangle 6">
            <a:extLst>
              <a:ext uri="{FF2B5EF4-FFF2-40B4-BE49-F238E27FC236}">
                <a16:creationId xmlns:a16="http://schemas.microsoft.com/office/drawing/2014/main" id="{E0F88EED-0676-4022-8FD2-4E6C97FDC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075" y="4492625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Pay is = </a:t>
            </a:r>
          </a:p>
        </p:txBody>
      </p:sp>
      <p:sp>
        <p:nvSpPr>
          <p:cNvPr id="11272" name="Text Box 7">
            <a:extLst>
              <a:ext uri="{FF2B5EF4-FFF2-40B4-BE49-F238E27FC236}">
                <a16:creationId xmlns:a16="http://schemas.microsoft.com/office/drawing/2014/main" id="{4271AF39-56E7-407D-8BFD-E74BB19EE7D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273" name="Text Box 8">
            <a:extLst>
              <a:ext uri="{FF2B5EF4-FFF2-40B4-BE49-F238E27FC236}">
                <a16:creationId xmlns:a16="http://schemas.microsoft.com/office/drawing/2014/main" id="{B12E9E6C-5B7C-47DB-8260-D41EAD602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116138"/>
            <a:ext cx="83534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Chris starts a new job and is promised a hourly rate of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£4.90. His wage for the week was £153.60 for 32 hours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of work.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Was the employers promise true.</a:t>
            </a:r>
          </a:p>
        </p:txBody>
      </p:sp>
      <p:sp>
        <p:nvSpPr>
          <p:cNvPr id="168969" name="Rectangle 9">
            <a:extLst>
              <a:ext uri="{FF2B5EF4-FFF2-40B4-BE49-F238E27FC236}">
                <a16:creationId xmlns:a16="http://schemas.microsoft.com/office/drawing/2014/main" id="{AA78EF33-B5F4-4245-9301-F8DE80813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168970" name="Text Box 10">
            <a:extLst>
              <a:ext uri="{FF2B5EF4-FFF2-40B4-BE49-F238E27FC236}">
                <a16:creationId xmlns:a16="http://schemas.microsoft.com/office/drawing/2014/main" id="{16D9C459-6C16-4575-89D4-CE036BE77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8088" y="5119688"/>
            <a:ext cx="13890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False !</a:t>
            </a:r>
          </a:p>
        </p:txBody>
      </p:sp>
      <p:sp>
        <p:nvSpPr>
          <p:cNvPr id="11276" name="TextBox 23">
            <a:extLst>
              <a:ext uri="{FF2B5EF4-FFF2-40B4-BE49-F238E27FC236}">
                <a16:creationId xmlns:a16="http://schemas.microsoft.com/office/drawing/2014/main" id="{63983F13-5388-4865-89A7-1D4557D5F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5" grpId="0"/>
      <p:bldP spid="168966" grpId="0"/>
      <p:bldP spid="1689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>
            <a:extLst>
              <a:ext uri="{FF2B5EF4-FFF2-40B4-BE49-F238E27FC236}">
                <a16:creationId xmlns:a16="http://schemas.microsoft.com/office/drawing/2014/main" id="{67F94481-58E5-4DD5-81EE-8C3A19F30FD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EFDAAA7-28F8-4CE2-A02D-0D2F0FA9B56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792A33D9-651A-47A1-A984-1D5C185530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2292" name="Picture 2" descr="scottishflag">
            <a:extLst>
              <a:ext uri="{FF2B5EF4-FFF2-40B4-BE49-F238E27FC236}">
                <a16:creationId xmlns:a16="http://schemas.microsoft.com/office/drawing/2014/main" id="{1A73B983-1A86-4D6B-9E82-2A1DDD52849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57626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3" descr="Office Objects 0572">
            <a:extLst>
              <a:ext uri="{FF2B5EF4-FFF2-40B4-BE49-F238E27FC236}">
                <a16:creationId xmlns:a16="http://schemas.microsoft.com/office/drawing/2014/main" id="{0D833B53-2CD5-494A-AA1B-8D079A641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132" name="Text Box 4">
            <a:extLst>
              <a:ext uri="{FF2B5EF4-FFF2-40B4-BE49-F238E27FC236}">
                <a16:creationId xmlns:a16="http://schemas.microsoft.com/office/drawing/2014/main" id="{59AB8546-4D7B-480C-8214-E70F9B186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325" y="1960563"/>
            <a:ext cx="7904163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>
                <a:solidFill>
                  <a:srgbClr val="FFFF00"/>
                </a:solidFill>
              </a:rPr>
              <a:t>Annual Wage / Salary</a:t>
            </a:r>
          </a:p>
          <a:p>
            <a:pPr algn="ctr" eaLnBrk="1" hangingPunct="1"/>
            <a:r>
              <a:rPr lang="en-GB" altLang="en-US" sz="3600">
                <a:solidFill>
                  <a:srgbClr val="FFFF00"/>
                </a:solidFill>
              </a:rPr>
              <a:t>  	</a:t>
            </a:r>
          </a:p>
          <a:p>
            <a:pPr algn="ctr" eaLnBrk="1" hangingPunct="1"/>
            <a:r>
              <a:rPr lang="en-GB" altLang="en-US" sz="3600">
                <a:solidFill>
                  <a:srgbClr val="FFFF00"/>
                </a:solidFill>
              </a:rPr>
              <a:t>How much a person is paid in a year.</a:t>
            </a:r>
          </a:p>
        </p:txBody>
      </p:sp>
      <p:sp>
        <p:nvSpPr>
          <p:cNvPr id="12295" name="Text Box 5">
            <a:extLst>
              <a:ext uri="{FF2B5EF4-FFF2-40B4-BE49-F238E27FC236}">
                <a16:creationId xmlns:a16="http://schemas.microsoft.com/office/drawing/2014/main" id="{DAC7A53B-9980-4879-80CE-5E9FF196324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6134" name="Rectangle 6">
            <a:extLst>
              <a:ext uri="{FF2B5EF4-FFF2-40B4-BE49-F238E27FC236}">
                <a16:creationId xmlns:a16="http://schemas.microsoft.com/office/drawing/2014/main" id="{3936E45B-4217-42DD-805D-60EEDABC4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176136" name="Text Box 8">
            <a:extLst>
              <a:ext uri="{FF2B5EF4-FFF2-40B4-BE49-F238E27FC236}">
                <a16:creationId xmlns:a16="http://schemas.microsoft.com/office/drawing/2014/main" id="{31312AD3-55FB-4F65-B840-153090734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2088" y="3919538"/>
            <a:ext cx="43370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12 months in a year</a:t>
            </a:r>
          </a:p>
        </p:txBody>
      </p:sp>
      <p:sp>
        <p:nvSpPr>
          <p:cNvPr id="176137" name="Text Box 9">
            <a:extLst>
              <a:ext uri="{FF2B5EF4-FFF2-40B4-BE49-F238E27FC236}">
                <a16:creationId xmlns:a16="http://schemas.microsoft.com/office/drawing/2014/main" id="{F67ADC78-8350-4639-832A-7B4168C54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575" y="4772025"/>
            <a:ext cx="4156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52 weeks in a year</a:t>
            </a:r>
          </a:p>
        </p:txBody>
      </p:sp>
      <p:sp>
        <p:nvSpPr>
          <p:cNvPr id="12299" name="TextBox 23">
            <a:extLst>
              <a:ext uri="{FF2B5EF4-FFF2-40B4-BE49-F238E27FC236}">
                <a16:creationId xmlns:a16="http://schemas.microsoft.com/office/drawing/2014/main" id="{94BD3D7E-F02C-4DD2-A9DE-1F698D62A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2" grpId="0"/>
      <p:bldP spid="176136" grpId="0"/>
      <p:bldP spid="1761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F2EE35FE-4220-4E8A-A4EF-12E2FC650AD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AF7BA43-7E8B-47FB-AF6D-28109D6FA76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9ECCEB23-253E-4F24-A2DA-9D98ECC6D7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6" name="Picture 2" descr="scottishflag">
            <a:extLst>
              <a:ext uri="{FF2B5EF4-FFF2-40B4-BE49-F238E27FC236}">
                <a16:creationId xmlns:a16="http://schemas.microsoft.com/office/drawing/2014/main" id="{E112CDDA-6B4F-4689-9475-E99583AF6CD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57626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4" descr="Office Objects 0572">
            <a:extLst>
              <a:ext uri="{FF2B5EF4-FFF2-40B4-BE49-F238E27FC236}">
                <a16:creationId xmlns:a16="http://schemas.microsoft.com/office/drawing/2014/main" id="{49BBBDA2-AF7F-4840-86DC-D200BC5EA5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7157" name="Rectangle 5">
            <a:extLst>
              <a:ext uri="{FF2B5EF4-FFF2-40B4-BE49-F238E27FC236}">
                <a16:creationId xmlns:a16="http://schemas.microsoft.com/office/drawing/2014/main" id="{1C40F986-A8C3-43EA-8D7A-D0379C6C2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450" y="4354513"/>
            <a:ext cx="352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£1 100 x 12 = £ 13 200</a:t>
            </a:r>
          </a:p>
        </p:txBody>
      </p:sp>
      <p:sp>
        <p:nvSpPr>
          <p:cNvPr id="177158" name="Rectangle 6">
            <a:extLst>
              <a:ext uri="{FF2B5EF4-FFF2-40B4-BE49-F238E27FC236}">
                <a16:creationId xmlns:a16="http://schemas.microsoft.com/office/drawing/2014/main" id="{E5CC3B2E-CF81-4E23-B64C-FB0372B6F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063" y="4354513"/>
            <a:ext cx="246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Annual Salary = </a:t>
            </a:r>
          </a:p>
        </p:txBody>
      </p:sp>
      <p:sp>
        <p:nvSpPr>
          <p:cNvPr id="13320" name="Text Box 7">
            <a:extLst>
              <a:ext uri="{FF2B5EF4-FFF2-40B4-BE49-F238E27FC236}">
                <a16:creationId xmlns:a16="http://schemas.microsoft.com/office/drawing/2014/main" id="{FBF245E6-175E-4A89-9949-FCA395F05DA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321" name="Text Box 8">
            <a:extLst>
              <a:ext uri="{FF2B5EF4-FFF2-40B4-BE49-F238E27FC236}">
                <a16:creationId xmlns:a16="http://schemas.microsoft.com/office/drawing/2014/main" id="{BC4F2679-75E2-4CDE-ACE4-2F80C660C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916113"/>
            <a:ext cx="56769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 mechanic gets paid £1 100 a month.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 bus driver gets paid £260 a week.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Who gets the better annual salary.</a:t>
            </a:r>
          </a:p>
        </p:txBody>
      </p:sp>
      <p:sp>
        <p:nvSpPr>
          <p:cNvPr id="177161" name="Rectangle 9">
            <a:extLst>
              <a:ext uri="{FF2B5EF4-FFF2-40B4-BE49-F238E27FC236}">
                <a16:creationId xmlns:a16="http://schemas.microsoft.com/office/drawing/2014/main" id="{384CD577-2FB4-4C51-86EA-423520AD4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177162" name="Rectangle 10">
            <a:extLst>
              <a:ext uri="{FF2B5EF4-FFF2-40B4-BE49-F238E27FC236}">
                <a16:creationId xmlns:a16="http://schemas.microsoft.com/office/drawing/2014/main" id="{549DEEF5-D4BF-43E9-AA20-1A83B128C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25" y="4354513"/>
            <a:ext cx="169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Mechanic :</a:t>
            </a:r>
          </a:p>
        </p:txBody>
      </p:sp>
      <p:sp>
        <p:nvSpPr>
          <p:cNvPr id="177163" name="Rectangle 11">
            <a:extLst>
              <a:ext uri="{FF2B5EF4-FFF2-40B4-BE49-F238E27FC236}">
                <a16:creationId xmlns:a16="http://schemas.microsoft.com/office/drawing/2014/main" id="{1E48B08C-C751-4F02-8EFB-E73EA5090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763" y="5086350"/>
            <a:ext cx="186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Bus Driver :</a:t>
            </a:r>
          </a:p>
        </p:txBody>
      </p:sp>
      <p:sp>
        <p:nvSpPr>
          <p:cNvPr id="177164" name="Rectangle 12">
            <a:extLst>
              <a:ext uri="{FF2B5EF4-FFF2-40B4-BE49-F238E27FC236}">
                <a16:creationId xmlns:a16="http://schemas.microsoft.com/office/drawing/2014/main" id="{AC29488B-B719-41F5-9E0E-16FEF76F5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4650" y="5076825"/>
            <a:ext cx="352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£260 x 52 = £ 13 520</a:t>
            </a:r>
          </a:p>
        </p:txBody>
      </p:sp>
      <p:sp>
        <p:nvSpPr>
          <p:cNvPr id="177165" name="Rectangle 13">
            <a:extLst>
              <a:ext uri="{FF2B5EF4-FFF2-40B4-BE49-F238E27FC236}">
                <a16:creationId xmlns:a16="http://schemas.microsoft.com/office/drawing/2014/main" id="{F8579077-B161-4C4E-A409-D608BAC91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6263" y="5076825"/>
            <a:ext cx="246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Annual Salary = </a:t>
            </a:r>
          </a:p>
        </p:txBody>
      </p:sp>
      <p:sp>
        <p:nvSpPr>
          <p:cNvPr id="177166" name="Text Box 14">
            <a:extLst>
              <a:ext uri="{FF2B5EF4-FFF2-40B4-BE49-F238E27FC236}">
                <a16:creationId xmlns:a16="http://schemas.microsoft.com/office/drawing/2014/main" id="{89DDB06A-DBB8-4BB9-9AAC-FDAC19108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3013" y="5676900"/>
            <a:ext cx="4999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Bus driver has better annual wage</a:t>
            </a:r>
          </a:p>
        </p:txBody>
      </p:sp>
      <p:sp>
        <p:nvSpPr>
          <p:cNvPr id="13328" name="TextBox 23">
            <a:extLst>
              <a:ext uri="{FF2B5EF4-FFF2-40B4-BE49-F238E27FC236}">
                <a16:creationId xmlns:a16="http://schemas.microsoft.com/office/drawing/2014/main" id="{A59C006F-25AA-457D-8246-26F61EAFE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7" grpId="0"/>
      <p:bldP spid="177158" grpId="0"/>
      <p:bldP spid="177162" grpId="0"/>
      <p:bldP spid="177163" grpId="0"/>
      <p:bldP spid="177164" grpId="0"/>
      <p:bldP spid="177165" grpId="0"/>
      <p:bldP spid="1771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10DBAFF7-E81A-45BF-9A58-7B2782A5ED3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A80C8E6-4BA8-41C6-84CA-6158889AFD3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FB8ACF0A-F665-4EF7-8EFE-964529D2FB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4340" name="Picture 2" descr="scottishflag">
            <a:extLst>
              <a:ext uri="{FF2B5EF4-FFF2-40B4-BE49-F238E27FC236}">
                <a16:creationId xmlns:a16="http://schemas.microsoft.com/office/drawing/2014/main" id="{B6409BE4-CB85-42D0-8317-55E4AC41F5D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576263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3" descr="Office Objects 0572">
            <a:extLst>
              <a:ext uri="{FF2B5EF4-FFF2-40B4-BE49-F238E27FC236}">
                <a16:creationId xmlns:a16="http://schemas.microsoft.com/office/drawing/2014/main" id="{03F17C1C-354A-4937-ABD0-0ABAD4B63B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3780" name="Text Box 4">
            <a:extLst>
              <a:ext uri="{FF2B5EF4-FFF2-40B4-BE49-F238E27FC236}">
                <a16:creationId xmlns:a16="http://schemas.microsoft.com/office/drawing/2014/main" id="{6C4FB3A2-31B6-48AE-B20D-F4EB16580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2085975"/>
            <a:ext cx="82089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Overtime : 	When you do extra work above your basic 		hours.</a:t>
            </a:r>
          </a:p>
        </p:txBody>
      </p:sp>
      <p:sp>
        <p:nvSpPr>
          <p:cNvPr id="14343" name="Text Box 5">
            <a:extLst>
              <a:ext uri="{FF2B5EF4-FFF2-40B4-BE49-F238E27FC236}">
                <a16:creationId xmlns:a16="http://schemas.microsoft.com/office/drawing/2014/main" id="{DF7D9554-8EF6-4FCB-BC84-A87E4FE04B3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03782" name="Rectangle 6">
            <a:extLst>
              <a:ext uri="{FF2B5EF4-FFF2-40B4-BE49-F238E27FC236}">
                <a16:creationId xmlns:a16="http://schemas.microsoft.com/office/drawing/2014/main" id="{7AED34BF-7FD2-4C81-982C-0D37AA3BB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Salaries &amp; Overtime</a:t>
            </a:r>
          </a:p>
        </p:txBody>
      </p:sp>
      <p:sp>
        <p:nvSpPr>
          <p:cNvPr id="203783" name="Text Box 7">
            <a:extLst>
              <a:ext uri="{FF2B5EF4-FFF2-40B4-BE49-F238E27FC236}">
                <a16:creationId xmlns:a16="http://schemas.microsoft.com/office/drawing/2014/main" id="{FED99314-AA5F-4C76-851D-7BB5ED03B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4975" y="3173413"/>
            <a:ext cx="6189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You get a better hourly rate for overtime.</a:t>
            </a:r>
          </a:p>
        </p:txBody>
      </p:sp>
      <p:sp>
        <p:nvSpPr>
          <p:cNvPr id="203784" name="Text Box 8">
            <a:extLst>
              <a:ext uri="{FF2B5EF4-FFF2-40B4-BE49-F238E27FC236}">
                <a16:creationId xmlns:a16="http://schemas.microsoft.com/office/drawing/2014/main" id="{E098B8EC-C9B5-4CEF-9924-E674E5315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2563" y="3857625"/>
            <a:ext cx="681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Write down the two common rates of overtime</a:t>
            </a:r>
          </a:p>
        </p:txBody>
      </p:sp>
      <p:sp>
        <p:nvSpPr>
          <p:cNvPr id="203786" name="AutoShape 10">
            <a:extLst>
              <a:ext uri="{FF2B5EF4-FFF2-40B4-BE49-F238E27FC236}">
                <a16:creationId xmlns:a16="http://schemas.microsoft.com/office/drawing/2014/main" id="{AC0F8F43-93B8-4420-9BD3-36F5793AD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725" y="4506913"/>
            <a:ext cx="2971800" cy="1228725"/>
          </a:xfrm>
          <a:prstGeom prst="cloudCallout">
            <a:avLst>
              <a:gd name="adj1" fmla="val 61750"/>
              <a:gd name="adj2" fmla="val -66019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Double time (x2)</a:t>
            </a:r>
          </a:p>
        </p:txBody>
      </p:sp>
      <p:sp>
        <p:nvSpPr>
          <p:cNvPr id="203787" name="AutoShape 11">
            <a:extLst>
              <a:ext uri="{FF2B5EF4-FFF2-40B4-BE49-F238E27FC236}">
                <a16:creationId xmlns:a16="http://schemas.microsoft.com/office/drawing/2014/main" id="{14002B0E-7E76-4607-B9A3-859F8240B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525" y="4522788"/>
            <a:ext cx="2971800" cy="1228725"/>
          </a:xfrm>
          <a:prstGeom prst="cloudCallout">
            <a:avLst>
              <a:gd name="adj1" fmla="val -77991"/>
              <a:gd name="adj2" fmla="val -70671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Time and a half (x1.5)</a:t>
            </a:r>
          </a:p>
        </p:txBody>
      </p:sp>
      <p:sp>
        <p:nvSpPr>
          <p:cNvPr id="14349" name="TextBox 23">
            <a:extLst>
              <a:ext uri="{FF2B5EF4-FFF2-40B4-BE49-F238E27FC236}">
                <a16:creationId xmlns:a16="http://schemas.microsoft.com/office/drawing/2014/main" id="{FA80CBB6-C5FC-48CE-990A-C5192B98F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347788"/>
            <a:ext cx="23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  <a:p>
            <a:pPr algn="ctr" eaLnBrk="1" hangingPunct="1"/>
            <a:endParaRPr lang="en-GB" altLang="en-US" sz="14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3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3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0" grpId="0"/>
      <p:bldP spid="203783" grpId="0"/>
      <p:bldP spid="203784" grpId="0"/>
      <p:bldP spid="203786" grpId="0" animBg="1"/>
      <p:bldP spid="203787" grpId="0" animBg="1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2152</TotalTime>
  <Words>1679</Words>
  <Application>Microsoft Office PowerPoint</Application>
  <PresentationFormat>On-screen Show (4:3)</PresentationFormat>
  <Paragraphs>343</Paragraphs>
  <Slides>34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Comic Sans MS</vt:lpstr>
      <vt:lpstr>Arial</vt:lpstr>
      <vt:lpstr>Tahoma</vt:lpstr>
      <vt:lpstr>Wingdings</vt:lpstr>
      <vt:lpstr>Shruti</vt:lpstr>
      <vt:lpstr>Arial Narrow</vt:lpstr>
      <vt:lpstr>1_Shimmer</vt:lpstr>
      <vt:lpstr>Default Design</vt:lpstr>
      <vt:lpstr>MathType 6.0 Equation</vt:lpstr>
      <vt:lpstr>Microsoft Equation 3.0</vt:lpstr>
      <vt:lpstr>Wages &amp; Salaries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app</cp:lastModifiedBy>
  <cp:revision>281</cp:revision>
  <dcterms:created xsi:type="dcterms:W3CDTF">2005-04-06T16:52:43Z</dcterms:created>
  <dcterms:modified xsi:type="dcterms:W3CDTF">2026-07-04T15:25:20Z</dcterms:modified>
</cp:coreProperties>
</file>