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798" r:id="rId2"/>
    <p:sldMasterId id="2147484800" r:id="rId3"/>
    <p:sldMasterId id="2147484802" r:id="rId4"/>
    <p:sldMasterId id="2147485490" r:id="rId5"/>
    <p:sldMasterId id="2147485494" r:id="rId6"/>
  </p:sldMasterIdLst>
  <p:notesMasterIdLst>
    <p:notesMasterId r:id="rId23"/>
  </p:notesMasterIdLst>
  <p:sldIdLst>
    <p:sldId id="281" r:id="rId7"/>
    <p:sldId id="466" r:id="rId8"/>
    <p:sldId id="461" r:id="rId9"/>
    <p:sldId id="462" r:id="rId10"/>
    <p:sldId id="463" r:id="rId11"/>
    <p:sldId id="471" r:id="rId12"/>
    <p:sldId id="474" r:id="rId13"/>
    <p:sldId id="395" r:id="rId14"/>
    <p:sldId id="397" r:id="rId15"/>
    <p:sldId id="473" r:id="rId16"/>
    <p:sldId id="476" r:id="rId17"/>
    <p:sldId id="475" r:id="rId18"/>
    <p:sldId id="477" r:id="rId19"/>
    <p:sldId id="478" r:id="rId20"/>
    <p:sldId id="479" r:id="rId21"/>
    <p:sldId id="480" r:id="rId2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CC"/>
    <a:srgbClr val="000000"/>
    <a:srgbClr val="00FF00"/>
    <a:srgbClr val="33CC33"/>
    <a:srgbClr val="FF00FF"/>
    <a:srgbClr val="FF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22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10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2E748F7-82C2-4D9C-BAE8-B8A6DB998E1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A3FDD54F-690F-4E77-88CD-1421ADBCB2FB}" type="slidenum">
              <a:rPr lang="en-GB" altLang="en-US" sz="1200" b="1">
                <a:solidFill>
                  <a:srgbClr val="000000"/>
                </a:solidFill>
              </a:rPr>
              <a:pPr eaLnBrk="1" hangingPunct="1"/>
              <a:t>6</a:t>
            </a:fld>
            <a:endParaRPr lang="en-GB" altLang="en-US" sz="1200" b="1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FB83F55-743D-4863-98EC-772C7DAD9074}" type="slidenum">
              <a:rPr lang="en-GB" altLang="en-US" sz="1200" b="1">
                <a:solidFill>
                  <a:srgbClr val="000000"/>
                </a:solidFill>
              </a:rPr>
              <a:pPr eaLnBrk="1" hangingPunct="1"/>
              <a:t>10</a:t>
            </a:fld>
            <a:endParaRPr lang="en-GB" altLang="en-US" sz="1200" b="1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8275C94-6458-440B-8080-AB755887A218}" type="slidenum">
              <a:rPr lang="en-GB" altLang="en-US" sz="1200" b="1">
                <a:solidFill>
                  <a:srgbClr val="000000"/>
                </a:solidFill>
              </a:rPr>
              <a:pPr eaLnBrk="1" hangingPunct="1"/>
              <a:t>11</a:t>
            </a:fld>
            <a:endParaRPr lang="en-GB" altLang="en-US" sz="1200" b="1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8D60-9F8E-460C-9932-3FD4F2BB88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2F8DD008-E9FB-40C5-83AC-1A16F6F518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3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F4936-9CE8-4E17-ABAB-34D5335360C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D75ED-C6B2-4320-B91D-61F2DD1DD6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58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32C8A-6B9F-4BEF-99FE-B5A31B7EB8E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4BE46-329C-4762-9234-EFAB99BCA1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4242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451AE-3A02-467A-A188-C75215F6D5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58C3117E-B278-4459-89DC-534CF84622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3856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A8534-D695-4080-BBD6-430E3543F8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B824659-8491-4158-9C71-A6E02C766B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7288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8250A-7202-4B99-B7D7-290EBED1FE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9088BCB1-D869-41E6-9D8C-B824395F94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6902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341AA2-8752-4C8F-A890-253BCE5FC7B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2093148027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D93E6-A92C-4FE8-A78A-D5E75B9DDD9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DDEFF-94CD-4787-AC01-896503433E8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7446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7FD2CF-AA1C-4843-A26F-01605DA4FD0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2488448718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643A4-5123-4C6B-97FE-419D7136459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FE82D-E9F8-426C-90AD-EF32E2BAE5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698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E6671-84C8-4C7A-BB10-E5AF2246A0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06F022-B914-429F-8F6C-E3900CB647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504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1BF76-C658-479A-9E78-710D33094ED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02A95-CE34-41AB-9C3F-D3152796F7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412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7E3D3-803A-4790-ABB4-7C4ADAE0FAE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3BEFC8-C392-45B9-8717-DEE4CB4187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709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A5EB-DFFC-461B-AF50-A6031DC47C8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F0FE6-22E8-40B0-9EA4-B2CF8E75B0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627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E133D-0E04-480A-AE1F-511AF40F3E4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E40F8-84A9-4E3F-A23D-1A40D90B65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92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587EE-C53B-4E4C-8AA2-FA80C62F6A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F89E88-0532-4CEC-BEB9-822C2A2127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408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0F6D7-40FB-4DA2-A67A-EB6660CBE3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67D95B-57A1-4A7B-A995-2F3B8B3D76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280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308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3C57A22-6EC0-4DE1-869E-1A6BD26D219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2FA4A98-832E-499E-A7FC-1775E666F4F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77" r:id="rId1"/>
    <p:sldLayoutId id="2147485667" r:id="rId2"/>
    <p:sldLayoutId id="2147485668" r:id="rId3"/>
    <p:sldLayoutId id="2147485669" r:id="rId4"/>
    <p:sldLayoutId id="2147485670" r:id="rId5"/>
    <p:sldLayoutId id="2147485671" r:id="rId6"/>
    <p:sldLayoutId id="2147485672" r:id="rId7"/>
    <p:sldLayoutId id="2147485673" r:id="rId8"/>
    <p:sldLayoutId id="2147485674" r:id="rId9"/>
    <p:sldLayoutId id="2147485675" r:id="rId10"/>
    <p:sldLayoutId id="2147485676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2F137A4-A7C4-447B-B16B-4B3668C2A3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52AAA41-F458-49F3-AD2A-4CB4133E18B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78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grpSp>
          <p:nvGrpSpPr>
            <p:cNvPr id="5130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267A7C6-EE75-4712-8266-808A309BC8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EDB22D2-BD40-48C7-9841-41488312769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79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grpSp>
          <p:nvGrpSpPr>
            <p:cNvPr id="615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9E05FE1-8822-4746-8402-89AFD60AC6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52DFEE1-AB87-4445-B127-1861A5BC6CD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80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898989"/>
                </a:solidFill>
              </a:defRPr>
            </a:lvl1pPr>
          </a:lstStyle>
          <a:p>
            <a:fld id="{2F18FFF9-D808-4898-AC6E-7B0ED197960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81" r:id="rId1"/>
    <p:sldLayoutId id="214748568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898989"/>
                </a:solidFill>
              </a:defRPr>
            </a:lvl1pPr>
          </a:lstStyle>
          <a:p>
            <a:fld id="{9FFD8001-6243-4436-B501-436AFF01623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8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13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image" Target="../media/image1.gi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2.png"/><Relationship Id="rId10" Type="http://schemas.openxmlformats.org/officeDocument/2006/relationships/image" Target="../media/image6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2816225" y="5100638"/>
            <a:ext cx="340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Exam Type Questions</a:t>
            </a:r>
          </a:p>
        </p:txBody>
      </p:sp>
      <p:sp>
        <p:nvSpPr>
          <p:cNvPr id="16389" name="Text Box 11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90" name="Text Box 20"/>
          <p:cNvSpPr txBox="1">
            <a:spLocks noChangeArrowheads="1"/>
          </p:cNvSpPr>
          <p:nvPr/>
        </p:nvSpPr>
        <p:spPr bwMode="auto">
          <a:xfrm>
            <a:off x="68263" y="1528763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6391" name="AutoShape 2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36763" y="2573338"/>
            <a:ext cx="547687" cy="455612"/>
          </a:xfrm>
          <a:prstGeom prst="actionButtonForwardNex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08163" y="3492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rgbClr val="FFFF00"/>
                </a:solidFill>
              </a:rPr>
              <a:t>Gradient</a:t>
            </a:r>
          </a:p>
        </p:txBody>
      </p:sp>
      <p:sp>
        <p:nvSpPr>
          <p:cNvPr id="16393" name="Text Box 21"/>
          <p:cNvSpPr txBox="1">
            <a:spLocks noChangeArrowheads="1"/>
          </p:cNvSpPr>
          <p:nvPr/>
        </p:nvSpPr>
        <p:spPr bwMode="auto">
          <a:xfrm>
            <a:off x="2816225" y="2570163"/>
            <a:ext cx="2552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Simple Gradient</a:t>
            </a:r>
          </a:p>
        </p:txBody>
      </p:sp>
      <p:sp>
        <p:nvSpPr>
          <p:cNvPr id="16394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36763" y="5105400"/>
            <a:ext cx="547687" cy="454025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5" name="Text Box 6"/>
          <p:cNvSpPr txBox="1">
            <a:spLocks noChangeArrowheads="1"/>
          </p:cNvSpPr>
          <p:nvPr/>
        </p:nvSpPr>
        <p:spPr bwMode="auto">
          <a:xfrm>
            <a:off x="2816225" y="3365500"/>
            <a:ext cx="5514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Gradient with Pythagoras Theorem</a:t>
            </a:r>
          </a:p>
        </p:txBody>
      </p:sp>
      <p:sp>
        <p:nvSpPr>
          <p:cNvPr id="23" name="AutoShape 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36763" y="3368675"/>
            <a:ext cx="547687" cy="454025"/>
          </a:xfrm>
          <a:prstGeom prst="actionButtonForwardNext">
            <a:avLst/>
          </a:prstGeom>
          <a:solidFill>
            <a:schemeClr val="tx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54"/>
          <p:cNvSpPr txBox="1">
            <a:spLocks noChangeArrowheads="1"/>
          </p:cNvSpPr>
          <p:nvPr/>
        </p:nvSpPr>
        <p:spPr bwMode="auto">
          <a:xfrm>
            <a:off x="2381250" y="228600"/>
            <a:ext cx="4968875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/>
              <a:t>Gradient &amp; Pythagoras Theorem</a:t>
            </a:r>
            <a:endParaRPr lang="en-GB" altLang="en-US" sz="2000" b="1"/>
          </a:p>
        </p:txBody>
      </p:sp>
      <p:sp>
        <p:nvSpPr>
          <p:cNvPr id="23555" name="Rectangle 275"/>
          <p:cNvSpPr>
            <a:spLocks noChangeArrowheads="1"/>
          </p:cNvSpPr>
          <p:nvPr/>
        </p:nvSpPr>
        <p:spPr bwMode="auto">
          <a:xfrm>
            <a:off x="0" y="0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556" name="Rectangle 276"/>
          <p:cNvSpPr>
            <a:spLocks noChangeArrowheads="1"/>
          </p:cNvSpPr>
          <p:nvPr/>
        </p:nvSpPr>
        <p:spPr bwMode="auto">
          <a:xfrm>
            <a:off x="0" y="6810375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557" name="Rectangle 277"/>
          <p:cNvSpPr>
            <a:spLocks noChangeArrowheads="1"/>
          </p:cNvSpPr>
          <p:nvPr/>
        </p:nvSpPr>
        <p:spPr bwMode="auto">
          <a:xfrm>
            <a:off x="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558" name="Rectangle 278"/>
          <p:cNvSpPr>
            <a:spLocks noChangeArrowheads="1"/>
          </p:cNvSpPr>
          <p:nvPr/>
        </p:nvSpPr>
        <p:spPr bwMode="auto">
          <a:xfrm>
            <a:off x="902970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5" name="Cloud 294"/>
          <p:cNvSpPr/>
          <p:nvPr/>
        </p:nvSpPr>
        <p:spPr>
          <a:xfrm>
            <a:off x="0" y="509588"/>
            <a:ext cx="3948113" cy="2039937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prstClr val="white"/>
                </a:solidFill>
                <a:latin typeface="Comic Sans MS" pitchFamily="66" charset="0"/>
              </a:rPr>
              <a:t>Calculate the gradient of the triangle.</a:t>
            </a:r>
          </a:p>
        </p:txBody>
      </p:sp>
      <p:sp>
        <p:nvSpPr>
          <p:cNvPr id="23560" name="TextBox 249"/>
          <p:cNvSpPr txBox="1">
            <a:spLocks noChangeArrowheads="1"/>
          </p:cNvSpPr>
          <p:nvPr/>
        </p:nvSpPr>
        <p:spPr bwMode="auto">
          <a:xfrm>
            <a:off x="7664450" y="1804988"/>
            <a:ext cx="61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51" name="TextBox 250"/>
          <p:cNvSpPr txBox="1">
            <a:spLocks noChangeArrowheads="1"/>
          </p:cNvSpPr>
          <p:nvPr/>
        </p:nvSpPr>
        <p:spPr bwMode="auto">
          <a:xfrm>
            <a:off x="420688" y="3252788"/>
            <a:ext cx="5632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First we need to find the horizontal distance.</a:t>
            </a:r>
          </a:p>
        </p:txBody>
      </p:sp>
      <p:sp>
        <p:nvSpPr>
          <p:cNvPr id="23562" name="TextBox 252"/>
          <p:cNvSpPr txBox="1">
            <a:spLocks noChangeArrowheads="1"/>
          </p:cNvSpPr>
          <p:nvPr/>
        </p:nvSpPr>
        <p:spPr bwMode="auto">
          <a:xfrm>
            <a:off x="5097463" y="1460500"/>
            <a:ext cx="6191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54" name="Right Triangle 253"/>
          <p:cNvSpPr/>
          <p:nvPr/>
        </p:nvSpPr>
        <p:spPr>
          <a:xfrm flipH="1">
            <a:off x="4830763" y="1293813"/>
            <a:ext cx="2346325" cy="1449387"/>
          </a:xfrm>
          <a:prstGeom prst="rtTriangle">
            <a:avLst/>
          </a:prstGeom>
          <a:solidFill>
            <a:srgbClr val="FFFF00">
              <a:alpha val="36863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564" name="TextBox 254"/>
          <p:cNvSpPr txBox="1">
            <a:spLocks noChangeArrowheads="1"/>
          </p:cNvSpPr>
          <p:nvPr/>
        </p:nvSpPr>
        <p:spPr bwMode="auto">
          <a:xfrm>
            <a:off x="6176963" y="2640013"/>
            <a:ext cx="341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23565" name="TextBox 255"/>
          <p:cNvSpPr txBox="1">
            <a:spLocks noChangeArrowheads="1"/>
          </p:cNvSpPr>
          <p:nvPr/>
        </p:nvSpPr>
        <p:spPr bwMode="auto">
          <a:xfrm>
            <a:off x="7208838" y="1963738"/>
            <a:ext cx="366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23566" name="TextBox 256"/>
          <p:cNvSpPr txBox="1">
            <a:spLocks noChangeArrowheads="1"/>
          </p:cNvSpPr>
          <p:nvPr/>
        </p:nvSpPr>
        <p:spPr bwMode="auto">
          <a:xfrm>
            <a:off x="5773738" y="1546225"/>
            <a:ext cx="34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</a:t>
            </a:r>
          </a:p>
        </p:txBody>
      </p:sp>
      <p:grpSp>
        <p:nvGrpSpPr>
          <p:cNvPr id="2" name="Group 263"/>
          <p:cNvGrpSpPr>
            <a:grpSpLocks/>
          </p:cNvGrpSpPr>
          <p:nvPr/>
        </p:nvGrpSpPr>
        <p:grpSpPr bwMode="auto">
          <a:xfrm>
            <a:off x="5432425" y="4003675"/>
            <a:ext cx="1228725" cy="855663"/>
            <a:chOff x="2429775" y="2692877"/>
            <a:chExt cx="1229407" cy="855873"/>
          </a:xfrm>
        </p:grpSpPr>
        <p:sp>
          <p:nvSpPr>
            <p:cNvPr id="23582" name="TextBox 257"/>
            <p:cNvSpPr txBox="1">
              <a:spLocks noChangeArrowheads="1"/>
            </p:cNvSpPr>
            <p:nvPr/>
          </p:nvSpPr>
          <p:spPr bwMode="auto">
            <a:xfrm>
              <a:off x="2429775" y="2882659"/>
              <a:ext cx="66877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000"/>
                <a:t>m = </a:t>
              </a:r>
            </a:p>
          </p:txBody>
        </p:sp>
        <p:grpSp>
          <p:nvGrpSpPr>
            <p:cNvPr id="23583" name="Group 262"/>
            <p:cNvGrpSpPr>
              <a:grpSpLocks/>
            </p:cNvGrpSpPr>
            <p:nvPr/>
          </p:nvGrpSpPr>
          <p:grpSpPr bwMode="auto">
            <a:xfrm>
              <a:off x="3200402" y="2692877"/>
              <a:ext cx="458780" cy="855873"/>
              <a:chOff x="3200402" y="2692877"/>
              <a:chExt cx="458780" cy="855873"/>
            </a:xfrm>
          </p:grpSpPr>
          <p:sp>
            <p:nvSpPr>
              <p:cNvPr id="23584" name="TextBox 258"/>
              <p:cNvSpPr txBox="1">
                <a:spLocks noChangeArrowheads="1"/>
              </p:cNvSpPr>
              <p:nvPr/>
            </p:nvSpPr>
            <p:spPr bwMode="auto">
              <a:xfrm>
                <a:off x="3218035" y="2692877"/>
                <a:ext cx="42832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V </a:t>
                </a:r>
              </a:p>
            </p:txBody>
          </p:sp>
          <p:sp>
            <p:nvSpPr>
              <p:cNvPr id="23585" name="TextBox 259"/>
              <p:cNvSpPr txBox="1">
                <a:spLocks noChangeArrowheads="1"/>
              </p:cNvSpPr>
              <p:nvPr/>
            </p:nvSpPr>
            <p:spPr bwMode="auto">
              <a:xfrm>
                <a:off x="3200402" y="3148640"/>
                <a:ext cx="4587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H </a:t>
                </a:r>
              </a:p>
            </p:txBody>
          </p:sp>
          <p:cxnSp>
            <p:nvCxnSpPr>
              <p:cNvPr id="262" name="Straight Connector 261"/>
              <p:cNvCxnSpPr/>
              <p:nvPr/>
            </p:nvCxnSpPr>
            <p:spPr>
              <a:xfrm>
                <a:off x="3209670" y="3112080"/>
                <a:ext cx="379623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6" name="Straight Connector 265"/>
          <p:cNvCxnSpPr/>
          <p:nvPr/>
        </p:nvCxnSpPr>
        <p:spPr>
          <a:xfrm rot="5400000">
            <a:off x="2328863" y="5468938"/>
            <a:ext cx="2173287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>
            <a:spLocks noChangeArrowheads="1"/>
          </p:cNvSpPr>
          <p:nvPr/>
        </p:nvSpPr>
        <p:spPr bwMode="auto">
          <a:xfrm>
            <a:off x="685800" y="3967163"/>
            <a:ext cx="1509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</a:t>
            </a:r>
            <a:r>
              <a:rPr lang="en-GB" altLang="en-US" sz="2000" baseline="30000"/>
              <a:t>2</a:t>
            </a:r>
            <a:r>
              <a:rPr lang="en-GB" altLang="en-US" sz="2000"/>
              <a:t> = c</a:t>
            </a:r>
            <a:r>
              <a:rPr lang="en-GB" altLang="en-US" sz="2000" baseline="30000"/>
              <a:t>2 </a:t>
            </a:r>
            <a:r>
              <a:rPr lang="en-GB" altLang="en-US" sz="2000"/>
              <a:t>- b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268" name="TextBox 267"/>
          <p:cNvSpPr txBox="1">
            <a:spLocks noChangeArrowheads="1"/>
          </p:cNvSpPr>
          <p:nvPr/>
        </p:nvSpPr>
        <p:spPr bwMode="auto">
          <a:xfrm>
            <a:off x="685800" y="4505325"/>
            <a:ext cx="1806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</a:t>
            </a:r>
            <a:r>
              <a:rPr lang="en-GB" altLang="en-US" sz="2000" baseline="30000"/>
              <a:t>2</a:t>
            </a:r>
            <a:r>
              <a:rPr lang="en-GB" altLang="en-US" sz="2000"/>
              <a:t> = 15</a:t>
            </a:r>
            <a:r>
              <a:rPr lang="en-GB" altLang="en-US" sz="2000" baseline="30000"/>
              <a:t>2 </a:t>
            </a:r>
            <a:r>
              <a:rPr lang="en-GB" altLang="en-US"/>
              <a:t>- </a:t>
            </a:r>
            <a:r>
              <a:rPr lang="en-GB" altLang="en-US" sz="2000"/>
              <a:t>12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269" name="TextBox 268"/>
          <p:cNvSpPr txBox="1">
            <a:spLocks noChangeArrowheads="1"/>
          </p:cNvSpPr>
          <p:nvPr/>
        </p:nvSpPr>
        <p:spPr bwMode="auto">
          <a:xfrm>
            <a:off x="685800" y="5103813"/>
            <a:ext cx="977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</a:t>
            </a:r>
            <a:r>
              <a:rPr lang="en-GB" altLang="en-US" sz="2000" baseline="30000"/>
              <a:t>2</a:t>
            </a:r>
            <a:r>
              <a:rPr lang="en-GB" altLang="en-US" sz="2000"/>
              <a:t> = 81</a:t>
            </a:r>
            <a:endParaRPr lang="en-GB" altLang="en-US" sz="2000" baseline="30000"/>
          </a:p>
        </p:txBody>
      </p:sp>
      <p:sp>
        <p:nvSpPr>
          <p:cNvPr id="270" name="TextBox 269"/>
          <p:cNvSpPr txBox="1">
            <a:spLocks noChangeArrowheads="1"/>
          </p:cNvSpPr>
          <p:nvPr/>
        </p:nvSpPr>
        <p:spPr bwMode="auto">
          <a:xfrm>
            <a:off x="788988" y="5641975"/>
            <a:ext cx="1030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 = √81</a:t>
            </a:r>
            <a:endParaRPr lang="en-GB" altLang="en-US" sz="2000" baseline="30000"/>
          </a:p>
        </p:txBody>
      </p:sp>
      <p:sp>
        <p:nvSpPr>
          <p:cNvPr id="271" name="TextBox 270"/>
          <p:cNvSpPr txBox="1">
            <a:spLocks noChangeArrowheads="1"/>
          </p:cNvSpPr>
          <p:nvPr/>
        </p:nvSpPr>
        <p:spPr bwMode="auto">
          <a:xfrm>
            <a:off x="788988" y="6180138"/>
            <a:ext cx="1166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a = 9 cm</a:t>
            </a:r>
            <a:endParaRPr lang="en-GB" altLang="en-US" sz="2000" baseline="30000">
              <a:solidFill>
                <a:srgbClr val="FF0000"/>
              </a:solidFill>
            </a:endParaRPr>
          </a:p>
        </p:txBody>
      </p:sp>
      <p:sp>
        <p:nvSpPr>
          <p:cNvPr id="272" name="TextBox 271"/>
          <p:cNvSpPr txBox="1">
            <a:spLocks noChangeArrowheads="1"/>
          </p:cNvSpPr>
          <p:nvPr/>
        </p:nvSpPr>
        <p:spPr bwMode="auto">
          <a:xfrm>
            <a:off x="1198563" y="6180138"/>
            <a:ext cx="74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9 cm</a:t>
            </a:r>
            <a:endParaRPr lang="en-GB" altLang="en-US" sz="2000" baseline="30000">
              <a:solidFill>
                <a:srgbClr val="FF0000"/>
              </a:solidFill>
            </a:endParaRPr>
          </a:p>
        </p:txBody>
      </p:sp>
      <p:grpSp>
        <p:nvGrpSpPr>
          <p:cNvPr id="4" name="Group 272"/>
          <p:cNvGrpSpPr>
            <a:grpSpLocks/>
          </p:cNvGrpSpPr>
          <p:nvPr/>
        </p:nvGrpSpPr>
        <p:grpSpPr bwMode="auto">
          <a:xfrm>
            <a:off x="5680075" y="4984750"/>
            <a:ext cx="1036638" cy="808038"/>
            <a:chOff x="2677425" y="2740502"/>
            <a:chExt cx="1036631" cy="808248"/>
          </a:xfrm>
        </p:grpSpPr>
        <p:sp>
          <p:nvSpPr>
            <p:cNvPr id="23577" name="TextBox 273"/>
            <p:cNvSpPr txBox="1">
              <a:spLocks noChangeArrowheads="1"/>
            </p:cNvSpPr>
            <p:nvPr/>
          </p:nvSpPr>
          <p:spPr bwMode="auto">
            <a:xfrm>
              <a:off x="2677425" y="2882659"/>
              <a:ext cx="39305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000"/>
                <a:t>= </a:t>
              </a:r>
            </a:p>
          </p:txBody>
        </p:sp>
        <p:grpSp>
          <p:nvGrpSpPr>
            <p:cNvPr id="23578" name="Group 262"/>
            <p:cNvGrpSpPr>
              <a:grpSpLocks/>
            </p:cNvGrpSpPr>
            <p:nvPr/>
          </p:nvGrpSpPr>
          <p:grpSpPr bwMode="auto">
            <a:xfrm>
              <a:off x="3179935" y="2740502"/>
              <a:ext cx="534121" cy="808248"/>
              <a:chOff x="3179935" y="2740502"/>
              <a:chExt cx="534121" cy="808248"/>
            </a:xfrm>
          </p:grpSpPr>
          <p:sp>
            <p:nvSpPr>
              <p:cNvPr id="23579" name="TextBox 275"/>
              <p:cNvSpPr txBox="1">
                <a:spLocks noChangeArrowheads="1"/>
              </p:cNvSpPr>
              <p:nvPr/>
            </p:nvSpPr>
            <p:spPr bwMode="auto">
              <a:xfrm>
                <a:off x="3179935" y="2740502"/>
                <a:ext cx="534121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12 </a:t>
                </a:r>
              </a:p>
            </p:txBody>
          </p:sp>
          <p:sp>
            <p:nvSpPr>
              <p:cNvPr id="23580" name="TextBox 276"/>
              <p:cNvSpPr txBox="1">
                <a:spLocks noChangeArrowheads="1"/>
              </p:cNvSpPr>
              <p:nvPr/>
            </p:nvSpPr>
            <p:spPr bwMode="auto">
              <a:xfrm>
                <a:off x="3248027" y="3148640"/>
                <a:ext cx="4187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9 </a:t>
                </a:r>
              </a:p>
            </p:txBody>
          </p:sp>
          <p:cxnSp>
            <p:nvCxnSpPr>
              <p:cNvPr id="278" name="Straight Connector 277"/>
              <p:cNvCxnSpPr/>
              <p:nvPr/>
            </p:nvCxnSpPr>
            <p:spPr>
              <a:xfrm>
                <a:off x="3228285" y="3112074"/>
                <a:ext cx="379409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0" name="TextBox 279"/>
          <p:cNvSpPr txBox="1">
            <a:spLocks noChangeArrowheads="1"/>
          </p:cNvSpPr>
          <p:nvPr/>
        </p:nvSpPr>
        <p:spPr bwMode="auto">
          <a:xfrm>
            <a:off x="5632450" y="6003925"/>
            <a:ext cx="1271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=      1.33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"/>
                            </p:stCondLst>
                            <p:childTnLst>
                              <p:par>
                                <p:cTn id="5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-4.07407E-6 L 0.5092 -0.4701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51" y="-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/>
      <p:bldP spid="267" grpId="0"/>
      <p:bldP spid="268" grpId="0"/>
      <p:bldP spid="269" grpId="0"/>
      <p:bldP spid="270" grpId="0"/>
      <p:bldP spid="271" grpId="0"/>
      <p:bldP spid="272" grpId="0"/>
      <p:bldP spid="272" grpId="1"/>
      <p:bldP spid="2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34"/>
          <p:cNvSpPr txBox="1">
            <a:spLocks noChangeArrowheads="1"/>
          </p:cNvSpPr>
          <p:nvPr/>
        </p:nvSpPr>
        <p:spPr bwMode="auto">
          <a:xfrm>
            <a:off x="331788" y="898525"/>
            <a:ext cx="834231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To pass Health &amp; Safety regulations a supermarket ramp</a:t>
            </a:r>
          </a:p>
          <a:p>
            <a:pPr eaLnBrk="1" hangingPunct="1"/>
            <a:r>
              <a:rPr lang="en-GB" altLang="en-US" u="sng"/>
              <a:t>must not</a:t>
            </a:r>
            <a:r>
              <a:rPr lang="en-GB" altLang="en-US"/>
              <a:t>  exceed a gradient of 0</a:t>
            </a:r>
            <a:r>
              <a:rPr lang="en-GB" altLang="en-US" baseline="30000"/>
              <a:t>.</a:t>
            </a:r>
            <a:r>
              <a:rPr lang="en-GB" altLang="en-US"/>
              <a:t>4.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Does this ramp meet requirements ?</a:t>
            </a:r>
          </a:p>
        </p:txBody>
      </p:sp>
      <p:sp>
        <p:nvSpPr>
          <p:cNvPr id="24579" name="Text Box 254"/>
          <p:cNvSpPr txBox="1">
            <a:spLocks noChangeArrowheads="1"/>
          </p:cNvSpPr>
          <p:nvPr/>
        </p:nvSpPr>
        <p:spPr bwMode="auto">
          <a:xfrm>
            <a:off x="2381250" y="228600"/>
            <a:ext cx="4968875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/>
              <a:t>Gradient &amp; Pythagoras Theorem</a:t>
            </a:r>
            <a:endParaRPr lang="en-GB" altLang="en-US" sz="2000" b="1"/>
          </a:p>
        </p:txBody>
      </p:sp>
      <p:sp>
        <p:nvSpPr>
          <p:cNvPr id="24580" name="Rectangle 275"/>
          <p:cNvSpPr>
            <a:spLocks noChangeArrowheads="1"/>
          </p:cNvSpPr>
          <p:nvPr/>
        </p:nvSpPr>
        <p:spPr bwMode="auto">
          <a:xfrm>
            <a:off x="0" y="0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81" name="Rectangle 276"/>
          <p:cNvSpPr>
            <a:spLocks noChangeArrowheads="1"/>
          </p:cNvSpPr>
          <p:nvPr/>
        </p:nvSpPr>
        <p:spPr bwMode="auto">
          <a:xfrm>
            <a:off x="0" y="6810375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82" name="Rectangle 277"/>
          <p:cNvSpPr>
            <a:spLocks noChangeArrowheads="1"/>
          </p:cNvSpPr>
          <p:nvPr/>
        </p:nvSpPr>
        <p:spPr bwMode="auto">
          <a:xfrm>
            <a:off x="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83" name="Rectangle 278"/>
          <p:cNvSpPr>
            <a:spLocks noChangeArrowheads="1"/>
          </p:cNvSpPr>
          <p:nvPr/>
        </p:nvSpPr>
        <p:spPr bwMode="auto">
          <a:xfrm>
            <a:off x="902970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84" name="TextBox 249"/>
          <p:cNvSpPr txBox="1">
            <a:spLocks noChangeArrowheads="1"/>
          </p:cNvSpPr>
          <p:nvPr/>
        </p:nvSpPr>
        <p:spPr bwMode="auto">
          <a:xfrm>
            <a:off x="8374063" y="2230438"/>
            <a:ext cx="5413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2m</a:t>
            </a:r>
          </a:p>
        </p:txBody>
      </p:sp>
      <p:sp>
        <p:nvSpPr>
          <p:cNvPr id="251" name="TextBox 250"/>
          <p:cNvSpPr txBox="1">
            <a:spLocks noChangeArrowheads="1"/>
          </p:cNvSpPr>
          <p:nvPr/>
        </p:nvSpPr>
        <p:spPr bwMode="auto">
          <a:xfrm>
            <a:off x="420688" y="3252788"/>
            <a:ext cx="5632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First we need to find the horizontal distance.</a:t>
            </a:r>
          </a:p>
        </p:txBody>
      </p:sp>
      <p:sp>
        <p:nvSpPr>
          <p:cNvPr id="24586" name="TextBox 252"/>
          <p:cNvSpPr txBox="1">
            <a:spLocks noChangeArrowheads="1"/>
          </p:cNvSpPr>
          <p:nvPr/>
        </p:nvSpPr>
        <p:spPr bwMode="auto">
          <a:xfrm>
            <a:off x="6170613" y="1617663"/>
            <a:ext cx="944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6</a:t>
            </a:r>
            <a:r>
              <a:rPr lang="en-GB" altLang="en-US" b="1" baseline="30000">
                <a:solidFill>
                  <a:srgbClr val="FF0000"/>
                </a:solidFill>
              </a:rPr>
              <a:t>.</a:t>
            </a:r>
            <a:r>
              <a:rPr lang="en-GB" altLang="en-US" sz="2000">
                <a:solidFill>
                  <a:srgbClr val="FF0000"/>
                </a:solidFill>
              </a:rPr>
              <a:t>32m</a:t>
            </a:r>
          </a:p>
        </p:txBody>
      </p:sp>
      <p:sp>
        <p:nvSpPr>
          <p:cNvPr id="254" name="Right Triangle 253"/>
          <p:cNvSpPr/>
          <p:nvPr/>
        </p:nvSpPr>
        <p:spPr>
          <a:xfrm flipH="1">
            <a:off x="5681663" y="2160588"/>
            <a:ext cx="2346325" cy="582612"/>
          </a:xfrm>
          <a:prstGeom prst="rtTriangle">
            <a:avLst/>
          </a:prstGeom>
          <a:solidFill>
            <a:srgbClr val="FFFF00">
              <a:alpha val="36863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4588" name="TextBox 254"/>
          <p:cNvSpPr txBox="1">
            <a:spLocks noChangeArrowheads="1"/>
          </p:cNvSpPr>
          <p:nvPr/>
        </p:nvSpPr>
        <p:spPr bwMode="auto">
          <a:xfrm>
            <a:off x="6964363" y="2640013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24589" name="TextBox 255"/>
          <p:cNvSpPr txBox="1">
            <a:spLocks noChangeArrowheads="1"/>
          </p:cNvSpPr>
          <p:nvPr/>
        </p:nvSpPr>
        <p:spPr bwMode="auto">
          <a:xfrm>
            <a:off x="8012113" y="2200275"/>
            <a:ext cx="36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24590" name="TextBox 256"/>
          <p:cNvSpPr txBox="1">
            <a:spLocks noChangeArrowheads="1"/>
          </p:cNvSpPr>
          <p:nvPr/>
        </p:nvSpPr>
        <p:spPr bwMode="auto">
          <a:xfrm>
            <a:off x="6767513" y="1909763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</a:t>
            </a:r>
          </a:p>
        </p:txBody>
      </p:sp>
      <p:grpSp>
        <p:nvGrpSpPr>
          <p:cNvPr id="2" name="Group 263"/>
          <p:cNvGrpSpPr>
            <a:grpSpLocks/>
          </p:cNvGrpSpPr>
          <p:nvPr/>
        </p:nvGrpSpPr>
        <p:grpSpPr bwMode="auto">
          <a:xfrm>
            <a:off x="5432425" y="4003675"/>
            <a:ext cx="1228725" cy="855663"/>
            <a:chOff x="2429775" y="2692877"/>
            <a:chExt cx="1229407" cy="855873"/>
          </a:xfrm>
        </p:grpSpPr>
        <p:sp>
          <p:nvSpPr>
            <p:cNvPr id="24607" name="TextBox 257"/>
            <p:cNvSpPr txBox="1">
              <a:spLocks noChangeArrowheads="1"/>
            </p:cNvSpPr>
            <p:nvPr/>
          </p:nvSpPr>
          <p:spPr bwMode="auto">
            <a:xfrm>
              <a:off x="2429775" y="2882659"/>
              <a:ext cx="66877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000"/>
                <a:t>m = </a:t>
              </a:r>
            </a:p>
          </p:txBody>
        </p:sp>
        <p:grpSp>
          <p:nvGrpSpPr>
            <p:cNvPr id="24608" name="Group 262"/>
            <p:cNvGrpSpPr>
              <a:grpSpLocks/>
            </p:cNvGrpSpPr>
            <p:nvPr/>
          </p:nvGrpSpPr>
          <p:grpSpPr bwMode="auto">
            <a:xfrm>
              <a:off x="3200402" y="2692877"/>
              <a:ext cx="458780" cy="855873"/>
              <a:chOff x="3200402" y="2692877"/>
              <a:chExt cx="458780" cy="855873"/>
            </a:xfrm>
          </p:grpSpPr>
          <p:sp>
            <p:nvSpPr>
              <p:cNvPr id="24609" name="TextBox 258"/>
              <p:cNvSpPr txBox="1">
                <a:spLocks noChangeArrowheads="1"/>
              </p:cNvSpPr>
              <p:nvPr/>
            </p:nvSpPr>
            <p:spPr bwMode="auto">
              <a:xfrm>
                <a:off x="3218035" y="2692877"/>
                <a:ext cx="42832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V </a:t>
                </a:r>
              </a:p>
            </p:txBody>
          </p:sp>
          <p:sp>
            <p:nvSpPr>
              <p:cNvPr id="24610" name="TextBox 259"/>
              <p:cNvSpPr txBox="1">
                <a:spLocks noChangeArrowheads="1"/>
              </p:cNvSpPr>
              <p:nvPr/>
            </p:nvSpPr>
            <p:spPr bwMode="auto">
              <a:xfrm>
                <a:off x="3200402" y="3148640"/>
                <a:ext cx="4587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H </a:t>
                </a:r>
              </a:p>
            </p:txBody>
          </p:sp>
          <p:cxnSp>
            <p:nvCxnSpPr>
              <p:cNvPr id="262" name="Straight Connector 261"/>
              <p:cNvCxnSpPr/>
              <p:nvPr/>
            </p:nvCxnSpPr>
            <p:spPr>
              <a:xfrm>
                <a:off x="3209670" y="3112080"/>
                <a:ext cx="379623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6" name="Straight Connector 265"/>
          <p:cNvCxnSpPr/>
          <p:nvPr/>
        </p:nvCxnSpPr>
        <p:spPr>
          <a:xfrm rot="5400000">
            <a:off x="2328863" y="5468938"/>
            <a:ext cx="2173287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>
            <a:spLocks noChangeArrowheads="1"/>
          </p:cNvSpPr>
          <p:nvPr/>
        </p:nvSpPr>
        <p:spPr bwMode="auto">
          <a:xfrm>
            <a:off x="685800" y="3967163"/>
            <a:ext cx="1509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</a:t>
            </a:r>
            <a:r>
              <a:rPr lang="en-GB" altLang="en-US" sz="2000" baseline="30000"/>
              <a:t>2</a:t>
            </a:r>
            <a:r>
              <a:rPr lang="en-GB" altLang="en-US" sz="2000"/>
              <a:t> = c</a:t>
            </a:r>
            <a:r>
              <a:rPr lang="en-GB" altLang="en-US" sz="2000" baseline="30000"/>
              <a:t>2 </a:t>
            </a:r>
            <a:r>
              <a:rPr lang="en-GB" altLang="en-US" sz="2000"/>
              <a:t>- b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268" name="TextBox 267"/>
          <p:cNvSpPr txBox="1">
            <a:spLocks noChangeArrowheads="1"/>
          </p:cNvSpPr>
          <p:nvPr/>
        </p:nvSpPr>
        <p:spPr bwMode="auto">
          <a:xfrm>
            <a:off x="685800" y="4505325"/>
            <a:ext cx="19796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</a:t>
            </a:r>
            <a:r>
              <a:rPr lang="en-GB" altLang="en-US" sz="2000" baseline="30000"/>
              <a:t>2</a:t>
            </a:r>
            <a:r>
              <a:rPr lang="en-GB" altLang="en-US" sz="2000"/>
              <a:t> = 6</a:t>
            </a:r>
            <a:r>
              <a:rPr lang="en-GB" altLang="en-US" b="1" baseline="30000"/>
              <a:t>.</a:t>
            </a:r>
            <a:r>
              <a:rPr lang="en-GB" altLang="en-US" sz="2000"/>
              <a:t>32</a:t>
            </a:r>
            <a:r>
              <a:rPr lang="en-GB" altLang="en-US" sz="2000" baseline="30000"/>
              <a:t>2 </a:t>
            </a:r>
            <a:r>
              <a:rPr lang="en-GB" altLang="en-US"/>
              <a:t>- </a:t>
            </a:r>
            <a:r>
              <a:rPr lang="en-GB" altLang="en-US" sz="2000"/>
              <a:t>2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269" name="TextBox 268"/>
          <p:cNvSpPr txBox="1">
            <a:spLocks noChangeArrowheads="1"/>
          </p:cNvSpPr>
          <p:nvPr/>
        </p:nvSpPr>
        <p:spPr bwMode="auto">
          <a:xfrm>
            <a:off x="685800" y="5103813"/>
            <a:ext cx="1423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</a:t>
            </a:r>
            <a:r>
              <a:rPr lang="en-GB" altLang="en-US" sz="2000" baseline="30000"/>
              <a:t>2</a:t>
            </a:r>
            <a:r>
              <a:rPr lang="en-GB" altLang="en-US" sz="2000"/>
              <a:t> = 35</a:t>
            </a:r>
            <a:r>
              <a:rPr lang="en-GB" altLang="en-US" b="1" baseline="30000"/>
              <a:t>.</a:t>
            </a:r>
            <a:r>
              <a:rPr lang="en-GB" altLang="en-US" sz="2000"/>
              <a:t>94</a:t>
            </a:r>
            <a:endParaRPr lang="en-GB" altLang="en-US" sz="2000" baseline="30000"/>
          </a:p>
        </p:txBody>
      </p:sp>
      <p:sp>
        <p:nvSpPr>
          <p:cNvPr id="270" name="TextBox 269"/>
          <p:cNvSpPr txBox="1">
            <a:spLocks noChangeArrowheads="1"/>
          </p:cNvSpPr>
          <p:nvPr/>
        </p:nvSpPr>
        <p:spPr bwMode="auto">
          <a:xfrm>
            <a:off x="788988" y="5641975"/>
            <a:ext cx="1474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a = √35</a:t>
            </a:r>
            <a:r>
              <a:rPr lang="en-GB" altLang="en-US" b="1" baseline="30000"/>
              <a:t>.</a:t>
            </a:r>
            <a:r>
              <a:rPr lang="en-GB" altLang="en-US" sz="2000"/>
              <a:t>94</a:t>
            </a:r>
            <a:endParaRPr lang="en-GB" altLang="en-US" sz="2000" baseline="30000"/>
          </a:p>
        </p:txBody>
      </p:sp>
      <p:sp>
        <p:nvSpPr>
          <p:cNvPr id="271" name="TextBox 270"/>
          <p:cNvSpPr txBox="1">
            <a:spLocks noChangeArrowheads="1"/>
          </p:cNvSpPr>
          <p:nvPr/>
        </p:nvSpPr>
        <p:spPr bwMode="auto">
          <a:xfrm>
            <a:off x="788988" y="6180138"/>
            <a:ext cx="10620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a ≈ 6 m</a:t>
            </a:r>
            <a:endParaRPr lang="en-GB" altLang="en-US" sz="2000" baseline="30000">
              <a:solidFill>
                <a:srgbClr val="FF0000"/>
              </a:solidFill>
            </a:endParaRPr>
          </a:p>
        </p:txBody>
      </p:sp>
      <p:sp>
        <p:nvSpPr>
          <p:cNvPr id="272" name="TextBox 271"/>
          <p:cNvSpPr txBox="1">
            <a:spLocks noChangeArrowheads="1"/>
          </p:cNvSpPr>
          <p:nvPr/>
        </p:nvSpPr>
        <p:spPr bwMode="auto">
          <a:xfrm>
            <a:off x="1214438" y="6180138"/>
            <a:ext cx="617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6 m</a:t>
            </a:r>
            <a:endParaRPr lang="en-GB" altLang="en-US" sz="2000" baseline="30000">
              <a:solidFill>
                <a:srgbClr val="FF0000"/>
              </a:solidFill>
            </a:endParaRPr>
          </a:p>
        </p:txBody>
      </p:sp>
      <p:grpSp>
        <p:nvGrpSpPr>
          <p:cNvPr id="4" name="Group 272"/>
          <p:cNvGrpSpPr>
            <a:grpSpLocks/>
          </p:cNvGrpSpPr>
          <p:nvPr/>
        </p:nvGrpSpPr>
        <p:grpSpPr bwMode="auto">
          <a:xfrm>
            <a:off x="5680075" y="4984750"/>
            <a:ext cx="989013" cy="808038"/>
            <a:chOff x="2677425" y="2740502"/>
            <a:chExt cx="989306" cy="808248"/>
          </a:xfrm>
        </p:grpSpPr>
        <p:sp>
          <p:nvSpPr>
            <p:cNvPr id="24602" name="TextBox 273"/>
            <p:cNvSpPr txBox="1">
              <a:spLocks noChangeArrowheads="1"/>
            </p:cNvSpPr>
            <p:nvPr/>
          </p:nvSpPr>
          <p:spPr bwMode="auto">
            <a:xfrm>
              <a:off x="2677425" y="2882659"/>
              <a:ext cx="39305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000"/>
                <a:t>= </a:t>
              </a:r>
            </a:p>
          </p:txBody>
        </p:sp>
        <p:grpSp>
          <p:nvGrpSpPr>
            <p:cNvPr id="24603" name="Group 262"/>
            <p:cNvGrpSpPr>
              <a:grpSpLocks/>
            </p:cNvGrpSpPr>
            <p:nvPr/>
          </p:nvGrpSpPr>
          <p:grpSpPr bwMode="auto">
            <a:xfrm>
              <a:off x="3228360" y="2740502"/>
              <a:ext cx="438371" cy="808248"/>
              <a:chOff x="3228360" y="2740502"/>
              <a:chExt cx="438371" cy="808248"/>
            </a:xfrm>
          </p:grpSpPr>
          <p:sp>
            <p:nvSpPr>
              <p:cNvPr id="24604" name="TextBox 275"/>
              <p:cNvSpPr txBox="1">
                <a:spLocks noChangeArrowheads="1"/>
              </p:cNvSpPr>
              <p:nvPr/>
            </p:nvSpPr>
            <p:spPr bwMode="auto">
              <a:xfrm>
                <a:off x="3242999" y="2740502"/>
                <a:ext cx="4187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2 </a:t>
                </a:r>
              </a:p>
            </p:txBody>
          </p:sp>
          <p:sp>
            <p:nvSpPr>
              <p:cNvPr id="24605" name="TextBox 276"/>
              <p:cNvSpPr txBox="1">
                <a:spLocks noChangeArrowheads="1"/>
              </p:cNvSpPr>
              <p:nvPr/>
            </p:nvSpPr>
            <p:spPr bwMode="auto">
              <a:xfrm>
                <a:off x="3248027" y="3148640"/>
                <a:ext cx="4187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000"/>
                  <a:t>6 </a:t>
                </a:r>
              </a:p>
            </p:txBody>
          </p:sp>
          <p:cxnSp>
            <p:nvCxnSpPr>
              <p:cNvPr id="278" name="Straight Connector 277"/>
              <p:cNvCxnSpPr/>
              <p:nvPr/>
            </p:nvCxnSpPr>
            <p:spPr>
              <a:xfrm>
                <a:off x="3228451" y="3127953"/>
                <a:ext cx="379525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0" name="TextBox 279"/>
          <p:cNvSpPr txBox="1">
            <a:spLocks noChangeArrowheads="1"/>
          </p:cNvSpPr>
          <p:nvPr/>
        </p:nvSpPr>
        <p:spPr bwMode="auto">
          <a:xfrm>
            <a:off x="5632450" y="6003925"/>
            <a:ext cx="1338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=      0</a:t>
            </a:r>
            <a:r>
              <a:rPr lang="en-GB" altLang="en-US" b="1" baseline="30000">
                <a:solidFill>
                  <a:srgbClr val="FF0000"/>
                </a:solidFill>
              </a:rPr>
              <a:t>.</a:t>
            </a:r>
            <a:r>
              <a:rPr lang="en-GB" altLang="en-US" sz="2000">
                <a:solidFill>
                  <a:srgbClr val="FF0000"/>
                </a:solidFill>
              </a:rPr>
              <a:t>33</a:t>
            </a:r>
          </a:p>
        </p:txBody>
      </p:sp>
      <p:pic>
        <p:nvPicPr>
          <p:cNvPr id="2460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350" y="5040313"/>
            <a:ext cx="1187450" cy="125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5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05556E-6 -4.07407E-6 L 0.60573 -0.46551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78" y="-2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/>
      <p:bldP spid="267" grpId="0"/>
      <p:bldP spid="268" grpId="0"/>
      <p:bldP spid="269" grpId="0"/>
      <p:bldP spid="270" grpId="0"/>
      <p:bldP spid="271" grpId="0"/>
      <p:bldP spid="272" grpId="0"/>
      <p:bldP spid="272" grpId="1"/>
      <p:bldP spid="28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15.1</a:t>
            </a:r>
          </a:p>
          <a:p>
            <a:pPr algn="ctr" eaLnBrk="1" hangingPunct="1"/>
            <a:r>
              <a:rPr lang="en-GB" altLang="en-US" sz="3600"/>
              <a:t>Ch16 (page 150)</a:t>
            </a:r>
          </a:p>
        </p:txBody>
      </p:sp>
      <p:pic>
        <p:nvPicPr>
          <p:cNvPr id="25604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>
                <a:solidFill>
                  <a:srgbClr val="FFFF00"/>
                </a:solidFill>
              </a:rPr>
              <a:t>Pythagoras Theorem</a:t>
            </a:r>
          </a:p>
        </p:txBody>
      </p:sp>
      <p:sp>
        <p:nvSpPr>
          <p:cNvPr id="25607" name="TextBox 11"/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25608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5609" name="Picture 6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5A263D7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427" b="92522"/>
          <a:stretch>
            <a:fillRect/>
          </a:stretch>
        </p:blipFill>
        <p:spPr bwMode="auto">
          <a:xfrm>
            <a:off x="1143000" y="0"/>
            <a:ext cx="594995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2" descr="5A263D7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09" b="14671"/>
          <a:stretch>
            <a:fillRect/>
          </a:stretch>
        </p:blipFill>
        <p:spPr bwMode="auto">
          <a:xfrm>
            <a:off x="714375" y="714375"/>
            <a:ext cx="7000875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2" descr="5A263D7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8" t="90527" r="45222" b="5199"/>
          <a:stretch>
            <a:fillRect/>
          </a:stretch>
        </p:blipFill>
        <p:spPr bwMode="auto">
          <a:xfrm>
            <a:off x="1928813" y="6143625"/>
            <a:ext cx="525145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007"/>
          <a:stretch>
            <a:fillRect/>
          </a:stretch>
        </p:blipFill>
        <p:spPr bwMode="auto">
          <a:xfrm>
            <a:off x="301625" y="41275"/>
            <a:ext cx="73660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500063" y="5372100"/>
            <a:ext cx="5943600" cy="1485900"/>
            <a:chOff x="900" y="10080"/>
            <a:chExt cx="9360" cy="2340"/>
          </a:xfrm>
        </p:grpSpPr>
        <p:pic>
          <p:nvPicPr>
            <p:cNvPr id="27653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" y="10080"/>
              <a:ext cx="774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" y="10980"/>
              <a:ext cx="9360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05" t="14314" r="11745" b="3789"/>
          <a:stretch>
            <a:fillRect/>
          </a:stretch>
        </p:blipFill>
        <p:spPr bwMode="auto">
          <a:xfrm>
            <a:off x="2071688" y="500063"/>
            <a:ext cx="4500562" cy="503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6629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28625"/>
            <a:ext cx="8856663" cy="452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20774AC-6410-48B0-86BF-06D582504FA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17413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5" name="Picture 10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 Box 20"/>
          <p:cNvSpPr txBox="1">
            <a:spLocks noChangeArrowheads="1"/>
          </p:cNvSpPr>
          <p:nvPr/>
        </p:nvSpPr>
        <p:spPr bwMode="auto">
          <a:xfrm>
            <a:off x="1588" y="153352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7417" name="Text Box 7"/>
          <p:cNvSpPr txBox="1">
            <a:spLocks noChangeArrowheads="1"/>
          </p:cNvSpPr>
          <p:nvPr/>
        </p:nvSpPr>
        <p:spPr bwMode="auto">
          <a:xfrm>
            <a:off x="1116013" y="2032000"/>
            <a:ext cx="7024687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chemeClr val="hlink"/>
                </a:solidFill>
              </a:rPr>
              <a:t>In pairs </a:t>
            </a:r>
          </a:p>
          <a:p>
            <a:pPr algn="ctr" eaLnBrk="1" hangingPunct="1"/>
            <a:endParaRPr lang="en-GB" altLang="en-US" sz="4000">
              <a:solidFill>
                <a:schemeClr val="hlink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chemeClr val="hlink"/>
                </a:solidFill>
              </a:rPr>
              <a:t>“Write down what you know</a:t>
            </a:r>
          </a:p>
          <a:p>
            <a:pPr algn="ctr" eaLnBrk="1" hangingPunct="1"/>
            <a:r>
              <a:rPr lang="en-GB" altLang="en-US" sz="4000">
                <a:solidFill>
                  <a:schemeClr val="hlink"/>
                </a:solidFill>
              </a:rPr>
              <a:t>about gradient.”</a:t>
            </a:r>
          </a:p>
        </p:txBody>
      </p:sp>
      <p:sp>
        <p:nvSpPr>
          <p:cNvPr id="17418" name="TextBox 9"/>
          <p:cNvSpPr txBox="1">
            <a:spLocks noChangeArrowheads="1"/>
          </p:cNvSpPr>
          <p:nvPr/>
        </p:nvSpPr>
        <p:spPr bwMode="auto">
          <a:xfrm>
            <a:off x="2905125" y="4840288"/>
            <a:ext cx="3552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rgbClr val="FFFF00"/>
                </a:solidFill>
              </a:rPr>
              <a:t>Give 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FDABF6-F0C2-48F8-BCA3-94970F4DC8B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18436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18438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5057775" y="4398963"/>
            <a:ext cx="3833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simple gradients.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8442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We are learning the term gradient and to calculate simple gradient using a right-angle triangle.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5057775" y="3005138"/>
            <a:ext cx="40862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Gradient is : </a:t>
            </a:r>
          </a:p>
          <a:p>
            <a:pPr marL="800100" lvl="1" indent="-342900" algn="ctr"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change in vertical height divided by </a:t>
            </a:r>
          </a:p>
          <a:p>
            <a:pPr marL="800100" lvl="1" indent="-342900" algn="ctr"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change in horizontal distance</a:t>
            </a:r>
            <a:endParaRPr lang="en-GB" sz="1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169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</a:rPr>
              <a:t>The Gradient</a:t>
            </a:r>
          </a:p>
        </p:txBody>
      </p:sp>
      <p:sp>
        <p:nvSpPr>
          <p:cNvPr id="18446" name="Text Box 20"/>
          <p:cNvSpPr txBox="1">
            <a:spLocks noChangeArrowheads="1"/>
          </p:cNvSpPr>
          <p:nvPr/>
        </p:nvSpPr>
        <p:spPr bwMode="auto">
          <a:xfrm>
            <a:off x="7938" y="153352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  <p:bldP spid="71689" grpId="0"/>
      <p:bldP spid="716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7B3760-BD21-4326-AB5F-0434B9E3D52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1425575" y="2971800"/>
            <a:ext cx="5821363" cy="1270000"/>
          </a:xfrm>
          <a:prstGeom prst="rect">
            <a:avLst/>
          </a:prstGeom>
          <a:solidFill>
            <a:srgbClr val="777777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1030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1032" name="Picture 5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808163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The Gradient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436688" y="3170238"/>
            <a:ext cx="4581525" cy="969962"/>
            <a:chOff x="905" y="1997"/>
            <a:chExt cx="2886" cy="611"/>
          </a:xfrm>
        </p:grpSpPr>
        <p:sp>
          <p:nvSpPr>
            <p:cNvPr id="1040" name="Text Box 9"/>
            <p:cNvSpPr txBox="1">
              <a:spLocks noChangeArrowheads="1"/>
            </p:cNvSpPr>
            <p:nvPr/>
          </p:nvSpPr>
          <p:spPr bwMode="auto">
            <a:xfrm>
              <a:off x="1065" y="1997"/>
              <a:ext cx="24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Change in vertical height </a:t>
              </a:r>
            </a:p>
          </p:txBody>
        </p:sp>
        <p:sp>
          <p:nvSpPr>
            <p:cNvPr id="1041" name="Text Box 10"/>
            <p:cNvSpPr txBox="1">
              <a:spLocks noChangeArrowheads="1"/>
            </p:cNvSpPr>
            <p:nvPr/>
          </p:nvSpPr>
          <p:spPr bwMode="auto">
            <a:xfrm>
              <a:off x="905" y="2317"/>
              <a:ext cx="288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Change in horizontal distance </a:t>
              </a:r>
            </a:p>
          </p:txBody>
        </p:sp>
        <p:sp>
          <p:nvSpPr>
            <p:cNvPr id="1042" name="Line 11"/>
            <p:cNvSpPr>
              <a:spLocks noChangeShapeType="1"/>
            </p:cNvSpPr>
            <p:nvPr/>
          </p:nvSpPr>
          <p:spPr bwMode="auto">
            <a:xfrm>
              <a:off x="1079" y="2280"/>
              <a:ext cx="256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" name="Text Box 12"/>
          <p:cNvSpPr txBox="1">
            <a:spLocks noChangeArrowheads="1"/>
          </p:cNvSpPr>
          <p:nvPr/>
        </p:nvSpPr>
        <p:spPr bwMode="auto">
          <a:xfrm>
            <a:off x="1241425" y="2166938"/>
            <a:ext cx="733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 gradient is the measure of steepness of a line</a:t>
            </a:r>
          </a:p>
        </p:txBody>
      </p:sp>
      <p:graphicFrame>
        <p:nvGraphicFramePr>
          <p:cNvPr id="107534" name="Object 14"/>
          <p:cNvGraphicFramePr>
            <a:graphicFrameLocks noChangeAspect="1"/>
          </p:cNvGraphicFramePr>
          <p:nvPr/>
        </p:nvGraphicFramePr>
        <p:xfrm>
          <a:off x="5984875" y="3070225"/>
          <a:ext cx="96520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380880" imgH="431640" progId="Equation.DSMT4">
                  <p:embed/>
                </p:oleObj>
              </mc:Choice>
              <mc:Fallback>
                <p:oleObj name="Equation" r:id="rId5" imgW="380880" imgH="43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75" y="3070225"/>
                        <a:ext cx="965200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8" name="Text Box 18"/>
          <p:cNvSpPr txBox="1">
            <a:spLocks noChangeArrowheads="1"/>
          </p:cNvSpPr>
          <p:nvPr/>
        </p:nvSpPr>
        <p:spPr bwMode="auto">
          <a:xfrm>
            <a:off x="1609725" y="4960938"/>
            <a:ext cx="619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 steeper a line the bigger the gradient</a:t>
            </a:r>
          </a:p>
        </p:txBody>
      </p:sp>
      <p:sp>
        <p:nvSpPr>
          <p:cNvPr id="107541" name="AutoShape 21"/>
          <p:cNvSpPr>
            <a:spLocks noChangeArrowheads="1"/>
          </p:cNvSpPr>
          <p:nvPr/>
        </p:nvSpPr>
        <p:spPr bwMode="auto">
          <a:xfrm>
            <a:off x="5613400" y="4762500"/>
            <a:ext cx="3530600" cy="1143000"/>
          </a:xfrm>
          <a:prstGeom prst="cloudCallout">
            <a:avLst>
              <a:gd name="adj1" fmla="val -19648"/>
              <a:gd name="adj2" fmla="val -10444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Difference in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x -coordinates</a:t>
            </a:r>
          </a:p>
        </p:txBody>
      </p:sp>
      <p:sp>
        <p:nvSpPr>
          <p:cNvPr id="107540" name="AutoShape 20"/>
          <p:cNvSpPr>
            <a:spLocks noChangeArrowheads="1"/>
          </p:cNvSpPr>
          <p:nvPr/>
        </p:nvSpPr>
        <p:spPr bwMode="auto">
          <a:xfrm>
            <a:off x="5676900" y="635000"/>
            <a:ext cx="3467100" cy="1117600"/>
          </a:xfrm>
          <a:prstGeom prst="cloudCallout">
            <a:avLst>
              <a:gd name="adj1" fmla="val -15796"/>
              <a:gd name="adj2" fmla="val 18409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Difference in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y -coordinates</a:t>
            </a:r>
          </a:p>
        </p:txBody>
      </p:sp>
      <p:sp>
        <p:nvSpPr>
          <p:cNvPr id="1039" name="Text Box 20"/>
          <p:cNvSpPr txBox="1">
            <a:spLocks noChangeArrowheads="1"/>
          </p:cNvSpPr>
          <p:nvPr/>
        </p:nvSpPr>
        <p:spPr bwMode="auto">
          <a:xfrm>
            <a:off x="39688" y="1519238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75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8" grpId="0"/>
      <p:bldP spid="107541" grpId="0" animBg="1"/>
      <p:bldP spid="1075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44CF49-7028-4940-9129-3BDE3ECBD1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2057" name="Picture 2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08163" y="698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The Gradient</a:t>
            </a:r>
          </a:p>
        </p:txBody>
      </p:sp>
      <p:pic>
        <p:nvPicPr>
          <p:cNvPr id="206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584325"/>
            <a:ext cx="5297487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6615113" y="1749425"/>
          <a:ext cx="2122487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838080" imgH="431640" progId="Equation.DSMT4">
                  <p:embed/>
                </p:oleObj>
              </mc:Choice>
              <mc:Fallback>
                <p:oleObj name="Equation" r:id="rId5" imgW="83808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113" y="1749425"/>
                        <a:ext cx="2122487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8405813" y="18367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8418513" y="23193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08554" name="Line 10"/>
          <p:cNvSpPr>
            <a:spLocks noChangeShapeType="1"/>
          </p:cNvSpPr>
          <p:nvPr/>
        </p:nvSpPr>
        <p:spPr bwMode="auto">
          <a:xfrm flipV="1">
            <a:off x="1270000" y="5334000"/>
            <a:ext cx="1866900" cy="11430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5" name="Line 11"/>
          <p:cNvSpPr>
            <a:spLocks noChangeShapeType="1"/>
          </p:cNvSpPr>
          <p:nvPr/>
        </p:nvSpPr>
        <p:spPr bwMode="auto">
          <a:xfrm rot="-3203326">
            <a:off x="3707607" y="5015706"/>
            <a:ext cx="1968500" cy="1370013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6" name="Line 12"/>
          <p:cNvSpPr>
            <a:spLocks noChangeShapeType="1"/>
          </p:cNvSpPr>
          <p:nvPr/>
        </p:nvSpPr>
        <p:spPr bwMode="auto">
          <a:xfrm flipV="1">
            <a:off x="2425700" y="2336800"/>
            <a:ext cx="749300" cy="11049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8557" name="Object 13"/>
          <p:cNvGraphicFramePr>
            <a:graphicFrameLocks noChangeAspect="1"/>
          </p:cNvGraphicFramePr>
          <p:nvPr/>
        </p:nvGraphicFramePr>
        <p:xfrm>
          <a:off x="6602413" y="3032125"/>
          <a:ext cx="2124075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838080" imgH="431640" progId="Equation.DSMT4">
                  <p:embed/>
                </p:oleObj>
              </mc:Choice>
              <mc:Fallback>
                <p:oleObj name="Equation" r:id="rId7" imgW="838080" imgH="431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3032125"/>
                        <a:ext cx="2124075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8393113" y="31194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8405813" y="36020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2</a:t>
            </a:r>
          </a:p>
        </p:txBody>
      </p:sp>
      <p:graphicFrame>
        <p:nvGraphicFramePr>
          <p:cNvPr id="108560" name="Object 16"/>
          <p:cNvGraphicFramePr>
            <a:graphicFrameLocks noChangeAspect="1"/>
          </p:cNvGraphicFramePr>
          <p:nvPr/>
        </p:nvGraphicFramePr>
        <p:xfrm>
          <a:off x="6615113" y="4340225"/>
          <a:ext cx="212407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9" imgW="838080" imgH="431640" progId="Equation.DSMT4">
                  <p:embed/>
                </p:oleObj>
              </mc:Choice>
              <mc:Fallback>
                <p:oleObj name="Equation" r:id="rId9" imgW="838080" imgH="431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113" y="4340225"/>
                        <a:ext cx="2124075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8380413" y="49101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5</a:t>
            </a:r>
          </a:p>
        </p:txBody>
      </p:sp>
      <p:graphicFrame>
        <p:nvGraphicFramePr>
          <p:cNvPr id="108563" name="Object 19"/>
          <p:cNvGraphicFramePr>
            <a:graphicFrameLocks noChangeAspect="1"/>
          </p:cNvGraphicFramePr>
          <p:nvPr/>
        </p:nvGraphicFramePr>
        <p:xfrm>
          <a:off x="6235700" y="5508625"/>
          <a:ext cx="212407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1" imgW="838080" imgH="431640" progId="Equation.DSMT4">
                  <p:embed/>
                </p:oleObj>
              </mc:Choice>
              <mc:Fallback>
                <p:oleObj name="Equation" r:id="rId11" imgW="838080" imgH="4316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5508625"/>
                        <a:ext cx="2124075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8024813" y="55959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8037513" y="60785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6</a:t>
            </a:r>
          </a:p>
        </p:txBody>
      </p:sp>
      <p:graphicFrame>
        <p:nvGraphicFramePr>
          <p:cNvPr id="108567" name="Object 23"/>
          <p:cNvGraphicFramePr>
            <a:graphicFrameLocks noChangeAspect="1"/>
          </p:cNvGraphicFramePr>
          <p:nvPr/>
        </p:nvGraphicFramePr>
        <p:xfrm>
          <a:off x="8445500" y="5570538"/>
          <a:ext cx="59055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3" imgW="291960" imgH="444240" progId="Equation.DSMT4">
                  <p:embed/>
                </p:oleObj>
              </mc:Choice>
              <mc:Fallback>
                <p:oleObj name="Equation" r:id="rId13" imgW="291960" imgH="4442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0" y="5570538"/>
                        <a:ext cx="590550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8393113" y="44783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</a:t>
            </a:r>
          </a:p>
        </p:txBody>
      </p:sp>
      <p:pic>
        <p:nvPicPr>
          <p:cNvPr id="2072" name="Picture 6" descr="Office Objects 057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3" name="Text Box 20"/>
          <p:cNvSpPr txBox="1">
            <a:spLocks noChangeArrowheads="1"/>
          </p:cNvSpPr>
          <p:nvPr/>
        </p:nvSpPr>
        <p:spPr bwMode="auto">
          <a:xfrm>
            <a:off x="7938" y="153352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0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2" grpId="0"/>
      <p:bldP spid="108553" grpId="0"/>
      <p:bldP spid="108558" grpId="0"/>
      <p:bldP spid="108559" grpId="0"/>
      <p:bldP spid="108562" grpId="0"/>
      <p:bldP spid="108564" grpId="0"/>
      <p:bldP spid="108565" grpId="0"/>
      <p:bldP spid="1085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70"/>
          <p:cNvSpPr>
            <a:spLocks noChangeArrowheads="1"/>
          </p:cNvSpPr>
          <p:nvPr/>
        </p:nvSpPr>
        <p:spPr bwMode="auto">
          <a:xfrm>
            <a:off x="1009650" y="895350"/>
            <a:ext cx="7143750" cy="5657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9459" name="Group 231"/>
          <p:cNvGrpSpPr>
            <a:grpSpLocks/>
          </p:cNvGrpSpPr>
          <p:nvPr/>
        </p:nvGrpSpPr>
        <p:grpSpPr bwMode="auto">
          <a:xfrm>
            <a:off x="1014413" y="895350"/>
            <a:ext cx="7143750" cy="5657850"/>
            <a:chOff x="636" y="222"/>
            <a:chExt cx="4500" cy="3564"/>
          </a:xfrm>
        </p:grpSpPr>
        <p:grpSp>
          <p:nvGrpSpPr>
            <p:cNvPr id="19490" name="Group 8"/>
            <p:cNvGrpSpPr>
              <a:grpSpLocks/>
            </p:cNvGrpSpPr>
            <p:nvPr/>
          </p:nvGrpSpPr>
          <p:grpSpPr bwMode="auto">
            <a:xfrm>
              <a:off x="1836" y="1410"/>
              <a:ext cx="300" cy="1188"/>
              <a:chOff x="1836" y="1410"/>
              <a:chExt cx="300" cy="1188"/>
            </a:xfrm>
          </p:grpSpPr>
          <p:sp>
            <p:nvSpPr>
              <p:cNvPr id="19710" name="Rectangle 4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11" name="Rectangle 5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12" name="Rectangle 6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13" name="Rectangle 7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1" name="Group 9"/>
            <p:cNvGrpSpPr>
              <a:grpSpLocks/>
            </p:cNvGrpSpPr>
            <p:nvPr/>
          </p:nvGrpSpPr>
          <p:grpSpPr bwMode="auto">
            <a:xfrm>
              <a:off x="2136" y="1410"/>
              <a:ext cx="300" cy="1188"/>
              <a:chOff x="1836" y="1410"/>
              <a:chExt cx="300" cy="1188"/>
            </a:xfrm>
          </p:grpSpPr>
          <p:sp>
            <p:nvSpPr>
              <p:cNvPr id="19706" name="Rectangle 10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7" name="Rectangle 11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8" name="Rectangle 12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9" name="Rectangle 13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2" name="Group 14"/>
            <p:cNvGrpSpPr>
              <a:grpSpLocks/>
            </p:cNvGrpSpPr>
            <p:nvPr/>
          </p:nvGrpSpPr>
          <p:grpSpPr bwMode="auto">
            <a:xfrm>
              <a:off x="2436" y="1410"/>
              <a:ext cx="300" cy="1188"/>
              <a:chOff x="1836" y="1410"/>
              <a:chExt cx="300" cy="1188"/>
            </a:xfrm>
          </p:grpSpPr>
          <p:sp>
            <p:nvSpPr>
              <p:cNvPr id="19702" name="Rectangle 15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3" name="Rectangle 16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4" name="Rectangle 17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5" name="Rectangle 18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3" name="Group 19"/>
            <p:cNvGrpSpPr>
              <a:grpSpLocks/>
            </p:cNvGrpSpPr>
            <p:nvPr/>
          </p:nvGrpSpPr>
          <p:grpSpPr bwMode="auto">
            <a:xfrm>
              <a:off x="2736" y="1410"/>
              <a:ext cx="300" cy="1188"/>
              <a:chOff x="1836" y="1410"/>
              <a:chExt cx="300" cy="1188"/>
            </a:xfrm>
          </p:grpSpPr>
          <p:sp>
            <p:nvSpPr>
              <p:cNvPr id="19698" name="Rectangle 20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99" name="Rectangle 21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0" name="Rectangle 22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701" name="Rectangle 23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4" name="Group 24"/>
            <p:cNvGrpSpPr>
              <a:grpSpLocks/>
            </p:cNvGrpSpPr>
            <p:nvPr/>
          </p:nvGrpSpPr>
          <p:grpSpPr bwMode="auto">
            <a:xfrm>
              <a:off x="636" y="1410"/>
              <a:ext cx="300" cy="1188"/>
              <a:chOff x="1836" y="1410"/>
              <a:chExt cx="300" cy="1188"/>
            </a:xfrm>
          </p:grpSpPr>
          <p:sp>
            <p:nvSpPr>
              <p:cNvPr id="19694" name="Rectangle 25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95" name="Rectangle 26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96" name="Rectangle 27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97" name="Rectangle 28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5" name="Group 29"/>
            <p:cNvGrpSpPr>
              <a:grpSpLocks/>
            </p:cNvGrpSpPr>
            <p:nvPr/>
          </p:nvGrpSpPr>
          <p:grpSpPr bwMode="auto">
            <a:xfrm>
              <a:off x="936" y="1410"/>
              <a:ext cx="300" cy="1188"/>
              <a:chOff x="1836" y="1410"/>
              <a:chExt cx="300" cy="1188"/>
            </a:xfrm>
          </p:grpSpPr>
          <p:sp>
            <p:nvSpPr>
              <p:cNvPr id="19690" name="Rectangle 30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91" name="Rectangle 31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92" name="Rectangle 32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93" name="Rectangle 33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6" name="Group 34"/>
            <p:cNvGrpSpPr>
              <a:grpSpLocks/>
            </p:cNvGrpSpPr>
            <p:nvPr/>
          </p:nvGrpSpPr>
          <p:grpSpPr bwMode="auto">
            <a:xfrm>
              <a:off x="1236" y="1410"/>
              <a:ext cx="300" cy="1188"/>
              <a:chOff x="1836" y="1410"/>
              <a:chExt cx="300" cy="1188"/>
            </a:xfrm>
          </p:grpSpPr>
          <p:sp>
            <p:nvSpPr>
              <p:cNvPr id="19686" name="Rectangle 35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7" name="Rectangle 36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8" name="Rectangle 37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9" name="Rectangle 38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7" name="Group 39"/>
            <p:cNvGrpSpPr>
              <a:grpSpLocks/>
            </p:cNvGrpSpPr>
            <p:nvPr/>
          </p:nvGrpSpPr>
          <p:grpSpPr bwMode="auto">
            <a:xfrm>
              <a:off x="1536" y="1410"/>
              <a:ext cx="300" cy="1188"/>
              <a:chOff x="1836" y="1410"/>
              <a:chExt cx="300" cy="1188"/>
            </a:xfrm>
          </p:grpSpPr>
          <p:sp>
            <p:nvSpPr>
              <p:cNvPr id="19682" name="Rectangle 40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3" name="Rectangle 41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4" name="Rectangle 42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5" name="Rectangle 43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8" name="Group 46"/>
            <p:cNvGrpSpPr>
              <a:grpSpLocks/>
            </p:cNvGrpSpPr>
            <p:nvPr/>
          </p:nvGrpSpPr>
          <p:grpSpPr bwMode="auto">
            <a:xfrm>
              <a:off x="1836" y="2598"/>
              <a:ext cx="300" cy="1188"/>
              <a:chOff x="1836" y="1410"/>
              <a:chExt cx="300" cy="1188"/>
            </a:xfrm>
          </p:grpSpPr>
          <p:sp>
            <p:nvSpPr>
              <p:cNvPr id="19678" name="Rectangle 4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79" name="Rectangle 4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0" name="Rectangle 4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81" name="Rectangle 5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499" name="Group 51"/>
            <p:cNvGrpSpPr>
              <a:grpSpLocks/>
            </p:cNvGrpSpPr>
            <p:nvPr/>
          </p:nvGrpSpPr>
          <p:grpSpPr bwMode="auto">
            <a:xfrm>
              <a:off x="2136" y="2598"/>
              <a:ext cx="300" cy="1188"/>
              <a:chOff x="1836" y="1410"/>
              <a:chExt cx="300" cy="1188"/>
            </a:xfrm>
          </p:grpSpPr>
          <p:sp>
            <p:nvSpPr>
              <p:cNvPr id="19674" name="Rectangle 5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75" name="Rectangle 5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76" name="Rectangle 5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77" name="Rectangle 5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0" name="Group 56"/>
            <p:cNvGrpSpPr>
              <a:grpSpLocks/>
            </p:cNvGrpSpPr>
            <p:nvPr/>
          </p:nvGrpSpPr>
          <p:grpSpPr bwMode="auto">
            <a:xfrm>
              <a:off x="2436" y="2598"/>
              <a:ext cx="300" cy="1188"/>
              <a:chOff x="1836" y="1410"/>
              <a:chExt cx="300" cy="1188"/>
            </a:xfrm>
          </p:grpSpPr>
          <p:sp>
            <p:nvSpPr>
              <p:cNvPr id="19670" name="Rectangle 5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71" name="Rectangle 5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72" name="Rectangle 5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73" name="Rectangle 6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1" name="Group 61"/>
            <p:cNvGrpSpPr>
              <a:grpSpLocks/>
            </p:cNvGrpSpPr>
            <p:nvPr/>
          </p:nvGrpSpPr>
          <p:grpSpPr bwMode="auto">
            <a:xfrm>
              <a:off x="2736" y="2598"/>
              <a:ext cx="300" cy="1188"/>
              <a:chOff x="1836" y="1410"/>
              <a:chExt cx="300" cy="1188"/>
            </a:xfrm>
          </p:grpSpPr>
          <p:sp>
            <p:nvSpPr>
              <p:cNvPr id="19667" name="Rectangle 6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8" name="Rectangle 6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9" name="Rectangle 6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2" name="Group 66"/>
            <p:cNvGrpSpPr>
              <a:grpSpLocks/>
            </p:cNvGrpSpPr>
            <p:nvPr/>
          </p:nvGrpSpPr>
          <p:grpSpPr bwMode="auto">
            <a:xfrm>
              <a:off x="636" y="2598"/>
              <a:ext cx="300" cy="1188"/>
              <a:chOff x="1836" y="1410"/>
              <a:chExt cx="300" cy="1188"/>
            </a:xfrm>
          </p:grpSpPr>
          <p:sp>
            <p:nvSpPr>
              <p:cNvPr id="19663" name="Rectangle 6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4" name="Rectangle 6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5" name="Rectangle 6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6" name="Rectangle 7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3" name="Group 71"/>
            <p:cNvGrpSpPr>
              <a:grpSpLocks/>
            </p:cNvGrpSpPr>
            <p:nvPr/>
          </p:nvGrpSpPr>
          <p:grpSpPr bwMode="auto">
            <a:xfrm>
              <a:off x="936" y="2598"/>
              <a:ext cx="300" cy="1188"/>
              <a:chOff x="1836" y="1410"/>
              <a:chExt cx="300" cy="1188"/>
            </a:xfrm>
          </p:grpSpPr>
          <p:sp>
            <p:nvSpPr>
              <p:cNvPr id="19659" name="Rectangle 7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0" name="Rectangle 7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1" name="Rectangle 7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62" name="Rectangle 7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4" name="Group 76"/>
            <p:cNvGrpSpPr>
              <a:grpSpLocks/>
            </p:cNvGrpSpPr>
            <p:nvPr/>
          </p:nvGrpSpPr>
          <p:grpSpPr bwMode="auto">
            <a:xfrm>
              <a:off x="1236" y="2598"/>
              <a:ext cx="300" cy="1188"/>
              <a:chOff x="1836" y="1410"/>
              <a:chExt cx="300" cy="1188"/>
            </a:xfrm>
          </p:grpSpPr>
          <p:sp>
            <p:nvSpPr>
              <p:cNvPr id="19655" name="Rectangle 7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56" name="Rectangle 7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57" name="Rectangle 7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58" name="Rectangle 8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5" name="Group 81"/>
            <p:cNvGrpSpPr>
              <a:grpSpLocks/>
            </p:cNvGrpSpPr>
            <p:nvPr/>
          </p:nvGrpSpPr>
          <p:grpSpPr bwMode="auto">
            <a:xfrm>
              <a:off x="1536" y="2598"/>
              <a:ext cx="300" cy="1188"/>
              <a:chOff x="1836" y="1410"/>
              <a:chExt cx="300" cy="1188"/>
            </a:xfrm>
          </p:grpSpPr>
          <p:sp>
            <p:nvSpPr>
              <p:cNvPr id="19651" name="Rectangle 8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52" name="Rectangle 8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53" name="Rectangle 8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54" name="Rectangle 8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6" name="Group 86"/>
            <p:cNvGrpSpPr>
              <a:grpSpLocks/>
            </p:cNvGrpSpPr>
            <p:nvPr/>
          </p:nvGrpSpPr>
          <p:grpSpPr bwMode="auto">
            <a:xfrm>
              <a:off x="3036" y="1410"/>
              <a:ext cx="300" cy="1188"/>
              <a:chOff x="1836" y="1410"/>
              <a:chExt cx="300" cy="1188"/>
            </a:xfrm>
          </p:grpSpPr>
          <p:sp>
            <p:nvSpPr>
              <p:cNvPr id="19647" name="Rectangle 8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8" name="Rectangle 8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9" name="Rectangle 8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50" name="Rectangle 9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7" name="Group 91"/>
            <p:cNvGrpSpPr>
              <a:grpSpLocks/>
            </p:cNvGrpSpPr>
            <p:nvPr/>
          </p:nvGrpSpPr>
          <p:grpSpPr bwMode="auto">
            <a:xfrm>
              <a:off x="3036" y="2598"/>
              <a:ext cx="300" cy="1188"/>
              <a:chOff x="1836" y="1410"/>
              <a:chExt cx="300" cy="1188"/>
            </a:xfrm>
          </p:grpSpPr>
          <p:sp>
            <p:nvSpPr>
              <p:cNvPr id="19643" name="Rectangle 9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4" name="Rectangle 9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5" name="Rectangle 9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6" name="Rectangle 9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8" name="Group 96"/>
            <p:cNvGrpSpPr>
              <a:grpSpLocks/>
            </p:cNvGrpSpPr>
            <p:nvPr/>
          </p:nvGrpSpPr>
          <p:grpSpPr bwMode="auto">
            <a:xfrm>
              <a:off x="3336" y="1410"/>
              <a:ext cx="300" cy="1188"/>
              <a:chOff x="1836" y="1410"/>
              <a:chExt cx="300" cy="1188"/>
            </a:xfrm>
          </p:grpSpPr>
          <p:sp>
            <p:nvSpPr>
              <p:cNvPr id="19639" name="Rectangle 9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0" name="Rectangle 9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1" name="Rectangle 9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42" name="Rectangle 10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09" name="Group 101"/>
            <p:cNvGrpSpPr>
              <a:grpSpLocks/>
            </p:cNvGrpSpPr>
            <p:nvPr/>
          </p:nvGrpSpPr>
          <p:grpSpPr bwMode="auto">
            <a:xfrm>
              <a:off x="3336" y="2598"/>
              <a:ext cx="300" cy="1188"/>
              <a:chOff x="1836" y="1410"/>
              <a:chExt cx="300" cy="1188"/>
            </a:xfrm>
          </p:grpSpPr>
          <p:sp>
            <p:nvSpPr>
              <p:cNvPr id="19635" name="Rectangle 10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36" name="Rectangle 10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37" name="Rectangle 10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38" name="Rectangle 10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0" name="Group 106"/>
            <p:cNvGrpSpPr>
              <a:grpSpLocks/>
            </p:cNvGrpSpPr>
            <p:nvPr/>
          </p:nvGrpSpPr>
          <p:grpSpPr bwMode="auto">
            <a:xfrm>
              <a:off x="3636" y="1410"/>
              <a:ext cx="300" cy="1188"/>
              <a:chOff x="1836" y="1410"/>
              <a:chExt cx="300" cy="1188"/>
            </a:xfrm>
          </p:grpSpPr>
          <p:sp>
            <p:nvSpPr>
              <p:cNvPr id="19631" name="Rectangle 10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32" name="Rectangle 10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33" name="Rectangle 10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34" name="Rectangle 11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1" name="Group 111"/>
            <p:cNvGrpSpPr>
              <a:grpSpLocks/>
            </p:cNvGrpSpPr>
            <p:nvPr/>
          </p:nvGrpSpPr>
          <p:grpSpPr bwMode="auto">
            <a:xfrm>
              <a:off x="3636" y="2598"/>
              <a:ext cx="300" cy="1188"/>
              <a:chOff x="1836" y="1410"/>
              <a:chExt cx="300" cy="1188"/>
            </a:xfrm>
          </p:grpSpPr>
          <p:sp>
            <p:nvSpPr>
              <p:cNvPr id="19627" name="Rectangle 11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8" name="Rectangle 11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9" name="Rectangle 11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30" name="Rectangle 11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2" name="Group 116"/>
            <p:cNvGrpSpPr>
              <a:grpSpLocks/>
            </p:cNvGrpSpPr>
            <p:nvPr/>
          </p:nvGrpSpPr>
          <p:grpSpPr bwMode="auto">
            <a:xfrm>
              <a:off x="3936" y="1410"/>
              <a:ext cx="300" cy="1188"/>
              <a:chOff x="1836" y="1410"/>
              <a:chExt cx="300" cy="1188"/>
            </a:xfrm>
          </p:grpSpPr>
          <p:sp>
            <p:nvSpPr>
              <p:cNvPr id="19623" name="Rectangle 11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4" name="Rectangle 11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5" name="Rectangle 11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6" name="Rectangle 12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3" name="Group 121"/>
            <p:cNvGrpSpPr>
              <a:grpSpLocks/>
            </p:cNvGrpSpPr>
            <p:nvPr/>
          </p:nvGrpSpPr>
          <p:grpSpPr bwMode="auto">
            <a:xfrm>
              <a:off x="3936" y="2598"/>
              <a:ext cx="300" cy="1188"/>
              <a:chOff x="1836" y="1410"/>
              <a:chExt cx="300" cy="1188"/>
            </a:xfrm>
          </p:grpSpPr>
          <p:sp>
            <p:nvSpPr>
              <p:cNvPr id="19619" name="Rectangle 12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0" name="Rectangle 12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1" name="Rectangle 12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22" name="Rectangle 12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4" name="Group 126"/>
            <p:cNvGrpSpPr>
              <a:grpSpLocks/>
            </p:cNvGrpSpPr>
            <p:nvPr/>
          </p:nvGrpSpPr>
          <p:grpSpPr bwMode="auto">
            <a:xfrm>
              <a:off x="4236" y="1410"/>
              <a:ext cx="300" cy="1188"/>
              <a:chOff x="1836" y="1410"/>
              <a:chExt cx="300" cy="1188"/>
            </a:xfrm>
          </p:grpSpPr>
          <p:sp>
            <p:nvSpPr>
              <p:cNvPr id="19615" name="Rectangle 12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16" name="Rectangle 12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17" name="Rectangle 12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18" name="Rectangle 13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5" name="Group 131"/>
            <p:cNvGrpSpPr>
              <a:grpSpLocks/>
            </p:cNvGrpSpPr>
            <p:nvPr/>
          </p:nvGrpSpPr>
          <p:grpSpPr bwMode="auto">
            <a:xfrm>
              <a:off x="4236" y="2598"/>
              <a:ext cx="300" cy="1188"/>
              <a:chOff x="1836" y="1410"/>
              <a:chExt cx="300" cy="1188"/>
            </a:xfrm>
          </p:grpSpPr>
          <p:sp>
            <p:nvSpPr>
              <p:cNvPr id="19611" name="Rectangle 13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12" name="Rectangle 13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13" name="Rectangle 13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14" name="Rectangle 13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6" name="Group 136"/>
            <p:cNvGrpSpPr>
              <a:grpSpLocks/>
            </p:cNvGrpSpPr>
            <p:nvPr/>
          </p:nvGrpSpPr>
          <p:grpSpPr bwMode="auto">
            <a:xfrm>
              <a:off x="4536" y="1410"/>
              <a:ext cx="300" cy="1188"/>
              <a:chOff x="1836" y="1410"/>
              <a:chExt cx="300" cy="1188"/>
            </a:xfrm>
          </p:grpSpPr>
          <p:sp>
            <p:nvSpPr>
              <p:cNvPr id="19607" name="Rectangle 13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8" name="Rectangle 13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9" name="Rectangle 13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10" name="Rectangle 14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7" name="Group 141"/>
            <p:cNvGrpSpPr>
              <a:grpSpLocks/>
            </p:cNvGrpSpPr>
            <p:nvPr/>
          </p:nvGrpSpPr>
          <p:grpSpPr bwMode="auto">
            <a:xfrm>
              <a:off x="4536" y="2598"/>
              <a:ext cx="300" cy="1188"/>
              <a:chOff x="1836" y="1410"/>
              <a:chExt cx="300" cy="1188"/>
            </a:xfrm>
          </p:grpSpPr>
          <p:sp>
            <p:nvSpPr>
              <p:cNvPr id="19603" name="Rectangle 14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4" name="Rectangle 14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5" name="Rectangle 14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6" name="Rectangle 14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8" name="Group 146"/>
            <p:cNvGrpSpPr>
              <a:grpSpLocks/>
            </p:cNvGrpSpPr>
            <p:nvPr/>
          </p:nvGrpSpPr>
          <p:grpSpPr bwMode="auto">
            <a:xfrm>
              <a:off x="4836" y="1410"/>
              <a:ext cx="300" cy="1188"/>
              <a:chOff x="1836" y="1410"/>
              <a:chExt cx="300" cy="1188"/>
            </a:xfrm>
          </p:grpSpPr>
          <p:sp>
            <p:nvSpPr>
              <p:cNvPr id="19599" name="Rectangle 14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0" name="Rectangle 14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1" name="Rectangle 14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602" name="Rectangle 15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19" name="Group 151"/>
            <p:cNvGrpSpPr>
              <a:grpSpLocks/>
            </p:cNvGrpSpPr>
            <p:nvPr/>
          </p:nvGrpSpPr>
          <p:grpSpPr bwMode="auto">
            <a:xfrm>
              <a:off x="4836" y="2598"/>
              <a:ext cx="300" cy="1188"/>
              <a:chOff x="1836" y="1410"/>
              <a:chExt cx="300" cy="1188"/>
            </a:xfrm>
          </p:grpSpPr>
          <p:sp>
            <p:nvSpPr>
              <p:cNvPr id="19595" name="Rectangle 15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96" name="Rectangle 15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97" name="Rectangle 15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98" name="Rectangle 15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0" name="Group 156"/>
            <p:cNvGrpSpPr>
              <a:grpSpLocks/>
            </p:cNvGrpSpPr>
            <p:nvPr/>
          </p:nvGrpSpPr>
          <p:grpSpPr bwMode="auto">
            <a:xfrm>
              <a:off x="1836" y="222"/>
              <a:ext cx="300" cy="1188"/>
              <a:chOff x="1836" y="1410"/>
              <a:chExt cx="300" cy="1188"/>
            </a:xfrm>
          </p:grpSpPr>
          <p:sp>
            <p:nvSpPr>
              <p:cNvPr id="19591" name="Rectangle 15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92" name="Rectangle 15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93" name="Rectangle 15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94" name="Rectangle 16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1" name="Group 161"/>
            <p:cNvGrpSpPr>
              <a:grpSpLocks/>
            </p:cNvGrpSpPr>
            <p:nvPr/>
          </p:nvGrpSpPr>
          <p:grpSpPr bwMode="auto">
            <a:xfrm>
              <a:off x="2136" y="222"/>
              <a:ext cx="300" cy="1188"/>
              <a:chOff x="1836" y="1410"/>
              <a:chExt cx="300" cy="1188"/>
            </a:xfrm>
          </p:grpSpPr>
          <p:sp>
            <p:nvSpPr>
              <p:cNvPr id="19587" name="Rectangle 16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8" name="Rectangle 16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9" name="Rectangle 16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90" name="Rectangle 16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2" name="Group 166"/>
            <p:cNvGrpSpPr>
              <a:grpSpLocks/>
            </p:cNvGrpSpPr>
            <p:nvPr/>
          </p:nvGrpSpPr>
          <p:grpSpPr bwMode="auto">
            <a:xfrm>
              <a:off x="2436" y="222"/>
              <a:ext cx="300" cy="1188"/>
              <a:chOff x="1836" y="1410"/>
              <a:chExt cx="300" cy="1188"/>
            </a:xfrm>
          </p:grpSpPr>
          <p:sp>
            <p:nvSpPr>
              <p:cNvPr id="19583" name="Rectangle 16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4" name="Rectangle 16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5" name="Rectangle 16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6" name="Rectangle 17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3" name="Group 171"/>
            <p:cNvGrpSpPr>
              <a:grpSpLocks/>
            </p:cNvGrpSpPr>
            <p:nvPr/>
          </p:nvGrpSpPr>
          <p:grpSpPr bwMode="auto">
            <a:xfrm>
              <a:off x="2736" y="222"/>
              <a:ext cx="300" cy="1188"/>
              <a:chOff x="1836" y="1410"/>
              <a:chExt cx="300" cy="1188"/>
            </a:xfrm>
          </p:grpSpPr>
          <p:sp>
            <p:nvSpPr>
              <p:cNvPr id="19579" name="Rectangle 17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0" name="Rectangle 17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1" name="Rectangle 17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82" name="Rectangle 17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4" name="Group 176"/>
            <p:cNvGrpSpPr>
              <a:grpSpLocks/>
            </p:cNvGrpSpPr>
            <p:nvPr/>
          </p:nvGrpSpPr>
          <p:grpSpPr bwMode="auto">
            <a:xfrm>
              <a:off x="636" y="222"/>
              <a:ext cx="300" cy="1188"/>
              <a:chOff x="1836" y="1410"/>
              <a:chExt cx="300" cy="1188"/>
            </a:xfrm>
          </p:grpSpPr>
          <p:sp>
            <p:nvSpPr>
              <p:cNvPr id="19575" name="Rectangle 17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76" name="Rectangle 17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77" name="Rectangle 17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78" name="Rectangle 18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5" name="Group 181"/>
            <p:cNvGrpSpPr>
              <a:grpSpLocks/>
            </p:cNvGrpSpPr>
            <p:nvPr/>
          </p:nvGrpSpPr>
          <p:grpSpPr bwMode="auto">
            <a:xfrm>
              <a:off x="936" y="222"/>
              <a:ext cx="300" cy="1188"/>
              <a:chOff x="1836" y="1410"/>
              <a:chExt cx="300" cy="1188"/>
            </a:xfrm>
          </p:grpSpPr>
          <p:sp>
            <p:nvSpPr>
              <p:cNvPr id="19571" name="Rectangle 18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72" name="Rectangle 18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73" name="Rectangle 18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74" name="Rectangle 18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6" name="Group 186"/>
            <p:cNvGrpSpPr>
              <a:grpSpLocks/>
            </p:cNvGrpSpPr>
            <p:nvPr/>
          </p:nvGrpSpPr>
          <p:grpSpPr bwMode="auto">
            <a:xfrm>
              <a:off x="1236" y="222"/>
              <a:ext cx="300" cy="1188"/>
              <a:chOff x="1836" y="1410"/>
              <a:chExt cx="300" cy="1188"/>
            </a:xfrm>
          </p:grpSpPr>
          <p:sp>
            <p:nvSpPr>
              <p:cNvPr id="19567" name="Rectangle 18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8" name="Rectangle 18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9" name="Rectangle 18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70" name="Rectangle 19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7" name="Group 191"/>
            <p:cNvGrpSpPr>
              <a:grpSpLocks/>
            </p:cNvGrpSpPr>
            <p:nvPr/>
          </p:nvGrpSpPr>
          <p:grpSpPr bwMode="auto">
            <a:xfrm>
              <a:off x="1536" y="222"/>
              <a:ext cx="300" cy="1188"/>
              <a:chOff x="1836" y="1410"/>
              <a:chExt cx="300" cy="1188"/>
            </a:xfrm>
          </p:grpSpPr>
          <p:sp>
            <p:nvSpPr>
              <p:cNvPr id="19563" name="Rectangle 19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4" name="Rectangle 19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5" name="Rectangle 19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6" name="Rectangle 19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8" name="Group 196"/>
            <p:cNvGrpSpPr>
              <a:grpSpLocks/>
            </p:cNvGrpSpPr>
            <p:nvPr/>
          </p:nvGrpSpPr>
          <p:grpSpPr bwMode="auto">
            <a:xfrm>
              <a:off x="3036" y="222"/>
              <a:ext cx="300" cy="1188"/>
              <a:chOff x="1836" y="1410"/>
              <a:chExt cx="300" cy="1188"/>
            </a:xfrm>
          </p:grpSpPr>
          <p:sp>
            <p:nvSpPr>
              <p:cNvPr id="19559" name="Rectangle 19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0" name="Rectangle 19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1" name="Rectangle 19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62" name="Rectangle 20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29" name="Group 201"/>
            <p:cNvGrpSpPr>
              <a:grpSpLocks/>
            </p:cNvGrpSpPr>
            <p:nvPr/>
          </p:nvGrpSpPr>
          <p:grpSpPr bwMode="auto">
            <a:xfrm>
              <a:off x="3336" y="222"/>
              <a:ext cx="300" cy="1188"/>
              <a:chOff x="1836" y="1410"/>
              <a:chExt cx="300" cy="1188"/>
            </a:xfrm>
          </p:grpSpPr>
          <p:sp>
            <p:nvSpPr>
              <p:cNvPr id="19555" name="Rectangle 20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56" name="Rectangle 20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57" name="Rectangle 20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58" name="Rectangle 20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30" name="Group 206"/>
            <p:cNvGrpSpPr>
              <a:grpSpLocks/>
            </p:cNvGrpSpPr>
            <p:nvPr/>
          </p:nvGrpSpPr>
          <p:grpSpPr bwMode="auto">
            <a:xfrm>
              <a:off x="3636" y="222"/>
              <a:ext cx="300" cy="1188"/>
              <a:chOff x="1836" y="1410"/>
              <a:chExt cx="300" cy="1188"/>
            </a:xfrm>
          </p:grpSpPr>
          <p:sp>
            <p:nvSpPr>
              <p:cNvPr id="19551" name="Rectangle 20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52" name="Rectangle 20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53" name="Rectangle 20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54" name="Rectangle 21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31" name="Group 211"/>
            <p:cNvGrpSpPr>
              <a:grpSpLocks/>
            </p:cNvGrpSpPr>
            <p:nvPr/>
          </p:nvGrpSpPr>
          <p:grpSpPr bwMode="auto">
            <a:xfrm>
              <a:off x="3936" y="222"/>
              <a:ext cx="300" cy="1188"/>
              <a:chOff x="1836" y="1410"/>
              <a:chExt cx="300" cy="1188"/>
            </a:xfrm>
          </p:grpSpPr>
          <p:sp>
            <p:nvSpPr>
              <p:cNvPr id="19547" name="Rectangle 21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8" name="Rectangle 21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9" name="Rectangle 21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50" name="Rectangle 21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32" name="Group 216"/>
            <p:cNvGrpSpPr>
              <a:grpSpLocks/>
            </p:cNvGrpSpPr>
            <p:nvPr/>
          </p:nvGrpSpPr>
          <p:grpSpPr bwMode="auto">
            <a:xfrm>
              <a:off x="4236" y="222"/>
              <a:ext cx="300" cy="1188"/>
              <a:chOff x="1836" y="1410"/>
              <a:chExt cx="300" cy="1188"/>
            </a:xfrm>
          </p:grpSpPr>
          <p:sp>
            <p:nvSpPr>
              <p:cNvPr id="19543" name="Rectangle 21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4" name="Rectangle 21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5" name="Rectangle 21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6" name="Rectangle 22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33" name="Group 221"/>
            <p:cNvGrpSpPr>
              <a:grpSpLocks/>
            </p:cNvGrpSpPr>
            <p:nvPr/>
          </p:nvGrpSpPr>
          <p:grpSpPr bwMode="auto">
            <a:xfrm>
              <a:off x="4536" y="222"/>
              <a:ext cx="300" cy="1188"/>
              <a:chOff x="1836" y="1410"/>
              <a:chExt cx="300" cy="1188"/>
            </a:xfrm>
          </p:grpSpPr>
          <p:sp>
            <p:nvSpPr>
              <p:cNvPr id="19539" name="Rectangle 222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0" name="Rectangle 223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1" name="Rectangle 224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42" name="Rectangle 225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534" name="Group 226"/>
            <p:cNvGrpSpPr>
              <a:grpSpLocks/>
            </p:cNvGrpSpPr>
            <p:nvPr/>
          </p:nvGrpSpPr>
          <p:grpSpPr bwMode="auto">
            <a:xfrm>
              <a:off x="4836" y="222"/>
              <a:ext cx="300" cy="1188"/>
              <a:chOff x="1836" y="1410"/>
              <a:chExt cx="300" cy="1188"/>
            </a:xfrm>
          </p:grpSpPr>
          <p:sp>
            <p:nvSpPr>
              <p:cNvPr id="19535" name="Rectangle 227"/>
              <p:cNvSpPr>
                <a:spLocks noChangeArrowheads="1"/>
              </p:cNvSpPr>
              <p:nvPr/>
            </p:nvSpPr>
            <p:spPr bwMode="auto">
              <a:xfrm>
                <a:off x="1836" y="14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36" name="Rectangle 228"/>
              <p:cNvSpPr>
                <a:spLocks noChangeArrowheads="1"/>
              </p:cNvSpPr>
              <p:nvPr/>
            </p:nvSpPr>
            <p:spPr bwMode="auto">
              <a:xfrm>
                <a:off x="1836" y="17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37" name="Rectangle 229"/>
              <p:cNvSpPr>
                <a:spLocks noChangeArrowheads="1"/>
              </p:cNvSpPr>
              <p:nvPr/>
            </p:nvSpPr>
            <p:spPr bwMode="auto">
              <a:xfrm>
                <a:off x="1836" y="2010"/>
                <a:ext cx="300" cy="300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9538" name="Rectangle 230"/>
              <p:cNvSpPr>
                <a:spLocks noChangeArrowheads="1"/>
              </p:cNvSpPr>
              <p:nvPr/>
            </p:nvSpPr>
            <p:spPr bwMode="auto">
              <a:xfrm>
                <a:off x="1836" y="2310"/>
                <a:ext cx="300" cy="288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9460" name="Text Box 254"/>
          <p:cNvSpPr txBox="1">
            <a:spLocks noChangeArrowheads="1"/>
          </p:cNvSpPr>
          <p:nvPr/>
        </p:nvSpPr>
        <p:spPr bwMode="auto">
          <a:xfrm>
            <a:off x="2381250" y="228600"/>
            <a:ext cx="3829050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000000"/>
                </a:solidFill>
              </a:rPr>
              <a:t>Gradient</a:t>
            </a:r>
          </a:p>
        </p:txBody>
      </p:sp>
      <p:sp>
        <p:nvSpPr>
          <p:cNvPr id="19461" name="Rectangle 271"/>
          <p:cNvSpPr>
            <a:spLocks noChangeArrowheads="1"/>
          </p:cNvSpPr>
          <p:nvPr/>
        </p:nvSpPr>
        <p:spPr bwMode="auto">
          <a:xfrm>
            <a:off x="901700" y="6521450"/>
            <a:ext cx="7348538" cy="103188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2" name="Rectangle 272"/>
          <p:cNvSpPr>
            <a:spLocks noChangeArrowheads="1"/>
          </p:cNvSpPr>
          <p:nvPr/>
        </p:nvSpPr>
        <p:spPr bwMode="auto">
          <a:xfrm>
            <a:off x="885825" y="893763"/>
            <a:ext cx="114300" cy="5734050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3" name="Rectangle 273"/>
          <p:cNvSpPr>
            <a:spLocks noChangeArrowheads="1"/>
          </p:cNvSpPr>
          <p:nvPr/>
        </p:nvSpPr>
        <p:spPr bwMode="auto">
          <a:xfrm>
            <a:off x="8154988" y="806450"/>
            <a:ext cx="114300" cy="5816600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4" name="Rectangle 274"/>
          <p:cNvSpPr>
            <a:spLocks noChangeArrowheads="1"/>
          </p:cNvSpPr>
          <p:nvPr/>
        </p:nvSpPr>
        <p:spPr bwMode="auto">
          <a:xfrm>
            <a:off x="876300" y="781050"/>
            <a:ext cx="7400925" cy="112713"/>
          </a:xfrm>
          <a:prstGeom prst="rect">
            <a:avLst/>
          </a:prstGeom>
          <a:gradFill rotWithShape="1">
            <a:gsLst>
              <a:gs pos="0">
                <a:srgbClr val="A8681B"/>
              </a:gs>
              <a:gs pos="50000">
                <a:srgbClr val="FD9D29"/>
              </a:gs>
              <a:gs pos="100000">
                <a:srgbClr val="A8681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5" name="Rectangle 275"/>
          <p:cNvSpPr>
            <a:spLocks noChangeArrowheads="1"/>
          </p:cNvSpPr>
          <p:nvPr/>
        </p:nvSpPr>
        <p:spPr bwMode="auto">
          <a:xfrm>
            <a:off x="0" y="0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6" name="Rectangle 276"/>
          <p:cNvSpPr>
            <a:spLocks noChangeArrowheads="1"/>
          </p:cNvSpPr>
          <p:nvPr/>
        </p:nvSpPr>
        <p:spPr bwMode="auto">
          <a:xfrm>
            <a:off x="0" y="6810375"/>
            <a:ext cx="9144000" cy="9525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7" name="Rectangle 277"/>
          <p:cNvSpPr>
            <a:spLocks noChangeArrowheads="1"/>
          </p:cNvSpPr>
          <p:nvPr/>
        </p:nvSpPr>
        <p:spPr bwMode="auto">
          <a:xfrm>
            <a:off x="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8" name="Rectangle 278"/>
          <p:cNvSpPr>
            <a:spLocks noChangeArrowheads="1"/>
          </p:cNvSpPr>
          <p:nvPr/>
        </p:nvSpPr>
        <p:spPr bwMode="auto">
          <a:xfrm>
            <a:off x="9029700" y="0"/>
            <a:ext cx="114300" cy="6858000"/>
          </a:xfrm>
          <a:prstGeom prst="rect">
            <a:avLst/>
          </a:prstGeom>
          <a:gradFill rotWithShape="1">
            <a:gsLst>
              <a:gs pos="0">
                <a:srgbClr val="9A8E79"/>
              </a:gs>
              <a:gs pos="50000">
                <a:srgbClr val="E8D6B6"/>
              </a:gs>
              <a:gs pos="100000">
                <a:srgbClr val="9A8E7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5" name="Cloud 294"/>
          <p:cNvSpPr/>
          <p:nvPr/>
        </p:nvSpPr>
        <p:spPr>
          <a:xfrm>
            <a:off x="4446588" y="200025"/>
            <a:ext cx="4697412" cy="1638300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prstClr val="white"/>
                </a:solidFill>
                <a:latin typeface="Comic Sans MS" pitchFamily="66" charset="0"/>
              </a:rPr>
              <a:t>Calculate the gradient of the uphill section</a:t>
            </a:r>
          </a:p>
        </p:txBody>
      </p:sp>
      <p:sp>
        <p:nvSpPr>
          <p:cNvPr id="276" name="Isosceles Triangle 275"/>
          <p:cNvSpPr/>
          <p:nvPr/>
        </p:nvSpPr>
        <p:spPr>
          <a:xfrm>
            <a:off x="2430463" y="2351088"/>
            <a:ext cx="3825875" cy="2325687"/>
          </a:xfrm>
          <a:prstGeom prst="triangle">
            <a:avLst>
              <a:gd name="adj" fmla="val 50007"/>
            </a:avLst>
          </a:prstGeom>
          <a:solidFill>
            <a:srgbClr val="FFFF00">
              <a:alpha val="3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b="1">
              <a:solidFill>
                <a:prstClr val="white"/>
              </a:solidFill>
            </a:endParaRPr>
          </a:p>
        </p:txBody>
      </p:sp>
      <p:sp>
        <p:nvSpPr>
          <p:cNvPr id="302" name="TextBox 301"/>
          <p:cNvSpPr txBox="1">
            <a:spLocks noChangeArrowheads="1"/>
          </p:cNvSpPr>
          <p:nvPr/>
        </p:nvSpPr>
        <p:spPr bwMode="auto">
          <a:xfrm>
            <a:off x="3317875" y="470535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4</a:t>
            </a:r>
          </a:p>
        </p:txBody>
      </p:sp>
      <p:cxnSp>
        <p:nvCxnSpPr>
          <p:cNvPr id="247" name="Straight Connector 246"/>
          <p:cNvCxnSpPr>
            <a:stCxn id="276" idx="0"/>
            <a:endCxn id="276" idx="3"/>
          </p:cNvCxnSpPr>
          <p:nvPr/>
        </p:nvCxnSpPr>
        <p:spPr>
          <a:xfrm rot="16200000" flipH="1">
            <a:off x="3182144" y="3513931"/>
            <a:ext cx="2324100" cy="1588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TextBox 251"/>
          <p:cNvSpPr txBox="1">
            <a:spLocks noChangeArrowheads="1"/>
          </p:cNvSpPr>
          <p:nvPr/>
        </p:nvSpPr>
        <p:spPr bwMode="auto">
          <a:xfrm>
            <a:off x="4305300" y="3381375"/>
            <a:ext cx="373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5</a:t>
            </a:r>
          </a:p>
        </p:txBody>
      </p:sp>
      <p:grpSp>
        <p:nvGrpSpPr>
          <p:cNvPr id="18462" name="Group 267"/>
          <p:cNvGrpSpPr>
            <a:grpSpLocks/>
          </p:cNvGrpSpPr>
          <p:nvPr/>
        </p:nvGrpSpPr>
        <p:grpSpPr bwMode="auto">
          <a:xfrm>
            <a:off x="915988" y="2868613"/>
            <a:ext cx="1419225" cy="954087"/>
            <a:chOff x="1184049" y="2868251"/>
            <a:chExt cx="1418461" cy="953699"/>
          </a:xfrm>
        </p:grpSpPr>
        <p:sp>
          <p:nvSpPr>
            <p:cNvPr id="19485" name="TextBox 252"/>
            <p:cNvSpPr txBox="1">
              <a:spLocks noChangeArrowheads="1"/>
            </p:cNvSpPr>
            <p:nvPr/>
          </p:nvSpPr>
          <p:spPr bwMode="auto">
            <a:xfrm>
              <a:off x="1184049" y="3107736"/>
              <a:ext cx="85472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 m = </a:t>
              </a:r>
            </a:p>
          </p:txBody>
        </p:sp>
        <p:grpSp>
          <p:nvGrpSpPr>
            <p:cNvPr id="19486" name="Group 260"/>
            <p:cNvGrpSpPr>
              <a:grpSpLocks/>
            </p:cNvGrpSpPr>
            <p:nvPr/>
          </p:nvGrpSpPr>
          <p:grpSpPr bwMode="auto">
            <a:xfrm>
              <a:off x="2040807" y="2868251"/>
              <a:ext cx="561703" cy="953699"/>
              <a:chOff x="4993013" y="4840742"/>
              <a:chExt cx="561703" cy="953699"/>
            </a:xfrm>
          </p:grpSpPr>
          <p:sp>
            <p:nvSpPr>
              <p:cNvPr id="19487" name="TextBox 254"/>
              <p:cNvSpPr txBox="1">
                <a:spLocks noChangeArrowheads="1"/>
              </p:cNvSpPr>
              <p:nvPr/>
            </p:nvSpPr>
            <p:spPr bwMode="auto">
              <a:xfrm>
                <a:off x="4996384" y="4840742"/>
                <a:ext cx="554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 5 </a:t>
                </a:r>
              </a:p>
            </p:txBody>
          </p:sp>
          <p:cxnSp>
            <p:nvCxnSpPr>
              <p:cNvPr id="259" name="Straight Connector 258"/>
              <p:cNvCxnSpPr/>
              <p:nvPr/>
            </p:nvCxnSpPr>
            <p:spPr>
              <a:xfrm>
                <a:off x="4993044" y="5316798"/>
                <a:ext cx="561672" cy="1586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89" name="TextBox 259"/>
              <p:cNvSpPr txBox="1">
                <a:spLocks noChangeArrowheads="1"/>
              </p:cNvSpPr>
              <p:nvPr/>
            </p:nvSpPr>
            <p:spPr bwMode="auto">
              <a:xfrm>
                <a:off x="4996384" y="5332776"/>
                <a:ext cx="554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 4 </a:t>
                </a:r>
              </a:p>
            </p:txBody>
          </p:sp>
        </p:grpSp>
      </p:grpSp>
      <p:grpSp>
        <p:nvGrpSpPr>
          <p:cNvPr id="18466" name="Group 266"/>
          <p:cNvGrpSpPr>
            <a:grpSpLocks/>
          </p:cNvGrpSpPr>
          <p:nvPr/>
        </p:nvGrpSpPr>
        <p:grpSpPr bwMode="auto">
          <a:xfrm>
            <a:off x="6494463" y="2771775"/>
            <a:ext cx="1601787" cy="954088"/>
            <a:chOff x="5438186" y="2772457"/>
            <a:chExt cx="1601343" cy="953699"/>
          </a:xfrm>
        </p:grpSpPr>
        <p:sp>
          <p:nvSpPr>
            <p:cNvPr id="19480" name="TextBox 261"/>
            <p:cNvSpPr txBox="1">
              <a:spLocks noChangeArrowheads="1"/>
            </p:cNvSpPr>
            <p:nvPr/>
          </p:nvSpPr>
          <p:spPr bwMode="auto">
            <a:xfrm>
              <a:off x="5438186" y="3018474"/>
              <a:ext cx="98296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 m = -</a:t>
              </a:r>
            </a:p>
          </p:txBody>
        </p:sp>
        <p:grpSp>
          <p:nvGrpSpPr>
            <p:cNvPr id="19481" name="Group 262"/>
            <p:cNvGrpSpPr>
              <a:grpSpLocks/>
            </p:cNvGrpSpPr>
            <p:nvPr/>
          </p:nvGrpSpPr>
          <p:grpSpPr bwMode="auto">
            <a:xfrm>
              <a:off x="6477826" y="2772457"/>
              <a:ext cx="561703" cy="953699"/>
              <a:chOff x="4993013" y="4840742"/>
              <a:chExt cx="561703" cy="953699"/>
            </a:xfrm>
          </p:grpSpPr>
          <p:sp>
            <p:nvSpPr>
              <p:cNvPr id="19482" name="TextBox 263"/>
              <p:cNvSpPr txBox="1">
                <a:spLocks noChangeArrowheads="1"/>
              </p:cNvSpPr>
              <p:nvPr/>
            </p:nvSpPr>
            <p:spPr bwMode="auto">
              <a:xfrm>
                <a:off x="4996384" y="4840742"/>
                <a:ext cx="554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 5 </a:t>
                </a:r>
              </a:p>
            </p:txBody>
          </p:sp>
          <p:cxnSp>
            <p:nvCxnSpPr>
              <p:cNvPr id="265" name="Straight Connector 264"/>
              <p:cNvCxnSpPr/>
              <p:nvPr/>
            </p:nvCxnSpPr>
            <p:spPr>
              <a:xfrm>
                <a:off x="4992897" y="5316798"/>
                <a:ext cx="561819" cy="1587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84" name="TextBox 265"/>
              <p:cNvSpPr txBox="1">
                <a:spLocks noChangeArrowheads="1"/>
              </p:cNvSpPr>
              <p:nvPr/>
            </p:nvSpPr>
            <p:spPr bwMode="auto">
              <a:xfrm>
                <a:off x="4996384" y="5332776"/>
                <a:ext cx="554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>
                    <a:solidFill>
                      <a:srgbClr val="000000"/>
                    </a:solidFill>
                  </a:rPr>
                  <a:t> 4 </a:t>
                </a:r>
              </a:p>
            </p:txBody>
          </p:sp>
        </p:grpSp>
      </p:grpSp>
      <p:pic>
        <p:nvPicPr>
          <p:cNvPr id="46327" name="Picture 24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517822">
            <a:off x="2476500" y="2833688"/>
            <a:ext cx="85407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0" name="Cloud 269"/>
          <p:cNvSpPr/>
          <p:nvPr/>
        </p:nvSpPr>
        <p:spPr>
          <a:xfrm>
            <a:off x="4446588" y="209550"/>
            <a:ext cx="4697412" cy="1638300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prstClr val="white"/>
                </a:solidFill>
                <a:latin typeface="Comic Sans MS" pitchFamily="66" charset="0"/>
              </a:rPr>
              <a:t>Calculate the gradient of the downhill section</a:t>
            </a:r>
          </a:p>
        </p:txBody>
      </p:sp>
      <p:sp>
        <p:nvSpPr>
          <p:cNvPr id="271" name="TextBox 270"/>
          <p:cNvSpPr txBox="1">
            <a:spLocks noChangeArrowheads="1"/>
          </p:cNvSpPr>
          <p:nvPr/>
        </p:nvSpPr>
        <p:spPr bwMode="auto">
          <a:xfrm>
            <a:off x="1025525" y="1009650"/>
            <a:ext cx="3924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Upwards positive gradient</a:t>
            </a:r>
          </a:p>
        </p:txBody>
      </p:sp>
      <p:sp>
        <p:nvSpPr>
          <p:cNvPr id="272" name="TextBox 271"/>
          <p:cNvSpPr txBox="1">
            <a:spLocks noChangeArrowheads="1"/>
          </p:cNvSpPr>
          <p:nvPr/>
        </p:nvSpPr>
        <p:spPr bwMode="auto">
          <a:xfrm>
            <a:off x="3684588" y="5292725"/>
            <a:ext cx="4545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Downwards negative gradient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45 -4.81481E-6 L 0.18733 -0.25902 L 0.33108 0.01227 " pathEditMode="relative" rAng="0" ptsTypes="AAA">
                                      <p:cBhvr>
                                        <p:cTn id="36" dur="2000" fill="hold"/>
                                        <p:tgtEl>
                                          <p:spTgt spid="46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-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" grpId="0" animBg="1"/>
      <p:bldP spid="302" grpId="0"/>
      <p:bldP spid="252" grpId="0"/>
      <p:bldP spid="270" grpId="0" animBg="1"/>
      <p:bldP spid="270" grpId="1" animBg="1"/>
      <p:bldP spid="271" grpId="0"/>
      <p:bldP spid="2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Revision Ex</a:t>
            </a:r>
          </a:p>
          <a:p>
            <a:pPr algn="ctr" eaLnBrk="1" hangingPunct="1"/>
            <a:r>
              <a:rPr lang="en-GB" altLang="en-US" sz="3600"/>
              <a:t>Ch16 (page 149)</a:t>
            </a:r>
          </a:p>
        </p:txBody>
      </p:sp>
      <p:pic>
        <p:nvPicPr>
          <p:cNvPr id="20484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>
                <a:solidFill>
                  <a:srgbClr val="FFFF00"/>
                </a:solidFill>
              </a:rPr>
              <a:t>Gradient</a:t>
            </a:r>
          </a:p>
        </p:txBody>
      </p:sp>
      <p:sp>
        <p:nvSpPr>
          <p:cNvPr id="20487" name="TextBox 11"/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20488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9" name="Picture 6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20774AC-6410-48B0-86BF-06D582504FA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1509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10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20"/>
          <p:cNvSpPr txBox="1">
            <a:spLocks noChangeArrowheads="1"/>
          </p:cNvSpPr>
          <p:nvPr/>
        </p:nvSpPr>
        <p:spPr bwMode="auto">
          <a:xfrm>
            <a:off x="26988" y="154622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25" name="Right Triangle 24"/>
          <p:cNvSpPr/>
          <p:nvPr/>
        </p:nvSpPr>
        <p:spPr>
          <a:xfrm>
            <a:off x="7023100" y="2286000"/>
            <a:ext cx="1447800" cy="1206500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514" name="TextBox 25"/>
          <p:cNvSpPr txBox="1">
            <a:spLocks noChangeArrowheads="1"/>
          </p:cNvSpPr>
          <p:nvPr/>
        </p:nvSpPr>
        <p:spPr bwMode="auto">
          <a:xfrm>
            <a:off x="7823200" y="25146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1515" name="TextBox 27"/>
          <p:cNvSpPr txBox="1">
            <a:spLocks noChangeArrowheads="1"/>
          </p:cNvSpPr>
          <p:nvPr/>
        </p:nvSpPr>
        <p:spPr bwMode="auto">
          <a:xfrm>
            <a:off x="6565900" y="26924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1516" name="TextBox 28"/>
          <p:cNvSpPr txBox="1">
            <a:spLocks noChangeArrowheads="1"/>
          </p:cNvSpPr>
          <p:nvPr/>
        </p:nvSpPr>
        <p:spPr bwMode="auto">
          <a:xfrm>
            <a:off x="7543800" y="35941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1517" name="Text Box 7"/>
          <p:cNvSpPr txBox="1">
            <a:spLocks noChangeArrowheads="1"/>
          </p:cNvSpPr>
          <p:nvPr/>
        </p:nvSpPr>
        <p:spPr bwMode="auto">
          <a:xfrm>
            <a:off x="1001713" y="2336800"/>
            <a:ext cx="53530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Q1.	Is this triangle right angled ?</a:t>
            </a:r>
          </a:p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	Explain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FDABF6-F0C2-48F8-BCA3-94970F4DC8B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22532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22534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We are learning to find the gradient by linking it with Pythagoras Theorem.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4833938" y="3005138"/>
            <a:ext cx="431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calculate the gradient .</a:t>
            </a: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169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1938338" y="4762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400" dirty="0" smtClean="0">
                <a:solidFill>
                  <a:srgbClr val="FFFF00"/>
                </a:solidFill>
              </a:rPr>
              <a:t>Gradient &amp; Pythagoras Theorem</a:t>
            </a:r>
          </a:p>
        </p:txBody>
      </p:sp>
      <p:sp>
        <p:nvSpPr>
          <p:cNvPr id="22541" name="Text Box 20"/>
          <p:cNvSpPr txBox="1">
            <a:spLocks noChangeArrowheads="1"/>
          </p:cNvSpPr>
          <p:nvPr/>
        </p:nvSpPr>
        <p:spPr bwMode="auto">
          <a:xfrm>
            <a:off x="26988" y="153352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070475" y="4110038"/>
            <a:ext cx="4086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to solving problems involving gradient and Pythagoras Theorem.</a:t>
            </a: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9" grpId="0"/>
      <p:bldP spid="71691" grpId="0"/>
      <p:bldP spid="15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3031</TotalTime>
  <Words>437</Words>
  <Application>Microsoft Office PowerPoint</Application>
  <PresentationFormat>On-screen Show (4:3)</PresentationFormat>
  <Paragraphs>149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Comic Sans MS</vt:lpstr>
      <vt:lpstr>Arial</vt:lpstr>
      <vt:lpstr>Tahoma</vt:lpstr>
      <vt:lpstr>Wingdings</vt:lpstr>
      <vt:lpstr>Calibri</vt:lpstr>
      <vt:lpstr>Arial Narrow</vt:lpstr>
      <vt:lpstr>1_Shimmer</vt:lpstr>
      <vt:lpstr>11_Shimmer</vt:lpstr>
      <vt:lpstr>12_Shimmer</vt:lpstr>
      <vt:lpstr>13_Shimmer</vt:lpstr>
      <vt:lpstr>Office Theme</vt:lpstr>
      <vt:lpstr>2_Office Theme</vt:lpstr>
      <vt:lpstr>MathType 5.0 Equation</vt:lpstr>
      <vt:lpstr>Gradient</vt:lpstr>
      <vt:lpstr>Starter Questions</vt:lpstr>
      <vt:lpstr>The Gradient</vt:lpstr>
      <vt:lpstr>The Gradient</vt:lpstr>
      <vt:lpstr>The Gradient</vt:lpstr>
      <vt:lpstr>PowerPoint Presentation</vt:lpstr>
      <vt:lpstr>PowerPoint Presentation</vt:lpstr>
      <vt:lpstr>Starter Questions</vt:lpstr>
      <vt:lpstr>Gradient &amp; Pythagoras Theorem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Convertio</cp:lastModifiedBy>
  <cp:revision>332</cp:revision>
  <dcterms:created xsi:type="dcterms:W3CDTF">2005-11-08T18:17:26Z</dcterms:created>
  <dcterms:modified xsi:type="dcterms:W3CDTF">2026-07-04T17:16:03Z</dcterms:modified>
</cp:coreProperties>
</file>