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942" r:id="rId2"/>
  </p:sldMasterIdLst>
  <p:notesMasterIdLst>
    <p:notesMasterId r:id="rId32"/>
  </p:notesMasterIdLst>
  <p:sldIdLst>
    <p:sldId id="298" r:id="rId3"/>
    <p:sldId id="398" r:id="rId4"/>
    <p:sldId id="399" r:id="rId5"/>
    <p:sldId id="400" r:id="rId6"/>
    <p:sldId id="401" r:id="rId7"/>
    <p:sldId id="402" r:id="rId8"/>
    <p:sldId id="403" r:id="rId9"/>
    <p:sldId id="413" r:id="rId10"/>
    <p:sldId id="358" r:id="rId11"/>
    <p:sldId id="405" r:id="rId12"/>
    <p:sldId id="406" r:id="rId13"/>
    <p:sldId id="407" r:id="rId14"/>
    <p:sldId id="408" r:id="rId15"/>
    <p:sldId id="409" r:id="rId16"/>
    <p:sldId id="410" r:id="rId17"/>
    <p:sldId id="412" r:id="rId18"/>
    <p:sldId id="426" r:id="rId19"/>
    <p:sldId id="419" r:id="rId20"/>
    <p:sldId id="424" r:id="rId21"/>
    <p:sldId id="415" r:id="rId22"/>
    <p:sldId id="416" r:id="rId23"/>
    <p:sldId id="417" r:id="rId24"/>
    <p:sldId id="420" r:id="rId25"/>
    <p:sldId id="421" r:id="rId26"/>
    <p:sldId id="422" r:id="rId27"/>
    <p:sldId id="423" r:id="rId28"/>
    <p:sldId id="425" r:id="rId29"/>
    <p:sldId id="428" r:id="rId30"/>
    <p:sldId id="414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99CC"/>
    <a:srgbClr val="73EB05"/>
    <a:srgbClr val="FF66CC"/>
    <a:srgbClr val="00FFFF"/>
    <a:srgbClr val="FFFF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ECDF178-8AAB-45D7-ABE3-AF7B0431C1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F857C2A-CE2E-4968-8D8F-67ECDC35377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2E8B5A83-DD01-47A9-8DCB-E5B42646C8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65368A7-6C00-43CE-AF65-2E2E3F3199B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4739CDCE-0E26-499B-9E27-ECAE2C2B36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FCE89750-90B6-4567-9A04-5EF5EA71B8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3905FF2-8E0D-48E4-82A8-3CB6521DAFF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97EF783-E779-4D7E-AF63-04096E71AA9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8F5CA40-4068-4953-ABE3-2651DA860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558B16F0-363F-4222-9C32-BDEB7B7D1E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F3FB272-83E3-4D4E-8342-42BDC13268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68D41067-F9C1-4F3F-AA15-F3BD886B46C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916449F3-5D8B-4B97-A658-2C60036009F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350BA05D-0E78-40EC-A2C4-E6CB035CDE6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690C5F08-7AA1-4D0A-A2F7-E389252CA0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B61215D0-D940-48FE-9255-13968416652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1FD3C678-4252-4B6A-92AA-6F47173D276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738D7474-E6B2-4EA4-9BBE-294D9ACE0D3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D4F4AB7-141D-4603-A973-375DD21F40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739C5F0D-5682-4391-87D0-C40E32EC19E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83CF4F2E-5488-477D-B028-B254B68437F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BB9588A-917D-4919-98F3-6CA922580BD8}"/>
              </a:ext>
            </a:extLst>
          </p:cNvPr>
          <p:cNvSpPr txBox="1"/>
          <p:nvPr userDrawn="1"/>
        </p:nvSpPr>
        <p:spPr>
          <a:xfrm>
            <a:off x="-53975" y="1587500"/>
            <a:ext cx="11303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200" dirty="0">
                <a:solidFill>
                  <a:srgbClr val="FFFF00"/>
                </a:solidFill>
                <a:cs typeface="Arial" charset="0"/>
              </a:rPr>
              <a:t>N5 LS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D1C5E084-6419-4829-BD4D-FDF74FA8A02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E9ACD-828A-485C-B608-398953A17DC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40A2D656-D92E-4D8E-AE66-30EBCA8C4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C766A73B-0445-4F32-90D8-AB5EA553BD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28C861FC-4024-4467-BACD-65CCD48E7C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96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8C569A2-D720-4224-9867-816A257D4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6906A-FC7B-438B-A4DC-6D7B6C3660C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E8223BB-2312-4BC8-88A7-FD08F6DE47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5BA7717-8C86-4E3B-B67D-55EDF3C215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3AB66-A365-44D1-BA7A-0970F51B5A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469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C457C98-CF3D-4384-B978-A89A679815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9B8F9-8990-4CE3-B322-255A9B718D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3B0AAB7-4BFD-4295-B729-0365092148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482D18C-6497-409C-8FF9-B247A563F4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65BCE-E5C2-4592-86F6-96DC645ACB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607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C829DE-98F7-48F5-B416-342ED139F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508A56-E79A-4091-A11D-4E62BCF534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EC1561-2A9A-4F14-80CE-4C085B72F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3B626-078E-4913-8C91-12CE0A922E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297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64528D-E255-4642-AD80-36642957EE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54D472-03BD-4C34-A600-2351D59AA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DC1484-FAF1-4151-9A03-EFB3A25077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9E70E2-F785-4508-ACA0-DAAD72AF4E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038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5D4BEEF-A866-452F-866E-86C514E0D7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DABED-4410-41CF-9E20-88377A4EF9C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76685A5-40C7-499B-B806-72A39E5098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90C0409-2DE3-413F-AEAE-926AA8775E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76CDED-1B5C-4A85-8044-816EAFBC91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45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E87E795-C9E4-4998-ABD5-2F9FAEEA06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D0D98-65C5-4FA7-BDF0-849129DEC3C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1B1DD80-1D7D-4AC7-B979-1F1FB412B1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4FA4C4C-4009-4BFA-8F50-F20CF36319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0016E-164A-4FDE-8D8D-D9BE25D35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933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BE0BE81-42C8-4535-A562-8ED8D8EBF0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8F298-81AE-4502-A4B6-CE54C44EE2D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404DCFB-14EE-4481-A3C6-DBE396CFC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46CC00F-58D4-47F0-B609-0ACABC36D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63053-FD25-4182-8468-58DB8A4BF0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742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4E97F4C8-3FA2-4113-8119-C0FB57B9E0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5ED37-C994-4861-AF18-043FE0B6D78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5EE706DA-EB3C-472C-B68B-11F10B90C3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8653D7D1-C292-4B8F-A7D0-C72AF8CBC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78B20-AA4E-4790-A9D7-4BEDC9290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790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716C8301-B56E-41FE-A387-FB8D80DE94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FA521-3819-4EB7-9CDE-65FECCC3DC8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B39E93B-744D-44BB-9865-73556EE5EA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3DB4A80-A2C0-47E5-BE51-AAD3387FA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46ED2-7D93-4691-A23F-56AF949DED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661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5159BDE1-19DA-42DC-BD7E-3D74AD61B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C7AFD-7DD4-4C9D-B55B-A47752D6CF5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3F36E163-5B58-4CD9-A72B-0170CE9D6A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032B959E-F62D-4522-A31A-77E2365EED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8EFF7-FD48-4A3F-88F4-7690251BDA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91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54BDFC5-5F83-4749-8327-AFFF35096F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A0F38-C728-478E-BFE9-9E40138CEEC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7763716-88F9-4744-B697-278171D3D5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DFD72FE-3BC2-4C40-BD86-8CBCDE6EDA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AD36C-CAC8-4D14-AF59-0393959C2B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182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74E072EA-FE63-4452-A13D-AE388339D8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84969-F83D-4C07-A090-37B81F8607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273AE45-0C56-41A9-9DEF-C6A3315B88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D8FCF00-19F4-44D6-AF1A-4BDBD4E265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F89F1-0B13-4337-ABF4-A7E5B7A6F8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727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B1EEF8EE-704C-49DC-9491-D7ECF814FC8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D2B3C778-FD1B-432C-8F8A-3AFCBE63E3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F590127B-896B-453A-B8C6-5F7F39095D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3F924D50-0097-4A48-9954-ADE68077070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FDD883BF-988A-4410-9BF1-F2917216DD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3F100975-6CED-453A-B104-0768CA846E8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BD582BED-2F0B-4DEB-9B1A-EF655D8A295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C7D306F8-8B09-4521-9818-ECB7DFB119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115386CD-9C7F-4066-B4EB-0B707AC21EB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54CC97D7-F0BC-4EC2-A533-F04B647D4C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BAB95CAA-B30C-4F48-BB2E-45BEE84B814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12EF2863-070F-419F-81CD-CA0B855532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987278B1-A035-4614-94B2-EDB3654113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1BE8B8F5-D225-416C-86BA-758EF085C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257DE1E8-5E0D-495F-A07D-2F55699D5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FF5A70D7-41A6-4649-8AD0-137325EDC3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1A40E7BD-FDA0-48C2-BE44-40B50DCCE9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2F9EAB37-A5CE-4EF1-AB1C-977A1E4C82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D2FEF1D5-6EBE-4FE9-AA68-1E70E68353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B6CC51F-59E4-417B-A08A-B1A7F36BA99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8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833D459-D2ED-439F-844E-CC52F9167C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5D9C196-0531-4038-9B66-26A0FEF55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C02DAD6-4A5A-4540-98F2-5B127529C3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05994BC-D922-4EC4-8532-BFC6526D97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036653-2E87-454A-A659-D09DA9210B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C9B63B-12A3-4A06-B017-1DEC354E2B4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9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.png"/><Relationship Id="rId7" Type="http://schemas.openxmlformats.org/officeDocument/2006/relationships/image" Target="../media/image2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wmf"/><Relationship Id="rId10" Type="http://schemas.openxmlformats.org/officeDocument/2006/relationships/image" Target="../media/image33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mathsrevision.com/index_files/Maths/Presentations/S4_Presentations/S4_General_Past_Paper_DST.xls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C8EEA0A4-0CA7-4B1E-8593-79428152023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5832ABB-3818-4647-B5EC-0DDA041D05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C8730357-7B82-4A9F-AF89-BE805BD08D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56F3055F-AEB7-49C6-A702-16BA1A4B79E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Time Distance Speed</a:t>
            </a:r>
          </a:p>
        </p:txBody>
      </p:sp>
      <p:pic>
        <p:nvPicPr>
          <p:cNvPr id="10245" name="Picture 9" descr="scottishflag">
            <a:extLst>
              <a:ext uri="{FF2B5EF4-FFF2-40B4-BE49-F238E27FC236}">
                <a16:creationId xmlns:a16="http://schemas.microsoft.com/office/drawing/2014/main" id="{3D6656D4-40B7-4661-91B5-B38D6D0589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10">
            <a:extLst>
              <a:ext uri="{FF2B5EF4-FFF2-40B4-BE49-F238E27FC236}">
                <a16:creationId xmlns:a16="http://schemas.microsoft.com/office/drawing/2014/main" id="{18C88ABC-0C2E-4078-A842-8FE89C6DBE1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7" name="Picture 11" descr="Office Objects 0572">
            <a:extLst>
              <a:ext uri="{FF2B5EF4-FFF2-40B4-BE49-F238E27FC236}">
                <a16:creationId xmlns:a16="http://schemas.microsoft.com/office/drawing/2014/main" id="{68CB9E20-A875-4B31-8044-D35DE6630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23">
            <a:extLst>
              <a:ext uri="{FF2B5EF4-FFF2-40B4-BE49-F238E27FC236}">
                <a16:creationId xmlns:a16="http://schemas.microsoft.com/office/drawing/2014/main" id="{FFBCE65D-BB98-4124-9B8D-F09B84384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0113" y="2443163"/>
            <a:ext cx="6332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Converting Hour Minutes to Decimal Time</a:t>
            </a:r>
          </a:p>
        </p:txBody>
      </p:sp>
      <p:sp>
        <p:nvSpPr>
          <p:cNvPr id="10249" name="AutoShape 2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117DDF5-2EDC-447C-93D2-2B99240CD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2489200"/>
            <a:ext cx="430212" cy="34607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0" name="Text Box 27">
            <a:extLst>
              <a:ext uri="{FF2B5EF4-FFF2-40B4-BE49-F238E27FC236}">
                <a16:creationId xmlns:a16="http://schemas.microsoft.com/office/drawing/2014/main" id="{9C8B7897-D07F-4877-8CFF-5FD6DA94A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0113" y="3340100"/>
            <a:ext cx="6332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Converting Decimal Time to Hour Minutes</a:t>
            </a:r>
          </a:p>
        </p:txBody>
      </p:sp>
      <p:sp>
        <p:nvSpPr>
          <p:cNvPr id="10251" name="AutoShape 28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ADD3D58F-7DA6-4126-A945-129BC6B33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3390900"/>
            <a:ext cx="430212" cy="346075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Text Box 23">
            <a:extLst>
              <a:ext uri="{FF2B5EF4-FFF2-40B4-BE49-F238E27FC236}">
                <a16:creationId xmlns:a16="http://schemas.microsoft.com/office/drawing/2014/main" id="{AC1486B3-7014-463F-9BB4-3C6784761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8850" y="4827588"/>
            <a:ext cx="49037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10253" name="AutoShape 2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698135AA-F22A-4D47-9E29-58D794B09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4843463"/>
            <a:ext cx="590550" cy="501650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0CE0B4C9-E708-4649-9406-C2A29FCD605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B2B9AD-73ED-41B2-8528-D7CE465160C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B2F98F1-999C-42DC-A29D-1FA4EAB711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2C22E5A6-7457-46C0-8715-D7E64F72AE3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434D7E23-11CB-4121-8AC3-A49CC4DA4D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9B20776D-674B-4797-B1F2-B5825F8DB4D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4" name="Picture 6" descr="Office Objects 0572">
            <a:extLst>
              <a:ext uri="{FF2B5EF4-FFF2-40B4-BE49-F238E27FC236}">
                <a16:creationId xmlns:a16="http://schemas.microsoft.com/office/drawing/2014/main" id="{879B977D-64F7-489B-926E-E89BA13B6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10">
            <a:extLst>
              <a:ext uri="{FF2B5EF4-FFF2-40B4-BE49-F238E27FC236}">
                <a16:creationId xmlns:a16="http://schemas.microsoft.com/office/drawing/2014/main" id="{8E7DE5A0-6117-4320-B910-3978C14EC7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1900" y="2101850"/>
          <a:ext cx="5716588" cy="412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2095200" progId="Equation.DSMT4">
                  <p:embed/>
                </p:oleObj>
              </mc:Choice>
              <mc:Fallback>
                <p:oleObj name="Equation" r:id="rId4" imgW="2450880" imgH="2095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101850"/>
                        <a:ext cx="5716588" cy="412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CCB414F8-0F93-4E1A-A265-C39DAD3A6E7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1C9AE11-3275-4554-9D55-A0A04995851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A4ADE4DC-BC7E-4E44-9266-A06D66C78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1EB20564-6B43-483A-8B51-12E9B7D2F0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3">
            <a:extLst>
              <a:ext uri="{FF2B5EF4-FFF2-40B4-BE49-F238E27FC236}">
                <a16:creationId xmlns:a16="http://schemas.microsoft.com/office/drawing/2014/main" id="{AAFD472C-989C-4D6B-899E-6B1EFFB3267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0" name="Picture 4" descr="Office Objects 0572">
            <a:extLst>
              <a:ext uri="{FF2B5EF4-FFF2-40B4-BE49-F238E27FC236}">
                <a16:creationId xmlns:a16="http://schemas.microsoft.com/office/drawing/2014/main" id="{E08B9A69-EF3F-4664-BC42-27742864C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17" name="Rectangle 5">
            <a:extLst>
              <a:ext uri="{FF2B5EF4-FFF2-40B4-BE49-F238E27FC236}">
                <a16:creationId xmlns:a16="http://schemas.microsoft.com/office/drawing/2014/main" id="{9FE962E6-84BB-4B3E-90C6-65E03C31A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66918" name="Rectangle 6">
            <a:extLst>
              <a:ext uri="{FF2B5EF4-FFF2-40B4-BE49-F238E27FC236}">
                <a16:creationId xmlns:a16="http://schemas.microsoft.com/office/drawing/2014/main" id="{F8A578DC-CF15-49E8-BF7E-6422F3A70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6393" name="Line 7">
            <a:extLst>
              <a:ext uri="{FF2B5EF4-FFF2-40B4-BE49-F238E27FC236}">
                <a16:creationId xmlns:a16="http://schemas.microsoft.com/office/drawing/2014/main" id="{AFEA33FD-A044-4D99-9B5B-2218607EA7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20" name="Rectangle 8">
            <a:extLst>
              <a:ext uri="{FF2B5EF4-FFF2-40B4-BE49-F238E27FC236}">
                <a16:creationId xmlns:a16="http://schemas.microsoft.com/office/drawing/2014/main" id="{F7D6C9FF-EE20-48A8-9220-7EA4CE064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convert back from decimal time to hours and minutes.</a:t>
            </a:r>
          </a:p>
        </p:txBody>
      </p:sp>
      <p:sp>
        <p:nvSpPr>
          <p:cNvPr id="166921" name="Rectangle 9">
            <a:extLst>
              <a:ext uri="{FF2B5EF4-FFF2-40B4-BE49-F238E27FC236}">
                <a16:creationId xmlns:a16="http://schemas.microsoft.com/office/drawing/2014/main" id="{F372244B-5279-43F5-9B3B-5B3D279BA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606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Apply the rule for converting back from decimal time to hours and mins.</a:t>
            </a:r>
          </a:p>
        </p:txBody>
      </p:sp>
      <p:sp>
        <p:nvSpPr>
          <p:cNvPr id="166922" name="Rectangle 10">
            <a:extLst>
              <a:ext uri="{FF2B5EF4-FFF2-40B4-BE49-F238E27FC236}">
                <a16:creationId xmlns:a16="http://schemas.microsoft.com/office/drawing/2014/main" id="{0B192A0E-4680-4721-B5FE-735DE798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16397" name="Text Box 12">
            <a:extLst>
              <a:ext uri="{FF2B5EF4-FFF2-40B4-BE49-F238E27FC236}">
                <a16:creationId xmlns:a16="http://schemas.microsoft.com/office/drawing/2014/main" id="{908F9FBD-E33D-4B93-A411-4584F437B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/>
      <p:bldP spid="1669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321A4241-44F1-4F5D-98BA-03B8E77E57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489F952-7C6F-4B88-B423-AAABA71DB24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CCEF26E-B1D1-42B2-8BFB-B996FFB172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AFDE2E8C-CD37-4DE1-8ECC-037FEDACF4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3">
            <a:extLst>
              <a:ext uri="{FF2B5EF4-FFF2-40B4-BE49-F238E27FC236}">
                <a16:creationId xmlns:a16="http://schemas.microsoft.com/office/drawing/2014/main" id="{3FC5946B-3EF1-4C90-8748-3D4677B72BA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4" name="Picture 4" descr="Office Objects 0572">
            <a:extLst>
              <a:ext uri="{FF2B5EF4-FFF2-40B4-BE49-F238E27FC236}">
                <a16:creationId xmlns:a16="http://schemas.microsoft.com/office/drawing/2014/main" id="{64C82C88-59AA-44D6-923C-5CA753923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1" name="Rectangle 5">
            <a:extLst>
              <a:ext uri="{FF2B5EF4-FFF2-40B4-BE49-F238E27FC236}">
                <a16:creationId xmlns:a16="http://schemas.microsoft.com/office/drawing/2014/main" id="{CE1B2C34-1CD7-4B3A-8DA0-365EE89C2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17416" name="Text Box 7">
            <a:extLst>
              <a:ext uri="{FF2B5EF4-FFF2-40B4-BE49-F238E27FC236}">
                <a16:creationId xmlns:a16="http://schemas.microsoft.com/office/drawing/2014/main" id="{7EC9A8A2-CA2B-4354-9B90-268528823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2128838"/>
            <a:ext cx="379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You should already know :</a:t>
            </a:r>
          </a:p>
        </p:txBody>
      </p:sp>
      <p:sp>
        <p:nvSpPr>
          <p:cNvPr id="17417" name="Text Box 19">
            <a:extLst>
              <a:ext uri="{FF2B5EF4-FFF2-40B4-BE49-F238E27FC236}">
                <a16:creationId xmlns:a16="http://schemas.microsoft.com/office/drawing/2014/main" id="{2CDA6DD7-79C4-470D-B94A-AE0DB0DE4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2782888"/>
            <a:ext cx="7335837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change minutes to a decimal time </a:t>
            </a:r>
            <a:r>
              <a:rPr lang="en-GB" altLang="en-US" sz="2400">
                <a:solidFill>
                  <a:srgbClr val="FFFF00"/>
                </a:solidFill>
              </a:rPr>
              <a:t>‘divide by 60’</a:t>
            </a:r>
          </a:p>
        </p:txBody>
      </p:sp>
      <p:sp>
        <p:nvSpPr>
          <p:cNvPr id="167956" name="Text Box 20">
            <a:extLst>
              <a:ext uri="{FF2B5EF4-FFF2-40B4-BE49-F238E27FC236}">
                <a16:creationId xmlns:a16="http://schemas.microsoft.com/office/drawing/2014/main" id="{0598C829-85F2-48FA-B690-7D9B914C0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184650"/>
            <a:ext cx="766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convert back to and minutes we do the opposite  :</a:t>
            </a:r>
          </a:p>
        </p:txBody>
      </p:sp>
      <p:sp>
        <p:nvSpPr>
          <p:cNvPr id="167957" name="Text Box 21">
            <a:extLst>
              <a:ext uri="{FF2B5EF4-FFF2-40B4-BE49-F238E27FC236}">
                <a16:creationId xmlns:a16="http://schemas.microsoft.com/office/drawing/2014/main" id="{9B5D0D21-1127-48BE-86C0-02D0B0668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903788"/>
            <a:ext cx="7359650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To change decimal time to minutes </a:t>
            </a:r>
            <a:r>
              <a:rPr lang="en-GB" altLang="en-US" sz="2400">
                <a:solidFill>
                  <a:srgbClr val="FFFF00"/>
                </a:solidFill>
              </a:rPr>
              <a:t>‘multiply by 60’</a:t>
            </a:r>
          </a:p>
        </p:txBody>
      </p:sp>
      <p:sp>
        <p:nvSpPr>
          <p:cNvPr id="17420" name="Text Box 22">
            <a:extLst>
              <a:ext uri="{FF2B5EF4-FFF2-40B4-BE49-F238E27FC236}">
                <a16:creationId xmlns:a16="http://schemas.microsoft.com/office/drawing/2014/main" id="{47BD8995-13B4-4D3E-9F28-654DD4335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56" grpId="0"/>
      <p:bldP spid="1679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09ABF7BF-752F-4A6D-B795-4D8B6B66136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ADB595E-0198-4407-B0F7-DCCD9520C1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07262E13-ABB8-4A21-A1BE-24972BF2C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6" name="Picture 2" descr="scottishflag">
            <a:extLst>
              <a:ext uri="{FF2B5EF4-FFF2-40B4-BE49-F238E27FC236}">
                <a16:creationId xmlns:a16="http://schemas.microsoft.com/office/drawing/2014/main" id="{D12FA228-E883-4CAD-A68A-0561EE9CDA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3">
            <a:extLst>
              <a:ext uri="{FF2B5EF4-FFF2-40B4-BE49-F238E27FC236}">
                <a16:creationId xmlns:a16="http://schemas.microsoft.com/office/drawing/2014/main" id="{A9AB3544-3A3F-4BDB-8AED-263A7A8C496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128" name="Picture 4" descr="Office Objects 0572">
            <a:extLst>
              <a:ext uri="{FF2B5EF4-FFF2-40B4-BE49-F238E27FC236}">
                <a16:creationId xmlns:a16="http://schemas.microsoft.com/office/drawing/2014/main" id="{2BB355A2-661B-4481-B87D-8D9B8652F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9" name="Rectangle 5">
            <a:extLst>
              <a:ext uri="{FF2B5EF4-FFF2-40B4-BE49-F238E27FC236}">
                <a16:creationId xmlns:a16="http://schemas.microsoft.com/office/drawing/2014/main" id="{95DDD82B-7EFE-4D5F-8DA9-5E63F6594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5130" name="Text Box 11">
            <a:extLst>
              <a:ext uri="{FF2B5EF4-FFF2-40B4-BE49-F238E27FC236}">
                <a16:creationId xmlns:a16="http://schemas.microsoft.com/office/drawing/2014/main" id="{DDAAD59D-2E29-4D6B-82B2-F311EB36A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3795713"/>
            <a:ext cx="1738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  :</a:t>
            </a:r>
          </a:p>
        </p:txBody>
      </p:sp>
      <p:sp>
        <p:nvSpPr>
          <p:cNvPr id="169996" name="Text Box 12">
            <a:extLst>
              <a:ext uri="{FF2B5EF4-FFF2-40B4-BE49-F238E27FC236}">
                <a16:creationId xmlns:a16="http://schemas.microsoft.com/office/drawing/2014/main" id="{3E877CF4-D0D3-46F6-AB66-8D07EAEBF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3550" y="3817938"/>
            <a:ext cx="309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0.7 hrs to minutes is</a:t>
            </a:r>
          </a:p>
        </p:txBody>
      </p:sp>
      <p:graphicFrame>
        <p:nvGraphicFramePr>
          <p:cNvPr id="169997" name="Object 13">
            <a:extLst>
              <a:ext uri="{FF2B5EF4-FFF2-40B4-BE49-F238E27FC236}">
                <a16:creationId xmlns:a16="http://schemas.microsoft.com/office/drawing/2014/main" id="{2E17E41E-0AAC-4178-83DD-E6EEAD41B7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8713" y="3900488"/>
          <a:ext cx="1257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253800" progId="Equation.DSMT4">
                  <p:embed/>
                </p:oleObj>
              </mc:Choice>
              <mc:Fallback>
                <p:oleObj name="Equation" r:id="rId4" imgW="93960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900488"/>
                        <a:ext cx="12573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Text Box 14">
            <a:extLst>
              <a:ext uri="{FF2B5EF4-FFF2-40B4-BE49-F238E27FC236}">
                <a16:creationId xmlns:a16="http://schemas.microsoft.com/office/drawing/2014/main" id="{3DC39ECA-7085-479C-AD76-4CA8366CF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588" y="3829050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42 mins</a:t>
            </a:r>
          </a:p>
        </p:txBody>
      </p:sp>
      <p:sp>
        <p:nvSpPr>
          <p:cNvPr id="169999" name="Text Box 15">
            <a:extLst>
              <a:ext uri="{FF2B5EF4-FFF2-40B4-BE49-F238E27FC236}">
                <a16:creationId xmlns:a16="http://schemas.microsoft.com/office/drawing/2014/main" id="{57BBBA95-BA0E-4007-886C-8C9072A73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667250"/>
            <a:ext cx="1738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  :</a:t>
            </a:r>
          </a:p>
        </p:txBody>
      </p:sp>
      <p:sp>
        <p:nvSpPr>
          <p:cNvPr id="170000" name="Text Box 16">
            <a:extLst>
              <a:ext uri="{FF2B5EF4-FFF2-40B4-BE49-F238E27FC236}">
                <a16:creationId xmlns:a16="http://schemas.microsoft.com/office/drawing/2014/main" id="{99DB23A0-F7D5-47AB-AFE4-C927DDFFA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4656138"/>
            <a:ext cx="456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3.4 hrs to hours and minutes is</a:t>
            </a:r>
          </a:p>
        </p:txBody>
      </p:sp>
      <p:graphicFrame>
        <p:nvGraphicFramePr>
          <p:cNvPr id="170001" name="Object 17">
            <a:extLst>
              <a:ext uri="{FF2B5EF4-FFF2-40B4-BE49-F238E27FC236}">
                <a16:creationId xmlns:a16="http://schemas.microsoft.com/office/drawing/2014/main" id="{87C444CC-4E82-4597-8539-4D70C49123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8838" y="5448300"/>
          <a:ext cx="17192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66400" progId="Equation.DSMT4">
                  <p:embed/>
                </p:oleObj>
              </mc:Choice>
              <mc:Fallback>
                <p:oleObj name="Equation" r:id="rId6" imgW="1282680" imgH="266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5448300"/>
                        <a:ext cx="17192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2" name="Text Box 18">
            <a:extLst>
              <a:ext uri="{FF2B5EF4-FFF2-40B4-BE49-F238E27FC236}">
                <a16:creationId xmlns:a16="http://schemas.microsoft.com/office/drawing/2014/main" id="{134F7D26-95F0-487F-9D01-007AB2DB0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5400675"/>
            <a:ext cx="235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3 hrs 24 mins</a:t>
            </a:r>
          </a:p>
        </p:txBody>
      </p:sp>
      <p:sp>
        <p:nvSpPr>
          <p:cNvPr id="5136" name="Text Box 20">
            <a:extLst>
              <a:ext uri="{FF2B5EF4-FFF2-40B4-BE49-F238E27FC236}">
                <a16:creationId xmlns:a16="http://schemas.microsoft.com/office/drawing/2014/main" id="{7555F692-622F-4921-BA1D-20A02BF88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  <p:sp>
        <p:nvSpPr>
          <p:cNvPr id="5137" name="Text Box 21">
            <a:extLst>
              <a:ext uri="{FF2B5EF4-FFF2-40B4-BE49-F238E27FC236}">
                <a16:creationId xmlns:a16="http://schemas.microsoft.com/office/drawing/2014/main" id="{731E6CF0-06F1-48BA-BA09-494C3844C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2146300"/>
            <a:ext cx="7951788" cy="492125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/>
              <a:t>To change decimal time to minutes </a:t>
            </a:r>
            <a:r>
              <a:rPr lang="en-GB" altLang="en-US" sz="2600">
                <a:solidFill>
                  <a:srgbClr val="FFFF00"/>
                </a:solidFill>
              </a:rPr>
              <a:t>‘multiply by 60’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6" grpId="0"/>
      <p:bldP spid="169998" grpId="0"/>
      <p:bldP spid="169999" grpId="0"/>
      <p:bldP spid="170000" grpId="0"/>
      <p:bldP spid="17000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6634A4D0-6D6F-427C-883E-EAACAC5A041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48F05679-20EC-42E0-8B3C-5FA6AB4A8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FAB83347-20AC-4150-89A2-721AEF10BF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>
            <a:extLst>
              <a:ext uri="{FF2B5EF4-FFF2-40B4-BE49-F238E27FC236}">
                <a16:creationId xmlns:a16="http://schemas.microsoft.com/office/drawing/2014/main" id="{E42A3499-CD39-4BD1-94EF-7935098507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8" name="Picture 4" descr="Office Objects 0572">
            <a:extLst>
              <a:ext uri="{FF2B5EF4-FFF2-40B4-BE49-F238E27FC236}">
                <a16:creationId xmlns:a16="http://schemas.microsoft.com/office/drawing/2014/main" id="{3E58F7AC-DB01-4BF0-850E-C9310A179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FE0F8EF0-D8B0-4EA2-8401-82392DA48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18440" name="Text Box 12">
            <a:extLst>
              <a:ext uri="{FF2B5EF4-FFF2-40B4-BE49-F238E27FC236}">
                <a16:creationId xmlns:a16="http://schemas.microsoft.com/office/drawing/2014/main" id="{B122D12F-2B85-4DA3-9FEA-D2FA1203D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502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Decimal Time to Hrs Mins</a:t>
            </a:r>
          </a:p>
        </p:txBody>
      </p:sp>
      <p:sp>
        <p:nvSpPr>
          <p:cNvPr id="18441" name="TextBox 17">
            <a:extLst>
              <a:ext uri="{FF2B5EF4-FFF2-40B4-BE49-F238E27FC236}">
                <a16:creationId xmlns:a16="http://schemas.microsoft.com/office/drawing/2014/main" id="{117ADE42-EDD5-42AB-A8DD-69EC011F0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825" y="2074863"/>
            <a:ext cx="704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hours and minutes for theses decimal hours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EB997FD-3616-4BD7-A73D-E641AE720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2760663"/>
            <a:ext cx="1509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4hrs 42mins</a:t>
            </a:r>
          </a:p>
        </p:txBody>
      </p:sp>
      <p:pic>
        <p:nvPicPr>
          <p:cNvPr id="50178" name="Picture 2">
            <a:extLst>
              <a:ext uri="{FF2B5EF4-FFF2-40B4-BE49-F238E27FC236}">
                <a16:creationId xmlns:a16="http://schemas.microsoft.com/office/drawing/2014/main" id="{5E7BF84F-BA95-450A-8316-7705F705F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719" t="-3983"/>
          <a:stretch>
            <a:fillRect/>
          </a:stretch>
        </p:blipFill>
        <p:spPr bwMode="auto">
          <a:xfrm>
            <a:off x="2895600" y="2787650"/>
            <a:ext cx="2976563" cy="3143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50179" name="Picture 3">
            <a:extLst>
              <a:ext uri="{FF2B5EF4-FFF2-40B4-BE49-F238E27FC236}">
                <a16:creationId xmlns:a16="http://schemas.microsoft.com/office/drawing/2014/main" id="{965FF424-F60E-4C16-B6C9-15F32B44C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2725" t="-3983"/>
          <a:stretch>
            <a:fillRect/>
          </a:stretch>
        </p:blipFill>
        <p:spPr bwMode="auto">
          <a:xfrm>
            <a:off x="2895600" y="3368675"/>
            <a:ext cx="2946400" cy="3143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7706C1C-0B74-4CF8-8E67-1732035F9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308350"/>
            <a:ext cx="1360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1hr 48mins</a:t>
            </a:r>
          </a:p>
        </p:txBody>
      </p:sp>
      <p:pic>
        <p:nvPicPr>
          <p:cNvPr id="50180" name="Picture 4">
            <a:extLst>
              <a:ext uri="{FF2B5EF4-FFF2-40B4-BE49-F238E27FC236}">
                <a16:creationId xmlns:a16="http://schemas.microsoft.com/office/drawing/2014/main" id="{B32984C6-4149-4374-BEDC-E298F5A79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l="2637" t="-7099"/>
          <a:stretch>
            <a:fillRect/>
          </a:stretch>
        </p:blipFill>
        <p:spPr bwMode="auto">
          <a:xfrm>
            <a:off x="2895600" y="3948113"/>
            <a:ext cx="2997200" cy="334962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50181" name="Picture 5">
            <a:extLst>
              <a:ext uri="{FF2B5EF4-FFF2-40B4-BE49-F238E27FC236}">
                <a16:creationId xmlns:a16="http://schemas.microsoft.com/office/drawing/2014/main" id="{0A5D57B4-99A1-47E0-91B7-0F5089B70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 l="1048" t="2725"/>
          <a:stretch>
            <a:fillRect/>
          </a:stretch>
        </p:blipFill>
        <p:spPr bwMode="auto">
          <a:xfrm>
            <a:off x="2895600" y="4549775"/>
            <a:ext cx="2997200" cy="29368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E7D0040D-734D-4C62-8F88-49E105C66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903663"/>
            <a:ext cx="1509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4hrs 36mins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AC2A60E-F0C4-40B0-A66A-3DE9976B7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4527550"/>
            <a:ext cx="1360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1hr 24mins</a:t>
            </a:r>
          </a:p>
        </p:txBody>
      </p:sp>
      <p:pic>
        <p:nvPicPr>
          <p:cNvPr id="50182" name="Picture 6">
            <a:extLst>
              <a:ext uri="{FF2B5EF4-FFF2-40B4-BE49-F238E27FC236}">
                <a16:creationId xmlns:a16="http://schemas.microsoft.com/office/drawing/2014/main" id="{9853E33F-AC3F-464D-92B4-B5170FF6C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 l="1988" t="-3853"/>
          <a:stretch>
            <a:fillRect/>
          </a:stretch>
        </p:blipFill>
        <p:spPr bwMode="auto">
          <a:xfrm>
            <a:off x="2895600" y="5108575"/>
            <a:ext cx="3027363" cy="3254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6906D445-D5F0-458A-AB55-8F67F6F42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5086350"/>
            <a:ext cx="1471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3hrs 18mins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7" grpId="0"/>
      <p:bldP spid="38" grpId="0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1EF64400-AC2F-4238-B78E-D28AB62AA2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7EDA63-BCB1-4194-A9B3-3746BA144D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A257D902-B9C0-4CAF-A39A-1AF2C2159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149" name="Picture 2" descr="scottishflag">
            <a:extLst>
              <a:ext uri="{FF2B5EF4-FFF2-40B4-BE49-F238E27FC236}">
                <a16:creationId xmlns:a16="http://schemas.microsoft.com/office/drawing/2014/main" id="{97C401C2-4040-40E2-AEE2-334425C775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3">
            <a:extLst>
              <a:ext uri="{FF2B5EF4-FFF2-40B4-BE49-F238E27FC236}">
                <a16:creationId xmlns:a16="http://schemas.microsoft.com/office/drawing/2014/main" id="{F3C45F19-043E-489E-8408-220EA345B6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834DD699-360E-47B7-A1C5-383206A54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6152" name="Text Box 5">
            <a:extLst>
              <a:ext uri="{FF2B5EF4-FFF2-40B4-BE49-F238E27FC236}">
                <a16:creationId xmlns:a16="http://schemas.microsoft.com/office/drawing/2014/main" id="{F342B75F-2428-479D-8C85-A0FFBDD8C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6153" name="Picture 6" descr="Office Objects 0572">
            <a:extLst>
              <a:ext uri="{FF2B5EF4-FFF2-40B4-BE49-F238E27FC236}">
                <a16:creationId xmlns:a16="http://schemas.microsoft.com/office/drawing/2014/main" id="{6C9DD024-7FD1-47DC-BD4D-AAAF58D6D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Text Box 7">
            <a:extLst>
              <a:ext uri="{FF2B5EF4-FFF2-40B4-BE49-F238E27FC236}">
                <a16:creationId xmlns:a16="http://schemas.microsoft.com/office/drawing/2014/main" id="{4E731D59-5C6A-4D76-AAF0-43F4B84CF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graphicFrame>
        <p:nvGraphicFramePr>
          <p:cNvPr id="163854" name="Object 14">
            <a:extLst>
              <a:ext uri="{FF2B5EF4-FFF2-40B4-BE49-F238E27FC236}">
                <a16:creationId xmlns:a16="http://schemas.microsoft.com/office/drawing/2014/main" id="{17C7AD37-1142-4D2E-AB42-8DBD6A937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3600" y="4929188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609480" progId="Equation.DSMT4">
                  <p:embed/>
                </p:oleObj>
              </mc:Choice>
              <mc:Fallback>
                <p:oleObj name="Equation" r:id="rId4" imgW="66024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600" y="4929188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Text Box 15">
            <a:extLst>
              <a:ext uri="{FF2B5EF4-FFF2-40B4-BE49-F238E27FC236}">
                <a16:creationId xmlns:a16="http://schemas.microsoft.com/office/drawing/2014/main" id="{824BE220-CF3A-4A9F-9146-E79244AA4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1906588"/>
            <a:ext cx="83359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  : The Distance between Glasgow and Edinburgh is 84km.</a:t>
            </a:r>
          </a:p>
          <a:p>
            <a:pPr eaLnBrk="1" hangingPunct="1"/>
            <a:r>
              <a:rPr lang="en-GB" altLang="en-US"/>
              <a:t>	       If I travelled at an average speed of 70km/hr.</a:t>
            </a:r>
          </a:p>
          <a:p>
            <a:pPr eaLnBrk="1" hangingPunct="1"/>
            <a:r>
              <a:rPr lang="en-GB" altLang="en-US"/>
              <a:t>	       How long did the journey take to the nearest minute ?</a:t>
            </a:r>
            <a:endParaRPr lang="en-GB" altLang="en-US" u="sng"/>
          </a:p>
        </p:txBody>
      </p:sp>
      <p:sp>
        <p:nvSpPr>
          <p:cNvPr id="6156" name="Text Box 16">
            <a:extLst>
              <a:ext uri="{FF2B5EF4-FFF2-40B4-BE49-F238E27FC236}">
                <a16:creationId xmlns:a16="http://schemas.microsoft.com/office/drawing/2014/main" id="{CC813CD3-F1F2-4445-B98B-6F7BFB908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3201988"/>
            <a:ext cx="1179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C206E8CB-8F6D-471C-8300-5B1A21972A40}"/>
              </a:ext>
            </a:extLst>
          </p:cNvPr>
          <p:cNvGrpSpPr>
            <a:grpSpLocks/>
          </p:cNvGrpSpPr>
          <p:nvPr/>
        </p:nvGrpSpPr>
        <p:grpSpPr bwMode="auto">
          <a:xfrm>
            <a:off x="5776913" y="3475038"/>
            <a:ext cx="2946400" cy="2424112"/>
            <a:chOff x="3056849" y="2589805"/>
            <a:chExt cx="2947711" cy="2424155"/>
          </a:xfrm>
        </p:grpSpPr>
        <p:grpSp>
          <p:nvGrpSpPr>
            <p:cNvPr id="6163" name="Group 24">
              <a:extLst>
                <a:ext uri="{FF2B5EF4-FFF2-40B4-BE49-F238E27FC236}">
                  <a16:creationId xmlns:a16="http://schemas.microsoft.com/office/drawing/2014/main" id="{417FD0C9-CD6E-49B1-B071-F3455C32FD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96F910CA-5D20-4A12-A4CA-B2766ECAEABB}"/>
                  </a:ext>
                </a:extLst>
              </p:cNvPr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4C0CE21-2B63-43E1-B3A6-38294DC8311C}"/>
                  </a:ext>
                </a:extLst>
              </p:cNvPr>
              <p:cNvCxnSpPr>
                <a:stCxn id="28" idx="1"/>
                <a:endCxn id="28" idx="5"/>
              </p:cNvCxnSpPr>
              <p:nvPr/>
            </p:nvCxnSpPr>
            <p:spPr>
              <a:xfrm rot="10800000" flipH="1">
                <a:off x="3741420" y="3992398"/>
                <a:ext cx="1905000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E25E8D08-C6CC-4255-93F7-B437EFAC5C61}"/>
                  </a:ext>
                </a:extLst>
              </p:cNvPr>
              <p:cNvCxnSpPr>
                <a:stCxn id="28" idx="3"/>
              </p:cNvCxnSpPr>
              <p:nvPr/>
            </p:nvCxnSpPr>
            <p:spPr>
              <a:xfrm rot="5400000" flipH="1">
                <a:off x="4015694" y="4656568"/>
                <a:ext cx="1356452" cy="0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64" name="Text Box 41">
              <a:extLst>
                <a:ext uri="{FF2B5EF4-FFF2-40B4-BE49-F238E27FC236}">
                  <a16:creationId xmlns:a16="http://schemas.microsoft.com/office/drawing/2014/main" id="{DD8382F5-9D41-4CF3-A048-E551C3BB1B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D</a:t>
              </a:r>
            </a:p>
          </p:txBody>
        </p:sp>
        <p:sp>
          <p:nvSpPr>
            <p:cNvPr id="6165" name="Text Box 42">
              <a:extLst>
                <a:ext uri="{FF2B5EF4-FFF2-40B4-BE49-F238E27FC236}">
                  <a16:creationId xmlns:a16="http://schemas.microsoft.com/office/drawing/2014/main" id="{E75018E1-9646-487E-B8C4-32EC5DF82B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S</a:t>
              </a:r>
            </a:p>
          </p:txBody>
        </p:sp>
        <p:sp>
          <p:nvSpPr>
            <p:cNvPr id="6166" name="Text Box 43">
              <a:extLst>
                <a:ext uri="{FF2B5EF4-FFF2-40B4-BE49-F238E27FC236}">
                  <a16:creationId xmlns:a16="http://schemas.microsoft.com/office/drawing/2014/main" id="{7EB99B0E-CD5C-40B8-B7DB-EA4C70436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T</a:t>
              </a:r>
            </a:p>
          </p:txBody>
        </p:sp>
      </p:grpSp>
      <p:pic>
        <p:nvPicPr>
          <p:cNvPr id="80903" name="Picture 7">
            <a:extLst>
              <a:ext uri="{FF2B5EF4-FFF2-40B4-BE49-F238E27FC236}">
                <a16:creationId xmlns:a16="http://schemas.microsoft.com/office/drawing/2014/main" id="{A869EAD2-AFE9-4CC7-A4C5-9E4254732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47988" y="3259138"/>
            <a:ext cx="1333500" cy="8667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2315" name="Picture 27">
            <a:extLst>
              <a:ext uri="{FF2B5EF4-FFF2-40B4-BE49-F238E27FC236}">
                <a16:creationId xmlns:a16="http://schemas.microsoft.com/office/drawing/2014/main" id="{6AAB35BD-6EFE-4074-A417-05DA1FDC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47988" y="4322763"/>
            <a:ext cx="1492250" cy="7334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2316" name="Picture 28">
            <a:extLst>
              <a:ext uri="{FF2B5EF4-FFF2-40B4-BE49-F238E27FC236}">
                <a16:creationId xmlns:a16="http://schemas.microsoft.com/office/drawing/2014/main" id="{9B86FDC0-0464-4DA6-AC32-5E38C8DE6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47988" y="5253038"/>
            <a:ext cx="254317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2317" name="Picture 29">
            <a:extLst>
              <a:ext uri="{FF2B5EF4-FFF2-40B4-BE49-F238E27FC236}">
                <a16:creationId xmlns:a16="http://schemas.microsoft.com/office/drawing/2014/main" id="{614C3F3E-6A57-44E8-A3F0-2FA2FBBF8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47988" y="5821363"/>
            <a:ext cx="254317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2318" name="Picture 30">
            <a:extLst>
              <a:ext uri="{FF2B5EF4-FFF2-40B4-BE49-F238E27FC236}">
                <a16:creationId xmlns:a16="http://schemas.microsoft.com/office/drawing/2014/main" id="{924E2517-44E8-499B-87B4-E47943D14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47738" y="4324350"/>
            <a:ext cx="1501775" cy="754063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858D328-57DD-4D97-918F-AEE8896CE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BA7BD6E0-AABC-4846-9578-1AB6D534F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526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2 </a:t>
            </a:r>
          </a:p>
          <a:p>
            <a:pPr algn="ctr" eaLnBrk="1" hangingPunct="1"/>
            <a:r>
              <a:rPr lang="en-GB" altLang="en-US" sz="3600"/>
              <a:t>Ch14 (page 136)</a:t>
            </a:r>
            <a:endParaRPr lang="en-GB" altLang="en-US" sz="1600">
              <a:solidFill>
                <a:srgbClr val="FFFFFF"/>
              </a:solidFill>
            </a:endParaRPr>
          </a:p>
        </p:txBody>
      </p:sp>
      <p:pic>
        <p:nvPicPr>
          <p:cNvPr id="19460" name="Picture 4" descr="ag00463_">
            <a:extLst>
              <a:ext uri="{FF2B5EF4-FFF2-40B4-BE49-F238E27FC236}">
                <a16:creationId xmlns:a16="http://schemas.microsoft.com/office/drawing/2014/main" id="{573734B2-050A-426D-A6D5-619C330747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Office Objects 0572">
            <a:extLst>
              <a:ext uri="{FF2B5EF4-FFF2-40B4-BE49-F238E27FC236}">
                <a16:creationId xmlns:a16="http://schemas.microsoft.com/office/drawing/2014/main" id="{2BEB67AD-F1D8-4602-BA83-B530F6781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Rectangle 13">
            <a:extLst>
              <a:ext uri="{FF2B5EF4-FFF2-40B4-BE49-F238E27FC236}">
                <a16:creationId xmlns:a16="http://schemas.microsoft.com/office/drawing/2014/main" id="{911140D8-9CDA-45D3-A392-88FACD21F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DST</a:t>
            </a:r>
          </a:p>
        </p:txBody>
      </p:sp>
      <p:sp>
        <p:nvSpPr>
          <p:cNvPr id="19463" name="TextBox 11">
            <a:extLst>
              <a:ext uri="{FF2B5EF4-FFF2-40B4-BE49-F238E27FC236}">
                <a16:creationId xmlns:a16="http://schemas.microsoft.com/office/drawing/2014/main" id="{05032FD9-4B97-42C9-B7FF-DAE3200FA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4FD55468-EED0-45A1-A666-89B56ED29B4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9" name="Cloud 8">
              <a:extLst>
                <a:ext uri="{FF2B5EF4-FFF2-40B4-BE49-F238E27FC236}">
                  <a16:creationId xmlns:a16="http://schemas.microsoft.com/office/drawing/2014/main" id="{9FD45939-5835-4BF1-A180-8496C9F62352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0" name="Picture 9" descr="TICK.jpg">
              <a:extLst>
                <a:ext uri="{FF2B5EF4-FFF2-40B4-BE49-F238E27FC236}">
                  <a16:creationId xmlns:a16="http://schemas.microsoft.com/office/drawing/2014/main" id="{617D6A57-8497-4326-80BA-A47183074416}"/>
                </a:ext>
              </a:extLst>
            </p:cNvPr>
            <p:cNvPicPr/>
            <p:nvPr/>
          </p:nvPicPr>
          <p:blipFill>
            <a:blip r:embed="rId4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9465" name="Text Box 3">
            <a:extLst>
              <a:ext uri="{FF2B5EF4-FFF2-40B4-BE49-F238E27FC236}">
                <a16:creationId xmlns:a16="http://schemas.microsoft.com/office/drawing/2014/main" id="{FC67A40B-B496-41FF-B27D-EA2951439F0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>
            <a:extLst>
              <a:ext uri="{FF2B5EF4-FFF2-40B4-BE49-F238E27FC236}">
                <a16:creationId xmlns:a16="http://schemas.microsoft.com/office/drawing/2014/main" id="{D3C311C5-2C9B-41CD-94BC-ABA144049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388" y="357188"/>
            <a:ext cx="2614612" cy="254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2">
            <a:extLst>
              <a:ext uri="{FF2B5EF4-FFF2-40B4-BE49-F238E27FC236}">
                <a16:creationId xmlns:a16="http://schemas.microsoft.com/office/drawing/2014/main" id="{2CEB4749-7768-4AC6-AD4E-FEF271DB1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310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802CC810-C994-4B44-852C-4BAC1398E83D}"/>
              </a:ext>
            </a:extLst>
          </p:cNvPr>
          <p:cNvGrpSpPr>
            <a:grpSpLocks/>
          </p:cNvGrpSpPr>
          <p:nvPr/>
        </p:nvGrpSpPr>
        <p:grpSpPr bwMode="auto">
          <a:xfrm>
            <a:off x="214313" y="285750"/>
            <a:ext cx="8737600" cy="6215063"/>
            <a:chOff x="640" y="1564"/>
            <a:chExt cx="7720" cy="4867"/>
          </a:xfrm>
        </p:grpSpPr>
        <p:pic>
          <p:nvPicPr>
            <p:cNvPr id="21507" name="Picture 3">
              <a:extLst>
                <a:ext uri="{FF2B5EF4-FFF2-40B4-BE49-F238E27FC236}">
                  <a16:creationId xmlns:a16="http://schemas.microsoft.com/office/drawing/2014/main" id="{980E8257-8FB4-4FE0-97D4-E527650B1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" y="1564"/>
              <a:ext cx="7720" cy="3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08" name="Picture 4">
              <a:extLst>
                <a:ext uri="{FF2B5EF4-FFF2-40B4-BE49-F238E27FC236}">
                  <a16:creationId xmlns:a16="http://schemas.microsoft.com/office/drawing/2014/main" id="{B790D913-5FB8-441A-8CDB-6A815F5B65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0" y="4420"/>
              <a:ext cx="4920" cy="2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>
            <a:extLst>
              <a:ext uri="{FF2B5EF4-FFF2-40B4-BE49-F238E27FC236}">
                <a16:creationId xmlns:a16="http://schemas.microsoft.com/office/drawing/2014/main" id="{073CF493-1493-49B5-AFC4-1A07090DF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85813"/>
            <a:ext cx="8839200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C19B9392-FE18-4498-8DC8-42B9486B9C4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961C8E-D622-4EAE-94A3-76645A76F6F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F812127A-6270-4040-8092-CC84EB78F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FAFAC8F0-09D0-4B1C-A837-D4399542265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C6391D02-5831-48E4-84C5-9B41D24777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493BBE9A-CD41-405B-A9D8-59D1F46C41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32" name="Picture 6" descr="Office Objects 0572">
            <a:extLst>
              <a:ext uri="{FF2B5EF4-FFF2-40B4-BE49-F238E27FC236}">
                <a16:creationId xmlns:a16="http://schemas.microsoft.com/office/drawing/2014/main" id="{1098E211-D020-4FDB-BE4D-B6652DE78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10">
            <a:extLst>
              <a:ext uri="{FF2B5EF4-FFF2-40B4-BE49-F238E27FC236}">
                <a16:creationId xmlns:a16="http://schemas.microsoft.com/office/drawing/2014/main" id="{4B5A6007-DD5C-40B4-B27D-9C87E1DE5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2250" y="1966913"/>
          <a:ext cx="6821488" cy="439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2501640" progId="Equation.DSMT4">
                  <p:embed/>
                </p:oleObj>
              </mc:Choice>
              <mc:Fallback>
                <p:oleObj name="Equation" r:id="rId4" imgW="3276360" imgH="250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1966913"/>
                        <a:ext cx="6821488" cy="439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ADF98EDD-7D63-4F1B-A7F9-7C0F22C030A5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57200"/>
            <a:ext cx="6781800" cy="6172200"/>
            <a:chOff x="720" y="720"/>
            <a:chExt cx="10680" cy="9720"/>
          </a:xfrm>
        </p:grpSpPr>
        <p:pic>
          <p:nvPicPr>
            <p:cNvPr id="23555" name="Picture 5">
              <a:extLst>
                <a:ext uri="{FF2B5EF4-FFF2-40B4-BE49-F238E27FC236}">
                  <a16:creationId xmlns:a16="http://schemas.microsoft.com/office/drawing/2014/main" id="{EA2AC2BC-0979-49F8-9F5E-E1BEFB7B3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720"/>
              <a:ext cx="1068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6" name="Picture 6">
              <a:extLst>
                <a:ext uri="{FF2B5EF4-FFF2-40B4-BE49-F238E27FC236}">
                  <a16:creationId xmlns:a16="http://schemas.microsoft.com/office/drawing/2014/main" id="{61F84D1C-FC07-4A31-A7F6-E3617EFAA6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0" y="3060"/>
              <a:ext cx="5040" cy="4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7" name="Picture 7">
              <a:extLst>
                <a:ext uri="{FF2B5EF4-FFF2-40B4-BE49-F238E27FC236}">
                  <a16:creationId xmlns:a16="http://schemas.microsoft.com/office/drawing/2014/main" id="{649C902C-5FB6-4630-B07F-DE753EE72A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7920"/>
              <a:ext cx="8760" cy="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Picture 8">
              <a:extLst>
                <a:ext uri="{FF2B5EF4-FFF2-40B4-BE49-F238E27FC236}">
                  <a16:creationId xmlns:a16="http://schemas.microsoft.com/office/drawing/2014/main" id="{2340D276-53A3-4940-A585-66EA5FF397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" y="9180"/>
              <a:ext cx="9000" cy="1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>
            <a:extLst>
              <a:ext uri="{FF2B5EF4-FFF2-40B4-BE49-F238E27FC236}">
                <a16:creationId xmlns:a16="http://schemas.microsoft.com/office/drawing/2014/main" id="{BD7D959F-AB0D-46CB-BEC8-112787517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3175" cy="378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>
            <a:extLst>
              <a:ext uri="{FF2B5EF4-FFF2-40B4-BE49-F238E27FC236}">
                <a16:creationId xmlns:a16="http://schemas.microsoft.com/office/drawing/2014/main" id="{0CDF3A41-B6BC-40EB-9E3E-6AAD8CE60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25450"/>
            <a:ext cx="8285163" cy="421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7457661">
            <a:extLst>
              <a:ext uri="{FF2B5EF4-FFF2-40B4-BE49-F238E27FC236}">
                <a16:creationId xmlns:a16="http://schemas.microsoft.com/office/drawing/2014/main" id="{AAA9375C-D9A2-4072-A0AC-9E68E8651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70963" cy="628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>
            <a:extLst>
              <a:ext uri="{FF2B5EF4-FFF2-40B4-BE49-F238E27FC236}">
                <a16:creationId xmlns:a16="http://schemas.microsoft.com/office/drawing/2014/main" id="{C0E54339-9A71-4DB9-A8BF-CF7D0EFA7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915400"/>
            <a:ext cx="670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4">
            <a:extLst>
              <a:ext uri="{FF2B5EF4-FFF2-40B4-BE49-F238E27FC236}">
                <a16:creationId xmlns:a16="http://schemas.microsoft.com/office/drawing/2014/main" id="{811E2215-162E-43CA-A6F7-AD10C4431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3" y="9378950"/>
            <a:ext cx="6705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3">
            <a:extLst>
              <a:ext uri="{FF2B5EF4-FFF2-40B4-BE49-F238E27FC236}">
                <a16:creationId xmlns:a16="http://schemas.microsoft.com/office/drawing/2014/main" id="{93C73E16-FF94-4766-8C01-C960D8F7C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7"/>
          <a:stretch>
            <a:fillRect/>
          </a:stretch>
        </p:blipFill>
        <p:spPr bwMode="auto">
          <a:xfrm>
            <a:off x="571500" y="357188"/>
            <a:ext cx="6781800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3" name="Group 4">
            <a:extLst>
              <a:ext uri="{FF2B5EF4-FFF2-40B4-BE49-F238E27FC236}">
                <a16:creationId xmlns:a16="http://schemas.microsoft.com/office/drawing/2014/main" id="{E42F1582-A11A-4972-AEE7-758CEA97F4D1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4643438"/>
            <a:ext cx="6400800" cy="2019300"/>
            <a:chOff x="720" y="9420"/>
            <a:chExt cx="6400" cy="1740"/>
          </a:xfrm>
        </p:grpSpPr>
        <p:pic>
          <p:nvPicPr>
            <p:cNvPr id="27654" name="Picture 5">
              <a:extLst>
                <a:ext uri="{FF2B5EF4-FFF2-40B4-BE49-F238E27FC236}">
                  <a16:creationId xmlns:a16="http://schemas.microsoft.com/office/drawing/2014/main" id="{7A37304C-EE0E-4B2F-AB2F-B66B58299E1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0800"/>
              <a:ext cx="628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Picture 6">
              <a:extLst>
                <a:ext uri="{FF2B5EF4-FFF2-40B4-BE49-F238E27FC236}">
                  <a16:creationId xmlns:a16="http://schemas.microsoft.com/office/drawing/2014/main" id="{43F9E693-6D41-4FBE-8AE9-A5C070C739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9420"/>
              <a:ext cx="6400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6" name="Picture 7">
              <a:extLst>
                <a:ext uri="{FF2B5EF4-FFF2-40B4-BE49-F238E27FC236}">
                  <a16:creationId xmlns:a16="http://schemas.microsoft.com/office/drawing/2014/main" id="{6A20B3D7-E2C3-40D7-8ACF-176700D689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" y="10080"/>
              <a:ext cx="6160" cy="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msoACFD5">
            <a:extLst>
              <a:ext uri="{FF2B5EF4-FFF2-40B4-BE49-F238E27FC236}">
                <a16:creationId xmlns:a16="http://schemas.microsoft.com/office/drawing/2014/main" id="{0E96257F-2728-4A0F-B9F1-C22585EEE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4" t="8214" r="16043" b="55402"/>
          <a:stretch>
            <a:fillRect/>
          </a:stretch>
        </p:blipFill>
        <p:spPr bwMode="auto">
          <a:xfrm>
            <a:off x="0" y="0"/>
            <a:ext cx="9012238" cy="650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mso34129">
            <a:extLst>
              <a:ext uri="{FF2B5EF4-FFF2-40B4-BE49-F238E27FC236}">
                <a16:creationId xmlns:a16="http://schemas.microsoft.com/office/drawing/2014/main" id="{706F5B62-1771-492F-BFF3-9414587E9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1" t="8824" r="18771" b="77750"/>
          <a:stretch>
            <a:fillRect/>
          </a:stretch>
        </p:blipFill>
        <p:spPr bwMode="auto">
          <a:xfrm>
            <a:off x="214313" y="214313"/>
            <a:ext cx="8756650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so3F212">
            <a:extLst>
              <a:ext uri="{FF2B5EF4-FFF2-40B4-BE49-F238E27FC236}">
                <a16:creationId xmlns:a16="http://schemas.microsoft.com/office/drawing/2014/main" id="{DC5EAA05-8A37-4D91-9213-351A59AA1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71438"/>
            <a:ext cx="8056562" cy="664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4">
            <a:extLst>
              <a:ext uri="{FF2B5EF4-FFF2-40B4-BE49-F238E27FC236}">
                <a16:creationId xmlns:a16="http://schemas.microsoft.com/office/drawing/2014/main" id="{ADF7FCC1-BFCA-4EC5-8A90-FE492F7E2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613" y="3786188"/>
            <a:ext cx="1322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3 marks</a:t>
            </a:r>
          </a:p>
        </p:txBody>
      </p:sp>
      <p:pic>
        <p:nvPicPr>
          <p:cNvPr id="31747" name="Picture 2">
            <a:extLst>
              <a:ext uri="{FF2B5EF4-FFF2-40B4-BE49-F238E27FC236}">
                <a16:creationId xmlns:a16="http://schemas.microsoft.com/office/drawing/2014/main" id="{4E36190B-A6D6-4AA7-8A18-0F8E6DDDA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18038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3">
            <a:extLst>
              <a:ext uri="{FF2B5EF4-FFF2-40B4-BE49-F238E27FC236}">
                <a16:creationId xmlns:a16="http://schemas.microsoft.com/office/drawing/2014/main" id="{8EF843E1-A323-47D0-8923-888BEAE89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785813"/>
            <a:ext cx="83820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Box 2">
            <a:extLst>
              <a:ext uri="{FF2B5EF4-FFF2-40B4-BE49-F238E27FC236}">
                <a16:creationId xmlns:a16="http://schemas.microsoft.com/office/drawing/2014/main" id="{E0AAE5C7-A994-454F-BBE7-6EA89035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5581650"/>
            <a:ext cx="6929438" cy="36988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0000"/>
                </a:solidFill>
                <a:hlinkClick r:id="rId4"/>
              </a:rPr>
              <a:t>Still need more practice on Speed Distance Time  Click Here</a:t>
            </a:r>
            <a:endParaRPr lang="en-GB" alt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CD92D2C-1809-4BAC-989C-E8F029F96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2CB5502B-A1CF-4A89-A92B-A42B7F53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3</a:t>
            </a:r>
          </a:p>
          <a:p>
            <a:pPr algn="ctr" eaLnBrk="1" hangingPunct="1"/>
            <a:r>
              <a:rPr lang="en-GB" altLang="en-US" sz="3600"/>
              <a:t>Ch14 (page 138)</a:t>
            </a:r>
          </a:p>
        </p:txBody>
      </p:sp>
      <p:pic>
        <p:nvPicPr>
          <p:cNvPr id="32772" name="Picture 4" descr="ag00463_">
            <a:extLst>
              <a:ext uri="{FF2B5EF4-FFF2-40B4-BE49-F238E27FC236}">
                <a16:creationId xmlns:a16="http://schemas.microsoft.com/office/drawing/2014/main" id="{D2C68CAA-EBDF-466B-BFC6-879EB09849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Office Objects 0572">
            <a:extLst>
              <a:ext uri="{FF2B5EF4-FFF2-40B4-BE49-F238E27FC236}">
                <a16:creationId xmlns:a16="http://schemas.microsoft.com/office/drawing/2014/main" id="{0B8BEA9A-A4D0-4E94-A041-49BCFF214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Rectangle 13">
            <a:extLst>
              <a:ext uri="{FF2B5EF4-FFF2-40B4-BE49-F238E27FC236}">
                <a16:creationId xmlns:a16="http://schemas.microsoft.com/office/drawing/2014/main" id="{68DE7372-91BA-412D-AC1D-E7A140F73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DST</a:t>
            </a:r>
          </a:p>
        </p:txBody>
      </p:sp>
      <p:sp>
        <p:nvSpPr>
          <p:cNvPr id="32775" name="TextBox 11">
            <a:extLst>
              <a:ext uri="{FF2B5EF4-FFF2-40B4-BE49-F238E27FC236}">
                <a16:creationId xmlns:a16="http://schemas.microsoft.com/office/drawing/2014/main" id="{186D8DD1-EBC4-40FD-AB9F-DC164EC74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32776" name="Text Box 3">
            <a:extLst>
              <a:ext uri="{FF2B5EF4-FFF2-40B4-BE49-F238E27FC236}">
                <a16:creationId xmlns:a16="http://schemas.microsoft.com/office/drawing/2014/main" id="{FD50EC27-1D18-4771-9EEF-7D55447DD0A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81BE8F7D-37C7-48CE-961B-772694D13AE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1A030F-000E-4526-A734-BDB84DB4AAE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6509781-4F83-49AC-A416-621C8DD0F0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2" descr="scottishflag">
            <a:extLst>
              <a:ext uri="{FF2B5EF4-FFF2-40B4-BE49-F238E27FC236}">
                <a16:creationId xmlns:a16="http://schemas.microsoft.com/office/drawing/2014/main" id="{6892B67E-5853-4B3E-9138-C82CB8BA5F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3">
            <a:extLst>
              <a:ext uri="{FF2B5EF4-FFF2-40B4-BE49-F238E27FC236}">
                <a16:creationId xmlns:a16="http://schemas.microsoft.com/office/drawing/2014/main" id="{DA1BCA8D-FCD7-48A7-8CD6-990A044447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1270" name="Picture 4" descr="Office Objects 0572">
            <a:extLst>
              <a:ext uri="{FF2B5EF4-FFF2-40B4-BE49-F238E27FC236}">
                <a16:creationId xmlns:a16="http://schemas.microsoft.com/office/drawing/2014/main" id="{ACD36D2A-F428-451F-815D-858FB5C21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83DBE150-7D25-41C5-9015-F075B350D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0D3011ED-147B-4A1D-88DC-3D84DB38C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273" name="Line 7">
            <a:extLst>
              <a:ext uri="{FF2B5EF4-FFF2-40B4-BE49-F238E27FC236}">
                <a16:creationId xmlns:a16="http://schemas.microsoft.com/office/drawing/2014/main" id="{63F8FB60-C0B3-4E7F-A123-4A03B8F44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848EBC75-8936-4234-B275-500148FB5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how to convert hours and minutes to decimal time.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52E5410A-8E84-4460-B030-A193BA2B7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Remember that decimal time MUST be used in formulae.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37FEB629-A89F-4A4B-833A-E6B7A36DC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BBCBC2F5-C202-4B4B-B521-058388463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388" y="4130675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Convert from hours and mins to decimal time.</a:t>
            </a:r>
          </a:p>
        </p:txBody>
      </p:sp>
      <p:sp>
        <p:nvSpPr>
          <p:cNvPr id="11278" name="Text Box 13">
            <a:extLst>
              <a:ext uri="{FF2B5EF4-FFF2-40B4-BE49-F238E27FC236}">
                <a16:creationId xmlns:a16="http://schemas.microsoft.com/office/drawing/2014/main" id="{E74F4EC2-2D83-4CD5-9CC8-179EC98BC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6D425650-A004-49D6-B2EE-848264DC5F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45A6A9C5-1713-416E-B4F1-9628ED27B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54" name="Picture 2" descr="scottishflag">
            <a:extLst>
              <a:ext uri="{FF2B5EF4-FFF2-40B4-BE49-F238E27FC236}">
                <a16:creationId xmlns:a16="http://schemas.microsoft.com/office/drawing/2014/main" id="{0599CB0A-9914-4505-BD13-D6B0B33B42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">
            <a:extLst>
              <a:ext uri="{FF2B5EF4-FFF2-40B4-BE49-F238E27FC236}">
                <a16:creationId xmlns:a16="http://schemas.microsoft.com/office/drawing/2014/main" id="{CD43ABFC-5455-4648-BA9B-3C5228BB9B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56" name="Picture 4" descr="Office Objects 0572">
            <a:extLst>
              <a:ext uri="{FF2B5EF4-FFF2-40B4-BE49-F238E27FC236}">
                <a16:creationId xmlns:a16="http://schemas.microsoft.com/office/drawing/2014/main" id="{2896F501-1860-4768-8644-36F090A54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9669633C-9E04-4E9D-AE35-0B7468F00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2058" name="Text Box 12">
            <a:extLst>
              <a:ext uri="{FF2B5EF4-FFF2-40B4-BE49-F238E27FC236}">
                <a16:creationId xmlns:a16="http://schemas.microsoft.com/office/drawing/2014/main" id="{1767E489-E162-43A4-8BEC-F72169D77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10254" name="Text Box 13">
            <a:extLst>
              <a:ext uri="{FF2B5EF4-FFF2-40B4-BE49-F238E27FC236}">
                <a16:creationId xmlns:a16="http://schemas.microsoft.com/office/drawing/2014/main" id="{6D66433B-04F8-4021-A3F8-92A64801C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2139950"/>
            <a:ext cx="5392737" cy="830263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To convert minutes to decimal hours</a:t>
            </a:r>
          </a:p>
          <a:p>
            <a:pPr algn="ctr">
              <a:defRPr/>
            </a:pPr>
            <a:r>
              <a:rPr lang="en-GB" sz="24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we simply divide minutes by 60.</a:t>
            </a:r>
          </a:p>
        </p:txBody>
      </p:sp>
      <p:sp>
        <p:nvSpPr>
          <p:cNvPr id="164882" name="Text Box 18">
            <a:extLst>
              <a:ext uri="{FF2B5EF4-FFF2-40B4-BE49-F238E27FC236}">
                <a16:creationId xmlns:a16="http://schemas.microsoft.com/office/drawing/2014/main" id="{16F0C31D-C4DE-49A3-B64B-0E9A5BD2D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3784600"/>
            <a:ext cx="155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</a:t>
            </a:r>
          </a:p>
        </p:txBody>
      </p:sp>
      <p:sp>
        <p:nvSpPr>
          <p:cNvPr id="164883" name="Text Box 19">
            <a:extLst>
              <a:ext uri="{FF2B5EF4-FFF2-40B4-BE49-F238E27FC236}">
                <a16:creationId xmlns:a16="http://schemas.microsoft.com/office/drawing/2014/main" id="{63033773-D34E-4190-8780-495B155B9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3806825"/>
            <a:ext cx="3617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48 minutes to decimal is</a:t>
            </a:r>
          </a:p>
        </p:txBody>
      </p:sp>
      <p:graphicFrame>
        <p:nvGraphicFramePr>
          <p:cNvPr id="164884" name="Object 20">
            <a:extLst>
              <a:ext uri="{FF2B5EF4-FFF2-40B4-BE49-F238E27FC236}">
                <a16:creationId xmlns:a16="http://schemas.microsoft.com/office/drawing/2014/main" id="{508AE0BB-4843-44EA-8DC3-7C42283BA6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6650" y="3668713"/>
          <a:ext cx="425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7160" imgH="596880" progId="Equation.DSMT4">
                  <p:embed/>
                </p:oleObj>
              </mc:Choice>
              <mc:Fallback>
                <p:oleObj name="Equation" r:id="rId4" imgW="317160" imgH="596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3668713"/>
                        <a:ext cx="4254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5" name="Text Box 21">
            <a:extLst>
              <a:ext uri="{FF2B5EF4-FFF2-40B4-BE49-F238E27FC236}">
                <a16:creationId xmlns:a16="http://schemas.microsoft.com/office/drawing/2014/main" id="{E32F8447-730E-4786-BD7C-91267AFD6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1463" y="3806825"/>
            <a:ext cx="1290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0.8 hr</a:t>
            </a:r>
          </a:p>
        </p:txBody>
      </p:sp>
      <p:sp>
        <p:nvSpPr>
          <p:cNvPr id="164886" name="Text Box 22">
            <a:extLst>
              <a:ext uri="{FF2B5EF4-FFF2-40B4-BE49-F238E27FC236}">
                <a16:creationId xmlns:a16="http://schemas.microsoft.com/office/drawing/2014/main" id="{9CC6A729-C836-4421-9A21-8105BE85D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3138" y="4656138"/>
            <a:ext cx="155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</a:t>
            </a:r>
          </a:p>
        </p:txBody>
      </p:sp>
      <p:sp>
        <p:nvSpPr>
          <p:cNvPr id="164887" name="Text Box 23">
            <a:extLst>
              <a:ext uri="{FF2B5EF4-FFF2-40B4-BE49-F238E27FC236}">
                <a16:creationId xmlns:a16="http://schemas.microsoft.com/office/drawing/2014/main" id="{AA75F414-3F6C-4762-86AD-0FE56AB3A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300" y="4656138"/>
            <a:ext cx="416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2hr 15 minutes to decimal is</a:t>
            </a:r>
          </a:p>
        </p:txBody>
      </p:sp>
      <p:graphicFrame>
        <p:nvGraphicFramePr>
          <p:cNvPr id="164888" name="Object 24">
            <a:extLst>
              <a:ext uri="{FF2B5EF4-FFF2-40B4-BE49-F238E27FC236}">
                <a16:creationId xmlns:a16="http://schemas.microsoft.com/office/drawing/2014/main" id="{0218A7F5-0B5C-4583-9817-858805F9B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8625" y="4505325"/>
          <a:ext cx="9191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596880" progId="Equation.DSMT4">
                  <p:embed/>
                </p:oleObj>
              </mc:Choice>
              <mc:Fallback>
                <p:oleObj name="Equation" r:id="rId6" imgW="685800" imgH="596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4505325"/>
                        <a:ext cx="919163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9" name="Text Box 25">
            <a:extLst>
              <a:ext uri="{FF2B5EF4-FFF2-40B4-BE49-F238E27FC236}">
                <a16:creationId xmlns:a16="http://schemas.microsoft.com/office/drawing/2014/main" id="{8FD36C64-B8FA-4662-836D-0B11D7ECC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4635500"/>
            <a:ext cx="147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= 2.25 hr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2" grpId="0"/>
      <p:bldP spid="164883" grpId="0"/>
      <p:bldP spid="164885" grpId="0"/>
      <p:bldP spid="164886" grpId="0"/>
      <p:bldP spid="164887" grpId="0"/>
      <p:bldP spid="1648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B8E98C5D-4298-4D0F-946E-1A640332B44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B94E31AD-1636-4305-B717-89F5EA5505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651D82D0-AC42-4530-81F2-49B611A7C5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3">
            <a:extLst>
              <a:ext uri="{FF2B5EF4-FFF2-40B4-BE49-F238E27FC236}">
                <a16:creationId xmlns:a16="http://schemas.microsoft.com/office/drawing/2014/main" id="{7A4ADB2B-1752-45D2-9A38-D32D60459F3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4" name="Picture 4" descr="Office Objects 0572">
            <a:extLst>
              <a:ext uri="{FF2B5EF4-FFF2-40B4-BE49-F238E27FC236}">
                <a16:creationId xmlns:a16="http://schemas.microsoft.com/office/drawing/2014/main" id="{B28ABD8F-4464-4A43-9176-4B3FCB6B1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4AC89E29-F064-46E8-9411-50E2DE856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12296" name="Text Box 12">
            <a:extLst>
              <a:ext uri="{FF2B5EF4-FFF2-40B4-BE49-F238E27FC236}">
                <a16:creationId xmlns:a16="http://schemas.microsoft.com/office/drawing/2014/main" id="{CDA74476-2F79-4E8A-92EA-097A68B22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12297" name="TextBox 17">
            <a:extLst>
              <a:ext uri="{FF2B5EF4-FFF2-40B4-BE49-F238E27FC236}">
                <a16:creationId xmlns:a16="http://schemas.microsoft.com/office/drawing/2014/main" id="{91F021D9-6057-4FC2-9B75-6A24B0E82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2074863"/>
            <a:ext cx="6551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Calculate the decimal hour value for minutes below.</a:t>
            </a:r>
          </a:p>
        </p:txBody>
      </p:sp>
      <p:pic>
        <p:nvPicPr>
          <p:cNvPr id="49154" name="Picture 2">
            <a:extLst>
              <a:ext uri="{FF2B5EF4-FFF2-40B4-BE49-F238E27FC236}">
                <a16:creationId xmlns:a16="http://schemas.microsoft.com/office/drawing/2014/main" id="{347B1FCE-CAD4-45D3-84ED-42D5805CA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7213" y="2871788"/>
            <a:ext cx="3003550" cy="3016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5" name="Picture 3">
            <a:extLst>
              <a:ext uri="{FF2B5EF4-FFF2-40B4-BE49-F238E27FC236}">
                <a16:creationId xmlns:a16="http://schemas.microsoft.com/office/drawing/2014/main" id="{F1CF8836-36E2-49CD-838D-06755D7DA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7213" y="34036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6" name="Picture 4">
            <a:extLst>
              <a:ext uri="{FF2B5EF4-FFF2-40B4-BE49-F238E27FC236}">
                <a16:creationId xmlns:a16="http://schemas.microsoft.com/office/drawing/2014/main" id="{D35C2BE4-4EC6-47B4-95C2-5722E1A1F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7213" y="3935413"/>
            <a:ext cx="3003550" cy="30003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7" name="Picture 5">
            <a:extLst>
              <a:ext uri="{FF2B5EF4-FFF2-40B4-BE49-F238E27FC236}">
                <a16:creationId xmlns:a16="http://schemas.microsoft.com/office/drawing/2014/main" id="{9990A443-ACB9-4ED6-B868-023AC6F0A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7213" y="45085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58" name="Picture 6">
            <a:extLst>
              <a:ext uri="{FF2B5EF4-FFF2-40B4-BE49-F238E27FC236}">
                <a16:creationId xmlns:a16="http://schemas.microsoft.com/office/drawing/2014/main" id="{EBFA5C7B-F7AA-472D-AD2B-CA3FCB39B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67325" y="2871788"/>
            <a:ext cx="3003550" cy="3016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0" name="Picture 8">
            <a:extLst>
              <a:ext uri="{FF2B5EF4-FFF2-40B4-BE49-F238E27FC236}">
                <a16:creationId xmlns:a16="http://schemas.microsoft.com/office/drawing/2014/main" id="{9788EB0E-E8D2-4EF1-905E-AEEDC8CCF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67325" y="3959225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1" name="Picture 9">
            <a:extLst>
              <a:ext uri="{FF2B5EF4-FFF2-40B4-BE49-F238E27FC236}">
                <a16:creationId xmlns:a16="http://schemas.microsoft.com/office/drawing/2014/main" id="{DDDA0D92-0276-420E-9162-F2ADB4345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67325" y="3416300"/>
            <a:ext cx="3003550" cy="300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9162" name="Picture 10">
            <a:extLst>
              <a:ext uri="{FF2B5EF4-FFF2-40B4-BE49-F238E27FC236}">
                <a16:creationId xmlns:a16="http://schemas.microsoft.com/office/drawing/2014/main" id="{49CB8CFA-3AFD-47FB-BC9B-3071085C7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267325" y="4503738"/>
            <a:ext cx="3003550" cy="300037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F8AC351-D75F-4EAF-AC65-3AB341EFF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2841625"/>
            <a:ext cx="879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0.7hrs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030A37-41F5-4BA6-8F62-DA434CDA8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3357563"/>
            <a:ext cx="881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0.6hrs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9FFAE2E-62B5-4940-96BD-8DD1CC522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3906838"/>
            <a:ext cx="881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0.2hrs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6EB700-A3AC-4754-BA82-6468661CE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459288"/>
            <a:ext cx="881063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0.4hrs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676DD1-6AC1-4C28-9CB5-D02F4F4F6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2806700"/>
            <a:ext cx="881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0.3hrs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35BD65-44D0-4AD5-9DCD-41A493669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3365500"/>
            <a:ext cx="881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0.5hrs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D1A6F3-0EAB-494E-97E2-36B10C57F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3913188"/>
            <a:ext cx="881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0.1hrs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CA138-B76D-4CC3-B026-E9DFB1041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2938" y="4451350"/>
            <a:ext cx="881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0.9hrs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6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A7F9AD70-697D-44FF-91CF-0829A1C2C51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A81225-89B7-491B-9234-A1C91271278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64FA004B-476C-4E8B-9E3E-A27253E9ED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6CE18E9C-9509-4E90-89CB-978680DE09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>
            <a:extLst>
              <a:ext uri="{FF2B5EF4-FFF2-40B4-BE49-F238E27FC236}">
                <a16:creationId xmlns:a16="http://schemas.microsoft.com/office/drawing/2014/main" id="{8528EAF3-4829-4505-B9B0-503B8BB50B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18" name="Picture 4" descr="Office Objects 0572">
            <a:extLst>
              <a:ext uri="{FF2B5EF4-FFF2-40B4-BE49-F238E27FC236}">
                <a16:creationId xmlns:a16="http://schemas.microsoft.com/office/drawing/2014/main" id="{B8716E02-7646-4443-B738-0B67EBBD7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874" name="Rectangle 10">
            <a:extLst>
              <a:ext uri="{FF2B5EF4-FFF2-40B4-BE49-F238E27FC236}">
                <a16:creationId xmlns:a16="http://schemas.microsoft.com/office/drawing/2014/main" id="{54534DEB-B94C-45ED-827A-4E5EA46A1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Hrs Mins to Decimal Time</a:t>
            </a:r>
          </a:p>
        </p:txBody>
      </p:sp>
      <p:sp>
        <p:nvSpPr>
          <p:cNvPr id="13320" name="Text Box 12">
            <a:extLst>
              <a:ext uri="{FF2B5EF4-FFF2-40B4-BE49-F238E27FC236}">
                <a16:creationId xmlns:a16="http://schemas.microsoft.com/office/drawing/2014/main" id="{185592A0-AAB1-43FF-B862-FCE9A11F1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Converting Hrs Mins to Decimal Time</a:t>
            </a:r>
          </a:p>
        </p:txBody>
      </p:sp>
      <p:sp>
        <p:nvSpPr>
          <p:cNvPr id="13321" name="TextBox 17">
            <a:extLst>
              <a:ext uri="{FF2B5EF4-FFF2-40B4-BE49-F238E27FC236}">
                <a16:creationId xmlns:a16="http://schemas.microsoft.com/office/drawing/2014/main" id="{EE535ABF-9477-4433-9E90-308E52EA4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2074863"/>
            <a:ext cx="6291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Try and remember the more common decimal hours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A4842E-5F28-43BA-88AB-043A85CAB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2608263"/>
            <a:ext cx="3763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 6 mins 		</a:t>
            </a:r>
            <a:r>
              <a:rPr lang="en-GB" altLang="en-US">
                <a:cs typeface="Times New Roman" panose="02020603050405020304" pitchFamily="18" charset="0"/>
              </a:rPr>
              <a:t>→	0.1 hrs</a:t>
            </a:r>
            <a:endParaRPr lang="en-GB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359619-2CEE-4051-B0F5-49AFDA3D6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2970213"/>
            <a:ext cx="3827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12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0.2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27790E-80A7-4773-BF2B-245CC604A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3333750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18 mins 	</a:t>
            </a:r>
            <a:r>
              <a:rPr lang="en-GB" altLang="en-US">
                <a:cs typeface="Times New Roman" panose="02020603050405020304" pitchFamily="18" charset="0"/>
              </a:rPr>
              <a:t>→	0.3 hrs</a:t>
            </a:r>
            <a:endParaRPr lang="en-GB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E6EF46E-6006-463C-A1E2-C3AA2EA8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3697288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24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0.4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E84755-91A6-4135-AAA5-5F8F160EF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059238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30 mins 	</a:t>
            </a:r>
            <a:r>
              <a:rPr lang="en-GB" altLang="en-US">
                <a:cs typeface="Times New Roman" panose="02020603050405020304" pitchFamily="18" charset="0"/>
              </a:rPr>
              <a:t>→	0.5 hrs</a:t>
            </a:r>
            <a:endParaRPr lang="en-GB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DE3157-A8DB-44A8-85FF-5DBF6228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422775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36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0.6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8BA3C7-72B2-4B5D-BDEF-564AEF994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784725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42 mins 	</a:t>
            </a:r>
            <a:r>
              <a:rPr lang="en-GB" altLang="en-US">
                <a:cs typeface="Times New Roman" panose="02020603050405020304" pitchFamily="18" charset="0"/>
              </a:rPr>
              <a:t>→	0.7 hrs</a:t>
            </a:r>
            <a:endParaRPr lang="en-GB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444878-9725-4C77-ABB7-057F502EC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5148263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48 mins 	</a:t>
            </a:r>
            <a:r>
              <a:rPr lang="en-GB" altLang="en-US">
                <a:solidFill>
                  <a:srgbClr val="FFFF00"/>
                </a:solidFill>
                <a:cs typeface="Times New Roman" panose="02020603050405020304" pitchFamily="18" charset="0"/>
              </a:rPr>
              <a:t>→	0.8 hrs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082485-E4F5-4513-9EF0-2E61C094E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5510213"/>
            <a:ext cx="380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54 mins 	</a:t>
            </a:r>
            <a:r>
              <a:rPr lang="en-GB" altLang="en-US">
                <a:cs typeface="Times New Roman" panose="02020603050405020304" pitchFamily="18" charset="0"/>
              </a:rPr>
              <a:t>→	0.9 hrs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26CCF692-B535-4440-B308-488C00CFED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CC6301-F776-4D7C-A269-3BB83312EA2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3945AA88-6280-4652-873D-DE88D026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1037BCEF-BBD0-44E1-9D26-27FD7CC1A7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3">
            <a:extLst>
              <a:ext uri="{FF2B5EF4-FFF2-40B4-BE49-F238E27FC236}">
                <a16:creationId xmlns:a16="http://schemas.microsoft.com/office/drawing/2014/main" id="{E06E1E9B-57F8-45D2-A3D4-9C670AAA28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28B66984-7C2C-4C9D-AE0F-39F31E814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Time Distance Speed</a:t>
            </a:r>
          </a:p>
        </p:txBody>
      </p:sp>
      <p:sp>
        <p:nvSpPr>
          <p:cNvPr id="14343" name="Text Box 5">
            <a:extLst>
              <a:ext uri="{FF2B5EF4-FFF2-40B4-BE49-F238E27FC236}">
                <a16:creationId xmlns:a16="http://schemas.microsoft.com/office/drawing/2014/main" id="{674C3830-442B-4FFC-9A5F-F89E441AF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4344" name="Picture 6" descr="Office Objects 0572">
            <a:extLst>
              <a:ext uri="{FF2B5EF4-FFF2-40B4-BE49-F238E27FC236}">
                <a16:creationId xmlns:a16="http://schemas.microsoft.com/office/drawing/2014/main" id="{C08F9778-9526-401D-BC17-5C02C6489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Text Box 7">
            <a:extLst>
              <a:ext uri="{FF2B5EF4-FFF2-40B4-BE49-F238E27FC236}">
                <a16:creationId xmlns:a16="http://schemas.microsoft.com/office/drawing/2014/main" id="{0E368E47-F2FA-410E-82B8-72A5169DE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Mixed Problems</a:t>
            </a:r>
          </a:p>
        </p:txBody>
      </p:sp>
      <p:sp>
        <p:nvSpPr>
          <p:cNvPr id="14346" name="Text Box 17">
            <a:extLst>
              <a:ext uri="{FF2B5EF4-FFF2-40B4-BE49-F238E27FC236}">
                <a16:creationId xmlns:a16="http://schemas.microsoft.com/office/drawing/2014/main" id="{A9431C7F-D1BA-4F7B-93CF-915652E88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06588"/>
            <a:ext cx="72501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   : A train travelled at 70 km/hr for 2hrs 54mins.</a:t>
            </a:r>
          </a:p>
          <a:p>
            <a:pPr eaLnBrk="1" hangingPunct="1"/>
            <a:r>
              <a:rPr lang="en-GB" altLang="en-US"/>
              <a:t>	       How far did it travel in this time.</a:t>
            </a:r>
          </a:p>
        </p:txBody>
      </p:sp>
      <p:sp>
        <p:nvSpPr>
          <p:cNvPr id="14347" name="Text Box 19">
            <a:extLst>
              <a:ext uri="{FF2B5EF4-FFF2-40B4-BE49-F238E27FC236}">
                <a16:creationId xmlns:a16="http://schemas.microsoft.com/office/drawing/2014/main" id="{38668E71-820D-4D16-AC46-DC50BD045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Working</a:t>
            </a:r>
          </a:p>
        </p:txBody>
      </p:sp>
      <p:grpSp>
        <p:nvGrpSpPr>
          <p:cNvPr id="2" name="Group 30">
            <a:extLst>
              <a:ext uri="{FF2B5EF4-FFF2-40B4-BE49-F238E27FC236}">
                <a16:creationId xmlns:a16="http://schemas.microsoft.com/office/drawing/2014/main" id="{34072CB5-8C11-4FF5-B5DD-EF1E56EF485F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4205288"/>
            <a:ext cx="2947988" cy="2424112"/>
            <a:chOff x="3056849" y="2589805"/>
            <a:chExt cx="2947711" cy="2424155"/>
          </a:xfrm>
        </p:grpSpPr>
        <p:grpSp>
          <p:nvGrpSpPr>
            <p:cNvPr id="14353" name="Group 24">
              <a:extLst>
                <a:ext uri="{FF2B5EF4-FFF2-40B4-BE49-F238E27FC236}">
                  <a16:creationId xmlns:a16="http://schemas.microsoft.com/office/drawing/2014/main" id="{94541C3E-C577-4E10-B82E-676FB8350E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5" name="Isosceles Triangle 24">
                <a:extLst>
                  <a:ext uri="{FF2B5EF4-FFF2-40B4-BE49-F238E27FC236}">
                    <a16:creationId xmlns:a16="http://schemas.microsoft.com/office/drawing/2014/main" id="{7AF9B701-502F-472C-8F73-E504CB572027}"/>
                  </a:ext>
                </a:extLst>
              </p:cNvPr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E735238-8B8B-42F3-B7A8-B93D75BF407F}"/>
                  </a:ext>
                </a:extLst>
              </p:cNvPr>
              <p:cNvCxnSpPr>
                <a:stCxn id="25" idx="1"/>
                <a:endCxn id="25" idx="5"/>
              </p:cNvCxnSpPr>
              <p:nvPr/>
            </p:nvCxnSpPr>
            <p:spPr>
              <a:xfrm rot="10800000" flipH="1">
                <a:off x="3740907" y="3992398"/>
                <a:ext cx="1906026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8AF7EBE-757C-4C64-BF1F-BE6999938ACA}"/>
                  </a:ext>
                </a:extLst>
              </p:cNvPr>
              <p:cNvCxnSpPr>
                <a:stCxn id="25" idx="3"/>
              </p:cNvCxnSpPr>
              <p:nvPr/>
            </p:nvCxnSpPr>
            <p:spPr>
              <a:xfrm rot="5400000" flipH="1">
                <a:off x="4015694" y="4655542"/>
                <a:ext cx="1356452" cy="2052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54" name="Text Box 41">
              <a:extLst>
                <a:ext uri="{FF2B5EF4-FFF2-40B4-BE49-F238E27FC236}">
                  <a16:creationId xmlns:a16="http://schemas.microsoft.com/office/drawing/2014/main" id="{BE4E2680-ADFF-48F9-9D75-00D7C68548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D</a:t>
              </a:r>
            </a:p>
          </p:txBody>
        </p:sp>
        <p:sp>
          <p:nvSpPr>
            <p:cNvPr id="14355" name="Text Box 42">
              <a:extLst>
                <a:ext uri="{FF2B5EF4-FFF2-40B4-BE49-F238E27FC236}">
                  <a16:creationId xmlns:a16="http://schemas.microsoft.com/office/drawing/2014/main" id="{4E5738F2-B0B9-4EB7-81D9-2C3C13E64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S</a:t>
              </a:r>
            </a:p>
          </p:txBody>
        </p:sp>
        <p:sp>
          <p:nvSpPr>
            <p:cNvPr id="14356" name="Text Box 43">
              <a:extLst>
                <a:ext uri="{FF2B5EF4-FFF2-40B4-BE49-F238E27FC236}">
                  <a16:creationId xmlns:a16="http://schemas.microsoft.com/office/drawing/2014/main" id="{D5DC4536-49EA-434D-9D86-E86931D635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4400">
                  <a:solidFill>
                    <a:srgbClr val="080808"/>
                  </a:solidFill>
                </a:rPr>
                <a:t>T</a:t>
              </a:r>
            </a:p>
          </p:txBody>
        </p:sp>
      </p:grpSp>
      <p:pic>
        <p:nvPicPr>
          <p:cNvPr id="28" name="Picture 7">
            <a:extLst>
              <a:ext uri="{FF2B5EF4-FFF2-40B4-BE49-F238E27FC236}">
                <a16:creationId xmlns:a16="http://schemas.microsoft.com/office/drawing/2014/main" id="{D44C73C5-6294-478B-9871-6707C6485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5625" y="3540125"/>
            <a:ext cx="1724025" cy="4381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8697" name="Picture 25">
            <a:extLst>
              <a:ext uri="{FF2B5EF4-FFF2-40B4-BE49-F238E27FC236}">
                <a16:creationId xmlns:a16="http://schemas.microsoft.com/office/drawing/2014/main" id="{016C7F6B-939A-4811-B5E9-4F563DED8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3138" y="4460875"/>
            <a:ext cx="1663700" cy="715963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9" name="Picture 26">
            <a:extLst>
              <a:ext uri="{FF2B5EF4-FFF2-40B4-BE49-F238E27FC236}">
                <a16:creationId xmlns:a16="http://schemas.microsoft.com/office/drawing/2014/main" id="{BE3FDCCA-F5D4-4D8F-88DC-A67F553A2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95625" y="4227513"/>
            <a:ext cx="290512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30" name="Picture 27">
            <a:extLst>
              <a:ext uri="{FF2B5EF4-FFF2-40B4-BE49-F238E27FC236}">
                <a16:creationId xmlns:a16="http://schemas.microsoft.com/office/drawing/2014/main" id="{3BB85E09-A331-480A-83A4-6914A2216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95625" y="4848225"/>
            <a:ext cx="2181225" cy="371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1E8B116-977A-404A-BF4F-AD78E7C4D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5AC78453-F149-4193-9BFC-37D701FD4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1</a:t>
            </a:r>
          </a:p>
          <a:p>
            <a:pPr algn="ctr" eaLnBrk="1" hangingPunct="1"/>
            <a:r>
              <a:rPr lang="en-GB" altLang="en-US" sz="3600"/>
              <a:t>Ch14 (page 134)</a:t>
            </a:r>
          </a:p>
        </p:txBody>
      </p:sp>
      <p:pic>
        <p:nvPicPr>
          <p:cNvPr id="15364" name="Picture 4" descr="ag00463_">
            <a:extLst>
              <a:ext uri="{FF2B5EF4-FFF2-40B4-BE49-F238E27FC236}">
                <a16:creationId xmlns:a16="http://schemas.microsoft.com/office/drawing/2014/main" id="{602FE598-49CE-42F7-89C4-0E786B3F7D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Office Objects 0572">
            <a:extLst>
              <a:ext uri="{FF2B5EF4-FFF2-40B4-BE49-F238E27FC236}">
                <a16:creationId xmlns:a16="http://schemas.microsoft.com/office/drawing/2014/main" id="{FE5BF51D-BDAB-4327-AFD2-788AD05E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13">
            <a:extLst>
              <a:ext uri="{FF2B5EF4-FFF2-40B4-BE49-F238E27FC236}">
                <a16:creationId xmlns:a16="http://schemas.microsoft.com/office/drawing/2014/main" id="{0EAF842A-4561-45C5-A473-8493F0D34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400">
                <a:solidFill>
                  <a:srgbClr val="FFFF00"/>
                </a:solidFill>
              </a:rPr>
              <a:t>DST</a:t>
            </a:r>
          </a:p>
        </p:txBody>
      </p:sp>
      <p:sp>
        <p:nvSpPr>
          <p:cNvPr id="15367" name="TextBox 11">
            <a:extLst>
              <a:ext uri="{FF2B5EF4-FFF2-40B4-BE49-F238E27FC236}">
                <a16:creationId xmlns:a16="http://schemas.microsoft.com/office/drawing/2014/main" id="{A4DF8384-0E5E-473F-8D13-EC8D5071A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549400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FF00"/>
                </a:solidFill>
              </a:rPr>
              <a:t>N5 LS</a:t>
            </a:r>
          </a:p>
        </p:txBody>
      </p:sp>
      <p:sp>
        <p:nvSpPr>
          <p:cNvPr id="15368" name="Text Box 3">
            <a:extLst>
              <a:ext uri="{FF2B5EF4-FFF2-40B4-BE49-F238E27FC236}">
                <a16:creationId xmlns:a16="http://schemas.microsoft.com/office/drawing/2014/main" id="{C17E08D7-C4D7-4292-BAAD-5375C54007D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D2BB8DA4-49B1-447C-97D2-6463856CFB3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17C235-B1D8-4E54-8FB8-95D39CFF90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5223CCDF-179E-43CE-855F-CA93AF32FA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BD67ED57-9F70-4A00-ACE8-1AAC518D03D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5453EFAA-034A-46EB-ABFF-D8C7A92D90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E7DDBA91-7354-4EBA-9921-5380A653BEB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49B0739A-AB8F-41FC-97A5-24880C1AF9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0950" y="2219325"/>
          <a:ext cx="7780338" cy="363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38480" imgH="2234880" progId="Equation.DSMT4">
                  <p:embed/>
                </p:oleObj>
              </mc:Choice>
              <mc:Fallback>
                <p:oleObj name="Equation" r:id="rId3" imgW="4038480" imgH="223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2219325"/>
                        <a:ext cx="7780338" cy="363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Picture 6" descr="Office Objects 0572">
            <a:extLst>
              <a:ext uri="{FF2B5EF4-FFF2-40B4-BE49-F238E27FC236}">
                <a16:creationId xmlns:a16="http://schemas.microsoft.com/office/drawing/2014/main" id="{B4DCB026-4611-4EA8-81A0-7E166B417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2483</TotalTime>
  <Words>769</Words>
  <Application>Microsoft Office PowerPoint</Application>
  <PresentationFormat>On-screen Show (4:3)</PresentationFormat>
  <Paragraphs>159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Comic Sans MS</vt:lpstr>
      <vt:lpstr>Arial</vt:lpstr>
      <vt:lpstr>Tahoma</vt:lpstr>
      <vt:lpstr>Wingdings</vt:lpstr>
      <vt:lpstr>Times New Roman</vt:lpstr>
      <vt:lpstr>Arial Narrow</vt:lpstr>
      <vt:lpstr>1_Shimmer</vt:lpstr>
      <vt:lpstr>Default Design</vt:lpstr>
      <vt:lpstr>Equation</vt:lpstr>
      <vt:lpstr>Time Distance Speed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261</cp:revision>
  <dcterms:created xsi:type="dcterms:W3CDTF">2005-04-06T16:52:43Z</dcterms:created>
  <dcterms:modified xsi:type="dcterms:W3CDTF">2026-07-04T14:46:51Z</dcterms:modified>
</cp:coreProperties>
</file>