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165" r:id="rId2"/>
  </p:sldMasterIdLst>
  <p:notesMasterIdLst>
    <p:notesMasterId r:id="rId44"/>
  </p:notesMasterIdLst>
  <p:sldIdLst>
    <p:sldId id="298" r:id="rId3"/>
    <p:sldId id="327" r:id="rId4"/>
    <p:sldId id="415" r:id="rId5"/>
    <p:sldId id="416" r:id="rId6"/>
    <p:sldId id="417" r:id="rId7"/>
    <p:sldId id="442" r:id="rId8"/>
    <p:sldId id="378" r:id="rId9"/>
    <p:sldId id="447" r:id="rId10"/>
    <p:sldId id="420" r:id="rId11"/>
    <p:sldId id="445" r:id="rId12"/>
    <p:sldId id="412" r:id="rId13"/>
    <p:sldId id="450" r:id="rId14"/>
    <p:sldId id="423" r:id="rId15"/>
    <p:sldId id="471" r:id="rId16"/>
    <p:sldId id="472" r:id="rId17"/>
    <p:sldId id="473" r:id="rId18"/>
    <p:sldId id="474" r:id="rId19"/>
    <p:sldId id="475" r:id="rId20"/>
    <p:sldId id="476" r:id="rId21"/>
    <p:sldId id="477" r:id="rId22"/>
    <p:sldId id="478" r:id="rId23"/>
    <p:sldId id="479" r:id="rId24"/>
    <p:sldId id="451" r:id="rId25"/>
    <p:sldId id="452" r:id="rId26"/>
    <p:sldId id="453" r:id="rId27"/>
    <p:sldId id="455" r:id="rId28"/>
    <p:sldId id="456" r:id="rId29"/>
    <p:sldId id="457" r:id="rId30"/>
    <p:sldId id="458" r:id="rId31"/>
    <p:sldId id="459" r:id="rId32"/>
    <p:sldId id="460" r:id="rId33"/>
    <p:sldId id="461" r:id="rId34"/>
    <p:sldId id="462" r:id="rId35"/>
    <p:sldId id="463" r:id="rId36"/>
    <p:sldId id="464" r:id="rId37"/>
    <p:sldId id="465" r:id="rId38"/>
    <p:sldId id="466" r:id="rId39"/>
    <p:sldId id="467" r:id="rId40"/>
    <p:sldId id="468" r:id="rId41"/>
    <p:sldId id="469" r:id="rId42"/>
    <p:sldId id="470" r:id="rId4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CC"/>
    <a:srgbClr val="080808"/>
    <a:srgbClr val="FF66FF"/>
    <a:srgbClr val="4D4D4D"/>
    <a:srgbClr val="3333FF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97A95D2-1347-40B0-A705-8C157FB32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A13B82D-5010-42C8-8BB5-5067FDFFB90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838A9B2B-F713-4F66-9AB3-4FA43454555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395E64A2-B15C-4B5B-95BC-F470889FAA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FEC2FC29-43B9-4618-A6D5-F77FC154A9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37D424CE-8223-49DB-BE66-93E38ABF80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5DF6B7D-592C-4412-B315-4E77337D06A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806F72C-AD8B-4993-94BC-75E03BD32F4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D7CA9946-A160-40E6-B118-A6F556329B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DC8DC50E-E192-4C8E-93D0-1596F598A7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85363D71-89A6-472E-86AA-C28B76CCAD4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39163305-011E-4CCA-A7A2-8AF66A28F29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331E60DF-9DA4-475E-9C90-0BFF47D02A7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70398C5-BC70-4DE8-872C-AB103D27C9F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6E5C0C2D-87EC-43F9-83E2-77CB8B9264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93F5C1DE-A172-48C2-A4EF-1C4A9B639B2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009ADBAB-0E10-43EC-9648-C615A21257B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105347AD-7825-44DB-BE88-6536B1E558E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5C459736-080B-404D-AC2B-0E35582DA0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120285AA-4612-4E3C-BCB5-6021E8B67ED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949A1208-2950-4576-8850-841FEE9F6D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F047FF5-2DFA-4CA9-AAE5-5B3CACF48E34}"/>
              </a:ext>
            </a:extLst>
          </p:cNvPr>
          <p:cNvSpPr txBox="1"/>
          <p:nvPr userDrawn="1"/>
        </p:nvSpPr>
        <p:spPr>
          <a:xfrm>
            <a:off x="74613" y="1495425"/>
            <a:ext cx="790575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N5 LS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33CC66AB-A57E-4510-9DB3-0B0B7D37E89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A86E9-AE95-4DAC-B302-F004119CEA9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C600F971-A406-4205-B822-680D1BE69B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F367DD6D-77A5-4629-9295-C8B6F75B2D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6EACA0A-7100-4626-BC67-A9EDB8F53E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894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BF0EF62-EFF6-4F69-940A-36D3948984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AB822-53F9-4429-842E-9938280788E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E1D1034-D8B0-475A-857D-0B6F052908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2FBB220-BE4C-4400-A56D-3E5300DBF0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CFED3-4B93-4F52-9E88-DBBD853DC1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847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FAB5B5D-298E-421B-AA9A-40FFF7DF49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3A47F-7814-42EE-B6F8-B2018ED02B2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C84957D-BFE5-4DBD-A255-5E1E745158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EC0D491-E126-4671-9E9C-6E79392860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3A9FAD-02C2-4AAF-A810-963F4B9111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1999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5142AE29-5C74-47DE-AD3C-6C77A6DC4D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D8A5-95C7-48DC-9336-72E704987CEC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6BA44831-67FA-4116-B5AE-2A476C5032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61327B58-C51D-416A-AC57-FB43A02C94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9328A-0B88-4059-A8B1-2A57F657D4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1352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E01D23-D4E7-434B-937B-93A1A586FB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E38D83-AA53-4BB5-9406-FDE9F83E8B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71E708-D132-4A70-8C4D-BF572BFC57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85565-3947-4DC6-A5FE-1BB1A0F53B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5638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4FECBAE-8B95-4766-8455-16A129F73E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87641A-91EC-457E-9821-37AF2B8C83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B1E08CD-137A-4535-AD40-DD2E0E3452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69ADE-0738-4AAA-A7B9-2801425CD9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2051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B8F59-1452-4EFB-AEF9-0AF53E3E3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81FA3-CEFC-4572-B016-DEF29D8034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D6899-FC99-46ED-A312-84288E1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31F78-A30A-4E46-B7CE-0B9ADF238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E14D2-E25F-4EA8-BA43-9EAF814E9C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5323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8C39A-BF87-4512-8423-B0CE619E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01CB7-7B71-46C2-AB00-07E44803CA8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9E3D4-E269-497E-BFE8-023923F8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B99-022B-4986-970C-B6EAE89F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ECEC6-08FE-4CF2-B097-46DE2C6589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86920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1053266-B397-4FC7-928E-2BF7156C0C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B09A7-0F22-4F68-8A4C-210607DABC6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1F943F4-5C72-4A68-9B70-D0E2D07A3A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BA8BBC5-08F1-4AFD-8E2A-82C65927A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5CCBDF-CA1D-4AD5-B966-7830D1836C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896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8751477-AEF3-4820-9E44-7167FAE01B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C52C9-4C17-4C73-9FF3-56BDE46FAD2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FC123B0-A3A7-4836-A812-AF38E4E9F2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3111590-A773-48D2-B2FA-3884D7DA9E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2E98F4-9961-41D7-B23D-376A8B8BA3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281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B7ABD5A-1A69-4074-A544-CA62D6A104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0986B-4D3E-4941-B5B8-800EB071E8D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90B366DB-80C9-468E-B96D-04C5207050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9E0B6B34-3032-434C-A284-43703C7879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73443-2D78-4E43-8DC7-12EB84810C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375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47A55F2D-D293-4BBC-A089-63B9A5FAD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0D4EB-6915-4C7B-B287-8639AACD0C2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88AB39B3-0B18-4987-A239-D54CBA012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E02CEAAC-2337-4327-91C1-2C190F2902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2D9A1-F34B-4895-86D5-A0DE3C6E6B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126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1A2B1DD-1C80-4426-8AB0-F880A41575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049E4-6132-409F-BEE9-E489E5341D6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74EA199-2F0F-4085-91F6-5D3658EE84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D4535F2-EAA0-478C-8E43-041DD29192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57D0A-DB02-4414-AD58-55D39BC060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930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9CD6F7-5468-476C-90D4-F0B0FE8DCFC0}"/>
              </a:ext>
            </a:extLst>
          </p:cNvPr>
          <p:cNvSpPr txBox="1"/>
          <p:nvPr userDrawn="1"/>
        </p:nvSpPr>
        <p:spPr>
          <a:xfrm>
            <a:off x="0" y="1565275"/>
            <a:ext cx="1000125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MNU 3-09a 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D7AED691-D386-4D4F-A696-671C43E0EF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68647-C9CA-448D-A952-03AEF5F7B2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7080E589-8ECF-443F-BDB6-55714EDF66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7F3BBE5-15D9-4919-8B86-CB101C4F8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924E4-06D8-45A5-8DCE-F57F34DD6A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614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709A308-65D1-432F-A11C-B046A11FAB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7D256-5880-41A2-88BA-613E028C3CF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3CF0DBA-3FFA-40F4-8688-EB208395E3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56721EE-8550-412F-AC4F-09A67FA49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DA8A6-E7B4-4C3E-9CEE-BC068C88FB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924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E0E7AB3-7AAB-4CEC-AC3B-DFD9640763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0E56A-9E1E-4D3F-B623-477A7A8A994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DABFB11-B10C-42F5-89C0-E6D650F6D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0C9EB66-A801-45BC-9CF3-164A8E289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799D3-8AF5-466F-8655-FD4273196B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849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0DBBBDAF-685B-4B63-9FB7-8025EFF0E89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A16C7045-21CB-420B-B296-90D89DDE5D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92D80AB3-D931-4DB5-952F-056A6E0B7B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8202" name="Group 5">
              <a:extLst>
                <a:ext uri="{FF2B5EF4-FFF2-40B4-BE49-F238E27FC236}">
                  <a16:creationId xmlns:a16="http://schemas.microsoft.com/office/drawing/2014/main" id="{3409E497-A6F3-4BBA-957C-94D722D0DF5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F1964143-8874-4B30-9915-D2EAD37D320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EBA780F3-8520-4110-8B73-E13B26DA0B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9E35722C-B93C-4AA9-BA87-D7AEF62EA4F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4BE57F5F-77CF-435E-B5F6-EF75842DD2E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DA2790EA-E724-416A-93E5-8C619D06FA9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B432E52F-B7D7-45E2-B9B1-58656E1D6C4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6105B3D3-F42B-4799-943B-40902631E2F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B3FCBFC8-0FF6-4039-B62C-C46B85A91DC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2E3EC993-EF8E-466A-89A0-4B8CCFA57E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EB7A906C-453B-4F52-A059-F6F7AF4A8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404B757D-4203-4FF4-898A-A94CF0EBC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D4C20481-471E-4D1B-84FB-25F641A2C9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B47483FF-6DD5-4FE8-A438-81713DD467A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54FB73E0-CE24-478C-9118-413D52F619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F513428B-ACAB-4F71-8135-EB455845E3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546B6C1-A041-4474-94C2-E2DF63E13B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85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86" r:id="rId7"/>
    <p:sldLayoutId id="2147484179" r:id="rId8"/>
    <p:sldLayoutId id="2147484180" r:id="rId9"/>
    <p:sldLayoutId id="2147484181" r:id="rId10"/>
    <p:sldLayoutId id="2147484182" r:id="rId11"/>
    <p:sldLayoutId id="2147484187" r:id="rId12"/>
    <p:sldLayoutId id="2147484188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>
            <a:extLst>
              <a:ext uri="{FF2B5EF4-FFF2-40B4-BE49-F238E27FC236}">
                <a16:creationId xmlns:a16="http://schemas.microsoft.com/office/drawing/2014/main" id="{AA1A6801-2CF6-4A41-BD49-719A6F4D16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9219" name="Text Placeholder 2">
            <a:extLst>
              <a:ext uri="{FF2B5EF4-FFF2-40B4-BE49-F238E27FC236}">
                <a16:creationId xmlns:a16="http://schemas.microsoft.com/office/drawing/2014/main" id="{93AE8236-9E6E-4722-9ED1-52A35E5135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4E71-A97D-4FCB-A3F6-8608261236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152F3C2-A5D3-4637-B2D6-5124F8CD051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E6D00-3C82-49F4-BDD7-996AD67DDA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97DAA-4C0C-4317-B881-429D5EF828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E720ADE-A02A-40D4-8F27-589D4F846B4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83" r:id="rId2"/>
    <p:sldLayoutId id="2147484184" r:id="rId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14.xml"/><Relationship Id="rId7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21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26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2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20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30.wmf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41.wmf"/><Relationship Id="rId5" Type="http://schemas.openxmlformats.org/officeDocument/2006/relationships/image" Target="../media/image38.png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27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36.bin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3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8">
            <a:extLst>
              <a:ext uri="{FF2B5EF4-FFF2-40B4-BE49-F238E27FC236}">
                <a16:creationId xmlns:a16="http://schemas.microsoft.com/office/drawing/2014/main" id="{0A20CCE5-C410-4192-B0F3-EA6CC91F170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127733-6E3F-4FB7-B362-3F56C7FC59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7" name="Rectangle 19">
            <a:extLst>
              <a:ext uri="{FF2B5EF4-FFF2-40B4-BE49-F238E27FC236}">
                <a16:creationId xmlns:a16="http://schemas.microsoft.com/office/drawing/2014/main" id="{2462A770-DA95-44C2-977E-C65EED7F72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06228892-149A-47C0-B13E-8DA9527C6D7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7850" y="442913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Budgeting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6902988E-B851-460A-B8CF-724BEA575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3143250"/>
            <a:ext cx="3371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Monthly Budgeting</a:t>
            </a:r>
          </a:p>
        </p:txBody>
      </p:sp>
      <p:sp>
        <p:nvSpPr>
          <p:cNvPr id="15366" name="Text Box 5">
            <a:extLst>
              <a:ext uri="{FF2B5EF4-FFF2-40B4-BE49-F238E27FC236}">
                <a16:creationId xmlns:a16="http://schemas.microsoft.com/office/drawing/2014/main" id="{F34A8D2A-02C7-4052-9939-FB856954C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3765550"/>
            <a:ext cx="3154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Savings Accounts</a:t>
            </a:r>
          </a:p>
        </p:txBody>
      </p:sp>
      <p:sp>
        <p:nvSpPr>
          <p:cNvPr id="15367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881A6C5-3758-4304-9DB4-1E886C022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3201988"/>
            <a:ext cx="525463" cy="404812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4B0EE87-D9E2-4069-AF01-DBAF82438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3824288"/>
            <a:ext cx="525463" cy="404812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5369" name="Picture 9" descr="scottishflag">
            <a:extLst>
              <a:ext uri="{FF2B5EF4-FFF2-40B4-BE49-F238E27FC236}">
                <a16:creationId xmlns:a16="http://schemas.microsoft.com/office/drawing/2014/main" id="{594DBE2E-8718-4286-9DB4-32B283685E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0">
            <a:extLst>
              <a:ext uri="{FF2B5EF4-FFF2-40B4-BE49-F238E27FC236}">
                <a16:creationId xmlns:a16="http://schemas.microsoft.com/office/drawing/2014/main" id="{C5491285-1610-49E5-A5D5-3C124156E7B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71" name="Picture 11" descr="Office Objects 0572">
            <a:extLst>
              <a:ext uri="{FF2B5EF4-FFF2-40B4-BE49-F238E27FC236}">
                <a16:creationId xmlns:a16="http://schemas.microsoft.com/office/drawing/2014/main" id="{7CCFE452-014C-4FB6-AEA8-EDE23B0DB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14">
            <a:extLst>
              <a:ext uri="{FF2B5EF4-FFF2-40B4-BE49-F238E27FC236}">
                <a16:creationId xmlns:a16="http://schemas.microsoft.com/office/drawing/2014/main" id="{D6167216-1A63-4B29-BE12-5D8331012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2519363"/>
            <a:ext cx="3521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Budgeting Problems</a:t>
            </a:r>
          </a:p>
        </p:txBody>
      </p:sp>
      <p:sp>
        <p:nvSpPr>
          <p:cNvPr id="15373" name="AutoShape 1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8E3BECB9-710E-47AC-A75E-44EAEB845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79688"/>
            <a:ext cx="525463" cy="403225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4" name="Text Box 5">
            <a:extLst>
              <a:ext uri="{FF2B5EF4-FFF2-40B4-BE49-F238E27FC236}">
                <a16:creationId xmlns:a16="http://schemas.microsoft.com/office/drawing/2014/main" id="{F748741A-E67B-4FCB-A990-5CC26B2A4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4389438"/>
            <a:ext cx="34845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Credit &amp; Borrowing</a:t>
            </a:r>
          </a:p>
        </p:txBody>
      </p:sp>
      <p:sp>
        <p:nvSpPr>
          <p:cNvPr id="15375" name="AutoShape 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83965648-E862-410A-8C26-2126542C2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448175"/>
            <a:ext cx="525463" cy="404813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6" name="Text Box 5">
            <a:extLst>
              <a:ext uri="{FF2B5EF4-FFF2-40B4-BE49-F238E27FC236}">
                <a16:creationId xmlns:a16="http://schemas.microsoft.com/office/drawing/2014/main" id="{1C555278-7794-401B-97A0-718E000E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5365750"/>
            <a:ext cx="2951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Exam Questions</a:t>
            </a:r>
          </a:p>
        </p:txBody>
      </p:sp>
      <p:sp>
        <p:nvSpPr>
          <p:cNvPr id="15377" name="AutoShape 7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7936CA63-1224-465A-977D-71BFB17E2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5424488"/>
            <a:ext cx="525463" cy="404812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 descr="scottishflag">
            <a:extLst>
              <a:ext uri="{FF2B5EF4-FFF2-40B4-BE49-F238E27FC236}">
                <a16:creationId xmlns:a16="http://schemas.microsoft.com/office/drawing/2014/main" id="{55718B98-09A0-4661-BDC9-16ADF1B291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5" descr="Office Objects 0572">
            <a:extLst>
              <a:ext uri="{FF2B5EF4-FFF2-40B4-BE49-F238E27FC236}">
                <a16:creationId xmlns:a16="http://schemas.microsoft.com/office/drawing/2014/main" id="{D8B455CA-823B-492E-8A72-622816EA1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60">
            <a:extLst>
              <a:ext uri="{FF2B5EF4-FFF2-40B4-BE49-F238E27FC236}">
                <a16:creationId xmlns:a16="http://schemas.microsoft.com/office/drawing/2014/main" id="{14073FC0-DBA8-46BA-B821-DB015B4B408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4581" name="Text Box 99">
            <a:extLst>
              <a:ext uri="{FF2B5EF4-FFF2-40B4-BE49-F238E27FC236}">
                <a16:creationId xmlns:a16="http://schemas.microsoft.com/office/drawing/2014/main" id="{62EA2501-B4AB-4771-9E6B-AA8BC358E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2139950"/>
            <a:ext cx="854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Most people who have a job get paid monthly or 4 weekly.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24F11B9D-E365-4C65-A0A7-31BF1D7C16E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141070C-C2C1-42FA-881A-81450526A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4584" name="Rectangle 10">
            <a:extLst>
              <a:ext uri="{FF2B5EF4-FFF2-40B4-BE49-F238E27FC236}">
                <a16:creationId xmlns:a16="http://schemas.microsoft.com/office/drawing/2014/main" id="{D459B648-4935-4255-8F1E-C28163FFC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Monthly Savings</a:t>
            </a:r>
          </a:p>
        </p:txBody>
      </p:sp>
      <p:sp>
        <p:nvSpPr>
          <p:cNvPr id="22540" name="Text Box 99">
            <a:extLst>
              <a:ext uri="{FF2B5EF4-FFF2-40B4-BE49-F238E27FC236}">
                <a16:creationId xmlns:a16="http://schemas.microsoft.com/office/drawing/2014/main" id="{028BA1AE-B18F-4300-96CF-767F95138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3409950"/>
            <a:ext cx="83391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Everyone needs to manage their money so they don’t get</a:t>
            </a:r>
          </a:p>
          <a:p>
            <a:pPr eaLnBrk="1" hangingPunct="1"/>
            <a:r>
              <a:rPr lang="en-GB" altLang="en-US"/>
              <a:t>into debt which can lead to serious problems.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9870D473-C78D-4231-A92A-60BD18BB7748}"/>
              </a:ext>
            </a:extLst>
          </p:cNvPr>
          <p:cNvSpPr/>
          <p:nvPr/>
        </p:nvSpPr>
        <p:spPr>
          <a:xfrm>
            <a:off x="1549400" y="0"/>
            <a:ext cx="5345113" cy="142240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What does 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Income and Expenditure mean ?</a:t>
            </a:r>
          </a:p>
        </p:txBody>
      </p:sp>
      <p:sp>
        <p:nvSpPr>
          <p:cNvPr id="17" name="Text Box 99">
            <a:extLst>
              <a:ext uri="{FF2B5EF4-FFF2-40B4-BE49-F238E27FC236}">
                <a16:creationId xmlns:a16="http://schemas.microsoft.com/office/drawing/2014/main" id="{4014B1B4-4878-4287-AFBB-59E8421EC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2774950"/>
            <a:ext cx="738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Most of their wages are taken up with expenses.</a:t>
            </a:r>
          </a:p>
        </p:txBody>
      </p:sp>
      <p:sp>
        <p:nvSpPr>
          <p:cNvPr id="18" name="Text Box 99">
            <a:extLst>
              <a:ext uri="{FF2B5EF4-FFF2-40B4-BE49-F238E27FC236}">
                <a16:creationId xmlns:a16="http://schemas.microsoft.com/office/drawing/2014/main" id="{C405EAF7-B434-4B12-9952-463439479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4413250"/>
            <a:ext cx="77708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Spreadsheets  are one of the best ways to track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your Income and Expenditure over a monthly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/>
      <p:bldP spid="28" grpId="0" animBg="1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9319F7CA-F973-4FD7-8292-E5640CA1EB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E7116F91-6250-485F-992D-BDFDECB6A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122D340D-1A7D-4069-A5E9-D514159393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3" descr="Office Objects 0572">
            <a:extLst>
              <a:ext uri="{FF2B5EF4-FFF2-40B4-BE49-F238E27FC236}">
                <a16:creationId xmlns:a16="http://schemas.microsoft.com/office/drawing/2014/main" id="{C19A842E-8DE5-41F7-B6C0-0300560B1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4">
            <a:extLst>
              <a:ext uri="{FF2B5EF4-FFF2-40B4-BE49-F238E27FC236}">
                <a16:creationId xmlns:a16="http://schemas.microsoft.com/office/drawing/2014/main" id="{DDBDA816-45A0-4554-8AA4-29A6A39B28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5607" name="Rectangle 10">
            <a:extLst>
              <a:ext uri="{FF2B5EF4-FFF2-40B4-BE49-F238E27FC236}">
                <a16:creationId xmlns:a16="http://schemas.microsoft.com/office/drawing/2014/main" id="{5EF76662-2E68-448D-AACF-C4FE26A96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Monthly </a:t>
            </a:r>
          </a:p>
        </p:txBody>
      </p:sp>
      <p:pic>
        <p:nvPicPr>
          <p:cNvPr id="25608" name="Picture 16">
            <a:extLst>
              <a:ext uri="{FF2B5EF4-FFF2-40B4-BE49-F238E27FC236}">
                <a16:creationId xmlns:a16="http://schemas.microsoft.com/office/drawing/2014/main" id="{CAF78B11-A0FE-4226-9695-6D9FD561D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1876425"/>
            <a:ext cx="5003800" cy="426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62D92CD-3803-45FE-A2EA-26D4AA713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638" y="2659063"/>
            <a:ext cx="984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Wages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03A307-EE87-466A-ADFE-2AA983A05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3041650"/>
            <a:ext cx="1757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Child Benefit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D7317F-F0FB-4EC1-875A-2F94AF748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3422650"/>
            <a:ext cx="215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Child Tax Credit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EC97DA-7F24-4E7C-B1BC-8F7B1CC3F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3805238"/>
            <a:ext cx="2562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Working Tax Credit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1033D6-8564-40E5-9092-08289DC58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2655888"/>
            <a:ext cx="760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Food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1706E8-434D-45F6-84E2-95E299934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3038475"/>
            <a:ext cx="1887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Gas &amp; Electric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18C845-8F1F-4127-8EDF-BBDBA2A1D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3421063"/>
            <a:ext cx="741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Rent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CD9C34-E7D8-4775-BC72-F7109885B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4200" y="3803650"/>
            <a:ext cx="1735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TV  Internet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08BB7E2-6112-45A7-8ED8-B05513829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4222750"/>
            <a:ext cx="174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Mobile Phone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0A27DD-D60A-486D-89E4-0CFDA446D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575" y="4572000"/>
            <a:ext cx="225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Car Loan &amp; Petrol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34EAE5-9ECE-454C-9250-97F6930A8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4964113"/>
            <a:ext cx="1379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Insurance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C69C63-1A9A-4A0A-AB00-76BD85E39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5354638"/>
            <a:ext cx="1581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Credit Card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2BF8AB1-227E-40CF-B3B5-8258E18F2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4213" y="5732463"/>
            <a:ext cx="1077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Clothes</a:t>
            </a:r>
          </a:p>
        </p:txBody>
      </p:sp>
      <p:sp>
        <p:nvSpPr>
          <p:cNvPr id="36" name="Cloud 35">
            <a:extLst>
              <a:ext uri="{FF2B5EF4-FFF2-40B4-BE49-F238E27FC236}">
                <a16:creationId xmlns:a16="http://schemas.microsoft.com/office/drawing/2014/main" id="{9005D588-5D4C-4642-A988-F906B2EDCFBA}"/>
              </a:ext>
            </a:extLst>
          </p:cNvPr>
          <p:cNvSpPr/>
          <p:nvPr/>
        </p:nvSpPr>
        <p:spPr>
          <a:xfrm>
            <a:off x="1549400" y="0"/>
            <a:ext cx="5345113" cy="142240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Give some examples of 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Income and Expenditure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4" grpId="0"/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A98BAD56-B22B-415F-AF20-98FB51AAA1E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3AE464FE-26AB-444E-AFF7-A34EA2336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26628" name="Picture 2" descr="scottishflag">
            <a:extLst>
              <a:ext uri="{FF2B5EF4-FFF2-40B4-BE49-F238E27FC236}">
                <a16:creationId xmlns:a16="http://schemas.microsoft.com/office/drawing/2014/main" id="{8A089D67-5F30-4872-BF18-D4D41A8742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3" descr="Office Objects 0572">
            <a:extLst>
              <a:ext uri="{FF2B5EF4-FFF2-40B4-BE49-F238E27FC236}">
                <a16:creationId xmlns:a16="http://schemas.microsoft.com/office/drawing/2014/main" id="{C53E3C9B-EEEA-4800-9B9B-C75F17749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4">
            <a:extLst>
              <a:ext uri="{FF2B5EF4-FFF2-40B4-BE49-F238E27FC236}">
                <a16:creationId xmlns:a16="http://schemas.microsoft.com/office/drawing/2014/main" id="{A96EA04C-0F66-4903-B8D5-399587BEB12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6631" name="Rectangle 10">
            <a:extLst>
              <a:ext uri="{FF2B5EF4-FFF2-40B4-BE49-F238E27FC236}">
                <a16:creationId xmlns:a16="http://schemas.microsoft.com/office/drawing/2014/main" id="{6557784D-3885-4609-9026-CEC7DB309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Needs &amp; Wants</a:t>
            </a:r>
          </a:p>
        </p:txBody>
      </p:sp>
      <p:sp>
        <p:nvSpPr>
          <p:cNvPr id="26632" name="TextBox 20">
            <a:extLst>
              <a:ext uri="{FF2B5EF4-FFF2-40B4-BE49-F238E27FC236}">
                <a16:creationId xmlns:a16="http://schemas.microsoft.com/office/drawing/2014/main" id="{FDAE717E-B736-4234-B73A-3F5757C17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288" y="2900363"/>
            <a:ext cx="49482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Work in pairs </a:t>
            </a:r>
          </a:p>
          <a:p>
            <a:pPr algn="ctr" eaLnBrk="1" hangingPunct="1"/>
            <a:r>
              <a:rPr lang="en-GB" altLang="en-US" sz="3600"/>
              <a:t>to complete the sheet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9A3AE3D7-5990-4C8D-A590-5368667DA93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075720E-B887-4A89-82B2-64588DCF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79839891-90A3-4A1A-9568-5396E5DE5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571DDBBF-653B-4D87-9CF8-73A7539FC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23.2</a:t>
            </a:r>
          </a:p>
          <a:p>
            <a:pPr algn="ctr" eaLnBrk="1" hangingPunct="1"/>
            <a:r>
              <a:rPr lang="en-GB" altLang="en-US" sz="4000"/>
              <a:t>Ch23 (page 225)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699F2051-C57B-4765-A135-D00C92B0F7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 descr="scottishflag">
            <a:extLst>
              <a:ext uri="{FF2B5EF4-FFF2-40B4-BE49-F238E27FC236}">
                <a16:creationId xmlns:a16="http://schemas.microsoft.com/office/drawing/2014/main" id="{E14BE6E1-EB91-4BE3-93D2-E538DFE1C9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AC8A384C-7A18-4191-9399-92177D0C6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7">
            <a:extLst>
              <a:ext uri="{FF2B5EF4-FFF2-40B4-BE49-F238E27FC236}">
                <a16:creationId xmlns:a16="http://schemas.microsoft.com/office/drawing/2014/main" id="{9FFE5364-A900-4390-95A9-5C80EED3862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108CF0A2-DEAB-4F23-8EC2-80584018F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Budgeting</a:t>
            </a: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Monthly</a:t>
            </a:r>
            <a:endParaRPr lang="en-GB" sz="12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15BC946B-464F-4E86-B497-8F20C098C14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723252-671F-43BC-BA0A-171C2A61D5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04091791-A8D2-44B8-96F5-D9E70C4123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317DFD87-D225-432D-8F27-8667EA156BE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95450" y="49688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8677" name="Picture 3" descr="scottishflag">
            <a:extLst>
              <a:ext uri="{FF2B5EF4-FFF2-40B4-BE49-F238E27FC236}">
                <a16:creationId xmlns:a16="http://schemas.microsoft.com/office/drawing/2014/main" id="{D75BBF68-DF25-4955-8CCE-502F3F2EB2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4">
            <a:extLst>
              <a:ext uri="{FF2B5EF4-FFF2-40B4-BE49-F238E27FC236}">
                <a16:creationId xmlns:a16="http://schemas.microsoft.com/office/drawing/2014/main" id="{D34DA414-D552-4309-9FC7-4ABAF4382BB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9" name="Picture 6" descr="Office Objects 0572">
            <a:extLst>
              <a:ext uri="{FF2B5EF4-FFF2-40B4-BE49-F238E27FC236}">
                <a16:creationId xmlns:a16="http://schemas.microsoft.com/office/drawing/2014/main" id="{9A8D4D84-E930-495B-8BF8-BD9A060FD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 Box 7">
            <a:extLst>
              <a:ext uri="{FF2B5EF4-FFF2-40B4-BE49-F238E27FC236}">
                <a16:creationId xmlns:a16="http://schemas.microsoft.com/office/drawing/2014/main" id="{473E1271-4CB1-4D9C-B7F8-13AC59FA7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54238"/>
            <a:ext cx="791845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In pairs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   What is the best thing to do if you can regularly save money.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066">
            <a:extLst>
              <a:ext uri="{FF2B5EF4-FFF2-40B4-BE49-F238E27FC236}">
                <a16:creationId xmlns:a16="http://schemas.microsoft.com/office/drawing/2014/main" id="{DE557CC9-3965-466D-B2F0-EDF0E8BF5A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700599-534E-4212-9DF2-6733A9C2DC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2067">
            <a:extLst>
              <a:ext uri="{FF2B5EF4-FFF2-40B4-BE49-F238E27FC236}">
                <a16:creationId xmlns:a16="http://schemas.microsoft.com/office/drawing/2014/main" id="{85899632-C301-4BFD-A85C-E52B422B4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9700" name="Picture 3" descr="scottishflag">
            <a:extLst>
              <a:ext uri="{FF2B5EF4-FFF2-40B4-BE49-F238E27FC236}">
                <a16:creationId xmlns:a16="http://schemas.microsoft.com/office/drawing/2014/main" id="{8EF292AC-0FC8-4B4F-A0D0-A00F7B12E1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 Box 4">
            <a:extLst>
              <a:ext uri="{FF2B5EF4-FFF2-40B4-BE49-F238E27FC236}">
                <a16:creationId xmlns:a16="http://schemas.microsoft.com/office/drawing/2014/main" id="{D6245846-3626-4E84-B4FA-D42AC91D26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2" name="Picture 5" descr="Office Objects 0572">
            <a:extLst>
              <a:ext uri="{FF2B5EF4-FFF2-40B4-BE49-F238E27FC236}">
                <a16:creationId xmlns:a16="http://schemas.microsoft.com/office/drawing/2014/main" id="{3A8CC20E-A511-4E23-ACD0-77EBCE1D1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4" name="Rectangle 6">
            <a:extLst>
              <a:ext uri="{FF2B5EF4-FFF2-40B4-BE49-F238E27FC236}">
                <a16:creationId xmlns:a16="http://schemas.microsoft.com/office/drawing/2014/main" id="{7A9B39FF-A0A8-4BD2-9B0D-245BBC782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4455" name="Rectangle 7">
            <a:extLst>
              <a:ext uri="{FF2B5EF4-FFF2-40B4-BE49-F238E27FC236}">
                <a16:creationId xmlns:a16="http://schemas.microsoft.com/office/drawing/2014/main" id="{2475332E-254A-4D29-8C0E-C28F62456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04456" name="Text Box 8">
            <a:extLst>
              <a:ext uri="{FF2B5EF4-FFF2-40B4-BE49-F238E27FC236}">
                <a16:creationId xmlns:a16="http://schemas.microsoft.com/office/drawing/2014/main" id="{AFF46180-9BAC-4CBF-95F9-125EFF8BD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990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the term simple interest.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9706" name="Line 9">
            <a:extLst>
              <a:ext uri="{FF2B5EF4-FFF2-40B4-BE49-F238E27FC236}">
                <a16:creationId xmlns:a16="http://schemas.microsoft.com/office/drawing/2014/main" id="{E8E588FA-FEA8-4990-8B4D-5B15860E67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8" name="Rectangle 10">
            <a:extLst>
              <a:ext uri="{FF2B5EF4-FFF2-40B4-BE49-F238E27FC236}">
                <a16:creationId xmlns:a16="http://schemas.microsoft.com/office/drawing/2014/main" id="{1128EFBD-5AEE-408F-9551-BC62CEC42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the term simple interest and how to calculate it.</a:t>
            </a:r>
          </a:p>
        </p:txBody>
      </p:sp>
      <p:sp>
        <p:nvSpPr>
          <p:cNvPr id="104459" name="Rectangle 11">
            <a:extLst>
              <a:ext uri="{FF2B5EF4-FFF2-40B4-BE49-F238E27FC236}">
                <a16:creationId xmlns:a16="http://schemas.microsoft.com/office/drawing/2014/main" id="{44D973E2-3EEC-448A-BF91-9761BB71E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3997325"/>
            <a:ext cx="3659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simply interest.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5A7F104-46C4-4E4E-9775-FB221BF8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8" grpId="0"/>
      <p:bldP spid="10445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49BBFCB-EA51-4D67-83A2-E0235322F15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84375" y="7429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  <a:latin typeface="Comic Sans MS" pitchFamily="66" charset="0"/>
              </a:rPr>
              <a:t>Money</a:t>
            </a:r>
          </a:p>
        </p:txBody>
      </p:sp>
      <p:pic>
        <p:nvPicPr>
          <p:cNvPr id="30723" name="Picture 5" descr="Office Objects 0572">
            <a:extLst>
              <a:ext uri="{FF2B5EF4-FFF2-40B4-BE49-F238E27FC236}">
                <a16:creationId xmlns:a16="http://schemas.microsoft.com/office/drawing/2014/main" id="{5F406D7E-A608-4803-9D4D-5A6247C1B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 Callout 21">
            <a:extLst>
              <a:ext uri="{FF2B5EF4-FFF2-40B4-BE49-F238E27FC236}">
                <a16:creationId xmlns:a16="http://schemas.microsoft.com/office/drawing/2014/main" id="{876AF609-B9AF-495B-8FA5-F59876EB57EE}"/>
              </a:ext>
            </a:extLst>
          </p:cNvPr>
          <p:cNvSpPr/>
          <p:nvPr/>
        </p:nvSpPr>
        <p:spPr>
          <a:xfrm>
            <a:off x="5627688" y="63500"/>
            <a:ext cx="3390900" cy="2033588"/>
          </a:xfrm>
          <a:prstGeom prst="wedgeEllipseCallout">
            <a:avLst>
              <a:gd name="adj1" fmla="val 52226"/>
              <a:gd name="adj2" fmla="val 52976"/>
            </a:avLst>
          </a:prstGeom>
          <a:solidFill>
            <a:schemeClr val="tx2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Are there other places to put your money?</a:t>
            </a:r>
          </a:p>
        </p:txBody>
      </p:sp>
      <p:sp>
        <p:nvSpPr>
          <p:cNvPr id="16" name="Oval Callout 15">
            <a:extLst>
              <a:ext uri="{FF2B5EF4-FFF2-40B4-BE49-F238E27FC236}">
                <a16:creationId xmlns:a16="http://schemas.microsoft.com/office/drawing/2014/main" id="{345F677B-CA2F-4C5B-99E7-AD3430D23887}"/>
              </a:ext>
            </a:extLst>
          </p:cNvPr>
          <p:cNvSpPr/>
          <p:nvPr/>
        </p:nvSpPr>
        <p:spPr>
          <a:xfrm>
            <a:off x="6137275" y="95250"/>
            <a:ext cx="2781300" cy="1866900"/>
          </a:xfrm>
          <a:prstGeom prst="wedgeEllipseCallout">
            <a:avLst>
              <a:gd name="adj1" fmla="val 52226"/>
              <a:gd name="adj2" fmla="val 52976"/>
            </a:avLst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Why put your money in a bank?</a:t>
            </a:r>
          </a:p>
        </p:txBody>
      </p:sp>
      <p:sp>
        <p:nvSpPr>
          <p:cNvPr id="23" name="Rectangle 2066">
            <a:extLst>
              <a:ext uri="{FF2B5EF4-FFF2-40B4-BE49-F238E27FC236}">
                <a16:creationId xmlns:a16="http://schemas.microsoft.com/office/drawing/2014/main" id="{063E882D-E7E9-4BB5-A642-0CD6624E14C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BA39464A-00F3-4FFC-B1DC-EFF98D402C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30728" name="Picture 3" descr="scottishflag">
            <a:extLst>
              <a:ext uri="{FF2B5EF4-FFF2-40B4-BE49-F238E27FC236}">
                <a16:creationId xmlns:a16="http://schemas.microsoft.com/office/drawing/2014/main" id="{7760CFCF-2349-489E-B4DB-C511AB2E5D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Text Box 4">
            <a:extLst>
              <a:ext uri="{FF2B5EF4-FFF2-40B4-BE49-F238E27FC236}">
                <a16:creationId xmlns:a16="http://schemas.microsoft.com/office/drawing/2014/main" id="{A011D150-6001-4B58-B1F9-783F0264D2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7D45CB84-1745-4724-8B7A-E0DE385C15D5}"/>
              </a:ext>
            </a:extLst>
          </p:cNvPr>
          <p:cNvSpPr/>
          <p:nvPr/>
        </p:nvSpPr>
        <p:spPr>
          <a:xfrm>
            <a:off x="2946400" y="3086100"/>
            <a:ext cx="3848100" cy="1562100"/>
          </a:xfrm>
          <a:prstGeom prst="cloud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St Ninian’s Savings Bank</a:t>
            </a:r>
          </a:p>
        </p:txBody>
      </p:sp>
      <p:sp>
        <p:nvSpPr>
          <p:cNvPr id="17" name="Oval Callout 16">
            <a:extLst>
              <a:ext uri="{FF2B5EF4-FFF2-40B4-BE49-F238E27FC236}">
                <a16:creationId xmlns:a16="http://schemas.microsoft.com/office/drawing/2014/main" id="{1E89E840-5D22-4C6A-A918-FDDC47FB95E8}"/>
              </a:ext>
            </a:extLst>
          </p:cNvPr>
          <p:cNvSpPr/>
          <p:nvPr/>
        </p:nvSpPr>
        <p:spPr>
          <a:xfrm>
            <a:off x="298450" y="0"/>
            <a:ext cx="2781300" cy="1866900"/>
          </a:xfrm>
          <a:prstGeom prst="wedgeEllipseCallout">
            <a:avLst>
              <a:gd name="adj1" fmla="val -58875"/>
              <a:gd name="adj2" fmla="val 43687"/>
            </a:avLst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What type of accounts can you get?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4ECC997E-76BB-4F00-A544-55AD6D29EC9A}"/>
              </a:ext>
            </a:extLst>
          </p:cNvPr>
          <p:cNvSpPr/>
          <p:nvPr/>
        </p:nvSpPr>
        <p:spPr>
          <a:xfrm>
            <a:off x="5864225" y="4367213"/>
            <a:ext cx="2554288" cy="91440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Current account</a:t>
            </a: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CDA9CE78-E170-4D20-882A-A402DF247217}"/>
              </a:ext>
            </a:extLst>
          </p:cNvPr>
          <p:cNvSpPr/>
          <p:nvPr/>
        </p:nvSpPr>
        <p:spPr>
          <a:xfrm>
            <a:off x="3400425" y="5118100"/>
            <a:ext cx="2554288" cy="91440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Savings account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7DF15ED9-76E1-4B92-9457-8F0D23C1F7BB}"/>
              </a:ext>
            </a:extLst>
          </p:cNvPr>
          <p:cNvSpPr/>
          <p:nvPr/>
        </p:nvSpPr>
        <p:spPr>
          <a:xfrm>
            <a:off x="5895975" y="5307013"/>
            <a:ext cx="2817813" cy="1298575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High Interest account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7548B776-C3EB-4BD5-A21E-7E4FB3D80690}"/>
              </a:ext>
            </a:extLst>
          </p:cNvPr>
          <p:cNvSpPr/>
          <p:nvPr/>
        </p:nvSpPr>
        <p:spPr>
          <a:xfrm>
            <a:off x="646113" y="5129213"/>
            <a:ext cx="2763837" cy="91440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Supersaver account</a:t>
            </a: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802F1D56-7689-43CD-A209-921949311843}"/>
              </a:ext>
            </a:extLst>
          </p:cNvPr>
          <p:cNvSpPr/>
          <p:nvPr/>
        </p:nvSpPr>
        <p:spPr>
          <a:xfrm>
            <a:off x="6096000" y="2343150"/>
            <a:ext cx="2554288" cy="914400"/>
          </a:xfrm>
          <a:prstGeom prst="cloud">
            <a:avLst/>
          </a:prstGeom>
          <a:solidFill>
            <a:schemeClr val="tx2">
              <a:lumMod val="75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Building Society</a:t>
            </a:r>
          </a:p>
        </p:txBody>
      </p:sp>
      <p:sp>
        <p:nvSpPr>
          <p:cNvPr id="26" name="Cloud 25">
            <a:extLst>
              <a:ext uri="{FF2B5EF4-FFF2-40B4-BE49-F238E27FC236}">
                <a16:creationId xmlns:a16="http://schemas.microsoft.com/office/drawing/2014/main" id="{362DF2D9-7A9C-4844-9185-8FF0C9268BF5}"/>
              </a:ext>
            </a:extLst>
          </p:cNvPr>
          <p:cNvSpPr/>
          <p:nvPr/>
        </p:nvSpPr>
        <p:spPr>
          <a:xfrm>
            <a:off x="3662363" y="2133600"/>
            <a:ext cx="2554287" cy="914400"/>
          </a:xfrm>
          <a:prstGeom prst="cloud">
            <a:avLst/>
          </a:prstGeom>
          <a:solidFill>
            <a:schemeClr val="tx2">
              <a:lumMod val="75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Premium Bonds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8DCFA580-8973-41C9-A280-083EDDE1E4A6}"/>
              </a:ext>
            </a:extLst>
          </p:cNvPr>
          <p:cNvSpPr/>
          <p:nvPr/>
        </p:nvSpPr>
        <p:spPr>
          <a:xfrm>
            <a:off x="0" y="2411413"/>
            <a:ext cx="3216275" cy="1120775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Interest p.a.</a:t>
            </a:r>
          </a:p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(per annum)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 descr="scottishflag">
            <a:extLst>
              <a:ext uri="{FF2B5EF4-FFF2-40B4-BE49-F238E27FC236}">
                <a16:creationId xmlns:a16="http://schemas.microsoft.com/office/drawing/2014/main" id="{1826640D-25CC-416C-A70F-24892A8ACA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7">
            <a:extLst>
              <a:ext uri="{FF2B5EF4-FFF2-40B4-BE49-F238E27FC236}">
                <a16:creationId xmlns:a16="http://schemas.microsoft.com/office/drawing/2014/main" id="{BDAB627D-C06D-4549-AD8E-B192EC9422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6" name="Date Placeholder 1">
            <a:extLst>
              <a:ext uri="{FF2B5EF4-FFF2-40B4-BE49-F238E27FC236}">
                <a16:creationId xmlns:a16="http://schemas.microsoft.com/office/drawing/2014/main" id="{89194868-FBB1-4CB9-A040-AF9204CBC1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D84AA4-22C8-4827-8F05-AF7B9CC44F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7" name="Footer Placeholder 2">
            <a:extLst>
              <a:ext uri="{FF2B5EF4-FFF2-40B4-BE49-F238E27FC236}">
                <a16:creationId xmlns:a16="http://schemas.microsoft.com/office/drawing/2014/main" id="{09783E33-9422-4384-A4E2-A8631194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9589" name="AutoShape 21">
            <a:extLst>
              <a:ext uri="{FF2B5EF4-FFF2-40B4-BE49-F238E27FC236}">
                <a16:creationId xmlns:a16="http://schemas.microsoft.com/office/drawing/2014/main" id="{13203539-7E4E-4B16-8BB8-5326888DD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2160588"/>
            <a:ext cx="4000500" cy="1647825"/>
          </a:xfrm>
          <a:prstGeom prst="cloudCallout">
            <a:avLst>
              <a:gd name="adj1" fmla="val -68546"/>
              <a:gd name="adj2" fmla="val 100866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31751" name="Text Box 6">
            <a:extLst>
              <a:ext uri="{FF2B5EF4-FFF2-40B4-BE49-F238E27FC236}">
                <a16:creationId xmlns:a16="http://schemas.microsoft.com/office/drawing/2014/main" id="{B960D6F9-B444-46E4-A493-BC9907D99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2012950"/>
            <a:ext cx="3729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Q. 	Find 17% of £450</a:t>
            </a:r>
          </a:p>
        </p:txBody>
      </p:sp>
      <p:sp>
        <p:nvSpPr>
          <p:cNvPr id="109581" name="Rectangle 13">
            <a:extLst>
              <a:ext uri="{FF2B5EF4-FFF2-40B4-BE49-F238E27FC236}">
                <a16:creationId xmlns:a16="http://schemas.microsoft.com/office/drawing/2014/main" id="{1F94D223-21B1-4500-862F-27321EFC2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463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Percentages</a:t>
            </a:r>
          </a:p>
        </p:txBody>
      </p:sp>
      <p:sp>
        <p:nvSpPr>
          <p:cNvPr id="109590" name="AutoShape 22">
            <a:extLst>
              <a:ext uri="{FF2B5EF4-FFF2-40B4-BE49-F238E27FC236}">
                <a16:creationId xmlns:a16="http://schemas.microsoft.com/office/drawing/2014/main" id="{4E30EC47-91D1-40E3-B845-8F83FBBBA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0"/>
            <a:ext cx="2890838" cy="1778000"/>
          </a:xfrm>
          <a:prstGeom prst="cloudCallout">
            <a:avLst>
              <a:gd name="adj1" fmla="val 63727"/>
              <a:gd name="adj2" fmla="val 69560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of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means multiple</a:t>
            </a:r>
          </a:p>
        </p:txBody>
      </p:sp>
      <p:pic>
        <p:nvPicPr>
          <p:cNvPr id="49" name="Picture 48" descr="FX83ES250.jpg">
            <a:extLst>
              <a:ext uri="{FF2B5EF4-FFF2-40B4-BE49-F238E27FC236}">
                <a16:creationId xmlns:a16="http://schemas.microsoft.com/office/drawing/2014/main" id="{040842A6-44A1-4BB9-9E75-CDFF9945ED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5" name="Picture 5" descr="Office Objects 0572">
            <a:extLst>
              <a:ext uri="{FF2B5EF4-FFF2-40B4-BE49-F238E27FC236}">
                <a16:creationId xmlns:a16="http://schemas.microsoft.com/office/drawing/2014/main" id="{F79BADA1-79CD-4606-9286-153E0059C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F6059CA5-ABD1-4A19-A87F-EDE1282809E4}"/>
              </a:ext>
            </a:extLst>
          </p:cNvPr>
          <p:cNvGrpSpPr>
            <a:grpSpLocks/>
          </p:cNvGrpSpPr>
          <p:nvPr/>
        </p:nvGrpSpPr>
        <p:grpSpPr bwMode="auto">
          <a:xfrm>
            <a:off x="3213100" y="3095625"/>
            <a:ext cx="698500" cy="1035050"/>
            <a:chOff x="6378527" y="4825218"/>
            <a:chExt cx="697627" cy="1036095"/>
          </a:xfrm>
        </p:grpSpPr>
        <p:sp>
          <p:nvSpPr>
            <p:cNvPr id="31759" name="TextBox 15">
              <a:extLst>
                <a:ext uri="{FF2B5EF4-FFF2-40B4-BE49-F238E27FC236}">
                  <a16:creationId xmlns:a16="http://schemas.microsoft.com/office/drawing/2014/main" id="{A9610B99-36A8-40B5-A453-0A6C4F53A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2302" y="4825218"/>
              <a:ext cx="51007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17</a:t>
              </a:r>
            </a:p>
          </p:txBody>
        </p:sp>
        <p:sp>
          <p:nvSpPr>
            <p:cNvPr id="31760" name="TextBox 16">
              <a:extLst>
                <a:ext uri="{FF2B5EF4-FFF2-40B4-BE49-F238E27FC236}">
                  <a16:creationId xmlns:a16="http://schemas.microsoft.com/office/drawing/2014/main" id="{BC950A92-F124-42CF-8DC4-0FD00C302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99648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100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FA1F09A-CD71-4770-84C5-B63780C19617}"/>
                </a:ext>
              </a:extLst>
            </p:cNvPr>
            <p:cNvCxnSpPr/>
            <p:nvPr/>
          </p:nvCxnSpPr>
          <p:spPr>
            <a:xfrm>
              <a:off x="6467316" y="5317840"/>
              <a:ext cx="520049" cy="159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F50F762-FCB8-46F3-BF71-BFC0615CC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5725" y="3389313"/>
            <a:ext cx="1019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450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48F02D-BCB9-4BA6-933B-A53122BE4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5" y="4681538"/>
            <a:ext cx="18351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£ 76.50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9" grpId="0" animBg="1" autoUpdateAnimBg="0"/>
      <p:bldP spid="109590" grpId="0" animBg="1" autoUpdateAnimBg="0"/>
      <p:bldP spid="20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3">
            <a:extLst>
              <a:ext uri="{FF2B5EF4-FFF2-40B4-BE49-F238E27FC236}">
                <a16:creationId xmlns:a16="http://schemas.microsoft.com/office/drawing/2014/main" id="{709BA0A7-C6E4-4DC2-9B17-67318A19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463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Percentages</a:t>
            </a:r>
          </a:p>
        </p:txBody>
      </p:sp>
      <p:sp>
        <p:nvSpPr>
          <p:cNvPr id="32771" name="Text Box 7">
            <a:extLst>
              <a:ext uri="{FF2B5EF4-FFF2-40B4-BE49-F238E27FC236}">
                <a16:creationId xmlns:a16="http://schemas.microsoft.com/office/drawing/2014/main" id="{5FFD2E35-C0AC-4486-8B0C-D0F3CDB75E4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2772" name="Picture 3" descr="scottishflag">
            <a:extLst>
              <a:ext uri="{FF2B5EF4-FFF2-40B4-BE49-F238E27FC236}">
                <a16:creationId xmlns:a16="http://schemas.microsoft.com/office/drawing/2014/main" id="{6F6B2F4B-C8F6-4AFB-B50E-A13BE9F4E6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5" descr="Office Objects 0572">
            <a:extLst>
              <a:ext uri="{FF2B5EF4-FFF2-40B4-BE49-F238E27FC236}">
                <a16:creationId xmlns:a16="http://schemas.microsoft.com/office/drawing/2014/main" id="{557636BE-4228-43E3-94EA-C98FB2E60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Date Placeholder 1">
            <a:extLst>
              <a:ext uri="{FF2B5EF4-FFF2-40B4-BE49-F238E27FC236}">
                <a16:creationId xmlns:a16="http://schemas.microsoft.com/office/drawing/2014/main" id="{9F0FC4DF-E92F-4A93-AC3F-3FA9CEF4550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F6C4F1-D1AB-49C2-A45A-0F172C50442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" name="Footer Placeholder 2">
            <a:extLst>
              <a:ext uri="{FF2B5EF4-FFF2-40B4-BE49-F238E27FC236}">
                <a16:creationId xmlns:a16="http://schemas.microsoft.com/office/drawing/2014/main" id="{A892A90E-CB6D-45C3-A023-1A813DE7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0594" name="AutoShape 2">
            <a:extLst>
              <a:ext uri="{FF2B5EF4-FFF2-40B4-BE49-F238E27FC236}">
                <a16:creationId xmlns:a16="http://schemas.microsoft.com/office/drawing/2014/main" id="{6A0F3E51-F6FB-4059-B4FB-23245A773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200" y="3081338"/>
            <a:ext cx="3987800" cy="1647825"/>
          </a:xfrm>
          <a:prstGeom prst="cloudCallout">
            <a:avLst>
              <a:gd name="adj1" fmla="val -70074"/>
              <a:gd name="adj2" fmla="val 49324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!!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32777" name="Text Box 6">
            <a:extLst>
              <a:ext uri="{FF2B5EF4-FFF2-40B4-BE49-F238E27FC236}">
                <a16:creationId xmlns:a16="http://schemas.microsoft.com/office/drawing/2014/main" id="{D5BD10C4-200D-4BBB-8BC1-900C68BEE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2012950"/>
            <a:ext cx="334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Find 4% of £70</a:t>
            </a:r>
          </a:p>
        </p:txBody>
      </p:sp>
      <p:sp>
        <p:nvSpPr>
          <p:cNvPr id="110603" name="AutoShape 11">
            <a:extLst>
              <a:ext uri="{FF2B5EF4-FFF2-40B4-BE49-F238E27FC236}">
                <a16:creationId xmlns:a16="http://schemas.microsoft.com/office/drawing/2014/main" id="{E6350285-373C-4B16-BE68-0A4BD0C49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0"/>
            <a:ext cx="2890837" cy="1816100"/>
          </a:xfrm>
          <a:prstGeom prst="cloudCallout">
            <a:avLst>
              <a:gd name="adj1" fmla="val 48463"/>
              <a:gd name="adj2" fmla="val 65074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of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means multiple</a:t>
            </a:r>
          </a:p>
        </p:txBody>
      </p:sp>
      <p:pic>
        <p:nvPicPr>
          <p:cNvPr id="42" name="Picture 41" descr="FX83ES250.jpg">
            <a:extLst>
              <a:ext uri="{FF2B5EF4-FFF2-40B4-BE49-F238E27FC236}">
                <a16:creationId xmlns:a16="http://schemas.microsoft.com/office/drawing/2014/main" id="{07638ECC-815A-402E-8C88-454D9457A5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86A68C2E-7283-4184-B512-369E29EA48C4}"/>
              </a:ext>
            </a:extLst>
          </p:cNvPr>
          <p:cNvGrpSpPr>
            <a:grpSpLocks/>
          </p:cNvGrpSpPr>
          <p:nvPr/>
        </p:nvGrpSpPr>
        <p:grpSpPr bwMode="auto">
          <a:xfrm>
            <a:off x="3070225" y="3136900"/>
            <a:ext cx="696913" cy="1008063"/>
            <a:chOff x="6378527" y="4839286"/>
            <a:chExt cx="697627" cy="1007959"/>
          </a:xfrm>
        </p:grpSpPr>
        <p:sp>
          <p:nvSpPr>
            <p:cNvPr id="32783" name="TextBox 16">
              <a:extLst>
                <a:ext uri="{FF2B5EF4-FFF2-40B4-BE49-F238E27FC236}">
                  <a16:creationId xmlns:a16="http://schemas.microsoft.com/office/drawing/2014/main" id="{4CE70EC1-C02B-4C7D-9F70-0698618CC1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6710" y="4839286"/>
              <a:ext cx="37221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32784" name="TextBox 17">
              <a:extLst>
                <a:ext uri="{FF2B5EF4-FFF2-40B4-BE49-F238E27FC236}">
                  <a16:creationId xmlns:a16="http://schemas.microsoft.com/office/drawing/2014/main" id="{4FFFD656-4A4B-4546-A1E7-B92DFA1580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100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8B7B644-95D2-43A9-8DDA-6F8D1E5973B0}"/>
                </a:ext>
              </a:extLst>
            </p:cNvPr>
            <p:cNvCxnSpPr/>
            <p:nvPr/>
          </p:nvCxnSpPr>
          <p:spPr>
            <a:xfrm>
              <a:off x="6467518" y="5317075"/>
              <a:ext cx="519645" cy="158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3416801-D39C-468A-8880-A897289F1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588" y="3389313"/>
            <a:ext cx="831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70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71079C-57F1-4A3B-8E90-1C6BE5B33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5" y="4681538"/>
            <a:ext cx="1616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£ 2.80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 autoUpdateAnimBg="0"/>
      <p:bldP spid="110603" grpId="0" animBg="1" autoUpdateAnimBg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3">
            <a:extLst>
              <a:ext uri="{FF2B5EF4-FFF2-40B4-BE49-F238E27FC236}">
                <a16:creationId xmlns:a16="http://schemas.microsoft.com/office/drawing/2014/main" id="{56C017C3-9240-4486-8101-9FA2AF1C7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463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Percentages</a:t>
            </a:r>
          </a:p>
        </p:txBody>
      </p:sp>
      <p:sp>
        <p:nvSpPr>
          <p:cNvPr id="33795" name="Text Box 7">
            <a:extLst>
              <a:ext uri="{FF2B5EF4-FFF2-40B4-BE49-F238E27FC236}">
                <a16:creationId xmlns:a16="http://schemas.microsoft.com/office/drawing/2014/main" id="{38800DF2-4ADA-4B01-A341-A5A4A7D19A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3796" name="Picture 3" descr="scottishflag">
            <a:extLst>
              <a:ext uri="{FF2B5EF4-FFF2-40B4-BE49-F238E27FC236}">
                <a16:creationId xmlns:a16="http://schemas.microsoft.com/office/drawing/2014/main" id="{09384479-B67E-4AFA-9CA0-99B872C781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5" descr="Office Objects 0572">
            <a:extLst>
              <a:ext uri="{FF2B5EF4-FFF2-40B4-BE49-F238E27FC236}">
                <a16:creationId xmlns:a16="http://schemas.microsoft.com/office/drawing/2014/main" id="{AFD4ECE8-6E22-41DC-9ADA-4B6662FAD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Date Placeholder 1">
            <a:extLst>
              <a:ext uri="{FF2B5EF4-FFF2-40B4-BE49-F238E27FC236}">
                <a16:creationId xmlns:a16="http://schemas.microsoft.com/office/drawing/2014/main" id="{61933AB4-D94A-49D4-BE5F-F5903F4AE0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F6C4F1-D1AB-49C2-A45A-0F172C50442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" name="Footer Placeholder 2">
            <a:extLst>
              <a:ext uri="{FF2B5EF4-FFF2-40B4-BE49-F238E27FC236}">
                <a16:creationId xmlns:a16="http://schemas.microsoft.com/office/drawing/2014/main" id="{C9298BAC-54E4-4147-BC96-072754DA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0594" name="AutoShape 2">
            <a:extLst>
              <a:ext uri="{FF2B5EF4-FFF2-40B4-BE49-F238E27FC236}">
                <a16:creationId xmlns:a16="http://schemas.microsoft.com/office/drawing/2014/main" id="{D79AB047-10AF-4B79-B30A-234CD27FB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200" y="3081338"/>
            <a:ext cx="3987800" cy="1647825"/>
          </a:xfrm>
          <a:prstGeom prst="cloudCallout">
            <a:avLst>
              <a:gd name="adj1" fmla="val -70074"/>
              <a:gd name="adj2" fmla="val 49324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!!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33801" name="Text Box 6">
            <a:extLst>
              <a:ext uri="{FF2B5EF4-FFF2-40B4-BE49-F238E27FC236}">
                <a16:creationId xmlns:a16="http://schemas.microsoft.com/office/drawing/2014/main" id="{6595F317-1B66-484D-97E1-08388AFAE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2012950"/>
            <a:ext cx="334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Find 4% of £70</a:t>
            </a:r>
          </a:p>
        </p:txBody>
      </p:sp>
      <p:sp>
        <p:nvSpPr>
          <p:cNvPr id="110603" name="AutoShape 11">
            <a:extLst>
              <a:ext uri="{FF2B5EF4-FFF2-40B4-BE49-F238E27FC236}">
                <a16:creationId xmlns:a16="http://schemas.microsoft.com/office/drawing/2014/main" id="{0D76CE3C-D0F0-4B67-9AB4-68D783911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0"/>
            <a:ext cx="2890837" cy="1816100"/>
          </a:xfrm>
          <a:prstGeom prst="cloudCallout">
            <a:avLst>
              <a:gd name="adj1" fmla="val 48463"/>
              <a:gd name="adj2" fmla="val 65074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of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means multiple</a:t>
            </a:r>
          </a:p>
        </p:txBody>
      </p:sp>
      <p:pic>
        <p:nvPicPr>
          <p:cNvPr id="42" name="Picture 41" descr="FX83ES250.jpg">
            <a:extLst>
              <a:ext uri="{FF2B5EF4-FFF2-40B4-BE49-F238E27FC236}">
                <a16:creationId xmlns:a16="http://schemas.microsoft.com/office/drawing/2014/main" id="{C585667F-AFEC-4F6C-89F4-FE5487329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EEDA0F2F-CE90-4145-8CD9-788C64124BB3}"/>
              </a:ext>
            </a:extLst>
          </p:cNvPr>
          <p:cNvGrpSpPr>
            <a:grpSpLocks/>
          </p:cNvGrpSpPr>
          <p:nvPr/>
        </p:nvGrpSpPr>
        <p:grpSpPr bwMode="auto">
          <a:xfrm>
            <a:off x="3070225" y="3136900"/>
            <a:ext cx="696913" cy="1008063"/>
            <a:chOff x="6378527" y="4839286"/>
            <a:chExt cx="697627" cy="1007959"/>
          </a:xfrm>
        </p:grpSpPr>
        <p:sp>
          <p:nvSpPr>
            <p:cNvPr id="33807" name="TextBox 16">
              <a:extLst>
                <a:ext uri="{FF2B5EF4-FFF2-40B4-BE49-F238E27FC236}">
                  <a16:creationId xmlns:a16="http://schemas.microsoft.com/office/drawing/2014/main" id="{738D5273-DD54-402B-AEB1-F0BAE1249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6710" y="4839286"/>
              <a:ext cx="37221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33808" name="TextBox 17">
              <a:extLst>
                <a:ext uri="{FF2B5EF4-FFF2-40B4-BE49-F238E27FC236}">
                  <a16:creationId xmlns:a16="http://schemas.microsoft.com/office/drawing/2014/main" id="{E2D5D7C6-6FDE-4BDA-9A33-A7C08EEBB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100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19FF668-5866-49BC-BAD1-86B79B20839B}"/>
                </a:ext>
              </a:extLst>
            </p:cNvPr>
            <p:cNvCxnSpPr/>
            <p:nvPr/>
          </p:nvCxnSpPr>
          <p:spPr>
            <a:xfrm>
              <a:off x="6467518" y="5317075"/>
              <a:ext cx="519645" cy="158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C2364A7-69E9-4A0F-9553-9D19929D6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588" y="3389313"/>
            <a:ext cx="831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70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9CD7301-311F-4950-9B91-374C70BFB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5" y="4681538"/>
            <a:ext cx="1616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£ 2.80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 autoUpdateAnimBg="0"/>
      <p:bldP spid="110603" grpId="0" animBg="1" autoUpdateAnimBg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CD9244E4-C146-4BCE-92BD-8569B4944EC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723252-671F-43BC-BA0A-171C2A61D5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A96D70F4-095A-4311-AE57-A6374E7597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972683CD-6B79-4F22-86D5-29D99211385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95450" y="49688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6389" name="Picture 3" descr="scottishflag">
            <a:extLst>
              <a:ext uri="{FF2B5EF4-FFF2-40B4-BE49-F238E27FC236}">
                <a16:creationId xmlns:a16="http://schemas.microsoft.com/office/drawing/2014/main" id="{F5E0D5C8-9DC8-4C10-9595-6B2B062CC4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4">
            <a:extLst>
              <a:ext uri="{FF2B5EF4-FFF2-40B4-BE49-F238E27FC236}">
                <a16:creationId xmlns:a16="http://schemas.microsoft.com/office/drawing/2014/main" id="{387EC9DA-00A8-4F44-8EDC-E98CCF6855F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1" name="Picture 6" descr="Office Objects 0572">
            <a:extLst>
              <a:ext uri="{FF2B5EF4-FFF2-40B4-BE49-F238E27FC236}">
                <a16:creationId xmlns:a16="http://schemas.microsoft.com/office/drawing/2014/main" id="{534DBF29-BD10-43FA-B77B-50A3918D8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7">
            <a:extLst>
              <a:ext uri="{FF2B5EF4-FFF2-40B4-BE49-F238E27FC236}">
                <a16:creationId xmlns:a16="http://schemas.microsoft.com/office/drawing/2014/main" id="{5C169C2F-80E2-4C20-941A-CF8CD7D50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54238"/>
            <a:ext cx="791845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 sz="3200">
                <a:solidFill>
                  <a:srgbClr val="FFFF00"/>
                </a:solidFill>
              </a:rPr>
              <a:t>Two numbers add to give 12 and divide to 	give 3.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2. Two numbers subtract to give 5 and 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     multiply to 24.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3. Make your own question up.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3" descr="scottishflag">
            <a:extLst>
              <a:ext uri="{FF2B5EF4-FFF2-40B4-BE49-F238E27FC236}">
                <a16:creationId xmlns:a16="http://schemas.microsoft.com/office/drawing/2014/main" id="{F7FFE92E-B471-418C-943D-A413816A8A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5" descr="Office Objects 0572">
            <a:extLst>
              <a:ext uri="{FF2B5EF4-FFF2-40B4-BE49-F238E27FC236}">
                <a16:creationId xmlns:a16="http://schemas.microsoft.com/office/drawing/2014/main" id="{C89755E6-8965-4ABC-AC1D-2DD589033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8">
            <a:extLst>
              <a:ext uri="{FF2B5EF4-FFF2-40B4-BE49-F238E27FC236}">
                <a16:creationId xmlns:a16="http://schemas.microsoft.com/office/drawing/2014/main" id="{20C9C670-B59B-4668-A95C-011A640CC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Interest</a:t>
            </a:r>
          </a:p>
        </p:txBody>
      </p:sp>
      <p:sp>
        <p:nvSpPr>
          <p:cNvPr id="2144" name="AutoShape 96">
            <a:extLst>
              <a:ext uri="{FF2B5EF4-FFF2-40B4-BE49-F238E27FC236}">
                <a16:creationId xmlns:a16="http://schemas.microsoft.com/office/drawing/2014/main" id="{302D943F-C836-4A2E-B0E6-5EC74EB0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4988" y="1328738"/>
            <a:ext cx="3529012" cy="1090612"/>
          </a:xfrm>
          <a:prstGeom prst="cloudCallout">
            <a:avLst>
              <a:gd name="adj1" fmla="val -72644"/>
              <a:gd name="adj2" fmla="val -61046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00000"/>
                </a:solidFill>
              </a:rPr>
              <a:t>Just working out percentages</a:t>
            </a:r>
          </a:p>
        </p:txBody>
      </p:sp>
      <p:sp>
        <p:nvSpPr>
          <p:cNvPr id="34822" name="Text Box 60">
            <a:extLst>
              <a:ext uri="{FF2B5EF4-FFF2-40B4-BE49-F238E27FC236}">
                <a16:creationId xmlns:a16="http://schemas.microsoft.com/office/drawing/2014/main" id="{7904BFAC-53B6-411E-9CBA-4A96CE5EBB9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4823" name="Text Box 99">
            <a:extLst>
              <a:ext uri="{FF2B5EF4-FFF2-40B4-BE49-F238E27FC236}">
                <a16:creationId xmlns:a16="http://schemas.microsoft.com/office/drawing/2014/main" id="{E4060DC6-A53C-4F54-8F49-0B992492B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1200"/>
            <a:ext cx="728186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David has £400 in the Bank. </a:t>
            </a:r>
          </a:p>
          <a:p>
            <a:pPr eaLnBrk="1" hangingPunct="1"/>
            <a:r>
              <a:rPr lang="en-GB" altLang="en-US"/>
              <a:t>If he receives 7.2% p.a. interest per year</a:t>
            </a:r>
          </a:p>
          <a:p>
            <a:pPr eaLnBrk="1" hangingPunct="1"/>
            <a:r>
              <a:rPr lang="en-GB" altLang="en-US"/>
              <a:t>. </a:t>
            </a:r>
          </a:p>
          <a:p>
            <a:pPr eaLnBrk="1" hangingPunct="1"/>
            <a:r>
              <a:rPr lang="en-GB" altLang="en-US"/>
              <a:t>How much interest does he receive after 1 year ?</a:t>
            </a:r>
          </a:p>
          <a:p>
            <a:pPr eaLnBrk="1" hangingPunct="1"/>
            <a:r>
              <a:rPr lang="en-GB" altLang="en-US"/>
              <a:t>How much does he have now in the bank ? 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F9EF8015-F219-4E6B-9FC7-C5ADB61F719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DE77F6D-4C85-47B9-98DE-5C6DD40DB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5A43A9FC-B82D-4B15-A889-EC7B15E144C2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010025"/>
            <a:ext cx="698500" cy="1006475"/>
            <a:chOff x="6378527" y="4839286"/>
            <a:chExt cx="697627" cy="1007959"/>
          </a:xfrm>
        </p:grpSpPr>
        <p:sp>
          <p:nvSpPr>
            <p:cNvPr id="34832" name="TextBox 17">
              <a:extLst>
                <a:ext uri="{FF2B5EF4-FFF2-40B4-BE49-F238E27FC236}">
                  <a16:creationId xmlns:a16="http://schemas.microsoft.com/office/drawing/2014/main" id="{D365C52E-A7A8-4B9A-AC56-3F81CD084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0098" y="4839286"/>
              <a:ext cx="6367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7.2</a:t>
              </a:r>
            </a:p>
          </p:txBody>
        </p:sp>
        <p:sp>
          <p:nvSpPr>
            <p:cNvPr id="34833" name="TextBox 18">
              <a:extLst>
                <a:ext uri="{FF2B5EF4-FFF2-40B4-BE49-F238E27FC236}">
                  <a16:creationId xmlns:a16="http://schemas.microsoft.com/office/drawing/2014/main" id="{618FA6F6-C389-4D97-B0CE-929C52E70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100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91499BD-F556-4C15-82CC-9A0934123751}"/>
                </a:ext>
              </a:extLst>
            </p:cNvPr>
            <p:cNvCxnSpPr/>
            <p:nvPr/>
          </p:nvCxnSpPr>
          <p:spPr>
            <a:xfrm>
              <a:off x="6467316" y="5317829"/>
              <a:ext cx="520049" cy="158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428F868-1DED-410E-8FBA-E1AE437B9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150" y="4283075"/>
            <a:ext cx="1019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400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19FC02-D0A2-4F7D-870E-E69E6C000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4251325"/>
            <a:ext cx="1835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£ 28.80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754ABA-7500-4E65-851E-12451F535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4283075"/>
            <a:ext cx="1619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Interest 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B0B812-7F5A-4D26-8941-76BFE64D7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5359400"/>
            <a:ext cx="2952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Total in Bank now :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2BB1A8-B3A1-46B9-AAFD-C3FFCAF1D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5329238"/>
            <a:ext cx="4740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£400 + £28.80 = £428.80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4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 descr="scottishflag">
            <a:extLst>
              <a:ext uri="{FF2B5EF4-FFF2-40B4-BE49-F238E27FC236}">
                <a16:creationId xmlns:a16="http://schemas.microsoft.com/office/drawing/2014/main" id="{9D51FFF4-6C36-4A55-B936-4F828C8AD8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5" descr="Office Objects 0572">
            <a:extLst>
              <a:ext uri="{FF2B5EF4-FFF2-40B4-BE49-F238E27FC236}">
                <a16:creationId xmlns:a16="http://schemas.microsoft.com/office/drawing/2014/main" id="{EFBD33DD-8D7B-4B0E-84A2-6B1681940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8">
            <a:extLst>
              <a:ext uri="{FF2B5EF4-FFF2-40B4-BE49-F238E27FC236}">
                <a16:creationId xmlns:a16="http://schemas.microsoft.com/office/drawing/2014/main" id="{E64AD288-C5AF-4CAD-9CDD-58FC83B3A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Interest</a:t>
            </a:r>
          </a:p>
        </p:txBody>
      </p:sp>
      <p:sp>
        <p:nvSpPr>
          <p:cNvPr id="35845" name="Text Box 60">
            <a:extLst>
              <a:ext uri="{FF2B5EF4-FFF2-40B4-BE49-F238E27FC236}">
                <a16:creationId xmlns:a16="http://schemas.microsoft.com/office/drawing/2014/main" id="{2002EF1C-1848-4873-B7B6-0C7FBBB1786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C714CEA4-0445-476C-9D29-0F66D988F4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27D8B05-F844-40B8-A5C2-EE28EDB4B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pic>
        <p:nvPicPr>
          <p:cNvPr id="2061" name="Picture 13">
            <a:extLst>
              <a:ext uri="{FF2B5EF4-FFF2-40B4-BE49-F238E27FC236}">
                <a16:creationId xmlns:a16="http://schemas.microsoft.com/office/drawing/2014/main" id="{19BDB1D7-B426-4713-8BBE-3EDABA293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1313" y="192088"/>
            <a:ext cx="3667125" cy="1495425"/>
          </a:xfrm>
          <a:prstGeom prst="rect">
            <a:avLst/>
          </a:prstGeom>
          <a:noFill/>
          <a:ln w="25400">
            <a:solidFill>
              <a:schemeClr val="tx1">
                <a:lumMod val="7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5849" name="TextBox 17">
            <a:extLst>
              <a:ext uri="{FF2B5EF4-FFF2-40B4-BE49-F238E27FC236}">
                <a16:creationId xmlns:a16="http://schemas.microsoft.com/office/drawing/2014/main" id="{018CFA67-C36E-4257-8858-7BC01B702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963" y="2025650"/>
            <a:ext cx="72374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Hannah has saved £12,500.</a:t>
            </a:r>
          </a:p>
          <a:p>
            <a:pPr eaLnBrk="1" hangingPunct="1"/>
            <a:r>
              <a:rPr lang="en-GB" altLang="en-US"/>
              <a:t>She decides to put it in the Bank of Lafferty.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How much interest will she receive after 1 year ?</a:t>
            </a:r>
          </a:p>
          <a:p>
            <a:pPr eaLnBrk="1" hangingPunct="1"/>
            <a:r>
              <a:rPr lang="en-GB" altLang="en-US"/>
              <a:t>How much does she have now ?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id="{2FA0683E-BC9A-4C09-89C5-1E3B3E94B3EA}"/>
              </a:ext>
            </a:extLst>
          </p:cNvPr>
          <p:cNvGrpSpPr>
            <a:grpSpLocks/>
          </p:cNvGrpSpPr>
          <p:nvPr/>
        </p:nvGrpSpPr>
        <p:grpSpPr bwMode="auto">
          <a:xfrm>
            <a:off x="3224213" y="4010025"/>
            <a:ext cx="698500" cy="1006475"/>
            <a:chOff x="6378527" y="4839286"/>
            <a:chExt cx="697627" cy="1007959"/>
          </a:xfrm>
        </p:grpSpPr>
        <p:sp>
          <p:nvSpPr>
            <p:cNvPr id="35856" name="TextBox 19">
              <a:extLst>
                <a:ext uri="{FF2B5EF4-FFF2-40B4-BE49-F238E27FC236}">
                  <a16:creationId xmlns:a16="http://schemas.microsoft.com/office/drawing/2014/main" id="{876355A7-B357-4731-B139-FA5C0A2F50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0098" y="4839286"/>
              <a:ext cx="6367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5.3</a:t>
              </a:r>
            </a:p>
          </p:txBody>
        </p:sp>
        <p:sp>
          <p:nvSpPr>
            <p:cNvPr id="35857" name="TextBox 20">
              <a:extLst>
                <a:ext uri="{FF2B5EF4-FFF2-40B4-BE49-F238E27FC236}">
                  <a16:creationId xmlns:a16="http://schemas.microsoft.com/office/drawing/2014/main" id="{D48D66C4-4F4F-473A-BBBF-637F12448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100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A71D89E-2910-483B-9436-E291BBB6B95E}"/>
                </a:ext>
              </a:extLst>
            </p:cNvPr>
            <p:cNvCxnSpPr/>
            <p:nvPr/>
          </p:nvCxnSpPr>
          <p:spPr>
            <a:xfrm>
              <a:off x="6467316" y="5317829"/>
              <a:ext cx="520049" cy="158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E136C2B1-3E07-4841-A634-65E904624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4283075"/>
            <a:ext cx="1346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12500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9585D22-14F8-412F-83BF-07F6E612B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088" y="4251325"/>
            <a:ext cx="2055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£ 662.50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260A1B-D423-43ED-90D8-4C4EDB2D7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4283075"/>
            <a:ext cx="1619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Interest 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941535-1F7D-46CE-A4D4-7623E12BB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5359400"/>
            <a:ext cx="2952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Total in Bank now :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26D7EB-B550-4F51-8A61-C2D2670A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3950" y="5329238"/>
            <a:ext cx="5565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£12500 + £662.50 = £13162.50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4DFE49A4-720E-4701-BAB6-39E6A0F0271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263987F3-CF13-400D-93E3-8A9325396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051D6687-DC49-45C2-BB3D-A3F7D172E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9" name="Text Box 3">
            <a:extLst>
              <a:ext uri="{FF2B5EF4-FFF2-40B4-BE49-F238E27FC236}">
                <a16:creationId xmlns:a16="http://schemas.microsoft.com/office/drawing/2014/main" id="{1E354211-1537-4B90-927A-94EEF074C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23.3</a:t>
            </a:r>
          </a:p>
          <a:p>
            <a:pPr algn="ctr" eaLnBrk="1" hangingPunct="1"/>
            <a:r>
              <a:rPr lang="en-GB" altLang="en-US" sz="4000"/>
              <a:t>Ch23 (page 226)</a:t>
            </a:r>
            <a:endParaRPr lang="en-GB" altLang="en-US" sz="1600"/>
          </a:p>
        </p:txBody>
      </p:sp>
      <p:pic>
        <p:nvPicPr>
          <p:cNvPr id="36870" name="Picture 4" descr="ag00463_">
            <a:extLst>
              <a:ext uri="{FF2B5EF4-FFF2-40B4-BE49-F238E27FC236}">
                <a16:creationId xmlns:a16="http://schemas.microsoft.com/office/drawing/2014/main" id="{413D4030-6364-4A3A-9541-749FCF99E0F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5" descr="scottishflag">
            <a:extLst>
              <a:ext uri="{FF2B5EF4-FFF2-40B4-BE49-F238E27FC236}">
                <a16:creationId xmlns:a16="http://schemas.microsoft.com/office/drawing/2014/main" id="{8A08A1F6-7495-4CE3-A00F-3EB170CBC8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6" descr="Office Objects 0572">
            <a:extLst>
              <a:ext uri="{FF2B5EF4-FFF2-40B4-BE49-F238E27FC236}">
                <a16:creationId xmlns:a16="http://schemas.microsoft.com/office/drawing/2014/main" id="{5D962706-4307-45C9-9A7C-1D2CE3025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Text Box 7">
            <a:extLst>
              <a:ext uri="{FF2B5EF4-FFF2-40B4-BE49-F238E27FC236}">
                <a16:creationId xmlns:a16="http://schemas.microsoft.com/office/drawing/2014/main" id="{D21E9BF4-7227-4D8D-AC88-F47230D7896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C2085B15-0DCD-4AF3-9796-2EC900332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Banking </a:t>
            </a:r>
          </a:p>
          <a:p>
            <a:pPr algn="ctr" eaLnBrk="1" hangingPunct="1"/>
            <a:r>
              <a:rPr lang="en-GB" altLang="en-US" sz="2000"/>
              <a:t>Simple Interest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65E74EA4-B8AB-469D-BC43-660F33F7480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71FB723-F7EF-4FC5-AA8E-B859EF4A186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3BC168D0-1A30-453B-B968-3DA0C5C77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7EE09E24-D6F8-4925-8B42-4018C3098BD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496888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6E9F1340-C464-4C78-AA4D-EB20F7B051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53335670-5918-41EB-B99B-BADA98CEC16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D4CCD68E-78FD-4193-9944-473BED3F41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4250" y="1987550"/>
          <a:ext cx="6938963" cy="427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49560" imgH="2882880" progId="Equation.DSMT4">
                  <p:embed/>
                </p:oleObj>
              </mc:Choice>
              <mc:Fallback>
                <p:oleObj name="Equation" r:id="rId3" imgW="3949560" imgH="2882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1987550"/>
                        <a:ext cx="6938963" cy="427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6" descr="Office Objects 0572">
            <a:extLst>
              <a:ext uri="{FF2B5EF4-FFF2-40B4-BE49-F238E27FC236}">
                <a16:creationId xmlns:a16="http://schemas.microsoft.com/office/drawing/2014/main" id="{023E3B05-7821-4E14-BF70-F7CED3936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C0E421CE-7ACF-4E5A-805E-FDCB2A5C9EA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6772B0-D35B-4CFB-B2B9-5D57631325F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19D14A3D-4823-48AD-B8AB-D49980DD6F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>
            <a:extLst>
              <a:ext uri="{FF2B5EF4-FFF2-40B4-BE49-F238E27FC236}">
                <a16:creationId xmlns:a16="http://schemas.microsoft.com/office/drawing/2014/main" id="{8321AA55-97E5-4898-880F-E93438B90E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3">
            <a:extLst>
              <a:ext uri="{FF2B5EF4-FFF2-40B4-BE49-F238E27FC236}">
                <a16:creationId xmlns:a16="http://schemas.microsoft.com/office/drawing/2014/main" id="{1EE7F65F-8D9E-4663-B9B4-DB27555B400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7894" name="Picture 4" descr="Office Objects 0572">
            <a:extLst>
              <a:ext uri="{FF2B5EF4-FFF2-40B4-BE49-F238E27FC236}">
                <a16:creationId xmlns:a16="http://schemas.microsoft.com/office/drawing/2014/main" id="{8AB5174B-E98A-4500-BE84-A58A81916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9AAECBA6-CF26-4C2E-8751-9E97F1448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75802AB3-E547-4D6D-8481-37C996FA3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CE521AB4-BFE4-4B3F-AEB2-BB1E278F7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and compare  loan deals.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7898" name="Line 8">
            <a:extLst>
              <a:ext uri="{FF2B5EF4-FFF2-40B4-BE49-F238E27FC236}">
                <a16:creationId xmlns:a16="http://schemas.microsoft.com/office/drawing/2014/main" id="{756442FB-AF02-408C-B515-EBB4BFEB13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2184098B-A5D5-418A-B4F5-58CD2FF86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</a:t>
            </a:r>
            <a:r>
              <a:rPr lang="en-GB" altLang="en-US" sz="1800"/>
              <a:t>	 </a:t>
            </a:r>
            <a:r>
              <a:rPr lang="en-GB" altLang="en-US" sz="1800">
                <a:solidFill>
                  <a:srgbClr val="FFFF00"/>
                </a:solidFill>
              </a:rPr>
              <a:t>We are learning way to burrow money and to calculate monthly payments.</a:t>
            </a:r>
          </a:p>
        </p:txBody>
      </p:sp>
      <p:sp>
        <p:nvSpPr>
          <p:cNvPr id="37900" name="Rectangle 10">
            <a:extLst>
              <a:ext uri="{FF2B5EF4-FFF2-40B4-BE49-F238E27FC236}">
                <a16:creationId xmlns:a16="http://schemas.microsoft.com/office/drawing/2014/main" id="{19F3DA37-BE84-4151-A170-5453964F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Managing a Budget </a:t>
            </a:r>
          </a:p>
          <a:p>
            <a:pPr algn="ctr" eaLnBrk="1" hangingPunct="1"/>
            <a:r>
              <a:rPr lang="en-GB" altLang="en-US" sz="2000"/>
              <a:t>Borrowing  Money</a:t>
            </a:r>
          </a:p>
        </p:txBody>
      </p:sp>
      <p:sp>
        <p:nvSpPr>
          <p:cNvPr id="15" name="Text Box 7">
            <a:extLst>
              <a:ext uri="{FF2B5EF4-FFF2-40B4-BE49-F238E27FC236}">
                <a16:creationId xmlns:a16="http://schemas.microsoft.com/office/drawing/2014/main" id="{0E04A5AA-0D2E-42AC-891D-A3372DC08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8" y="4024313"/>
            <a:ext cx="41068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 	Be able to choose best deal by comparing monthly payments.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FD53A428-F3B3-4A7C-B3B1-7C16ED0BBFE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12DF1DFC-7F29-442C-BE17-822B94FF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38916" name="Picture 2" descr="scottishflag">
            <a:extLst>
              <a:ext uri="{FF2B5EF4-FFF2-40B4-BE49-F238E27FC236}">
                <a16:creationId xmlns:a16="http://schemas.microsoft.com/office/drawing/2014/main" id="{96F5FA7A-E075-4881-8ED1-E7F3D857E1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3" descr="Office Objects 0572">
            <a:extLst>
              <a:ext uri="{FF2B5EF4-FFF2-40B4-BE49-F238E27FC236}">
                <a16:creationId xmlns:a16="http://schemas.microsoft.com/office/drawing/2014/main" id="{09F6C666-EA1C-44C9-8F7C-36210B780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4">
            <a:extLst>
              <a:ext uri="{FF2B5EF4-FFF2-40B4-BE49-F238E27FC236}">
                <a16:creationId xmlns:a16="http://schemas.microsoft.com/office/drawing/2014/main" id="{C9EDDF8C-2BF9-4FBB-95DC-946F2629152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8919" name="Text Box 17">
            <a:extLst>
              <a:ext uri="{FF2B5EF4-FFF2-40B4-BE49-F238E27FC236}">
                <a16:creationId xmlns:a16="http://schemas.microsoft.com/office/drawing/2014/main" id="{68747ED7-EC16-4B76-AF8B-4AE196048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1920875"/>
            <a:ext cx="833278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Michael needs a loan of £850 for his holiday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 Barcelona. He takes out the loan for 1 year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@ a rate of 11.6% APR.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Calculate the total he needs to pay back and the monthly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repayments.</a:t>
            </a:r>
          </a:p>
        </p:txBody>
      </p:sp>
      <p:sp>
        <p:nvSpPr>
          <p:cNvPr id="38920" name="Rectangle 10">
            <a:extLst>
              <a:ext uri="{FF2B5EF4-FFF2-40B4-BE49-F238E27FC236}">
                <a16:creationId xmlns:a16="http://schemas.microsoft.com/office/drawing/2014/main" id="{26744D8E-0EA9-4485-A03B-563A900E1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Managing a Budget</a:t>
            </a:r>
          </a:p>
          <a:p>
            <a:pPr algn="ctr" eaLnBrk="1" hangingPunct="1"/>
            <a:r>
              <a:rPr lang="en-GB" altLang="en-US" sz="2000"/>
              <a:t>Borrowing  Money</a:t>
            </a:r>
            <a:r>
              <a:rPr lang="en-GB" altLang="en-US" sz="2000">
                <a:solidFill>
                  <a:srgbClr val="FFFF00"/>
                </a:solidFill>
              </a:rPr>
              <a:t> 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F4C829C2-E02F-4843-93DB-E1FC0D964987}"/>
              </a:ext>
            </a:extLst>
          </p:cNvPr>
          <p:cNvGrpSpPr>
            <a:grpSpLocks/>
          </p:cNvGrpSpPr>
          <p:nvPr/>
        </p:nvGrpSpPr>
        <p:grpSpPr bwMode="auto">
          <a:xfrm>
            <a:off x="3514725" y="4171950"/>
            <a:ext cx="777875" cy="1006475"/>
            <a:chOff x="6378527" y="4839286"/>
            <a:chExt cx="775540" cy="1007959"/>
          </a:xfrm>
        </p:grpSpPr>
        <p:sp>
          <p:nvSpPr>
            <p:cNvPr id="38929" name="TextBox 17">
              <a:extLst>
                <a:ext uri="{FF2B5EF4-FFF2-40B4-BE49-F238E27FC236}">
                  <a16:creationId xmlns:a16="http://schemas.microsoft.com/office/drawing/2014/main" id="{80A9F508-FD39-484F-A3AD-F22A010B3E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0095" y="4839286"/>
              <a:ext cx="723972" cy="46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11.6</a:t>
              </a:r>
            </a:p>
          </p:txBody>
        </p:sp>
        <p:sp>
          <p:nvSpPr>
            <p:cNvPr id="38930" name="TextBox 18">
              <a:extLst>
                <a:ext uri="{FF2B5EF4-FFF2-40B4-BE49-F238E27FC236}">
                  <a16:creationId xmlns:a16="http://schemas.microsoft.com/office/drawing/2014/main" id="{B571E786-EC32-4A43-BDFA-412F2256B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100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8FE21B3-92B4-42E7-958C-0BE6827872F9}"/>
                </a:ext>
              </a:extLst>
            </p:cNvPr>
            <p:cNvCxnSpPr/>
            <p:nvPr/>
          </p:nvCxnSpPr>
          <p:spPr>
            <a:xfrm>
              <a:off x="6467160" y="5317829"/>
              <a:ext cx="520720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ABB3B9A8-1982-41C5-BD04-E467E43B6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4445000"/>
            <a:ext cx="1020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850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389BFB9-2280-458A-8100-14691F3A4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4413250"/>
            <a:ext cx="183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= £ 98.60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AC7462-BF78-4D0E-BC48-DCD64E1E7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5227638"/>
            <a:ext cx="2476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Pay back total 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6B12D64-EA28-4B08-B023-E36F67E8A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5197475"/>
            <a:ext cx="46402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£850 + £98.60 = £948.60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743EF7F-31FB-4818-B0C3-8DE6ED60E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363" y="5840413"/>
            <a:ext cx="3001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Monthly payment :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01BCB4F-4728-4D74-AC7F-530C4182C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5840413"/>
            <a:ext cx="24590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£948.60 ÷ 12 =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C601341-710F-4E71-8573-AD19479E4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8413" y="5840413"/>
            <a:ext cx="1254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£79.05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0" grpId="0"/>
      <p:bldP spid="31" grpId="0"/>
      <p:bldP spid="32" grpId="0"/>
      <p:bldP spid="33" grpId="0"/>
      <p:bldP spid="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7788E5C6-3BCA-4A64-BC77-CD738E8FC79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27283CDD-20D1-41A9-A266-4AF174826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39940" name="Picture 2" descr="scottishflag">
            <a:extLst>
              <a:ext uri="{FF2B5EF4-FFF2-40B4-BE49-F238E27FC236}">
                <a16:creationId xmlns:a16="http://schemas.microsoft.com/office/drawing/2014/main" id="{D645856B-D541-43A9-ADF4-E32C19E3F3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3" descr="Office Objects 0572">
            <a:extLst>
              <a:ext uri="{FF2B5EF4-FFF2-40B4-BE49-F238E27FC236}">
                <a16:creationId xmlns:a16="http://schemas.microsoft.com/office/drawing/2014/main" id="{F0C7C09B-843F-47A4-A46B-33CE7D630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Text Box 4">
            <a:extLst>
              <a:ext uri="{FF2B5EF4-FFF2-40B4-BE49-F238E27FC236}">
                <a16:creationId xmlns:a16="http://schemas.microsoft.com/office/drawing/2014/main" id="{E86AF58E-C118-4F1C-9CD7-65B266BA9A9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9943" name="Text Box 17">
            <a:extLst>
              <a:ext uri="{FF2B5EF4-FFF2-40B4-BE49-F238E27FC236}">
                <a16:creationId xmlns:a16="http://schemas.microsoft.com/office/drawing/2014/main" id="{E94FA1BA-28CA-4C50-BE6E-1A037AE9C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1920875"/>
            <a:ext cx="66849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Alistair takes out a loan for £5000 for a car.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Calculate the total paid back for each option.</a:t>
            </a:r>
          </a:p>
        </p:txBody>
      </p:sp>
      <p:sp>
        <p:nvSpPr>
          <p:cNvPr id="39944" name="Rectangle 10">
            <a:extLst>
              <a:ext uri="{FF2B5EF4-FFF2-40B4-BE49-F238E27FC236}">
                <a16:creationId xmlns:a16="http://schemas.microsoft.com/office/drawing/2014/main" id="{5B4DD635-1057-4E7A-BB91-EC8A9F260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Managing a Budget </a:t>
            </a:r>
          </a:p>
          <a:p>
            <a:pPr algn="ctr" eaLnBrk="1" hangingPunct="1"/>
            <a:r>
              <a:rPr lang="en-GB" altLang="en-US" sz="2000"/>
              <a:t>Borrowing  Money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F26993D-9C79-4EAC-A12A-53F6854ED20A}"/>
              </a:ext>
            </a:extLst>
          </p:cNvPr>
          <p:cNvGraphicFramePr>
            <a:graphicFrameLocks noGrp="1"/>
          </p:cNvGraphicFramePr>
          <p:nvPr/>
        </p:nvGraphicFramePr>
        <p:xfrm>
          <a:off x="1158875" y="2846388"/>
          <a:ext cx="7315200" cy="1189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3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algn="ctr"/>
                      <a:endParaRPr lang="en-GB" sz="2000" b="0" dirty="0">
                        <a:solidFill>
                          <a:srgbClr val="FFFF00"/>
                        </a:solidFill>
                        <a:latin typeface="Comic Sans MS" pitchFamily="66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APR %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Loan Term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Loan payment Option</a:t>
                      </a:r>
                      <a:r>
                        <a:rPr lang="en-GB" sz="2000" b="0" baseline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 1</a:t>
                      </a:r>
                      <a:endParaRPr lang="en-GB" sz="2000" b="0" dirty="0">
                        <a:solidFill>
                          <a:srgbClr val="FFFF00"/>
                        </a:solidFill>
                        <a:latin typeface="Comic Sans MS" pitchFamily="66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9.8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12 months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Loan payment Option</a:t>
                      </a:r>
                      <a:r>
                        <a:rPr lang="en-GB" sz="2000" b="0" baseline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 2</a:t>
                      </a:r>
                      <a:endParaRPr lang="en-GB" sz="2000" b="0" dirty="0">
                        <a:solidFill>
                          <a:srgbClr val="FFFF00"/>
                        </a:solidFill>
                        <a:latin typeface="Comic Sans MS" pitchFamily="66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8.4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6 months</a:t>
                      </a: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A9E45AD1-7D70-41BE-BB02-07A8220FC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4286250"/>
            <a:ext cx="1562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Option 1 :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6DD40C5E-C0A8-4BD6-8D27-5A0E94FD4920}"/>
              </a:ext>
            </a:extLst>
          </p:cNvPr>
          <p:cNvGrpSpPr>
            <a:grpSpLocks/>
          </p:cNvGrpSpPr>
          <p:nvPr/>
        </p:nvGrpSpPr>
        <p:grpSpPr bwMode="auto">
          <a:xfrm>
            <a:off x="3514725" y="4171950"/>
            <a:ext cx="698500" cy="1006475"/>
            <a:chOff x="6378527" y="4839286"/>
            <a:chExt cx="697627" cy="1007959"/>
          </a:xfrm>
        </p:grpSpPr>
        <p:sp>
          <p:nvSpPr>
            <p:cNvPr id="39972" name="TextBox 17">
              <a:extLst>
                <a:ext uri="{FF2B5EF4-FFF2-40B4-BE49-F238E27FC236}">
                  <a16:creationId xmlns:a16="http://schemas.microsoft.com/office/drawing/2014/main" id="{6FF0081C-7D2F-45F2-BC7B-DB8F14C27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0096" y="4839286"/>
              <a:ext cx="635917" cy="46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9.8</a:t>
              </a:r>
            </a:p>
          </p:txBody>
        </p:sp>
        <p:sp>
          <p:nvSpPr>
            <p:cNvPr id="39973" name="TextBox 18">
              <a:extLst>
                <a:ext uri="{FF2B5EF4-FFF2-40B4-BE49-F238E27FC236}">
                  <a16:creationId xmlns:a16="http://schemas.microsoft.com/office/drawing/2014/main" id="{5469A0D1-F689-4BF1-A47C-B78A9D4771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100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D650808-81D7-44B3-975F-E7923D360752}"/>
                </a:ext>
              </a:extLst>
            </p:cNvPr>
            <p:cNvCxnSpPr/>
            <p:nvPr/>
          </p:nvCxnSpPr>
          <p:spPr>
            <a:xfrm>
              <a:off x="6467316" y="5317829"/>
              <a:ext cx="520049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5C8473-8DB9-4A42-ABA7-0CB692770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4445000"/>
            <a:ext cx="1208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5000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FDECB64-B25F-4088-A24D-E86FAFEAC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4413250"/>
            <a:ext cx="1527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= £ 490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DE532FE-8BE5-4151-8F12-391C0E8D3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5227638"/>
            <a:ext cx="2476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Pay back total 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28482B-55A7-407C-B7BB-817CE326E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5197475"/>
            <a:ext cx="4241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£5000 + £490 = £5490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805FD03-BA47-40CB-9776-4C5CB93FA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363" y="5840413"/>
            <a:ext cx="3001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Monthly payment :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CAA37A9-5EE2-4996-BCCE-D8FDB5F00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275" y="5840413"/>
            <a:ext cx="2193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£5490 ÷ 12 =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1AF9B41-8E7C-434C-911C-CF8D1718F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5840413"/>
            <a:ext cx="1533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£457.50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/>
      <p:bldP spid="30" grpId="0"/>
      <p:bldP spid="31" grpId="0"/>
      <p:bldP spid="32" grpId="0"/>
      <p:bldP spid="33" grpId="0"/>
      <p:bldP spid="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CA31B42A-CA96-45C9-B041-206AE0AAB3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40A4E15C-AEBA-43AD-B6AF-8615F6C62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40964" name="Picture 2" descr="scottishflag">
            <a:extLst>
              <a:ext uri="{FF2B5EF4-FFF2-40B4-BE49-F238E27FC236}">
                <a16:creationId xmlns:a16="http://schemas.microsoft.com/office/drawing/2014/main" id="{B1B0E013-C169-4E9B-A833-E8B79F4297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3" descr="Office Objects 0572">
            <a:extLst>
              <a:ext uri="{FF2B5EF4-FFF2-40B4-BE49-F238E27FC236}">
                <a16:creationId xmlns:a16="http://schemas.microsoft.com/office/drawing/2014/main" id="{3E80DFFF-263C-481A-9A6A-8651B7758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Text Box 4">
            <a:extLst>
              <a:ext uri="{FF2B5EF4-FFF2-40B4-BE49-F238E27FC236}">
                <a16:creationId xmlns:a16="http://schemas.microsoft.com/office/drawing/2014/main" id="{2AA767C0-F338-4BB2-B3F6-E2EBBD433A5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0967" name="Rectangle 10">
            <a:extLst>
              <a:ext uri="{FF2B5EF4-FFF2-40B4-BE49-F238E27FC236}">
                <a16:creationId xmlns:a16="http://schemas.microsoft.com/office/drawing/2014/main" id="{BD2A638C-C6E4-4FF3-B275-075FFAA3A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Managing a Budget </a:t>
            </a:r>
          </a:p>
          <a:p>
            <a:pPr algn="ctr" eaLnBrk="1" hangingPunct="1"/>
            <a:r>
              <a:rPr lang="en-GB" altLang="en-US" sz="2000"/>
              <a:t>Borrowing Money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48EBF9B-3F0B-4524-8F31-D6DBA4247407}"/>
              </a:ext>
            </a:extLst>
          </p:cNvPr>
          <p:cNvGraphicFramePr>
            <a:graphicFrameLocks noGrp="1"/>
          </p:cNvGraphicFramePr>
          <p:nvPr/>
        </p:nvGraphicFramePr>
        <p:xfrm>
          <a:off x="1158875" y="2035175"/>
          <a:ext cx="7315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3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solidFill>
                          <a:srgbClr val="FFFF00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APR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Loan 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Loan payment Option</a:t>
                      </a:r>
                      <a:r>
                        <a:rPr lang="en-GB" sz="2400" b="0" baseline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 1</a:t>
                      </a:r>
                      <a:endParaRPr lang="en-GB" sz="2400" b="0" dirty="0">
                        <a:solidFill>
                          <a:srgbClr val="FFFF00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9.8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12 months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Loan payment Option</a:t>
                      </a:r>
                      <a:r>
                        <a:rPr lang="en-GB" sz="2400" b="0" baseline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 2</a:t>
                      </a:r>
                      <a:endParaRPr lang="en-GB" sz="2400" b="0" dirty="0">
                        <a:solidFill>
                          <a:srgbClr val="FFFF00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8.4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>
                          <a:solidFill>
                            <a:srgbClr val="FFFF00"/>
                          </a:solidFill>
                          <a:latin typeface="Comic Sans MS" pitchFamily="66" charset="0"/>
                        </a:rPr>
                        <a:t>6 months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986" name="TextBox 19">
            <a:extLst>
              <a:ext uri="{FF2B5EF4-FFF2-40B4-BE49-F238E27FC236}">
                <a16:creationId xmlns:a16="http://schemas.microsoft.com/office/drawing/2014/main" id="{A706347A-CEAE-4353-A040-229AB9EEA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3673475"/>
            <a:ext cx="161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Option 2 :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7BA724F6-A889-403B-90D6-95BDB05D63D1}"/>
              </a:ext>
            </a:extLst>
          </p:cNvPr>
          <p:cNvGrpSpPr>
            <a:grpSpLocks/>
          </p:cNvGrpSpPr>
          <p:nvPr/>
        </p:nvGrpSpPr>
        <p:grpSpPr bwMode="auto">
          <a:xfrm>
            <a:off x="3514725" y="3559175"/>
            <a:ext cx="698500" cy="1006475"/>
            <a:chOff x="6378527" y="4839286"/>
            <a:chExt cx="697627" cy="1007959"/>
          </a:xfrm>
        </p:grpSpPr>
        <p:sp>
          <p:nvSpPr>
            <p:cNvPr id="40996" name="TextBox 17">
              <a:extLst>
                <a:ext uri="{FF2B5EF4-FFF2-40B4-BE49-F238E27FC236}">
                  <a16:creationId xmlns:a16="http://schemas.microsoft.com/office/drawing/2014/main" id="{ACE8A198-41EB-43D4-8B0F-8BD8C478A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30094" y="4839286"/>
              <a:ext cx="635917" cy="46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4.2</a:t>
              </a:r>
            </a:p>
          </p:txBody>
        </p:sp>
        <p:sp>
          <p:nvSpPr>
            <p:cNvPr id="40997" name="TextBox 18">
              <a:extLst>
                <a:ext uri="{FF2B5EF4-FFF2-40B4-BE49-F238E27FC236}">
                  <a16:creationId xmlns:a16="http://schemas.microsoft.com/office/drawing/2014/main" id="{39DA07E0-59C1-414E-A1B7-7DC5825B8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527" y="5385580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100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FB3176-1016-4C4B-98E9-A2A4C0CE875D}"/>
                </a:ext>
              </a:extLst>
            </p:cNvPr>
            <p:cNvCxnSpPr/>
            <p:nvPr/>
          </p:nvCxnSpPr>
          <p:spPr>
            <a:xfrm>
              <a:off x="6467316" y="5317829"/>
              <a:ext cx="520049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5FA020EA-A7A1-47C8-AB0E-AF7589585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832225"/>
            <a:ext cx="1208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5000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00BC58C-F74D-4E23-81FF-A6E42886B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3800475"/>
            <a:ext cx="1470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= £ 210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56F13EE-E545-4676-BA32-8E8419B8B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4908550"/>
            <a:ext cx="2476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Pay back total 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9ACABC3-350B-4FCE-A1FD-01EA00F1D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0113" y="4878388"/>
            <a:ext cx="4125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£5000 + £210 = £5210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7A5A86-0C0F-465A-B289-291233011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5619750"/>
            <a:ext cx="3000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Monthly payment :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0C7323F-9519-4F43-B1B7-D33DE83E2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488" y="5619750"/>
            <a:ext cx="200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£5210 ÷ 6 =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CB159F7-40AF-497B-9DAB-CFE361262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8850" y="5619750"/>
            <a:ext cx="1535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£868.33 </a:t>
            </a: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C023FAF5-E40A-4FD7-9418-FD6E6F3FA2DE}"/>
              </a:ext>
            </a:extLst>
          </p:cNvPr>
          <p:cNvSpPr/>
          <p:nvPr/>
        </p:nvSpPr>
        <p:spPr>
          <a:xfrm>
            <a:off x="6827838" y="3278188"/>
            <a:ext cx="2316162" cy="1160462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   8.4 ÷ 2</a:t>
            </a:r>
          </a:p>
          <a:p>
            <a:pPr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= 4.2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0" grpId="0"/>
      <p:bldP spid="31" grpId="0"/>
      <p:bldP spid="21" grpId="0"/>
      <p:bldP spid="27" grpId="0"/>
      <p:bldP spid="32" grpId="0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1D1F888A-A5B9-4939-83F3-2C23EF09E01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543F2D-8FC0-4F8D-B293-6C1E4A584F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7282B0A1-B7AC-4B58-B3BC-622ADA7C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pic>
        <p:nvPicPr>
          <p:cNvPr id="41988" name="Picture 2" descr="scottishflag">
            <a:extLst>
              <a:ext uri="{FF2B5EF4-FFF2-40B4-BE49-F238E27FC236}">
                <a16:creationId xmlns:a16="http://schemas.microsoft.com/office/drawing/2014/main" id="{6556FA69-FF20-4133-84CF-9AA7807D74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3" descr="Office Objects 0572">
            <a:extLst>
              <a:ext uri="{FF2B5EF4-FFF2-40B4-BE49-F238E27FC236}">
                <a16:creationId xmlns:a16="http://schemas.microsoft.com/office/drawing/2014/main" id="{DA5ACB88-619D-4C16-8B5A-BD322540F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4">
            <a:extLst>
              <a:ext uri="{FF2B5EF4-FFF2-40B4-BE49-F238E27FC236}">
                <a16:creationId xmlns:a16="http://schemas.microsoft.com/office/drawing/2014/main" id="{036B5950-6A37-46AC-8213-624C3486B83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1991" name="Rectangle 10">
            <a:extLst>
              <a:ext uri="{FF2B5EF4-FFF2-40B4-BE49-F238E27FC236}">
                <a16:creationId xmlns:a16="http://schemas.microsoft.com/office/drawing/2014/main" id="{5694E3DE-A751-4621-8BFA-5D4354F66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Managing a Budget </a:t>
            </a:r>
          </a:p>
          <a:p>
            <a:pPr algn="ctr" eaLnBrk="1" hangingPunct="1"/>
            <a:r>
              <a:rPr lang="en-GB" altLang="en-US" sz="2000"/>
              <a:t>Borrowing Money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69A1F57F-F407-4517-A5DB-B3034946052D}"/>
              </a:ext>
            </a:extLst>
          </p:cNvPr>
          <p:cNvSpPr/>
          <p:nvPr/>
        </p:nvSpPr>
        <p:spPr>
          <a:xfrm>
            <a:off x="0" y="0"/>
            <a:ext cx="3614738" cy="17510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Why might someone pick option 2 ?</a:t>
            </a:r>
          </a:p>
        </p:txBody>
      </p:sp>
      <p:sp>
        <p:nvSpPr>
          <p:cNvPr id="41993" name="TextBox 19">
            <a:extLst>
              <a:ext uri="{FF2B5EF4-FFF2-40B4-BE49-F238E27FC236}">
                <a16:creationId xmlns:a16="http://schemas.microsoft.com/office/drawing/2014/main" id="{E77F9C61-9F6D-41A6-A3BA-00CAAD8D1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813" y="2767013"/>
            <a:ext cx="4154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/>
              <a:t>Monthly payment Option 2 :</a:t>
            </a:r>
          </a:p>
        </p:txBody>
      </p:sp>
      <p:sp>
        <p:nvSpPr>
          <p:cNvPr id="41994" name="TextBox 20">
            <a:extLst>
              <a:ext uri="{FF2B5EF4-FFF2-40B4-BE49-F238E27FC236}">
                <a16:creationId xmlns:a16="http://schemas.microsoft.com/office/drawing/2014/main" id="{42F125E9-23AD-4EB5-BBF1-9F9AF6090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613" y="2070100"/>
            <a:ext cx="4103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/>
              <a:t>Monthly payment Option 1 :</a:t>
            </a:r>
          </a:p>
        </p:txBody>
      </p:sp>
      <p:sp>
        <p:nvSpPr>
          <p:cNvPr id="41995" name="Rectangle 26">
            <a:extLst>
              <a:ext uri="{FF2B5EF4-FFF2-40B4-BE49-F238E27FC236}">
                <a16:creationId xmlns:a16="http://schemas.microsoft.com/office/drawing/2014/main" id="{34DE103C-DB7B-485D-B778-DEAB5C26A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438" y="2767013"/>
            <a:ext cx="1535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£868.33 </a:t>
            </a:r>
          </a:p>
        </p:txBody>
      </p:sp>
      <p:sp>
        <p:nvSpPr>
          <p:cNvPr id="41996" name="Rectangle 31">
            <a:extLst>
              <a:ext uri="{FF2B5EF4-FFF2-40B4-BE49-F238E27FC236}">
                <a16:creationId xmlns:a16="http://schemas.microsoft.com/office/drawing/2014/main" id="{C99ADFEB-BC56-4D25-A935-268C8732F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438" y="2070100"/>
            <a:ext cx="1535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£457.50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">
            <a:extLst>
              <a:ext uri="{FF2B5EF4-FFF2-40B4-BE49-F238E27FC236}">
                <a16:creationId xmlns:a16="http://schemas.microsoft.com/office/drawing/2014/main" id="{A1381FB5-AD9A-4C34-8E87-B66A557A6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Managing a Budget </a:t>
            </a:r>
          </a:p>
          <a:p>
            <a:pPr algn="ctr" eaLnBrk="1" hangingPunct="1"/>
            <a:r>
              <a:rPr lang="en-GB" altLang="en-US" sz="2000"/>
              <a:t>Borrowing Money</a:t>
            </a:r>
          </a:p>
        </p:txBody>
      </p:sp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7DEA9EC2-E244-494A-A7D8-93DEBCA79E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D8A2ABAF-0F06-499A-841A-B845785C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19EF1B07-8937-4FFF-BB3A-0BC99DD82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4" name="Text Box 3">
            <a:extLst>
              <a:ext uri="{FF2B5EF4-FFF2-40B4-BE49-F238E27FC236}">
                <a16:creationId xmlns:a16="http://schemas.microsoft.com/office/drawing/2014/main" id="{FE8AE762-209A-49D1-A9A8-4E9FFDE5B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 Lifeskills</a:t>
            </a:r>
          </a:p>
          <a:p>
            <a:pPr algn="ctr" eaLnBrk="1" hangingPunct="1"/>
            <a:r>
              <a:rPr lang="en-GB" altLang="en-US" sz="4000"/>
              <a:t>Ex 23.4</a:t>
            </a:r>
          </a:p>
          <a:p>
            <a:pPr algn="ctr" eaLnBrk="1" hangingPunct="1"/>
            <a:r>
              <a:rPr lang="en-GB" altLang="en-US" sz="4000"/>
              <a:t>Ch23 (page 228)</a:t>
            </a:r>
          </a:p>
        </p:txBody>
      </p:sp>
      <p:pic>
        <p:nvPicPr>
          <p:cNvPr id="43015" name="Picture 4" descr="ag00463_">
            <a:extLst>
              <a:ext uri="{FF2B5EF4-FFF2-40B4-BE49-F238E27FC236}">
                <a16:creationId xmlns:a16="http://schemas.microsoft.com/office/drawing/2014/main" id="{D66958F2-579C-486D-BA6A-6AC125D848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5" descr="scottishflag">
            <a:extLst>
              <a:ext uri="{FF2B5EF4-FFF2-40B4-BE49-F238E27FC236}">
                <a16:creationId xmlns:a16="http://schemas.microsoft.com/office/drawing/2014/main" id="{DFA4844B-697F-4814-A012-ACA943356E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7" name="Picture 6" descr="Office Objects 0572">
            <a:extLst>
              <a:ext uri="{FF2B5EF4-FFF2-40B4-BE49-F238E27FC236}">
                <a16:creationId xmlns:a16="http://schemas.microsoft.com/office/drawing/2014/main" id="{5CA9CC5D-FB0F-4143-9954-19F1AA6FE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8" name="Text Box 7">
            <a:extLst>
              <a:ext uri="{FF2B5EF4-FFF2-40B4-BE49-F238E27FC236}">
                <a16:creationId xmlns:a16="http://schemas.microsoft.com/office/drawing/2014/main" id="{E2643A34-0415-4621-AC21-969A25C2AF2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A2ADF73A-1C95-4540-96FB-720795EACE3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39950"/>
            <a:chOff x="0" y="-1"/>
            <a:chExt cx="4394579" cy="2140616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A13D9B46-AEEE-4572-A11D-F75DD5E7942D}"/>
                </a:ext>
              </a:extLst>
            </p:cNvPr>
            <p:cNvSpPr/>
            <p:nvPr/>
          </p:nvSpPr>
          <p:spPr>
            <a:xfrm>
              <a:off x="0" y="-1"/>
              <a:ext cx="4394579" cy="2102504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600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sz="2600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8282E542-6EDA-476E-B3D2-023200F7A118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374898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066">
            <a:extLst>
              <a:ext uri="{FF2B5EF4-FFF2-40B4-BE49-F238E27FC236}">
                <a16:creationId xmlns:a16="http://schemas.microsoft.com/office/drawing/2014/main" id="{0407F9D4-D140-4D9C-9798-F527E59F2B3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700599-534E-4212-9DF2-6733A9C2DC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2067">
            <a:extLst>
              <a:ext uri="{FF2B5EF4-FFF2-40B4-BE49-F238E27FC236}">
                <a16:creationId xmlns:a16="http://schemas.microsoft.com/office/drawing/2014/main" id="{51BABBB6-6DC9-44EF-AEF3-A8AD860300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7412" name="Picture 3" descr="scottishflag">
            <a:extLst>
              <a:ext uri="{FF2B5EF4-FFF2-40B4-BE49-F238E27FC236}">
                <a16:creationId xmlns:a16="http://schemas.microsoft.com/office/drawing/2014/main" id="{F8E05D8F-9B1C-426B-84BB-2F85921D23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4">
            <a:extLst>
              <a:ext uri="{FF2B5EF4-FFF2-40B4-BE49-F238E27FC236}">
                <a16:creationId xmlns:a16="http://schemas.microsoft.com/office/drawing/2014/main" id="{7728A9B7-2067-4730-8172-B2578F7431B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4" name="Picture 5" descr="Office Objects 0572">
            <a:extLst>
              <a:ext uri="{FF2B5EF4-FFF2-40B4-BE49-F238E27FC236}">
                <a16:creationId xmlns:a16="http://schemas.microsoft.com/office/drawing/2014/main" id="{62E2C071-65F0-448B-A661-7E02ECC25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4" name="Rectangle 6">
            <a:extLst>
              <a:ext uri="{FF2B5EF4-FFF2-40B4-BE49-F238E27FC236}">
                <a16:creationId xmlns:a16="http://schemas.microsoft.com/office/drawing/2014/main" id="{B9C2E5BF-AAB1-4967-8543-7C6B183BF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04455" name="Rectangle 7">
            <a:extLst>
              <a:ext uri="{FF2B5EF4-FFF2-40B4-BE49-F238E27FC236}">
                <a16:creationId xmlns:a16="http://schemas.microsoft.com/office/drawing/2014/main" id="{049EEC44-436F-437B-BBE1-5EED42507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04456" name="Text Box 8">
            <a:extLst>
              <a:ext uri="{FF2B5EF4-FFF2-40B4-BE49-F238E27FC236}">
                <a16:creationId xmlns:a16="http://schemas.microsoft.com/office/drawing/2014/main" id="{0D39D85D-5969-4D86-995F-13F226FB9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990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the important of managing money.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7418" name="Line 9">
            <a:extLst>
              <a:ext uri="{FF2B5EF4-FFF2-40B4-BE49-F238E27FC236}">
                <a16:creationId xmlns:a16="http://schemas.microsoft.com/office/drawing/2014/main" id="{BA1A4D81-34EF-4760-8E6F-05D2D7B201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8" name="Rectangle 10">
            <a:extLst>
              <a:ext uri="{FF2B5EF4-FFF2-40B4-BE49-F238E27FC236}">
                <a16:creationId xmlns:a16="http://schemas.microsoft.com/office/drawing/2014/main" id="{AC7C5F1D-14D8-4CA9-A1C9-EB5924297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manage money.</a:t>
            </a:r>
          </a:p>
        </p:txBody>
      </p:sp>
      <p:sp>
        <p:nvSpPr>
          <p:cNvPr id="104459" name="Rectangle 11">
            <a:extLst>
              <a:ext uri="{FF2B5EF4-FFF2-40B4-BE49-F238E27FC236}">
                <a16:creationId xmlns:a16="http://schemas.microsoft.com/office/drawing/2014/main" id="{5A9A7038-601A-4746-B698-7E873A7FD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3997325"/>
            <a:ext cx="3659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simple problems involving saving money.</a:t>
            </a:r>
          </a:p>
        </p:txBody>
      </p:sp>
      <p:sp>
        <p:nvSpPr>
          <p:cNvPr id="17421" name="Rectangle 10">
            <a:extLst>
              <a:ext uri="{FF2B5EF4-FFF2-40B4-BE49-F238E27FC236}">
                <a16:creationId xmlns:a16="http://schemas.microsoft.com/office/drawing/2014/main" id="{6A133C3E-F22B-4F11-85C8-F498CE952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8" grpId="0"/>
      <p:bldP spid="10445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2">
            <a:extLst>
              <a:ext uri="{FF2B5EF4-FFF2-40B4-BE49-F238E27FC236}">
                <a16:creationId xmlns:a16="http://schemas.microsoft.com/office/drawing/2014/main" id="{08262763-138F-4CA5-9CF8-F542175E5585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86"/>
          <a:stretch>
            <a:fillRect/>
          </a:stretch>
        </p:blipFill>
        <p:spPr>
          <a:xfrm>
            <a:off x="142875" y="214313"/>
            <a:ext cx="8867775" cy="5500687"/>
          </a:xfrm>
        </p:spPr>
      </p:pic>
      <p:sp>
        <p:nvSpPr>
          <p:cNvPr id="44035" name="Text Box 14">
            <a:extLst>
              <a:ext uri="{FF2B5EF4-FFF2-40B4-BE49-F238E27FC236}">
                <a16:creationId xmlns:a16="http://schemas.microsoft.com/office/drawing/2014/main" id="{E3393AA4-F67C-4CA5-87AF-7C7ACA255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850" y="5776913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/>
              <a:t>2 KU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>
            <a:extLst>
              <a:ext uri="{FF2B5EF4-FFF2-40B4-BE49-F238E27FC236}">
                <a16:creationId xmlns:a16="http://schemas.microsoft.com/office/drawing/2014/main" id="{51F2F84C-24D4-4ED5-8500-2CFC98D5D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391150" cy="383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59" name="Picture 3">
            <a:extLst>
              <a:ext uri="{FF2B5EF4-FFF2-40B4-BE49-F238E27FC236}">
                <a16:creationId xmlns:a16="http://schemas.microsoft.com/office/drawing/2014/main" id="{B4765075-F466-493C-8E73-694B3AD94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0"/>
            <a:ext cx="3152775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4">
            <a:extLst>
              <a:ext uri="{FF2B5EF4-FFF2-40B4-BE49-F238E27FC236}">
                <a16:creationId xmlns:a16="http://schemas.microsoft.com/office/drawing/2014/main" id="{9756D577-FD45-43F9-8C11-66A315719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429125"/>
            <a:ext cx="8786812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4">
            <a:extLst>
              <a:ext uri="{FF2B5EF4-FFF2-40B4-BE49-F238E27FC236}">
                <a16:creationId xmlns:a16="http://schemas.microsoft.com/office/drawing/2014/main" id="{32EB796C-62CB-4732-B3F2-7490BA474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1" b="2686"/>
          <a:stretch>
            <a:fillRect/>
          </a:stretch>
        </p:blipFill>
        <p:spPr bwMode="auto">
          <a:xfrm>
            <a:off x="250825" y="3175"/>
            <a:ext cx="7491413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mso62701">
            <a:extLst>
              <a:ext uri="{FF2B5EF4-FFF2-40B4-BE49-F238E27FC236}">
                <a16:creationId xmlns:a16="http://schemas.microsoft.com/office/drawing/2014/main" id="{C6EECB0E-D7CD-4FFF-9B46-A1DED5FE5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1" t="8823" r="18147" b="59528"/>
          <a:stretch>
            <a:fillRect/>
          </a:stretch>
        </p:blipFill>
        <p:spPr bwMode="auto">
          <a:xfrm>
            <a:off x="71438" y="0"/>
            <a:ext cx="9001125" cy="566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>
            <a:extLst>
              <a:ext uri="{FF2B5EF4-FFF2-40B4-BE49-F238E27FC236}">
                <a16:creationId xmlns:a16="http://schemas.microsoft.com/office/drawing/2014/main" id="{35250D25-9C4B-4B29-A278-2D29960FD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2" r="4475"/>
          <a:stretch>
            <a:fillRect/>
          </a:stretch>
        </p:blipFill>
        <p:spPr bwMode="auto">
          <a:xfrm>
            <a:off x="0" y="0"/>
            <a:ext cx="9144000" cy="324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A10DC-570F-4492-B164-E395FCC9CA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CDC95-FB14-42BB-B033-8074D751C4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B297E-9298-4716-8420-C044FFD57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57" name="Rectangle 13">
            <a:extLst>
              <a:ext uri="{FF2B5EF4-FFF2-40B4-BE49-F238E27FC236}">
                <a16:creationId xmlns:a16="http://schemas.microsoft.com/office/drawing/2014/main" id="{4EDF79FF-95DA-4D11-914B-F576D6B70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09563"/>
            <a:ext cx="8604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Jamie invests £1440 in a savings account.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The rate of interest is 5% per annum.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Calculate the interest he should receive after 3 months.</a:t>
            </a:r>
          </a:p>
        </p:txBody>
      </p:sp>
      <p:graphicFrame>
        <p:nvGraphicFramePr>
          <p:cNvPr id="7" name="Object 17">
            <a:extLst>
              <a:ext uri="{FF2B5EF4-FFF2-40B4-BE49-F238E27FC236}">
                <a16:creationId xmlns:a16="http://schemas.microsoft.com/office/drawing/2014/main" id="{1D99CC62-E1FF-4531-B56D-04988F6D6C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2492375"/>
          <a:ext cx="53213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393480" progId="Equation.3">
                  <p:embed/>
                </p:oleObj>
              </mc:Choice>
              <mc:Fallback>
                <p:oleObj name="Equation" r:id="rId2" imgW="214596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92375"/>
                        <a:ext cx="5321300" cy="9731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8">
            <a:extLst>
              <a:ext uri="{FF2B5EF4-FFF2-40B4-BE49-F238E27FC236}">
                <a16:creationId xmlns:a16="http://schemas.microsoft.com/office/drawing/2014/main" id="{EA943606-CB68-461F-9471-841B5D99E7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3573463"/>
          <a:ext cx="49434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80" imgH="215640" progId="Equation.3">
                  <p:embed/>
                </p:oleObj>
              </mc:Choice>
              <mc:Fallback>
                <p:oleObj name="Equation" r:id="rId4" imgW="1993680" imgH="2156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573463"/>
                        <a:ext cx="4943475" cy="53498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>
            <a:extLst>
              <a:ext uri="{FF2B5EF4-FFF2-40B4-BE49-F238E27FC236}">
                <a16:creationId xmlns:a16="http://schemas.microsoft.com/office/drawing/2014/main" id="{DFDC6A0D-C416-494E-99F8-8E8B20FF21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3573463"/>
          <a:ext cx="11969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215640" progId="Equation.3">
                  <p:embed/>
                </p:oleObj>
              </mc:Choice>
              <mc:Fallback>
                <p:oleObj name="Equation" r:id="rId6" imgW="482400" imgH="2156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3573463"/>
                        <a:ext cx="1196975" cy="53498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>
            <a:extLst>
              <a:ext uri="{FF2B5EF4-FFF2-40B4-BE49-F238E27FC236}">
                <a16:creationId xmlns:a16="http://schemas.microsoft.com/office/drawing/2014/main" id="{19773409-D5E9-47E5-8536-FB6F47C89C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4292600"/>
          <a:ext cx="56388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73040" imgH="215640" progId="Equation.3">
                  <p:embed/>
                </p:oleObj>
              </mc:Choice>
              <mc:Fallback>
                <p:oleObj name="Equation" r:id="rId8" imgW="2273040" imgH="215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292600"/>
                        <a:ext cx="5638800" cy="5349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1">
            <a:extLst>
              <a:ext uri="{FF2B5EF4-FFF2-40B4-BE49-F238E27FC236}">
                <a16:creationId xmlns:a16="http://schemas.microsoft.com/office/drawing/2014/main" id="{9B86B192-48E2-4C3A-AABD-29CFA63B93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5013325"/>
          <a:ext cx="57340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215640" progId="Equation.3">
                  <p:embed/>
                </p:oleObj>
              </mc:Choice>
              <mc:Fallback>
                <p:oleObj name="Equation" r:id="rId10" imgW="2311200" imgH="2156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13325"/>
                        <a:ext cx="5734050" cy="5349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E5F10-8B62-47CB-AE6E-F66316350A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CDC95-FB14-42BB-B033-8074D751C4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D0C1C-E38C-482B-9A1C-9E7580DBF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80" name="Rectangle 27">
            <a:extLst>
              <a:ext uri="{FF2B5EF4-FFF2-40B4-BE49-F238E27FC236}">
                <a16:creationId xmlns:a16="http://schemas.microsoft.com/office/drawing/2014/main" id="{851AC2D8-AB11-405D-9312-131201E88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" y="182563"/>
            <a:ext cx="87645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Charlie invests £4200 in a bank account.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The rate of interest is 1.3% per annum.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Calculate the interest he should receive after 9 months.</a:t>
            </a:r>
          </a:p>
        </p:txBody>
      </p:sp>
      <p:graphicFrame>
        <p:nvGraphicFramePr>
          <p:cNvPr id="7" name="Object 27">
            <a:extLst>
              <a:ext uri="{FF2B5EF4-FFF2-40B4-BE49-F238E27FC236}">
                <a16:creationId xmlns:a16="http://schemas.microsoft.com/office/drawing/2014/main" id="{743EC03E-A1C5-41D9-8183-0D925D8DD5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1844675"/>
          <a:ext cx="6099175" cy="179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431640" progId="Equation.3">
                  <p:embed/>
                </p:oleObj>
              </mc:Choice>
              <mc:Fallback>
                <p:oleObj name="Equation" r:id="rId2" imgW="1473120" imgH="4316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44675"/>
                        <a:ext cx="6099175" cy="17954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8">
            <a:extLst>
              <a:ext uri="{FF2B5EF4-FFF2-40B4-BE49-F238E27FC236}">
                <a16:creationId xmlns:a16="http://schemas.microsoft.com/office/drawing/2014/main" id="{8D11170E-CE71-460F-AF01-7DF07061CF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6800" y="2852738"/>
          <a:ext cx="29972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177480" progId="Equation.3">
                  <p:embed/>
                </p:oleObj>
              </mc:Choice>
              <mc:Fallback>
                <p:oleObj name="Equation" r:id="rId4" imgW="723600" imgH="177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2852738"/>
                        <a:ext cx="2997200" cy="739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9">
            <a:extLst>
              <a:ext uri="{FF2B5EF4-FFF2-40B4-BE49-F238E27FC236}">
                <a16:creationId xmlns:a16="http://schemas.microsoft.com/office/drawing/2014/main" id="{4C93A314-8AE2-4EF6-B492-E0CE745864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3789363"/>
          <a:ext cx="6046788" cy="179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0160" imgH="431640" progId="Equation.3">
                  <p:embed/>
                </p:oleObj>
              </mc:Choice>
              <mc:Fallback>
                <p:oleObj name="Equation" r:id="rId6" imgW="1460160" imgH="43164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789363"/>
                        <a:ext cx="6046788" cy="17954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0">
            <a:extLst>
              <a:ext uri="{FF2B5EF4-FFF2-40B4-BE49-F238E27FC236}">
                <a16:creationId xmlns:a16="http://schemas.microsoft.com/office/drawing/2014/main" id="{E6BC1150-CEFB-4E39-9C11-6320ACEF73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5661025"/>
          <a:ext cx="29972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177480" progId="Equation.3">
                  <p:embed/>
                </p:oleObj>
              </mc:Choice>
              <mc:Fallback>
                <p:oleObj name="Equation" r:id="rId8" imgW="723600" imgH="17748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61025"/>
                        <a:ext cx="2997200" cy="739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8C158-8380-47D9-9EC4-A69BF6ABD0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CDC95-FB14-42BB-B033-8074D751C4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6338E-C778-4C74-95E6-AD4594ADD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03" name="Rectangle 8">
            <a:extLst>
              <a:ext uri="{FF2B5EF4-FFF2-40B4-BE49-F238E27FC236}">
                <a16:creationId xmlns:a16="http://schemas.microsoft.com/office/drawing/2014/main" id="{9FDC1DE0-8056-4867-A9CD-94F080042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" y="188913"/>
            <a:ext cx="48958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Ralph invests £2600 in a building society account. 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The rate of interest is 4.5% per annum. 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Calculate the interest he should receive after 8 months.</a:t>
            </a:r>
          </a:p>
        </p:txBody>
      </p:sp>
      <p:graphicFrame>
        <p:nvGraphicFramePr>
          <p:cNvPr id="7" name="Object 11">
            <a:extLst>
              <a:ext uri="{FF2B5EF4-FFF2-40B4-BE49-F238E27FC236}">
                <a16:creationId xmlns:a16="http://schemas.microsoft.com/office/drawing/2014/main" id="{09C69EF3-43F3-4B67-8C74-C59FE09807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3213100"/>
          <a:ext cx="60483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203040" progId="Equation.3">
                  <p:embed/>
                </p:oleObj>
              </mc:Choice>
              <mc:Fallback>
                <p:oleObj name="Equation" r:id="rId2" imgW="2438280" imgH="203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213100"/>
                        <a:ext cx="6048375" cy="5032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F3DC4C0B-BE0B-4488-B75D-8CBB518103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005263"/>
          <a:ext cx="519747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200" imgH="203040" progId="Equation.3">
                  <p:embed/>
                </p:oleObj>
              </mc:Choice>
              <mc:Fallback>
                <p:oleObj name="Equation" r:id="rId4" imgW="2095200" imgH="203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005263"/>
                        <a:ext cx="5197475" cy="5032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>
            <a:extLst>
              <a:ext uri="{FF2B5EF4-FFF2-40B4-BE49-F238E27FC236}">
                <a16:creationId xmlns:a16="http://schemas.microsoft.com/office/drawing/2014/main" id="{C40495D0-C95C-4A05-BEC5-8CFCD1F22E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941888"/>
          <a:ext cx="35274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03040" progId="Equation.3">
                  <p:embed/>
                </p:oleObj>
              </mc:Choice>
              <mc:Fallback>
                <p:oleObj name="Equation" r:id="rId6" imgW="1422360" imgH="2030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941888"/>
                        <a:ext cx="3527425" cy="5032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4D25C-7857-4671-9888-491027F2347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CDC95-FB14-42BB-B033-8074D751C4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7769B-5F2D-4535-834C-1237BB94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AC4E9271-9169-461A-A486-CFE752123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275907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215640" progId="Equation.3">
                  <p:embed/>
                </p:oleObj>
              </mc:Choice>
              <mc:Fallback>
                <p:oleObj name="Equation" r:id="rId2" imgW="11412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5907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Rectangle 14">
            <a:extLst>
              <a:ext uri="{FF2B5EF4-FFF2-40B4-BE49-F238E27FC236}">
                <a16:creationId xmlns:a16="http://schemas.microsoft.com/office/drawing/2014/main" id="{E24098D5-2E6E-467B-90A5-52FBE2183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182563"/>
            <a:ext cx="82089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Sam invests £7600 in a bank account.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• The rate of interest is 4.8% per annum.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• The bank deducts 20% tax from the interest.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Calculate the interest Sam receives for one year after tax has been deducted.</a:t>
            </a:r>
          </a:p>
        </p:txBody>
      </p:sp>
      <p:graphicFrame>
        <p:nvGraphicFramePr>
          <p:cNvPr id="8" name="Object 13">
            <a:extLst>
              <a:ext uri="{FF2B5EF4-FFF2-40B4-BE49-F238E27FC236}">
                <a16:creationId xmlns:a16="http://schemas.microsoft.com/office/drawing/2014/main" id="{41665006-D17C-4A13-BB5C-FF75109A52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2435225"/>
          <a:ext cx="3906837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393480" progId="Equation.3">
                  <p:embed/>
                </p:oleObj>
              </mc:Choice>
              <mc:Fallback>
                <p:oleObj name="Equation" r:id="rId4" imgW="157464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35225"/>
                        <a:ext cx="3906837" cy="9747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>
            <a:extLst>
              <a:ext uri="{FF2B5EF4-FFF2-40B4-BE49-F238E27FC236}">
                <a16:creationId xmlns:a16="http://schemas.microsoft.com/office/drawing/2014/main" id="{98FCBC41-7B6E-4CB7-91FF-E3584D8B22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2579688"/>
          <a:ext cx="19843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15640" progId="Equation.3">
                  <p:embed/>
                </p:oleObj>
              </mc:Choice>
              <mc:Fallback>
                <p:oleObj name="Equation" r:id="rId6" imgW="799920" imgH="2156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579688"/>
                        <a:ext cx="1984375" cy="53498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>
            <a:extLst>
              <a:ext uri="{FF2B5EF4-FFF2-40B4-BE49-F238E27FC236}">
                <a16:creationId xmlns:a16="http://schemas.microsoft.com/office/drawing/2014/main" id="{E252F57F-2C62-499A-BA7F-3B33E85F4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3443288"/>
          <a:ext cx="45053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215640" progId="Equation.3">
                  <p:embed/>
                </p:oleObj>
              </mc:Choice>
              <mc:Fallback>
                <p:oleObj name="Equation" r:id="rId8" imgW="1815840" imgH="215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443288"/>
                        <a:ext cx="4505325" cy="53498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1">
            <a:extLst>
              <a:ext uri="{FF2B5EF4-FFF2-40B4-BE49-F238E27FC236}">
                <a16:creationId xmlns:a16="http://schemas.microsoft.com/office/drawing/2014/main" id="{4C99A445-2D40-44E0-9E31-28F0C82270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019550"/>
          <a:ext cx="46005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215640" progId="Equation.3">
                  <p:embed/>
                </p:oleObj>
              </mc:Choice>
              <mc:Fallback>
                <p:oleObj name="Equation" r:id="rId10" imgW="1854000" imgH="2156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019550"/>
                        <a:ext cx="4600575" cy="5349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2">
            <a:extLst>
              <a:ext uri="{FF2B5EF4-FFF2-40B4-BE49-F238E27FC236}">
                <a16:creationId xmlns:a16="http://schemas.microsoft.com/office/drawing/2014/main" id="{2EE3EE1E-51AA-45E6-9980-E3B90247CA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667250"/>
          <a:ext cx="68341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55800" imgH="215640" progId="Equation.3">
                  <p:embed/>
                </p:oleObj>
              </mc:Choice>
              <mc:Fallback>
                <p:oleObj name="Equation" r:id="rId12" imgW="2755800" imgH="2156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667250"/>
                        <a:ext cx="6834187" cy="5349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3">
            <a:extLst>
              <a:ext uri="{FF2B5EF4-FFF2-40B4-BE49-F238E27FC236}">
                <a16:creationId xmlns:a16="http://schemas.microsoft.com/office/drawing/2014/main" id="{A4DC1CB3-728F-4C57-BBC7-03A04B4685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5314950"/>
          <a:ext cx="519588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200" imgH="215640" progId="Equation.3">
                  <p:embed/>
                </p:oleObj>
              </mc:Choice>
              <mc:Fallback>
                <p:oleObj name="Equation" r:id="rId14" imgW="2095200" imgH="2156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314950"/>
                        <a:ext cx="5195888" cy="5349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>
            <a:extLst>
              <a:ext uri="{FF2B5EF4-FFF2-40B4-BE49-F238E27FC236}">
                <a16:creationId xmlns:a16="http://schemas.microsoft.com/office/drawing/2014/main" id="{9E82B865-5A84-431E-90C1-168DF6F45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8"/>
          <a:stretch>
            <a:fillRect/>
          </a:stretch>
        </p:blipFill>
        <p:spPr bwMode="auto">
          <a:xfrm>
            <a:off x="73025" y="357188"/>
            <a:ext cx="8969375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>
            <a:extLst>
              <a:ext uri="{FF2B5EF4-FFF2-40B4-BE49-F238E27FC236}">
                <a16:creationId xmlns:a16="http://schemas.microsoft.com/office/drawing/2014/main" id="{A39900DB-51AE-4927-B183-7F6C0AA2C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pic>
        <p:nvPicPr>
          <p:cNvPr id="18435" name="Picture 5" descr="Office Objects 0572">
            <a:extLst>
              <a:ext uri="{FF2B5EF4-FFF2-40B4-BE49-F238E27FC236}">
                <a16:creationId xmlns:a16="http://schemas.microsoft.com/office/drawing/2014/main" id="{3840A0A8-1AE8-479C-99E4-6957F7C35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810FE717-18B7-4F68-A3C0-19EF7E98F2B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80B33B8F-8419-4208-AB91-D5A3C14DF5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18438" name="Picture 3" descr="scottishflag">
            <a:extLst>
              <a:ext uri="{FF2B5EF4-FFF2-40B4-BE49-F238E27FC236}">
                <a16:creationId xmlns:a16="http://schemas.microsoft.com/office/drawing/2014/main" id="{B90386A8-6763-465D-A298-8333DACDD1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4">
            <a:extLst>
              <a:ext uri="{FF2B5EF4-FFF2-40B4-BE49-F238E27FC236}">
                <a16:creationId xmlns:a16="http://schemas.microsoft.com/office/drawing/2014/main" id="{5D32B085-FE02-4415-BBAB-743EEF3D72A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DF930EB9-C672-4F20-9AAF-071B853C6FA3}"/>
              </a:ext>
            </a:extLst>
          </p:cNvPr>
          <p:cNvSpPr/>
          <p:nvPr/>
        </p:nvSpPr>
        <p:spPr>
          <a:xfrm>
            <a:off x="2946400" y="3086100"/>
            <a:ext cx="3848100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000000"/>
                </a:solidFill>
                <a:latin typeface="Comic Sans MS" pitchFamily="66" charset="0"/>
              </a:rPr>
              <a:t>Why save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C0D8A5B1-92C3-4DEA-8C9C-F495E59F1647}"/>
              </a:ext>
            </a:extLst>
          </p:cNvPr>
          <p:cNvSpPr/>
          <p:nvPr/>
        </p:nvSpPr>
        <p:spPr>
          <a:xfrm>
            <a:off x="5864225" y="4367213"/>
            <a:ext cx="2554288" cy="914400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Phone</a:t>
            </a: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7F17F3F9-B515-4E68-865F-FE8522D00128}"/>
              </a:ext>
            </a:extLst>
          </p:cNvPr>
          <p:cNvSpPr/>
          <p:nvPr/>
        </p:nvSpPr>
        <p:spPr>
          <a:xfrm>
            <a:off x="3400425" y="5118100"/>
            <a:ext cx="2554288" cy="914400"/>
          </a:xfrm>
          <a:prstGeom prst="cloud">
            <a:avLst/>
          </a:prstGeom>
          <a:solidFill>
            <a:schemeClr val="tx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Trainers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CC928773-41C8-4507-A47B-10F58C25C3F5}"/>
              </a:ext>
            </a:extLst>
          </p:cNvPr>
          <p:cNvSpPr/>
          <p:nvPr/>
        </p:nvSpPr>
        <p:spPr>
          <a:xfrm>
            <a:off x="2955925" y="1677988"/>
            <a:ext cx="2817813" cy="1298575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Computer game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6F7E36C9-BB37-4D59-A2BD-4EF129F20FA6}"/>
              </a:ext>
            </a:extLst>
          </p:cNvPr>
          <p:cNvSpPr/>
          <p:nvPr/>
        </p:nvSpPr>
        <p:spPr>
          <a:xfrm>
            <a:off x="646113" y="4510088"/>
            <a:ext cx="2763837" cy="914400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Holidays</a:t>
            </a:r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43190657-6CEC-4D75-8947-4AF4B6622F70}"/>
              </a:ext>
            </a:extLst>
          </p:cNvPr>
          <p:cNvSpPr/>
          <p:nvPr/>
        </p:nvSpPr>
        <p:spPr>
          <a:xfrm>
            <a:off x="6096000" y="2343150"/>
            <a:ext cx="2554288" cy="914400"/>
          </a:xfrm>
          <a:prstGeom prst="cloud">
            <a:avLst/>
          </a:prstGeom>
          <a:solidFill>
            <a:schemeClr val="tx2">
              <a:lumMod val="75000"/>
            </a:schemeClr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New bike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2BA50CED-DDB3-4961-AF21-015C996A98C1}"/>
              </a:ext>
            </a:extLst>
          </p:cNvPr>
          <p:cNvSpPr/>
          <p:nvPr/>
        </p:nvSpPr>
        <p:spPr>
          <a:xfrm>
            <a:off x="0" y="2039938"/>
            <a:ext cx="3216275" cy="1701800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For something in 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5" grpId="0" animBg="1"/>
      <p:bldP spid="2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53610-FD21-4CF1-B469-91088CBA72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CDC95-FB14-42BB-B033-8074D751C4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A99BC-516D-4E62-9149-C0E45DC9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FF4F92D4-04F4-4298-BD8A-FD7EC13CB1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4263" y="261778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215640" progId="Equation.3">
                  <p:embed/>
                </p:oleObj>
              </mc:Choice>
              <mc:Fallback>
                <p:oleObj name="Equation" r:id="rId2" imgW="11412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3" y="2617788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4">
            <a:extLst>
              <a:ext uri="{FF2B5EF4-FFF2-40B4-BE49-F238E27FC236}">
                <a16:creationId xmlns:a16="http://schemas.microsoft.com/office/drawing/2014/main" id="{125BB7F7-1E31-4766-ACB7-CE42E668AD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8588" y="2443163"/>
          <a:ext cx="2651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588" y="2443163"/>
                        <a:ext cx="26511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Rectangle 39">
            <a:extLst>
              <a:ext uri="{FF2B5EF4-FFF2-40B4-BE49-F238E27FC236}">
                <a16:creationId xmlns:a16="http://schemas.microsoft.com/office/drawing/2014/main" id="{8E5F9026-5B8E-4C7C-9866-6D4044294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133350"/>
            <a:ext cx="4572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latin typeface="Bookman Old Style" panose="02050604050505020204" pitchFamily="18" charset="0"/>
              </a:rPr>
              <a:t>Jenna is buying a car. The cash price is £11500. It can be bought on hire purchase by paying a deposit of 20% of the cash price and 36 instalments of £300.</a:t>
            </a:r>
          </a:p>
          <a:p>
            <a:pPr eaLnBrk="1" hangingPunct="1"/>
            <a:r>
              <a:rPr lang="en-GB" altLang="en-US" sz="2000">
                <a:latin typeface="Bookman Old Style" panose="02050604050505020204" pitchFamily="18" charset="0"/>
              </a:rPr>
              <a:t>Find   the   total   hire   purchase price of the car.</a:t>
            </a:r>
          </a:p>
        </p:txBody>
      </p:sp>
      <p:pic>
        <p:nvPicPr>
          <p:cNvPr id="6159" name="Picture 4">
            <a:extLst>
              <a:ext uri="{FF2B5EF4-FFF2-40B4-BE49-F238E27FC236}">
                <a16:creationId xmlns:a16="http://schemas.microsoft.com/office/drawing/2014/main" id="{40A4CBCA-7126-47EA-939E-F77462A1B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-3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013" y="638175"/>
            <a:ext cx="3252787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Object 14">
            <a:extLst>
              <a:ext uri="{FF2B5EF4-FFF2-40B4-BE49-F238E27FC236}">
                <a16:creationId xmlns:a16="http://schemas.microsoft.com/office/drawing/2014/main" id="{D6EA1099-EBD6-4BBB-BA87-C9D24773D0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700" y="2509838"/>
          <a:ext cx="26416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177480" progId="Equation.3">
                  <p:embed/>
                </p:oleObj>
              </mc:Choice>
              <mc:Fallback>
                <p:oleObj name="Equation" r:id="rId6" imgW="85068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509838"/>
                        <a:ext cx="2641600" cy="563562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3">
            <a:extLst>
              <a:ext uri="{FF2B5EF4-FFF2-40B4-BE49-F238E27FC236}">
                <a16:creationId xmlns:a16="http://schemas.microsoft.com/office/drawing/2014/main" id="{7C1B3FBD-1941-4712-AC26-3C16DEA36E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" y="3302000"/>
          <a:ext cx="38639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203040" progId="Equation.3">
                  <p:embed/>
                </p:oleObj>
              </mc:Choice>
              <mc:Fallback>
                <p:oleObj name="Equation" r:id="rId8" imgW="1244520" imgH="20304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302000"/>
                        <a:ext cx="3863975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4">
            <a:extLst>
              <a:ext uri="{FF2B5EF4-FFF2-40B4-BE49-F238E27FC236}">
                <a16:creationId xmlns:a16="http://schemas.microsoft.com/office/drawing/2014/main" id="{415A0D0F-C140-49FD-A719-048249050F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3125" y="4021138"/>
          <a:ext cx="1814513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83920" imgH="203040" progId="Equation.3">
                  <p:embed/>
                </p:oleObj>
              </mc:Choice>
              <mc:Fallback>
                <p:oleObj name="Equation" r:id="rId10" imgW="583920" imgH="20304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4021138"/>
                        <a:ext cx="1814513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>
            <a:extLst>
              <a:ext uri="{FF2B5EF4-FFF2-40B4-BE49-F238E27FC236}">
                <a16:creationId xmlns:a16="http://schemas.microsoft.com/office/drawing/2014/main" id="{E9EAD2AD-FDCA-4198-B3BE-3C2FC9AA69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8750" y="2509838"/>
          <a:ext cx="18938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203040" progId="Equation.3">
                  <p:embed/>
                </p:oleObj>
              </mc:Choice>
              <mc:Fallback>
                <p:oleObj name="Equation" r:id="rId12" imgW="609480" imgH="20304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2509838"/>
                        <a:ext cx="1893888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6">
            <a:extLst>
              <a:ext uri="{FF2B5EF4-FFF2-40B4-BE49-F238E27FC236}">
                <a16:creationId xmlns:a16="http://schemas.microsoft.com/office/drawing/2014/main" id="{9E249DF5-3462-4EEF-9CD7-698605FB8D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8750" y="3230563"/>
          <a:ext cx="22875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03040" progId="Equation.3">
                  <p:embed/>
                </p:oleObj>
              </mc:Choice>
              <mc:Fallback>
                <p:oleObj name="Equation" r:id="rId14" imgW="736560" imgH="20304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3230563"/>
                        <a:ext cx="2287588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7">
            <a:extLst>
              <a:ext uri="{FF2B5EF4-FFF2-40B4-BE49-F238E27FC236}">
                <a16:creationId xmlns:a16="http://schemas.microsoft.com/office/drawing/2014/main" id="{751C4B74-DD98-4185-A348-F4C92CAEA2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8750" y="4021138"/>
          <a:ext cx="20510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03040" progId="Equation.3">
                  <p:embed/>
                </p:oleObj>
              </mc:Choice>
              <mc:Fallback>
                <p:oleObj name="Equation" r:id="rId16" imgW="660240" imgH="20304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021138"/>
                        <a:ext cx="2051050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9">
            <a:extLst>
              <a:ext uri="{FF2B5EF4-FFF2-40B4-BE49-F238E27FC236}">
                <a16:creationId xmlns:a16="http://schemas.microsoft.com/office/drawing/2014/main" id="{E8B1239D-77B9-4EDB-A10D-9C3F98E365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413" y="4957763"/>
          <a:ext cx="47720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36480" imgH="203040" progId="Equation.3">
                  <p:embed/>
                </p:oleObj>
              </mc:Choice>
              <mc:Fallback>
                <p:oleObj name="Equation" r:id="rId18" imgW="1536480" imgH="20304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4957763"/>
                        <a:ext cx="4772025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0">
            <a:extLst>
              <a:ext uri="{FF2B5EF4-FFF2-40B4-BE49-F238E27FC236}">
                <a16:creationId xmlns:a16="http://schemas.microsoft.com/office/drawing/2014/main" id="{32A63BF8-A209-470A-A528-B68A365E74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3213" y="4957763"/>
          <a:ext cx="20510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60240" imgH="203040" progId="Equation.3">
                  <p:embed/>
                </p:oleObj>
              </mc:Choice>
              <mc:Fallback>
                <p:oleObj name="Equation" r:id="rId20" imgW="660240" imgH="20304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4957763"/>
                        <a:ext cx="2051050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166F6-B33B-447B-A938-33C075EE952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7CDC95-FB14-42BB-B033-8074D751C4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B05DA-386B-43B8-A81A-AC5CBC842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179" name="Rectangle 9">
            <a:extLst>
              <a:ext uri="{FF2B5EF4-FFF2-40B4-BE49-F238E27FC236}">
                <a16:creationId xmlns:a16="http://schemas.microsoft.com/office/drawing/2014/main" id="{7A9D3A9F-EA22-4EEA-9211-28EDD7262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42875"/>
            <a:ext cx="504031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Gail wants to insure her computer for £2400.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The insurance company charges an annual premium of £1.25 for each £100 insured.</a:t>
            </a:r>
          </a:p>
          <a:p>
            <a:pPr eaLnBrk="1" hangingPunct="1"/>
            <a:r>
              <a:rPr lang="en-GB" altLang="en-US" i="1">
                <a:latin typeface="Bookman Old Style" panose="02050604050505020204" pitchFamily="18" charset="0"/>
              </a:rPr>
              <a:t>(a)   </a:t>
            </a:r>
            <a:r>
              <a:rPr lang="en-GB" altLang="en-US">
                <a:latin typeface="Bookman Old Style" panose="02050604050505020204" pitchFamily="18" charset="0"/>
              </a:rPr>
              <a:t>Calculate the annual premium.</a:t>
            </a:r>
          </a:p>
        </p:txBody>
      </p:sp>
      <p:sp>
        <p:nvSpPr>
          <p:cNvPr id="7180" name="Rectangle 10">
            <a:extLst>
              <a:ext uri="{FF2B5EF4-FFF2-40B4-BE49-F238E27FC236}">
                <a16:creationId xmlns:a16="http://schemas.microsoft.com/office/drawing/2014/main" id="{E783CCD3-20D8-4EB8-AC58-8D1B5FCA8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3024188"/>
            <a:ext cx="56165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i="1">
                <a:latin typeface="Bookman Old Style" panose="02050604050505020204" pitchFamily="18" charset="0"/>
              </a:rPr>
              <a:t>(b)   </a:t>
            </a:r>
            <a:r>
              <a:rPr lang="en-GB" altLang="en-US">
                <a:latin typeface="Bookman Old Style" panose="02050604050505020204" pitchFamily="18" charset="0"/>
              </a:rPr>
              <a:t>Gail can pay her premium monthly.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If she does this she is charged an extra 4%. Calculate the monthly premium.</a:t>
            </a:r>
          </a:p>
        </p:txBody>
      </p:sp>
      <p:graphicFrame>
        <p:nvGraphicFramePr>
          <p:cNvPr id="8" name="Object 13">
            <a:extLst>
              <a:ext uri="{FF2B5EF4-FFF2-40B4-BE49-F238E27FC236}">
                <a16:creationId xmlns:a16="http://schemas.microsoft.com/office/drawing/2014/main" id="{49EFF7DB-81DC-4F04-BFCD-8CE1311D5F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0125" y="1736725"/>
          <a:ext cx="366553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203040" progId="Equation.3">
                  <p:embed/>
                </p:oleObj>
              </mc:Choice>
              <mc:Fallback>
                <p:oleObj name="Equation" r:id="rId2" imgW="1180800" imgH="2030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736725"/>
                        <a:ext cx="3665538" cy="644525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>
            <a:extLst>
              <a:ext uri="{FF2B5EF4-FFF2-40B4-BE49-F238E27FC236}">
                <a16:creationId xmlns:a16="http://schemas.microsoft.com/office/drawing/2014/main" id="{17F5BDB6-3F9D-43D1-807D-B49E5ACF9C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3800" y="1871663"/>
          <a:ext cx="12223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177480" progId="Equation.3">
                  <p:embed/>
                </p:oleObj>
              </mc:Choice>
              <mc:Fallback>
                <p:oleObj name="Equation" r:id="rId4" imgW="39348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871663"/>
                        <a:ext cx="1222375" cy="56515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>
            <a:extLst>
              <a:ext uri="{FF2B5EF4-FFF2-40B4-BE49-F238E27FC236}">
                <a16:creationId xmlns:a16="http://schemas.microsoft.com/office/drawing/2014/main" id="{D5E08B42-A732-4976-AA56-DFA19C091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2879725"/>
          <a:ext cx="16954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760" imgH="177480" progId="Equation.3">
                  <p:embed/>
                </p:oleObj>
              </mc:Choice>
              <mc:Fallback>
                <p:oleObj name="Equation" r:id="rId6" imgW="545760" imgH="1774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2879725"/>
                        <a:ext cx="1695450" cy="56515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>
            <a:extLst>
              <a:ext uri="{FF2B5EF4-FFF2-40B4-BE49-F238E27FC236}">
                <a16:creationId xmlns:a16="http://schemas.microsoft.com/office/drawing/2014/main" id="{7A30A63F-736B-4F34-9E0F-B906EFFA46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3600450"/>
          <a:ext cx="15763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3">
                  <p:embed/>
                </p:oleObj>
              </mc:Choice>
              <mc:Fallback>
                <p:oleObj name="Equation" r:id="rId8" imgW="507960" imgH="177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3600450"/>
                        <a:ext cx="1576388" cy="56515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>
            <a:extLst>
              <a:ext uri="{FF2B5EF4-FFF2-40B4-BE49-F238E27FC236}">
                <a16:creationId xmlns:a16="http://schemas.microsoft.com/office/drawing/2014/main" id="{A1D6E62D-CB8D-4E8C-9C7B-0C496CEA25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4248150"/>
          <a:ext cx="22860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393480" progId="Equation.3">
                  <p:embed/>
                </p:oleObj>
              </mc:Choice>
              <mc:Fallback>
                <p:oleObj name="Equation" r:id="rId10" imgW="73656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248150"/>
                        <a:ext cx="2286000" cy="125095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>
            <a:extLst>
              <a:ext uri="{FF2B5EF4-FFF2-40B4-BE49-F238E27FC236}">
                <a16:creationId xmlns:a16="http://schemas.microsoft.com/office/drawing/2014/main" id="{83E0B53F-5E19-4EAD-885B-C6A411820D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8400" y="4464050"/>
          <a:ext cx="2563813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203040" progId="Equation.3">
                  <p:embed/>
                </p:oleObj>
              </mc:Choice>
              <mc:Fallback>
                <p:oleObj name="Equation" r:id="rId12" imgW="825480" imgH="2030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464050"/>
                        <a:ext cx="2563813" cy="646113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>
            <a:extLst>
              <a:ext uri="{FF2B5EF4-FFF2-40B4-BE49-F238E27FC236}">
                <a16:creationId xmlns:a16="http://schemas.microsoft.com/office/drawing/2014/main" id="{203955A5-00E5-44A9-9447-8EB739FD9A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5183188"/>
          <a:ext cx="331311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203040" progId="Equation.3">
                  <p:embed/>
                </p:oleObj>
              </mc:Choice>
              <mc:Fallback>
                <p:oleObj name="Equation" r:id="rId14" imgW="1066680" imgH="2030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5183188"/>
                        <a:ext cx="3313112" cy="646112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scottishflag">
            <a:extLst>
              <a:ext uri="{FF2B5EF4-FFF2-40B4-BE49-F238E27FC236}">
                <a16:creationId xmlns:a16="http://schemas.microsoft.com/office/drawing/2014/main" id="{D3C84216-8CFB-47F5-B51D-93CE1C72AC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5" descr="Office Objects 0572">
            <a:extLst>
              <a:ext uri="{FF2B5EF4-FFF2-40B4-BE49-F238E27FC236}">
                <a16:creationId xmlns:a16="http://schemas.microsoft.com/office/drawing/2014/main" id="{B1D5394F-7B53-4460-8D46-EF1748382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60">
            <a:extLst>
              <a:ext uri="{FF2B5EF4-FFF2-40B4-BE49-F238E27FC236}">
                <a16:creationId xmlns:a16="http://schemas.microsoft.com/office/drawing/2014/main" id="{151C3F2E-B3AC-4E93-B029-6608749071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61" name="Text Box 99">
            <a:extLst>
              <a:ext uri="{FF2B5EF4-FFF2-40B4-BE49-F238E27FC236}">
                <a16:creationId xmlns:a16="http://schemas.microsoft.com/office/drawing/2014/main" id="{04A32100-F60F-48A7-9E45-EA6A57A75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1200"/>
            <a:ext cx="840581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Kayleigh saves £20 a week so she can buy a new bicycle</a:t>
            </a:r>
          </a:p>
          <a:p>
            <a:pPr eaLnBrk="1" hangingPunct="1"/>
            <a:r>
              <a:rPr lang="en-GB" altLang="en-US"/>
              <a:t>costing £450.</a:t>
            </a:r>
          </a:p>
          <a:p>
            <a:pPr eaLnBrk="1" hangingPunct="1"/>
            <a:r>
              <a:rPr lang="en-GB" altLang="en-US"/>
              <a:t> </a:t>
            </a:r>
          </a:p>
          <a:p>
            <a:pPr eaLnBrk="1" hangingPunct="1"/>
            <a:r>
              <a:rPr lang="en-GB" altLang="en-US"/>
              <a:t>(a)  Can she afford it after 22 weeks ?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7F61D12E-05EC-4AB0-AB5D-5F9035A0BCF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125EEB6-9230-4BDA-9BCE-BB168EA3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AD05998-7781-4D64-A1B8-200D9761E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150" y="3700463"/>
            <a:ext cx="1431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19 x 20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E67074-FA01-499C-887F-45F7532E6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3700463"/>
            <a:ext cx="1525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£ 380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C6DA73-785E-4D50-BF88-0BDB755AA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775" y="3700463"/>
            <a:ext cx="2762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Savings total =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81B84AB-9A39-4543-9155-346180D6E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5097463"/>
            <a:ext cx="29892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450 - 380 = £70</a:t>
            </a:r>
          </a:p>
        </p:txBody>
      </p:sp>
      <p:sp>
        <p:nvSpPr>
          <p:cNvPr id="19468" name="Rectangle 10">
            <a:extLst>
              <a:ext uri="{FF2B5EF4-FFF2-40B4-BE49-F238E27FC236}">
                <a16:creationId xmlns:a16="http://schemas.microsoft.com/office/drawing/2014/main" id="{DC684E03-9DD8-4F68-98DC-3967D0E69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sp>
        <p:nvSpPr>
          <p:cNvPr id="26" name="Text Box 99">
            <a:extLst>
              <a:ext uri="{FF2B5EF4-FFF2-40B4-BE49-F238E27FC236}">
                <a16:creationId xmlns:a16="http://schemas.microsoft.com/office/drawing/2014/main" id="{23B8BC66-EE9C-4D27-86D5-5BA79E60A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963" y="4397375"/>
            <a:ext cx="7821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(b)  For how many more week does she need to save.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4890E0F3-60EE-4BB2-B8EA-48C0D608B27C}"/>
              </a:ext>
            </a:extLst>
          </p:cNvPr>
          <p:cNvSpPr/>
          <p:nvPr/>
        </p:nvSpPr>
        <p:spPr>
          <a:xfrm>
            <a:off x="4978400" y="4905375"/>
            <a:ext cx="4165600" cy="17573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70÷20 = 3.5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Another 4 weeks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1CB7D0C0-3EDD-47AE-BE7E-92D5A797F12A}"/>
              </a:ext>
            </a:extLst>
          </p:cNvPr>
          <p:cNvSpPr/>
          <p:nvPr/>
        </p:nvSpPr>
        <p:spPr>
          <a:xfrm>
            <a:off x="6662738" y="2649538"/>
            <a:ext cx="2481262" cy="11684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No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5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6" grpId="0"/>
      <p:bldP spid="27" grpId="0" build="p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scottishflag">
            <a:extLst>
              <a:ext uri="{FF2B5EF4-FFF2-40B4-BE49-F238E27FC236}">
                <a16:creationId xmlns:a16="http://schemas.microsoft.com/office/drawing/2014/main" id="{94D3FD74-D304-421D-8E5A-5A0CBF5844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5" descr="Office Objects 0572">
            <a:extLst>
              <a:ext uri="{FF2B5EF4-FFF2-40B4-BE49-F238E27FC236}">
                <a16:creationId xmlns:a16="http://schemas.microsoft.com/office/drawing/2014/main" id="{F8EFEB6B-9FF9-4A98-9060-924019D6F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60">
            <a:extLst>
              <a:ext uri="{FF2B5EF4-FFF2-40B4-BE49-F238E27FC236}">
                <a16:creationId xmlns:a16="http://schemas.microsoft.com/office/drawing/2014/main" id="{D3B47A73-4A26-4527-A15B-2FDA68BE96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485" name="Text Box 99">
            <a:extLst>
              <a:ext uri="{FF2B5EF4-FFF2-40B4-BE49-F238E27FC236}">
                <a16:creationId xmlns:a16="http://schemas.microsoft.com/office/drawing/2014/main" id="{267D3291-E73D-4A0E-B731-350AE6F24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820863"/>
            <a:ext cx="696595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Kyle saves £25 a week to buy a £198 jacket.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Hannah saves £30 a week to buy a £270 dress.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64ED085-2395-4E7C-B7CB-5B6A5D6CCB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902065-E2D4-4CDA-BAB0-138E3DECDC50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12D1A39-6950-49D7-B17F-591592DAC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@ www.mathsrevision.com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08466A-FF98-4684-BF30-F9C05F425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4746625"/>
            <a:ext cx="1638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198 ÷ 25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4DDBB9-A442-4FC4-A9B3-AB19D4F4C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300" y="5413375"/>
            <a:ext cx="2339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7.92 weeks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E9DA32-A644-4768-BFC3-FAF7AF768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3962400"/>
            <a:ext cx="993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Kyle </a:t>
            </a:r>
          </a:p>
        </p:txBody>
      </p:sp>
      <p:sp>
        <p:nvSpPr>
          <p:cNvPr id="20491" name="Rectangle 10">
            <a:extLst>
              <a:ext uri="{FF2B5EF4-FFF2-40B4-BE49-F238E27FC236}">
                <a16:creationId xmlns:a16="http://schemas.microsoft.com/office/drawing/2014/main" id="{E6A31738-C815-4FD2-AC32-C1BDCDE01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  <p:sp>
        <p:nvSpPr>
          <p:cNvPr id="20492" name="Text Box 99">
            <a:extLst>
              <a:ext uri="{FF2B5EF4-FFF2-40B4-BE49-F238E27FC236}">
                <a16:creationId xmlns:a16="http://schemas.microsoft.com/office/drawing/2014/main" id="{AB2571A3-4253-41FA-B2B8-2B39E536C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3076575"/>
            <a:ext cx="6026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Who will be able to buy their item first </a:t>
            </a:r>
          </a:p>
          <a:p>
            <a:pPr eaLnBrk="1" hangingPunct="1"/>
            <a:r>
              <a:rPr lang="en-GB" altLang="en-US"/>
              <a:t>and by how many weeks ?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766884D9-B2B1-48A7-9E94-2A6AE2F770E6}"/>
              </a:ext>
            </a:extLst>
          </p:cNvPr>
          <p:cNvSpPr/>
          <p:nvPr/>
        </p:nvSpPr>
        <p:spPr>
          <a:xfrm>
            <a:off x="276225" y="188913"/>
            <a:ext cx="4165600" cy="175577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Kyle got item first by a week.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B7460D-5BA0-4B8E-8038-A3F6FBA7B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4746625"/>
            <a:ext cx="16938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270 ÷ 30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D55783-4EDE-4367-9F0E-391895EB9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463" y="5413375"/>
            <a:ext cx="1809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9 weeks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A09040-66CE-4453-9702-870A2F939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3962400"/>
            <a:ext cx="1411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Hannah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A6466FF-E756-43E4-AE1D-D320E7CDBCBC}"/>
              </a:ext>
            </a:extLst>
          </p:cNvPr>
          <p:cNvCxnSpPr/>
          <p:nvPr/>
        </p:nvCxnSpPr>
        <p:spPr>
          <a:xfrm rot="5400000">
            <a:off x="3650457" y="5014119"/>
            <a:ext cx="193040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98" name="Picture 2">
            <a:extLst>
              <a:ext uri="{FF2B5EF4-FFF2-40B4-BE49-F238E27FC236}">
                <a16:creationId xmlns:a16="http://schemas.microsoft.com/office/drawing/2014/main" id="{9272B036-5DEB-4CF8-919A-B2659D5D6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1320800"/>
            <a:ext cx="947738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9" name="Picture 3">
            <a:extLst>
              <a:ext uri="{FF2B5EF4-FFF2-40B4-BE49-F238E27FC236}">
                <a16:creationId xmlns:a16="http://schemas.microsoft.com/office/drawing/2014/main" id="{21B18A17-F46E-4B93-8092-D0D555E1C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5" y="2532063"/>
            <a:ext cx="966788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7" grpId="0" build="p" animBg="1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919E596-555A-444D-93AE-29E4CD1A49C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10899B-1424-4341-979A-B0EE8482AC0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58F0D635-250D-4207-85C7-07C2180F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0D1816A4-B98E-4FF4-A689-C549435D0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9" name="Text Box 3">
            <a:extLst>
              <a:ext uri="{FF2B5EF4-FFF2-40B4-BE49-F238E27FC236}">
                <a16:creationId xmlns:a16="http://schemas.microsoft.com/office/drawing/2014/main" id="{C8B1B55C-D37E-4377-9254-3765B68E6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 23.1</a:t>
            </a:r>
          </a:p>
          <a:p>
            <a:pPr algn="ctr" eaLnBrk="1" hangingPunct="1"/>
            <a:r>
              <a:rPr lang="en-GB" altLang="en-US" sz="4000"/>
              <a:t>Ch23 (page 224)</a:t>
            </a:r>
            <a:endParaRPr lang="en-GB" altLang="en-US" sz="1600"/>
          </a:p>
        </p:txBody>
      </p:sp>
      <p:pic>
        <p:nvPicPr>
          <p:cNvPr id="21510" name="Picture 4" descr="ag00463_">
            <a:extLst>
              <a:ext uri="{FF2B5EF4-FFF2-40B4-BE49-F238E27FC236}">
                <a16:creationId xmlns:a16="http://schemas.microsoft.com/office/drawing/2014/main" id="{48451B28-1D05-42F8-BF30-CCBCF12B86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5" descr="scottishflag">
            <a:extLst>
              <a:ext uri="{FF2B5EF4-FFF2-40B4-BE49-F238E27FC236}">
                <a16:creationId xmlns:a16="http://schemas.microsoft.com/office/drawing/2014/main" id="{13606B3E-7890-4596-BF8B-94EE81A788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6" descr="Office Objects 0572">
            <a:extLst>
              <a:ext uri="{FF2B5EF4-FFF2-40B4-BE49-F238E27FC236}">
                <a16:creationId xmlns:a16="http://schemas.microsoft.com/office/drawing/2014/main" id="{1AFFA475-8757-429A-A410-D20A3E130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7">
            <a:extLst>
              <a:ext uri="{FF2B5EF4-FFF2-40B4-BE49-F238E27FC236}">
                <a16:creationId xmlns:a16="http://schemas.microsoft.com/office/drawing/2014/main" id="{197BC9EE-4FC6-406D-A5BB-FF63FE278CE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514" name="Rectangle 10">
            <a:extLst>
              <a:ext uri="{FF2B5EF4-FFF2-40B4-BE49-F238E27FC236}">
                <a16:creationId xmlns:a16="http://schemas.microsoft.com/office/drawing/2014/main" id="{EB7A3712-95D8-4190-B385-2C9FA9BC5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14375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Savings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">
            <a:extLst>
              <a:ext uri="{FF2B5EF4-FFF2-40B4-BE49-F238E27FC236}">
                <a16:creationId xmlns:a16="http://schemas.microsoft.com/office/drawing/2014/main" id="{057E3228-CD7F-4EAC-B7D9-FAF95829D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3088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Starter</a:t>
            </a:r>
            <a:endParaRPr lang="en-GB" altLang="en-US" sz="2000"/>
          </a:p>
        </p:txBody>
      </p:sp>
      <p:pic>
        <p:nvPicPr>
          <p:cNvPr id="22531" name="Picture 5" descr="Office Objects 0572">
            <a:extLst>
              <a:ext uri="{FF2B5EF4-FFF2-40B4-BE49-F238E27FC236}">
                <a16:creationId xmlns:a16="http://schemas.microsoft.com/office/drawing/2014/main" id="{68D46952-D5C1-4A2D-AC9E-896E4A9F5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066">
            <a:extLst>
              <a:ext uri="{FF2B5EF4-FFF2-40B4-BE49-F238E27FC236}">
                <a16:creationId xmlns:a16="http://schemas.microsoft.com/office/drawing/2014/main" id="{E38B4DFF-ADFB-436F-879C-DA98FC87B60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7CD66B91-20D5-4DA2-B5A5-AA144FF0FA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pic>
        <p:nvPicPr>
          <p:cNvPr id="22534" name="Picture 3" descr="scottishflag">
            <a:extLst>
              <a:ext uri="{FF2B5EF4-FFF2-40B4-BE49-F238E27FC236}">
                <a16:creationId xmlns:a16="http://schemas.microsoft.com/office/drawing/2014/main" id="{609D9853-9CCA-494E-ADE6-09986F914D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 Box 4">
            <a:extLst>
              <a:ext uri="{FF2B5EF4-FFF2-40B4-BE49-F238E27FC236}">
                <a16:creationId xmlns:a16="http://schemas.microsoft.com/office/drawing/2014/main" id="{3BF9D097-9625-446B-8EB9-E88B96130C4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6D92A2CA-AE07-46A3-A906-0639C8457F55}"/>
              </a:ext>
            </a:extLst>
          </p:cNvPr>
          <p:cNvSpPr/>
          <p:nvPr/>
        </p:nvSpPr>
        <p:spPr>
          <a:xfrm>
            <a:off x="2946400" y="3086100"/>
            <a:ext cx="4424363" cy="1562100"/>
          </a:xfrm>
          <a:prstGeom prst="cloud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What do these phrases mean ?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68DA722E-1749-4712-A5A4-C60B754007D5}"/>
              </a:ext>
            </a:extLst>
          </p:cNvPr>
          <p:cNvSpPr/>
          <p:nvPr/>
        </p:nvSpPr>
        <p:spPr>
          <a:xfrm>
            <a:off x="5892800" y="4691063"/>
            <a:ext cx="3082925" cy="1189037"/>
          </a:xfrm>
          <a:prstGeom prst="cloud">
            <a:avLst/>
          </a:prstGeom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They are not your pals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E5B6D5B0-B69F-4094-BA35-BCC66C3F614D}"/>
              </a:ext>
            </a:extLst>
          </p:cNvPr>
          <p:cNvSpPr/>
          <p:nvPr/>
        </p:nvSpPr>
        <p:spPr>
          <a:xfrm>
            <a:off x="5545138" y="1663700"/>
            <a:ext cx="2817812" cy="1298575"/>
          </a:xfrm>
          <a:prstGeom prst="cloud">
            <a:avLst/>
          </a:prstGeom>
          <a:solidFill>
            <a:srgbClr val="FFC0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Save for a rainy day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F96A2F4A-2878-4842-991F-D0CC5CA7E544}"/>
              </a:ext>
            </a:extLst>
          </p:cNvPr>
          <p:cNvSpPr/>
          <p:nvPr/>
        </p:nvSpPr>
        <p:spPr>
          <a:xfrm>
            <a:off x="338138" y="4116388"/>
            <a:ext cx="3155950" cy="1636712"/>
          </a:xfrm>
          <a:prstGeom prst="cloud">
            <a:avLst/>
          </a:prstGeom>
          <a:solidFill>
            <a:srgbClr val="FF66FF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Better in your pocket than theirs.</a:t>
            </a: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5A211430-6C6B-43EE-82E9-6B343F4B2DEF}"/>
              </a:ext>
            </a:extLst>
          </p:cNvPr>
          <p:cNvSpPr/>
          <p:nvPr/>
        </p:nvSpPr>
        <p:spPr>
          <a:xfrm>
            <a:off x="1238250" y="1365250"/>
            <a:ext cx="3216275" cy="1701800"/>
          </a:xfrm>
          <a:prstGeom prst="cloud">
            <a:avLst/>
          </a:prstGeom>
          <a:solidFill>
            <a:srgbClr val="00FF00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Don’t fritter your money away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A96B1B92-84F4-4AD3-9074-008E3E89FEE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867CA1-A997-4900-9589-0C53FD5133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EA81F413-72DD-48B5-B19E-61C63085A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3556" name="Picture 2" descr="scottishflag">
            <a:extLst>
              <a:ext uri="{FF2B5EF4-FFF2-40B4-BE49-F238E27FC236}">
                <a16:creationId xmlns:a16="http://schemas.microsoft.com/office/drawing/2014/main" id="{9F033F4D-0D49-4E83-ACF9-06DACD6EC8C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3">
            <a:extLst>
              <a:ext uri="{FF2B5EF4-FFF2-40B4-BE49-F238E27FC236}">
                <a16:creationId xmlns:a16="http://schemas.microsoft.com/office/drawing/2014/main" id="{5EB86CDE-B8A3-4632-B5C2-127260E96D9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58" name="Picture 4" descr="Office Objects 0572">
            <a:extLst>
              <a:ext uri="{FF2B5EF4-FFF2-40B4-BE49-F238E27FC236}">
                <a16:creationId xmlns:a16="http://schemas.microsoft.com/office/drawing/2014/main" id="{FBCF14BC-4D76-4F1F-9388-9B02DD5C7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3" name="Rectangle 5">
            <a:extLst>
              <a:ext uri="{FF2B5EF4-FFF2-40B4-BE49-F238E27FC236}">
                <a16:creationId xmlns:a16="http://schemas.microsoft.com/office/drawing/2014/main" id="{D8F2DF40-B610-4094-8E19-290C92D76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4934" name="Rectangle 6">
            <a:extLst>
              <a:ext uri="{FF2B5EF4-FFF2-40B4-BE49-F238E27FC236}">
                <a16:creationId xmlns:a16="http://schemas.microsoft.com/office/drawing/2014/main" id="{F9C6AA7F-D96D-4249-B68A-8E2C7E34D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3561" name="Line 7">
            <a:extLst>
              <a:ext uri="{FF2B5EF4-FFF2-40B4-BE49-F238E27FC236}">
                <a16:creationId xmlns:a16="http://schemas.microsoft.com/office/drawing/2014/main" id="{DE900B32-DAB8-4478-8269-6430CBA32E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6" name="Rectangle 8">
            <a:extLst>
              <a:ext uri="{FF2B5EF4-FFF2-40B4-BE49-F238E27FC236}">
                <a16:creationId xmlns:a16="http://schemas.microsoft.com/office/drawing/2014/main" id="{DA07BD06-B27F-4688-B6B3-69B9095A9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We are learning how to mange a monthly budgets.</a:t>
            </a:r>
          </a:p>
        </p:txBody>
      </p:sp>
      <p:sp>
        <p:nvSpPr>
          <p:cNvPr id="124937" name="Rectangle 9">
            <a:extLst>
              <a:ext uri="{FF2B5EF4-FFF2-40B4-BE49-F238E27FC236}">
                <a16:creationId xmlns:a16="http://schemas.microsoft.com/office/drawing/2014/main" id="{47970A61-DEC5-4B21-A063-EAC646755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	Understand the key features of a monthly budget.</a:t>
            </a:r>
          </a:p>
        </p:txBody>
      </p:sp>
      <p:sp>
        <p:nvSpPr>
          <p:cNvPr id="23564" name="Rectangle 10">
            <a:extLst>
              <a:ext uri="{FF2B5EF4-FFF2-40B4-BE49-F238E27FC236}">
                <a16:creationId xmlns:a16="http://schemas.microsoft.com/office/drawing/2014/main" id="{35FECD55-A35F-409B-B9FD-58800771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400">
                <a:solidFill>
                  <a:srgbClr val="FFFF00"/>
                </a:solidFill>
              </a:rPr>
              <a:t>Budgeting </a:t>
            </a:r>
          </a:p>
          <a:p>
            <a:pPr algn="ctr" eaLnBrk="1" hangingPunct="1"/>
            <a:r>
              <a:rPr lang="en-GB" altLang="en-US" sz="2000"/>
              <a:t>Monthly 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58B78CBA-844B-4BAC-830C-ADECA2DFF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113213"/>
            <a:ext cx="33607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	Be able to work with monthly budgets.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6" grpId="0"/>
      <p:bldP spid="124937" grpId="0"/>
      <p:bldP spid="16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2900</TotalTime>
  <Words>1804</Words>
  <Application>Microsoft Office PowerPoint</Application>
  <PresentationFormat>On-screen Show (4:3)</PresentationFormat>
  <Paragraphs>401</Paragraphs>
  <Slides>41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51" baseType="lpstr">
      <vt:lpstr>Comic Sans MS</vt:lpstr>
      <vt:lpstr>Arial</vt:lpstr>
      <vt:lpstr>Tahoma</vt:lpstr>
      <vt:lpstr>Wingdings</vt:lpstr>
      <vt:lpstr>Calibri</vt:lpstr>
      <vt:lpstr>Bookman Old Style</vt:lpstr>
      <vt:lpstr>1_Shimmer</vt:lpstr>
      <vt:lpstr>1_Office Theme</vt:lpstr>
      <vt:lpstr>MathType 5.0 Equation</vt:lpstr>
      <vt:lpstr>Microsoft Equation 3.0</vt:lpstr>
      <vt:lpstr>Budgeting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Money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324</cp:revision>
  <dcterms:created xsi:type="dcterms:W3CDTF">2005-04-06T16:52:43Z</dcterms:created>
  <dcterms:modified xsi:type="dcterms:W3CDTF">2026-07-04T15:25:17Z</dcterms:modified>
</cp:coreProperties>
</file>