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media/image22.wmf" ContentType="image/x-wmf"/>
  <Override PartName="/ppt/media/image23.wmf" ContentType="image/x-wmf"/>
  <Override PartName="/ppt/media/image40.emf" ContentType="image/x-emf"/>
  <Override PartName="/ppt/media/image4.wmf" ContentType="image/x-wmf"/>
  <Override PartName="/ppt/media/image17.emf" ContentType="image/x-emf"/>
  <Override PartName="/ppt/media/image6.wmf" ContentType="image/x-wmf"/>
  <Override PartName="/ppt/media/image41.emf" ContentType="image/x-emf"/>
  <Override PartName="/ppt/media/image7.wmf" ContentType="image/x-wmf"/>
  <Override PartName="/ppt/media/image43.emf" ContentType="image/x-emf"/>
  <Override PartName="/ppt/media/image1.gif" ContentType="image/gif"/>
  <Override PartName="/ppt/media/image39.emf" ContentType="image/x-emf"/>
  <Override PartName="/ppt/media/image3.wmf" ContentType="image/x-wmf"/>
  <Override PartName="/ppt/media/image9.wmf" ContentType="image/x-wmf"/>
  <Override PartName="/ppt/media/image49.emf" ContentType="image/x-emf"/>
  <Override PartName="/ppt/media/image16.emf" ContentType="image/x-emf"/>
  <Override PartName="/ppt/media/image15.emf" ContentType="image/x-emf"/>
  <Override PartName="/ppt/media/image54.emf" ContentType="image/x-emf"/>
  <Override PartName="/ppt/media/image55.emf" ContentType="image/x-emf"/>
  <Override PartName="/ppt/media/image38.emf" ContentType="image/x-emf"/>
  <Override PartName="/ppt/media/image57.emf" ContentType="image/x-emf"/>
  <Override PartName="/ppt/media/image42.emf" ContentType="image/x-emf"/>
  <Override PartName="/ppt/media/image10.wmf" ContentType="image/x-wmf"/>
  <Override PartName="/ppt/media/image33.wmf" ContentType="image/x-wmf"/>
  <Override PartName="/ppt/media/image56.emf" ContentType="image/x-emf"/>
  <Override PartName="/ppt/media/image53.emf" ContentType="image/x-emf"/>
  <Override PartName="/ppt/media/image8.wmf" ContentType="image/x-wmf"/>
  <Override PartName="/ppt/media/image19.gif" ContentType="image/gif"/>
  <Override PartName="/ppt/media/image50.emf" ContentType="image/x-emf"/>
  <Override PartName="/ppt/media/image14.emf" ContentType="image/x-emf"/>
  <Override PartName="/ppt/media/image12.wmf" ContentType="image/x-wmf"/>
  <Override PartName="/ppt/media/image34.wmf" ContentType="image/x-wmf"/>
  <Override PartName="/ppt/media/image11.wmf" ContentType="image/x-wmf"/>
  <Override PartName="/ppt/media/image5.wmf" ContentType="image/x-wmf"/>
  <Override PartName="/ppt/media/image51.emf" ContentType="image/x-emf"/>
  <Override PartName="/ppt/media/image47.emf" ContentType="image/x-emf"/>
  <Override PartName="/ppt/media/image52.emf" ContentType="image/x-emf"/>
  <Override PartName="/ppt/presentation.xml" ContentType="application/vnd.openxmlformats-officedocument.presentationml.presentation.main+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bg>
      <p:bgPr>
        <a:solidFill>
          <a:srgbClr val="FFFFFF"/>
        </a:solidFill>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320"/>
            <a:ext cx="8229600" cy="1143000"/>
          </a:xfrm>
          <a:prstGeom prst="rect">
            <a:avLst/>
          </a:prstGeom>
          <a:noFill/>
          <a:ln w="0">
            <a:noFill/>
          </a:ln>
        </p:spPr>
        <p:txBody>
          <a:bodyPr lIns="90000" tIns="46800" rIns="90000" bIns="46800" anchor="ctr">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4400" b="0" u="none" strike="noStrike">
                <a:solidFill>
                  <a:srgbClr val="000000"/>
                </a:solidFill>
                <a:effectLst/>
                <a:uFillTx/>
                <a:latin typeface="Calibri"/>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u="none" strike="noStrike">
                <a:solidFill>
                  <a:srgbClr val="000000"/>
                </a:solidFill>
                <a:effectLst/>
                <a:uFillTx/>
                <a:latin typeface="Calibri"/>
              </a:rPr>
              <a:t>Click to edit the title text format</a:t>
            </a:r>
            <a:endParaRPr lang="en-US" sz="4400" b="0" u="none" strike="noStrike">
              <a:solidFill>
                <a:srgbClr val="000000"/>
              </a:solidFill>
              <a:effectLst/>
              <a:uFillTx/>
              <a:latin typeface="Calibri"/>
            </a:endParaRPr>
          </a:p>
        </p:txBody>
      </p:sp>
      <p:sp>
        <p:nvSpPr>
          <p:cNvPr id="3" name="PlaceHolder 2"/>
          <p:cNvSpPr>
            <a:spLocks noGrp="1"/>
          </p:cNvSpPr>
          <p:nvPr>
            <p:ph type="body"/>
          </p:nvPr>
        </p:nvSpPr>
        <p:spPr>
          <a:xfrm>
            <a:off x="457200" y="1600200"/>
            <a:ext cx="8229600" cy="4525920"/>
          </a:xfrm>
          <a:prstGeom prst="rect">
            <a:avLst/>
          </a:prstGeom>
          <a:noFill/>
          <a:ln w="0">
            <a:noFill/>
          </a:ln>
        </p:spPr>
        <p:txBody>
          <a:bodyPr lIns="90000" tIns="46800" rIns="90000" bIns="46800" anchor="t">
            <a:normAutofit/>
          </a:bodyPr>
          <a:lstStyle>
            <a:lvl1pPr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1pPr>
            <a:lvl2pPr lvl="1"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2pPr>
            <a:lvl3pPr lvl="2"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3pPr>
            <a:lvl4pPr lvl="3"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4pPr>
            <a:lvl5pPr lvl="4"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5pPr>
            <a:lvl6pPr lvl="5"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6pPr>
            <a:lvl7pPr lvl="6"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7pPr>
          </a:lstStyle>
          <a:p>
            <a:pPr marL="343080" indent="-34308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Click to edit the outline text format</a:t>
            </a:r>
            <a:endParaRPr lang="en-US" sz="3200" b="0" u="none" strike="noStrike">
              <a:solidFill>
                <a:srgbClr val="000000"/>
              </a:solidFill>
              <a:effectLst/>
              <a:uFillTx/>
              <a:latin typeface="Calibri"/>
            </a:endParaRPr>
          </a:p>
          <a:p>
            <a:pPr marL="743040" lvl="1" indent="-28584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Second Outline Level</a:t>
            </a:r>
            <a:endParaRPr lang="en-US" sz="3200" b="0" u="none" strike="noStrike">
              <a:solidFill>
                <a:srgbClr val="000000"/>
              </a:solidFill>
              <a:effectLst/>
              <a:uFillTx/>
              <a:latin typeface="Calibri"/>
            </a:endParaRPr>
          </a:p>
          <a:p>
            <a:pPr marL="1143000" lvl="2"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Third Outline Level</a:t>
            </a:r>
            <a:endParaRPr lang="en-US" sz="3200" b="0" u="none" strike="noStrike">
              <a:solidFill>
                <a:srgbClr val="000000"/>
              </a:solidFill>
              <a:effectLst/>
              <a:uFillTx/>
              <a:latin typeface="Calibri"/>
            </a:endParaRPr>
          </a:p>
          <a:p>
            <a:pPr marL="1600200" lvl="3"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Fourth Outline Level</a:t>
            </a:r>
            <a:endParaRPr lang="en-US" sz="3200" b="0" u="none" strike="noStrike">
              <a:solidFill>
                <a:srgbClr val="000000"/>
              </a:solidFill>
              <a:effectLst/>
              <a:uFillTx/>
              <a:latin typeface="Calibri"/>
            </a:endParaRPr>
          </a:p>
          <a:p>
            <a:pPr marL="2057400" lvl="4"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Fifth Outline Level</a:t>
            </a:r>
            <a:endParaRPr lang="en-US" sz="3200" b="0" u="none" strike="noStrike">
              <a:solidFill>
                <a:srgbClr val="000000"/>
              </a:solidFill>
              <a:effectLst/>
              <a:uFillTx/>
              <a:latin typeface="Calibri"/>
            </a:endParaRPr>
          </a:p>
          <a:p>
            <a:pPr marL="2057400" lvl="5"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Sixth Outline Level</a:t>
            </a:r>
            <a:endParaRPr lang="en-US" sz="3200" b="0" u="none" strike="noStrike">
              <a:solidFill>
                <a:srgbClr val="000000"/>
              </a:solidFill>
              <a:effectLst/>
              <a:uFillTx/>
              <a:latin typeface="Calibri"/>
            </a:endParaRPr>
          </a:p>
          <a:p>
            <a:pPr marL="2057400" lvl="6"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Seventh Outline Level</a:t>
            </a:r>
            <a:endParaRPr lang="en-US" sz="3200" b="0" u="none" strike="noStrike">
              <a:solidFill>
                <a:srgbClr val="000000"/>
              </a:solidFill>
              <a:effectLst/>
              <a:uFillTx/>
              <a:latin typeface="Calibri"/>
            </a:endParaRPr>
          </a:p>
        </p:txBody>
      </p:sp>
      <p:sp>
        <p:nvSpPr>
          <p:cNvPr id="4" name="PlaceHolder 3"/>
          <p:cNvSpPr>
            <a:spLocks noGrp="1"/>
          </p:cNvSpPr>
          <p:nvPr>
            <p:ph type="dt" idx="1"/>
          </p:nvPr>
        </p:nvSpPr>
        <p:spPr>
          <a:xfrm>
            <a:off x="456840" y="6356520"/>
            <a:ext cx="2133720" cy="365040"/>
          </a:xfrm>
          <a:prstGeom prst="rect">
            <a:avLst/>
          </a:prstGeom>
          <a:noFill/>
          <a:ln w="0">
            <a:noFill/>
          </a:ln>
        </p:spPr>
        <p:txBody>
          <a:bodyPr lIns="90000" tIns="46800" rIns="90000" bIns="46800" anchor="ctr">
            <a:noAutofit/>
          </a:bodyPr>
          <a:lstStyle>
            <a:lvl1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B3FA35-049F-4B0D-ABB4-AC3416C64AD3}" type="datetime5">
              <a:rPr lang="en-GB" sz="1200" b="0" u="none" strike="noStrike">
                <a:solidFill>
                  <a:srgbClr val="898989"/>
                </a:solidFill>
                <a:effectLst/>
                <a:uFillTx/>
                <a:latin typeface="Times New Roman"/>
              </a:rPr>
              <a:t>4 Jul 2026</a:t>
            </a:fld>
            <a:endParaRPr lang="en-US" sz="1200" b="0" u="none" strike="noStrike">
              <a:solidFill>
                <a:srgbClr val="000000"/>
              </a:solidFill>
              <a:effectLst/>
              <a:uFillTx/>
              <a:latin typeface="Times New Roman"/>
            </a:endParaRPr>
          </a:p>
        </p:txBody>
      </p:sp>
      <p:sp>
        <p:nvSpPr>
          <p:cNvPr id="5" name="PlaceHolder 4"/>
          <p:cNvSpPr>
            <a:spLocks noGrp="1"/>
          </p:cNvSpPr>
          <p:nvPr>
            <p:ph type="ftr" idx="2"/>
          </p:nvPr>
        </p:nvSpPr>
        <p:spPr>
          <a:xfrm>
            <a:off x="3124080" y="6356520"/>
            <a:ext cx="2895840" cy="365040"/>
          </a:xfrm>
          <a:prstGeom prst="rect">
            <a:avLst/>
          </a:prstGeom>
          <a:noFill/>
          <a:ln w="0">
            <a:noFill/>
          </a:ln>
        </p:spPr>
        <p:txBody>
          <a:bodyPr lIns="90000" tIns="46800" rIns="90000" bIns="46800" anchor="ctr">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Times New Roman"/>
              </a:rPr>
              <a:t>Created by Mr. Lafferty Maths Dept.</a:t>
            </a:r>
            <a:endParaRPr lang="en-US" sz="1200" b="0" u="none" strike="noStrike">
              <a:solidFill>
                <a:srgbClr val="000000"/>
              </a:solidFill>
              <a:effectLst/>
              <a:uFillTx/>
              <a:latin typeface="Times New Roman"/>
            </a:endParaRPr>
          </a:p>
        </p:txBody>
      </p:sp>
      <p:sp>
        <p:nvSpPr>
          <p:cNvPr id="6" name="PlaceHolder 5"/>
          <p:cNvSpPr>
            <a:spLocks noGrp="1"/>
          </p:cNvSpPr>
          <p:nvPr>
            <p:ph type="sldNum" idx="3"/>
          </p:nvPr>
        </p:nvSpPr>
        <p:spPr>
          <a:xfrm>
            <a:off x="6552720" y="6356520"/>
            <a:ext cx="2133720" cy="365040"/>
          </a:xfrm>
          <a:prstGeom prst="rect">
            <a:avLst/>
          </a:prstGeom>
          <a:noFill/>
          <a:ln w="0">
            <a:noFill/>
          </a:ln>
        </p:spPr>
        <p:txBody>
          <a:bodyPr lIns="90000" tIns="46800" rIns="90000" bIns="46800" anchor="ctr">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2130D1-8ECA-4995-B470-A4AEF5CF545F}" type="slidenum">
              <a:rPr lang="en-GB" sz="1200" b="0" u="none" strike="noStrike">
                <a:solidFill>
                  <a:srgbClr val="898989"/>
                </a:solidFill>
                <a:effectLst/>
                <a:uFillTx/>
                <a:latin typeface="Times New Roman"/>
              </a:rPr>
              <a:t>&lt;number&gt;</a:t>
            </a:fld>
            <a:endParaRPr lang="en-US" sz="12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a:noFill/>
          <a:ln w="0">
            <a:noFill/>
          </a:ln>
        </p:spPr>
        <p:txBody>
          <a:bodyPr lIns="90000" tIns="46800" rIns="90000" bIns="46800" anchor="ctr">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4400" b="0" u="none" strike="noStrike">
                <a:solidFill>
                  <a:srgbClr val="000000"/>
                </a:solidFill>
                <a:effectLst/>
                <a:uFillTx/>
                <a:latin typeface="Arial"/>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u="none" strike="noStrike">
                <a:solidFill>
                  <a:srgbClr val="000000"/>
                </a:solidFill>
                <a:effectLst/>
                <a:uFillTx/>
                <a:latin typeface="Arial"/>
              </a:rPr>
              <a:t>Click to edit the title text format</a:t>
            </a:r>
            <a:endParaRPr lang="en-US" sz="4400" b="0" u="none" strike="noStrike">
              <a:solidFill>
                <a:srgbClr val="000000"/>
              </a:solidFill>
              <a:effectLst/>
              <a:uFillTx/>
              <a:latin typeface="Arial"/>
            </a:endParaRPr>
          </a:p>
        </p:txBody>
      </p:sp>
      <p:sp>
        <p:nvSpPr>
          <p:cNvPr id="8" name="PlaceHolder 2"/>
          <p:cNvSpPr>
            <a:spLocks noGrp="1"/>
          </p:cNvSpPr>
          <p:nvPr>
            <p:ph type="body"/>
          </p:nvPr>
        </p:nvSpPr>
        <p:spPr>
          <a:xfrm>
            <a:off x="457200" y="1600200"/>
            <a:ext cx="8229600" cy="4525920"/>
          </a:xfrm>
          <a:prstGeom prst="rect">
            <a:avLst/>
          </a:prstGeom>
          <a:noFill/>
          <a:ln w="0">
            <a:noFill/>
          </a:ln>
        </p:spPr>
        <p:txBody>
          <a:bodyPr lIns="90000" tIns="46800" rIns="90000" bIns="46800" anchor="t">
            <a:normAutofit/>
          </a:bodyPr>
          <a:lstStyle>
            <a:lvl1pPr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1pPr>
            <a:lvl2pPr lvl="1"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2pPr>
            <a:lvl3pPr lvl="2"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3pPr>
            <a:lvl4pPr lvl="3"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4pPr>
            <a:lvl5pPr lvl="4"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5pPr>
            <a:lvl6pPr lvl="5"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6pPr>
            <a:lvl7pPr lvl="6"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Arial"/>
              </a:defRPr>
            </a:lvl7pPr>
          </a:lstStyle>
          <a:p>
            <a:pPr marL="343080" indent="-34308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Click to edit the outline text format</a:t>
            </a:r>
            <a:endParaRPr lang="en-US" sz="3200" b="0" u="none" strike="noStrike">
              <a:solidFill>
                <a:srgbClr val="000000"/>
              </a:solidFill>
              <a:effectLst/>
              <a:uFillTx/>
              <a:latin typeface="Arial"/>
            </a:endParaRPr>
          </a:p>
          <a:p>
            <a:pPr marL="743040" lvl="1" indent="-28584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Second Outline Level</a:t>
            </a:r>
            <a:endParaRPr lang="en-US" sz="3200" b="0" u="none" strike="noStrike">
              <a:solidFill>
                <a:srgbClr val="000000"/>
              </a:solidFill>
              <a:effectLst/>
              <a:uFillTx/>
              <a:latin typeface="Arial"/>
            </a:endParaRPr>
          </a:p>
          <a:p>
            <a:pPr marL="1143000" lvl="2"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Third Outline Level</a:t>
            </a:r>
            <a:endParaRPr lang="en-US" sz="3200" b="0" u="none" strike="noStrike">
              <a:solidFill>
                <a:srgbClr val="000000"/>
              </a:solidFill>
              <a:effectLst/>
              <a:uFillTx/>
              <a:latin typeface="Arial"/>
            </a:endParaRPr>
          </a:p>
          <a:p>
            <a:pPr marL="1600200" lvl="3"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Fourth Outline Level</a:t>
            </a:r>
            <a:endParaRPr lang="en-US" sz="3200" b="0" u="none" strike="noStrike">
              <a:solidFill>
                <a:srgbClr val="000000"/>
              </a:solidFill>
              <a:effectLst/>
              <a:uFillTx/>
              <a:latin typeface="Arial"/>
            </a:endParaRPr>
          </a:p>
          <a:p>
            <a:pPr marL="2057400" lvl="4"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Fifth Outline Level</a:t>
            </a:r>
            <a:endParaRPr lang="en-US" sz="3200" b="0" u="none" strike="noStrike">
              <a:solidFill>
                <a:srgbClr val="000000"/>
              </a:solidFill>
              <a:effectLst/>
              <a:uFillTx/>
              <a:latin typeface="Arial"/>
            </a:endParaRPr>
          </a:p>
          <a:p>
            <a:pPr marL="2057400" lvl="5"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Sixth Outline Level</a:t>
            </a:r>
            <a:endParaRPr lang="en-US" sz="3200" b="0" u="none" strike="noStrike">
              <a:solidFill>
                <a:srgbClr val="000000"/>
              </a:solidFill>
              <a:effectLst/>
              <a:uFillTx/>
              <a:latin typeface="Arial"/>
            </a:endParaRPr>
          </a:p>
          <a:p>
            <a:pPr marL="2057400" lvl="6"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Arial"/>
              </a:rPr>
              <a:t>Seventh Outline Level</a:t>
            </a:r>
            <a:endParaRPr lang="en-US" sz="3200" b="0" u="none" strike="noStrike">
              <a:solidFill>
                <a:srgbClr val="000000"/>
              </a:solidFill>
              <a:effectLst/>
              <a:uFillTx/>
              <a:latin typeface="Arial"/>
            </a:endParaRPr>
          </a:p>
        </p:txBody>
      </p:sp>
      <p:sp>
        <p:nvSpPr>
          <p:cNvPr id="9" name="PlaceHolder 3"/>
          <p:cNvSpPr>
            <a:spLocks noGrp="1"/>
          </p:cNvSpPr>
          <p:nvPr>
            <p:ph type="dt" idx="4"/>
          </p:nvPr>
        </p:nvSpPr>
        <p:spPr>
          <a:xfrm>
            <a:off x="456840" y="6244920"/>
            <a:ext cx="2133720" cy="476280"/>
          </a:xfrm>
          <a:prstGeom prst="rect">
            <a:avLst/>
          </a:prstGeom>
          <a:noFill/>
          <a:ln w="0">
            <a:noFill/>
          </a:ln>
        </p:spPr>
        <p:txBody>
          <a:bodyPr lIns="90000" tIns="46800" rIns="90000" bIns="46800" anchor="t">
            <a:noAutofit/>
          </a:bodyPr>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0" name="PlaceHolder 4"/>
          <p:cNvSpPr>
            <a:spLocks noGrp="1"/>
          </p:cNvSpPr>
          <p:nvPr>
            <p:ph type="ftr" idx="5"/>
          </p:nvPr>
        </p:nvSpPr>
        <p:spPr>
          <a:xfrm>
            <a:off x="3124080" y="6244920"/>
            <a:ext cx="2895840" cy="476280"/>
          </a:xfrm>
          <a:prstGeom prst="rect">
            <a:avLst/>
          </a:prstGeom>
          <a:noFill/>
          <a:ln w="0">
            <a:noFill/>
          </a:ln>
        </p:spPr>
        <p:txBody>
          <a:bodyPr lIns="90000" tIns="46800" rIns="90000" bIns="46800" anchor="t">
            <a:noAutofit/>
          </a:bodyPr>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1" name="PlaceHolder 5"/>
          <p:cNvSpPr>
            <a:spLocks noGrp="1"/>
          </p:cNvSpPr>
          <p:nvPr>
            <p:ph type="sldNum" idx="6"/>
          </p:nvPr>
        </p:nvSpPr>
        <p:spPr>
          <a:xfrm>
            <a:off x="6552720" y="6244920"/>
            <a:ext cx="2133720" cy="476280"/>
          </a:xfrm>
          <a:prstGeom prst="rect">
            <a:avLst/>
          </a:prstGeom>
          <a:noFill/>
          <a:ln w="0">
            <a:noFill/>
          </a:ln>
        </p:spPr>
        <p:txBody>
          <a:bodyPr lIns="90000" tIns="46800" rIns="90000" bIns="46800" anchor="t">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400" b="0" u="none" strike="noStrike">
                <a:solidFill>
                  <a:srgbClr val="000000"/>
                </a:solidFill>
                <a:effectLst/>
                <a:uFillTx/>
                <a:latin typeface="Times New Roman"/>
              </a:defRPr>
            </a:lvl1pPr>
          </a:lstStyle>
          <a:p>
            <a:pPr marL="216000"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B386FC2-2A52-47E4-AF6A-1397905B8C56}" type="slidenum">
              <a:rPr lang="en-GB" sz="1400" b="0" u="none" strike="noStrike">
                <a:solidFill>
                  <a:srgbClr val="000000"/>
                </a:solidFill>
                <a:effectLst/>
                <a:uFillTx/>
                <a:latin typeface="Times New Roman"/>
              </a:rPr>
              <a:t>&lt;number&gt;</a:t>
            </a:fld>
            <a:endParaRPr lang="en-US" sz="14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4">
    <p:bg>
      <p:bgPr>
        <a:solidFill>
          <a:srgbClr val="000066"/>
        </a:solidFill>
      </p:bgPr>
    </p:bg>
    <p:spTree>
      <p:nvGrpSpPr>
        <p:cNvPr id="1" name=""/>
        <p:cNvGrpSpPr/>
        <p:nvPr/>
      </p:nvGrpSpPr>
      <p:grpSpPr>
        <a:xfrm>
          <a:off x="0" y="0"/>
          <a:ext cx="0" cy="0"/>
          <a:chOff x="0" y="0"/>
          <a:chExt cx="0" cy="0"/>
        </a:xfrm>
      </p:grpSpPr>
      <p:grpSp>
        <p:nvGrpSpPr>
          <p:cNvPr id="12" name="Group 2"/>
          <p:cNvGrpSpPr/>
          <p:nvPr/>
        </p:nvGrpSpPr>
        <p:grpSpPr>
          <a:xfrm>
            <a:off x="0" y="6480"/>
            <a:ext cx="9140760" cy="6851520"/>
            <a:chOff x="0" y="6480"/>
            <a:chExt cx="9140760" cy="6851520"/>
          </a:xfrm>
        </p:grpSpPr>
        <p:sp>
          <p:nvSpPr>
            <p:cNvPr id="13" name="Freeform 3"/>
            <p:cNvSpPr/>
            <p:nvPr/>
          </p:nvSpPr>
          <p:spPr>
            <a:xfrm>
              <a:off x="885960" y="1843200"/>
              <a:ext cx="8254800" cy="5014800"/>
            </a:xfrm>
            <a:custGeom>
              <a:avLst/>
              <a:gdLst>
                <a:gd name="textAreaLeft" fmla="*/ 0 w 8254800"/>
                <a:gd name="textAreaRight" fmla="*/ 8255160 w 8254800"/>
                <a:gd name="textAreaTop" fmla="*/ 0 h 5014800"/>
                <a:gd name="textAreaBottom" fmla="*/ 5015160 h 5014800"/>
                <a:gd name="GluePoint1X" fmla="*/ 0 w 5184"/>
                <a:gd name="GluePoint1Y" fmla="*/ 3159 h 3159"/>
                <a:gd name="GluePoint2X" fmla="*/ 5184 w 5184"/>
                <a:gd name="GluePoint2Y" fmla="*/ 3159 h 3159"/>
                <a:gd name="GluePoint3X" fmla="*/ 5184 w 5184"/>
                <a:gd name="GluePoint3Y" fmla="*/ 0 h 3159"/>
                <a:gd name="GluePoint4X" fmla="*/ 0 w 5184"/>
                <a:gd name="GluePoint4Y" fmla="*/ 0 h 3159"/>
                <a:gd name="GluePoint5X" fmla="*/ 0 w 5184"/>
                <a:gd name="GluePoint5Y" fmla="*/ 3159 h 3159"/>
                <a:gd name="GluePoint6X" fmla="*/ 0 w 5184"/>
                <a:gd name="GluePoint6Y" fmla="*/ 3159 h 315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5184" h="3159">
                  <a:moveTo>
                    <a:pt x="0" y="3159"/>
                  </a:moveTo>
                  <a:lnTo>
                    <a:pt x="5184" y="3159"/>
                  </a:lnTo>
                  <a:lnTo>
                    <a:pt x="5184" y="0"/>
                  </a:lnTo>
                  <a:lnTo>
                    <a:pt x="0" y="0"/>
                  </a:lnTo>
                  <a:lnTo>
                    <a:pt x="0" y="3159"/>
                  </a:lnTo>
                  <a:lnTo>
                    <a:pt x="0" y="3159"/>
                  </a:lnTo>
                  <a:close/>
                </a:path>
              </a:pathLst>
            </a:custGeom>
            <a:gradFill rotWithShape="0">
              <a:gsLst>
                <a:gs pos="0">
                  <a:srgbClr val="000066"/>
                </a:gs>
                <a:gs pos="100000">
                  <a:srgbClr val="000099"/>
                </a:gs>
              </a:gsLst>
              <a:lin ang="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4" name="Freeform 4"/>
            <p:cNvSpPr/>
            <p:nvPr/>
          </p:nvSpPr>
          <p:spPr>
            <a:xfrm>
              <a:off x="0" y="1843200"/>
              <a:ext cx="885960" cy="5014800"/>
            </a:xfrm>
            <a:custGeom>
              <a:avLst/>
              <a:gdLst>
                <a:gd name="textAreaLeft" fmla="*/ 0 w 885960"/>
                <a:gd name="textAreaRight" fmla="*/ 885960 w 885960"/>
                <a:gd name="textAreaTop" fmla="*/ 0 h 5014800"/>
                <a:gd name="textAreaBottom" fmla="*/ 5015160 h 5014800"/>
                <a:gd name="GluePoint1X" fmla="*/ 0 w 556"/>
                <a:gd name="GluePoint1Y" fmla="*/ 0 h 3159"/>
                <a:gd name="GluePoint2X" fmla="*/ 0 w 556"/>
                <a:gd name="GluePoint2Y" fmla="*/ 3159 h 3159"/>
                <a:gd name="GluePoint3X" fmla="*/ 556 w 556"/>
                <a:gd name="GluePoint3Y" fmla="*/ 3159 h 3159"/>
                <a:gd name="GluePoint4X" fmla="*/ 556 w 556"/>
                <a:gd name="GluePoint4Y" fmla="*/ 0 h 3159"/>
                <a:gd name="GluePoint5X" fmla="*/ 0 w 556"/>
                <a:gd name="GluePoint5Y" fmla="*/ 0 h 3159"/>
                <a:gd name="GluePoint6X" fmla="*/ 0 w 556"/>
                <a:gd name="GluePoint6Y" fmla="*/ 0 h 3159"/>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556" h="3159">
                  <a:moveTo>
                    <a:pt x="0" y="0"/>
                  </a:moveTo>
                  <a:lnTo>
                    <a:pt x="0" y="3159"/>
                  </a:lnTo>
                  <a:lnTo>
                    <a:pt x="556" y="3159"/>
                  </a:lnTo>
                  <a:lnTo>
                    <a:pt x="556" y="0"/>
                  </a:lnTo>
                  <a:lnTo>
                    <a:pt x="0" y="0"/>
                  </a:lnTo>
                  <a:lnTo>
                    <a:pt x="0" y="0"/>
                  </a:lnTo>
                  <a:close/>
                </a:path>
              </a:pathLst>
            </a:custGeom>
            <a:gradFill rotWithShape="0">
              <a:gsLst>
                <a:gs pos="0">
                  <a:srgbClr val="000066"/>
                </a:gs>
                <a:gs pos="100000">
                  <a:srgbClr val="000099"/>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grpSp>
          <p:nvGrpSpPr>
            <p:cNvPr id="15" name="Group 5"/>
            <p:cNvGrpSpPr/>
            <p:nvPr/>
          </p:nvGrpSpPr>
          <p:grpSpPr>
            <a:xfrm>
              <a:off x="0" y="6480"/>
              <a:ext cx="9140760" cy="6851520"/>
              <a:chOff x="0" y="6480"/>
              <a:chExt cx="9140760" cy="6851520"/>
            </a:xfrm>
          </p:grpSpPr>
          <p:sp>
            <p:nvSpPr>
              <p:cNvPr id="16" name="Freeform 6"/>
              <p:cNvSpPr/>
              <p:nvPr/>
            </p:nvSpPr>
            <p:spPr>
              <a:xfrm>
                <a:off x="876240" y="6480"/>
                <a:ext cx="19080" cy="1103040"/>
              </a:xfrm>
              <a:custGeom>
                <a:avLst/>
                <a:gdLst>
                  <a:gd name="textAreaLeft" fmla="*/ 0 w 19080"/>
                  <a:gd name="textAreaRight" fmla="*/ 19440 w 19080"/>
                  <a:gd name="textAreaTop" fmla="*/ 0 h 1103040"/>
                  <a:gd name="textAreaBottom" fmla="*/ 1103400 h 1103040"/>
                  <a:gd name="GluePoint1X" fmla="*/ 12 w 12"/>
                  <a:gd name="GluePoint1Y" fmla="*/ 0 h 695"/>
                  <a:gd name="GluePoint2X" fmla="*/ 0 w 12"/>
                  <a:gd name="GluePoint2Y" fmla="*/ 0 h 695"/>
                  <a:gd name="GluePoint3X" fmla="*/ 0 w 12"/>
                  <a:gd name="GluePoint3Y" fmla="*/ 695 h 695"/>
                  <a:gd name="GluePoint4X" fmla="*/ 12 w 12"/>
                  <a:gd name="GluePoint4Y" fmla="*/ 695 h 695"/>
                  <a:gd name="GluePoint5X" fmla="*/ 12 w 12"/>
                  <a:gd name="GluePoint5Y" fmla="*/ 0 h 695"/>
                  <a:gd name="GluePoint6X" fmla="*/ 12 w 12"/>
                  <a:gd name="GluePoint6Y" fmla="*/ 0 h 695"/>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12" h="695">
                    <a:moveTo>
                      <a:pt x="12" y="0"/>
                    </a:moveTo>
                    <a:lnTo>
                      <a:pt x="0" y="0"/>
                    </a:lnTo>
                    <a:lnTo>
                      <a:pt x="0" y="695"/>
                    </a:lnTo>
                    <a:lnTo>
                      <a:pt x="12" y="695"/>
                    </a:lnTo>
                    <a:lnTo>
                      <a:pt x="12" y="0"/>
                    </a:lnTo>
                    <a:lnTo>
                      <a:pt x="12" y="0"/>
                    </a:lnTo>
                    <a:close/>
                  </a:path>
                </a:pathLst>
              </a:custGeom>
              <a:gradFill rotWithShape="0">
                <a:gsLst>
                  <a:gs pos="0">
                    <a:srgbClr val="000066"/>
                  </a:gs>
                  <a:gs pos="100000">
                    <a:srgbClr val="000099"/>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7" name="Freeform 7"/>
              <p:cNvSpPr/>
              <p:nvPr/>
            </p:nvSpPr>
            <p:spPr>
              <a:xfrm>
                <a:off x="876240" y="2576520"/>
                <a:ext cx="19080" cy="4281480"/>
              </a:xfrm>
              <a:custGeom>
                <a:avLst/>
                <a:gdLst>
                  <a:gd name="textAreaLeft" fmla="*/ 0 w 19080"/>
                  <a:gd name="textAreaRight" fmla="*/ 19440 w 19080"/>
                  <a:gd name="textAreaTop" fmla="*/ 0 h 4281480"/>
                  <a:gd name="textAreaBottom" fmla="*/ 4281840 h 4281480"/>
                  <a:gd name="GluePoint1X" fmla="*/ 0 w 12"/>
                  <a:gd name="GluePoint1Y" fmla="*/ 2697 h 2697"/>
                  <a:gd name="GluePoint2X" fmla="*/ 12 w 12"/>
                  <a:gd name="GluePoint2Y" fmla="*/ 2697 h 2697"/>
                  <a:gd name="GluePoint3X" fmla="*/ 12 w 12"/>
                  <a:gd name="GluePoint3Y" fmla="*/ 0 h 2697"/>
                  <a:gd name="GluePoint4X" fmla="*/ 0 w 12"/>
                  <a:gd name="GluePoint4Y" fmla="*/ 0 h 2697"/>
                  <a:gd name="GluePoint5X" fmla="*/ 0 w 12"/>
                  <a:gd name="GluePoint5Y" fmla="*/ 2697 h 2697"/>
                  <a:gd name="GluePoint6X" fmla="*/ 0 w 12"/>
                  <a:gd name="GluePoint6Y" fmla="*/ 2697 h 2697"/>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12" h="2697">
                    <a:moveTo>
                      <a:pt x="0" y="2697"/>
                    </a:moveTo>
                    <a:lnTo>
                      <a:pt x="12" y="2697"/>
                    </a:lnTo>
                    <a:lnTo>
                      <a:pt x="12" y="0"/>
                    </a:lnTo>
                    <a:lnTo>
                      <a:pt x="0" y="0"/>
                    </a:lnTo>
                    <a:lnTo>
                      <a:pt x="0" y="2697"/>
                    </a:lnTo>
                    <a:lnTo>
                      <a:pt x="0" y="2697"/>
                    </a:lnTo>
                    <a:close/>
                  </a:path>
                </a:pathLst>
              </a:custGeom>
              <a:gradFill rotWithShape="0">
                <a:gsLst>
                  <a:gs pos="0">
                    <a:srgbClr val="000099"/>
                  </a:gs>
                  <a:gs pos="100000">
                    <a:srgbClr val="000066"/>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8" name="Freeform 8"/>
              <p:cNvSpPr/>
              <p:nvPr/>
            </p:nvSpPr>
            <p:spPr>
              <a:xfrm>
                <a:off x="1617840" y="1833480"/>
                <a:ext cx="7522920" cy="19080"/>
              </a:xfrm>
              <a:custGeom>
                <a:avLst/>
                <a:gdLst>
                  <a:gd name="textAreaLeft" fmla="*/ 0 w 7522920"/>
                  <a:gd name="textAreaRight" fmla="*/ 7523280 w 7522920"/>
                  <a:gd name="textAreaTop" fmla="*/ 0 h 19080"/>
                  <a:gd name="textAreaBottom" fmla="*/ 19440 h 19080"/>
                  <a:gd name="GluePoint1X" fmla="*/ 4724 w 4724"/>
                  <a:gd name="GluePoint1Y" fmla="*/ 0 h 12"/>
                  <a:gd name="GluePoint2X" fmla="*/ 0 w 4724"/>
                  <a:gd name="GluePoint2Y" fmla="*/ 0 h 12"/>
                  <a:gd name="GluePoint3X" fmla="*/ 0 w 4724"/>
                  <a:gd name="GluePoint3Y" fmla="*/ 12 h 12"/>
                  <a:gd name="GluePoint4X" fmla="*/ 4724 w 4724"/>
                  <a:gd name="GluePoint4Y" fmla="*/ 12 h 12"/>
                  <a:gd name="GluePoint5X" fmla="*/ 4724 w 4724"/>
                  <a:gd name="GluePoint5Y" fmla="*/ 0 h 12"/>
                  <a:gd name="GluePoint6X" fmla="*/ 4724 w 4724"/>
                  <a:gd name="GluePoint6Y" fmla="*/ 0 h 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4724" h="12">
                    <a:moveTo>
                      <a:pt x="4724" y="0"/>
                    </a:moveTo>
                    <a:lnTo>
                      <a:pt x="0" y="0"/>
                    </a:lnTo>
                    <a:lnTo>
                      <a:pt x="0" y="12"/>
                    </a:lnTo>
                    <a:lnTo>
                      <a:pt x="4724" y="12"/>
                    </a:lnTo>
                    <a:lnTo>
                      <a:pt x="4724" y="0"/>
                    </a:lnTo>
                    <a:lnTo>
                      <a:pt x="4724" y="0"/>
                    </a:lnTo>
                    <a:close/>
                  </a:path>
                </a:pathLst>
              </a:custGeom>
              <a:gradFill rotWithShape="0">
                <a:gsLst>
                  <a:gs pos="0">
                    <a:srgbClr val="000099"/>
                  </a:gs>
                  <a:gs pos="100000">
                    <a:srgbClr val="000066"/>
                  </a:gs>
                </a:gsLst>
                <a:lin ang="0"/>
              </a:gradFill>
              <a:ln w="0">
                <a:noFill/>
              </a:ln>
            </p:spPr>
            <p:style>
              <a:lnRef idx="0"/>
              <a:fillRef idx="0"/>
              <a:effectRef idx="0"/>
              <a:fontRef idx="minor"/>
            </p:style>
            <p:txBody>
              <a:bodyPr lIns="90000" tIns="-27360" rIns="90000" bIns="-2736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9" name="Freeform 9"/>
              <p:cNvSpPr/>
              <p:nvPr/>
            </p:nvSpPr>
            <p:spPr>
              <a:xfrm>
                <a:off x="876240" y="2176560"/>
                <a:ext cx="19080" cy="399960"/>
              </a:xfrm>
              <a:custGeom>
                <a:avLst/>
                <a:gdLst>
                  <a:gd name="textAreaLeft" fmla="*/ 0 w 19080"/>
                  <a:gd name="textAreaRight" fmla="*/ 19440 w 19080"/>
                  <a:gd name="textAreaTop" fmla="*/ 0 h 399960"/>
                  <a:gd name="textAreaBottom" fmla="*/ 400320 h 399960"/>
                  <a:gd name="GluePoint1X" fmla="*/ 0 w 12"/>
                  <a:gd name="GluePoint1Y" fmla="*/ 252 h 252"/>
                  <a:gd name="GluePoint2X" fmla="*/ 12 w 12"/>
                  <a:gd name="GluePoint2Y" fmla="*/ 252 h 252"/>
                  <a:gd name="GluePoint3X" fmla="*/ 12 w 12"/>
                  <a:gd name="GluePoint3Y" fmla="*/ 0 h 252"/>
                  <a:gd name="GluePoint4X" fmla="*/ 0 w 12"/>
                  <a:gd name="GluePoint4Y" fmla="*/ 0 h 252"/>
                  <a:gd name="GluePoint5X" fmla="*/ 0 w 12"/>
                  <a:gd name="GluePoint5Y" fmla="*/ 252 h 252"/>
                  <a:gd name="GluePoint6X" fmla="*/ 0 w 12"/>
                  <a:gd name="GluePoint6Y" fmla="*/ 252 h 25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12" h="252">
                    <a:moveTo>
                      <a:pt x="0" y="252"/>
                    </a:moveTo>
                    <a:lnTo>
                      <a:pt x="12" y="252"/>
                    </a:lnTo>
                    <a:lnTo>
                      <a:pt x="12" y="0"/>
                    </a:lnTo>
                    <a:lnTo>
                      <a:pt x="0" y="0"/>
                    </a:lnTo>
                    <a:lnTo>
                      <a:pt x="0" y="252"/>
                    </a:lnTo>
                    <a:lnTo>
                      <a:pt x="0" y="252"/>
                    </a:lnTo>
                    <a:close/>
                  </a:path>
                </a:pathLst>
              </a:custGeom>
              <a:gradFill rotWithShape="0">
                <a:gsLst>
                  <a:gs pos="0">
                    <a:srgbClr val="0066FF"/>
                  </a:gs>
                  <a:gs pos="100000">
                    <a:srgbClr val="000099"/>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0" name="Freeform 10"/>
              <p:cNvSpPr/>
              <p:nvPr/>
            </p:nvSpPr>
            <p:spPr>
              <a:xfrm>
                <a:off x="876240" y="1109520"/>
                <a:ext cx="19080" cy="400320"/>
              </a:xfrm>
              <a:custGeom>
                <a:avLst/>
                <a:gdLst>
                  <a:gd name="textAreaLeft" fmla="*/ 0 w 19080"/>
                  <a:gd name="textAreaRight" fmla="*/ 19440 w 19080"/>
                  <a:gd name="textAreaTop" fmla="*/ 0 h 400320"/>
                  <a:gd name="textAreaBottom" fmla="*/ 400680 h 400320"/>
                  <a:gd name="GluePoint1X" fmla="*/ 12 w 12"/>
                  <a:gd name="GluePoint1Y" fmla="*/ 0 h 252"/>
                  <a:gd name="GluePoint2X" fmla="*/ 0 w 12"/>
                  <a:gd name="GluePoint2Y" fmla="*/ 0 h 252"/>
                  <a:gd name="GluePoint3X" fmla="*/ 0 w 12"/>
                  <a:gd name="GluePoint3Y" fmla="*/ 252 h 252"/>
                  <a:gd name="GluePoint4X" fmla="*/ 12 w 12"/>
                  <a:gd name="GluePoint4Y" fmla="*/ 252 h 252"/>
                  <a:gd name="GluePoint5X" fmla="*/ 12 w 12"/>
                  <a:gd name="GluePoint5Y" fmla="*/ 0 h 252"/>
                  <a:gd name="GluePoint6X" fmla="*/ 12 w 12"/>
                  <a:gd name="GluePoint6Y" fmla="*/ 0 h 25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12" h="252">
                    <a:moveTo>
                      <a:pt x="12" y="0"/>
                    </a:moveTo>
                    <a:lnTo>
                      <a:pt x="0" y="0"/>
                    </a:lnTo>
                    <a:lnTo>
                      <a:pt x="0" y="252"/>
                    </a:lnTo>
                    <a:lnTo>
                      <a:pt x="12" y="252"/>
                    </a:lnTo>
                    <a:lnTo>
                      <a:pt x="12" y="0"/>
                    </a:lnTo>
                    <a:lnTo>
                      <a:pt x="12" y="0"/>
                    </a:lnTo>
                    <a:close/>
                  </a:path>
                </a:pathLst>
              </a:custGeom>
              <a:gradFill rotWithShape="0">
                <a:gsLst>
                  <a:gs pos="0">
                    <a:srgbClr val="000099"/>
                  </a:gs>
                  <a:gs pos="100000">
                    <a:srgbClr val="0066FF"/>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1" name="Freeform 11"/>
              <p:cNvSpPr/>
              <p:nvPr/>
            </p:nvSpPr>
            <p:spPr>
              <a:xfrm>
                <a:off x="876240" y="1509840"/>
                <a:ext cx="19080" cy="666720"/>
              </a:xfrm>
              <a:custGeom>
                <a:avLst/>
                <a:gdLst>
                  <a:gd name="textAreaLeft" fmla="*/ 0 w 19080"/>
                  <a:gd name="textAreaRight" fmla="*/ 19440 w 19080"/>
                  <a:gd name="textAreaTop" fmla="*/ 0 h 666720"/>
                  <a:gd name="textAreaBottom" fmla="*/ 667080 h 666720"/>
                  <a:gd name="GluePoint1X" fmla="*/ 0 w 12"/>
                  <a:gd name="GluePoint1Y" fmla="*/ 0 h 420"/>
                  <a:gd name="GluePoint2X" fmla="*/ 0 w 12"/>
                  <a:gd name="GluePoint2Y" fmla="*/ 420 h 420"/>
                  <a:gd name="GluePoint3X" fmla="*/ 12 w 12"/>
                  <a:gd name="GluePoint3Y" fmla="*/ 420 h 420"/>
                  <a:gd name="GluePoint4X" fmla="*/ 12 w 12"/>
                  <a:gd name="GluePoint4Y" fmla="*/ 0 h 420"/>
                  <a:gd name="GluePoint5X" fmla="*/ 0 w 12"/>
                  <a:gd name="GluePoint5Y" fmla="*/ 0 h 420"/>
                  <a:gd name="GluePoint6X" fmla="*/ 0 w 12"/>
                  <a:gd name="GluePoint6Y" fmla="*/ 0 h 420"/>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12" h="420">
                    <a:moveTo>
                      <a:pt x="0" y="0"/>
                    </a:moveTo>
                    <a:lnTo>
                      <a:pt x="0" y="420"/>
                    </a:lnTo>
                    <a:lnTo>
                      <a:pt x="12" y="420"/>
                    </a:lnTo>
                    <a:lnTo>
                      <a:pt x="12" y="0"/>
                    </a:lnTo>
                    <a:lnTo>
                      <a:pt x="0" y="0"/>
                    </a:lnTo>
                    <a:lnTo>
                      <a:pt x="0" y="0"/>
                    </a:lnTo>
                    <a:close/>
                  </a:path>
                </a:pathLst>
              </a:custGeom>
              <a:gradFill rotWithShape="0">
                <a:gsLst>
                  <a:gs pos="0">
                    <a:srgbClr val="0066FF"/>
                  </a:gs>
                  <a:gs pos="50000">
                    <a:srgbClr val="FFFFCC"/>
                  </a:gs>
                  <a:gs pos="100000">
                    <a:srgbClr val="0066FF"/>
                  </a:gs>
                </a:gsLst>
                <a:lin ang="5400000"/>
              </a:grad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2" name="Freeform 12"/>
              <p:cNvSpPr/>
              <p:nvPr/>
            </p:nvSpPr>
            <p:spPr>
              <a:xfrm>
                <a:off x="0" y="1833480"/>
                <a:ext cx="557280" cy="19080"/>
              </a:xfrm>
              <a:custGeom>
                <a:avLst/>
                <a:gdLst>
                  <a:gd name="textAreaLeft" fmla="*/ 0 w 557280"/>
                  <a:gd name="textAreaRight" fmla="*/ 557640 w 557280"/>
                  <a:gd name="textAreaTop" fmla="*/ 0 h 19080"/>
                  <a:gd name="textAreaBottom" fmla="*/ 19440 h 19080"/>
                  <a:gd name="GluePoint1X" fmla="*/ 0 w 251"/>
                  <a:gd name="GluePoint1Y" fmla="*/ 0 h 12"/>
                  <a:gd name="GluePoint2X" fmla="*/ 0 w 251"/>
                  <a:gd name="GluePoint2Y" fmla="*/ 12 h 12"/>
                  <a:gd name="GluePoint3X" fmla="*/ 251 w 251"/>
                  <a:gd name="GluePoint3Y" fmla="*/ 12 h 12"/>
                  <a:gd name="GluePoint4X" fmla="*/ 251 w 251"/>
                  <a:gd name="GluePoint4Y" fmla="*/ 0 h 12"/>
                  <a:gd name="GluePoint5X" fmla="*/ 0 w 251"/>
                  <a:gd name="GluePoint5Y" fmla="*/ 0 h 12"/>
                  <a:gd name="GluePoint6X" fmla="*/ 0 w 251"/>
                  <a:gd name="GluePoint6Y" fmla="*/ 0 h 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251" h="12">
                    <a:moveTo>
                      <a:pt x="0" y="0"/>
                    </a:moveTo>
                    <a:lnTo>
                      <a:pt x="0" y="12"/>
                    </a:lnTo>
                    <a:lnTo>
                      <a:pt x="251" y="12"/>
                    </a:lnTo>
                    <a:lnTo>
                      <a:pt x="251" y="0"/>
                    </a:lnTo>
                    <a:lnTo>
                      <a:pt x="0" y="0"/>
                    </a:lnTo>
                    <a:lnTo>
                      <a:pt x="0" y="0"/>
                    </a:lnTo>
                    <a:close/>
                  </a:path>
                </a:pathLst>
              </a:custGeom>
              <a:gradFill rotWithShape="0">
                <a:gsLst>
                  <a:gs pos="0">
                    <a:srgbClr val="000099"/>
                  </a:gs>
                  <a:gs pos="100000">
                    <a:srgbClr val="0066FF"/>
                  </a:gs>
                </a:gsLst>
                <a:lin ang="0"/>
              </a:gradFill>
              <a:ln w="0">
                <a:noFill/>
              </a:ln>
            </p:spPr>
            <p:style>
              <a:lnRef idx="0"/>
              <a:fillRef idx="0"/>
              <a:effectRef idx="0"/>
              <a:fontRef idx="minor"/>
            </p:style>
            <p:txBody>
              <a:bodyPr lIns="90000" tIns="-27360" rIns="90000" bIns="-2736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3" name="Freeform 13"/>
              <p:cNvSpPr/>
              <p:nvPr/>
            </p:nvSpPr>
            <p:spPr>
              <a:xfrm>
                <a:off x="1217520" y="1833480"/>
                <a:ext cx="400320" cy="19080"/>
              </a:xfrm>
              <a:custGeom>
                <a:avLst/>
                <a:gdLst>
                  <a:gd name="textAreaLeft" fmla="*/ 0 w 400320"/>
                  <a:gd name="textAreaRight" fmla="*/ 400680 w 400320"/>
                  <a:gd name="textAreaTop" fmla="*/ 0 h 19080"/>
                  <a:gd name="textAreaBottom" fmla="*/ 19440 h 19080"/>
                  <a:gd name="GluePoint1X" fmla="*/ 251 w 251"/>
                  <a:gd name="GluePoint1Y" fmla="*/ 0 h 12"/>
                  <a:gd name="GluePoint2X" fmla="*/ 0 w 251"/>
                  <a:gd name="GluePoint2Y" fmla="*/ 0 h 12"/>
                  <a:gd name="GluePoint3X" fmla="*/ 0 w 251"/>
                  <a:gd name="GluePoint3Y" fmla="*/ 12 h 12"/>
                  <a:gd name="GluePoint4X" fmla="*/ 251 w 251"/>
                  <a:gd name="GluePoint4Y" fmla="*/ 12 h 12"/>
                  <a:gd name="GluePoint5X" fmla="*/ 251 w 251"/>
                  <a:gd name="GluePoint5Y" fmla="*/ 0 h 12"/>
                  <a:gd name="GluePoint6X" fmla="*/ 251 w 251"/>
                  <a:gd name="GluePoint6Y" fmla="*/ 0 h 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251" h="12">
                    <a:moveTo>
                      <a:pt x="251" y="0"/>
                    </a:moveTo>
                    <a:lnTo>
                      <a:pt x="0" y="0"/>
                    </a:lnTo>
                    <a:lnTo>
                      <a:pt x="0" y="12"/>
                    </a:lnTo>
                    <a:lnTo>
                      <a:pt x="251" y="12"/>
                    </a:lnTo>
                    <a:lnTo>
                      <a:pt x="251" y="0"/>
                    </a:lnTo>
                    <a:lnTo>
                      <a:pt x="251" y="0"/>
                    </a:lnTo>
                    <a:close/>
                  </a:path>
                </a:pathLst>
              </a:custGeom>
              <a:gradFill rotWithShape="0">
                <a:gsLst>
                  <a:gs pos="0">
                    <a:srgbClr val="0066FF"/>
                  </a:gs>
                  <a:gs pos="100000">
                    <a:srgbClr val="000099"/>
                  </a:gs>
                </a:gsLst>
                <a:lin ang="0"/>
              </a:gradFill>
              <a:ln w="0">
                <a:noFill/>
              </a:ln>
            </p:spPr>
            <p:style>
              <a:lnRef idx="0"/>
              <a:fillRef idx="0"/>
              <a:effectRef idx="0"/>
              <a:fontRef idx="minor"/>
            </p:style>
            <p:txBody>
              <a:bodyPr lIns="90000" tIns="-27360" rIns="90000" bIns="-2736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4" name="Freeform 14"/>
              <p:cNvSpPr/>
              <p:nvPr/>
            </p:nvSpPr>
            <p:spPr>
              <a:xfrm>
                <a:off x="552600" y="1833480"/>
                <a:ext cx="664920" cy="19080"/>
              </a:xfrm>
              <a:custGeom>
                <a:avLst/>
                <a:gdLst>
                  <a:gd name="textAreaLeft" fmla="*/ 0 w 664920"/>
                  <a:gd name="textAreaRight" fmla="*/ 665280 w 664920"/>
                  <a:gd name="textAreaTop" fmla="*/ 0 h 19080"/>
                  <a:gd name="textAreaBottom" fmla="*/ 19440 h 19080"/>
                  <a:gd name="GluePoint1X" fmla="*/ 0 w 418"/>
                  <a:gd name="GluePoint1Y" fmla="*/ 0 h 12"/>
                  <a:gd name="GluePoint2X" fmla="*/ 0 w 418"/>
                  <a:gd name="GluePoint2Y" fmla="*/ 12 h 12"/>
                  <a:gd name="GluePoint3X" fmla="*/ 418 w 418"/>
                  <a:gd name="GluePoint3Y" fmla="*/ 12 h 12"/>
                  <a:gd name="GluePoint4X" fmla="*/ 418 w 418"/>
                  <a:gd name="GluePoint4Y" fmla="*/ 0 h 12"/>
                  <a:gd name="GluePoint5X" fmla="*/ 0 w 418"/>
                  <a:gd name="GluePoint5Y" fmla="*/ 0 h 12"/>
                  <a:gd name="GluePoint6X" fmla="*/ 0 w 418"/>
                  <a:gd name="GluePoint6Y" fmla="*/ 0 h 12"/>
                </a:gdLst>
                <a:ahLst/>
                <a:cxnLst>
                  <a:cxn ang="0">
                    <a:pos x="GluePoint1X" y="GluePoint1Y"/>
                  </a:cxn>
                  <a:cxn ang="0">
                    <a:pos x="GluePoint2X" y="GluePoint2Y"/>
                  </a:cxn>
                  <a:cxn ang="0">
                    <a:pos x="GluePoint3X" y="GluePoint3Y"/>
                  </a:cxn>
                  <a:cxn ang="0">
                    <a:pos x="GluePoint4X" y="GluePoint4Y"/>
                  </a:cxn>
                  <a:cxn ang="0">
                    <a:pos x="GluePoint5X" y="GluePoint5Y"/>
                  </a:cxn>
                  <a:cxn ang="0">
                    <a:pos x="GluePoint6X" y="GluePoint6Y"/>
                  </a:cxn>
                </a:cxnLst>
                <a:rect l="textAreaLeft" t="textAreaTop" r="textAreaRight" b="textAreaBottom"/>
                <a:pathLst>
                  <a:path w="418" h="12">
                    <a:moveTo>
                      <a:pt x="0" y="0"/>
                    </a:moveTo>
                    <a:lnTo>
                      <a:pt x="0" y="12"/>
                    </a:lnTo>
                    <a:lnTo>
                      <a:pt x="418" y="12"/>
                    </a:lnTo>
                    <a:lnTo>
                      <a:pt x="418" y="0"/>
                    </a:lnTo>
                    <a:lnTo>
                      <a:pt x="0" y="0"/>
                    </a:lnTo>
                    <a:lnTo>
                      <a:pt x="0" y="0"/>
                    </a:lnTo>
                    <a:close/>
                  </a:path>
                </a:pathLst>
              </a:custGeom>
              <a:gradFill rotWithShape="0">
                <a:gsLst>
                  <a:gs pos="0">
                    <a:srgbClr val="0066FF"/>
                  </a:gs>
                  <a:gs pos="50000">
                    <a:srgbClr val="FFFFCC"/>
                  </a:gs>
                  <a:gs pos="100000">
                    <a:srgbClr val="0066FF"/>
                  </a:gs>
                </a:gsLst>
                <a:lin ang="0"/>
              </a:gradFill>
              <a:ln w="0">
                <a:noFill/>
              </a:ln>
            </p:spPr>
            <p:style>
              <a:lnRef idx="0"/>
              <a:fillRef idx="0"/>
              <a:effectRef idx="0"/>
              <a:fontRef idx="minor"/>
            </p:style>
            <p:txBody>
              <a:bodyPr lIns="90000" tIns="-27360" rIns="90000" bIns="-2736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grpSp>
      </p:grpSp>
      <p:sp>
        <p:nvSpPr>
          <p:cNvPr id="25" name="TextBox 19"/>
          <p:cNvSpPr/>
          <p:nvPr/>
        </p:nvSpPr>
        <p:spPr>
          <a:xfrm>
            <a:off x="83520" y="1527120"/>
            <a:ext cx="778680" cy="33768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u="none" strike="noStrike">
                <a:solidFill>
                  <a:srgbClr val="FFFF00"/>
                </a:solidFill>
                <a:effectLst/>
                <a:uFillTx/>
                <a:latin typeface="Comic Sans MS"/>
              </a:rPr>
              <a:t>N5 LS</a:t>
            </a:r>
            <a:endParaRPr lang="en-US" sz="1600" b="0" u="none" strike="noStrike">
              <a:solidFill>
                <a:srgbClr val="FFFFFF"/>
              </a:solidFill>
              <a:effectLst/>
              <a:uFillTx/>
              <a:latin typeface="Comic Sans MS"/>
            </a:endParaRPr>
          </a:p>
        </p:txBody>
      </p:sp>
      <p:sp>
        <p:nvSpPr>
          <p:cNvPr id="26" name="PlaceHolder 1"/>
          <p:cNvSpPr>
            <a:spLocks noGrp="1"/>
          </p:cNvSpPr>
          <p:nvPr>
            <p:ph type="title"/>
          </p:nvPr>
        </p:nvSpPr>
        <p:spPr>
          <a:xfrm>
            <a:off x="1066320" y="304560"/>
            <a:ext cx="7543800" cy="1431720"/>
          </a:xfrm>
          <a:prstGeom prst="rect">
            <a:avLst/>
          </a:prstGeom>
          <a:noFill/>
          <a:ln w="0">
            <a:noFill/>
          </a:ln>
        </p:spPr>
        <p:txBody>
          <a:bodyPr lIns="90000" tIns="46800" rIns="90000" bIns="46800" anchor="ctr">
            <a:noAutofit/>
          </a:bodyPr>
          <a:lstStyle>
            <a:lvl1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4400" b="1" u="none" strike="noStrike">
                <a:solidFill>
                  <a:srgbClr val="EAEAEA"/>
                </a:solidFill>
                <a:effectLst/>
                <a:uFillTx/>
                <a:latin typeface="Tahoma"/>
              </a:defRPr>
            </a:lvl1pPr>
          </a:lstStyle>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u="none" strike="noStrike">
                <a:solidFill>
                  <a:srgbClr val="EAEAEA"/>
                </a:solidFill>
                <a:effectLst/>
                <a:uFillTx/>
                <a:latin typeface="Tahoma"/>
              </a:rPr>
              <a:t>Click to edit the title text format</a:t>
            </a:r>
            <a:endParaRPr lang="en-US" sz="4400" b="1" u="none" strike="noStrike">
              <a:solidFill>
                <a:srgbClr val="EAEAEA"/>
              </a:solidFill>
              <a:effectLst/>
              <a:uFillTx/>
              <a:latin typeface="Tahoma"/>
            </a:endParaRPr>
          </a:p>
        </p:txBody>
      </p:sp>
      <p:sp>
        <p:nvSpPr>
          <p:cNvPr id="27" name="PlaceHolder 2"/>
          <p:cNvSpPr>
            <a:spLocks noGrp="1"/>
          </p:cNvSpPr>
          <p:nvPr>
            <p:ph type="body"/>
          </p:nvPr>
        </p:nvSpPr>
        <p:spPr>
          <a:xfrm>
            <a:off x="1066320" y="1981080"/>
            <a:ext cx="7543800" cy="4114800"/>
          </a:xfrm>
          <a:prstGeom prst="rect">
            <a:avLst/>
          </a:prstGeom>
          <a:noFill/>
          <a:ln w="0">
            <a:noFill/>
          </a:ln>
        </p:spPr>
        <p:txBody>
          <a:bodyPr lIns="90000" tIns="46800" rIns="90000" bIns="46800" anchor="t">
            <a:normAutofit lnSpcReduction="9999"/>
          </a:bodyPr>
          <a:lstStyle>
            <a:lvl1pPr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1pPr>
            <a:lvl2pPr lvl="1" algn="l">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2pPr>
            <a:lvl3pPr lvl="2"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3pPr>
            <a:lvl4pPr lvl="3" algn="l">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4pPr>
            <a:lvl5pPr lvl="4"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5pPr>
            <a:lvl6pPr lvl="5" algn="l">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6pPr>
            <a:lvl7pPr lvl="6" algn="l">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FFFFFF"/>
                </a:solidFill>
                <a:effectLst/>
                <a:uFillTx/>
                <a:latin typeface="Tahoma"/>
              </a:defRPr>
            </a:lvl7pPr>
          </a:lstStyle>
          <a:p>
            <a:pPr marL="343080" indent="-343080"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Click to edit the outline text format</a:t>
            </a:r>
            <a:endParaRPr lang="en-US" sz="3200" b="0" u="none" strike="noStrike">
              <a:solidFill>
                <a:srgbClr val="FFFFFF"/>
              </a:solidFill>
              <a:effectLst/>
              <a:uFillTx/>
              <a:latin typeface="Tahoma"/>
            </a:endParaRPr>
          </a:p>
          <a:p>
            <a:pPr marL="743040" lvl="1" indent="-285840" algn="l">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Second Outline Level</a:t>
            </a:r>
            <a:endParaRPr lang="en-US" sz="3200" b="0" u="none" strike="noStrike">
              <a:solidFill>
                <a:srgbClr val="FFFFFF"/>
              </a:solidFill>
              <a:effectLst/>
              <a:uFillTx/>
              <a:latin typeface="Tahoma"/>
            </a:endParaRPr>
          </a:p>
          <a:p>
            <a:pPr marL="1143000" lvl="2" indent="-228600"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Third Outline Level</a:t>
            </a:r>
            <a:endParaRPr lang="en-US" sz="3200" b="0" u="none" strike="noStrike">
              <a:solidFill>
                <a:srgbClr val="FFFFFF"/>
              </a:solidFill>
              <a:effectLst/>
              <a:uFillTx/>
              <a:latin typeface="Tahoma"/>
            </a:endParaRPr>
          </a:p>
          <a:p>
            <a:pPr marL="1600200" lvl="3" indent="-228600" algn="l">
              <a:spcBef>
                <a:spcPts val="799"/>
              </a:spcBef>
              <a:buClr>
                <a:srgbClr val="FFFFFF"/>
              </a:buClr>
              <a:buFont typeface="Tahom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Fourth Outline Level</a:t>
            </a:r>
            <a:endParaRPr lang="en-US" sz="3200" b="0" u="none" strike="noStrike">
              <a:solidFill>
                <a:srgbClr val="FFFFFF"/>
              </a:solidFill>
              <a:effectLst/>
              <a:uFillTx/>
              <a:latin typeface="Tahoma"/>
            </a:endParaRPr>
          </a:p>
          <a:p>
            <a:pPr marL="2057400" lvl="4" indent="-228600" algn="l">
              <a:spcBef>
                <a:spcPts val="799"/>
              </a:spcBef>
              <a:buClr>
                <a:srgbClr val="FFFFCC"/>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Fifth Outline Level</a:t>
            </a:r>
            <a:endParaRPr lang="en-US" sz="3200" b="0" u="none" strike="noStrike">
              <a:solidFill>
                <a:srgbClr val="FFFFFF"/>
              </a:solidFill>
              <a:effectLst/>
              <a:uFillTx/>
              <a:latin typeface="Tahoma"/>
            </a:endParaRPr>
          </a:p>
          <a:p>
            <a:pPr marL="2057400" lvl="5" indent="-228600" algn="l">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Sixth Outline Level</a:t>
            </a:r>
            <a:endParaRPr lang="en-US" sz="3200" b="0" u="none" strike="noStrike">
              <a:solidFill>
                <a:srgbClr val="FFFFFF"/>
              </a:solidFill>
              <a:effectLst/>
              <a:uFillTx/>
              <a:latin typeface="Tahoma"/>
            </a:endParaRPr>
          </a:p>
          <a:p>
            <a:pPr marL="2057400" lvl="6" indent="-228600" algn="l">
              <a:spcBef>
                <a:spcPts val="799"/>
              </a:spcBef>
              <a:buClr>
                <a:srgbClr val="FFFFFF"/>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FFFFFF"/>
                </a:solidFill>
                <a:effectLst/>
                <a:uFillTx/>
                <a:latin typeface="Tahoma"/>
              </a:rPr>
              <a:t>Seventh Outline Level</a:t>
            </a:r>
            <a:endParaRPr lang="en-US" sz="3200" b="0" u="none" strike="noStrike">
              <a:solidFill>
                <a:srgbClr val="FFFFFF"/>
              </a:solidFill>
              <a:effectLst/>
              <a:uFillTx/>
              <a:latin typeface="Tahoma"/>
            </a:endParaRPr>
          </a:p>
        </p:txBody>
      </p:sp>
      <p:sp>
        <p:nvSpPr>
          <p:cNvPr id="28" name="PlaceHolder 3"/>
          <p:cNvSpPr>
            <a:spLocks noGrp="1"/>
          </p:cNvSpPr>
          <p:nvPr>
            <p:ph type="dt" idx="7"/>
          </p:nvPr>
        </p:nvSpPr>
        <p:spPr>
          <a:xfrm>
            <a:off x="1066680" y="6248520"/>
            <a:ext cx="1905120" cy="457200"/>
          </a:xfrm>
          <a:prstGeom prst="rect">
            <a:avLst/>
          </a:prstGeom>
          <a:noFill/>
          <a:ln w="0">
            <a:noFill/>
          </a:ln>
        </p:spPr>
        <p:txBody>
          <a:bodyPr lIns="90000" tIns="46800" rIns="90000" bIns="46800" anchor="t">
            <a:noAutofit/>
          </a:bodyPr>
          <a:lstStyle>
            <a:lvl1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000" b="0" u="none" strike="noStrike">
                <a:solidFill>
                  <a:srgbClr val="FFFF00"/>
                </a:solidFill>
                <a:effectLst/>
                <a:uFillTx/>
                <a:latin typeface="Times New Roman"/>
              </a:defRPr>
            </a:lvl1pPr>
          </a:lstStyle>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2CFC59-99C9-487E-8654-A06B7047CF02}" type="datetime5">
              <a:rPr lang="en-GB" sz="1000" b="0" u="none" strike="noStrike">
                <a:solidFill>
                  <a:srgbClr val="FFFF00"/>
                </a:solidFill>
                <a:effectLst/>
                <a:uFillTx/>
                <a:latin typeface="Times New Roman"/>
              </a:rPr>
              <a:t>4 Jul 2026</a:t>
            </a:fld>
            <a:endParaRPr lang="en-US" sz="1000" b="0" u="none" strike="noStrike">
              <a:solidFill>
                <a:srgbClr val="FFFFFF"/>
              </a:solidFill>
              <a:effectLst/>
              <a:uFillTx/>
              <a:latin typeface="Times New Roman"/>
            </a:endParaRPr>
          </a:p>
        </p:txBody>
      </p:sp>
      <p:sp>
        <p:nvSpPr>
          <p:cNvPr id="29" name="PlaceHolder 4"/>
          <p:cNvSpPr>
            <a:spLocks noGrp="1"/>
          </p:cNvSpPr>
          <p:nvPr>
            <p:ph type="ftr" idx="8"/>
          </p:nvPr>
        </p:nvSpPr>
        <p:spPr>
          <a:xfrm>
            <a:off x="3428640" y="6248520"/>
            <a:ext cx="2895480" cy="457200"/>
          </a:xfrm>
          <a:prstGeom prst="rect">
            <a:avLst/>
          </a:prstGeom>
          <a:noFill/>
          <a:ln w="0">
            <a:noFill/>
          </a:ln>
        </p:spPr>
        <p:txBody>
          <a:bodyPr lIns="90000" tIns="46800" rIns="90000" bIns="46800" anchor="t">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000" b="0" u="none" strike="noStrike">
                <a:solidFill>
                  <a:srgbClr val="FFFF00"/>
                </a:solidFill>
                <a:effectLst/>
                <a:uFillTx/>
                <a:latin typeface="Times New Roman"/>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Times New Roman"/>
              </a:rPr>
              <a:t>Created by Mr. Lafferty Maths Dept.</a:t>
            </a:r>
            <a:endParaRPr lang="en-US" sz="1000" b="0" u="none" strike="noStrike">
              <a:solidFill>
                <a:srgbClr val="FFFFFF"/>
              </a:solidFill>
              <a:effectLst/>
              <a:uFillTx/>
              <a:latin typeface="Times New Roman"/>
            </a:endParaRPr>
          </a:p>
        </p:txBody>
      </p:sp>
      <p:sp>
        <p:nvSpPr>
          <p:cNvPr id="30" name="PlaceHolder 5"/>
          <p:cNvSpPr>
            <a:spLocks noGrp="1"/>
          </p:cNvSpPr>
          <p:nvPr>
            <p:ph type="sldNum" idx="9"/>
          </p:nvPr>
        </p:nvSpPr>
        <p:spPr>
          <a:xfrm>
            <a:off x="6705360" y="6248520"/>
            <a:ext cx="1904760" cy="457200"/>
          </a:xfrm>
          <a:prstGeom prst="rect">
            <a:avLst/>
          </a:prstGeom>
          <a:noFill/>
          <a:ln w="0">
            <a:noFill/>
          </a:ln>
        </p:spPr>
        <p:txBody>
          <a:bodyPr lIns="90000" tIns="46800" rIns="90000" bIns="46800" anchor="t">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600" b="0" u="none" strike="noStrike">
                <a:solidFill>
                  <a:srgbClr val="FFFF00"/>
                </a:solidFill>
                <a:effectLst/>
                <a:uFillTx/>
                <a:latin typeface="Times New Roman"/>
              </a:defRPr>
            </a:lvl1pPr>
          </a:lstStyle>
          <a:p>
            <a: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140E051-AA0A-42BE-A633-E15C0CCBF938}" type="slidenum">
              <a:rPr lang="en-GB" sz="1600" b="0" u="none" strike="noStrike">
                <a:solidFill>
                  <a:srgbClr val="FFFF00"/>
                </a:solidFill>
                <a:effectLst/>
                <a:uFillTx/>
                <a:latin typeface="Times New Roman"/>
              </a:rPr>
              <a:t>&lt;number&gt;</a:t>
            </a:fld>
            <a:endParaRPr lang="en-US" sz="1600" b="0" u="none" strike="noStrike">
              <a:solidFill>
                <a:srgbClr val="FFFFFF"/>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6">
    <p:bg>
      <p:bgPr>
        <a:solidFill>
          <a:srgbClr val="FFFFFF"/>
        </a:solidFill>
      </p:bgPr>
    </p:bg>
    <p:spTree>
      <p:nvGrpSpPr>
        <p:cNvPr id="1" name=""/>
        <p:cNvGrpSpPr/>
        <p:nvPr/>
      </p:nvGrpSpPr>
      <p:grpSpPr>
        <a:xfrm>
          <a:off x="0" y="0"/>
          <a:ext cx="0" cy="0"/>
          <a:chOff x="0" y="0"/>
          <a:chExt cx="0" cy="0"/>
        </a:xfrm>
      </p:grpSpPr>
      <p:sp>
        <p:nvSpPr>
          <p:cNvPr id="31" name="TextBox 6"/>
          <p:cNvSpPr/>
          <p:nvPr/>
        </p:nvSpPr>
        <p:spPr>
          <a:xfrm>
            <a:off x="2520" y="1565280"/>
            <a:ext cx="636120" cy="261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100" b="0" u="none" strike="noStrike">
                <a:solidFill>
                  <a:srgbClr val="FFFF00"/>
                </a:solidFill>
                <a:effectLst/>
                <a:uFillTx/>
                <a:latin typeface="Comic Sans MS"/>
              </a:rPr>
              <a:t>N5 LS </a:t>
            </a:r>
            <a:endParaRPr lang="en-US" sz="1100" b="0" u="none" strike="noStrike">
              <a:solidFill>
                <a:srgbClr val="FFFFFF"/>
              </a:solidFill>
              <a:effectLst/>
              <a:uFillTx/>
              <a:latin typeface="Comic Sans MS"/>
            </a:endParaRPr>
          </a:p>
        </p:txBody>
      </p:sp>
      <p:sp>
        <p:nvSpPr>
          <p:cNvPr id="32" name="PlaceHolder 1"/>
          <p:cNvSpPr>
            <a:spLocks noGrp="1"/>
          </p:cNvSpPr>
          <p:nvPr>
            <p:ph type="title"/>
          </p:nvPr>
        </p:nvSpPr>
        <p:spPr>
          <a:xfrm>
            <a:off x="457200" y="274320"/>
            <a:ext cx="8229600" cy="1143000"/>
          </a:xfrm>
          <a:prstGeom prst="rect">
            <a:avLst/>
          </a:prstGeom>
          <a:noFill/>
          <a:ln w="0">
            <a:noFill/>
          </a:ln>
        </p:spPr>
        <p:txBody>
          <a:bodyPr lIns="90000" tIns="46800" rIns="90000" bIns="46800" anchor="ctr">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4400" b="0" u="none" strike="noStrike">
                <a:solidFill>
                  <a:srgbClr val="000000"/>
                </a:solidFill>
                <a:effectLst/>
                <a:uFillTx/>
                <a:latin typeface="Calibri"/>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u="none" strike="noStrike">
                <a:solidFill>
                  <a:srgbClr val="000000"/>
                </a:solidFill>
                <a:effectLst/>
                <a:uFillTx/>
                <a:latin typeface="Calibri"/>
              </a:rPr>
              <a:t>Click to edit the title text format</a:t>
            </a:r>
            <a:endParaRPr lang="en-US" sz="4400" b="0" u="none" strike="noStrike">
              <a:solidFill>
                <a:srgbClr val="000000"/>
              </a:solidFill>
              <a:effectLst/>
              <a:uFillTx/>
              <a:latin typeface="Calibri"/>
            </a:endParaRPr>
          </a:p>
        </p:txBody>
      </p:sp>
      <p:sp>
        <p:nvSpPr>
          <p:cNvPr id="33" name="PlaceHolder 2"/>
          <p:cNvSpPr>
            <a:spLocks noGrp="1"/>
          </p:cNvSpPr>
          <p:nvPr>
            <p:ph type="body"/>
          </p:nvPr>
        </p:nvSpPr>
        <p:spPr>
          <a:xfrm>
            <a:off x="457200" y="1600200"/>
            <a:ext cx="8229600" cy="4525920"/>
          </a:xfrm>
          <a:prstGeom prst="rect">
            <a:avLst/>
          </a:prstGeom>
          <a:noFill/>
          <a:ln w="0">
            <a:noFill/>
          </a:ln>
        </p:spPr>
        <p:txBody>
          <a:bodyPr lIns="90000" tIns="46800" rIns="90000" bIns="46800" anchor="t">
            <a:normAutofit/>
          </a:bodyPr>
          <a:lstStyle>
            <a:lvl1pPr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1pPr>
            <a:lvl2pPr lvl="1"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2pPr>
            <a:lvl3pPr lvl="2"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3pPr>
            <a:lvl4pPr lvl="3"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4pPr>
            <a:lvl5pPr lvl="4"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5pPr>
            <a:lvl6pPr lvl="5"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6pPr>
            <a:lvl7pPr lvl="6"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lang="en-US" sz="3200" b="0" u="none" strike="noStrike">
                <a:solidFill>
                  <a:srgbClr val="000000"/>
                </a:solidFill>
                <a:effectLst/>
                <a:uFillTx/>
                <a:latin typeface="Calibri"/>
              </a:defRPr>
            </a:lvl7pPr>
          </a:lstStyle>
          <a:p>
            <a:pPr marL="343080" indent="-34308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Click to edit the outline text format</a:t>
            </a:r>
            <a:endParaRPr lang="en-US" sz="3200" b="0" u="none" strike="noStrike">
              <a:solidFill>
                <a:srgbClr val="000000"/>
              </a:solidFill>
              <a:effectLst/>
              <a:uFillTx/>
              <a:latin typeface="Calibri"/>
            </a:endParaRPr>
          </a:p>
          <a:p>
            <a:pPr marL="743040" lvl="1" indent="-28584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Second Outline Level</a:t>
            </a:r>
            <a:endParaRPr lang="en-US" sz="3200" b="0" u="none" strike="noStrike">
              <a:solidFill>
                <a:srgbClr val="000000"/>
              </a:solidFill>
              <a:effectLst/>
              <a:uFillTx/>
              <a:latin typeface="Calibri"/>
            </a:endParaRPr>
          </a:p>
          <a:p>
            <a:pPr marL="1143000" lvl="2"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Third Outline Level</a:t>
            </a:r>
            <a:endParaRPr lang="en-US" sz="3200" b="0" u="none" strike="noStrike">
              <a:solidFill>
                <a:srgbClr val="000000"/>
              </a:solidFill>
              <a:effectLst/>
              <a:uFillTx/>
              <a:latin typeface="Calibri"/>
            </a:endParaRPr>
          </a:p>
          <a:p>
            <a:pPr marL="1600200" lvl="3"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Fourth Outline Level</a:t>
            </a:r>
            <a:endParaRPr lang="en-US" sz="3200" b="0" u="none" strike="noStrike">
              <a:solidFill>
                <a:srgbClr val="000000"/>
              </a:solidFill>
              <a:effectLst/>
              <a:uFillTx/>
              <a:latin typeface="Calibri"/>
            </a:endParaRPr>
          </a:p>
          <a:p>
            <a:pPr marL="2057400" lvl="4"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Fifth Outline Level</a:t>
            </a:r>
            <a:endParaRPr lang="en-US" sz="3200" b="0" u="none" strike="noStrike">
              <a:solidFill>
                <a:srgbClr val="000000"/>
              </a:solidFill>
              <a:effectLst/>
              <a:uFillTx/>
              <a:latin typeface="Calibri"/>
            </a:endParaRPr>
          </a:p>
          <a:p>
            <a:pPr marL="2057400" lvl="5"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Sixth Outline Level</a:t>
            </a:r>
            <a:endParaRPr lang="en-US" sz="3200" b="0" u="none" strike="noStrike">
              <a:solidFill>
                <a:srgbClr val="000000"/>
              </a:solidFill>
              <a:effectLst/>
              <a:uFillTx/>
              <a:latin typeface="Calibri"/>
            </a:endParaRPr>
          </a:p>
          <a:p>
            <a:pPr marL="2057400" lvl="6" indent="-228600" algn="l">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u="none" strike="noStrike">
                <a:solidFill>
                  <a:srgbClr val="000000"/>
                </a:solidFill>
                <a:effectLst/>
                <a:uFillTx/>
                <a:latin typeface="Calibri"/>
              </a:rPr>
              <a:t>Seventh Outline Level</a:t>
            </a:r>
            <a:endParaRPr lang="en-US" sz="3200" b="0" u="none" strike="noStrike">
              <a:solidFill>
                <a:srgbClr val="000000"/>
              </a:solidFill>
              <a:effectLst/>
              <a:uFillTx/>
              <a:latin typeface="Calibri"/>
            </a:endParaRPr>
          </a:p>
        </p:txBody>
      </p:sp>
      <p:sp>
        <p:nvSpPr>
          <p:cNvPr id="34" name="PlaceHolder 3"/>
          <p:cNvSpPr>
            <a:spLocks noGrp="1"/>
          </p:cNvSpPr>
          <p:nvPr>
            <p:ph type="dt" idx="10"/>
          </p:nvPr>
        </p:nvSpPr>
        <p:spPr>
          <a:xfrm>
            <a:off x="456840" y="6356520"/>
            <a:ext cx="2133720" cy="365040"/>
          </a:xfrm>
          <a:prstGeom prst="rect">
            <a:avLst/>
          </a:prstGeom>
          <a:noFill/>
          <a:ln w="0">
            <a:noFill/>
          </a:ln>
        </p:spPr>
        <p:txBody>
          <a:bodyPr lIns="90000" tIns="46800" rIns="90000" bIns="46800" anchor="ctr">
            <a:noAutofit/>
          </a:bodyPr>
          <a:lstStyle>
            <a:lvl1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l">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C3CFEF6-EE20-4F3A-B700-7455AF40E17B}" type="datetime5">
              <a:rPr lang="en-GB" sz="1200" b="0" u="none" strike="noStrike">
                <a:solidFill>
                  <a:srgbClr val="898989"/>
                </a:solidFill>
                <a:effectLst/>
                <a:uFillTx/>
                <a:latin typeface="Times New Roman"/>
              </a:rPr>
              <a:t>4 Jul 2026</a:t>
            </a:fld>
            <a:endParaRPr lang="en-US" sz="1200" b="0" u="none" strike="noStrike">
              <a:solidFill>
                <a:srgbClr val="000000"/>
              </a:solidFill>
              <a:effectLst/>
              <a:uFillTx/>
              <a:latin typeface="Times New Roman"/>
            </a:endParaRPr>
          </a:p>
        </p:txBody>
      </p:sp>
      <p:sp>
        <p:nvSpPr>
          <p:cNvPr id="35" name="PlaceHolder 4"/>
          <p:cNvSpPr>
            <a:spLocks noGrp="1"/>
          </p:cNvSpPr>
          <p:nvPr>
            <p:ph type="ftr" idx="11"/>
          </p:nvPr>
        </p:nvSpPr>
        <p:spPr>
          <a:xfrm>
            <a:off x="3124080" y="6356520"/>
            <a:ext cx="2895840" cy="365040"/>
          </a:xfrm>
          <a:prstGeom prst="rect">
            <a:avLst/>
          </a:prstGeom>
          <a:noFill/>
          <a:ln w="0">
            <a:noFill/>
          </a:ln>
        </p:spPr>
        <p:txBody>
          <a:bodyPr lIns="90000" tIns="46800" rIns="90000" bIns="46800" anchor="ctr">
            <a:noAutofit/>
          </a:bodyPr>
          <a:lstStyle>
            <a:lvl1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Times New Roman"/>
              </a:rPr>
              <a:t>Created by Mr. Lafferty Maths Dept.</a:t>
            </a:r>
            <a:endParaRPr lang="en-US" sz="1200" b="0" u="none" strike="noStrike">
              <a:solidFill>
                <a:srgbClr val="000000"/>
              </a:solidFill>
              <a:effectLst/>
              <a:uFillTx/>
              <a:latin typeface="Times New Roman"/>
            </a:endParaRPr>
          </a:p>
        </p:txBody>
      </p:sp>
      <p:sp>
        <p:nvSpPr>
          <p:cNvPr id="36" name="PlaceHolder 5"/>
          <p:cNvSpPr>
            <a:spLocks noGrp="1"/>
          </p:cNvSpPr>
          <p:nvPr>
            <p:ph type="sldNum" idx="12"/>
          </p:nvPr>
        </p:nvSpPr>
        <p:spPr>
          <a:xfrm>
            <a:off x="6552720" y="6356520"/>
            <a:ext cx="2133720" cy="365040"/>
          </a:xfrm>
          <a:prstGeom prst="rect">
            <a:avLst/>
          </a:prstGeom>
          <a:noFill/>
          <a:ln w="0">
            <a:noFill/>
          </a:ln>
        </p:spPr>
        <p:txBody>
          <a:bodyPr lIns="90000" tIns="46800" rIns="90000" bIns="46800" anchor="ctr">
            <a:noAutofit/>
          </a:bodyPr>
          <a:lstStyle>
            <a:lvl1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GB" sz="1200" b="0" u="none" strike="noStrike">
                <a:solidFill>
                  <a:srgbClr val="898989"/>
                </a:solidFill>
                <a:effectLst/>
                <a:uFillTx/>
                <a:latin typeface="Times New Roman"/>
              </a:defRPr>
            </a:lvl1pPr>
          </a:lstStyle>
          <a:p>
            <a:pPr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18AC40-8033-41A5-BC1C-F149E6475531}" type="slidenum">
              <a:rPr lang="en-GB" sz="1200" b="0" u="none" strike="noStrike">
                <a:solidFill>
                  <a:srgbClr val="898989"/>
                </a:solidFill>
                <a:effectLst/>
                <a:uFillTx/>
                <a:latin typeface="Times New Roman"/>
              </a:rPr>
              <a:t>&lt;number&gt;</a:t>
            </a:fld>
            <a:endParaRPr lang="en-US" sz="12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Lst>
</p:sldMaster>
</file>

<file path=ppt/slides/_rels/slide1.xml.rels><?xml version="1.0" encoding="UTF-8"?>
<Relationships xmlns="http://schemas.openxmlformats.org/package/2006/relationships"><Relationship Id="rId1" Type="http://schemas.openxmlformats.org/officeDocument/2006/relationships/slide" Target="slide2.xml"/><Relationship Id="rId2" Type="http://schemas.openxmlformats.org/officeDocument/2006/relationships/image" Target="../media/image1.gif"/><Relationship Id="rId3" Type="http://schemas.openxmlformats.org/officeDocument/2006/relationships/image" Target="../media/image2.png"/><Relationship Id="rId4" Type="http://schemas.openxmlformats.org/officeDocument/2006/relationships/slide" Target="slide15.xml"/><Relationship Id="rId5"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13.png"/><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slideLayout" Target="../slideLayouts/slideLayout4.xml"/>
</Relationships>
</file>

<file path=ppt/slides/_rels/slide11.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13.png"/><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slideLayout" Target="../slideLayouts/slideLayout4.xml"/>
</Relationships>
</file>

<file path=ppt/slides/_rels/slide12.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13.png"/><Relationship Id="rId3" Type="http://schemas.openxmlformats.org/officeDocument/2006/relationships/image" Target="../media/image18.png"/><Relationship Id="rId4" Type="http://schemas.openxmlformats.org/officeDocument/2006/relationships/slideLayout" Target="../slideLayouts/slideLayout4.xml"/>
</Relationships>
</file>

<file path=ppt/slides/_rels/slide13.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19.gif"/><Relationship Id="rId2" Type="http://schemas.openxmlformats.org/officeDocument/2006/relationships/image" Target="../media/image1.gif"/><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wmf"/><Relationship Id="rId3" Type="http://schemas.openxmlformats.org/officeDocument/2006/relationships/image" Target="../media/image23.wmf"/><Relationship Id="rId4"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image" Target="../media/image34.wmf"/><Relationship Id="rId4"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46.png"/><Relationship Id="rId3"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47.emf"/><Relationship Id="rId3" Type="http://schemas.openxmlformats.org/officeDocument/2006/relationships/image" Target="../media/image48.png"/><Relationship Id="rId4"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49.emf"/><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52.emf"/><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emf"/><Relationship Id="rId7" Type="http://schemas.openxmlformats.org/officeDocument/2006/relationships/image" Target="../media/image57.emf"/><Relationship Id="rId8"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oleObject" Target="../embeddings/oleObject1.bin"/><Relationship Id="rId4" Type="http://schemas.openxmlformats.org/officeDocument/2006/relationships/image" Target="../media/image3.wmf"/><Relationship Id="rId5" Type="http://schemas.openxmlformats.org/officeDocument/2006/relationships/oleObject" Target="../embeddings/oleObject2.bin"/><Relationship Id="rId6" Type="http://schemas.openxmlformats.org/officeDocument/2006/relationships/image" Target="../media/image4.wmf"/><Relationship Id="rId7"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oleObject" Target="../embeddings/oleObject3.bin"/><Relationship Id="rId4" Type="http://schemas.openxmlformats.org/officeDocument/2006/relationships/image" Target="../media/image5.wmf"/><Relationship Id="rId5" Type="http://schemas.openxmlformats.org/officeDocument/2006/relationships/oleObject" Target="../embeddings/oleObject4.bin"/><Relationship Id="rId6" Type="http://schemas.openxmlformats.org/officeDocument/2006/relationships/image" Target="../media/image6.wmf"/><Relationship Id="rId7"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oleObject" Target="../embeddings/oleObject5.bin"/><Relationship Id="rId4" Type="http://schemas.openxmlformats.org/officeDocument/2006/relationships/image" Target="../media/image7.wmf"/><Relationship Id="rId5" Type="http://schemas.openxmlformats.org/officeDocument/2006/relationships/oleObject" Target="../embeddings/oleObject6.bin"/><Relationship Id="rId6" Type="http://schemas.openxmlformats.org/officeDocument/2006/relationships/image" Target="../media/image8.wmf"/><Relationship Id="rId7"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oleObject" Target="../embeddings/oleObject7.bin"/><Relationship Id="rId4" Type="http://schemas.openxmlformats.org/officeDocument/2006/relationships/image" Target="../media/image9.wmf"/><Relationship Id="rId5" Type="http://schemas.openxmlformats.org/officeDocument/2006/relationships/oleObject" Target="../embeddings/oleObject8.bin"/><Relationship Id="rId6" Type="http://schemas.openxmlformats.org/officeDocument/2006/relationships/image" Target="../media/image10.wmf"/><Relationship Id="rId7"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2.png"/><Relationship Id="rId3" Type="http://schemas.openxmlformats.org/officeDocument/2006/relationships/oleObject" Target="../embeddings/oleObject9.bin"/><Relationship Id="rId4" Type="http://schemas.openxmlformats.org/officeDocument/2006/relationships/image" Target="../media/image11.wmf"/><Relationship Id="rId5" Type="http://schemas.openxmlformats.org/officeDocument/2006/relationships/oleObject" Target="../embeddings/oleObject10.bin"/><Relationship Id="rId6" Type="http://schemas.openxmlformats.org/officeDocument/2006/relationships/image" Target="../media/image12.wmf"/><Relationship Id="rId7"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gif"/><Relationship Id="rId2" Type="http://schemas.openxmlformats.org/officeDocument/2006/relationships/image" Target="../media/image13.png"/><Relationship Id="rId3" Type="http://schemas.openxmlformats.org/officeDocument/2006/relationships/slideLayout" Target="../slideLayouts/slideLayout4.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Rectangle 18"/>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1C69A5-ECE9-46EB-AA16-E80857BD407F}"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38" name="Rectangle 19"/>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 Lafferty Maths Dept.</a:t>
            </a:r>
            <a:endParaRPr lang="en-US" sz="1000" b="0" u="none" strike="noStrike">
              <a:solidFill>
                <a:srgbClr val="FFFFFF"/>
              </a:solidFill>
              <a:effectLst/>
              <a:uFillTx/>
              <a:latin typeface="Comic Sans MS"/>
            </a:endParaRPr>
          </a:p>
        </p:txBody>
      </p:sp>
      <p:sp>
        <p:nvSpPr>
          <p:cNvPr id="39" name="PlaceHolder 1"/>
          <p:cNvSpPr>
            <a:spLocks noGrp="1"/>
          </p:cNvSpPr>
          <p:nvPr>
            <p:ph type="title"/>
          </p:nvPr>
        </p:nvSpPr>
        <p:spPr>
          <a:xfrm>
            <a:off x="1900080" y="442440"/>
            <a:ext cx="5537520" cy="949320"/>
          </a:xfrm>
          <a:prstGeom prst="rect">
            <a:avLst/>
          </a:prstGeom>
          <a:noFill/>
          <a:ln w="0">
            <a:noFill/>
          </a:ln>
        </p:spPr>
        <p:txBody>
          <a:bodyPr lIns="91440" tIns="45720" rIns="91440" bIns="45720" anchor="ctr">
            <a:noAutofit/>
          </a:bodyPr>
          <a:p>
            <a:pPr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u="none" strike="noStrike">
                <a:solidFill>
                  <a:srgbClr val="FFFF00"/>
                </a:solidFill>
                <a:effectLst/>
                <a:uFillTx/>
                <a:latin typeface="Comic Sans MS"/>
              </a:rPr>
              <a:t>Best Deal</a:t>
            </a:r>
            <a:endParaRPr lang="en-US" sz="4400" b="1" u="none" strike="noStrike">
              <a:solidFill>
                <a:srgbClr val="EAEAEA"/>
              </a:solidFill>
              <a:effectLst/>
              <a:uFillTx/>
              <a:latin typeface="Tahoma"/>
            </a:endParaRPr>
          </a:p>
        </p:txBody>
      </p:sp>
      <p:sp>
        <p:nvSpPr>
          <p:cNvPr id="40" name="Text Box 5"/>
          <p:cNvSpPr/>
          <p:nvPr/>
        </p:nvSpPr>
        <p:spPr>
          <a:xfrm>
            <a:off x="3790800" y="3130560"/>
            <a:ext cx="2325600" cy="64260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u="none" strike="noStrike">
                <a:solidFill>
                  <a:srgbClr val="F9F911"/>
                </a:solidFill>
                <a:effectLst/>
                <a:uFillTx/>
                <a:latin typeface="Comic Sans MS"/>
              </a:rPr>
              <a:t>Best Deal</a:t>
            </a:r>
            <a:endParaRPr lang="en-US" sz="3600" b="0" u="none" strike="noStrike">
              <a:solidFill>
                <a:srgbClr val="FFFFFF"/>
              </a:solidFill>
              <a:effectLst/>
              <a:uFillTx/>
              <a:latin typeface="Comic Sans MS"/>
            </a:endParaRPr>
          </a:p>
        </p:txBody>
      </p:sp>
      <p:sp>
        <p:nvSpPr>
          <p:cNvPr id="41" name="AutoShape 7">
            <a:hlinkClick r:id="rId1" action="ppaction://hlinksldjump"/>
          </p:cNvPr>
          <p:cNvSpPr/>
          <p:nvPr/>
        </p:nvSpPr>
        <p:spPr>
          <a:xfrm>
            <a:off x="2671920" y="3139920"/>
            <a:ext cx="776160" cy="625680"/>
          </a:xfrm>
          <a:custGeom>
            <a:avLst/>
            <a:gdLst>
              <a:gd name="textAreaLeft" fmla="*/ 40320 w 776160"/>
              <a:gd name="textAreaRight" fmla="*/ 735840 w 776160"/>
              <a:gd name="textAreaTop" fmla="*/ 40320 h 625680"/>
              <a:gd name="textAreaBottom" fmla="*/ 585360 h 625680"/>
            </a:gdLst>
            <a:ahLst/>
            <a:cxnLst/>
            <a:rect l="textAreaLeft" t="textAreaTop" r="textAreaRight" b="textAreaBottom"/>
            <a:pathLst>
              <a:path w="26792" h="21600">
                <a:moveTo>
                  <a:pt x="0" y="0"/>
                </a:moveTo>
                <a:lnTo>
                  <a:pt x="26792" y="0"/>
                </a:lnTo>
                <a:lnTo>
                  <a:pt x="26792" y="21600"/>
                </a:lnTo>
                <a:lnTo>
                  <a:pt x="0" y="21600"/>
                </a:lnTo>
                <a:close/>
              </a:path>
              <a:path fill="lightenLess" w="26792" h="21600">
                <a:moveTo>
                  <a:pt x="0" y="0"/>
                </a:moveTo>
                <a:lnTo>
                  <a:pt x="26792" y="0"/>
                </a:lnTo>
                <a:lnTo>
                  <a:pt x="25392" y="1400"/>
                </a:lnTo>
                <a:lnTo>
                  <a:pt x="1400" y="1400"/>
                </a:lnTo>
                <a:close/>
              </a:path>
              <a:path fill="darken" w="26792" h="21600">
                <a:moveTo>
                  <a:pt x="26792" y="0"/>
                </a:moveTo>
                <a:lnTo>
                  <a:pt x="26792" y="21600"/>
                </a:lnTo>
                <a:lnTo>
                  <a:pt x="25392" y="20200"/>
                </a:lnTo>
                <a:lnTo>
                  <a:pt x="25392" y="1400"/>
                </a:lnTo>
                <a:close/>
              </a:path>
              <a:path fill="darkenLess" w="26792" h="21600">
                <a:moveTo>
                  <a:pt x="26792" y="21600"/>
                </a:moveTo>
                <a:lnTo>
                  <a:pt x="0" y="21600"/>
                </a:lnTo>
                <a:lnTo>
                  <a:pt x="1400" y="20200"/>
                </a:lnTo>
                <a:lnTo>
                  <a:pt x="25392" y="20200"/>
                </a:lnTo>
                <a:close/>
              </a:path>
              <a:path fill="lighten" w="26792" h="21600">
                <a:moveTo>
                  <a:pt x="0" y="21600"/>
                </a:moveTo>
                <a:lnTo>
                  <a:pt x="0" y="0"/>
                </a:lnTo>
                <a:lnTo>
                  <a:pt x="1400" y="1400"/>
                </a:lnTo>
                <a:lnTo>
                  <a:pt x="1400" y="20200"/>
                </a:lnTo>
                <a:close/>
              </a:path>
              <a:path fill="darken" w="26792" h="21600">
                <a:moveTo>
                  <a:pt x="6389" y="3794"/>
                </a:moveTo>
                <a:lnTo>
                  <a:pt x="20402" y="10800"/>
                </a:lnTo>
                <a:lnTo>
                  <a:pt x="6389" y="17806"/>
                </a:lnTo>
                <a:close/>
              </a:path>
            </a:pathLst>
          </a:custGeom>
          <a:solidFill>
            <a:srgbClr val="00FF00"/>
          </a:solidFill>
          <a:ln w="9360">
            <a:solidFill>
              <a:srgbClr val="FFFFFF"/>
            </a:solidFill>
            <a:miter/>
          </a:ln>
        </p:spPr>
        <p:style>
          <a:lnRef idx="0"/>
          <a:fillRef idx="0"/>
          <a:effectRef idx="0"/>
          <a:fontRef idx="minor"/>
        </p:style>
        <p:txBody>
          <a:bodyPr wrap="none"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pic>
        <p:nvPicPr>
          <p:cNvPr id="42" name="Picture 9" descr="scottishflag"/>
          <p:cNvPicPr/>
          <p:nvPr/>
        </p:nvPicPr>
        <p:blipFill>
          <a:blip r:embed="rId2"/>
          <a:stretch/>
        </p:blipFill>
        <p:spPr>
          <a:xfrm>
            <a:off x="1184400" y="714240"/>
            <a:ext cx="647640" cy="476280"/>
          </a:xfrm>
          <a:prstGeom prst="rect">
            <a:avLst/>
          </a:prstGeom>
          <a:noFill/>
          <a:ln w="0">
            <a:noFill/>
          </a:ln>
        </p:spPr>
      </p:pic>
      <p:sp>
        <p:nvSpPr>
          <p:cNvPr id="43" name="Text Box 10"/>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pic>
        <p:nvPicPr>
          <p:cNvPr id="44" name="Picture 11" descr="Office Objects 0572"/>
          <p:cNvPicPr/>
          <p:nvPr/>
        </p:nvPicPr>
        <p:blipFill>
          <a:blip r:embed="rId3"/>
          <a:stretch/>
        </p:blipFill>
        <p:spPr>
          <a:xfrm>
            <a:off x="7385040" y="227160"/>
            <a:ext cx="1444680" cy="1468440"/>
          </a:xfrm>
          <a:prstGeom prst="rect">
            <a:avLst/>
          </a:prstGeom>
          <a:noFill/>
          <a:ln w="0">
            <a:noFill/>
          </a:ln>
        </p:spPr>
      </p:pic>
      <p:sp>
        <p:nvSpPr>
          <p:cNvPr id="45" name="Text Box 14"/>
          <p:cNvSpPr/>
          <p:nvPr/>
        </p:nvSpPr>
        <p:spPr>
          <a:xfrm>
            <a:off x="2798640" y="5064120"/>
            <a:ext cx="4975200" cy="64260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u="none" strike="noStrike">
                <a:solidFill>
                  <a:srgbClr val="F9F911"/>
                </a:solidFill>
                <a:effectLst/>
                <a:uFillTx/>
                <a:latin typeface="Comic Sans MS"/>
              </a:rPr>
              <a:t>Exam Type Questions</a:t>
            </a:r>
            <a:endParaRPr lang="en-US" sz="3600" b="0" u="none" strike="noStrike">
              <a:solidFill>
                <a:srgbClr val="FFFFFF"/>
              </a:solidFill>
              <a:effectLst/>
              <a:uFillTx/>
              <a:latin typeface="Comic Sans MS"/>
            </a:endParaRPr>
          </a:p>
        </p:txBody>
      </p:sp>
      <p:sp>
        <p:nvSpPr>
          <p:cNvPr id="46" name="AutoShape 15">
            <a:hlinkClick r:id="rId4" action="ppaction://hlinksldjump"/>
          </p:cNvPr>
          <p:cNvSpPr/>
          <p:nvPr/>
        </p:nvSpPr>
        <p:spPr>
          <a:xfrm>
            <a:off x="1994040" y="5138640"/>
            <a:ext cx="633240" cy="497160"/>
          </a:xfrm>
          <a:custGeom>
            <a:avLst/>
            <a:gdLst>
              <a:gd name="textAreaLeft" fmla="*/ 32040 w 633240"/>
              <a:gd name="textAreaRight" fmla="*/ 601200 w 633240"/>
              <a:gd name="textAreaTop" fmla="*/ 32040 h 497160"/>
              <a:gd name="textAreaBottom" fmla="*/ 465120 h 497160"/>
            </a:gdLst>
            <a:ahLst/>
            <a:cxnLst/>
            <a:rect l="textAreaLeft" t="textAreaTop" r="textAreaRight" b="textAreaBottom"/>
            <a:pathLst>
              <a:path w="27508" h="21600">
                <a:moveTo>
                  <a:pt x="0" y="0"/>
                </a:moveTo>
                <a:lnTo>
                  <a:pt x="27508" y="0"/>
                </a:lnTo>
                <a:lnTo>
                  <a:pt x="27508" y="21600"/>
                </a:lnTo>
                <a:lnTo>
                  <a:pt x="0" y="21600"/>
                </a:lnTo>
                <a:close/>
              </a:path>
              <a:path fill="lightenLess" w="27508" h="21600">
                <a:moveTo>
                  <a:pt x="0" y="0"/>
                </a:moveTo>
                <a:lnTo>
                  <a:pt x="27508" y="0"/>
                </a:lnTo>
                <a:lnTo>
                  <a:pt x="26108" y="1400"/>
                </a:lnTo>
                <a:lnTo>
                  <a:pt x="1400" y="1400"/>
                </a:lnTo>
                <a:close/>
              </a:path>
              <a:path fill="darken" w="27508" h="21600">
                <a:moveTo>
                  <a:pt x="27508" y="0"/>
                </a:moveTo>
                <a:lnTo>
                  <a:pt x="27508" y="21600"/>
                </a:lnTo>
                <a:lnTo>
                  <a:pt x="26108" y="20200"/>
                </a:lnTo>
                <a:lnTo>
                  <a:pt x="26108" y="1400"/>
                </a:lnTo>
                <a:close/>
              </a:path>
              <a:path fill="darkenLess" w="27508" h="21600">
                <a:moveTo>
                  <a:pt x="27508" y="21600"/>
                </a:moveTo>
                <a:lnTo>
                  <a:pt x="0" y="21600"/>
                </a:lnTo>
                <a:lnTo>
                  <a:pt x="1400" y="20200"/>
                </a:lnTo>
                <a:lnTo>
                  <a:pt x="26108" y="20200"/>
                </a:lnTo>
                <a:close/>
              </a:path>
              <a:path fill="lighten" w="27508" h="21600">
                <a:moveTo>
                  <a:pt x="0" y="21600"/>
                </a:moveTo>
                <a:lnTo>
                  <a:pt x="0" y="0"/>
                </a:lnTo>
                <a:lnTo>
                  <a:pt x="1400" y="1400"/>
                </a:lnTo>
                <a:lnTo>
                  <a:pt x="1400" y="20200"/>
                </a:lnTo>
                <a:close/>
              </a:path>
              <a:path fill="darken" w="27508" h="21600">
                <a:moveTo>
                  <a:pt x="6747" y="3794"/>
                </a:moveTo>
                <a:lnTo>
                  <a:pt x="20760" y="10800"/>
                </a:lnTo>
                <a:lnTo>
                  <a:pt x="6747" y="17806"/>
                </a:lnTo>
                <a:close/>
              </a:path>
            </a:pathLst>
          </a:custGeom>
          <a:solidFill>
            <a:srgbClr val="FFC000"/>
          </a:solidFill>
          <a:ln w="9360">
            <a:solidFill>
              <a:srgbClr val="FFFFFF"/>
            </a:solidFill>
            <a:miter/>
          </a:ln>
        </p:spPr>
        <p:style>
          <a:lnRef idx="0"/>
          <a:fillRef idx="0"/>
          <a:effectRef idx="0"/>
          <a:fontRef idx="minor"/>
        </p:style>
        <p:txBody>
          <a:bodyPr wrap="none"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Date Placeholder 1"/>
          <p:cNvSpPr/>
          <p:nvPr/>
        </p:nvSpPr>
        <p:spPr>
          <a:xfrm>
            <a:off x="457200" y="6356520"/>
            <a:ext cx="2133720" cy="365040"/>
          </a:xfrm>
          <a:prstGeom prst="rect">
            <a:avLst/>
          </a:prstGeom>
          <a:noFill/>
          <a:ln w="0">
            <a:noFill/>
          </a:ln>
        </p:spPr>
        <p:style>
          <a:lnRef idx="0"/>
          <a:fillRef idx="0"/>
          <a:effectRef idx="0"/>
          <a:fontRef idx="minor"/>
        </p:style>
        <p:txBody>
          <a:bodyPr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480C8C8-368A-49F8-B963-69145DC19418}" type="datetime5">
              <a:rPr lang="en-GB" sz="1200" b="0" u="none" strike="noStrike">
                <a:solidFill>
                  <a:srgbClr val="898989"/>
                </a:solidFill>
                <a:effectLst/>
                <a:uFillTx/>
                <a:latin typeface="Comic Sans MS"/>
              </a:rPr>
              <a:t>4 Jul 2026</a:t>
            </a:fld>
            <a:endParaRPr lang="en-US" sz="1200" b="0" u="none" strike="noStrike">
              <a:solidFill>
                <a:srgbClr val="FFFFFF"/>
              </a:solidFill>
              <a:effectLst/>
              <a:uFillTx/>
              <a:latin typeface="Comic Sans MS"/>
            </a:endParaRPr>
          </a:p>
        </p:txBody>
      </p:sp>
      <p:sp>
        <p:nvSpPr>
          <p:cNvPr id="155" name="Footer Placeholder 2"/>
          <p:cNvSpPr/>
          <p:nvPr/>
        </p:nvSpPr>
        <p:spPr>
          <a:xfrm>
            <a:off x="3124080" y="6356520"/>
            <a:ext cx="2895840" cy="365040"/>
          </a:xfrm>
          <a:prstGeom prst="rect">
            <a:avLst/>
          </a:prstGeom>
          <a:noFill/>
          <a:ln w="0">
            <a:noFill/>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Comic Sans MS"/>
              </a:rPr>
              <a:t>Created by Mr.Lafferty Maths Dept</a:t>
            </a:r>
            <a:endParaRPr lang="en-US" sz="1200" b="0" u="none" strike="noStrike">
              <a:solidFill>
                <a:srgbClr val="FFFFFF"/>
              </a:solidFill>
              <a:effectLst/>
              <a:uFillTx/>
              <a:latin typeface="Comic Sans MS"/>
            </a:endParaRPr>
          </a:p>
        </p:txBody>
      </p:sp>
      <p:pic>
        <p:nvPicPr>
          <p:cNvPr id="156" name="Picture 2" descr="scottishflag"/>
          <p:cNvPicPr/>
          <p:nvPr/>
        </p:nvPicPr>
        <p:blipFill>
          <a:blip r:embed="rId1"/>
          <a:stretch/>
        </p:blipFill>
        <p:spPr>
          <a:xfrm>
            <a:off x="1184400" y="714240"/>
            <a:ext cx="647640" cy="476280"/>
          </a:xfrm>
          <a:prstGeom prst="rect">
            <a:avLst/>
          </a:prstGeom>
          <a:noFill/>
          <a:ln w="0">
            <a:noFill/>
          </a:ln>
        </p:spPr>
      </p:pic>
      <p:sp>
        <p:nvSpPr>
          <p:cNvPr id="157" name="Text Box 4"/>
          <p:cNvSpPr/>
          <p:nvPr/>
        </p:nvSpPr>
        <p:spPr>
          <a:xfrm rot="16200000">
            <a:off x="-1541160" y="387540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080808"/>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58" name="Text Box 17"/>
          <p:cNvSpPr/>
          <p:nvPr/>
        </p:nvSpPr>
        <p:spPr>
          <a:xfrm>
            <a:off x="892080" y="1957320"/>
            <a:ext cx="3497400" cy="50580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0" u="none" strike="noStrike">
                <a:solidFill>
                  <a:srgbClr val="080808"/>
                </a:solidFill>
                <a:effectLst/>
                <a:uFillTx/>
                <a:latin typeface="Comic Sans MS"/>
              </a:rPr>
              <a:t>Option 1 to consider.</a:t>
            </a:r>
            <a:endParaRPr lang="en-US" sz="2700" b="0" u="none" strike="noStrike">
              <a:solidFill>
                <a:srgbClr val="FFFFFF"/>
              </a:solidFill>
              <a:effectLst/>
              <a:uFillTx/>
              <a:latin typeface="Comic Sans MS"/>
            </a:endParaRPr>
          </a:p>
        </p:txBody>
      </p:sp>
      <p:sp>
        <p:nvSpPr>
          <p:cNvPr id="159" name="Rectangle 10"/>
          <p:cNvSpPr/>
          <p:nvPr/>
        </p:nvSpPr>
        <p:spPr>
          <a:xfrm>
            <a:off x="1938240" y="63828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080808"/>
                </a:solidFill>
                <a:effectLst/>
                <a:uFillTx/>
                <a:latin typeface="Comic Sans MS"/>
              </a:rPr>
              <a:t>Best Deal </a:t>
            </a:r>
            <a:endParaRPr lang="en-US" sz="4400" b="0" u="none" strike="noStrike">
              <a:solidFill>
                <a:srgbClr val="FFFFFF"/>
              </a:solidFill>
              <a:effectLst/>
              <a:uFillTx/>
              <a:latin typeface="Comic Sans MS"/>
            </a:endParaRPr>
          </a:p>
        </p:txBody>
      </p:sp>
      <p:pic>
        <p:nvPicPr>
          <p:cNvPr id="160" name="Picture 13"/>
          <p:cNvPicPr/>
          <p:nvPr/>
        </p:nvPicPr>
        <p:blipFill>
          <a:blip r:embed="rId2"/>
          <a:srcRect l="0" t="30549" r="0" b="0"/>
          <a:stretch/>
        </p:blipFill>
        <p:spPr>
          <a:xfrm>
            <a:off x="5870520" y="165240"/>
            <a:ext cx="3265560" cy="1498320"/>
          </a:xfrm>
          <a:prstGeom prst="rect">
            <a:avLst/>
          </a:prstGeom>
          <a:noFill/>
          <a:ln w="0">
            <a:noFill/>
          </a:ln>
        </p:spPr>
      </p:pic>
      <p:sp>
        <p:nvSpPr>
          <p:cNvPr id="161" name="TextBox 13"/>
          <p:cNvSpPr/>
          <p:nvPr/>
        </p:nvSpPr>
        <p:spPr>
          <a:xfrm>
            <a:off x="941040" y="2508120"/>
            <a:ext cx="59778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15% deposit and 36 months @ £ 495</a:t>
            </a:r>
            <a:endParaRPr lang="en-US" sz="2400" b="0" u="none" strike="noStrike">
              <a:solidFill>
                <a:srgbClr val="FFFFFF"/>
              </a:solidFill>
              <a:effectLst/>
              <a:uFillTx/>
              <a:latin typeface="Comic Sans MS"/>
            </a:endParaRPr>
          </a:p>
        </p:txBody>
      </p:sp>
      <p:sp>
        <p:nvSpPr>
          <p:cNvPr id="162" name="TextBox 14"/>
          <p:cNvSpPr/>
          <p:nvPr/>
        </p:nvSpPr>
        <p:spPr>
          <a:xfrm>
            <a:off x="5756040" y="1528920"/>
            <a:ext cx="305136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CASH PRICE - </a:t>
            </a:r>
            <a:r>
              <a:rPr lang="en-GB" sz="2400" b="0" u="none" strike="noStrike">
                <a:solidFill>
                  <a:srgbClr val="FFFFFF"/>
                </a:solidFill>
                <a:effectLst/>
                <a:uFillTx/>
                <a:latin typeface="Comic Sans MS"/>
              </a:rPr>
              <a:t>£20 000</a:t>
            </a:r>
            <a:endParaRPr lang="en-US" sz="2400" b="0" u="none" strike="noStrike">
              <a:solidFill>
                <a:srgbClr val="FFFFFF"/>
              </a:solidFill>
              <a:effectLst/>
              <a:uFillTx/>
              <a:latin typeface="Comic Sans MS"/>
            </a:endParaRPr>
          </a:p>
        </p:txBody>
      </p:sp>
      <p:sp>
        <p:nvSpPr>
          <p:cNvPr id="163" name="TextBox 18"/>
          <p:cNvSpPr/>
          <p:nvPr/>
        </p:nvSpPr>
        <p:spPr>
          <a:xfrm>
            <a:off x="7354080" y="4930920"/>
            <a:ext cx="1652400" cy="520920"/>
          </a:xfrm>
          <a:prstGeom prst="rect">
            <a:avLst/>
          </a:prstGeom>
          <a:noFill/>
          <a:ln w="0">
            <a:noFill/>
          </a:ln>
        </p:spPr>
        <p:style>
          <a:lnRef idx="0"/>
          <a:fillRef idx="0"/>
          <a:effectRef idx="0"/>
          <a:fontRef idx="minor"/>
        </p:style>
        <p:txBody>
          <a:bodyPr wrap="none" lIns="90000" tIns="46800" rIns="90000" bIns="46800" anchor="t">
            <a:spAutoFit/>
          </a:bodyPr>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£20 820</a:t>
            </a:r>
            <a:endParaRPr lang="en-US" sz="2800" b="0" u="none" strike="noStrike">
              <a:solidFill>
                <a:srgbClr val="FFFFFF"/>
              </a:solidFill>
              <a:effectLst/>
              <a:uFillTx/>
              <a:latin typeface="Comic Sans MS"/>
            </a:endParaRPr>
          </a:p>
        </p:txBody>
      </p:sp>
      <p:sp>
        <p:nvSpPr>
          <p:cNvPr id="164" name="TextBox 25"/>
          <p:cNvSpPr/>
          <p:nvPr/>
        </p:nvSpPr>
        <p:spPr>
          <a:xfrm>
            <a:off x="7144920" y="3568680"/>
            <a:ext cx="187056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Total cost</a:t>
            </a:r>
            <a:endParaRPr lang="en-US" sz="2800" b="0" u="none" strike="noStrike">
              <a:solidFill>
                <a:srgbClr val="FFFFFF"/>
              </a:solidFill>
              <a:effectLst/>
              <a:uFillTx/>
              <a:latin typeface="Comic Sans MS"/>
            </a:endParaRPr>
          </a:p>
        </p:txBody>
      </p:sp>
      <mc:AlternateContent>
        <mc:Choice xmlns:a14="http://schemas.microsoft.com/office/drawing/2010/main" Requires="a14">
          <p:sp>
            <p:nvSpPr>
              <p:cNvPr id="165" name="Object 2"/>
              <p:cNvSpPr txBox="1"/>
              <p:nvPr/>
            </p:nvSpPr>
            <p:spPr>
              <a:xfrm>
                <a:off x="890640" y="3156120"/>
                <a:ext cx="2309760" cy="1008000"/>
              </a:xfrm>
              <a:prstGeom prst="rect">
                <a:avLst/>
              </a:prstGeom>
            </p:spPr>
            <p:txBody>
              <a:bodyPr/>
              <a:p>
                <a14:m>
                  <m:oMath xmlns:m="http://schemas.openxmlformats.org/officeDocument/2006/math">
                    <m:f>
                      <m:num>
                        <m:r>
                          <m:rPr>
                            <m:lit/>
                            <m:nor/>
                          </m:rPr>
                          <m:t xml:space="preserve">15</m:t>
                        </m:r>
                      </m:num>
                      <m:den>
                        <m:r>
                          <m:rPr>
                            <m:lit/>
                            <m:nor/>
                          </m:rPr>
                          <m:t xml:space="preserve">100</m:t>
                        </m:r>
                      </m:den>
                    </m:f>
                    <m:r>
                      <m:t xml:space="preserve">×</m:t>
                    </m:r>
                    <m:r>
                      <m:rPr>
                        <m:lit/>
                        <m:nor/>
                      </m:rPr>
                      <m:t xml:space="preserve">20000</m:t>
                    </m:r>
                    <m:r>
                      <m:t xml:space="preserve">=</m:t>
                    </m:r>
                  </m:oMath>
                </a14:m>
              </a:p>
            </p:txBody>
          </p:sp>
        </mc:Choice>
        <mc:Fallback>
          <p:sp>
            <p:nvSpPr>
              <p:cNvPr id="165" name="Object 2"/>
              <p:cNvSpPr txBox="1"/>
              <p:nvPr/>
            </p:nvSpPr>
            <p:spPr>
              <a:xfrm>
                <a:off x="890640" y="3156120"/>
                <a:ext cx="2309760" cy="1008000"/>
              </a:xfrm>
              <a:prstGeom prst="rect">
                <a:avLst/>
              </a:prstGeom>
              <a:blipFill>
                <a:blip r:embed="rId3"/>
                <a:stretch>
                  <a:fillRect/>
                </a:stretch>
              </a:blipFill>
            </p:spPr>
          </p:sp>
        </mc:Fallback>
      </mc:AlternateContent>
      <mc:AlternateContent>
        <mc:Choice xmlns:a14="http://schemas.microsoft.com/office/drawing/2010/main" Requires="a14">
          <p:sp>
            <p:nvSpPr>
              <p:cNvPr id="166" name="Object 3"/>
              <p:cNvSpPr txBox="1"/>
              <p:nvPr/>
            </p:nvSpPr>
            <p:spPr>
              <a:xfrm>
                <a:off x="3219480" y="3367080"/>
                <a:ext cx="1258920" cy="503280"/>
              </a:xfrm>
              <a:prstGeom prst="rect">
                <a:avLst/>
              </a:prstGeom>
            </p:spPr>
            <p:txBody>
              <a:bodyPr/>
              <a:p>
                <a14:m>
                  <m:oMath xmlns:m="http://schemas.openxmlformats.org/officeDocument/2006/math">
                    <m:r>
                      <m:t xml:space="preserve">£</m:t>
                    </m:r>
                    <m:r>
                      <m:t xml:space="preserve">3</m:t>
                    </m:r>
                    <m:r>
                      <m:rPr>
                        <m:lit/>
                        <m:nor/>
                      </m:rPr>
                      <m:t xml:space="preserve">000</m:t>
                    </m:r>
                  </m:oMath>
                </a14:m>
              </a:p>
            </p:txBody>
          </p:sp>
        </mc:Choice>
        <mc:Fallback>
          <p:sp>
            <p:nvSpPr>
              <p:cNvPr id="166" name="Object 3"/>
              <p:cNvSpPr txBox="1"/>
              <p:nvPr/>
            </p:nvSpPr>
            <p:spPr>
              <a:xfrm>
                <a:off x="3219480" y="3367080"/>
                <a:ext cx="1258920" cy="503280"/>
              </a:xfrm>
              <a:prstGeom prst="rect">
                <a:avLst/>
              </a:prstGeom>
              <a:blipFill>
                <a:blip r:embed="rId4"/>
                <a:stretch>
                  <a:fillRect/>
                </a:stretch>
              </a:blipFill>
            </p:spPr>
          </p:sp>
        </mc:Fallback>
      </mc:AlternateContent>
      <p:sp>
        <p:nvSpPr>
          <p:cNvPr id="167" name="TextBox 20"/>
          <p:cNvSpPr/>
          <p:nvPr/>
        </p:nvSpPr>
        <p:spPr>
          <a:xfrm>
            <a:off x="942840" y="4524480"/>
            <a:ext cx="1973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36 x 495 =</a:t>
            </a:r>
            <a:endParaRPr lang="en-US" sz="2800" b="0" u="none" strike="noStrike">
              <a:solidFill>
                <a:srgbClr val="FFFFFF"/>
              </a:solidFill>
              <a:effectLst/>
              <a:uFillTx/>
              <a:latin typeface="Comic Sans MS"/>
            </a:endParaRPr>
          </a:p>
        </p:txBody>
      </p:sp>
      <p:sp>
        <p:nvSpPr>
          <p:cNvPr id="168" name="TextBox 21"/>
          <p:cNvSpPr/>
          <p:nvPr/>
        </p:nvSpPr>
        <p:spPr>
          <a:xfrm>
            <a:off x="7035480" y="4086360"/>
            <a:ext cx="1978200" cy="94788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     £3 000</a:t>
            </a:r>
            <a:endParaRPr lang="en-US" sz="28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sng" strike="noStrike">
                <a:solidFill>
                  <a:srgbClr val="FFFFFF"/>
                </a:solidFill>
                <a:effectLst/>
                <a:uFillTx/>
                <a:latin typeface="Comic Sans MS"/>
              </a:rPr>
              <a:t> + £17 820</a:t>
            </a:r>
            <a:endParaRPr lang="en-US" sz="2800" b="0" u="none" strike="noStrike">
              <a:solidFill>
                <a:srgbClr val="FFFFFF"/>
              </a:solidFill>
              <a:effectLst/>
              <a:uFillTx/>
              <a:latin typeface="Comic Sans MS"/>
            </a:endParaRPr>
          </a:p>
        </p:txBody>
      </p:sp>
      <p:sp>
        <p:nvSpPr>
          <p:cNvPr id="169" name="Rectangle 22"/>
          <p:cNvSpPr/>
          <p:nvPr/>
        </p:nvSpPr>
        <p:spPr>
          <a:xfrm>
            <a:off x="2886120" y="4524480"/>
            <a:ext cx="1595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£17 820</a:t>
            </a:r>
            <a:endParaRPr lang="en-US" sz="2800" b="0" u="none" strike="noStrike">
              <a:solidFill>
                <a:srgbClr val="FFFFFF"/>
              </a:solidFill>
              <a:effectLst/>
              <a:uFillTx/>
              <a:latin typeface="Comic Sans MS"/>
            </a:endParaRPr>
          </a:p>
        </p:txBody>
      </p:sp>
    </p:spTree>
  </p:cSld>
  <p:timing>
    <p:tnLst>
      <p:par>
        <p:cTn id="347" dur="indefinite" restart="never" nodeType="tmRoot">
          <p:childTnLst>
            <p:seq>
              <p:cTn id="348" dur="indefinite" nodeType="mainSeq">
                <p:childTnLst>
                  <p:par>
                    <p:cTn id="349" fill="hold">
                      <p:stCondLst>
                        <p:cond delay="indefinite"/>
                      </p:stCondLst>
                      <p:childTnLst>
                        <p:par>
                          <p:cTn id="350" fill="hold">
                            <p:stCondLst>
                              <p:cond delay="0"/>
                            </p:stCondLst>
                            <p:childTnLst>
                              <p:par>
                                <p:cTn id="351" presetID="22" presetClass="entr" fill="hold" nodeType="clickEffect" presetSubtype="8">
                                  <p:stCondLst>
                                    <p:cond delay="0"/>
                                  </p:stCondLst>
                                  <p:childTnLst>
                                    <p:set>
                                      <p:cBhvr>
                                        <p:cTn id="352" dur="1" fill="hold">
                                          <p:stCondLst>
                                            <p:cond delay="0"/>
                                          </p:stCondLst>
                                        </p:cTn>
                                        <p:tgtEl>
                                          <p:spTgt spid="165"/>
                                        </p:tgtEl>
                                        <p:attrNameLst>
                                          <p:attrName>style.visibility</p:attrName>
                                        </p:attrNameLst>
                                      </p:cBhvr>
                                      <p:to>
                                        <p:strVal val="visible"/>
                                      </p:to>
                                    </p:set>
                                    <p:animEffect transition="in" filter="wipe(left)">
                                      <p:cBhvr additive="repl">
                                        <p:cTn id="353" dur="500"/>
                                        <p:tgtEl>
                                          <p:spTgt spid="165"/>
                                        </p:tgtEl>
                                      </p:cBhvr>
                                    </p:animEffect>
                                  </p:childTnLst>
                                </p:cTn>
                              </p:par>
                            </p:childTnLst>
                          </p:cTn>
                        </p:par>
                      </p:childTnLst>
                    </p:cTn>
                  </p:par>
                  <p:par>
                    <p:cTn id="354" fill="hold">
                      <p:stCondLst>
                        <p:cond delay="indefinite"/>
                      </p:stCondLst>
                      <p:childTnLst>
                        <p:par>
                          <p:cTn id="355" fill="hold">
                            <p:stCondLst>
                              <p:cond delay="0"/>
                            </p:stCondLst>
                            <p:childTnLst>
                              <p:par>
                                <p:cTn id="356" presetID="22" presetClass="entr" fill="hold" nodeType="clickEffect" presetSubtype="8">
                                  <p:stCondLst>
                                    <p:cond delay="0"/>
                                  </p:stCondLst>
                                  <p:childTnLst>
                                    <p:set>
                                      <p:cBhvr>
                                        <p:cTn id="357" dur="1" fill="hold">
                                          <p:stCondLst>
                                            <p:cond delay="0"/>
                                          </p:stCondLst>
                                        </p:cTn>
                                        <p:tgtEl>
                                          <p:spTgt spid="166"/>
                                        </p:tgtEl>
                                        <p:attrNameLst>
                                          <p:attrName>style.visibility</p:attrName>
                                        </p:attrNameLst>
                                      </p:cBhvr>
                                      <p:to>
                                        <p:strVal val="visible"/>
                                      </p:to>
                                    </p:set>
                                    <p:animEffect transition="in" filter="wipe(left)">
                                      <p:cBhvr additive="repl">
                                        <p:cTn id="358" dur="500"/>
                                        <p:tgtEl>
                                          <p:spTgt spid="166"/>
                                        </p:tgtEl>
                                      </p:cBhvr>
                                    </p:animEffect>
                                  </p:childTnLst>
                                </p:cTn>
                              </p:par>
                            </p:childTnLst>
                          </p:cTn>
                        </p:par>
                      </p:childTnLst>
                    </p:cTn>
                  </p:par>
                  <p:par>
                    <p:cTn id="359" fill="hold">
                      <p:stCondLst>
                        <p:cond delay="indefinite"/>
                      </p:stCondLst>
                      <p:childTnLst>
                        <p:par>
                          <p:cTn id="360" fill="hold">
                            <p:stCondLst>
                              <p:cond delay="0"/>
                            </p:stCondLst>
                            <p:childTnLst>
                              <p:par>
                                <p:cTn id="361" presetID="27" presetClass="entr" fill="hold" nodeType="clickEffect">
                                  <p:stCondLst>
                                    <p:cond delay="0"/>
                                  </p:stCondLst>
                                  <p:iterate type="lt">
                                    <p:tmAbs val="40"/>
                                  </p:iterate>
                                  <p:childTnLst>
                                    <p:set>
                                      <p:cBhvr>
                                        <p:cTn id="362" dur="1" fill="hold">
                                          <p:stCondLst>
                                            <p:cond delay="0"/>
                                          </p:stCondLst>
                                        </p:cTn>
                                        <p:tgtEl>
                                          <p:spTgt spid="167"/>
                                        </p:tgtEl>
                                        <p:attrNameLst>
                                          <p:attrName>style.visibility</p:attrName>
                                        </p:attrNameLst>
                                      </p:cBhvr>
                                      <p:to>
                                        <p:strVal val="visible"/>
                                      </p:to>
                                    </p:set>
                                    <p:anim calcmode="discrete" valueType="clr">
                                      <p:cBhvr additive="repl">
                                        <p:cTn id="363" dur="80"/>
                                        <p:tgtEl>
                                          <p:spTgt spid="167"/>
                                        </p:tgtEl>
                                        <p:attrNameLst>
                                          <p:attrName>style.color</p:attrName>
                                        </p:attrNameLst>
                                      </p:cBhvr>
                                      <p:tavLst>
                                        <p:tav>
                                          <p:val>
                                            <p:strVal val="rgb(77,80,-64)"/>
                                          </p:val>
                                        </p:tav>
                                        <p:tav tm="50000">
                                          <p:val>
                                            <p:strVal val="rgb(-1,0,0)"/>
                                          </p:val>
                                        </p:tav>
                                      </p:tavLst>
                                    </p:anim>
                                    <p:anim calcmode="discrete" valueType="clr">
                                      <p:cBhvr additive="repl">
                                        <p:cTn id="364" dur="80"/>
                                        <p:tgtEl>
                                          <p:spTgt spid="167"/>
                                        </p:tgtEl>
                                        <p:attrNameLst>
                                          <p:attrName>fillcolor</p:attrName>
                                        </p:attrNameLst>
                                      </p:cBhvr>
                                      <p:tavLst>
                                        <p:tav>
                                          <p:val>
                                            <p:strVal val="rgb(77,80,-64)"/>
                                          </p:val>
                                        </p:tav>
                                        <p:tav tm="50000">
                                          <p:val>
                                            <p:strVal val="rgb(-1,0,0)"/>
                                          </p:val>
                                        </p:tav>
                                      </p:tavLst>
                                    </p:anim>
                                    <p:set>
                                      <p:cBhvr>
                                        <p:cTn id="365" dur="80"/>
                                        <p:tgtEl>
                                          <p:spTgt spid="167"/>
                                        </p:tgtEl>
                                        <p:attrNameLst>
                                          <p:attrName>fill.type</p:attrName>
                                        </p:attrNameLst>
                                      </p:cBhvr>
                                      <p:to>
                                        <p:strVal val="solid"/>
                                      </p:to>
                                    </p:set>
                                  </p:childTnLst>
                                </p:cTn>
                              </p:par>
                            </p:childTnLst>
                          </p:cTn>
                        </p:par>
                      </p:childTnLst>
                    </p:cTn>
                  </p:par>
                  <p:par>
                    <p:cTn id="366" fill="hold">
                      <p:stCondLst>
                        <p:cond delay="indefinite"/>
                      </p:stCondLst>
                      <p:childTnLst>
                        <p:par>
                          <p:cTn id="367" fill="hold">
                            <p:stCondLst>
                              <p:cond delay="0"/>
                            </p:stCondLst>
                            <p:childTnLst>
                              <p:par>
                                <p:cTn id="368" presetID="27" presetClass="entr" fill="hold" nodeType="clickEffect">
                                  <p:stCondLst>
                                    <p:cond delay="0"/>
                                  </p:stCondLst>
                                  <p:iterate type="lt">
                                    <p:tmAbs val="40"/>
                                  </p:iterate>
                                  <p:childTnLst>
                                    <p:set>
                                      <p:cBhvr>
                                        <p:cTn id="369" dur="1" fill="hold">
                                          <p:stCondLst>
                                            <p:cond delay="0"/>
                                          </p:stCondLst>
                                        </p:cTn>
                                        <p:tgtEl>
                                          <p:spTgt spid="169"/>
                                        </p:tgtEl>
                                        <p:attrNameLst>
                                          <p:attrName>style.visibility</p:attrName>
                                        </p:attrNameLst>
                                      </p:cBhvr>
                                      <p:to>
                                        <p:strVal val="visible"/>
                                      </p:to>
                                    </p:set>
                                    <p:anim calcmode="discrete" valueType="clr">
                                      <p:cBhvr additive="repl">
                                        <p:cTn id="370" dur="80"/>
                                        <p:tgtEl>
                                          <p:spTgt spid="169"/>
                                        </p:tgtEl>
                                        <p:attrNameLst>
                                          <p:attrName>style.color</p:attrName>
                                        </p:attrNameLst>
                                      </p:cBhvr>
                                      <p:tavLst>
                                        <p:tav>
                                          <p:val>
                                            <p:strVal val="rgb(77,80,-64)"/>
                                          </p:val>
                                        </p:tav>
                                        <p:tav tm="50000">
                                          <p:val>
                                            <p:strVal val="rgb(-1,0,0)"/>
                                          </p:val>
                                        </p:tav>
                                      </p:tavLst>
                                    </p:anim>
                                    <p:anim calcmode="discrete" valueType="clr">
                                      <p:cBhvr additive="repl">
                                        <p:cTn id="371" dur="80"/>
                                        <p:tgtEl>
                                          <p:spTgt spid="169"/>
                                        </p:tgtEl>
                                        <p:attrNameLst>
                                          <p:attrName>fillcolor</p:attrName>
                                        </p:attrNameLst>
                                      </p:cBhvr>
                                      <p:tavLst>
                                        <p:tav>
                                          <p:val>
                                            <p:strVal val="rgb(77,80,-64)"/>
                                          </p:val>
                                        </p:tav>
                                        <p:tav tm="50000">
                                          <p:val>
                                            <p:strVal val="rgb(-1,0,0)"/>
                                          </p:val>
                                        </p:tav>
                                      </p:tavLst>
                                    </p:anim>
                                    <p:set>
                                      <p:cBhvr>
                                        <p:cTn id="372" dur="80"/>
                                        <p:tgtEl>
                                          <p:spTgt spid="169"/>
                                        </p:tgtEl>
                                        <p:attrNameLst>
                                          <p:attrName>fill.type</p:attrName>
                                        </p:attrNameLst>
                                      </p:cBhvr>
                                      <p:to>
                                        <p:strVal val="solid"/>
                                      </p:to>
                                    </p:set>
                                  </p:childTnLst>
                                </p:cTn>
                              </p:par>
                            </p:childTnLst>
                          </p:cTn>
                        </p:par>
                      </p:childTnLst>
                    </p:cTn>
                  </p:par>
                  <p:par>
                    <p:cTn id="373" fill="hold">
                      <p:stCondLst>
                        <p:cond delay="indefinite"/>
                      </p:stCondLst>
                      <p:childTnLst>
                        <p:par>
                          <p:cTn id="374" fill="hold">
                            <p:stCondLst>
                              <p:cond delay="0"/>
                            </p:stCondLst>
                            <p:childTnLst>
                              <p:par>
                                <p:cTn id="375" presetID="27" presetClass="entr" fill="hold" nodeType="clickEffect">
                                  <p:stCondLst>
                                    <p:cond delay="0"/>
                                  </p:stCondLst>
                                  <p:iterate type="lt">
                                    <p:tmAbs val="40"/>
                                  </p:iterate>
                                  <p:childTnLst>
                                    <p:set>
                                      <p:cBhvr>
                                        <p:cTn id="376" dur="1" fill="hold">
                                          <p:stCondLst>
                                            <p:cond delay="0"/>
                                          </p:stCondLst>
                                        </p:cTn>
                                        <p:tgtEl>
                                          <p:spTgt spid="164"/>
                                        </p:tgtEl>
                                        <p:attrNameLst>
                                          <p:attrName>style.visibility</p:attrName>
                                        </p:attrNameLst>
                                      </p:cBhvr>
                                      <p:to>
                                        <p:strVal val="visible"/>
                                      </p:to>
                                    </p:set>
                                    <p:anim calcmode="discrete" valueType="clr">
                                      <p:cBhvr additive="repl">
                                        <p:cTn id="377" dur="80"/>
                                        <p:tgtEl>
                                          <p:spTgt spid="164"/>
                                        </p:tgtEl>
                                        <p:attrNameLst>
                                          <p:attrName>style.color</p:attrName>
                                        </p:attrNameLst>
                                      </p:cBhvr>
                                      <p:tavLst>
                                        <p:tav>
                                          <p:val>
                                            <p:strVal val="rgb(77,80,-64)"/>
                                          </p:val>
                                        </p:tav>
                                        <p:tav tm="50000">
                                          <p:val>
                                            <p:strVal val="rgb(-1,0,0)"/>
                                          </p:val>
                                        </p:tav>
                                      </p:tavLst>
                                    </p:anim>
                                    <p:anim calcmode="discrete" valueType="clr">
                                      <p:cBhvr additive="repl">
                                        <p:cTn id="378" dur="80"/>
                                        <p:tgtEl>
                                          <p:spTgt spid="164"/>
                                        </p:tgtEl>
                                        <p:attrNameLst>
                                          <p:attrName>fillcolor</p:attrName>
                                        </p:attrNameLst>
                                      </p:cBhvr>
                                      <p:tavLst>
                                        <p:tav>
                                          <p:val>
                                            <p:strVal val="rgb(77,80,-64)"/>
                                          </p:val>
                                        </p:tav>
                                        <p:tav tm="50000">
                                          <p:val>
                                            <p:strVal val="rgb(-1,0,0)"/>
                                          </p:val>
                                        </p:tav>
                                      </p:tavLst>
                                    </p:anim>
                                    <p:set>
                                      <p:cBhvr>
                                        <p:cTn id="379" dur="80"/>
                                        <p:tgtEl>
                                          <p:spTgt spid="164"/>
                                        </p:tgtEl>
                                        <p:attrNameLst>
                                          <p:attrName>fill.type</p:attrName>
                                        </p:attrNameLst>
                                      </p:cBhvr>
                                      <p:to>
                                        <p:strVal val="solid"/>
                                      </p:to>
                                    </p:set>
                                  </p:childTnLst>
                                </p:cTn>
                              </p:par>
                            </p:childTnLst>
                          </p:cTn>
                        </p:par>
                      </p:childTnLst>
                    </p:cTn>
                  </p:par>
                  <p:par>
                    <p:cTn id="380" fill="hold">
                      <p:stCondLst>
                        <p:cond delay="indefinite"/>
                      </p:stCondLst>
                      <p:childTnLst>
                        <p:par>
                          <p:cTn id="381" fill="hold">
                            <p:stCondLst>
                              <p:cond delay="0"/>
                            </p:stCondLst>
                            <p:childTnLst>
                              <p:par>
                                <p:cTn id="382" presetID="27" presetClass="entr" fill="hold" nodeType="clickEffect">
                                  <p:stCondLst>
                                    <p:cond delay="0"/>
                                  </p:stCondLst>
                                  <p:iterate type="lt">
                                    <p:tmAbs val="40"/>
                                  </p:iterate>
                                  <p:childTnLst>
                                    <p:set>
                                      <p:cBhvr>
                                        <p:cTn id="383" dur="1" fill="hold">
                                          <p:stCondLst>
                                            <p:cond delay="0"/>
                                          </p:stCondLst>
                                        </p:cTn>
                                        <p:tgtEl>
                                          <p:spTgt spid="168"/>
                                        </p:tgtEl>
                                        <p:attrNameLst>
                                          <p:attrName>style.visibility</p:attrName>
                                        </p:attrNameLst>
                                      </p:cBhvr>
                                      <p:to>
                                        <p:strVal val="visible"/>
                                      </p:to>
                                    </p:set>
                                    <p:anim calcmode="discrete" valueType="clr">
                                      <p:cBhvr additive="repl">
                                        <p:cTn id="384" dur="80"/>
                                        <p:tgtEl>
                                          <p:spTgt spid="168"/>
                                        </p:tgtEl>
                                        <p:attrNameLst>
                                          <p:attrName>style.color</p:attrName>
                                        </p:attrNameLst>
                                      </p:cBhvr>
                                      <p:tavLst>
                                        <p:tav>
                                          <p:val>
                                            <p:strVal val="rgb(77,80,-64)"/>
                                          </p:val>
                                        </p:tav>
                                        <p:tav tm="50000">
                                          <p:val>
                                            <p:strVal val="rgb(-1,0,0)"/>
                                          </p:val>
                                        </p:tav>
                                      </p:tavLst>
                                    </p:anim>
                                    <p:anim calcmode="discrete" valueType="clr">
                                      <p:cBhvr additive="repl">
                                        <p:cTn id="385" dur="80"/>
                                        <p:tgtEl>
                                          <p:spTgt spid="168"/>
                                        </p:tgtEl>
                                        <p:attrNameLst>
                                          <p:attrName>fillcolor</p:attrName>
                                        </p:attrNameLst>
                                      </p:cBhvr>
                                      <p:tavLst>
                                        <p:tav>
                                          <p:val>
                                            <p:strVal val="rgb(77,80,-64)"/>
                                          </p:val>
                                        </p:tav>
                                        <p:tav tm="50000">
                                          <p:val>
                                            <p:strVal val="rgb(-1,0,0)"/>
                                          </p:val>
                                        </p:tav>
                                      </p:tavLst>
                                    </p:anim>
                                    <p:set>
                                      <p:cBhvr>
                                        <p:cTn id="386" dur="80"/>
                                        <p:tgtEl>
                                          <p:spTgt spid="168"/>
                                        </p:tgtEl>
                                        <p:attrNameLst>
                                          <p:attrName>fill.type</p:attrName>
                                        </p:attrNameLst>
                                      </p:cBhvr>
                                      <p:to>
                                        <p:strVal val="solid"/>
                                      </p:to>
                                    </p:set>
                                  </p:childTnLst>
                                </p:cTn>
                              </p:par>
                            </p:childTnLst>
                          </p:cTn>
                        </p:par>
                      </p:childTnLst>
                    </p:cTn>
                  </p:par>
                  <p:par>
                    <p:cTn id="387" fill="hold">
                      <p:stCondLst>
                        <p:cond delay="indefinite"/>
                      </p:stCondLst>
                      <p:childTnLst>
                        <p:par>
                          <p:cTn id="388" fill="hold">
                            <p:stCondLst>
                              <p:cond delay="0"/>
                            </p:stCondLst>
                            <p:childTnLst>
                              <p:par>
                                <p:cTn id="389" presetID="27" presetClass="entr" fill="hold" nodeType="clickEffect">
                                  <p:stCondLst>
                                    <p:cond delay="0"/>
                                  </p:stCondLst>
                                  <p:iterate type="lt">
                                    <p:tmAbs val="40"/>
                                  </p:iterate>
                                  <p:childTnLst>
                                    <p:set>
                                      <p:cBhvr>
                                        <p:cTn id="390" dur="1" fill="hold">
                                          <p:stCondLst>
                                            <p:cond delay="0"/>
                                          </p:stCondLst>
                                        </p:cTn>
                                        <p:tgtEl>
                                          <p:spTgt spid="163"/>
                                        </p:tgtEl>
                                        <p:attrNameLst>
                                          <p:attrName>style.visibility</p:attrName>
                                        </p:attrNameLst>
                                      </p:cBhvr>
                                      <p:to>
                                        <p:strVal val="visible"/>
                                      </p:to>
                                    </p:set>
                                    <p:anim calcmode="discrete" valueType="clr">
                                      <p:cBhvr additive="repl">
                                        <p:cTn id="391" dur="80"/>
                                        <p:tgtEl>
                                          <p:spTgt spid="163"/>
                                        </p:tgtEl>
                                        <p:attrNameLst>
                                          <p:attrName>style.color</p:attrName>
                                        </p:attrNameLst>
                                      </p:cBhvr>
                                      <p:tavLst>
                                        <p:tav>
                                          <p:val>
                                            <p:strVal val="rgb(77,80,-64)"/>
                                          </p:val>
                                        </p:tav>
                                        <p:tav tm="50000">
                                          <p:val>
                                            <p:strVal val="rgb(-1,0,0)"/>
                                          </p:val>
                                        </p:tav>
                                      </p:tavLst>
                                    </p:anim>
                                    <p:anim calcmode="discrete" valueType="clr">
                                      <p:cBhvr additive="repl">
                                        <p:cTn id="392" dur="80"/>
                                        <p:tgtEl>
                                          <p:spTgt spid="163"/>
                                        </p:tgtEl>
                                        <p:attrNameLst>
                                          <p:attrName>fillcolor</p:attrName>
                                        </p:attrNameLst>
                                      </p:cBhvr>
                                      <p:tavLst>
                                        <p:tav>
                                          <p:val>
                                            <p:strVal val="rgb(77,80,-64)"/>
                                          </p:val>
                                        </p:tav>
                                        <p:tav tm="50000">
                                          <p:val>
                                            <p:strVal val="rgb(-1,0,0)"/>
                                          </p:val>
                                        </p:tav>
                                      </p:tavLst>
                                    </p:anim>
                                    <p:set>
                                      <p:cBhvr>
                                        <p:cTn id="393" dur="80"/>
                                        <p:tgtEl>
                                          <p:spTgt spid="163"/>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Date Placeholder 1"/>
          <p:cNvSpPr/>
          <p:nvPr/>
        </p:nvSpPr>
        <p:spPr>
          <a:xfrm>
            <a:off x="457200" y="6356520"/>
            <a:ext cx="2133720" cy="365040"/>
          </a:xfrm>
          <a:prstGeom prst="rect">
            <a:avLst/>
          </a:prstGeom>
          <a:noFill/>
          <a:ln w="0">
            <a:noFill/>
          </a:ln>
        </p:spPr>
        <p:style>
          <a:lnRef idx="0"/>
          <a:fillRef idx="0"/>
          <a:effectRef idx="0"/>
          <a:fontRef idx="minor"/>
        </p:style>
        <p:txBody>
          <a:bodyPr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F06F4C-D6FE-43C5-B456-E31CBC6D5BA6}" type="datetime5">
              <a:rPr lang="en-GB" sz="1200" b="0" u="none" strike="noStrike">
                <a:solidFill>
                  <a:srgbClr val="898989"/>
                </a:solidFill>
                <a:effectLst/>
                <a:uFillTx/>
                <a:latin typeface="Comic Sans MS"/>
              </a:rPr>
              <a:t>4 Jul 2026</a:t>
            </a:fld>
            <a:endParaRPr lang="en-US" sz="1200" b="0" u="none" strike="noStrike">
              <a:solidFill>
                <a:srgbClr val="FFFFFF"/>
              </a:solidFill>
              <a:effectLst/>
              <a:uFillTx/>
              <a:latin typeface="Comic Sans MS"/>
            </a:endParaRPr>
          </a:p>
        </p:txBody>
      </p:sp>
      <p:sp>
        <p:nvSpPr>
          <p:cNvPr id="171" name="Footer Placeholder 2"/>
          <p:cNvSpPr/>
          <p:nvPr/>
        </p:nvSpPr>
        <p:spPr>
          <a:xfrm>
            <a:off x="3124080" y="6356520"/>
            <a:ext cx="2895840" cy="365040"/>
          </a:xfrm>
          <a:prstGeom prst="rect">
            <a:avLst/>
          </a:prstGeom>
          <a:noFill/>
          <a:ln w="0">
            <a:noFill/>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Comic Sans MS"/>
              </a:rPr>
              <a:t>Created by Mr.Lafferty Maths Dept</a:t>
            </a:r>
            <a:endParaRPr lang="en-US" sz="1200" b="0" u="none" strike="noStrike">
              <a:solidFill>
                <a:srgbClr val="FFFFFF"/>
              </a:solidFill>
              <a:effectLst/>
              <a:uFillTx/>
              <a:latin typeface="Comic Sans MS"/>
            </a:endParaRPr>
          </a:p>
        </p:txBody>
      </p:sp>
      <p:pic>
        <p:nvPicPr>
          <p:cNvPr id="172" name="Picture 2" descr="scottishflag"/>
          <p:cNvPicPr/>
          <p:nvPr/>
        </p:nvPicPr>
        <p:blipFill>
          <a:blip r:embed="rId1"/>
          <a:stretch/>
        </p:blipFill>
        <p:spPr>
          <a:xfrm>
            <a:off x="1184400" y="714240"/>
            <a:ext cx="647640" cy="476280"/>
          </a:xfrm>
          <a:prstGeom prst="rect">
            <a:avLst/>
          </a:prstGeom>
          <a:noFill/>
          <a:ln w="0">
            <a:noFill/>
          </a:ln>
        </p:spPr>
      </p:pic>
      <p:sp>
        <p:nvSpPr>
          <p:cNvPr id="173" name="Text Box 4"/>
          <p:cNvSpPr/>
          <p:nvPr/>
        </p:nvSpPr>
        <p:spPr>
          <a:xfrm rot="16200000">
            <a:off x="-1541160" y="387540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080808"/>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74" name="Text Box 17"/>
          <p:cNvSpPr/>
          <p:nvPr/>
        </p:nvSpPr>
        <p:spPr>
          <a:xfrm>
            <a:off x="892440" y="1957320"/>
            <a:ext cx="3552120" cy="50580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0" u="none" strike="noStrike">
                <a:solidFill>
                  <a:srgbClr val="080808"/>
                </a:solidFill>
                <a:effectLst/>
                <a:uFillTx/>
                <a:latin typeface="Comic Sans MS"/>
              </a:rPr>
              <a:t>Option 2 to consider.</a:t>
            </a:r>
            <a:endParaRPr lang="en-US" sz="2700" b="0" u="none" strike="noStrike">
              <a:solidFill>
                <a:srgbClr val="FFFFFF"/>
              </a:solidFill>
              <a:effectLst/>
              <a:uFillTx/>
              <a:latin typeface="Comic Sans MS"/>
            </a:endParaRPr>
          </a:p>
        </p:txBody>
      </p:sp>
      <p:sp>
        <p:nvSpPr>
          <p:cNvPr id="175" name="Rectangle 10"/>
          <p:cNvSpPr/>
          <p:nvPr/>
        </p:nvSpPr>
        <p:spPr>
          <a:xfrm>
            <a:off x="1938240" y="63828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080808"/>
                </a:solidFill>
                <a:effectLst/>
                <a:uFillTx/>
                <a:latin typeface="Comic Sans MS"/>
              </a:rPr>
              <a:t>Best Deal </a:t>
            </a:r>
            <a:endParaRPr lang="en-US" sz="4400" b="0" u="none" strike="noStrike">
              <a:solidFill>
                <a:srgbClr val="FFFFFF"/>
              </a:solidFill>
              <a:effectLst/>
              <a:uFillTx/>
              <a:latin typeface="Comic Sans MS"/>
            </a:endParaRPr>
          </a:p>
        </p:txBody>
      </p:sp>
      <p:pic>
        <p:nvPicPr>
          <p:cNvPr id="176" name="Picture 13"/>
          <p:cNvPicPr/>
          <p:nvPr/>
        </p:nvPicPr>
        <p:blipFill>
          <a:blip r:embed="rId2"/>
          <a:srcRect l="0" t="30549" r="0" b="0"/>
          <a:stretch/>
        </p:blipFill>
        <p:spPr>
          <a:xfrm>
            <a:off x="5870520" y="165240"/>
            <a:ext cx="3265560" cy="1498320"/>
          </a:xfrm>
          <a:prstGeom prst="rect">
            <a:avLst/>
          </a:prstGeom>
          <a:noFill/>
          <a:ln w="0">
            <a:noFill/>
          </a:ln>
        </p:spPr>
      </p:pic>
      <p:sp>
        <p:nvSpPr>
          <p:cNvPr id="177" name="TextBox 14"/>
          <p:cNvSpPr/>
          <p:nvPr/>
        </p:nvSpPr>
        <p:spPr>
          <a:xfrm>
            <a:off x="5756040" y="1528920"/>
            <a:ext cx="305136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CASH PRICE - </a:t>
            </a:r>
            <a:r>
              <a:rPr lang="en-GB" sz="2400" b="0" u="none" strike="noStrike">
                <a:solidFill>
                  <a:srgbClr val="FFFFFF"/>
                </a:solidFill>
                <a:effectLst/>
                <a:uFillTx/>
                <a:latin typeface="Comic Sans MS"/>
              </a:rPr>
              <a:t>£20 000</a:t>
            </a:r>
            <a:endParaRPr lang="en-US" sz="2400" b="0" u="none" strike="noStrike">
              <a:solidFill>
                <a:srgbClr val="FFFFFF"/>
              </a:solidFill>
              <a:effectLst/>
              <a:uFillTx/>
              <a:latin typeface="Comic Sans MS"/>
            </a:endParaRPr>
          </a:p>
        </p:txBody>
      </p:sp>
      <p:sp>
        <p:nvSpPr>
          <p:cNvPr id="178" name="TextBox 18"/>
          <p:cNvSpPr/>
          <p:nvPr/>
        </p:nvSpPr>
        <p:spPr>
          <a:xfrm>
            <a:off x="7416720" y="4944960"/>
            <a:ext cx="1595520" cy="520920"/>
          </a:xfrm>
          <a:prstGeom prst="rect">
            <a:avLst/>
          </a:prstGeom>
          <a:noFill/>
          <a:ln w="0">
            <a:noFill/>
          </a:ln>
        </p:spPr>
        <p:style>
          <a:lnRef idx="0"/>
          <a:fillRef idx="0"/>
          <a:effectRef idx="0"/>
          <a:fontRef idx="minor"/>
        </p:style>
        <p:txBody>
          <a:bodyPr wrap="none" lIns="90000" tIns="46800" rIns="90000" bIns="46800" anchor="t">
            <a:spAutoFit/>
          </a:bodyPr>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£21 460</a:t>
            </a:r>
            <a:endParaRPr lang="en-US" sz="2800" b="0" u="none" strike="noStrike">
              <a:solidFill>
                <a:srgbClr val="FFFFFF"/>
              </a:solidFill>
              <a:effectLst/>
              <a:uFillTx/>
              <a:latin typeface="Comic Sans MS"/>
            </a:endParaRPr>
          </a:p>
        </p:txBody>
      </p:sp>
      <p:sp>
        <p:nvSpPr>
          <p:cNvPr id="179" name="TextBox 25"/>
          <p:cNvSpPr/>
          <p:nvPr/>
        </p:nvSpPr>
        <p:spPr>
          <a:xfrm>
            <a:off x="7144920" y="3568680"/>
            <a:ext cx="187056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Total cost</a:t>
            </a:r>
            <a:endParaRPr lang="en-US" sz="2800" b="0" u="none" strike="noStrike">
              <a:solidFill>
                <a:srgbClr val="FFFFFF"/>
              </a:solidFill>
              <a:effectLst/>
              <a:uFillTx/>
              <a:latin typeface="Comic Sans MS"/>
            </a:endParaRPr>
          </a:p>
        </p:txBody>
      </p:sp>
      <mc:AlternateContent>
        <mc:Choice xmlns:a14="http://schemas.microsoft.com/office/drawing/2010/main" Requires="a14">
          <p:sp>
            <p:nvSpPr>
              <p:cNvPr id="180" name="Object 2"/>
              <p:cNvSpPr txBox="1"/>
              <p:nvPr/>
            </p:nvSpPr>
            <p:spPr>
              <a:xfrm>
                <a:off x="843120" y="3156120"/>
                <a:ext cx="2406600" cy="1008000"/>
              </a:xfrm>
              <a:prstGeom prst="rect">
                <a:avLst/>
              </a:prstGeom>
            </p:spPr>
            <p:txBody>
              <a:bodyPr/>
              <a:p>
                <a14:m>
                  <m:oMath xmlns:m="http://schemas.openxmlformats.org/officeDocument/2006/math">
                    <m:f>
                      <m:num>
                        <m:r>
                          <m:rPr>
                            <m:lit/>
                            <m:nor/>
                          </m:rPr>
                          <m:t xml:space="preserve">12</m:t>
                        </m:r>
                        <m:r>
                          <m:rPr>
                            <m:lit/>
                            <m:nor/>
                          </m:rPr>
                          <m:t xml:space="preserve">.</m:t>
                        </m:r>
                        <m:r>
                          <m:t xml:space="preserve">5</m:t>
                        </m:r>
                      </m:num>
                      <m:den>
                        <m:r>
                          <m:rPr>
                            <m:lit/>
                            <m:nor/>
                          </m:rPr>
                          <m:t xml:space="preserve">100</m:t>
                        </m:r>
                      </m:den>
                    </m:f>
                    <m:r>
                      <m:t xml:space="preserve">×</m:t>
                    </m:r>
                    <m:r>
                      <m:rPr>
                        <m:lit/>
                        <m:nor/>
                      </m:rPr>
                      <m:t xml:space="preserve">20000</m:t>
                    </m:r>
                    <m:r>
                      <m:t xml:space="preserve">=</m:t>
                    </m:r>
                  </m:oMath>
                </a14:m>
              </a:p>
            </p:txBody>
          </p:sp>
        </mc:Choice>
        <mc:Fallback>
          <p:sp>
            <p:nvSpPr>
              <p:cNvPr id="180" name="Object 2"/>
              <p:cNvSpPr txBox="1"/>
              <p:nvPr/>
            </p:nvSpPr>
            <p:spPr>
              <a:xfrm>
                <a:off x="843120" y="3156120"/>
                <a:ext cx="2406600" cy="1008000"/>
              </a:xfrm>
              <a:prstGeom prst="rect">
                <a:avLst/>
              </a:prstGeom>
              <a:blipFill>
                <a:blip r:embed="rId3"/>
                <a:stretch>
                  <a:fillRect/>
                </a:stretch>
              </a:blipFill>
            </p:spPr>
          </p:sp>
        </mc:Fallback>
      </mc:AlternateContent>
      <mc:AlternateContent>
        <mc:Choice xmlns:a14="http://schemas.microsoft.com/office/drawing/2010/main" Requires="a14">
          <p:sp>
            <p:nvSpPr>
              <p:cNvPr id="181" name="Object 3"/>
              <p:cNvSpPr txBox="1"/>
              <p:nvPr/>
            </p:nvSpPr>
            <p:spPr>
              <a:xfrm>
                <a:off x="3219480" y="3367080"/>
                <a:ext cx="1258920" cy="503280"/>
              </a:xfrm>
              <a:prstGeom prst="rect">
                <a:avLst/>
              </a:prstGeom>
            </p:spPr>
            <p:txBody>
              <a:bodyPr/>
              <a:p>
                <a14:m>
                  <m:oMath xmlns:m="http://schemas.openxmlformats.org/officeDocument/2006/math">
                    <m:r>
                      <m:t xml:space="preserve">£</m:t>
                    </m:r>
                    <m:r>
                      <m:t xml:space="preserve">2</m:t>
                    </m:r>
                    <m:r>
                      <m:rPr>
                        <m:lit/>
                        <m:nor/>
                      </m:rPr>
                      <m:t xml:space="preserve"> 5</m:t>
                    </m:r>
                    <m:r>
                      <m:rPr>
                        <m:lit/>
                        <m:nor/>
                      </m:rPr>
                      <m:t xml:space="preserve">00</m:t>
                    </m:r>
                  </m:oMath>
                </a14:m>
              </a:p>
            </p:txBody>
          </p:sp>
        </mc:Choice>
        <mc:Fallback>
          <p:sp>
            <p:nvSpPr>
              <p:cNvPr id="181" name="Object 3"/>
              <p:cNvSpPr txBox="1"/>
              <p:nvPr/>
            </p:nvSpPr>
            <p:spPr>
              <a:xfrm>
                <a:off x="3219480" y="3367080"/>
                <a:ext cx="1258920" cy="503280"/>
              </a:xfrm>
              <a:prstGeom prst="rect">
                <a:avLst/>
              </a:prstGeom>
              <a:blipFill>
                <a:blip r:embed="rId4"/>
                <a:stretch>
                  <a:fillRect/>
                </a:stretch>
              </a:blipFill>
            </p:spPr>
          </p:sp>
        </mc:Fallback>
      </mc:AlternateContent>
      <p:sp>
        <p:nvSpPr>
          <p:cNvPr id="182" name="TextBox 20"/>
          <p:cNvSpPr/>
          <p:nvPr/>
        </p:nvSpPr>
        <p:spPr>
          <a:xfrm>
            <a:off x="942840" y="4524480"/>
            <a:ext cx="1973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48 x 395 =</a:t>
            </a:r>
            <a:endParaRPr lang="en-US" sz="2800" b="0" u="none" strike="noStrike">
              <a:solidFill>
                <a:srgbClr val="FFFFFF"/>
              </a:solidFill>
              <a:effectLst/>
              <a:uFillTx/>
              <a:latin typeface="Comic Sans MS"/>
            </a:endParaRPr>
          </a:p>
        </p:txBody>
      </p:sp>
      <p:sp>
        <p:nvSpPr>
          <p:cNvPr id="183" name="TextBox 21"/>
          <p:cNvSpPr/>
          <p:nvPr/>
        </p:nvSpPr>
        <p:spPr>
          <a:xfrm>
            <a:off x="7035480" y="4086360"/>
            <a:ext cx="1978200" cy="94788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     £2 500</a:t>
            </a:r>
            <a:endParaRPr lang="en-US" sz="28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sng" strike="noStrike">
                <a:solidFill>
                  <a:srgbClr val="FFFFFF"/>
                </a:solidFill>
                <a:effectLst/>
                <a:uFillTx/>
                <a:latin typeface="Comic Sans MS"/>
              </a:rPr>
              <a:t> + £18 960</a:t>
            </a:r>
            <a:endParaRPr lang="en-US" sz="2800" b="0" u="none" strike="noStrike">
              <a:solidFill>
                <a:srgbClr val="FFFFFF"/>
              </a:solidFill>
              <a:effectLst/>
              <a:uFillTx/>
              <a:latin typeface="Comic Sans MS"/>
            </a:endParaRPr>
          </a:p>
        </p:txBody>
      </p:sp>
      <p:sp>
        <p:nvSpPr>
          <p:cNvPr id="184" name="Rectangle 22"/>
          <p:cNvSpPr/>
          <p:nvPr/>
        </p:nvSpPr>
        <p:spPr>
          <a:xfrm>
            <a:off x="2886120" y="4524480"/>
            <a:ext cx="1595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£18 960</a:t>
            </a:r>
            <a:endParaRPr lang="en-US" sz="2800" b="0" u="none" strike="noStrike">
              <a:solidFill>
                <a:srgbClr val="FFFFFF"/>
              </a:solidFill>
              <a:effectLst/>
              <a:uFillTx/>
              <a:latin typeface="Comic Sans MS"/>
            </a:endParaRPr>
          </a:p>
        </p:txBody>
      </p:sp>
      <p:sp>
        <p:nvSpPr>
          <p:cNvPr id="185" name="TextBox 17"/>
          <p:cNvSpPr/>
          <p:nvPr/>
        </p:nvSpPr>
        <p:spPr>
          <a:xfrm>
            <a:off x="912240" y="2535120"/>
            <a:ext cx="623952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12.5% deposit and 48 months @ £ 395</a:t>
            </a:r>
            <a:endParaRPr lang="en-US" sz="2400" b="0" u="none" strike="noStrike">
              <a:solidFill>
                <a:srgbClr val="FFFFFF"/>
              </a:solidFill>
              <a:effectLst/>
              <a:uFillTx/>
              <a:latin typeface="Comic Sans MS"/>
            </a:endParaRPr>
          </a:p>
        </p:txBody>
      </p:sp>
    </p:spTree>
  </p:cSld>
  <p:timing>
    <p:tnLst>
      <p:par>
        <p:cTn id="394" dur="indefinite" restart="never" nodeType="tmRoot">
          <p:childTnLst>
            <p:seq>
              <p:cTn id="395" dur="indefinite" nodeType="mainSeq">
                <p:childTnLst>
                  <p:par>
                    <p:cTn id="396" fill="hold">
                      <p:stCondLst>
                        <p:cond delay="indefinite"/>
                      </p:stCondLst>
                      <p:childTnLst>
                        <p:par>
                          <p:cTn id="397" fill="hold">
                            <p:stCondLst>
                              <p:cond delay="0"/>
                            </p:stCondLst>
                            <p:childTnLst>
                              <p:par>
                                <p:cTn id="398" presetID="22" presetClass="entr" fill="hold" nodeType="clickEffect" presetSubtype="8">
                                  <p:stCondLst>
                                    <p:cond delay="0"/>
                                  </p:stCondLst>
                                  <p:childTnLst>
                                    <p:set>
                                      <p:cBhvr>
                                        <p:cTn id="399" dur="1" fill="hold">
                                          <p:stCondLst>
                                            <p:cond delay="0"/>
                                          </p:stCondLst>
                                        </p:cTn>
                                        <p:tgtEl>
                                          <p:spTgt spid="180"/>
                                        </p:tgtEl>
                                        <p:attrNameLst>
                                          <p:attrName>style.visibility</p:attrName>
                                        </p:attrNameLst>
                                      </p:cBhvr>
                                      <p:to>
                                        <p:strVal val="visible"/>
                                      </p:to>
                                    </p:set>
                                    <p:animEffect transition="in" filter="wipe(left)">
                                      <p:cBhvr additive="repl">
                                        <p:cTn id="400" dur="500"/>
                                        <p:tgtEl>
                                          <p:spTgt spid="180"/>
                                        </p:tgtEl>
                                      </p:cBhvr>
                                    </p:animEffect>
                                  </p:childTnLst>
                                </p:cTn>
                              </p:par>
                            </p:childTnLst>
                          </p:cTn>
                        </p:par>
                      </p:childTnLst>
                    </p:cTn>
                  </p:par>
                  <p:par>
                    <p:cTn id="401" fill="hold">
                      <p:stCondLst>
                        <p:cond delay="indefinite"/>
                      </p:stCondLst>
                      <p:childTnLst>
                        <p:par>
                          <p:cTn id="402" fill="hold">
                            <p:stCondLst>
                              <p:cond delay="0"/>
                            </p:stCondLst>
                            <p:childTnLst>
                              <p:par>
                                <p:cTn id="403" presetID="22" presetClass="entr" fill="hold" nodeType="clickEffect" presetSubtype="8">
                                  <p:stCondLst>
                                    <p:cond delay="0"/>
                                  </p:stCondLst>
                                  <p:childTnLst>
                                    <p:set>
                                      <p:cBhvr>
                                        <p:cTn id="404" dur="1" fill="hold">
                                          <p:stCondLst>
                                            <p:cond delay="0"/>
                                          </p:stCondLst>
                                        </p:cTn>
                                        <p:tgtEl>
                                          <p:spTgt spid="181"/>
                                        </p:tgtEl>
                                        <p:attrNameLst>
                                          <p:attrName>style.visibility</p:attrName>
                                        </p:attrNameLst>
                                      </p:cBhvr>
                                      <p:to>
                                        <p:strVal val="visible"/>
                                      </p:to>
                                    </p:set>
                                    <p:animEffect transition="in" filter="wipe(left)">
                                      <p:cBhvr additive="repl">
                                        <p:cTn id="405" dur="500"/>
                                        <p:tgtEl>
                                          <p:spTgt spid="181"/>
                                        </p:tgtEl>
                                      </p:cBhvr>
                                    </p:animEffect>
                                  </p:childTnLst>
                                </p:cTn>
                              </p:par>
                            </p:childTnLst>
                          </p:cTn>
                        </p:par>
                      </p:childTnLst>
                    </p:cTn>
                  </p:par>
                  <p:par>
                    <p:cTn id="406" fill="hold">
                      <p:stCondLst>
                        <p:cond delay="indefinite"/>
                      </p:stCondLst>
                      <p:childTnLst>
                        <p:par>
                          <p:cTn id="407" fill="hold">
                            <p:stCondLst>
                              <p:cond delay="0"/>
                            </p:stCondLst>
                            <p:childTnLst>
                              <p:par>
                                <p:cTn id="408" presetID="27" presetClass="entr" fill="hold" nodeType="clickEffect">
                                  <p:stCondLst>
                                    <p:cond delay="0"/>
                                  </p:stCondLst>
                                  <p:iterate type="lt">
                                    <p:tmAbs val="40"/>
                                  </p:iterate>
                                  <p:childTnLst>
                                    <p:set>
                                      <p:cBhvr>
                                        <p:cTn id="409" dur="1" fill="hold">
                                          <p:stCondLst>
                                            <p:cond delay="0"/>
                                          </p:stCondLst>
                                        </p:cTn>
                                        <p:tgtEl>
                                          <p:spTgt spid="182"/>
                                        </p:tgtEl>
                                        <p:attrNameLst>
                                          <p:attrName>style.visibility</p:attrName>
                                        </p:attrNameLst>
                                      </p:cBhvr>
                                      <p:to>
                                        <p:strVal val="visible"/>
                                      </p:to>
                                    </p:set>
                                    <p:anim calcmode="discrete" valueType="clr">
                                      <p:cBhvr additive="repl">
                                        <p:cTn id="410" dur="80"/>
                                        <p:tgtEl>
                                          <p:spTgt spid="182"/>
                                        </p:tgtEl>
                                        <p:attrNameLst>
                                          <p:attrName>style.color</p:attrName>
                                        </p:attrNameLst>
                                      </p:cBhvr>
                                      <p:tavLst>
                                        <p:tav>
                                          <p:val>
                                            <p:strVal val="rgb(77,80,-64)"/>
                                          </p:val>
                                        </p:tav>
                                        <p:tav tm="50000">
                                          <p:val>
                                            <p:strVal val="rgb(-1,0,0)"/>
                                          </p:val>
                                        </p:tav>
                                      </p:tavLst>
                                    </p:anim>
                                    <p:anim calcmode="discrete" valueType="clr">
                                      <p:cBhvr additive="repl">
                                        <p:cTn id="411" dur="80"/>
                                        <p:tgtEl>
                                          <p:spTgt spid="182"/>
                                        </p:tgtEl>
                                        <p:attrNameLst>
                                          <p:attrName>fillcolor</p:attrName>
                                        </p:attrNameLst>
                                      </p:cBhvr>
                                      <p:tavLst>
                                        <p:tav>
                                          <p:val>
                                            <p:strVal val="rgb(77,80,-64)"/>
                                          </p:val>
                                        </p:tav>
                                        <p:tav tm="50000">
                                          <p:val>
                                            <p:strVal val="rgb(-1,0,0)"/>
                                          </p:val>
                                        </p:tav>
                                      </p:tavLst>
                                    </p:anim>
                                    <p:set>
                                      <p:cBhvr>
                                        <p:cTn id="412" dur="80"/>
                                        <p:tgtEl>
                                          <p:spTgt spid="182"/>
                                        </p:tgtEl>
                                        <p:attrNameLst>
                                          <p:attrName>fill.type</p:attrName>
                                        </p:attrNameLst>
                                      </p:cBhvr>
                                      <p:to>
                                        <p:strVal val="solid"/>
                                      </p:to>
                                    </p:set>
                                  </p:childTnLst>
                                </p:cTn>
                              </p:par>
                            </p:childTnLst>
                          </p:cTn>
                        </p:par>
                      </p:childTnLst>
                    </p:cTn>
                  </p:par>
                  <p:par>
                    <p:cTn id="413" fill="hold">
                      <p:stCondLst>
                        <p:cond delay="indefinite"/>
                      </p:stCondLst>
                      <p:childTnLst>
                        <p:par>
                          <p:cTn id="414" fill="hold">
                            <p:stCondLst>
                              <p:cond delay="0"/>
                            </p:stCondLst>
                            <p:childTnLst>
                              <p:par>
                                <p:cTn id="415" presetID="27" presetClass="entr" fill="hold" nodeType="clickEffect">
                                  <p:stCondLst>
                                    <p:cond delay="0"/>
                                  </p:stCondLst>
                                  <p:iterate type="lt">
                                    <p:tmAbs val="40"/>
                                  </p:iterate>
                                  <p:childTnLst>
                                    <p:set>
                                      <p:cBhvr>
                                        <p:cTn id="416" dur="1" fill="hold">
                                          <p:stCondLst>
                                            <p:cond delay="0"/>
                                          </p:stCondLst>
                                        </p:cTn>
                                        <p:tgtEl>
                                          <p:spTgt spid="184"/>
                                        </p:tgtEl>
                                        <p:attrNameLst>
                                          <p:attrName>style.visibility</p:attrName>
                                        </p:attrNameLst>
                                      </p:cBhvr>
                                      <p:to>
                                        <p:strVal val="visible"/>
                                      </p:to>
                                    </p:set>
                                    <p:anim calcmode="discrete" valueType="clr">
                                      <p:cBhvr additive="repl">
                                        <p:cTn id="417" dur="80"/>
                                        <p:tgtEl>
                                          <p:spTgt spid="184"/>
                                        </p:tgtEl>
                                        <p:attrNameLst>
                                          <p:attrName>style.color</p:attrName>
                                        </p:attrNameLst>
                                      </p:cBhvr>
                                      <p:tavLst>
                                        <p:tav>
                                          <p:val>
                                            <p:strVal val="rgb(77,80,-64)"/>
                                          </p:val>
                                        </p:tav>
                                        <p:tav tm="50000">
                                          <p:val>
                                            <p:strVal val="rgb(-1,0,0)"/>
                                          </p:val>
                                        </p:tav>
                                      </p:tavLst>
                                    </p:anim>
                                    <p:anim calcmode="discrete" valueType="clr">
                                      <p:cBhvr additive="repl">
                                        <p:cTn id="418" dur="80"/>
                                        <p:tgtEl>
                                          <p:spTgt spid="184"/>
                                        </p:tgtEl>
                                        <p:attrNameLst>
                                          <p:attrName>fillcolor</p:attrName>
                                        </p:attrNameLst>
                                      </p:cBhvr>
                                      <p:tavLst>
                                        <p:tav>
                                          <p:val>
                                            <p:strVal val="rgb(77,80,-64)"/>
                                          </p:val>
                                        </p:tav>
                                        <p:tav tm="50000">
                                          <p:val>
                                            <p:strVal val="rgb(-1,0,0)"/>
                                          </p:val>
                                        </p:tav>
                                      </p:tavLst>
                                    </p:anim>
                                    <p:set>
                                      <p:cBhvr>
                                        <p:cTn id="419" dur="80"/>
                                        <p:tgtEl>
                                          <p:spTgt spid="184"/>
                                        </p:tgtEl>
                                        <p:attrNameLst>
                                          <p:attrName>fill.type</p:attrName>
                                        </p:attrNameLst>
                                      </p:cBhvr>
                                      <p:to>
                                        <p:strVal val="solid"/>
                                      </p:to>
                                    </p:set>
                                  </p:childTnLst>
                                </p:cTn>
                              </p:par>
                            </p:childTnLst>
                          </p:cTn>
                        </p:par>
                      </p:childTnLst>
                    </p:cTn>
                  </p:par>
                  <p:par>
                    <p:cTn id="420" fill="hold">
                      <p:stCondLst>
                        <p:cond delay="indefinite"/>
                      </p:stCondLst>
                      <p:childTnLst>
                        <p:par>
                          <p:cTn id="421" fill="hold">
                            <p:stCondLst>
                              <p:cond delay="0"/>
                            </p:stCondLst>
                            <p:childTnLst>
                              <p:par>
                                <p:cTn id="422" presetID="27" presetClass="entr" fill="hold" nodeType="clickEffect">
                                  <p:stCondLst>
                                    <p:cond delay="0"/>
                                  </p:stCondLst>
                                  <p:iterate type="lt">
                                    <p:tmAbs val="40"/>
                                  </p:iterate>
                                  <p:childTnLst>
                                    <p:set>
                                      <p:cBhvr>
                                        <p:cTn id="423" dur="1" fill="hold">
                                          <p:stCondLst>
                                            <p:cond delay="0"/>
                                          </p:stCondLst>
                                        </p:cTn>
                                        <p:tgtEl>
                                          <p:spTgt spid="179"/>
                                        </p:tgtEl>
                                        <p:attrNameLst>
                                          <p:attrName>style.visibility</p:attrName>
                                        </p:attrNameLst>
                                      </p:cBhvr>
                                      <p:to>
                                        <p:strVal val="visible"/>
                                      </p:to>
                                    </p:set>
                                    <p:anim calcmode="discrete" valueType="clr">
                                      <p:cBhvr additive="repl">
                                        <p:cTn id="424" dur="80"/>
                                        <p:tgtEl>
                                          <p:spTgt spid="179"/>
                                        </p:tgtEl>
                                        <p:attrNameLst>
                                          <p:attrName>style.color</p:attrName>
                                        </p:attrNameLst>
                                      </p:cBhvr>
                                      <p:tavLst>
                                        <p:tav>
                                          <p:val>
                                            <p:strVal val="rgb(77,80,-64)"/>
                                          </p:val>
                                        </p:tav>
                                        <p:tav tm="50000">
                                          <p:val>
                                            <p:strVal val="rgb(-1,0,0)"/>
                                          </p:val>
                                        </p:tav>
                                      </p:tavLst>
                                    </p:anim>
                                    <p:anim calcmode="discrete" valueType="clr">
                                      <p:cBhvr additive="repl">
                                        <p:cTn id="425" dur="80"/>
                                        <p:tgtEl>
                                          <p:spTgt spid="179"/>
                                        </p:tgtEl>
                                        <p:attrNameLst>
                                          <p:attrName>fillcolor</p:attrName>
                                        </p:attrNameLst>
                                      </p:cBhvr>
                                      <p:tavLst>
                                        <p:tav>
                                          <p:val>
                                            <p:strVal val="rgb(77,80,-64)"/>
                                          </p:val>
                                        </p:tav>
                                        <p:tav tm="50000">
                                          <p:val>
                                            <p:strVal val="rgb(-1,0,0)"/>
                                          </p:val>
                                        </p:tav>
                                      </p:tavLst>
                                    </p:anim>
                                    <p:set>
                                      <p:cBhvr>
                                        <p:cTn id="426" dur="80"/>
                                        <p:tgtEl>
                                          <p:spTgt spid="179"/>
                                        </p:tgtEl>
                                        <p:attrNameLst>
                                          <p:attrName>fill.type</p:attrName>
                                        </p:attrNameLst>
                                      </p:cBhvr>
                                      <p:to>
                                        <p:strVal val="solid"/>
                                      </p:to>
                                    </p:set>
                                  </p:childTnLst>
                                </p:cTn>
                              </p:par>
                            </p:childTnLst>
                          </p:cTn>
                        </p:par>
                      </p:childTnLst>
                    </p:cTn>
                  </p:par>
                  <p:par>
                    <p:cTn id="427" fill="hold">
                      <p:stCondLst>
                        <p:cond delay="indefinite"/>
                      </p:stCondLst>
                      <p:childTnLst>
                        <p:par>
                          <p:cTn id="428" fill="hold">
                            <p:stCondLst>
                              <p:cond delay="0"/>
                            </p:stCondLst>
                            <p:childTnLst>
                              <p:par>
                                <p:cTn id="429" presetID="27" presetClass="entr" fill="hold" nodeType="clickEffect">
                                  <p:stCondLst>
                                    <p:cond delay="0"/>
                                  </p:stCondLst>
                                  <p:iterate type="lt">
                                    <p:tmAbs val="40"/>
                                  </p:iterate>
                                  <p:childTnLst>
                                    <p:set>
                                      <p:cBhvr>
                                        <p:cTn id="430" dur="1" fill="hold">
                                          <p:stCondLst>
                                            <p:cond delay="0"/>
                                          </p:stCondLst>
                                        </p:cTn>
                                        <p:tgtEl>
                                          <p:spTgt spid="183"/>
                                        </p:tgtEl>
                                        <p:attrNameLst>
                                          <p:attrName>style.visibility</p:attrName>
                                        </p:attrNameLst>
                                      </p:cBhvr>
                                      <p:to>
                                        <p:strVal val="visible"/>
                                      </p:to>
                                    </p:set>
                                    <p:anim calcmode="discrete" valueType="clr">
                                      <p:cBhvr additive="repl">
                                        <p:cTn id="431" dur="80"/>
                                        <p:tgtEl>
                                          <p:spTgt spid="183"/>
                                        </p:tgtEl>
                                        <p:attrNameLst>
                                          <p:attrName>style.color</p:attrName>
                                        </p:attrNameLst>
                                      </p:cBhvr>
                                      <p:tavLst>
                                        <p:tav>
                                          <p:val>
                                            <p:strVal val="rgb(77,80,-64)"/>
                                          </p:val>
                                        </p:tav>
                                        <p:tav tm="50000">
                                          <p:val>
                                            <p:strVal val="rgb(-1,0,0)"/>
                                          </p:val>
                                        </p:tav>
                                      </p:tavLst>
                                    </p:anim>
                                    <p:anim calcmode="discrete" valueType="clr">
                                      <p:cBhvr additive="repl">
                                        <p:cTn id="432" dur="80"/>
                                        <p:tgtEl>
                                          <p:spTgt spid="183"/>
                                        </p:tgtEl>
                                        <p:attrNameLst>
                                          <p:attrName>fillcolor</p:attrName>
                                        </p:attrNameLst>
                                      </p:cBhvr>
                                      <p:tavLst>
                                        <p:tav>
                                          <p:val>
                                            <p:strVal val="rgb(77,80,-64)"/>
                                          </p:val>
                                        </p:tav>
                                        <p:tav tm="50000">
                                          <p:val>
                                            <p:strVal val="rgb(-1,0,0)"/>
                                          </p:val>
                                        </p:tav>
                                      </p:tavLst>
                                    </p:anim>
                                    <p:set>
                                      <p:cBhvr>
                                        <p:cTn id="433" dur="80"/>
                                        <p:tgtEl>
                                          <p:spTgt spid="183"/>
                                        </p:tgtEl>
                                        <p:attrNameLst>
                                          <p:attrName>fill.type</p:attrName>
                                        </p:attrNameLst>
                                      </p:cBhvr>
                                      <p:to>
                                        <p:strVal val="solid"/>
                                      </p:to>
                                    </p:set>
                                  </p:childTnLst>
                                </p:cTn>
                              </p:par>
                            </p:childTnLst>
                          </p:cTn>
                        </p:par>
                      </p:childTnLst>
                    </p:cTn>
                  </p:par>
                  <p:par>
                    <p:cTn id="434" fill="hold">
                      <p:stCondLst>
                        <p:cond delay="indefinite"/>
                      </p:stCondLst>
                      <p:childTnLst>
                        <p:par>
                          <p:cTn id="435" fill="hold">
                            <p:stCondLst>
                              <p:cond delay="0"/>
                            </p:stCondLst>
                            <p:childTnLst>
                              <p:par>
                                <p:cTn id="436" presetID="27" presetClass="entr" fill="hold" nodeType="clickEffect">
                                  <p:stCondLst>
                                    <p:cond delay="0"/>
                                  </p:stCondLst>
                                  <p:iterate type="lt">
                                    <p:tmAbs val="40"/>
                                  </p:iterate>
                                  <p:childTnLst>
                                    <p:set>
                                      <p:cBhvr>
                                        <p:cTn id="437" dur="1" fill="hold">
                                          <p:stCondLst>
                                            <p:cond delay="0"/>
                                          </p:stCondLst>
                                        </p:cTn>
                                        <p:tgtEl>
                                          <p:spTgt spid="178"/>
                                        </p:tgtEl>
                                        <p:attrNameLst>
                                          <p:attrName>style.visibility</p:attrName>
                                        </p:attrNameLst>
                                      </p:cBhvr>
                                      <p:to>
                                        <p:strVal val="visible"/>
                                      </p:to>
                                    </p:set>
                                    <p:anim calcmode="discrete" valueType="clr">
                                      <p:cBhvr additive="repl">
                                        <p:cTn id="438" dur="80"/>
                                        <p:tgtEl>
                                          <p:spTgt spid="178"/>
                                        </p:tgtEl>
                                        <p:attrNameLst>
                                          <p:attrName>style.color</p:attrName>
                                        </p:attrNameLst>
                                      </p:cBhvr>
                                      <p:tavLst>
                                        <p:tav>
                                          <p:val>
                                            <p:strVal val="rgb(77,80,-64)"/>
                                          </p:val>
                                        </p:tav>
                                        <p:tav tm="50000">
                                          <p:val>
                                            <p:strVal val="rgb(-1,0,0)"/>
                                          </p:val>
                                        </p:tav>
                                      </p:tavLst>
                                    </p:anim>
                                    <p:anim calcmode="discrete" valueType="clr">
                                      <p:cBhvr additive="repl">
                                        <p:cTn id="439" dur="80"/>
                                        <p:tgtEl>
                                          <p:spTgt spid="178"/>
                                        </p:tgtEl>
                                        <p:attrNameLst>
                                          <p:attrName>fillcolor</p:attrName>
                                        </p:attrNameLst>
                                      </p:cBhvr>
                                      <p:tavLst>
                                        <p:tav>
                                          <p:val>
                                            <p:strVal val="rgb(77,80,-64)"/>
                                          </p:val>
                                        </p:tav>
                                        <p:tav tm="50000">
                                          <p:val>
                                            <p:strVal val="rgb(-1,0,0)"/>
                                          </p:val>
                                        </p:tav>
                                      </p:tavLst>
                                    </p:anim>
                                    <p:set>
                                      <p:cBhvr>
                                        <p:cTn id="440" dur="80"/>
                                        <p:tgtEl>
                                          <p:spTgt spid="178"/>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Date Placeholder 1"/>
          <p:cNvSpPr/>
          <p:nvPr/>
        </p:nvSpPr>
        <p:spPr>
          <a:xfrm>
            <a:off x="457200" y="6356520"/>
            <a:ext cx="2133720" cy="365040"/>
          </a:xfrm>
          <a:prstGeom prst="rect">
            <a:avLst/>
          </a:prstGeom>
          <a:noFill/>
          <a:ln w="0">
            <a:noFill/>
          </a:ln>
        </p:spPr>
        <p:style>
          <a:lnRef idx="0"/>
          <a:fillRef idx="0"/>
          <a:effectRef idx="0"/>
          <a:fontRef idx="minor"/>
        </p:style>
        <p:txBody>
          <a:bodyPr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E9F605-4003-4C6C-B7B1-93FBBF7107C4}" type="datetime5">
              <a:rPr lang="en-GB" sz="1200" b="0" u="none" strike="noStrike">
                <a:solidFill>
                  <a:srgbClr val="898989"/>
                </a:solidFill>
                <a:effectLst/>
                <a:uFillTx/>
                <a:latin typeface="Comic Sans MS"/>
              </a:rPr>
              <a:t>4 Jul 2026</a:t>
            </a:fld>
            <a:endParaRPr lang="en-US" sz="1200" b="0" u="none" strike="noStrike">
              <a:solidFill>
                <a:srgbClr val="FFFFFF"/>
              </a:solidFill>
              <a:effectLst/>
              <a:uFillTx/>
              <a:latin typeface="Comic Sans MS"/>
            </a:endParaRPr>
          </a:p>
        </p:txBody>
      </p:sp>
      <p:sp>
        <p:nvSpPr>
          <p:cNvPr id="187" name="Footer Placeholder 2"/>
          <p:cNvSpPr/>
          <p:nvPr/>
        </p:nvSpPr>
        <p:spPr>
          <a:xfrm>
            <a:off x="3124080" y="6356520"/>
            <a:ext cx="2895840" cy="365040"/>
          </a:xfrm>
          <a:prstGeom prst="rect">
            <a:avLst/>
          </a:prstGeom>
          <a:noFill/>
          <a:ln w="0">
            <a:noFill/>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Comic Sans MS"/>
              </a:rPr>
              <a:t>Created by Mr.Lafferty Maths Dept</a:t>
            </a:r>
            <a:endParaRPr lang="en-US" sz="1200" b="0" u="none" strike="noStrike">
              <a:solidFill>
                <a:srgbClr val="FFFFFF"/>
              </a:solidFill>
              <a:effectLst/>
              <a:uFillTx/>
              <a:latin typeface="Comic Sans MS"/>
            </a:endParaRPr>
          </a:p>
        </p:txBody>
      </p:sp>
      <p:pic>
        <p:nvPicPr>
          <p:cNvPr id="188" name="Picture 2" descr="scottishflag"/>
          <p:cNvPicPr/>
          <p:nvPr/>
        </p:nvPicPr>
        <p:blipFill>
          <a:blip r:embed="rId1"/>
          <a:stretch/>
        </p:blipFill>
        <p:spPr>
          <a:xfrm>
            <a:off x="1184400" y="714240"/>
            <a:ext cx="647640" cy="476280"/>
          </a:xfrm>
          <a:prstGeom prst="rect">
            <a:avLst/>
          </a:prstGeom>
          <a:noFill/>
          <a:ln w="0">
            <a:noFill/>
          </a:ln>
        </p:spPr>
      </p:pic>
      <p:sp>
        <p:nvSpPr>
          <p:cNvPr id="189" name="Text Box 4"/>
          <p:cNvSpPr/>
          <p:nvPr/>
        </p:nvSpPr>
        <p:spPr>
          <a:xfrm rot="16200000">
            <a:off x="-1541160" y="387540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080808"/>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90" name="Text Box 17"/>
          <p:cNvSpPr/>
          <p:nvPr/>
        </p:nvSpPr>
        <p:spPr>
          <a:xfrm>
            <a:off x="892440" y="1957320"/>
            <a:ext cx="3552120" cy="50580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0" u="none" strike="noStrike">
                <a:solidFill>
                  <a:srgbClr val="080808"/>
                </a:solidFill>
                <a:effectLst/>
                <a:uFillTx/>
                <a:latin typeface="Comic Sans MS"/>
              </a:rPr>
              <a:t>Option 3 to consider.</a:t>
            </a:r>
            <a:endParaRPr lang="en-US" sz="2700" b="0" u="none" strike="noStrike">
              <a:solidFill>
                <a:srgbClr val="FFFFFF"/>
              </a:solidFill>
              <a:effectLst/>
              <a:uFillTx/>
              <a:latin typeface="Comic Sans MS"/>
            </a:endParaRPr>
          </a:p>
        </p:txBody>
      </p:sp>
      <p:sp>
        <p:nvSpPr>
          <p:cNvPr id="191" name="Rectangle 10"/>
          <p:cNvSpPr/>
          <p:nvPr/>
        </p:nvSpPr>
        <p:spPr>
          <a:xfrm>
            <a:off x="1938240" y="63828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080808"/>
                </a:solidFill>
                <a:effectLst/>
                <a:uFillTx/>
                <a:latin typeface="Comic Sans MS"/>
              </a:rPr>
              <a:t>Best Deal </a:t>
            </a:r>
            <a:endParaRPr lang="en-US" sz="4400" b="0" u="none" strike="noStrike">
              <a:solidFill>
                <a:srgbClr val="FFFFFF"/>
              </a:solidFill>
              <a:effectLst/>
              <a:uFillTx/>
              <a:latin typeface="Comic Sans MS"/>
            </a:endParaRPr>
          </a:p>
        </p:txBody>
      </p:sp>
      <p:pic>
        <p:nvPicPr>
          <p:cNvPr id="192" name="Picture 13"/>
          <p:cNvPicPr/>
          <p:nvPr/>
        </p:nvPicPr>
        <p:blipFill>
          <a:blip r:embed="rId2"/>
          <a:srcRect l="0" t="30549" r="0" b="0"/>
          <a:stretch/>
        </p:blipFill>
        <p:spPr>
          <a:xfrm>
            <a:off x="5870520" y="165240"/>
            <a:ext cx="3265560" cy="1498320"/>
          </a:xfrm>
          <a:prstGeom prst="rect">
            <a:avLst/>
          </a:prstGeom>
          <a:noFill/>
          <a:ln w="0">
            <a:noFill/>
          </a:ln>
        </p:spPr>
      </p:pic>
      <p:sp>
        <p:nvSpPr>
          <p:cNvPr id="193" name="TextBox 14"/>
          <p:cNvSpPr/>
          <p:nvPr/>
        </p:nvSpPr>
        <p:spPr>
          <a:xfrm>
            <a:off x="5756040" y="1528920"/>
            <a:ext cx="305136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CASH PRICE - </a:t>
            </a:r>
            <a:r>
              <a:rPr lang="en-GB" sz="2400" b="0" u="none" strike="noStrike">
                <a:solidFill>
                  <a:srgbClr val="FFFFFF"/>
                </a:solidFill>
                <a:effectLst/>
                <a:uFillTx/>
                <a:latin typeface="Comic Sans MS"/>
              </a:rPr>
              <a:t>£20 000</a:t>
            </a:r>
            <a:endParaRPr lang="en-US" sz="2400" b="0" u="none" strike="noStrike">
              <a:solidFill>
                <a:srgbClr val="FFFFFF"/>
              </a:solidFill>
              <a:effectLst/>
              <a:uFillTx/>
              <a:latin typeface="Comic Sans MS"/>
            </a:endParaRPr>
          </a:p>
        </p:txBody>
      </p:sp>
      <p:sp>
        <p:nvSpPr>
          <p:cNvPr id="194" name="TextBox 20"/>
          <p:cNvSpPr/>
          <p:nvPr/>
        </p:nvSpPr>
        <p:spPr>
          <a:xfrm>
            <a:off x="972000" y="3521160"/>
            <a:ext cx="1973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Comic Sans MS"/>
              </a:rPr>
              <a:t>60 x 500 =</a:t>
            </a:r>
            <a:endParaRPr lang="en-US" sz="2800" b="0" u="none" strike="noStrike">
              <a:solidFill>
                <a:srgbClr val="FFFFFF"/>
              </a:solidFill>
              <a:effectLst/>
              <a:uFillTx/>
              <a:latin typeface="Comic Sans MS"/>
            </a:endParaRPr>
          </a:p>
        </p:txBody>
      </p:sp>
      <p:sp>
        <p:nvSpPr>
          <p:cNvPr id="195" name="Rectangle 22"/>
          <p:cNvSpPr/>
          <p:nvPr/>
        </p:nvSpPr>
        <p:spPr>
          <a:xfrm>
            <a:off x="2916360" y="3521160"/>
            <a:ext cx="165240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£30 000</a:t>
            </a:r>
            <a:endParaRPr lang="en-US" sz="2800" b="0" u="none" strike="noStrike">
              <a:solidFill>
                <a:srgbClr val="FFFFFF"/>
              </a:solidFill>
              <a:effectLst/>
              <a:uFillTx/>
              <a:latin typeface="Comic Sans MS"/>
            </a:endParaRPr>
          </a:p>
        </p:txBody>
      </p:sp>
      <p:sp>
        <p:nvSpPr>
          <p:cNvPr id="196" name="TextBox 23"/>
          <p:cNvSpPr/>
          <p:nvPr/>
        </p:nvSpPr>
        <p:spPr>
          <a:xfrm>
            <a:off x="1019160" y="2673360"/>
            <a:ext cx="589068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NO deposit and 60 months @ £ 500</a:t>
            </a:r>
            <a:endParaRPr lang="en-US" sz="2400" b="0" u="none" strike="noStrike">
              <a:solidFill>
                <a:srgbClr val="FFFFFF"/>
              </a:solidFill>
              <a:effectLst/>
              <a:uFillTx/>
              <a:latin typeface="Comic Sans MS"/>
            </a:endParaRPr>
          </a:p>
        </p:txBody>
      </p:sp>
      <p:grpSp>
        <p:nvGrpSpPr>
          <p:cNvPr id="197" name="Group 32"/>
          <p:cNvGrpSpPr/>
          <p:nvPr/>
        </p:nvGrpSpPr>
        <p:grpSpPr>
          <a:xfrm>
            <a:off x="1727640" y="4430880"/>
            <a:ext cx="5804640" cy="1180080"/>
            <a:chOff x="1727640" y="4430880"/>
            <a:chExt cx="5804640" cy="1180080"/>
          </a:xfrm>
        </p:grpSpPr>
        <p:sp>
          <p:nvSpPr>
            <p:cNvPr id="198" name="TextBox 18"/>
            <p:cNvSpPr/>
            <p:nvPr/>
          </p:nvSpPr>
          <p:spPr>
            <a:xfrm>
              <a:off x="5879880" y="5090040"/>
              <a:ext cx="1652400" cy="520920"/>
            </a:xfrm>
            <a:prstGeom prst="rect">
              <a:avLst/>
            </a:prstGeom>
            <a:noFill/>
            <a:ln w="0">
              <a:noFill/>
            </a:ln>
          </p:spPr>
          <p:style>
            <a:lnRef idx="0"/>
            <a:fillRef idx="0"/>
            <a:effectRef idx="0"/>
            <a:fontRef idx="minor"/>
          </p:style>
          <p:txBody>
            <a:bodyPr wrap="none" lIns="90000" tIns="46800" rIns="90000" bIns="46800" anchor="t">
              <a:spAutoFit/>
            </a:bodyPr>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£30 000</a:t>
              </a:r>
              <a:endParaRPr lang="en-US" sz="2800" b="0" u="none" strike="noStrike">
                <a:solidFill>
                  <a:srgbClr val="FFFFFF"/>
                </a:solidFill>
                <a:effectLst/>
                <a:uFillTx/>
                <a:latin typeface="Comic Sans MS"/>
              </a:endParaRPr>
            </a:p>
          </p:txBody>
        </p:sp>
        <p:sp>
          <p:nvSpPr>
            <p:cNvPr id="199" name="TextBox 24"/>
            <p:cNvSpPr/>
            <p:nvPr/>
          </p:nvSpPr>
          <p:spPr>
            <a:xfrm>
              <a:off x="1871280" y="4430880"/>
              <a:ext cx="136404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Option 1</a:t>
              </a:r>
              <a:endParaRPr lang="en-US" sz="2400" b="0" u="none" strike="noStrike">
                <a:solidFill>
                  <a:srgbClr val="FFFFFF"/>
                </a:solidFill>
                <a:effectLst/>
                <a:uFillTx/>
                <a:latin typeface="Comic Sans MS"/>
              </a:endParaRPr>
            </a:p>
          </p:txBody>
        </p:sp>
        <p:sp>
          <p:nvSpPr>
            <p:cNvPr id="200" name="TextBox 26"/>
            <p:cNvSpPr/>
            <p:nvPr/>
          </p:nvSpPr>
          <p:spPr>
            <a:xfrm>
              <a:off x="3923280" y="4430880"/>
              <a:ext cx="14130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Option 2</a:t>
              </a:r>
              <a:endParaRPr lang="en-US" sz="2400" b="0" u="none" strike="noStrike">
                <a:solidFill>
                  <a:srgbClr val="FFFFFF"/>
                </a:solidFill>
                <a:effectLst/>
                <a:uFillTx/>
                <a:latin typeface="Comic Sans MS"/>
              </a:endParaRPr>
            </a:p>
          </p:txBody>
        </p:sp>
        <p:sp>
          <p:nvSpPr>
            <p:cNvPr id="201" name="TextBox 29"/>
            <p:cNvSpPr/>
            <p:nvPr/>
          </p:nvSpPr>
          <p:spPr>
            <a:xfrm>
              <a:off x="5999400" y="4430880"/>
              <a:ext cx="14130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Option 3</a:t>
              </a:r>
              <a:endParaRPr lang="en-US" sz="2400" b="0" u="none" strike="noStrike">
                <a:solidFill>
                  <a:srgbClr val="FFFFFF"/>
                </a:solidFill>
                <a:effectLst/>
                <a:uFillTx/>
                <a:latin typeface="Comic Sans MS"/>
              </a:endParaRPr>
            </a:p>
          </p:txBody>
        </p:sp>
        <p:sp>
          <p:nvSpPr>
            <p:cNvPr id="202" name="TextBox 30"/>
            <p:cNvSpPr/>
            <p:nvPr/>
          </p:nvSpPr>
          <p:spPr>
            <a:xfrm>
              <a:off x="3831840" y="5090040"/>
              <a:ext cx="1595520" cy="520920"/>
            </a:xfrm>
            <a:prstGeom prst="rect">
              <a:avLst/>
            </a:prstGeom>
            <a:noFill/>
            <a:ln w="0">
              <a:noFill/>
            </a:ln>
          </p:spPr>
          <p:style>
            <a:lnRef idx="0"/>
            <a:fillRef idx="0"/>
            <a:effectRef idx="0"/>
            <a:fontRef idx="minor"/>
          </p:style>
          <p:txBody>
            <a:bodyPr wrap="none" lIns="90000" tIns="46800" rIns="90000" bIns="46800" anchor="t">
              <a:spAutoFit/>
            </a:bodyPr>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£21 460</a:t>
              </a:r>
              <a:endParaRPr lang="en-US" sz="2800" b="0" u="none" strike="noStrike">
                <a:solidFill>
                  <a:srgbClr val="FFFFFF"/>
                </a:solidFill>
                <a:effectLst/>
                <a:uFillTx/>
                <a:latin typeface="Comic Sans MS"/>
              </a:endParaRPr>
            </a:p>
          </p:txBody>
        </p:sp>
        <p:sp>
          <p:nvSpPr>
            <p:cNvPr id="203" name="TextBox 31"/>
            <p:cNvSpPr/>
            <p:nvPr/>
          </p:nvSpPr>
          <p:spPr>
            <a:xfrm>
              <a:off x="1727640" y="5090040"/>
              <a:ext cx="1652400" cy="520920"/>
            </a:xfrm>
            <a:prstGeom prst="rect">
              <a:avLst/>
            </a:prstGeom>
            <a:noFill/>
            <a:ln w="0">
              <a:noFill/>
            </a:ln>
          </p:spPr>
          <p:style>
            <a:lnRef idx="0"/>
            <a:fillRef idx="0"/>
            <a:effectRef idx="0"/>
            <a:fontRef idx="minor"/>
          </p:style>
          <p:txBody>
            <a:bodyPr wrap="none" lIns="90000" tIns="46800" rIns="90000" bIns="46800" anchor="t">
              <a:spAutoFit/>
            </a:bodyPr>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0000"/>
                  </a:solidFill>
                  <a:effectLst/>
                  <a:uFillTx/>
                  <a:latin typeface="Comic Sans MS"/>
                </a:rPr>
                <a:t>£20 820</a:t>
              </a:r>
              <a:endParaRPr lang="en-US" sz="2800" b="0" u="none" strike="noStrike">
                <a:solidFill>
                  <a:srgbClr val="FFFFFF"/>
                </a:solidFill>
                <a:effectLst/>
                <a:uFillTx/>
                <a:latin typeface="Comic Sans MS"/>
              </a:endParaRPr>
            </a:p>
          </p:txBody>
        </p:sp>
      </p:grpSp>
      <p:pic>
        <p:nvPicPr>
          <p:cNvPr id="204" name="Picture 4"/>
          <p:cNvPicPr/>
          <p:nvPr/>
        </p:nvPicPr>
        <p:blipFill>
          <a:blip r:embed="rId3"/>
          <a:srcRect l="0" t="0" r="0" b="9550"/>
          <a:stretch/>
        </p:blipFill>
        <p:spPr>
          <a:xfrm>
            <a:off x="1851120" y="5541840"/>
            <a:ext cx="1266840" cy="993960"/>
          </a:xfrm>
          <a:prstGeom prst="rect">
            <a:avLst/>
          </a:prstGeom>
          <a:noFill/>
          <a:ln w="0">
            <a:noFill/>
          </a:ln>
        </p:spPr>
      </p:pic>
    </p:spTree>
  </p:cSld>
  <p:timing>
    <p:tnLst>
      <p:par>
        <p:cTn id="441" dur="indefinite" restart="never" nodeType="tmRoot">
          <p:childTnLst>
            <p:seq>
              <p:cTn id="442" dur="indefinite" nodeType="mainSeq">
                <p:childTnLst>
                  <p:par>
                    <p:cTn id="443" fill="hold">
                      <p:stCondLst>
                        <p:cond delay="indefinite"/>
                      </p:stCondLst>
                      <p:childTnLst>
                        <p:par>
                          <p:cTn id="444" fill="hold">
                            <p:stCondLst>
                              <p:cond delay="0"/>
                            </p:stCondLst>
                            <p:childTnLst>
                              <p:par>
                                <p:cTn id="445" presetID="27" presetClass="entr" fill="hold" nodeType="clickEffect">
                                  <p:stCondLst>
                                    <p:cond delay="0"/>
                                  </p:stCondLst>
                                  <p:iterate type="lt">
                                    <p:tmAbs val="40"/>
                                  </p:iterate>
                                  <p:childTnLst>
                                    <p:set>
                                      <p:cBhvr>
                                        <p:cTn id="446" dur="1" fill="hold">
                                          <p:stCondLst>
                                            <p:cond delay="0"/>
                                          </p:stCondLst>
                                        </p:cTn>
                                        <p:tgtEl>
                                          <p:spTgt spid="194"/>
                                        </p:tgtEl>
                                        <p:attrNameLst>
                                          <p:attrName>style.visibility</p:attrName>
                                        </p:attrNameLst>
                                      </p:cBhvr>
                                      <p:to>
                                        <p:strVal val="visible"/>
                                      </p:to>
                                    </p:set>
                                    <p:anim calcmode="discrete" valueType="clr">
                                      <p:cBhvr additive="repl">
                                        <p:cTn id="447" dur="80"/>
                                        <p:tgtEl>
                                          <p:spTgt spid="194"/>
                                        </p:tgtEl>
                                        <p:attrNameLst>
                                          <p:attrName>style.color</p:attrName>
                                        </p:attrNameLst>
                                      </p:cBhvr>
                                      <p:tavLst>
                                        <p:tav>
                                          <p:val>
                                            <p:strVal val="rgb(77,80,-64)"/>
                                          </p:val>
                                        </p:tav>
                                        <p:tav tm="50000">
                                          <p:val>
                                            <p:strVal val="rgb(-1,0,0)"/>
                                          </p:val>
                                        </p:tav>
                                      </p:tavLst>
                                    </p:anim>
                                    <p:anim calcmode="discrete" valueType="clr">
                                      <p:cBhvr additive="repl">
                                        <p:cTn id="448" dur="80"/>
                                        <p:tgtEl>
                                          <p:spTgt spid="194"/>
                                        </p:tgtEl>
                                        <p:attrNameLst>
                                          <p:attrName>fillcolor</p:attrName>
                                        </p:attrNameLst>
                                      </p:cBhvr>
                                      <p:tavLst>
                                        <p:tav>
                                          <p:val>
                                            <p:strVal val="rgb(77,80,-64)"/>
                                          </p:val>
                                        </p:tav>
                                        <p:tav tm="50000">
                                          <p:val>
                                            <p:strVal val="rgb(-1,0,0)"/>
                                          </p:val>
                                        </p:tav>
                                      </p:tavLst>
                                    </p:anim>
                                    <p:set>
                                      <p:cBhvr>
                                        <p:cTn id="449" dur="80"/>
                                        <p:tgtEl>
                                          <p:spTgt spid="194"/>
                                        </p:tgtEl>
                                        <p:attrNameLst>
                                          <p:attrName>fill.type</p:attrName>
                                        </p:attrNameLst>
                                      </p:cBhvr>
                                      <p:to>
                                        <p:strVal val="solid"/>
                                      </p:to>
                                    </p:set>
                                  </p:childTnLst>
                                </p:cTn>
                              </p:par>
                            </p:childTnLst>
                          </p:cTn>
                        </p:par>
                      </p:childTnLst>
                    </p:cTn>
                  </p:par>
                  <p:par>
                    <p:cTn id="450" fill="hold">
                      <p:stCondLst>
                        <p:cond delay="indefinite"/>
                      </p:stCondLst>
                      <p:childTnLst>
                        <p:par>
                          <p:cTn id="451" fill="hold">
                            <p:stCondLst>
                              <p:cond delay="0"/>
                            </p:stCondLst>
                            <p:childTnLst>
                              <p:par>
                                <p:cTn id="452" presetID="27" presetClass="entr" fill="hold" nodeType="clickEffect">
                                  <p:stCondLst>
                                    <p:cond delay="0"/>
                                  </p:stCondLst>
                                  <p:iterate type="lt">
                                    <p:tmAbs val="40"/>
                                  </p:iterate>
                                  <p:childTnLst>
                                    <p:set>
                                      <p:cBhvr>
                                        <p:cTn id="453" dur="1" fill="hold">
                                          <p:stCondLst>
                                            <p:cond delay="0"/>
                                          </p:stCondLst>
                                        </p:cTn>
                                        <p:tgtEl>
                                          <p:spTgt spid="195"/>
                                        </p:tgtEl>
                                        <p:attrNameLst>
                                          <p:attrName>style.visibility</p:attrName>
                                        </p:attrNameLst>
                                      </p:cBhvr>
                                      <p:to>
                                        <p:strVal val="visible"/>
                                      </p:to>
                                    </p:set>
                                    <p:anim calcmode="discrete" valueType="clr">
                                      <p:cBhvr additive="repl">
                                        <p:cTn id="454" dur="80"/>
                                        <p:tgtEl>
                                          <p:spTgt spid="195"/>
                                        </p:tgtEl>
                                        <p:attrNameLst>
                                          <p:attrName>style.color</p:attrName>
                                        </p:attrNameLst>
                                      </p:cBhvr>
                                      <p:tavLst>
                                        <p:tav>
                                          <p:val>
                                            <p:strVal val="rgb(77,80,-64)"/>
                                          </p:val>
                                        </p:tav>
                                        <p:tav tm="50000">
                                          <p:val>
                                            <p:strVal val="rgb(-1,0,0)"/>
                                          </p:val>
                                        </p:tav>
                                      </p:tavLst>
                                    </p:anim>
                                    <p:anim calcmode="discrete" valueType="clr">
                                      <p:cBhvr additive="repl">
                                        <p:cTn id="455" dur="80"/>
                                        <p:tgtEl>
                                          <p:spTgt spid="195"/>
                                        </p:tgtEl>
                                        <p:attrNameLst>
                                          <p:attrName>fillcolor</p:attrName>
                                        </p:attrNameLst>
                                      </p:cBhvr>
                                      <p:tavLst>
                                        <p:tav>
                                          <p:val>
                                            <p:strVal val="rgb(77,80,-64)"/>
                                          </p:val>
                                        </p:tav>
                                        <p:tav tm="50000">
                                          <p:val>
                                            <p:strVal val="rgb(-1,0,0)"/>
                                          </p:val>
                                        </p:tav>
                                      </p:tavLst>
                                    </p:anim>
                                    <p:set>
                                      <p:cBhvr>
                                        <p:cTn id="456" dur="80"/>
                                        <p:tgtEl>
                                          <p:spTgt spid="195"/>
                                        </p:tgtEl>
                                        <p:attrNameLst>
                                          <p:attrName>fill.type</p:attrName>
                                        </p:attrNameLst>
                                      </p:cBhvr>
                                      <p:to>
                                        <p:strVal val="solid"/>
                                      </p:to>
                                    </p:set>
                                  </p:childTnLst>
                                </p:cTn>
                              </p:par>
                            </p:childTnLst>
                          </p:cTn>
                        </p:par>
                      </p:childTnLst>
                    </p:cTn>
                  </p:par>
                  <p:par>
                    <p:cTn id="457" fill="hold">
                      <p:stCondLst>
                        <p:cond delay="indefinite"/>
                      </p:stCondLst>
                      <p:childTnLst>
                        <p:par>
                          <p:cTn id="458" fill="hold">
                            <p:stCondLst>
                              <p:cond delay="0"/>
                            </p:stCondLst>
                            <p:childTnLst>
                              <p:par>
                                <p:cTn id="459" presetID="22" presetClass="entr" fill="hold" nodeType="clickEffect" presetSubtype="1">
                                  <p:stCondLst>
                                    <p:cond delay="0"/>
                                  </p:stCondLst>
                                  <p:childTnLst>
                                    <p:set>
                                      <p:cBhvr>
                                        <p:cTn id="460" dur="1" fill="hold">
                                          <p:stCondLst>
                                            <p:cond delay="0"/>
                                          </p:stCondLst>
                                        </p:cTn>
                                        <p:tgtEl>
                                          <p:spTgt spid="197"/>
                                        </p:tgtEl>
                                        <p:attrNameLst>
                                          <p:attrName>style.visibility</p:attrName>
                                        </p:attrNameLst>
                                      </p:cBhvr>
                                      <p:to>
                                        <p:strVal val="visible"/>
                                      </p:to>
                                    </p:set>
                                    <p:animEffect transition="in" filter="wipe(up)">
                                      <p:cBhvr additive="repl">
                                        <p:cTn id="461" dur="500"/>
                                        <p:tgtEl>
                                          <p:spTgt spid="197"/>
                                        </p:tgtEl>
                                      </p:cBhvr>
                                    </p:animEffect>
                                  </p:childTnLst>
                                </p:cTn>
                              </p:par>
                            </p:childTnLst>
                          </p:cTn>
                        </p:par>
                      </p:childTnLst>
                    </p:cTn>
                  </p:par>
                  <p:par>
                    <p:cTn id="462" fill="hold">
                      <p:stCondLst>
                        <p:cond delay="indefinite"/>
                      </p:stCondLst>
                      <p:childTnLst>
                        <p:par>
                          <p:cTn id="463" fill="hold">
                            <p:stCondLst>
                              <p:cond delay="0"/>
                            </p:stCondLst>
                            <p:childTnLst>
                              <p:par>
                                <p:cTn id="464" presetID="53" presetClass="entr" fill="hold" nodeType="clickEffect">
                                  <p:stCondLst>
                                    <p:cond delay="0"/>
                                  </p:stCondLst>
                                  <p:childTnLst>
                                    <p:set>
                                      <p:cBhvr>
                                        <p:cTn id="465" dur="1" fill="hold">
                                          <p:stCondLst>
                                            <p:cond delay="0"/>
                                          </p:stCondLst>
                                        </p:cTn>
                                        <p:tgtEl>
                                          <p:spTgt spid="204"/>
                                        </p:tgtEl>
                                        <p:attrNameLst>
                                          <p:attrName>style.visibility</p:attrName>
                                        </p:attrNameLst>
                                      </p:cBhvr>
                                      <p:to>
                                        <p:strVal val="visible"/>
                                      </p:to>
                                    </p:set>
                                    <p:anim calcmode="lin" valueType="num">
                                      <p:cBhvr additive="repl">
                                        <p:cTn id="466" dur="500" fill="hold"/>
                                        <p:tgtEl>
                                          <p:spTgt spid="204"/>
                                        </p:tgtEl>
                                        <p:attrNameLst>
                                          <p:attrName>ppt_w</p:attrName>
                                        </p:attrNameLst>
                                      </p:cBhvr>
                                      <p:tavLst>
                                        <p:tav>
                                          <p:val>
                                            <p:fltVal val="0"/>
                                          </p:val>
                                        </p:tav>
                                        <p:tav tm="100000">
                                          <p:val>
                                            <p:strVal val="#ppt_w"/>
                                          </p:val>
                                        </p:tav>
                                      </p:tavLst>
                                    </p:anim>
                                    <p:anim calcmode="lin" valueType="num">
                                      <p:cBhvr additive="repl">
                                        <p:cTn id="467" dur="500" fill="hold"/>
                                        <p:tgtEl>
                                          <p:spTgt spid="204"/>
                                        </p:tgtEl>
                                        <p:attrNameLst>
                                          <p:attrName>ppt_h</p:attrName>
                                        </p:attrNameLst>
                                      </p:cBhvr>
                                      <p:tavLst>
                                        <p:tav>
                                          <p:val>
                                            <p:fltVal val="0"/>
                                          </p:val>
                                        </p:tav>
                                        <p:tav tm="100000">
                                          <p:val>
                                            <p:strVal val="#ppt_h"/>
                                          </p:val>
                                        </p:tav>
                                      </p:tavLst>
                                    </p:anim>
                                    <p:animEffect transition="in" filter="fade">
                                      <p:cBhvr additive="repl">
                                        <p:cTn id="468"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1084A6-5644-441B-A37F-34E1F8987A46}"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206"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207" name="Picture 2" descr="scottishflag"/>
          <p:cNvPicPr/>
          <p:nvPr/>
        </p:nvPicPr>
        <p:blipFill>
          <a:blip r:embed="rId1"/>
          <a:stretch/>
        </p:blipFill>
        <p:spPr>
          <a:xfrm>
            <a:off x="1235160" y="826920"/>
            <a:ext cx="647640" cy="476280"/>
          </a:xfrm>
          <a:prstGeom prst="rect">
            <a:avLst/>
          </a:prstGeom>
          <a:noFill/>
          <a:ln w="0">
            <a:noFill/>
          </a:ln>
        </p:spPr>
      </p:pic>
      <p:pic>
        <p:nvPicPr>
          <p:cNvPr id="208" name="Picture 3" descr="Office Objects 0572"/>
          <p:cNvPicPr/>
          <p:nvPr/>
        </p:nvPicPr>
        <p:blipFill>
          <a:blip r:embed="rId2"/>
          <a:stretch/>
        </p:blipFill>
        <p:spPr>
          <a:xfrm>
            <a:off x="7246800" y="237960"/>
            <a:ext cx="1444680" cy="1468440"/>
          </a:xfrm>
          <a:prstGeom prst="rect">
            <a:avLst/>
          </a:prstGeom>
          <a:noFill/>
          <a:ln w="0">
            <a:noFill/>
          </a:ln>
        </p:spPr>
      </p:pic>
      <p:sp>
        <p:nvSpPr>
          <p:cNvPr id="209"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210"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p:txBody>
      </p:sp>
      <p:graphicFrame>
        <p:nvGraphicFramePr>
          <p:cNvPr id="211" name=""/>
          <p:cNvGraphicFramePr/>
          <p:nvPr/>
        </p:nvGraphicFramePr>
        <p:xfrm>
          <a:off x="1660680" y="2843280"/>
          <a:ext cx="6827760" cy="2251080"/>
        </p:xfrm>
        <a:graphic>
          <a:graphicData uri="http://schemas.openxmlformats.org/drawingml/2006/table">
            <a:tbl>
              <a:tblPr/>
              <a:tblGrid>
                <a:gridCol w="1137960"/>
                <a:gridCol w="1138320"/>
                <a:gridCol w="1138320"/>
                <a:gridCol w="1138320"/>
                <a:gridCol w="1136520"/>
                <a:gridCol w="1138320"/>
              </a:tblGrid>
              <a:tr h="39888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Retailer</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Table</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Mirror</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Bed</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TV</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00"/>
                          </a:solidFill>
                          <a:effectLst/>
                          <a:uFillTx/>
                          <a:latin typeface="Comic Sans MS"/>
                        </a:rPr>
                        <a:t>Lamp</a:t>
                      </a:r>
                      <a:endParaRPr lang="en-US" sz="20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 B &amp; E</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£123</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£84</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£405</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£650</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£49</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r>
              <a:tr h="37116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Coney’s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£109</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£90</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£450</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£434</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£65</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r>
              <a:tr h="36936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Texco</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£103</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£82</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£367</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£436</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£55</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r>
              <a:tr h="37116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Masda</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£136</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£76</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£319</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£498</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£39</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r>
              <a:tr h="37080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Dido</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£132</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£84</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£421</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£555</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c>
                  <a:txBody>
                    <a:bodyPr lIns="9360" tIns="9360" rIns="9360" bIns="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£40</a:t>
                      </a:r>
                      <a:endParaRPr lang="en-US" sz="1800" b="0" u="none" strike="noStrike">
                        <a:solidFill>
                          <a:srgbClr val="FFFFFF"/>
                        </a:solidFill>
                        <a:effectLst/>
                        <a:uFillTx/>
                        <a:latin typeface="Comic Sans MS"/>
                      </a:endParaRPr>
                    </a:p>
                  </a:txBody>
                  <a:tcPr anchor="t" marL="9360" marR="9360" marT="9360" marB="0">
                    <a:lnL>
                      <a:noFill/>
                    </a:lnL>
                    <a:lnR>
                      <a:noFill/>
                    </a:lnR>
                    <a:lnT>
                      <a:noFill/>
                    </a:lnT>
                    <a:lnB>
                      <a:noFill/>
                    </a:lnB>
                    <a:noFill/>
                  </a:tcPr>
                </a:tc>
              </a:tr>
            </a:tbl>
          </a:graphicData>
        </a:graphic>
      </p:graphicFrame>
      <p:sp>
        <p:nvSpPr>
          <p:cNvPr id="212" name="TextBox 33"/>
          <p:cNvSpPr/>
          <p:nvPr/>
        </p:nvSpPr>
        <p:spPr>
          <a:xfrm>
            <a:off x="1051920" y="2006640"/>
            <a:ext cx="554292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Daniel is buying furniture for his flat.</a:t>
            </a:r>
            <a:endParaRPr lang="en-US" sz="2400" b="0" u="none" strike="noStrike">
              <a:solidFill>
                <a:srgbClr val="FFFFFF"/>
              </a:solidFill>
              <a:effectLst/>
              <a:uFillTx/>
              <a:latin typeface="Comic Sans MS"/>
            </a:endParaRPr>
          </a:p>
        </p:txBody>
      </p:sp>
      <p:sp>
        <p:nvSpPr>
          <p:cNvPr id="213" name="Cloud 36"/>
          <p:cNvSpPr/>
          <p:nvPr/>
        </p:nvSpPr>
        <p:spPr>
          <a:xfrm>
            <a:off x="835200" y="71280"/>
            <a:ext cx="8308800" cy="1922760"/>
          </a:xfrm>
          <a:custGeom>
            <a:avLst/>
            <a:gdLst>
              <a:gd name="textAreaLeft" fmla="*/ 1145160 w 8308800"/>
              <a:gd name="textAreaRight" fmla="*/ 6572880 w 8308800"/>
              <a:gd name="textAreaTop" fmla="*/ 290160 h 1922760"/>
              <a:gd name="textAreaBottom" fmla="*/ 1543320 h 1922760"/>
              <a:gd name="GluePoint1X" fmla="*/ 8301266 w 43200"/>
              <a:gd name="GluePoint1Y" fmla="*/ 961495 h 43200"/>
              <a:gd name="GluePoint2X" fmla="*/ 4154095 w 43200"/>
              <a:gd name="GluePoint2Y" fmla="*/ 1920941 h 43200"/>
              <a:gd name="GluePoint3X" fmla="*/ 25771 w 43200"/>
              <a:gd name="GluePoint3Y" fmla="*/ 961495 h 43200"/>
              <a:gd name="GluePoint4X" fmla="*/ 4154095 w 43200"/>
              <a:gd name="GluePoint4Y" fmla="*/ 1099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FFFF00"/>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What is the minimum he will need to spent if he buys one of each item.</a:t>
            </a:r>
            <a:endParaRPr lang="en-US" sz="2400" b="0" u="none" strike="noStrike">
              <a:solidFill>
                <a:srgbClr val="FFFFFF"/>
              </a:solidFill>
              <a:effectLst/>
              <a:uFillTx/>
              <a:latin typeface="Comic Sans MS"/>
            </a:endParaRPr>
          </a:p>
        </p:txBody>
      </p:sp>
      <p:sp>
        <p:nvSpPr>
          <p:cNvPr id="214" name="TextBox 13"/>
          <p:cNvSpPr/>
          <p:nvPr/>
        </p:nvSpPr>
        <p:spPr>
          <a:xfrm>
            <a:off x="7008480" y="5429160"/>
            <a:ext cx="105588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£971</a:t>
            </a:r>
            <a:endParaRPr lang="en-US" sz="2800" b="0" u="none" strike="noStrike">
              <a:solidFill>
                <a:srgbClr val="FFFFFF"/>
              </a:solidFill>
              <a:effectLst/>
              <a:uFillTx/>
              <a:latin typeface="Comic Sans MS"/>
            </a:endParaRPr>
          </a:p>
        </p:txBody>
      </p:sp>
      <p:sp>
        <p:nvSpPr>
          <p:cNvPr id="215" name="TextBox 14"/>
          <p:cNvSpPr/>
          <p:nvPr/>
        </p:nvSpPr>
        <p:spPr>
          <a:xfrm>
            <a:off x="2318040" y="5429160"/>
            <a:ext cx="491544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103 + 76 + 319 + 434 + 39 =  </a:t>
            </a:r>
            <a:endParaRPr lang="en-US" sz="2800" b="0" u="none" strike="noStrike">
              <a:solidFill>
                <a:srgbClr val="FFFFFF"/>
              </a:solidFill>
              <a:effectLst/>
              <a:uFillTx/>
              <a:latin typeface="Comic Sans MS"/>
            </a:endParaRPr>
          </a:p>
        </p:txBody>
      </p:sp>
      <p:sp>
        <p:nvSpPr>
          <p:cNvPr id="216" name="Oval 15"/>
          <p:cNvSpPr/>
          <p:nvPr/>
        </p:nvSpPr>
        <p:spPr>
          <a:xfrm>
            <a:off x="2968560" y="3957480"/>
            <a:ext cx="809640" cy="405000"/>
          </a:xfrm>
          <a:prstGeom prst="ellipse">
            <a:avLst/>
          </a:prstGeom>
          <a:noFill/>
          <a:ln w="25560">
            <a:solidFill>
              <a:srgbClr val="FFFF00"/>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17" name="Oval 16"/>
          <p:cNvSpPr/>
          <p:nvPr/>
        </p:nvSpPr>
        <p:spPr>
          <a:xfrm>
            <a:off x="4079880" y="4332240"/>
            <a:ext cx="809640" cy="405000"/>
          </a:xfrm>
          <a:prstGeom prst="ellipse">
            <a:avLst/>
          </a:prstGeom>
          <a:noFill/>
          <a:ln w="25560">
            <a:solidFill>
              <a:srgbClr val="FFFF00"/>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18" name="Oval 17"/>
          <p:cNvSpPr/>
          <p:nvPr/>
        </p:nvSpPr>
        <p:spPr>
          <a:xfrm>
            <a:off x="5251320" y="4332240"/>
            <a:ext cx="809640" cy="405000"/>
          </a:xfrm>
          <a:prstGeom prst="ellipse">
            <a:avLst/>
          </a:prstGeom>
          <a:noFill/>
          <a:ln w="25560">
            <a:solidFill>
              <a:srgbClr val="FFFF00"/>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19" name="Oval 18"/>
          <p:cNvSpPr/>
          <p:nvPr/>
        </p:nvSpPr>
        <p:spPr>
          <a:xfrm>
            <a:off x="6378480" y="3605040"/>
            <a:ext cx="809640" cy="405000"/>
          </a:xfrm>
          <a:prstGeom prst="ellipse">
            <a:avLst/>
          </a:prstGeom>
          <a:noFill/>
          <a:ln w="25560">
            <a:solidFill>
              <a:srgbClr val="FFFF00"/>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20" name="Oval 19"/>
          <p:cNvSpPr/>
          <p:nvPr/>
        </p:nvSpPr>
        <p:spPr>
          <a:xfrm>
            <a:off x="7505640" y="4332240"/>
            <a:ext cx="809640" cy="405000"/>
          </a:xfrm>
          <a:prstGeom prst="ellipse">
            <a:avLst/>
          </a:prstGeom>
          <a:noFill/>
          <a:ln w="25560">
            <a:solidFill>
              <a:srgbClr val="FFFF00"/>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Tree>
  </p:cSld>
  <p:timing>
    <p:tnLst>
      <p:par>
        <p:cTn id="469" dur="indefinite" restart="never" nodeType="tmRoot">
          <p:childTnLst>
            <p:seq>
              <p:cTn id="470" dur="indefinite" nodeType="mainSeq">
                <p:childTnLst>
                  <p:par>
                    <p:cTn id="471" fill="hold">
                      <p:stCondLst>
                        <p:cond delay="indefinite"/>
                      </p:stCondLst>
                      <p:childTnLst>
                        <p:par>
                          <p:cTn id="472" fill="hold">
                            <p:stCondLst>
                              <p:cond delay="0"/>
                            </p:stCondLst>
                            <p:childTnLst>
                              <p:par>
                                <p:cTn id="473" presetID="2" presetClass="entr" fill="hold" nodeType="clickEffect" presetSubtype="1">
                                  <p:stCondLst>
                                    <p:cond delay="0"/>
                                  </p:stCondLst>
                                  <p:childTnLst>
                                    <p:set>
                                      <p:cBhvr>
                                        <p:cTn id="474" dur="1" fill="hold">
                                          <p:stCondLst>
                                            <p:cond delay="0"/>
                                          </p:stCondLst>
                                        </p:cTn>
                                        <p:tgtEl>
                                          <p:spTgt spid="213"/>
                                        </p:tgtEl>
                                        <p:attrNameLst>
                                          <p:attrName>style.visibility</p:attrName>
                                        </p:attrNameLst>
                                      </p:cBhvr>
                                      <p:to>
                                        <p:strVal val="visible"/>
                                      </p:to>
                                    </p:set>
                                    <p:anim calcmode="lin" valueType="num">
                                      <p:cBhvr additive="base">
                                        <p:cTn id="475" dur="500" fill="hold"/>
                                        <p:tgtEl>
                                          <p:spTgt spid="213"/>
                                        </p:tgtEl>
                                        <p:attrNameLst>
                                          <p:attrName>ppt_x</p:attrName>
                                        </p:attrNameLst>
                                      </p:cBhvr>
                                      <p:tavLst>
                                        <p:tav>
                                          <p:val>
                                            <p:strVal val="#ppt_x"/>
                                          </p:val>
                                        </p:tav>
                                        <p:tav tm="100000">
                                          <p:val>
                                            <p:strVal val="#ppt_x"/>
                                          </p:val>
                                        </p:tav>
                                      </p:tavLst>
                                    </p:anim>
                                    <p:anim calcmode="lin" valueType="num">
                                      <p:cBhvr additive="base">
                                        <p:cTn id="476" dur="500" fill="hold"/>
                                        <p:tgtEl>
                                          <p:spTgt spid="213"/>
                                        </p:tgtEl>
                                        <p:attrNameLst>
                                          <p:attrName>ppt_y</p:attrName>
                                        </p:attrNameLst>
                                      </p:cBhvr>
                                      <p:tavLst>
                                        <p:tav>
                                          <p:val>
                                            <p:strVal val="0-#ppt_h/2"/>
                                          </p:val>
                                        </p:tav>
                                        <p:tav tm="100000">
                                          <p:val>
                                            <p:strVal val="#ppt_y"/>
                                          </p:val>
                                        </p:tav>
                                      </p:tavLst>
                                    </p:anim>
                                  </p:childTnLst>
                                </p:cTn>
                              </p:par>
                            </p:childTnLst>
                          </p:cTn>
                        </p:par>
                      </p:childTnLst>
                    </p:cTn>
                  </p:par>
                  <p:par>
                    <p:cTn id="477" fill="hold">
                      <p:stCondLst>
                        <p:cond delay="indefinite"/>
                      </p:stCondLst>
                      <p:childTnLst>
                        <p:par>
                          <p:cTn id="478" fill="hold">
                            <p:stCondLst>
                              <p:cond delay="0"/>
                            </p:stCondLst>
                            <p:childTnLst>
                              <p:par>
                                <p:cTn id="479" presetID="53" presetClass="entr" fill="hold" nodeType="clickEffect">
                                  <p:stCondLst>
                                    <p:cond delay="0"/>
                                  </p:stCondLst>
                                  <p:childTnLst>
                                    <p:set>
                                      <p:cBhvr>
                                        <p:cTn id="480" dur="1" fill="hold">
                                          <p:stCondLst>
                                            <p:cond delay="0"/>
                                          </p:stCondLst>
                                        </p:cTn>
                                        <p:tgtEl>
                                          <p:spTgt spid="216"/>
                                        </p:tgtEl>
                                        <p:attrNameLst>
                                          <p:attrName>style.visibility</p:attrName>
                                        </p:attrNameLst>
                                      </p:cBhvr>
                                      <p:to>
                                        <p:strVal val="visible"/>
                                      </p:to>
                                    </p:set>
                                    <p:anim calcmode="lin" valueType="num">
                                      <p:cBhvr additive="repl">
                                        <p:cTn id="481" dur="500" fill="hold"/>
                                        <p:tgtEl>
                                          <p:spTgt spid="216"/>
                                        </p:tgtEl>
                                        <p:attrNameLst>
                                          <p:attrName>ppt_w</p:attrName>
                                        </p:attrNameLst>
                                      </p:cBhvr>
                                      <p:tavLst>
                                        <p:tav>
                                          <p:val>
                                            <p:fltVal val="0"/>
                                          </p:val>
                                        </p:tav>
                                        <p:tav tm="100000">
                                          <p:val>
                                            <p:strVal val="#ppt_w"/>
                                          </p:val>
                                        </p:tav>
                                      </p:tavLst>
                                    </p:anim>
                                    <p:anim calcmode="lin" valueType="num">
                                      <p:cBhvr additive="repl">
                                        <p:cTn id="482" dur="500" fill="hold"/>
                                        <p:tgtEl>
                                          <p:spTgt spid="216"/>
                                        </p:tgtEl>
                                        <p:attrNameLst>
                                          <p:attrName>ppt_h</p:attrName>
                                        </p:attrNameLst>
                                      </p:cBhvr>
                                      <p:tavLst>
                                        <p:tav>
                                          <p:val>
                                            <p:fltVal val="0"/>
                                          </p:val>
                                        </p:tav>
                                        <p:tav tm="100000">
                                          <p:val>
                                            <p:strVal val="#ppt_h"/>
                                          </p:val>
                                        </p:tav>
                                      </p:tavLst>
                                    </p:anim>
                                    <p:animEffect transition="in" filter="fade">
                                      <p:cBhvr additive="repl">
                                        <p:cTn id="483" dur="500"/>
                                        <p:tgtEl>
                                          <p:spTgt spid="216"/>
                                        </p:tgtEl>
                                      </p:cBhvr>
                                    </p:animEffect>
                                  </p:childTnLst>
                                </p:cTn>
                              </p:par>
                              <p:par>
                                <p:cTn id="484" presetID="53" presetClass="entr" fill="hold" nodeType="withEffect">
                                  <p:stCondLst>
                                    <p:cond delay="0"/>
                                  </p:stCondLst>
                                  <p:childTnLst>
                                    <p:set>
                                      <p:cBhvr>
                                        <p:cTn id="485" dur="1" fill="hold">
                                          <p:stCondLst>
                                            <p:cond delay="0"/>
                                          </p:stCondLst>
                                        </p:cTn>
                                        <p:tgtEl>
                                          <p:spTgt spid="217"/>
                                        </p:tgtEl>
                                        <p:attrNameLst>
                                          <p:attrName>style.visibility</p:attrName>
                                        </p:attrNameLst>
                                      </p:cBhvr>
                                      <p:to>
                                        <p:strVal val="visible"/>
                                      </p:to>
                                    </p:set>
                                    <p:anim calcmode="lin" valueType="num">
                                      <p:cBhvr additive="repl">
                                        <p:cTn id="486" dur="500" fill="hold"/>
                                        <p:tgtEl>
                                          <p:spTgt spid="217"/>
                                        </p:tgtEl>
                                        <p:attrNameLst>
                                          <p:attrName>ppt_w</p:attrName>
                                        </p:attrNameLst>
                                      </p:cBhvr>
                                      <p:tavLst>
                                        <p:tav>
                                          <p:val>
                                            <p:fltVal val="0"/>
                                          </p:val>
                                        </p:tav>
                                        <p:tav tm="100000">
                                          <p:val>
                                            <p:strVal val="#ppt_w"/>
                                          </p:val>
                                        </p:tav>
                                      </p:tavLst>
                                    </p:anim>
                                    <p:anim calcmode="lin" valueType="num">
                                      <p:cBhvr additive="repl">
                                        <p:cTn id="487" dur="500" fill="hold"/>
                                        <p:tgtEl>
                                          <p:spTgt spid="217"/>
                                        </p:tgtEl>
                                        <p:attrNameLst>
                                          <p:attrName>ppt_h</p:attrName>
                                        </p:attrNameLst>
                                      </p:cBhvr>
                                      <p:tavLst>
                                        <p:tav>
                                          <p:val>
                                            <p:fltVal val="0"/>
                                          </p:val>
                                        </p:tav>
                                        <p:tav tm="100000">
                                          <p:val>
                                            <p:strVal val="#ppt_h"/>
                                          </p:val>
                                        </p:tav>
                                      </p:tavLst>
                                    </p:anim>
                                    <p:animEffect transition="in" filter="fade">
                                      <p:cBhvr additive="repl">
                                        <p:cTn id="488" dur="500"/>
                                        <p:tgtEl>
                                          <p:spTgt spid="217"/>
                                        </p:tgtEl>
                                      </p:cBhvr>
                                    </p:animEffect>
                                  </p:childTnLst>
                                </p:cTn>
                              </p:par>
                              <p:par>
                                <p:cTn id="489" presetID="53" presetClass="entr" fill="hold" nodeType="withEffect">
                                  <p:stCondLst>
                                    <p:cond delay="0"/>
                                  </p:stCondLst>
                                  <p:childTnLst>
                                    <p:set>
                                      <p:cBhvr>
                                        <p:cTn id="490" dur="1" fill="hold">
                                          <p:stCondLst>
                                            <p:cond delay="0"/>
                                          </p:stCondLst>
                                        </p:cTn>
                                        <p:tgtEl>
                                          <p:spTgt spid="218"/>
                                        </p:tgtEl>
                                        <p:attrNameLst>
                                          <p:attrName>style.visibility</p:attrName>
                                        </p:attrNameLst>
                                      </p:cBhvr>
                                      <p:to>
                                        <p:strVal val="visible"/>
                                      </p:to>
                                    </p:set>
                                    <p:anim calcmode="lin" valueType="num">
                                      <p:cBhvr additive="repl">
                                        <p:cTn id="491" dur="500" fill="hold"/>
                                        <p:tgtEl>
                                          <p:spTgt spid="218"/>
                                        </p:tgtEl>
                                        <p:attrNameLst>
                                          <p:attrName>ppt_w</p:attrName>
                                        </p:attrNameLst>
                                      </p:cBhvr>
                                      <p:tavLst>
                                        <p:tav>
                                          <p:val>
                                            <p:fltVal val="0"/>
                                          </p:val>
                                        </p:tav>
                                        <p:tav tm="100000">
                                          <p:val>
                                            <p:strVal val="#ppt_w"/>
                                          </p:val>
                                        </p:tav>
                                      </p:tavLst>
                                    </p:anim>
                                    <p:anim calcmode="lin" valueType="num">
                                      <p:cBhvr additive="repl">
                                        <p:cTn id="492" dur="500" fill="hold"/>
                                        <p:tgtEl>
                                          <p:spTgt spid="218"/>
                                        </p:tgtEl>
                                        <p:attrNameLst>
                                          <p:attrName>ppt_h</p:attrName>
                                        </p:attrNameLst>
                                      </p:cBhvr>
                                      <p:tavLst>
                                        <p:tav>
                                          <p:val>
                                            <p:fltVal val="0"/>
                                          </p:val>
                                        </p:tav>
                                        <p:tav tm="100000">
                                          <p:val>
                                            <p:strVal val="#ppt_h"/>
                                          </p:val>
                                        </p:tav>
                                      </p:tavLst>
                                    </p:anim>
                                    <p:animEffect transition="in" filter="fade">
                                      <p:cBhvr additive="repl">
                                        <p:cTn id="493" dur="500"/>
                                        <p:tgtEl>
                                          <p:spTgt spid="218"/>
                                        </p:tgtEl>
                                      </p:cBhvr>
                                    </p:animEffect>
                                  </p:childTnLst>
                                </p:cTn>
                              </p:par>
                              <p:par>
                                <p:cTn id="494" presetID="53" presetClass="entr" fill="hold" nodeType="withEffect">
                                  <p:stCondLst>
                                    <p:cond delay="0"/>
                                  </p:stCondLst>
                                  <p:childTnLst>
                                    <p:set>
                                      <p:cBhvr>
                                        <p:cTn id="495" dur="1" fill="hold">
                                          <p:stCondLst>
                                            <p:cond delay="0"/>
                                          </p:stCondLst>
                                        </p:cTn>
                                        <p:tgtEl>
                                          <p:spTgt spid="219"/>
                                        </p:tgtEl>
                                        <p:attrNameLst>
                                          <p:attrName>style.visibility</p:attrName>
                                        </p:attrNameLst>
                                      </p:cBhvr>
                                      <p:to>
                                        <p:strVal val="visible"/>
                                      </p:to>
                                    </p:set>
                                    <p:anim calcmode="lin" valueType="num">
                                      <p:cBhvr additive="repl">
                                        <p:cTn id="496" dur="500" fill="hold"/>
                                        <p:tgtEl>
                                          <p:spTgt spid="219"/>
                                        </p:tgtEl>
                                        <p:attrNameLst>
                                          <p:attrName>ppt_w</p:attrName>
                                        </p:attrNameLst>
                                      </p:cBhvr>
                                      <p:tavLst>
                                        <p:tav>
                                          <p:val>
                                            <p:fltVal val="0"/>
                                          </p:val>
                                        </p:tav>
                                        <p:tav tm="100000">
                                          <p:val>
                                            <p:strVal val="#ppt_w"/>
                                          </p:val>
                                        </p:tav>
                                      </p:tavLst>
                                    </p:anim>
                                    <p:anim calcmode="lin" valueType="num">
                                      <p:cBhvr additive="repl">
                                        <p:cTn id="497" dur="500" fill="hold"/>
                                        <p:tgtEl>
                                          <p:spTgt spid="219"/>
                                        </p:tgtEl>
                                        <p:attrNameLst>
                                          <p:attrName>ppt_h</p:attrName>
                                        </p:attrNameLst>
                                      </p:cBhvr>
                                      <p:tavLst>
                                        <p:tav>
                                          <p:val>
                                            <p:fltVal val="0"/>
                                          </p:val>
                                        </p:tav>
                                        <p:tav tm="100000">
                                          <p:val>
                                            <p:strVal val="#ppt_h"/>
                                          </p:val>
                                        </p:tav>
                                      </p:tavLst>
                                    </p:anim>
                                    <p:animEffect transition="in" filter="fade">
                                      <p:cBhvr additive="repl">
                                        <p:cTn id="498" dur="500"/>
                                        <p:tgtEl>
                                          <p:spTgt spid="219"/>
                                        </p:tgtEl>
                                      </p:cBhvr>
                                    </p:animEffect>
                                  </p:childTnLst>
                                </p:cTn>
                              </p:par>
                              <p:par>
                                <p:cTn id="499" presetID="53" presetClass="entr" fill="hold" nodeType="withEffect">
                                  <p:stCondLst>
                                    <p:cond delay="0"/>
                                  </p:stCondLst>
                                  <p:childTnLst>
                                    <p:set>
                                      <p:cBhvr>
                                        <p:cTn id="500" dur="1" fill="hold">
                                          <p:stCondLst>
                                            <p:cond delay="0"/>
                                          </p:stCondLst>
                                        </p:cTn>
                                        <p:tgtEl>
                                          <p:spTgt spid="220"/>
                                        </p:tgtEl>
                                        <p:attrNameLst>
                                          <p:attrName>style.visibility</p:attrName>
                                        </p:attrNameLst>
                                      </p:cBhvr>
                                      <p:to>
                                        <p:strVal val="visible"/>
                                      </p:to>
                                    </p:set>
                                    <p:anim calcmode="lin" valueType="num">
                                      <p:cBhvr additive="repl">
                                        <p:cTn id="501" dur="500" fill="hold"/>
                                        <p:tgtEl>
                                          <p:spTgt spid="220"/>
                                        </p:tgtEl>
                                        <p:attrNameLst>
                                          <p:attrName>ppt_w</p:attrName>
                                        </p:attrNameLst>
                                      </p:cBhvr>
                                      <p:tavLst>
                                        <p:tav>
                                          <p:val>
                                            <p:fltVal val="0"/>
                                          </p:val>
                                        </p:tav>
                                        <p:tav tm="100000">
                                          <p:val>
                                            <p:strVal val="#ppt_w"/>
                                          </p:val>
                                        </p:tav>
                                      </p:tavLst>
                                    </p:anim>
                                    <p:anim calcmode="lin" valueType="num">
                                      <p:cBhvr additive="repl">
                                        <p:cTn id="502" dur="500" fill="hold"/>
                                        <p:tgtEl>
                                          <p:spTgt spid="220"/>
                                        </p:tgtEl>
                                        <p:attrNameLst>
                                          <p:attrName>ppt_h</p:attrName>
                                        </p:attrNameLst>
                                      </p:cBhvr>
                                      <p:tavLst>
                                        <p:tav>
                                          <p:val>
                                            <p:fltVal val="0"/>
                                          </p:val>
                                        </p:tav>
                                        <p:tav tm="100000">
                                          <p:val>
                                            <p:strVal val="#ppt_h"/>
                                          </p:val>
                                        </p:tav>
                                      </p:tavLst>
                                    </p:anim>
                                    <p:animEffect transition="in" filter="fade">
                                      <p:cBhvr additive="repl">
                                        <p:cTn id="503" dur="500"/>
                                        <p:tgtEl>
                                          <p:spTgt spid="220"/>
                                        </p:tgtEl>
                                      </p:cBhvr>
                                    </p:animEffect>
                                  </p:childTnLst>
                                </p:cTn>
                              </p:par>
                            </p:childTnLst>
                          </p:cTn>
                        </p:par>
                      </p:childTnLst>
                    </p:cTn>
                  </p:par>
                  <p:par>
                    <p:cTn id="504" fill="hold">
                      <p:stCondLst>
                        <p:cond delay="indefinite"/>
                      </p:stCondLst>
                      <p:childTnLst>
                        <p:par>
                          <p:cTn id="505" fill="hold">
                            <p:stCondLst>
                              <p:cond delay="0"/>
                            </p:stCondLst>
                            <p:childTnLst>
                              <p:par>
                                <p:cTn id="506" presetID="27" presetClass="entr" fill="hold" nodeType="clickEffect">
                                  <p:stCondLst>
                                    <p:cond delay="0"/>
                                  </p:stCondLst>
                                  <p:iterate type="lt">
                                    <p:tmAbs val="40"/>
                                  </p:iterate>
                                  <p:childTnLst>
                                    <p:set>
                                      <p:cBhvr>
                                        <p:cTn id="507" dur="1" fill="hold">
                                          <p:stCondLst>
                                            <p:cond delay="0"/>
                                          </p:stCondLst>
                                        </p:cTn>
                                        <p:tgtEl>
                                          <p:spTgt spid="215"/>
                                        </p:tgtEl>
                                        <p:attrNameLst>
                                          <p:attrName>style.visibility</p:attrName>
                                        </p:attrNameLst>
                                      </p:cBhvr>
                                      <p:to>
                                        <p:strVal val="visible"/>
                                      </p:to>
                                    </p:set>
                                    <p:anim calcmode="discrete" valueType="clr">
                                      <p:cBhvr additive="repl">
                                        <p:cTn id="508" dur="80"/>
                                        <p:tgtEl>
                                          <p:spTgt spid="215"/>
                                        </p:tgtEl>
                                        <p:attrNameLst>
                                          <p:attrName>style.color</p:attrName>
                                        </p:attrNameLst>
                                      </p:cBhvr>
                                      <p:tavLst>
                                        <p:tav>
                                          <p:val>
                                            <p:strVal val="rgb(-1,102,0)"/>
                                          </p:val>
                                        </p:tav>
                                        <p:tav tm="50000">
                                          <p:val>
                                            <p:strVal val="rgb(-52,-1,-1)"/>
                                          </p:val>
                                        </p:tav>
                                      </p:tavLst>
                                    </p:anim>
                                    <p:anim calcmode="discrete" valueType="clr">
                                      <p:cBhvr additive="repl">
                                        <p:cTn id="509" dur="80"/>
                                        <p:tgtEl>
                                          <p:spTgt spid="215"/>
                                        </p:tgtEl>
                                        <p:attrNameLst>
                                          <p:attrName>fillcolor</p:attrName>
                                        </p:attrNameLst>
                                      </p:cBhvr>
                                      <p:tavLst>
                                        <p:tav>
                                          <p:val>
                                            <p:strVal val="rgb(-1,102,0)"/>
                                          </p:val>
                                        </p:tav>
                                        <p:tav tm="50000">
                                          <p:val>
                                            <p:strVal val="rgb(-52,-1,-1)"/>
                                          </p:val>
                                        </p:tav>
                                      </p:tavLst>
                                    </p:anim>
                                    <p:set>
                                      <p:cBhvr>
                                        <p:cTn id="510" dur="80"/>
                                        <p:tgtEl>
                                          <p:spTgt spid="215"/>
                                        </p:tgtEl>
                                        <p:attrNameLst>
                                          <p:attrName>fill.type</p:attrName>
                                        </p:attrNameLst>
                                      </p:cBhvr>
                                      <p:to>
                                        <p:strVal val="solid"/>
                                      </p:to>
                                    </p:set>
                                  </p:childTnLst>
                                </p:cTn>
                              </p:par>
                            </p:childTnLst>
                          </p:cTn>
                        </p:par>
                      </p:childTnLst>
                    </p:cTn>
                  </p:par>
                  <p:par>
                    <p:cTn id="511" fill="hold">
                      <p:stCondLst>
                        <p:cond delay="indefinite"/>
                      </p:stCondLst>
                      <p:childTnLst>
                        <p:par>
                          <p:cTn id="512" fill="hold">
                            <p:stCondLst>
                              <p:cond delay="0"/>
                            </p:stCondLst>
                            <p:childTnLst>
                              <p:par>
                                <p:cTn id="513" presetID="27" presetClass="entr" fill="hold" nodeType="clickEffect">
                                  <p:stCondLst>
                                    <p:cond delay="0"/>
                                  </p:stCondLst>
                                  <p:iterate type="lt">
                                    <p:tmAbs val="40"/>
                                  </p:iterate>
                                  <p:childTnLst>
                                    <p:set>
                                      <p:cBhvr>
                                        <p:cTn id="514" dur="1" fill="hold">
                                          <p:stCondLst>
                                            <p:cond delay="0"/>
                                          </p:stCondLst>
                                        </p:cTn>
                                        <p:tgtEl>
                                          <p:spTgt spid="214"/>
                                        </p:tgtEl>
                                        <p:attrNameLst>
                                          <p:attrName>style.visibility</p:attrName>
                                        </p:attrNameLst>
                                      </p:cBhvr>
                                      <p:to>
                                        <p:strVal val="visible"/>
                                      </p:to>
                                    </p:set>
                                    <p:anim calcmode="discrete" valueType="clr">
                                      <p:cBhvr additive="repl">
                                        <p:cTn id="515" dur="80"/>
                                        <p:tgtEl>
                                          <p:spTgt spid="214"/>
                                        </p:tgtEl>
                                        <p:attrNameLst>
                                          <p:attrName>style.color</p:attrName>
                                        </p:attrNameLst>
                                      </p:cBhvr>
                                      <p:tavLst>
                                        <p:tav>
                                          <p:val>
                                            <p:strVal val="rgb(-1,102,0)"/>
                                          </p:val>
                                        </p:tav>
                                        <p:tav tm="50000">
                                          <p:val>
                                            <p:strVal val="rgb(-52,-1,-1)"/>
                                          </p:val>
                                        </p:tav>
                                      </p:tavLst>
                                    </p:anim>
                                    <p:anim calcmode="discrete" valueType="clr">
                                      <p:cBhvr additive="repl">
                                        <p:cTn id="516" dur="80"/>
                                        <p:tgtEl>
                                          <p:spTgt spid="214"/>
                                        </p:tgtEl>
                                        <p:attrNameLst>
                                          <p:attrName>fillcolor</p:attrName>
                                        </p:attrNameLst>
                                      </p:cBhvr>
                                      <p:tavLst>
                                        <p:tav>
                                          <p:val>
                                            <p:strVal val="rgb(-1,102,0)"/>
                                          </p:val>
                                        </p:tav>
                                        <p:tav tm="50000">
                                          <p:val>
                                            <p:strVal val="rgb(-52,-1,-1)"/>
                                          </p:val>
                                        </p:tav>
                                      </p:tavLst>
                                    </p:anim>
                                    <p:set>
                                      <p:cBhvr>
                                        <p:cTn id="517" dur="80"/>
                                        <p:tgtEl>
                                          <p:spTgt spid="214"/>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20DB981-7439-4E9A-8568-613CA7FADD9B}"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222"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 Lafferty Maths Dept.</a:t>
            </a:r>
            <a:endParaRPr lang="en-US" sz="1000" b="0" u="none" strike="noStrike">
              <a:solidFill>
                <a:srgbClr val="FFFFFF"/>
              </a:solidFill>
              <a:effectLst/>
              <a:uFillTx/>
              <a:latin typeface="Comic Sans MS"/>
            </a:endParaRPr>
          </a:p>
        </p:txBody>
      </p:sp>
      <p:sp>
        <p:nvSpPr>
          <p:cNvPr id="223" name="Rectangle 2"/>
          <p:cNvSpPr/>
          <p:nvPr/>
        </p:nvSpPr>
        <p:spPr>
          <a:xfrm>
            <a:off x="2133720" y="4782960"/>
            <a:ext cx="5626080" cy="98640"/>
          </a:xfrm>
          <a:prstGeom prst="rect">
            <a:avLst/>
          </a:prstGeom>
          <a:solidFill>
            <a:srgbClr val="FF3300"/>
          </a:solidFill>
          <a:ln w="9360">
            <a:solidFill>
              <a:srgbClr val="000000"/>
            </a:solidFill>
            <a:miter/>
          </a:ln>
        </p:spPr>
        <p:style>
          <a:lnRef idx="0"/>
          <a:fillRef idx="0"/>
          <a:effectRef idx="0"/>
          <a:fontRef idx="minor"/>
        </p:style>
        <p:txBody>
          <a:bodyPr wrap="none"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224" name="Text Box 3"/>
          <p:cNvSpPr/>
          <p:nvPr/>
        </p:nvSpPr>
        <p:spPr>
          <a:xfrm>
            <a:off x="2352600" y="2220840"/>
            <a:ext cx="5195880" cy="2531880"/>
          </a:xfrm>
          <a:prstGeom prst="rect">
            <a:avLst/>
          </a:prstGeom>
          <a:solidFill>
            <a:srgbClr val="000000"/>
          </a:solidFill>
          <a:ln w="76320">
            <a:solidFill>
              <a:srgbClr val="CC3300"/>
            </a:solidFill>
            <a:miter/>
          </a:ln>
        </p:spPr>
        <p:style>
          <a:lnRef idx="0"/>
          <a:fillRef idx="0"/>
          <a:effectRef idx="0"/>
          <a:fontRef idx="minor"/>
        </p:style>
        <p:txBody>
          <a:bodyPr lIns="90000" tIns="46800" rIns="90000" bIns="46800" anchor="t">
            <a:sp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u="none" strike="noStrike">
                <a:solidFill>
                  <a:srgbClr val="FFFFFF"/>
                </a:solidFill>
                <a:effectLst/>
                <a:uFillTx/>
                <a:latin typeface="Comic Sans MS"/>
              </a:rPr>
              <a:t>Now Try </a:t>
            </a:r>
            <a:endParaRPr lang="en-US" sz="4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u="none" strike="noStrike">
                <a:solidFill>
                  <a:srgbClr val="FFFFFF"/>
                </a:solidFill>
                <a:effectLst/>
                <a:uFillTx/>
                <a:latin typeface="Comic Sans MS"/>
              </a:rPr>
              <a:t>TJ N5 Lifeskills</a:t>
            </a:r>
            <a:endParaRPr lang="en-US" sz="4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u="none" strike="noStrike">
                <a:solidFill>
                  <a:srgbClr val="FFFFFF"/>
                </a:solidFill>
                <a:effectLst/>
                <a:uFillTx/>
                <a:latin typeface="Comic Sans MS"/>
              </a:rPr>
              <a:t>Ex 22.1</a:t>
            </a:r>
            <a:endParaRPr lang="en-US" sz="4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0" u="none" strike="noStrike">
                <a:solidFill>
                  <a:srgbClr val="FFFFFF"/>
                </a:solidFill>
                <a:effectLst/>
                <a:uFillTx/>
                <a:latin typeface="Comic Sans MS"/>
              </a:rPr>
              <a:t>Ch22 (page 219)</a:t>
            </a:r>
            <a:endParaRPr lang="en-US" sz="4000" b="0" u="none" strike="noStrike">
              <a:solidFill>
                <a:srgbClr val="FFFFFF"/>
              </a:solidFill>
              <a:effectLst/>
              <a:uFillTx/>
              <a:latin typeface="Comic Sans MS"/>
            </a:endParaRPr>
          </a:p>
        </p:txBody>
      </p:sp>
      <p:pic>
        <p:nvPicPr>
          <p:cNvPr id="225" name="Picture 4" descr="ag00463_"/>
          <p:cNvPicPr/>
          <p:nvPr/>
        </p:nvPicPr>
        <p:blipFill>
          <a:blip r:embed="rId1"/>
          <a:stretch/>
        </p:blipFill>
        <p:spPr>
          <a:xfrm>
            <a:off x="639720" y="3059280"/>
            <a:ext cx="3016440" cy="3100320"/>
          </a:xfrm>
          <a:prstGeom prst="rect">
            <a:avLst/>
          </a:prstGeom>
          <a:noFill/>
          <a:ln w="0">
            <a:noFill/>
          </a:ln>
        </p:spPr>
      </p:pic>
      <p:pic>
        <p:nvPicPr>
          <p:cNvPr id="226" name="Picture 5" descr="scottishflag"/>
          <p:cNvPicPr/>
          <p:nvPr/>
        </p:nvPicPr>
        <p:blipFill>
          <a:blip r:embed="rId2"/>
          <a:stretch/>
        </p:blipFill>
        <p:spPr>
          <a:xfrm>
            <a:off x="1184400" y="714240"/>
            <a:ext cx="647640" cy="476280"/>
          </a:xfrm>
          <a:prstGeom prst="rect">
            <a:avLst/>
          </a:prstGeom>
          <a:noFill/>
          <a:ln w="0">
            <a:noFill/>
          </a:ln>
        </p:spPr>
      </p:pic>
      <p:pic>
        <p:nvPicPr>
          <p:cNvPr id="227" name="Picture 6" descr="Office Objects 0572"/>
          <p:cNvPicPr/>
          <p:nvPr/>
        </p:nvPicPr>
        <p:blipFill>
          <a:blip r:embed="rId3"/>
          <a:stretch/>
        </p:blipFill>
        <p:spPr>
          <a:xfrm>
            <a:off x="7246800" y="237960"/>
            <a:ext cx="1444680" cy="1468440"/>
          </a:xfrm>
          <a:prstGeom prst="rect">
            <a:avLst/>
          </a:prstGeom>
          <a:noFill/>
          <a:ln w="0">
            <a:noFill/>
          </a:ln>
        </p:spPr>
      </p:pic>
      <p:sp>
        <p:nvSpPr>
          <p:cNvPr id="228" name="Text Box 7"/>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229" name="Rectangle 6"/>
          <p:cNvSpPr/>
          <p:nvPr/>
        </p:nvSpPr>
        <p:spPr>
          <a:xfrm>
            <a:off x="1808280" y="374760"/>
            <a:ext cx="5537160" cy="94932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Dest Deal</a:t>
            </a:r>
            <a:endParaRPr lang="en-US" sz="4400" b="0" u="none" strike="noStrike">
              <a:solidFill>
                <a:srgbClr val="FFFFFF"/>
              </a:solidFill>
              <a:effectLst/>
              <a:uFillTx/>
              <a:latin typeface="Comic Sans MS"/>
            </a:endParaRPr>
          </a:p>
        </p:txBody>
      </p:sp>
      <p:grpSp>
        <p:nvGrpSpPr>
          <p:cNvPr id="230" name="Group 14"/>
          <p:cNvGrpSpPr/>
          <p:nvPr/>
        </p:nvGrpSpPr>
        <p:grpSpPr>
          <a:xfrm>
            <a:off x="0" y="0"/>
            <a:ext cx="4803840" cy="2101680"/>
            <a:chOff x="0" y="0"/>
            <a:chExt cx="4803840" cy="2101680"/>
          </a:xfrm>
        </p:grpSpPr>
        <p:sp>
          <p:nvSpPr>
            <p:cNvPr id="231" name="Cloud 12"/>
            <p:cNvSpPr/>
            <p:nvPr/>
          </p:nvSpPr>
          <p:spPr>
            <a:xfrm>
              <a:off x="0" y="0"/>
              <a:ext cx="4803840" cy="2101680"/>
            </a:xfrm>
            <a:custGeom>
              <a:avLst/>
              <a:gdLst>
                <a:gd name="textAreaLeft" fmla="*/ 662040 w 4803840"/>
                <a:gd name="textAreaRight" fmla="*/ 3800160 w 4803840"/>
                <a:gd name="textAreaTop" fmla="*/ 317160 h 2101680"/>
                <a:gd name="textAreaBottom" fmla="*/ 1686960 h 2101680"/>
                <a:gd name="GluePoint1X" fmla="*/ 4390917 w 43200"/>
                <a:gd name="GluePoint1Y" fmla="*/ 1050878 h 43200"/>
                <a:gd name="GluePoint2X" fmla="*/ 2197290 w 43200"/>
                <a:gd name="GluePoint2Y" fmla="*/ 2099517 h 43200"/>
                <a:gd name="GluePoint3X" fmla="*/ 13631 w 43200"/>
                <a:gd name="GluePoint3Y" fmla="*/ 1050878 h 43200"/>
                <a:gd name="GluePoint4X" fmla="*/ 2197290 w 43200"/>
                <a:gd name="GluePoint4Y" fmla="*/ 120170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FFFF00"/>
            </a:solidFill>
            <a:ln w="25560">
              <a:solidFill>
                <a:srgbClr val="000033"/>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Have you updated your Learning Log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pic>
          <p:nvPicPr>
            <p:cNvPr id="232" name="Picture 13" descr="TICK.jpg"/>
            <p:cNvPicPr/>
            <p:nvPr/>
          </p:nvPicPr>
          <p:blipFill>
            <a:blip r:embed="rId4"/>
            <a:stretch/>
          </p:blipFill>
          <p:spPr>
            <a:xfrm>
              <a:off x="1993320" y="1158120"/>
              <a:ext cx="865440" cy="780120"/>
            </a:xfrm>
            <a:prstGeom prst="rect">
              <a:avLst/>
            </a:prstGeom>
            <a:noFill/>
            <a:ln w="0">
              <a:noFill/>
            </a:ln>
          </p:spPr>
        </p:pic>
      </p:grpSp>
    </p:spTree>
  </p:cSld>
  <p:timing>
    <p:tnLst>
      <p:par>
        <p:cTn id="518" dur="indefinite" restart="never" nodeType="tmRoot">
          <p:childTnLst>
            <p:seq>
              <p:cTn id="519" dur="indefinite" nodeType="mainSeq">
                <p:childTnLst>
                  <p:par>
                    <p:cTn id="520" fill="hold">
                      <p:stCondLst>
                        <p:cond delay="indefinite"/>
                      </p:stCondLst>
                      <p:childTnLst>
                        <p:par>
                          <p:cTn id="521" fill="hold">
                            <p:stCondLst>
                              <p:cond delay="0"/>
                            </p:stCondLst>
                            <p:childTnLst>
                              <p:par>
                                <p:cTn id="522" presetID="2" presetClass="entr" fill="hold" nodeType="clickEffect" presetSubtype="1">
                                  <p:stCondLst>
                                    <p:cond delay="0"/>
                                  </p:stCondLst>
                                  <p:childTnLst>
                                    <p:set>
                                      <p:cBhvr>
                                        <p:cTn id="523" dur="1" fill="hold">
                                          <p:stCondLst>
                                            <p:cond delay="0"/>
                                          </p:stCondLst>
                                        </p:cTn>
                                        <p:tgtEl>
                                          <p:spTgt spid="230"/>
                                        </p:tgtEl>
                                        <p:attrNameLst>
                                          <p:attrName>style.visibility</p:attrName>
                                        </p:attrNameLst>
                                      </p:cBhvr>
                                      <p:to>
                                        <p:strVal val="visible"/>
                                      </p:to>
                                    </p:set>
                                    <p:anim calcmode="lin" valueType="num">
                                      <p:cBhvr additive="base">
                                        <p:cTn id="524" dur="500" fill="hold"/>
                                        <p:tgtEl>
                                          <p:spTgt spid="230"/>
                                        </p:tgtEl>
                                        <p:attrNameLst>
                                          <p:attrName>ppt_x</p:attrName>
                                        </p:attrNameLst>
                                      </p:cBhvr>
                                      <p:tavLst>
                                        <p:tav>
                                          <p:val>
                                            <p:strVal val="#ppt_x"/>
                                          </p:val>
                                        </p:tav>
                                        <p:tav tm="100000">
                                          <p:val>
                                            <p:strVal val="#ppt_x"/>
                                          </p:val>
                                        </p:tav>
                                      </p:tavLst>
                                    </p:anim>
                                    <p:anim calcmode="lin" valueType="num">
                                      <p:cBhvr additive="base">
                                        <p:cTn id="525" dur="500" fill="hold"/>
                                        <p:tgtEl>
                                          <p:spTgt spid="230"/>
                                        </p:tgtEl>
                                        <p:attrNameLst>
                                          <p:attrName>ppt_y</p:attrName>
                                        </p:attrNameLst>
                                      </p:cBhvr>
                                      <p:tavLst>
                                        <p:tav>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33" name="Group 2"/>
          <p:cNvGrpSpPr/>
          <p:nvPr/>
        </p:nvGrpSpPr>
        <p:grpSpPr>
          <a:xfrm>
            <a:off x="611280" y="260280"/>
            <a:ext cx="6769080" cy="5400360"/>
            <a:chOff x="611280" y="260280"/>
            <a:chExt cx="6769080" cy="5400360"/>
          </a:xfrm>
        </p:grpSpPr>
        <p:pic>
          <p:nvPicPr>
            <p:cNvPr id="234" name="Picture 3" descr="798483CE"/>
            <p:cNvPicPr/>
            <p:nvPr/>
          </p:nvPicPr>
          <p:blipFill>
            <a:blip r:embed="rId1"/>
            <a:srcRect l="9651" t="67180" r="30951" b="27413"/>
            <a:stretch/>
          </p:blipFill>
          <p:spPr>
            <a:xfrm>
              <a:off x="611280" y="4889160"/>
              <a:ext cx="5952240" cy="771480"/>
            </a:xfrm>
            <a:prstGeom prst="rect">
              <a:avLst/>
            </a:prstGeom>
            <a:noFill/>
            <a:ln w="0">
              <a:noFill/>
            </a:ln>
          </p:spPr>
        </p:pic>
        <p:pic>
          <p:nvPicPr>
            <p:cNvPr id="235" name="Picture 4" descr="798483CE"/>
            <p:cNvPicPr/>
            <p:nvPr/>
          </p:nvPicPr>
          <p:blipFill>
            <a:blip r:embed="rId2"/>
            <a:srcRect l="9318" t="9178" r="23127" b="58708"/>
            <a:stretch/>
          </p:blipFill>
          <p:spPr>
            <a:xfrm>
              <a:off x="611280" y="260280"/>
              <a:ext cx="6769080" cy="4578840"/>
            </a:xfrm>
            <a:prstGeom prst="rect">
              <a:avLst/>
            </a:prstGeom>
            <a:noFill/>
            <a:ln w="0">
              <a:noFill/>
            </a:ln>
          </p:spPr>
        </p:pic>
      </p:gr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6" name="Picture 6"/>
          <p:cNvPicPr/>
          <p:nvPr/>
        </p:nvPicPr>
        <p:blipFill>
          <a:blip r:embed="rId1"/>
          <a:stretch/>
        </p:blipFill>
        <p:spPr>
          <a:xfrm>
            <a:off x="357120" y="4357800"/>
            <a:ext cx="8096400" cy="2279520"/>
          </a:xfrm>
          <a:prstGeom prst="rect">
            <a:avLst/>
          </a:prstGeom>
          <a:noFill/>
          <a:ln w="0">
            <a:noFill/>
          </a:ln>
        </p:spPr>
      </p:pic>
      <p:sp>
        <p:nvSpPr>
          <p:cNvPr id="237" name="Text Box 9"/>
          <p:cNvSpPr/>
          <p:nvPr/>
        </p:nvSpPr>
        <p:spPr>
          <a:xfrm>
            <a:off x="7380360" y="3786120"/>
            <a:ext cx="1081080" cy="459720"/>
          </a:xfrm>
          <a:prstGeom prst="rect">
            <a:avLst/>
          </a:prstGeom>
          <a:noFill/>
          <a:ln w="0">
            <a:noFill/>
          </a:ln>
        </p:spPr>
        <p:style>
          <a:lnRef idx="0"/>
          <a:fillRef idx="0"/>
          <a:effectRef idx="0"/>
          <a:fontRef idx="minor"/>
        </p:style>
        <p:txBody>
          <a:bodyPr lIns="90000" tIns="46800" rIns="90000" bIns="46800" anchor="t">
            <a:spAutoFit/>
          </a:bodyPr>
          <a:p>
            <a:pPr algn="ct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u="none" strike="noStrike">
                <a:solidFill>
                  <a:srgbClr val="000000"/>
                </a:solidFill>
                <a:effectLst/>
                <a:uFillTx/>
                <a:latin typeface="Comic Sans MS"/>
              </a:rPr>
              <a:t>1 KU</a:t>
            </a:r>
            <a:endParaRPr lang="en-US" sz="2400" b="0" u="none" strike="noStrike">
              <a:solidFill>
                <a:srgbClr val="FFFFFF"/>
              </a:solidFill>
              <a:effectLst/>
              <a:uFillTx/>
              <a:latin typeface="Comic Sans MS"/>
            </a:endParaRPr>
          </a:p>
        </p:txBody>
      </p:sp>
      <p:sp>
        <p:nvSpPr>
          <p:cNvPr id="238" name="Text Box 10"/>
          <p:cNvSpPr/>
          <p:nvPr/>
        </p:nvSpPr>
        <p:spPr>
          <a:xfrm>
            <a:off x="7380360" y="6276960"/>
            <a:ext cx="1081080" cy="459720"/>
          </a:xfrm>
          <a:prstGeom prst="rect">
            <a:avLst/>
          </a:prstGeom>
          <a:noFill/>
          <a:ln w="0">
            <a:noFill/>
          </a:ln>
        </p:spPr>
        <p:style>
          <a:lnRef idx="0"/>
          <a:fillRef idx="0"/>
          <a:effectRef idx="0"/>
          <a:fontRef idx="minor"/>
        </p:style>
        <p:txBody>
          <a:bodyPr lIns="90000" tIns="46800" rIns="90000" bIns="46800" anchor="t">
            <a:spAutoFit/>
          </a:bodyPr>
          <a:p>
            <a:pPr algn="ct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u="none" strike="noStrike">
                <a:solidFill>
                  <a:srgbClr val="000000"/>
                </a:solidFill>
                <a:effectLst/>
                <a:uFillTx/>
                <a:latin typeface="Comic Sans MS"/>
              </a:rPr>
              <a:t>3 RE</a:t>
            </a:r>
            <a:endParaRPr lang="en-US" sz="2400" b="0" u="none" strike="noStrike">
              <a:solidFill>
                <a:srgbClr val="FFFFFF"/>
              </a:solidFill>
              <a:effectLst/>
              <a:uFillTx/>
              <a:latin typeface="Comic Sans MS"/>
            </a:endParaRPr>
          </a:p>
        </p:txBody>
      </p:sp>
      <p:pic>
        <p:nvPicPr>
          <p:cNvPr id="239" name="Picture 4"/>
          <p:cNvPicPr/>
          <p:nvPr/>
        </p:nvPicPr>
        <p:blipFill>
          <a:blip r:embed="rId2"/>
          <a:srcRect l="0" t="80788" r="39253" b="0"/>
          <a:stretch/>
        </p:blipFill>
        <p:spPr>
          <a:xfrm>
            <a:off x="274680" y="3357720"/>
            <a:ext cx="4297320" cy="871560"/>
          </a:xfrm>
          <a:prstGeom prst="rect">
            <a:avLst/>
          </a:prstGeom>
          <a:noFill/>
          <a:ln w="0">
            <a:noFill/>
          </a:ln>
        </p:spPr>
      </p:pic>
      <p:pic>
        <p:nvPicPr>
          <p:cNvPr id="240" name="Picture 4"/>
          <p:cNvPicPr/>
          <p:nvPr/>
        </p:nvPicPr>
        <p:blipFill>
          <a:blip r:embed="rId3"/>
          <a:srcRect l="25555" t="0" r="4383" b="28896"/>
          <a:stretch/>
        </p:blipFill>
        <p:spPr>
          <a:xfrm>
            <a:off x="1955880" y="142920"/>
            <a:ext cx="4830840" cy="314316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1" name="Picture 6"/>
          <p:cNvPicPr/>
          <p:nvPr/>
        </p:nvPicPr>
        <p:blipFill>
          <a:blip r:embed="rId1"/>
          <a:stretch/>
        </p:blipFill>
        <p:spPr>
          <a:xfrm>
            <a:off x="0" y="189000"/>
            <a:ext cx="6632640" cy="4911480"/>
          </a:xfrm>
          <a:prstGeom prst="rect">
            <a:avLst/>
          </a:prstGeom>
          <a:noFill/>
          <a:ln w="0">
            <a:noFill/>
          </a:ln>
        </p:spPr>
      </p:pic>
      <p:pic>
        <p:nvPicPr>
          <p:cNvPr id="242" name="Picture 7"/>
          <p:cNvPicPr/>
          <p:nvPr/>
        </p:nvPicPr>
        <p:blipFill>
          <a:blip r:embed="rId2"/>
          <a:stretch/>
        </p:blipFill>
        <p:spPr>
          <a:xfrm>
            <a:off x="1547640" y="4941720"/>
            <a:ext cx="5774040" cy="191628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3" name="Picture 2"/>
          <p:cNvPicPr/>
          <p:nvPr/>
        </p:nvPicPr>
        <p:blipFill>
          <a:blip r:embed="rId1"/>
          <a:stretch/>
        </p:blipFill>
        <p:spPr>
          <a:xfrm>
            <a:off x="0" y="0"/>
            <a:ext cx="7856640" cy="4071960"/>
          </a:xfrm>
          <a:prstGeom prst="rect">
            <a:avLst/>
          </a:prstGeom>
          <a:noFill/>
          <a:ln w="0">
            <a:noFill/>
          </a:ln>
        </p:spPr>
      </p:pic>
      <p:pic>
        <p:nvPicPr>
          <p:cNvPr id="244" name="Picture 3"/>
          <p:cNvPicPr/>
          <p:nvPr/>
        </p:nvPicPr>
        <p:blipFill>
          <a:blip r:embed="rId2"/>
          <a:stretch/>
        </p:blipFill>
        <p:spPr>
          <a:xfrm>
            <a:off x="2357280" y="3857760"/>
            <a:ext cx="4291200" cy="2028600"/>
          </a:xfrm>
          <a:prstGeom prst="rect">
            <a:avLst/>
          </a:prstGeom>
          <a:noFill/>
          <a:ln w="0">
            <a:noFill/>
          </a:ln>
        </p:spPr>
      </p:pic>
      <p:pic>
        <p:nvPicPr>
          <p:cNvPr id="245" name="Picture 4"/>
          <p:cNvPicPr/>
          <p:nvPr/>
        </p:nvPicPr>
        <p:blipFill>
          <a:blip r:embed="rId3"/>
          <a:stretch/>
        </p:blipFill>
        <p:spPr>
          <a:xfrm>
            <a:off x="357120" y="5857920"/>
            <a:ext cx="6262920" cy="1000080"/>
          </a:xfrm>
          <a:prstGeom prst="rect">
            <a:avLst/>
          </a:prstGeom>
          <a:noFill/>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6" name="Picture 3"/>
          <p:cNvPicPr/>
          <p:nvPr/>
        </p:nvPicPr>
        <p:blipFill>
          <a:blip r:embed="rId1"/>
          <a:stretch/>
        </p:blipFill>
        <p:spPr>
          <a:xfrm>
            <a:off x="533520" y="3321000"/>
            <a:ext cx="6642000" cy="3187800"/>
          </a:xfrm>
          <a:prstGeom prst="rect">
            <a:avLst/>
          </a:prstGeom>
          <a:noFill/>
          <a:ln w="0">
            <a:noFill/>
          </a:ln>
        </p:spPr>
      </p:pic>
      <p:pic>
        <p:nvPicPr>
          <p:cNvPr id="247" name="Picture 5"/>
          <p:cNvPicPr/>
          <p:nvPr/>
        </p:nvPicPr>
        <p:blipFill>
          <a:blip r:embed="rId2"/>
          <a:stretch/>
        </p:blipFill>
        <p:spPr>
          <a:xfrm>
            <a:off x="457200" y="552600"/>
            <a:ext cx="519120" cy="368280"/>
          </a:xfrm>
          <a:prstGeom prst="rect">
            <a:avLst/>
          </a:prstGeom>
          <a:noFill/>
          <a:ln w="0">
            <a:noFill/>
          </a:ln>
        </p:spPr>
      </p:pic>
      <p:pic>
        <p:nvPicPr>
          <p:cNvPr id="248" name="Picture 6"/>
          <p:cNvPicPr/>
          <p:nvPr/>
        </p:nvPicPr>
        <p:blipFill>
          <a:blip r:embed="rId3"/>
          <a:stretch/>
        </p:blipFill>
        <p:spPr>
          <a:xfrm>
            <a:off x="1193760" y="565200"/>
            <a:ext cx="2730600" cy="2469960"/>
          </a:xfrm>
          <a:prstGeom prst="rect">
            <a:avLst/>
          </a:prstGeom>
          <a:noFill/>
          <a:ln w="0">
            <a:noFill/>
          </a:ln>
        </p:spPr>
      </p:pic>
      <p:pic>
        <p:nvPicPr>
          <p:cNvPr id="249" name="Picture 7"/>
          <p:cNvPicPr/>
          <p:nvPr/>
        </p:nvPicPr>
        <p:blipFill>
          <a:blip r:embed="rId4"/>
          <a:stretch/>
        </p:blipFill>
        <p:spPr>
          <a:xfrm>
            <a:off x="4071960" y="642960"/>
            <a:ext cx="4984560" cy="2859120"/>
          </a:xfrm>
          <a:prstGeom prst="rect">
            <a:avLst/>
          </a:prstGeom>
          <a:noFill/>
          <a:ln w="0">
            <a:noFill/>
          </a:ln>
        </p:spPr>
      </p:pic>
      <p:sp>
        <p:nvSpPr>
          <p:cNvPr id="250" name="Rectangle 8"/>
          <p:cNvSpPr/>
          <p:nvPr/>
        </p:nvSpPr>
        <p:spPr>
          <a:xfrm>
            <a:off x="4214880" y="808200"/>
            <a:ext cx="1071360" cy="349200"/>
          </a:xfrm>
          <a:prstGeom prst="rect">
            <a:avLst/>
          </a:prstGeom>
          <a:solidFill>
            <a:srgbClr val="FFFFFF"/>
          </a:solidFill>
          <a:ln w="0">
            <a:noFill/>
          </a:ln>
        </p:spPr>
        <p:style>
          <a:lnRef idx="0"/>
          <a:fillRef idx="0"/>
          <a:effectRef idx="0"/>
          <a:fontRef idx="minor"/>
        </p:style>
        <p:txBody>
          <a:bodyPr lIns="90000" tIns="46800" rIns="90000" bIns="46800" anchor="t">
            <a:noAutofit/>
          </a:bodyPr>
          <a:p>
            <a:pPr>
              <a:lnSpc>
                <a:spcPct val="100000"/>
              </a:lnSpc>
              <a:spcAft>
                <a:spcPts val="100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u="none" strike="noStrike">
                <a:solidFill>
                  <a:srgbClr val="FFFFFF"/>
                </a:solidFill>
                <a:effectLst/>
                <a:uFillTx/>
                <a:latin typeface="Calibri"/>
              </a:rPr>
              <a:t>Book Title </a:t>
            </a:r>
            <a:endParaRPr lang="en-US" sz="1600" b="0" u="none" strike="noStrike">
              <a:solidFill>
                <a:srgbClr val="FFFFFF"/>
              </a:solidFill>
              <a:effectLst/>
              <a:uFillTx/>
              <a:latin typeface="Comic Sans MS"/>
            </a:endParaRPr>
          </a:p>
        </p:txBody>
      </p:sp>
      <p:sp>
        <p:nvSpPr>
          <p:cNvPr id="251" name="Rectangle 10"/>
          <p:cNvSpPr/>
          <p:nvPr/>
        </p:nvSpPr>
        <p:spPr>
          <a:xfrm>
            <a:off x="5357880" y="803160"/>
            <a:ext cx="1106280" cy="357480"/>
          </a:xfrm>
          <a:prstGeom prst="rect">
            <a:avLst/>
          </a:prstGeom>
          <a:solidFill>
            <a:srgbClr val="FFFFFF"/>
          </a:solidFill>
          <a:ln w="0">
            <a:noFill/>
          </a:ln>
        </p:spPr>
        <p:style>
          <a:lnRef idx="0"/>
          <a:fillRef idx="0"/>
          <a:effectRef idx="0"/>
          <a:fontRef idx="minor"/>
        </p:style>
        <p:txBody>
          <a:bodyPr lIns="90000" tIns="46800" rIns="90000" bIns="46800" anchor="t">
            <a:noAutofit/>
          </a:bodyPr>
          <a:p>
            <a:pPr>
              <a:lnSpc>
                <a:spcPct val="100000"/>
              </a:lnSpc>
              <a:spcAft>
                <a:spcPts val="100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u="none" strike="noStrike">
                <a:solidFill>
                  <a:srgbClr val="FFFFFF"/>
                </a:solidFill>
                <a:effectLst/>
                <a:uFillTx/>
                <a:latin typeface="Calibri"/>
              </a:rPr>
              <a:t>Book Title</a:t>
            </a:r>
            <a:endParaRPr lang="en-US" sz="1600" b="0" u="none" strike="noStrike">
              <a:solidFill>
                <a:srgbClr val="FFFFFF"/>
              </a:solidFill>
              <a:effectLst/>
              <a:uFillTx/>
              <a:latin typeface="Comic Sans MS"/>
            </a:endParaRPr>
          </a:p>
        </p:txBody>
      </p:sp>
      <p:sp>
        <p:nvSpPr>
          <p:cNvPr id="252" name="Rectangle 10"/>
          <p:cNvSpPr/>
          <p:nvPr/>
        </p:nvSpPr>
        <p:spPr>
          <a:xfrm>
            <a:off x="6537240" y="803160"/>
            <a:ext cx="1106640" cy="357480"/>
          </a:xfrm>
          <a:prstGeom prst="rect">
            <a:avLst/>
          </a:prstGeom>
          <a:solidFill>
            <a:srgbClr val="FFFFFF"/>
          </a:solidFill>
          <a:ln w="0">
            <a:noFill/>
          </a:ln>
        </p:spPr>
        <p:style>
          <a:lnRef idx="0"/>
          <a:fillRef idx="0"/>
          <a:effectRef idx="0"/>
          <a:fontRef idx="minor"/>
        </p:style>
        <p:txBody>
          <a:bodyPr lIns="90000" tIns="46800" rIns="90000" bIns="46800" anchor="t">
            <a:noAutofit/>
          </a:bodyPr>
          <a:p>
            <a:pPr>
              <a:lnSpc>
                <a:spcPct val="100000"/>
              </a:lnSpc>
              <a:spcAft>
                <a:spcPts val="100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u="none" strike="noStrike">
                <a:solidFill>
                  <a:srgbClr val="FFFFFF"/>
                </a:solidFill>
                <a:effectLst/>
                <a:uFillTx/>
                <a:latin typeface="Calibri"/>
              </a:rPr>
              <a:t>Book Title</a:t>
            </a:r>
            <a:endParaRPr lang="en-US" sz="1600" b="0" u="none" strike="noStrike">
              <a:solidFill>
                <a:srgbClr val="FFFFFF"/>
              </a:solidFill>
              <a:effectLst/>
              <a:uFillTx/>
              <a:latin typeface="Comic Sans MS"/>
            </a:endParaRPr>
          </a:p>
        </p:txBody>
      </p:sp>
      <p:sp>
        <p:nvSpPr>
          <p:cNvPr id="253" name="Rectangle 10"/>
          <p:cNvSpPr/>
          <p:nvPr/>
        </p:nvSpPr>
        <p:spPr>
          <a:xfrm>
            <a:off x="7715160" y="803160"/>
            <a:ext cx="1106640" cy="357480"/>
          </a:xfrm>
          <a:prstGeom prst="rect">
            <a:avLst/>
          </a:prstGeom>
          <a:solidFill>
            <a:srgbClr val="FFFFFF"/>
          </a:solidFill>
          <a:ln w="0">
            <a:noFill/>
          </a:ln>
        </p:spPr>
        <p:style>
          <a:lnRef idx="0"/>
          <a:fillRef idx="0"/>
          <a:effectRef idx="0"/>
          <a:fontRef idx="minor"/>
        </p:style>
        <p:txBody>
          <a:bodyPr lIns="90000" tIns="46800" rIns="90000" bIns="46800" anchor="t">
            <a:noAutofit/>
          </a:bodyPr>
          <a:p>
            <a:pPr>
              <a:lnSpc>
                <a:spcPct val="100000"/>
              </a:lnSpc>
              <a:spcAft>
                <a:spcPts val="1001"/>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u="none" strike="noStrike">
                <a:solidFill>
                  <a:srgbClr val="FFFFFF"/>
                </a:solidFill>
                <a:effectLst/>
                <a:uFillTx/>
                <a:latin typeface="Calibri"/>
              </a:rPr>
              <a:t>Total Cost</a:t>
            </a:r>
            <a:endParaRPr lang="en-US" sz="16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Rectangle 18"/>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9FE301C-9251-4CC5-9F1C-054CC4699B4C}"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48" name="Rectangle 19"/>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 Lafferty Maths Dept.</a:t>
            </a:r>
            <a:endParaRPr lang="en-US" sz="1000" b="0" u="none" strike="noStrike">
              <a:solidFill>
                <a:srgbClr val="FFFFFF"/>
              </a:solidFill>
              <a:effectLst/>
              <a:uFillTx/>
              <a:latin typeface="Comic Sans MS"/>
            </a:endParaRPr>
          </a:p>
        </p:txBody>
      </p:sp>
      <p:sp>
        <p:nvSpPr>
          <p:cNvPr id="49" name="PlaceHolder 1"/>
          <p:cNvSpPr>
            <a:spLocks noGrp="1"/>
          </p:cNvSpPr>
          <p:nvPr>
            <p:ph type="title"/>
          </p:nvPr>
        </p:nvSpPr>
        <p:spPr>
          <a:xfrm>
            <a:off x="1712880" y="496440"/>
            <a:ext cx="6843600" cy="949320"/>
          </a:xfrm>
          <a:prstGeom prst="rect">
            <a:avLst/>
          </a:prstGeom>
          <a:noFill/>
          <a:ln w="0">
            <a:noFill/>
          </a:ln>
        </p:spPr>
        <p:txBody>
          <a:bodyPr lIns="91440" tIns="45720" rIns="91440" bIns="45720" anchor="ctr">
            <a:noAutofit/>
          </a:bodyPr>
          <a:p>
            <a:pPr indent="0" algn="l">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1" u="none" strike="noStrike">
                <a:solidFill>
                  <a:srgbClr val="FFFF00"/>
                </a:solidFill>
                <a:effectLst/>
                <a:uFillTx/>
                <a:latin typeface="Comic Sans MS"/>
              </a:rPr>
              <a:t> Starter Questions</a:t>
            </a:r>
            <a:endParaRPr lang="en-US" sz="4400" b="1" u="none" strike="noStrike">
              <a:solidFill>
                <a:srgbClr val="EAEAEA"/>
              </a:solidFill>
              <a:effectLst/>
              <a:uFillTx/>
              <a:latin typeface="Tahoma"/>
            </a:endParaRPr>
          </a:p>
        </p:txBody>
      </p:sp>
      <p:pic>
        <p:nvPicPr>
          <p:cNvPr id="50" name="Picture 3" descr="scottishflag"/>
          <p:cNvPicPr/>
          <p:nvPr/>
        </p:nvPicPr>
        <p:blipFill>
          <a:blip r:embed="rId1"/>
          <a:stretch/>
        </p:blipFill>
        <p:spPr>
          <a:xfrm>
            <a:off x="1184400" y="714240"/>
            <a:ext cx="647640" cy="476280"/>
          </a:xfrm>
          <a:prstGeom prst="rect">
            <a:avLst/>
          </a:prstGeom>
          <a:noFill/>
          <a:ln w="0">
            <a:noFill/>
          </a:ln>
        </p:spPr>
      </p:pic>
      <p:sp>
        <p:nvSpPr>
          <p:cNvPr id="51"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pic>
        <p:nvPicPr>
          <p:cNvPr id="52" name="Picture 6" descr="Office Objects 0572"/>
          <p:cNvPicPr/>
          <p:nvPr/>
        </p:nvPicPr>
        <p:blipFill>
          <a:blip r:embed="rId2"/>
          <a:stretch/>
        </p:blipFill>
        <p:spPr>
          <a:xfrm>
            <a:off x="7385040" y="227160"/>
            <a:ext cx="1444680" cy="1468440"/>
          </a:xfrm>
          <a:prstGeom prst="rect">
            <a:avLst/>
          </a:prstGeom>
          <a:noFill/>
          <a:ln w="0">
            <a:noFill/>
          </a:ln>
        </p:spPr>
      </p:pic>
      <p:sp>
        <p:nvSpPr>
          <p:cNvPr id="53" name="Text Box 7"/>
          <p:cNvSpPr/>
          <p:nvPr/>
        </p:nvSpPr>
        <p:spPr>
          <a:xfrm>
            <a:off x="1033560" y="2154240"/>
            <a:ext cx="7918200" cy="2045160"/>
          </a:xfrm>
          <a:prstGeom prst="rect">
            <a:avLst/>
          </a:prstGeom>
          <a:noFill/>
          <a:ln w="0">
            <a:noFill/>
          </a:ln>
        </p:spPr>
        <p:style>
          <a:lnRef idx="0"/>
          <a:fillRef idx="0"/>
          <a:effectRef idx="0"/>
          <a:fontRef idx="minor"/>
        </p:style>
        <p:txBody>
          <a:bodyPr lIns="90000" tIns="46800" rIns="90000" bIns="46800" anchor="t">
            <a:spAutoFit/>
          </a:bodyPr>
          <a:p>
            <a:pPr marL="343080" indent="-34308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0" u="none" strike="noStrike">
                <a:solidFill>
                  <a:srgbClr val="FFFF00"/>
                </a:solidFill>
                <a:effectLst/>
                <a:uFillTx/>
                <a:latin typeface="Comic Sans MS"/>
              </a:rPr>
              <a:t>In pairs </a:t>
            </a:r>
            <a:endParaRPr lang="en-US" sz="3200" b="0" u="none" strike="noStrike">
              <a:solidFill>
                <a:srgbClr val="FFFFFF"/>
              </a:solidFill>
              <a:effectLst/>
              <a:uFillTx/>
              <a:latin typeface="Comic Sans MS"/>
            </a:endParaRPr>
          </a:p>
          <a:p>
            <a:pPr marL="343080" indent="-34308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u="none" strike="noStrike">
              <a:solidFill>
                <a:srgbClr val="FFFFFF"/>
              </a:solidFill>
              <a:effectLst/>
              <a:uFillTx/>
              <a:latin typeface="Comic Sans MS"/>
            </a:endParaRPr>
          </a:p>
          <a:p>
            <a:pPr marL="343080" indent="-34308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0" u="none" strike="noStrike">
                <a:solidFill>
                  <a:srgbClr val="FFFF00"/>
                </a:solidFill>
                <a:effectLst/>
                <a:uFillTx/>
                <a:latin typeface="Comic Sans MS"/>
              </a:rPr>
              <a:t>   Make a list of important things to think about when buying goods.</a:t>
            </a:r>
            <a:endParaRPr lang="en-US" sz="32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4" name="Picture 12"/>
          <p:cNvPicPr/>
          <p:nvPr/>
        </p:nvPicPr>
        <p:blipFill>
          <a:blip r:embed="rId1"/>
          <a:stretch/>
        </p:blipFill>
        <p:spPr>
          <a:xfrm>
            <a:off x="71280" y="71280"/>
            <a:ext cx="9072720" cy="1357560"/>
          </a:xfrm>
          <a:prstGeom prst="rect">
            <a:avLst/>
          </a:prstGeom>
          <a:noFill/>
          <a:ln w="0">
            <a:noFill/>
          </a:ln>
        </p:spPr>
      </p:pic>
      <p:pic>
        <p:nvPicPr>
          <p:cNvPr id="255" name="Picture 17"/>
          <p:cNvPicPr/>
          <p:nvPr/>
        </p:nvPicPr>
        <p:blipFill>
          <a:blip r:embed="rId2"/>
          <a:srcRect l="0" t="0" r="0" b="39979"/>
          <a:stretch/>
        </p:blipFill>
        <p:spPr>
          <a:xfrm>
            <a:off x="0" y="1571760"/>
            <a:ext cx="8775720" cy="3143160"/>
          </a:xfrm>
          <a:prstGeom prst="rect">
            <a:avLst/>
          </a:prstGeom>
          <a:noFill/>
          <a:ln w="0">
            <a:noFill/>
          </a:ln>
        </p:spPr>
      </p:pic>
      <p:sp>
        <p:nvSpPr>
          <p:cNvPr id="256" name="Text Box 20"/>
          <p:cNvSpPr/>
          <p:nvPr/>
        </p:nvSpPr>
        <p:spPr>
          <a:xfrm>
            <a:off x="7020000" y="6072120"/>
            <a:ext cx="1081080" cy="459720"/>
          </a:xfrm>
          <a:prstGeom prst="rect">
            <a:avLst/>
          </a:prstGeom>
          <a:noFill/>
          <a:ln w="0">
            <a:noFill/>
          </a:ln>
        </p:spPr>
        <p:style>
          <a:lnRef idx="0"/>
          <a:fillRef idx="0"/>
          <a:effectRef idx="0"/>
          <a:fontRef idx="minor"/>
        </p:style>
        <p:txBody>
          <a:bodyPr lIns="90000" tIns="46800" rIns="90000" bIns="46800" anchor="t">
            <a:spAutoFit/>
          </a:bodyPr>
          <a:p>
            <a:pPr algn="ct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u="none" strike="noStrike">
                <a:solidFill>
                  <a:srgbClr val="FFFFFF"/>
                </a:solidFill>
                <a:effectLst/>
                <a:uFillTx/>
                <a:latin typeface="Comic Sans MS"/>
              </a:rPr>
              <a:t>4 RE</a:t>
            </a:r>
            <a:endParaRPr lang="en-US" sz="2400" b="0" u="none" strike="noStrike">
              <a:solidFill>
                <a:srgbClr val="FFFFFF"/>
              </a:solidFill>
              <a:effectLst/>
              <a:uFillTx/>
              <a:latin typeface="Comic Sans MS"/>
            </a:endParaRPr>
          </a:p>
        </p:txBody>
      </p:sp>
      <p:sp>
        <p:nvSpPr>
          <p:cNvPr id="257" name="Text Box 21"/>
          <p:cNvSpPr/>
          <p:nvPr/>
        </p:nvSpPr>
        <p:spPr>
          <a:xfrm>
            <a:off x="7020000" y="1000080"/>
            <a:ext cx="1081080" cy="459720"/>
          </a:xfrm>
          <a:prstGeom prst="rect">
            <a:avLst/>
          </a:prstGeom>
          <a:noFill/>
          <a:ln w="0">
            <a:noFill/>
          </a:ln>
        </p:spPr>
        <p:style>
          <a:lnRef idx="0"/>
          <a:fillRef idx="0"/>
          <a:effectRef idx="0"/>
          <a:fontRef idx="minor"/>
        </p:style>
        <p:txBody>
          <a:bodyPr lIns="90000" tIns="46800" rIns="90000" bIns="46800" anchor="t">
            <a:spAutoFit/>
          </a:bodyPr>
          <a:p>
            <a:pPr algn="ctr">
              <a:spcBef>
                <a:spcPts val="1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u="none" strike="noStrike">
                <a:solidFill>
                  <a:srgbClr val="FFFFFF"/>
                </a:solidFill>
                <a:effectLst/>
                <a:uFillTx/>
                <a:latin typeface="Comic Sans MS"/>
              </a:rPr>
              <a:t>2 KU</a:t>
            </a:r>
            <a:endParaRPr lang="en-US" sz="2400" b="0" u="none" strike="noStrike">
              <a:solidFill>
                <a:srgbClr val="FFFFFF"/>
              </a:solidFill>
              <a:effectLst/>
              <a:uFillTx/>
              <a:latin typeface="Comic Sans MS"/>
            </a:endParaRPr>
          </a:p>
        </p:txBody>
      </p:sp>
      <p:pic>
        <p:nvPicPr>
          <p:cNvPr id="258" name="Picture 17"/>
          <p:cNvPicPr/>
          <p:nvPr/>
        </p:nvPicPr>
        <p:blipFill>
          <a:blip r:embed="rId3"/>
          <a:srcRect l="5847" t="67250" r="22813" b="0"/>
          <a:stretch/>
        </p:blipFill>
        <p:spPr>
          <a:xfrm>
            <a:off x="500040" y="4786200"/>
            <a:ext cx="6519960" cy="178596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9" name="Picture 2" descr="40F08CFF"/>
          <p:cNvPicPr/>
          <p:nvPr/>
        </p:nvPicPr>
        <p:blipFill>
          <a:blip r:embed="rId1"/>
          <a:srcRect l="13148" t="9178" r="19635" b="70355"/>
          <a:stretch/>
        </p:blipFill>
        <p:spPr>
          <a:xfrm>
            <a:off x="468360" y="476280"/>
            <a:ext cx="8024760" cy="3457440"/>
          </a:xfrm>
          <a:prstGeom prst="rect">
            <a:avLst/>
          </a:prstGeom>
          <a:noFill/>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0" name="Picture 4"/>
          <p:cNvPicPr/>
          <p:nvPr/>
        </p:nvPicPr>
        <p:blipFill>
          <a:blip r:embed="rId1"/>
          <a:srcRect l="0" t="2662" r="0" b="2684"/>
          <a:stretch/>
        </p:blipFill>
        <p:spPr>
          <a:xfrm>
            <a:off x="250920" y="3240"/>
            <a:ext cx="7491240" cy="685476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1" name="Picture 2" descr="mso8EC28"/>
          <p:cNvPicPr/>
          <p:nvPr/>
        </p:nvPicPr>
        <p:blipFill>
          <a:blip r:embed="rId1"/>
          <a:srcRect l="4340" t="0" r="0" b="60984"/>
          <a:stretch/>
        </p:blipFill>
        <p:spPr>
          <a:xfrm>
            <a:off x="1000080" y="0"/>
            <a:ext cx="6356520" cy="3286080"/>
          </a:xfrm>
          <a:prstGeom prst="rect">
            <a:avLst/>
          </a:prstGeom>
          <a:noFill/>
          <a:ln w="0">
            <a:noFill/>
          </a:ln>
        </p:spPr>
      </p:pic>
      <p:pic>
        <p:nvPicPr>
          <p:cNvPr id="262" name="Picture 2" descr="mso8EC28"/>
          <p:cNvPicPr/>
          <p:nvPr/>
        </p:nvPicPr>
        <p:blipFill>
          <a:blip r:embed="rId2"/>
          <a:srcRect l="4340" t="55636" r="0" b="0"/>
          <a:stretch/>
        </p:blipFill>
        <p:spPr>
          <a:xfrm>
            <a:off x="1071720" y="3286080"/>
            <a:ext cx="6075360" cy="357192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263" name="Object 2"/>
              <p:cNvSpPr txBox="1"/>
              <p:nvPr/>
            </p:nvSpPr>
            <p:spPr>
              <a:xfrm>
                <a:off x="4514760" y="2293920"/>
                <a:ext cx="114480" cy="216000"/>
              </a:xfrm>
              <a:prstGeom prst="rect">
                <a:avLst/>
              </a:prstGeom>
            </p:spPr>
            <p:txBody>
              <a:bodyPr/>
              <a:p>
                <a14:m>
                  <m:oMath xmlns:m="http://schemas.openxmlformats.org/officeDocument/2006/math"/>
                </a14:m>
              </a:p>
            </p:txBody>
          </p:sp>
        </mc:Choice>
        <mc:Fallback>
          <p:sp>
            <p:nvSpPr>
              <p:cNvPr id="263" name="Object 2"/>
              <p:cNvSpPr txBox="1"/>
              <p:nvPr/>
            </p:nvSpPr>
            <p:spPr>
              <a:xfrm>
                <a:off x="4514760" y="2293920"/>
                <a:ext cx="114480" cy="216000"/>
              </a:xfrm>
              <a:prstGeom prst="rect">
                <a:avLst/>
              </a:prstGeom>
              <a:blipFill>
                <a:blip r:embed="rId1"/>
                <a:stretch>
                  <a:fillRect/>
                </a:stretch>
              </a:blipFill>
            </p:spPr>
          </p:sp>
        </mc:Fallback>
      </mc:AlternateContent>
      <mc:AlternateContent>
        <mc:Choice xmlns:a14="http://schemas.microsoft.com/office/drawing/2010/main" Requires="a14">
          <p:sp>
            <p:nvSpPr>
              <p:cNvPr id="264" name="Object 20"/>
              <p:cNvSpPr txBox="1"/>
              <p:nvPr/>
            </p:nvSpPr>
            <p:spPr>
              <a:xfrm>
                <a:off x="4189320" y="4535640"/>
                <a:ext cx="1293840" cy="482400"/>
              </a:xfrm>
              <a:prstGeom prst="rect">
                <a:avLst/>
              </a:prstGeom>
            </p:spPr>
            <p:txBody>
              <a:bodyPr/>
              <a:p>
                <a14:m>
                  <m:oMath xmlns:m="http://schemas.openxmlformats.org/officeDocument/2006/math">
                    <m:r>
                      <m:t xml:space="preserve">=</m:t>
                    </m:r>
                    <m:r>
                      <m:t xml:space="preserve">£</m:t>
                    </m:r>
                    <m:r>
                      <m:rPr>
                        <m:lit/>
                        <m:nor/>
                      </m:rPr>
                      <m:t xml:space="preserve">556</m:t>
                    </m:r>
                  </m:oMath>
                </a14:m>
              </a:p>
            </p:txBody>
          </p:sp>
        </mc:Choice>
        <mc:Fallback>
          <p:sp>
            <p:nvSpPr>
              <p:cNvPr id="264" name="Object 20"/>
              <p:cNvSpPr txBox="1"/>
              <p:nvPr/>
            </p:nvSpPr>
            <p:spPr>
              <a:xfrm>
                <a:off x="4189320" y="4535640"/>
                <a:ext cx="1293840" cy="482400"/>
              </a:xfrm>
              <a:prstGeom prst="rect">
                <a:avLst/>
              </a:prstGeom>
              <a:blipFill>
                <a:blip r:embed="rId2"/>
                <a:stretch>
                  <a:fillRect/>
                </a:stretch>
              </a:blipFill>
            </p:spPr>
          </p:sp>
        </mc:Fallback>
      </mc:AlternateContent>
      <mc:AlternateContent>
        <mc:Choice xmlns:a14="http://schemas.microsoft.com/office/drawing/2010/main" Requires="a14">
          <p:sp>
            <p:nvSpPr>
              <p:cNvPr id="265" name="Object 49"/>
              <p:cNvSpPr txBox="1"/>
              <p:nvPr/>
            </p:nvSpPr>
            <p:spPr>
              <a:xfrm>
                <a:off x="349200" y="4143240"/>
                <a:ext cx="2166840" cy="1073160"/>
              </a:xfrm>
              <a:prstGeom prst="rect">
                <a:avLst/>
              </a:prstGeom>
            </p:spPr>
            <p:txBody>
              <a:bodyPr/>
              <a:p>
                <a14:m>
                  <m:oMath xmlns:m="http://schemas.openxmlformats.org/officeDocument/2006/math">
                    <m:r>
                      <m:t xml:space="preserve">(</m:t>
                    </m:r>
                    <m:r>
                      <m:t xml:space="preserve">a</m:t>
                    </m:r>
                    <m:r>
                      <m:t xml:space="preserve">)</m:t>
                    </m:r>
                    <m:f>
                      <m:num>
                        <m:r>
                          <m:t xml:space="preserve">2</m:t>
                        </m:r>
                      </m:num>
                      <m:den>
                        <m:r>
                          <m:t xml:space="preserve">3</m:t>
                        </m:r>
                      </m:den>
                    </m:f>
                    <m:r>
                      <m:t xml:space="preserve"> </m:t>
                    </m:r>
                    <m:r>
                      <m:rPr>
                        <m:lit/>
                        <m:nor/>
                      </m:rPr>
                      <m:t xml:space="preserve">x £834</m:t>
                    </m:r>
                  </m:oMath>
                </a14:m>
              </a:p>
            </p:txBody>
          </p:sp>
        </mc:Choice>
        <mc:Fallback>
          <p:sp>
            <p:nvSpPr>
              <p:cNvPr id="265" name="Object 49"/>
              <p:cNvSpPr txBox="1"/>
              <p:nvPr/>
            </p:nvSpPr>
            <p:spPr>
              <a:xfrm>
                <a:off x="349200" y="4143240"/>
                <a:ext cx="2166840" cy="1073160"/>
              </a:xfrm>
              <a:prstGeom prst="rect">
                <a:avLst/>
              </a:prstGeom>
              <a:blipFill>
                <a:blip r:embed="rId3"/>
                <a:stretch>
                  <a:fillRect/>
                </a:stretch>
              </a:blipFill>
            </p:spPr>
          </p:sp>
        </mc:Fallback>
      </mc:AlternateContent>
      <mc:AlternateContent>
        <mc:Choice xmlns:a14="http://schemas.microsoft.com/office/drawing/2010/main" Requires="a14">
          <p:sp>
            <p:nvSpPr>
              <p:cNvPr id="266" name="Object 50"/>
              <p:cNvSpPr txBox="1"/>
              <p:nvPr/>
            </p:nvSpPr>
            <p:spPr>
              <a:xfrm>
                <a:off x="6000840" y="4572000"/>
                <a:ext cx="2938320" cy="1463760"/>
              </a:xfrm>
              <a:prstGeom prst="rect">
                <a:avLst/>
              </a:prstGeom>
            </p:spPr>
            <p:txBody>
              <a:bodyPr/>
              <a:p>
                <a14:m>
                  <m:oMath xmlns:m="http://schemas.openxmlformats.org/officeDocument/2006/math">
                    <m:eqArr>
                      <m:e>
                        <m:r>
                          <m:rPr>
                            <m:lit/>
                            <m:nor/>
                          </m:rPr>
                          <m:t xml:space="preserve">Big</m:t>
                        </m:r>
                        <m:r>
                          <m:t xml:space="preserve"> </m:t>
                        </m:r>
                        <m:r>
                          <m:rPr>
                            <m:lit/>
                            <m:nor/>
                          </m:rPr>
                          <m:t xml:space="preserve">Computer</m:t>
                        </m:r>
                        <m:r>
                          <m:t xml:space="preserve"> </m:t>
                        </m:r>
                        <m:r>
                          <m:rPr>
                            <m:lit/>
                            <m:nor/>
                          </m:rPr>
                          <m:t xml:space="preserve">Shop</m:t>
                        </m:r>
                      </m:e>
                      <m:e>
                        <m:r>
                          <m:rPr>
                            <m:lit/>
                            <m:nor/>
                          </m:rPr>
                          <m:t xml:space="preserve">Cheaper</m:t>
                        </m:r>
                        <m:r>
                          <m:t xml:space="preserve"> </m:t>
                        </m:r>
                        <m:r>
                          <m:rPr>
                            <m:lit/>
                            <m:nor/>
                          </m:rPr>
                          <m:t xml:space="preserve">by</m:t>
                        </m:r>
                      </m:e>
                      <m:e>
                        <m:r>
                          <m:t xml:space="preserve">£</m:t>
                        </m:r>
                        <m:r>
                          <m:rPr>
                            <m:lit/>
                            <m:nor/>
                          </m:rPr>
                          <m:t xml:space="preserve">58</m:t>
                        </m:r>
                        <m:r>
                          <m:rPr>
                            <m:lit/>
                            <m:nor/>
                          </m:rPr>
                          <m:t xml:space="preserve">.</m:t>
                        </m:r>
                        <m:r>
                          <m:rPr>
                            <m:lit/>
                            <m:nor/>
                          </m:rPr>
                          <m:t xml:space="preserve">92</m:t>
                        </m:r>
                      </m:e>
                    </m:eqArr>
                  </m:oMath>
                </a14:m>
              </a:p>
            </p:txBody>
          </p:sp>
        </mc:Choice>
        <mc:Fallback>
          <p:sp>
            <p:nvSpPr>
              <p:cNvPr id="266" name="Object 50"/>
              <p:cNvSpPr txBox="1"/>
              <p:nvPr/>
            </p:nvSpPr>
            <p:spPr>
              <a:xfrm>
                <a:off x="6000840" y="4572000"/>
                <a:ext cx="2938320" cy="1463760"/>
              </a:xfrm>
              <a:prstGeom prst="rect">
                <a:avLst/>
              </a:prstGeom>
              <a:blipFill>
                <a:blip r:embed="rId4"/>
                <a:stretch>
                  <a:fillRect/>
                </a:stretch>
              </a:blipFill>
            </p:spPr>
          </p:sp>
        </mc:Fallback>
      </mc:AlternateContent>
      <mc:AlternateContent>
        <mc:Choice xmlns:a14="http://schemas.microsoft.com/office/drawing/2010/main" Requires="a14">
          <p:sp>
            <p:nvSpPr>
              <p:cNvPr id="267" name="Object 7"/>
              <p:cNvSpPr txBox="1"/>
              <p:nvPr/>
            </p:nvSpPr>
            <p:spPr>
              <a:xfrm>
                <a:off x="357120" y="5500800"/>
                <a:ext cx="3494160" cy="554040"/>
              </a:xfrm>
              <a:prstGeom prst="rect">
                <a:avLst/>
              </a:prstGeom>
            </p:spPr>
            <p:txBody>
              <a:bodyPr/>
              <a:p>
                <a14:m>
                  <m:oMath xmlns:m="http://schemas.openxmlformats.org/officeDocument/2006/math">
                    <m:r>
                      <m:t xml:space="preserve">(</m:t>
                    </m:r>
                    <m:r>
                      <m:t xml:space="preserve">b</m:t>
                    </m:r>
                    <m:r>
                      <m:t xml:space="preserve">)</m:t>
                    </m:r>
                    <m:r>
                      <m:t xml:space="preserve">£</m:t>
                    </m:r>
                    <m:r>
                      <m:rPr>
                        <m:lit/>
                        <m:nor/>
                      </m:rPr>
                      <m:t xml:space="preserve">55</m:t>
                    </m:r>
                    <m:r>
                      <m:t xml:space="preserve"> </m:t>
                    </m:r>
                    <m:r>
                      <m:t xml:space="preserve">+</m:t>
                    </m:r>
                    <m:r>
                      <m:rPr>
                        <m:lit/>
                        <m:nor/>
                      </m:rPr>
                      <m:t xml:space="preserve"> 24</m:t>
                    </m:r>
                    <m:r>
                      <m:t xml:space="preserve"> </m:t>
                    </m:r>
                    <m:r>
                      <m:t xml:space="preserve">x</m:t>
                    </m:r>
                    <m:r>
                      <m:t xml:space="preserve"> </m:t>
                    </m:r>
                    <m:r>
                      <m:rPr>
                        <m:lit/>
                        <m:nor/>
                      </m:rPr>
                      <m:t xml:space="preserve">£23</m:t>
                    </m:r>
                    <m:r>
                      <m:rPr>
                        <m:lit/>
                        <m:nor/>
                      </m:rPr>
                      <m:t xml:space="preserve">.</m:t>
                    </m:r>
                    <m:r>
                      <m:rPr>
                        <m:lit/>
                        <m:nor/>
                      </m:rPr>
                      <m:t xml:space="preserve">33</m:t>
                    </m:r>
                  </m:oMath>
                </a14:m>
              </a:p>
            </p:txBody>
          </p:sp>
        </mc:Choice>
        <mc:Fallback>
          <p:sp>
            <p:nvSpPr>
              <p:cNvPr id="267" name="Object 7"/>
              <p:cNvSpPr txBox="1"/>
              <p:nvPr/>
            </p:nvSpPr>
            <p:spPr>
              <a:xfrm>
                <a:off x="357120" y="5500800"/>
                <a:ext cx="3494160" cy="554040"/>
              </a:xfrm>
              <a:prstGeom prst="rect">
                <a:avLst/>
              </a:prstGeom>
              <a:blipFill>
                <a:blip r:embed="rId5"/>
                <a:stretch>
                  <a:fillRect/>
                </a:stretch>
              </a:blipFill>
            </p:spPr>
          </p:sp>
        </mc:Fallback>
      </mc:AlternateContent>
      <mc:AlternateContent>
        <mc:Choice xmlns:a14="http://schemas.microsoft.com/office/drawing/2010/main" Requires="a14">
          <p:sp>
            <p:nvSpPr>
              <p:cNvPr id="268" name="Object 9"/>
              <p:cNvSpPr txBox="1"/>
              <p:nvPr/>
            </p:nvSpPr>
            <p:spPr>
              <a:xfrm>
                <a:off x="4037040" y="5500800"/>
                <a:ext cx="1816200" cy="482400"/>
              </a:xfrm>
              <a:prstGeom prst="rect">
                <a:avLst/>
              </a:prstGeom>
            </p:spPr>
            <p:txBody>
              <a:bodyPr/>
              <a:p>
                <a14:m>
                  <m:oMath xmlns:m="http://schemas.openxmlformats.org/officeDocument/2006/math">
                    <m:r>
                      <m:t xml:space="preserve">=</m:t>
                    </m:r>
                    <m:r>
                      <m:t xml:space="preserve">£</m:t>
                    </m:r>
                    <m:r>
                      <m:rPr>
                        <m:lit/>
                        <m:nor/>
                      </m:rPr>
                      <m:t xml:space="preserve">614</m:t>
                    </m:r>
                    <m:r>
                      <m:rPr>
                        <m:lit/>
                        <m:nor/>
                      </m:rPr>
                      <m:t xml:space="preserve">.</m:t>
                    </m:r>
                    <m:r>
                      <m:rPr>
                        <m:lit/>
                        <m:nor/>
                      </m:rPr>
                      <m:t xml:space="preserve">92</m:t>
                    </m:r>
                  </m:oMath>
                </a14:m>
              </a:p>
            </p:txBody>
          </p:sp>
        </mc:Choice>
        <mc:Fallback>
          <p:sp>
            <p:nvSpPr>
              <p:cNvPr id="268" name="Object 9"/>
              <p:cNvSpPr txBox="1"/>
              <p:nvPr/>
            </p:nvSpPr>
            <p:spPr>
              <a:xfrm>
                <a:off x="4037040" y="5500800"/>
                <a:ext cx="1816200" cy="482400"/>
              </a:xfrm>
              <a:prstGeom prst="rect">
                <a:avLst/>
              </a:prstGeom>
              <a:blipFill>
                <a:blip r:embed="rId6"/>
                <a:stretch>
                  <a:fillRect/>
                </a:stretch>
              </a:blipFill>
            </p:spPr>
          </p:sp>
        </mc:Fallback>
      </mc:AlternateContent>
      <p:sp>
        <p:nvSpPr>
          <p:cNvPr id="269" name="Rectangle 24"/>
          <p:cNvSpPr/>
          <p:nvPr/>
        </p:nvSpPr>
        <p:spPr>
          <a:xfrm>
            <a:off x="0" y="401760"/>
            <a:ext cx="8358120" cy="70380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Scott sees the following notice in the window </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of the Big Computer Shop.</a:t>
            </a:r>
            <a:endParaRPr lang="en-US" sz="2000" b="0" u="none" strike="noStrike">
              <a:solidFill>
                <a:srgbClr val="FFFFFF"/>
              </a:solidFill>
              <a:effectLst/>
              <a:uFillTx/>
              <a:latin typeface="Comic Sans MS"/>
            </a:endParaRPr>
          </a:p>
        </p:txBody>
      </p:sp>
      <p:pic>
        <p:nvPicPr>
          <p:cNvPr id="270" name="Picture 9"/>
          <p:cNvPicPr/>
          <p:nvPr/>
        </p:nvPicPr>
        <p:blipFill>
          <a:blip r:embed="rId7"/>
          <a:stretch/>
        </p:blipFill>
        <p:spPr>
          <a:xfrm>
            <a:off x="5357880" y="44280"/>
            <a:ext cx="3071880" cy="1295640"/>
          </a:xfrm>
          <a:prstGeom prst="rect">
            <a:avLst/>
          </a:prstGeom>
          <a:noFill/>
          <a:ln w="0">
            <a:noFill/>
          </a:ln>
        </p:spPr>
      </p:pic>
      <p:sp>
        <p:nvSpPr>
          <p:cNvPr id="271" name="Rectangle 26"/>
          <p:cNvSpPr/>
          <p:nvPr/>
        </p:nvSpPr>
        <p:spPr>
          <a:xfrm>
            <a:off x="0" y="973080"/>
            <a:ext cx="5786280" cy="100872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u="none" strike="noStrike">
                <a:solidFill>
                  <a:srgbClr val="FFFFFF"/>
                </a:solidFill>
                <a:effectLst/>
                <a:uFillTx/>
                <a:latin typeface="Bookman Old Style"/>
              </a:rPr>
              <a:t>(a)   </a:t>
            </a:r>
            <a:r>
              <a:rPr lang="en-GB" sz="2000" b="0" u="none" strike="noStrike">
                <a:solidFill>
                  <a:srgbClr val="FFFFFF"/>
                </a:solidFill>
                <a:effectLst/>
                <a:uFillTx/>
                <a:latin typeface="Bookman Old Style"/>
              </a:rPr>
              <a:t>A computer was £834.</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       How much would Scott pay for it in the sale?</a:t>
            </a:r>
            <a:endParaRPr lang="en-US" sz="2000" b="0" u="none" strike="noStrike">
              <a:solidFill>
                <a:srgbClr val="FFFFFF"/>
              </a:solidFill>
              <a:effectLst/>
              <a:uFillTx/>
              <a:latin typeface="Comic Sans MS"/>
            </a:endParaRPr>
          </a:p>
        </p:txBody>
      </p:sp>
      <p:sp>
        <p:nvSpPr>
          <p:cNvPr id="272" name="Rectangle 27"/>
          <p:cNvSpPr/>
          <p:nvPr/>
        </p:nvSpPr>
        <p:spPr>
          <a:xfrm>
            <a:off x="0" y="2052720"/>
            <a:ext cx="4572000" cy="100872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The same computer can be bought in Pete's PC Shop on hire purchase</a:t>
            </a:r>
            <a:r>
              <a:rPr lang="en-GB" sz="2000" b="0" u="none" strike="noStrike">
                <a:solidFill>
                  <a:srgbClr val="FFFFFF"/>
                </a:solidFill>
                <a:effectLst/>
                <a:uFillTx/>
                <a:latin typeface="Comic Sans MS"/>
              </a:rPr>
              <a:t>.</a:t>
            </a:r>
            <a:endParaRPr lang="en-US" sz="2000" b="0" u="none" strike="noStrike">
              <a:solidFill>
                <a:srgbClr val="FFFFFF"/>
              </a:solidFill>
              <a:effectLst/>
              <a:uFillTx/>
              <a:latin typeface="Comic Sans MS"/>
            </a:endParaRPr>
          </a:p>
        </p:txBody>
      </p:sp>
      <p:pic>
        <p:nvPicPr>
          <p:cNvPr id="273" name="Picture 10"/>
          <p:cNvPicPr/>
          <p:nvPr/>
        </p:nvPicPr>
        <p:blipFill>
          <a:blip r:embed="rId8"/>
          <a:stretch/>
        </p:blipFill>
        <p:spPr>
          <a:xfrm>
            <a:off x="5214960" y="1544760"/>
            <a:ext cx="3571920" cy="1743120"/>
          </a:xfrm>
          <a:prstGeom prst="rect">
            <a:avLst/>
          </a:prstGeom>
          <a:noFill/>
          <a:ln w="0">
            <a:noFill/>
          </a:ln>
        </p:spPr>
      </p:pic>
      <p:sp>
        <p:nvSpPr>
          <p:cNvPr id="274" name="Rectangle 29"/>
          <p:cNvSpPr/>
          <p:nvPr/>
        </p:nvSpPr>
        <p:spPr>
          <a:xfrm>
            <a:off x="0" y="3201840"/>
            <a:ext cx="5286240" cy="703800"/>
          </a:xfrm>
          <a:prstGeom prst="rect">
            <a:avLst/>
          </a:prstGeom>
          <a:noFill/>
          <a:ln w="0">
            <a:noFill/>
          </a:ln>
        </p:spPr>
        <p:style>
          <a:lnRef idx="0"/>
          <a:fillRef idx="0"/>
          <a:effectRef idx="0"/>
          <a:fontRef idx="minor"/>
        </p:style>
        <p:txBody>
          <a:bodyPr lIns="90000" tIns="46800" rIns="90000" bIns="46800" anchor="t">
            <a:spAutoFit/>
          </a:bodyPr>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a:t>
            </a:r>
            <a:r>
              <a:rPr lang="en-GB" sz="2000" b="0" i="1" u="none" strike="noStrike">
                <a:solidFill>
                  <a:srgbClr val="FFFFFF"/>
                </a:solidFill>
                <a:effectLst/>
                <a:uFillTx/>
                <a:latin typeface="Bookman Old Style"/>
              </a:rPr>
              <a:t>b</a:t>
            </a:r>
            <a:r>
              <a:rPr lang="en-GB" sz="2000" b="0" u="none" strike="noStrike">
                <a:solidFill>
                  <a:srgbClr val="FFFFFF"/>
                </a:solidFill>
                <a:effectLst/>
                <a:uFillTx/>
                <a:latin typeface="Bookman Old Style"/>
              </a:rPr>
              <a:t>)Which shop sells the computer cheaper?      </a:t>
            </a:r>
            <a:r>
              <a:rPr lang="en-GB" sz="2000" b="1" u="none" strike="noStrike">
                <a:solidFill>
                  <a:srgbClr val="FFFFFF"/>
                </a:solidFill>
                <a:effectLst/>
                <a:uFillTx/>
                <a:latin typeface="Bookman Old Style"/>
              </a:rPr>
              <a:t>Show your working.</a:t>
            </a:r>
            <a:endParaRPr lang="en-US" sz="20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timing>
    <p:tnLst>
      <p:par>
        <p:cTn id="526" dur="indefinite" restart="never" nodeType="tmRoot">
          <p:childTnLst>
            <p:seq>
              <p:cTn id="527" dur="indefinite" nodeType="mainSeq">
                <p:childTnLst>
                  <p:par>
                    <p:cTn id="528" fill="hold">
                      <p:stCondLst>
                        <p:cond delay="indefinite"/>
                      </p:stCondLst>
                      <p:childTnLst>
                        <p:par>
                          <p:cTn id="529" fill="hold">
                            <p:stCondLst>
                              <p:cond delay="0"/>
                            </p:stCondLst>
                            <p:childTnLst>
                              <p:par>
                                <p:cTn id="530" presetID="8" presetClass="entr" fill="hold" nodeType="clickEffect" presetSubtype="16">
                                  <p:stCondLst>
                                    <p:cond delay="0"/>
                                  </p:stCondLst>
                                  <p:childTnLst>
                                    <p:set>
                                      <p:cBhvr>
                                        <p:cTn id="531" dur="1" fill="hold">
                                          <p:stCondLst>
                                            <p:cond delay="0"/>
                                          </p:stCondLst>
                                        </p:cTn>
                                        <p:tgtEl>
                                          <p:spTgt spid="265"/>
                                        </p:tgtEl>
                                        <p:attrNameLst>
                                          <p:attrName>style.visibility</p:attrName>
                                        </p:attrNameLst>
                                      </p:cBhvr>
                                      <p:to>
                                        <p:strVal val="visible"/>
                                      </p:to>
                                    </p:set>
                                    <p:animEffect transition="in" filter="diamond(in)">
                                      <p:cBhvr additive="repl">
                                        <p:cTn id="532" dur="2000"/>
                                        <p:tgtEl>
                                          <p:spTgt spid="265"/>
                                        </p:tgtEl>
                                      </p:cBhvr>
                                    </p:animEffect>
                                  </p:childTnLst>
                                </p:cTn>
                              </p:par>
                            </p:childTnLst>
                          </p:cTn>
                        </p:par>
                      </p:childTnLst>
                    </p:cTn>
                  </p:par>
                  <p:par>
                    <p:cTn id="533" fill="hold">
                      <p:stCondLst>
                        <p:cond delay="indefinite"/>
                      </p:stCondLst>
                      <p:childTnLst>
                        <p:par>
                          <p:cTn id="534" fill="hold">
                            <p:stCondLst>
                              <p:cond delay="0"/>
                            </p:stCondLst>
                            <p:childTnLst>
                              <p:par>
                                <p:cTn id="535" presetID="8" presetClass="entr" fill="hold" nodeType="clickEffect" presetSubtype="16">
                                  <p:stCondLst>
                                    <p:cond delay="0"/>
                                  </p:stCondLst>
                                  <p:childTnLst>
                                    <p:set>
                                      <p:cBhvr>
                                        <p:cTn id="536" dur="1" fill="hold">
                                          <p:stCondLst>
                                            <p:cond delay="0"/>
                                          </p:stCondLst>
                                        </p:cTn>
                                        <p:tgtEl>
                                          <p:spTgt spid="264"/>
                                        </p:tgtEl>
                                        <p:attrNameLst>
                                          <p:attrName>style.visibility</p:attrName>
                                        </p:attrNameLst>
                                      </p:cBhvr>
                                      <p:to>
                                        <p:strVal val="visible"/>
                                      </p:to>
                                    </p:set>
                                    <p:animEffect transition="in" filter="diamond(in)">
                                      <p:cBhvr additive="repl">
                                        <p:cTn id="537" dur="2000"/>
                                        <p:tgtEl>
                                          <p:spTgt spid="264"/>
                                        </p:tgtEl>
                                      </p:cBhvr>
                                    </p:animEffect>
                                  </p:childTnLst>
                                </p:cTn>
                              </p:par>
                            </p:childTnLst>
                          </p:cTn>
                        </p:par>
                      </p:childTnLst>
                    </p:cTn>
                  </p:par>
                  <p:par>
                    <p:cTn id="538" fill="hold">
                      <p:stCondLst>
                        <p:cond delay="indefinite"/>
                      </p:stCondLst>
                      <p:childTnLst>
                        <p:par>
                          <p:cTn id="539" fill="hold">
                            <p:stCondLst>
                              <p:cond delay="0"/>
                            </p:stCondLst>
                            <p:childTnLst>
                              <p:par>
                                <p:cTn id="540" presetID="8" presetClass="entr" fill="hold" nodeType="clickEffect" presetSubtype="16">
                                  <p:stCondLst>
                                    <p:cond delay="0"/>
                                  </p:stCondLst>
                                  <p:childTnLst>
                                    <p:set>
                                      <p:cBhvr>
                                        <p:cTn id="541" dur="1" fill="hold">
                                          <p:stCondLst>
                                            <p:cond delay="0"/>
                                          </p:stCondLst>
                                        </p:cTn>
                                        <p:tgtEl>
                                          <p:spTgt spid="267"/>
                                        </p:tgtEl>
                                        <p:attrNameLst>
                                          <p:attrName>style.visibility</p:attrName>
                                        </p:attrNameLst>
                                      </p:cBhvr>
                                      <p:to>
                                        <p:strVal val="visible"/>
                                      </p:to>
                                    </p:set>
                                    <p:animEffect transition="in" filter="diamond(in)">
                                      <p:cBhvr additive="repl">
                                        <p:cTn id="542" dur="2000"/>
                                        <p:tgtEl>
                                          <p:spTgt spid="267"/>
                                        </p:tgtEl>
                                      </p:cBhvr>
                                    </p:animEffect>
                                  </p:childTnLst>
                                </p:cTn>
                              </p:par>
                            </p:childTnLst>
                          </p:cTn>
                        </p:par>
                      </p:childTnLst>
                    </p:cTn>
                  </p:par>
                  <p:par>
                    <p:cTn id="543" fill="hold">
                      <p:stCondLst>
                        <p:cond delay="indefinite"/>
                      </p:stCondLst>
                      <p:childTnLst>
                        <p:par>
                          <p:cTn id="544" fill="hold">
                            <p:stCondLst>
                              <p:cond delay="0"/>
                            </p:stCondLst>
                            <p:childTnLst>
                              <p:par>
                                <p:cTn id="545" presetID="8" presetClass="entr" fill="hold" nodeType="clickEffect" presetSubtype="16">
                                  <p:stCondLst>
                                    <p:cond delay="0"/>
                                  </p:stCondLst>
                                  <p:childTnLst>
                                    <p:set>
                                      <p:cBhvr>
                                        <p:cTn id="546" dur="1" fill="hold">
                                          <p:stCondLst>
                                            <p:cond delay="0"/>
                                          </p:stCondLst>
                                        </p:cTn>
                                        <p:tgtEl>
                                          <p:spTgt spid="268"/>
                                        </p:tgtEl>
                                        <p:attrNameLst>
                                          <p:attrName>style.visibility</p:attrName>
                                        </p:attrNameLst>
                                      </p:cBhvr>
                                      <p:to>
                                        <p:strVal val="visible"/>
                                      </p:to>
                                    </p:set>
                                    <p:animEffect transition="in" filter="diamond(in)">
                                      <p:cBhvr additive="repl">
                                        <p:cTn id="547" dur="2000"/>
                                        <p:tgtEl>
                                          <p:spTgt spid="268"/>
                                        </p:tgtEl>
                                      </p:cBhvr>
                                    </p:animEffect>
                                  </p:childTnLst>
                                </p:cTn>
                              </p:par>
                            </p:childTnLst>
                          </p:cTn>
                        </p:par>
                      </p:childTnLst>
                    </p:cTn>
                  </p:par>
                  <p:par>
                    <p:cTn id="548" fill="hold">
                      <p:stCondLst>
                        <p:cond delay="indefinite"/>
                      </p:stCondLst>
                      <p:childTnLst>
                        <p:par>
                          <p:cTn id="549" fill="hold">
                            <p:stCondLst>
                              <p:cond delay="0"/>
                            </p:stCondLst>
                            <p:childTnLst>
                              <p:par>
                                <p:cTn id="550" presetID="8" presetClass="entr" fill="hold" nodeType="clickEffect" presetSubtype="16">
                                  <p:stCondLst>
                                    <p:cond delay="0"/>
                                  </p:stCondLst>
                                  <p:childTnLst>
                                    <p:set>
                                      <p:cBhvr>
                                        <p:cTn id="551" dur="1" fill="hold">
                                          <p:stCondLst>
                                            <p:cond delay="0"/>
                                          </p:stCondLst>
                                        </p:cTn>
                                        <p:tgtEl>
                                          <p:spTgt spid="266"/>
                                        </p:tgtEl>
                                        <p:attrNameLst>
                                          <p:attrName>style.visibility</p:attrName>
                                        </p:attrNameLst>
                                      </p:cBhvr>
                                      <p:to>
                                        <p:strVal val="visible"/>
                                      </p:to>
                                    </p:set>
                                    <p:animEffect transition="in" filter="diamond(in)">
                                      <p:cBhvr additive="repl">
                                        <p:cTn id="552" dur="2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275" name="Object 2"/>
              <p:cNvSpPr txBox="1"/>
              <p:nvPr/>
            </p:nvSpPr>
            <p:spPr>
              <a:xfrm>
                <a:off x="4726080" y="1785960"/>
                <a:ext cx="114120" cy="216000"/>
              </a:xfrm>
              <a:prstGeom prst="rect">
                <a:avLst/>
              </a:prstGeom>
            </p:spPr>
            <p:txBody>
              <a:bodyPr/>
              <a:p>
                <a14:m>
                  <m:oMath xmlns:m="http://schemas.openxmlformats.org/officeDocument/2006/math"/>
                </a14:m>
              </a:p>
            </p:txBody>
          </p:sp>
        </mc:Choice>
        <mc:Fallback>
          <p:sp>
            <p:nvSpPr>
              <p:cNvPr id="275" name="Object 2"/>
              <p:cNvSpPr txBox="1"/>
              <p:nvPr/>
            </p:nvSpPr>
            <p:spPr>
              <a:xfrm>
                <a:off x="4726080" y="1785960"/>
                <a:ext cx="114120" cy="216000"/>
              </a:xfrm>
              <a:prstGeom prst="rect">
                <a:avLst/>
              </a:prstGeom>
              <a:blipFill>
                <a:blip r:embed="rId1"/>
                <a:stretch>
                  <a:fillRect/>
                </a:stretch>
              </a:blipFill>
            </p:spPr>
          </p:sp>
        </mc:Fallback>
      </mc:AlternateContent>
      <p:sp>
        <p:nvSpPr>
          <p:cNvPr id="276" name="Rectangle 40"/>
          <p:cNvSpPr/>
          <p:nvPr/>
        </p:nvSpPr>
        <p:spPr>
          <a:xfrm>
            <a:off x="225360" y="71280"/>
            <a:ext cx="4572000" cy="314316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Helen   travels   between   Glasgow and Edinburgh by train.</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She   buys   a   monthly   TravelPass which costs £264.30.</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A  daily  return  ticket would  cost </a:t>
            </a:r>
            <a:r>
              <a:rPr lang="en-GB" sz="2000" b="1" u="none" strike="noStrike">
                <a:solidFill>
                  <a:srgbClr val="FFFFFF"/>
                </a:solidFill>
                <a:effectLst/>
                <a:uFillTx/>
                <a:latin typeface="Bookman Old Style"/>
              </a:rPr>
              <a:t>£16.90.</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Last month Helen made 19 return journeys.</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How much did she save by buying the TravelPass?</a:t>
            </a:r>
            <a:endParaRPr lang="en-US" sz="2000" b="0" u="none" strike="noStrike">
              <a:solidFill>
                <a:srgbClr val="FFFFFF"/>
              </a:solidFill>
              <a:effectLst/>
              <a:uFillTx/>
              <a:latin typeface="Comic Sans MS"/>
            </a:endParaRPr>
          </a:p>
        </p:txBody>
      </p:sp>
      <p:pic>
        <p:nvPicPr>
          <p:cNvPr id="277" name="Picture 4"/>
          <p:cNvPicPr/>
          <p:nvPr/>
        </p:nvPicPr>
        <p:blipFill>
          <a:blip r:embed="rId2"/>
          <a:srcRect l="0" t="7262" r="0" b="0"/>
          <a:stretch/>
        </p:blipFill>
        <p:spPr>
          <a:xfrm>
            <a:off x="5154480" y="266760"/>
            <a:ext cx="3057480" cy="1824120"/>
          </a:xfrm>
          <a:prstGeom prst="rect">
            <a:avLst/>
          </a:prstGeom>
          <a:noFill/>
          <a:ln w="0">
            <a:noFill/>
          </a:ln>
        </p:spPr>
      </p:pic>
      <p:sp>
        <p:nvSpPr>
          <p:cNvPr id="278" name="Rectangle 5"/>
          <p:cNvSpPr/>
          <p:nvPr/>
        </p:nvSpPr>
        <p:spPr>
          <a:xfrm>
            <a:off x="536400" y="3564000"/>
            <a:ext cx="4022640" cy="520920"/>
          </a:xfrm>
          <a:prstGeom prst="rect">
            <a:avLst/>
          </a:prstGeom>
          <a:no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FF"/>
                </a:solidFill>
                <a:effectLst/>
                <a:uFillTx/>
                <a:latin typeface="Bookman Old Style"/>
              </a:rPr>
              <a:t>19 x £16.90=£321.10 </a:t>
            </a:r>
            <a:endParaRPr lang="en-US" sz="2800" b="0" u="none" strike="noStrike">
              <a:solidFill>
                <a:srgbClr val="FFFFFF"/>
              </a:solidFill>
              <a:effectLst/>
              <a:uFillTx/>
              <a:latin typeface="Comic Sans MS"/>
            </a:endParaRPr>
          </a:p>
        </p:txBody>
      </p:sp>
      <p:sp>
        <p:nvSpPr>
          <p:cNvPr id="279" name="Rectangle 6"/>
          <p:cNvSpPr/>
          <p:nvPr/>
        </p:nvSpPr>
        <p:spPr>
          <a:xfrm>
            <a:off x="255240" y="4278240"/>
            <a:ext cx="4924800" cy="520920"/>
          </a:xfrm>
          <a:prstGeom prst="rect">
            <a:avLst/>
          </a:prstGeom>
          <a:no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u="none" strike="noStrike">
                <a:solidFill>
                  <a:srgbClr val="FFFFFF"/>
                </a:solidFill>
                <a:effectLst/>
                <a:uFillTx/>
                <a:latin typeface="Bookman Old Style"/>
              </a:rPr>
              <a:t>Saving=£321.10-£264.30 </a:t>
            </a:r>
            <a:endParaRPr lang="en-US" sz="2800" b="0" u="none" strike="noStrike">
              <a:solidFill>
                <a:srgbClr val="FFFFFF"/>
              </a:solidFill>
              <a:effectLst/>
              <a:uFillTx/>
              <a:latin typeface="Comic Sans MS"/>
            </a:endParaRPr>
          </a:p>
        </p:txBody>
      </p:sp>
      <p:sp>
        <p:nvSpPr>
          <p:cNvPr id="280" name="Rectangle 7"/>
          <p:cNvSpPr/>
          <p:nvPr/>
        </p:nvSpPr>
        <p:spPr>
          <a:xfrm>
            <a:off x="1522080" y="4921200"/>
            <a:ext cx="1686240" cy="520920"/>
          </a:xfrm>
          <a:prstGeom prst="rect">
            <a:avLst/>
          </a:prstGeom>
          <a:solidFill>
            <a:srgbClr val="FFFF00"/>
          </a:solid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u="none" strike="noStrike">
                <a:solidFill>
                  <a:srgbClr val="FFFFFF"/>
                </a:solidFill>
                <a:effectLst/>
                <a:uFillTx/>
                <a:latin typeface="Bookman Old Style"/>
              </a:rPr>
              <a:t>=£56.80</a:t>
            </a:r>
            <a:endParaRPr lang="en-US" sz="28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timing>
    <p:tnLst>
      <p:par>
        <p:cTn id="553" dur="indefinite" restart="never" nodeType="tmRoot">
          <p:childTnLst>
            <p:seq>
              <p:cTn id="554" dur="indefinite" nodeType="mainSeq">
                <p:childTnLst>
                  <p:par>
                    <p:cTn id="555" fill="hold">
                      <p:stCondLst>
                        <p:cond delay="indefinite"/>
                      </p:stCondLst>
                      <p:childTnLst>
                        <p:par>
                          <p:cTn id="556" fill="hold">
                            <p:stCondLst>
                              <p:cond delay="0"/>
                            </p:stCondLst>
                            <p:childTnLst>
                              <p:par>
                                <p:cTn id="557" presetID="8" presetClass="entr" fill="hold" nodeType="clickEffect" presetSubtype="16">
                                  <p:stCondLst>
                                    <p:cond delay="0"/>
                                  </p:stCondLst>
                                  <p:childTnLst>
                                    <p:set>
                                      <p:cBhvr>
                                        <p:cTn id="558" dur="1" fill="hold">
                                          <p:stCondLst>
                                            <p:cond delay="0"/>
                                          </p:stCondLst>
                                        </p:cTn>
                                        <p:tgtEl>
                                          <p:spTgt spid="278"/>
                                        </p:tgtEl>
                                        <p:attrNameLst>
                                          <p:attrName>style.visibility</p:attrName>
                                        </p:attrNameLst>
                                      </p:cBhvr>
                                      <p:to>
                                        <p:strVal val="visible"/>
                                      </p:to>
                                    </p:set>
                                    <p:animEffect transition="in" filter="diamond(in)">
                                      <p:cBhvr additive="repl">
                                        <p:cTn id="559" dur="2000"/>
                                        <p:tgtEl>
                                          <p:spTgt spid="278"/>
                                        </p:tgtEl>
                                      </p:cBhvr>
                                    </p:animEffect>
                                  </p:childTnLst>
                                </p:cTn>
                              </p:par>
                            </p:childTnLst>
                          </p:cTn>
                        </p:par>
                      </p:childTnLst>
                    </p:cTn>
                  </p:par>
                  <p:par>
                    <p:cTn id="560" fill="hold">
                      <p:stCondLst>
                        <p:cond delay="indefinite"/>
                      </p:stCondLst>
                      <p:childTnLst>
                        <p:par>
                          <p:cTn id="561" fill="hold">
                            <p:stCondLst>
                              <p:cond delay="0"/>
                            </p:stCondLst>
                            <p:childTnLst>
                              <p:par>
                                <p:cTn id="562" presetID="8" presetClass="entr" fill="hold" nodeType="clickEffect" presetSubtype="16">
                                  <p:stCondLst>
                                    <p:cond delay="0"/>
                                  </p:stCondLst>
                                  <p:childTnLst>
                                    <p:set>
                                      <p:cBhvr>
                                        <p:cTn id="563" dur="1" fill="hold">
                                          <p:stCondLst>
                                            <p:cond delay="0"/>
                                          </p:stCondLst>
                                        </p:cTn>
                                        <p:tgtEl>
                                          <p:spTgt spid="279"/>
                                        </p:tgtEl>
                                        <p:attrNameLst>
                                          <p:attrName>style.visibility</p:attrName>
                                        </p:attrNameLst>
                                      </p:cBhvr>
                                      <p:to>
                                        <p:strVal val="visible"/>
                                      </p:to>
                                    </p:set>
                                    <p:animEffect transition="in" filter="diamond(in)">
                                      <p:cBhvr additive="repl">
                                        <p:cTn id="564" dur="2000"/>
                                        <p:tgtEl>
                                          <p:spTgt spid="279"/>
                                        </p:tgtEl>
                                      </p:cBhvr>
                                    </p:animEffect>
                                  </p:childTnLst>
                                </p:cTn>
                              </p:par>
                            </p:childTnLst>
                          </p:cTn>
                        </p:par>
                      </p:childTnLst>
                    </p:cTn>
                  </p:par>
                  <p:par>
                    <p:cTn id="565" fill="hold">
                      <p:stCondLst>
                        <p:cond delay="indefinite"/>
                      </p:stCondLst>
                      <p:childTnLst>
                        <p:par>
                          <p:cTn id="566" fill="hold">
                            <p:stCondLst>
                              <p:cond delay="0"/>
                            </p:stCondLst>
                            <p:childTnLst>
                              <p:par>
                                <p:cTn id="567" presetID="8" presetClass="entr" fill="hold" nodeType="clickEffect" presetSubtype="16">
                                  <p:stCondLst>
                                    <p:cond delay="0"/>
                                  </p:stCondLst>
                                  <p:childTnLst>
                                    <p:set>
                                      <p:cBhvr>
                                        <p:cTn id="568" dur="1" fill="hold">
                                          <p:stCondLst>
                                            <p:cond delay="0"/>
                                          </p:stCondLst>
                                        </p:cTn>
                                        <p:tgtEl>
                                          <p:spTgt spid="280"/>
                                        </p:tgtEl>
                                        <p:attrNameLst>
                                          <p:attrName>style.visibility</p:attrName>
                                        </p:attrNameLst>
                                      </p:cBhvr>
                                      <p:to>
                                        <p:strVal val="visible"/>
                                      </p:to>
                                    </p:set>
                                    <p:animEffect transition="in" filter="diamond(in)">
                                      <p:cBhvr additive="repl">
                                        <p:cTn id="569" dur="2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Date Placeholder 1"/>
          <p:cNvSpPr/>
          <p:nvPr/>
        </p:nvSpPr>
        <p:spPr>
          <a:xfrm>
            <a:off x="457200" y="6356520"/>
            <a:ext cx="2133720" cy="365040"/>
          </a:xfrm>
          <a:prstGeom prst="rect">
            <a:avLst/>
          </a:prstGeom>
          <a:noFill/>
          <a:ln w="0">
            <a:noFill/>
          </a:ln>
        </p:spPr>
        <p:style>
          <a:lnRef idx="0"/>
          <a:fillRef idx="0"/>
          <a:effectRef idx="0"/>
          <a:fontRef idx="minor"/>
        </p:style>
        <p:txBody>
          <a:bodyPr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44D14CB-D4EB-4BE3-A5D5-620FEECC2313}" type="datetime5">
              <a:rPr lang="en-GB" sz="1200" b="0" u="none" strike="noStrike">
                <a:solidFill>
                  <a:srgbClr val="898989"/>
                </a:solidFill>
                <a:effectLst/>
                <a:uFillTx/>
                <a:latin typeface="Comic Sans MS"/>
              </a:rPr>
              <a:t>4 Jul 2026</a:t>
            </a:fld>
            <a:endParaRPr lang="en-US" sz="1200" b="0" u="none" strike="noStrike">
              <a:solidFill>
                <a:srgbClr val="FFFFFF"/>
              </a:solidFill>
              <a:effectLst/>
              <a:uFillTx/>
              <a:latin typeface="Comic Sans MS"/>
            </a:endParaRPr>
          </a:p>
        </p:txBody>
      </p:sp>
      <p:sp>
        <p:nvSpPr>
          <p:cNvPr id="282" name="Footer Placeholder 2"/>
          <p:cNvSpPr/>
          <p:nvPr/>
        </p:nvSpPr>
        <p:spPr>
          <a:xfrm>
            <a:off x="3124080" y="6356520"/>
            <a:ext cx="2895840" cy="365040"/>
          </a:xfrm>
          <a:prstGeom prst="rect">
            <a:avLst/>
          </a:prstGeom>
          <a:noFill/>
          <a:ln w="0">
            <a:noFill/>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Comic Sans MS"/>
              </a:rPr>
              <a:t>Created by Mr. Lafferty Maths Dept.</a:t>
            </a:r>
            <a:endParaRPr lang="en-US" sz="1200" b="0" u="none" strike="noStrike">
              <a:solidFill>
                <a:srgbClr val="FFFFFF"/>
              </a:solidFill>
              <a:effectLst/>
              <a:uFillTx/>
              <a:latin typeface="Comic Sans MS"/>
            </a:endParaRPr>
          </a:p>
        </p:txBody>
      </p:sp>
      <mc:AlternateContent>
        <mc:Choice xmlns:a14="http://schemas.microsoft.com/office/drawing/2010/main" Requires="a14">
          <p:sp>
            <p:nvSpPr>
              <p:cNvPr id="283" name="Object 2"/>
              <p:cNvSpPr txBox="1"/>
              <p:nvPr/>
            </p:nvSpPr>
            <p:spPr>
              <a:xfrm>
                <a:off x="4514760" y="2392200"/>
                <a:ext cx="114480" cy="216000"/>
              </a:xfrm>
              <a:prstGeom prst="rect">
                <a:avLst/>
              </a:prstGeom>
            </p:spPr>
            <p:txBody>
              <a:bodyPr/>
              <a:p>
                <a14:m>
                  <m:oMath xmlns:m="http://schemas.openxmlformats.org/officeDocument/2006/math"/>
                </a14:m>
              </a:p>
            </p:txBody>
          </p:sp>
        </mc:Choice>
        <mc:Fallback>
          <p:sp>
            <p:nvSpPr>
              <p:cNvPr id="283" name="Object 2"/>
              <p:cNvSpPr txBox="1"/>
              <p:nvPr/>
            </p:nvSpPr>
            <p:spPr>
              <a:xfrm>
                <a:off x="4514760" y="2392200"/>
                <a:ext cx="114480" cy="216000"/>
              </a:xfrm>
              <a:prstGeom prst="rect">
                <a:avLst/>
              </a:prstGeom>
              <a:blipFill>
                <a:blip r:embed="rId1"/>
                <a:stretch>
                  <a:fillRect/>
                </a:stretch>
              </a:blipFill>
            </p:spPr>
          </p:sp>
        </mc:Fallback>
      </mc:AlternateContent>
      <p:sp>
        <p:nvSpPr>
          <p:cNvPr id="284" name="Rectangle 6"/>
          <p:cNvSpPr/>
          <p:nvPr/>
        </p:nvSpPr>
        <p:spPr>
          <a:xfrm>
            <a:off x="4583880" y="2714760"/>
            <a:ext cx="3570480" cy="398880"/>
          </a:xfrm>
          <a:prstGeom prst="rect">
            <a:avLst/>
          </a:prstGeom>
          <a:no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a:t>
            </a:r>
            <a:r>
              <a:rPr lang="en-GB" sz="2000" b="0" i="1" u="none" strike="noStrike">
                <a:solidFill>
                  <a:srgbClr val="FFFFFF"/>
                </a:solidFill>
                <a:effectLst/>
                <a:uFillTx/>
                <a:latin typeface="Bookman Old Style"/>
              </a:rPr>
              <a:t>a</a:t>
            </a:r>
            <a:r>
              <a:rPr lang="en-GB" sz="2000" b="0" u="none" strike="noStrike">
                <a:solidFill>
                  <a:srgbClr val="FFFFFF"/>
                </a:solidFill>
                <a:effectLst/>
                <a:uFillTx/>
                <a:latin typeface="Bookman Old Style"/>
              </a:rPr>
              <a:t>) £77.90+£38.95+£19.48 </a:t>
            </a:r>
            <a:endParaRPr lang="en-US" sz="2000" b="0" u="none" strike="noStrike">
              <a:solidFill>
                <a:srgbClr val="FFFFFF"/>
              </a:solidFill>
              <a:effectLst/>
              <a:uFillTx/>
              <a:latin typeface="Comic Sans MS"/>
            </a:endParaRPr>
          </a:p>
        </p:txBody>
      </p:sp>
      <p:sp>
        <p:nvSpPr>
          <p:cNvPr id="285" name="Rectangle 7"/>
          <p:cNvSpPr/>
          <p:nvPr/>
        </p:nvSpPr>
        <p:spPr>
          <a:xfrm>
            <a:off x="4500720" y="2714760"/>
            <a:ext cx="71280" cy="2714400"/>
          </a:xfrm>
          <a:prstGeom prst="rect">
            <a:avLst/>
          </a:prstGeom>
          <a:solidFill>
            <a:srgbClr val="4F81BD"/>
          </a:solidFill>
          <a:ln w="25560">
            <a:solidFill>
              <a:srgbClr val="385D8A"/>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mc:AlternateContent>
        <mc:Choice xmlns:a14="http://schemas.microsoft.com/office/drawing/2010/main" Requires="a14">
          <p:sp>
            <p:nvSpPr>
              <p:cNvPr id="286" name="Object 20"/>
              <p:cNvSpPr txBox="1"/>
              <p:nvPr/>
            </p:nvSpPr>
            <p:spPr>
              <a:xfrm>
                <a:off x="4714920" y="4500720"/>
                <a:ext cx="4089240" cy="554040"/>
              </a:xfrm>
              <a:prstGeom prst="rect">
                <a:avLst/>
              </a:prstGeom>
            </p:spPr>
            <p:txBody>
              <a:bodyPr/>
              <a:p>
                <a14:m>
                  <m:oMath xmlns:m="http://schemas.openxmlformats.org/officeDocument/2006/math">
                    <m:r>
                      <m:t xml:space="preserve">(</m:t>
                    </m:r>
                    <m:r>
                      <m:t xml:space="preserve">b</m:t>
                    </m:r>
                    <m:r>
                      <m:t xml:space="preserve">)</m:t>
                    </m:r>
                    <m:r>
                      <m:t xml:space="preserve"> </m:t>
                    </m:r>
                    <m:r>
                      <m:t xml:space="preserve">£</m:t>
                    </m:r>
                    <m:r>
                      <m:rPr>
                        <m:lit/>
                        <m:nor/>
                      </m:rPr>
                      <m:t xml:space="preserve">15</m:t>
                    </m:r>
                    <m:r>
                      <m:rPr>
                        <m:lit/>
                        <m:nor/>
                      </m:rPr>
                      <m:t xml:space="preserve">.</m:t>
                    </m:r>
                    <m:r>
                      <m:rPr>
                        <m:lit/>
                        <m:nor/>
                      </m:rPr>
                      <m:t xml:space="preserve">33</m:t>
                    </m:r>
                    <m:r>
                      <m:t xml:space="preserve"> </m:t>
                    </m:r>
                    <m:r>
                      <m:t xml:space="preserve">x</m:t>
                    </m:r>
                    <m:r>
                      <m:t xml:space="preserve"> </m:t>
                    </m:r>
                    <m:r>
                      <m:t xml:space="preserve">2</m:t>
                    </m:r>
                    <m:r>
                      <m:t xml:space="preserve">=</m:t>
                    </m:r>
                    <m:r>
                      <m:t xml:space="preserve">£</m:t>
                    </m:r>
                    <m:r>
                      <m:rPr>
                        <m:lit/>
                        <m:nor/>
                      </m:rPr>
                      <m:t xml:space="preserve">30</m:t>
                    </m:r>
                    <m:r>
                      <m:rPr>
                        <m:lit/>
                        <m:nor/>
                      </m:rPr>
                      <m:t xml:space="preserve">.</m:t>
                    </m:r>
                    <m:r>
                      <m:rPr>
                        <m:lit/>
                        <m:nor/>
                      </m:rPr>
                      <m:t xml:space="preserve">66</m:t>
                    </m:r>
                  </m:oMath>
                </a14:m>
              </a:p>
            </p:txBody>
          </p:sp>
        </mc:Choice>
        <mc:Fallback>
          <p:sp>
            <p:nvSpPr>
              <p:cNvPr id="286" name="Object 20"/>
              <p:cNvSpPr txBox="1"/>
              <p:nvPr/>
            </p:nvSpPr>
            <p:spPr>
              <a:xfrm>
                <a:off x="4714920" y="4500720"/>
                <a:ext cx="4089240" cy="554040"/>
              </a:xfrm>
              <a:prstGeom prst="rect">
                <a:avLst/>
              </a:prstGeom>
              <a:blipFill>
                <a:blip r:embed="rId2"/>
                <a:stretch>
                  <a:fillRect/>
                </a:stretch>
              </a:blipFill>
            </p:spPr>
          </p:sp>
        </mc:Fallback>
      </mc:AlternateContent>
      <p:sp>
        <p:nvSpPr>
          <p:cNvPr id="287" name="Rectangle 9"/>
          <p:cNvSpPr/>
          <p:nvPr/>
        </p:nvSpPr>
        <p:spPr>
          <a:xfrm>
            <a:off x="4865400" y="3143160"/>
            <a:ext cx="1870560" cy="398880"/>
          </a:xfrm>
          <a:prstGeom prst="rect">
            <a:avLst/>
          </a:prstGeom>
          <a:no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VAT=£136.33</a:t>
            </a:r>
            <a:endParaRPr lang="en-US" sz="2000" b="0" u="none" strike="noStrike">
              <a:solidFill>
                <a:srgbClr val="FFFFFF"/>
              </a:solidFill>
              <a:effectLst/>
              <a:uFillTx/>
              <a:latin typeface="Comic Sans MS"/>
            </a:endParaRPr>
          </a:p>
        </p:txBody>
      </p:sp>
      <p:sp>
        <p:nvSpPr>
          <p:cNvPr id="288" name="Rectangle 10"/>
          <p:cNvSpPr/>
          <p:nvPr/>
        </p:nvSpPr>
        <p:spPr>
          <a:xfrm>
            <a:off x="7776360" y="3643200"/>
            <a:ext cx="1241280" cy="368280"/>
          </a:xfrm>
          <a:prstGeom prst="rect">
            <a:avLst/>
          </a:prstGeom>
          <a:solidFill>
            <a:srgbClr val="000000"/>
          </a:solidFill>
          <a:ln w="25560">
            <a:solidFill>
              <a:srgbClr val="000000"/>
            </a:solidFill>
            <a:miter/>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=£915.33</a:t>
            </a:r>
            <a:endParaRPr lang="en-US" sz="1800" b="0" u="none" strike="noStrike">
              <a:solidFill>
                <a:srgbClr val="FFFFFF"/>
              </a:solidFill>
              <a:effectLst/>
              <a:uFillTx/>
              <a:latin typeface="Comic Sans MS"/>
            </a:endParaRPr>
          </a:p>
        </p:txBody>
      </p:sp>
      <p:graphicFrame>
        <p:nvGraphicFramePr>
          <p:cNvPr id="289" name=""/>
          <p:cNvGraphicFramePr/>
          <p:nvPr/>
        </p:nvGraphicFramePr>
        <p:xfrm>
          <a:off x="0" y="500040"/>
          <a:ext cx="3929040" cy="682560"/>
        </p:xfrm>
        <a:graphic>
          <a:graphicData uri="http://schemas.openxmlformats.org/drawingml/2006/table">
            <a:tbl>
              <a:tblPr/>
              <a:tblGrid>
                <a:gridCol w="3929040"/>
              </a:tblGrid>
              <a:tr h="683640">
                <a:tc>
                  <a:txBody>
                    <a:bodyPr lIns="24120" tIns="36720" rIns="24120" bIns="36720" anchor="t">
                      <a:no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Times New Roman"/>
                          <a:ea typeface="Times New Roman"/>
                        </a:rPr>
                        <a:t>Andrea sees this advertisement for a </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Times New Roman"/>
                          <a:ea typeface="Times New Roman"/>
                        </a:rPr>
                        <a:t>computer in CompCo.</a:t>
                      </a:r>
                      <a:endParaRPr lang="en-US" sz="2000" b="0" u="none" strike="noStrike">
                        <a:solidFill>
                          <a:srgbClr val="FFFFFF"/>
                        </a:solidFill>
                        <a:effectLst/>
                        <a:uFillTx/>
                        <a:latin typeface="Comic Sans MS"/>
                      </a:endParaRPr>
                    </a:p>
                  </a:txBody>
                  <a:tcPr anchor="t" marL="24120" marR="24120" marT="36720" marB="36720">
                    <a:lnL>
                      <a:noFill/>
                    </a:lnL>
                    <a:lnR>
                      <a:noFill/>
                    </a:lnR>
                    <a:lnT>
                      <a:noFill/>
                    </a:lnT>
                    <a:lnB>
                      <a:noFill/>
                    </a:lnB>
                    <a:noFill/>
                  </a:tcPr>
                </a:tc>
              </a:tr>
            </a:tbl>
          </a:graphicData>
        </a:graphic>
      </p:graphicFrame>
      <p:pic>
        <p:nvPicPr>
          <p:cNvPr id="290" name="Picture 50"/>
          <p:cNvPicPr/>
          <p:nvPr/>
        </p:nvPicPr>
        <p:blipFill>
          <a:blip r:embed="rId3"/>
          <a:stretch/>
        </p:blipFill>
        <p:spPr>
          <a:xfrm>
            <a:off x="4017960" y="71280"/>
            <a:ext cx="4116240" cy="2352960"/>
          </a:xfrm>
          <a:prstGeom prst="rect">
            <a:avLst/>
          </a:prstGeom>
          <a:noFill/>
          <a:ln w="0">
            <a:noFill/>
          </a:ln>
        </p:spPr>
      </p:pic>
      <p:graphicFrame>
        <p:nvGraphicFramePr>
          <p:cNvPr id="291" name=""/>
          <p:cNvGraphicFramePr/>
          <p:nvPr/>
        </p:nvGraphicFramePr>
        <p:xfrm>
          <a:off x="4429080" y="785880"/>
          <a:ext cx="1857600" cy="698400"/>
        </p:xfrm>
        <a:graphic>
          <a:graphicData uri="http://schemas.openxmlformats.org/drawingml/2006/table">
            <a:tbl>
              <a:tblPr/>
              <a:tblGrid>
                <a:gridCol w="1857600"/>
              </a:tblGrid>
              <a:tr h="893160">
                <a:tc>
                  <a:txBody>
                    <a:bodyPr lIns="24120" tIns="36720" rIns="24120" bIns="36720" anchor="t">
                      <a:noAutofit/>
                    </a:bodyPr>
                    <a:p>
                      <a:pPr marL="21924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u="none" strike="noStrike">
                          <a:solidFill>
                            <a:srgbClr val="FFFFFF"/>
                          </a:solidFill>
                          <a:effectLst/>
                          <a:uFillTx/>
                          <a:latin typeface="Times New Roman"/>
                          <a:ea typeface="Times New Roman"/>
                        </a:rPr>
                        <a:t>   CompCo</a:t>
                      </a:r>
                      <a:endParaRPr lang="en-US" sz="1600" b="0" u="none" strike="noStrike">
                        <a:solidFill>
                          <a:srgbClr val="FFFFFF"/>
                        </a:solidFill>
                        <a:effectLst/>
                        <a:uFillTx/>
                        <a:latin typeface="Comic Sans MS"/>
                      </a:endParaRPr>
                    </a:p>
                    <a:p>
                      <a:pPr marL="219240">
                        <a:lnSpc>
                          <a:spcPts val="1511"/>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u="none" strike="noStrike">
                          <a:solidFill>
                            <a:srgbClr val="FFFFFF"/>
                          </a:solidFill>
                          <a:effectLst/>
                          <a:uFillTx/>
                          <a:latin typeface="Times New Roman"/>
                          <a:ea typeface="Times New Roman"/>
                        </a:rPr>
                        <a:t>SPECIAL OFFER £779 + VAT (17.5%)</a:t>
                      </a:r>
                      <a:endParaRPr lang="en-US" sz="1600" b="0" u="none" strike="noStrike">
                        <a:solidFill>
                          <a:srgbClr val="FFFFFF"/>
                        </a:solidFill>
                        <a:effectLst/>
                        <a:uFillTx/>
                        <a:latin typeface="Comic Sans MS"/>
                      </a:endParaRPr>
                    </a:p>
                  </a:txBody>
                  <a:tcPr anchor="t" marL="24120" marR="24120" marT="36720" marB="36720">
                    <a:lnL>
                      <a:noFill/>
                    </a:lnL>
                    <a:lnR>
                      <a:noFill/>
                    </a:lnR>
                    <a:lnT>
                      <a:noFill/>
                    </a:lnT>
                    <a:lnB>
                      <a:noFill/>
                    </a:lnB>
                    <a:noFill/>
                  </a:tcPr>
                </a:tc>
              </a:tr>
            </a:tbl>
          </a:graphicData>
        </a:graphic>
      </p:graphicFrame>
      <p:sp>
        <p:nvSpPr>
          <p:cNvPr id="292" name="TextBox 14"/>
          <p:cNvSpPr/>
          <p:nvPr/>
        </p:nvSpPr>
        <p:spPr>
          <a:xfrm>
            <a:off x="3429000" y="2000160"/>
            <a:ext cx="5715000" cy="641520"/>
          </a:xfrm>
          <a:prstGeom prst="rect">
            <a:avLst/>
          </a:prstGeom>
          <a:solidFill>
            <a:srgbClr val="000000"/>
          </a:solidFill>
          <a:ln w="25560">
            <a:solidFill>
              <a:srgbClr val="000000"/>
            </a:solidFill>
            <a:miter/>
          </a:ln>
        </p:spPr>
        <p:style>
          <a:lnRef idx="0"/>
          <a:fillRef idx="0"/>
          <a:effectRef idx="0"/>
          <a:fontRef idx="minor"/>
        </p:style>
        <p:txBody>
          <a:bodyPr lIns="90000" tIns="46800" rIns="90000" bIns="46800" anchor="t">
            <a:spAutoFit/>
          </a:bodyPr>
          <a:p>
            <a:pPr algn="ctr">
              <a:lnSpc>
                <a:spcPts val="1437"/>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Times New Roman"/>
                <a:ea typeface="Times New Roman"/>
              </a:rPr>
              <a:t>OUR PROMISE :</a:t>
            </a:r>
            <a:endParaRPr lang="en-US" sz="1800" b="0" u="none" strike="noStrike">
              <a:solidFill>
                <a:srgbClr val="FFFFFF"/>
              </a:solidFill>
              <a:effectLst/>
              <a:uFillTx/>
              <a:latin typeface="Comic Sans MS"/>
            </a:endParaRPr>
          </a:p>
          <a:p>
            <a:pPr algn="ctr">
              <a:lnSpc>
                <a:spcPts val="1437"/>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Times New Roman"/>
                <a:ea typeface="Times New Roman"/>
              </a:rPr>
              <a:t>If you find the same computer at a cheaper price within 1 month, we will </a:t>
            </a:r>
            <a:r>
              <a:rPr lang="en-GB" sz="1800" b="1" u="none" strike="noStrike">
                <a:solidFill>
                  <a:srgbClr val="FFFFFF"/>
                </a:solidFill>
                <a:effectLst/>
                <a:uFillTx/>
                <a:latin typeface="Times New Roman"/>
                <a:ea typeface="Times New Roman"/>
              </a:rPr>
              <a:t>refund double the difference.</a:t>
            </a:r>
            <a:endParaRPr lang="en-US" sz="1800" b="0" u="none" strike="noStrike">
              <a:solidFill>
                <a:srgbClr val="FFFFFF"/>
              </a:solidFill>
              <a:effectLst/>
              <a:uFillTx/>
              <a:latin typeface="Comic Sans MS"/>
            </a:endParaRPr>
          </a:p>
        </p:txBody>
      </p:sp>
      <p:sp>
        <p:nvSpPr>
          <p:cNvPr id="293" name="Rectangle 53"/>
          <p:cNvSpPr/>
          <p:nvPr/>
        </p:nvSpPr>
        <p:spPr>
          <a:xfrm>
            <a:off x="0" y="1695600"/>
            <a:ext cx="4079880" cy="2014200"/>
          </a:xfrm>
          <a:prstGeom prst="rect">
            <a:avLst/>
          </a:prstGeom>
          <a:noFill/>
          <a:ln w="0">
            <a:noFill/>
          </a:ln>
        </p:spPr>
        <p:style>
          <a:lnRef idx="0"/>
          <a:fillRef idx="0"/>
          <a:effectRef idx="0"/>
          <a:fontRef idx="minor"/>
        </p:style>
        <p:txBody>
          <a:bodyPr lIns="90000" tIns="46800" rIns="90000" bIns="46800" anchor="ctr">
            <a:spAutoFit/>
          </a:bodyPr>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a:t>
            </a:r>
            <a:r>
              <a:rPr lang="en-GB" sz="1800" b="0" i="1" u="none" strike="noStrike">
                <a:solidFill>
                  <a:srgbClr val="000000"/>
                </a:solidFill>
                <a:effectLst/>
                <a:uFillTx/>
                <a:latin typeface="Bookman Old Style"/>
                <a:ea typeface="Times New Roman"/>
              </a:rPr>
              <a:t>a</a:t>
            </a:r>
            <a:r>
              <a:rPr lang="en-GB" sz="1800" b="0" u="none" strike="noStrike">
                <a:solidFill>
                  <a:srgbClr val="000000"/>
                </a:solidFill>
                <a:effectLst/>
                <a:uFillTx/>
                <a:latin typeface="Bookman Old Style"/>
                <a:ea typeface="Times New Roman"/>
              </a:rPr>
              <a:t>) Andrea buys the </a:t>
            </a:r>
            <a:endParaRPr lang="en-US" sz="1800" b="0" u="none" strike="noStrike">
              <a:solidFill>
                <a:srgbClr val="FFFFFF"/>
              </a:solidFill>
              <a:effectLst/>
              <a:uFillTx/>
              <a:latin typeface="Comic Sans MS"/>
            </a:endParaRPr>
          </a:p>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    computer from CompCo.   </a:t>
            </a:r>
            <a:endParaRPr lang="en-US" sz="1800" b="0" u="none" strike="noStrike">
              <a:solidFill>
                <a:srgbClr val="FFFFFF"/>
              </a:solidFill>
              <a:effectLst/>
              <a:uFillTx/>
              <a:latin typeface="Comic Sans MS"/>
            </a:endParaRPr>
          </a:p>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    VAT is 17.5%.</a:t>
            </a:r>
            <a:endParaRPr lang="en-US" sz="1800" b="0" u="none" strike="noStrike">
              <a:solidFill>
                <a:srgbClr val="FFFFFF"/>
              </a:solidFill>
              <a:effectLst/>
              <a:uFillTx/>
              <a:latin typeface="Comic Sans MS"/>
            </a:endParaRPr>
          </a:p>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    What is the total cost of the computer?</a:t>
            </a:r>
            <a:endParaRPr lang="en-US" sz="1800" b="0" u="none" strike="noStrike">
              <a:solidFill>
                <a:srgbClr val="FFFFFF"/>
              </a:solidFill>
              <a:effectLst/>
              <a:uFillTx/>
              <a:latin typeface="Comic Sans MS"/>
            </a:endParaRPr>
          </a:p>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    Round your answer to the</a:t>
            </a:r>
            <a:endParaRPr lang="en-US" sz="1800" b="0" u="none" strike="noStrike">
              <a:solidFill>
                <a:srgbClr val="FFFFFF"/>
              </a:solidFill>
              <a:effectLst/>
              <a:uFillTx/>
              <a:latin typeface="Comic Sans MS"/>
            </a:endParaRPr>
          </a:p>
          <a:p>
            <a:pPr marL="343080"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000000"/>
                </a:solidFill>
                <a:effectLst/>
                <a:uFillTx/>
                <a:latin typeface="Bookman Old Style"/>
                <a:ea typeface="Times New Roman"/>
              </a:rPr>
              <a:t>    nearest penny</a:t>
            </a:r>
            <a:r>
              <a:rPr lang="en-GB" sz="1800" b="0" u="none" strike="noStrike">
                <a:solidFill>
                  <a:srgbClr val="FFFFFF"/>
                </a:solidFill>
                <a:effectLst/>
                <a:uFillTx/>
                <a:latin typeface="Bookman Old Style"/>
              </a:rPr>
              <a:t> </a:t>
            </a:r>
            <a:endParaRPr lang="en-US" sz="1800" b="0" u="none" strike="noStrike">
              <a:solidFill>
                <a:srgbClr val="FFFFFF"/>
              </a:solidFill>
              <a:effectLst/>
              <a:uFillTx/>
              <a:latin typeface="Comic Sans MS"/>
            </a:endParaRPr>
          </a:p>
        </p:txBody>
      </p:sp>
      <p:sp>
        <p:nvSpPr>
          <p:cNvPr id="294" name="Rectangle 16"/>
          <p:cNvSpPr/>
          <p:nvPr/>
        </p:nvSpPr>
        <p:spPr>
          <a:xfrm>
            <a:off x="4797000" y="3643200"/>
            <a:ext cx="2704320" cy="368280"/>
          </a:xfrm>
          <a:prstGeom prst="rect">
            <a:avLst/>
          </a:prstGeom>
          <a:noFill/>
          <a:ln w="0">
            <a:noFill/>
          </a:ln>
        </p:spPr>
        <p:style>
          <a:lnRef idx="0"/>
          <a:fillRef idx="0"/>
          <a:effectRef idx="0"/>
          <a:fontRef idx="minor"/>
        </p:style>
        <p:txBody>
          <a:bodyPr wrap="none"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TOTAL=£136.33+£779</a:t>
            </a:r>
            <a:endParaRPr lang="en-US" sz="1800" b="0" u="none" strike="noStrike">
              <a:solidFill>
                <a:srgbClr val="FFFFFF"/>
              </a:solidFill>
              <a:effectLst/>
              <a:uFillTx/>
              <a:latin typeface="Comic Sans MS"/>
            </a:endParaRPr>
          </a:p>
        </p:txBody>
      </p:sp>
      <p:sp>
        <p:nvSpPr>
          <p:cNvPr id="295" name="Rectangle 37"/>
          <p:cNvSpPr/>
          <p:nvPr/>
        </p:nvSpPr>
        <p:spPr>
          <a:xfrm>
            <a:off x="0" y="3875040"/>
            <a:ext cx="4572000" cy="228852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a:t>
            </a:r>
            <a:r>
              <a:rPr lang="en-GB" sz="1800" b="0" i="1" u="none" strike="noStrike">
                <a:solidFill>
                  <a:srgbClr val="FFFFFF"/>
                </a:solidFill>
                <a:effectLst/>
                <a:uFillTx/>
                <a:latin typeface="Bookman Old Style"/>
              </a:rPr>
              <a:t>b</a:t>
            </a:r>
            <a:r>
              <a:rPr lang="en-GB" sz="1800" b="0" u="none" strike="noStrike">
                <a:solidFill>
                  <a:srgbClr val="FFFFFF"/>
                </a:solidFill>
                <a:effectLst/>
                <a:uFillTx/>
                <a:latin typeface="Bookman Old Style"/>
              </a:rPr>
              <a:t>) One week later, Andrea sees the</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same computer in a different shop</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at £900 including VAT.</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She remembers the promise in the</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CompCo advertisement and returns</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to the shop to claim a refund.</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How much money should be</a:t>
            </a:r>
            <a:endParaRPr lang="en-US" sz="18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Bookman Old Style"/>
              </a:rPr>
              <a:t>     refunded to her?</a:t>
            </a:r>
            <a:endParaRPr lang="en-US" sz="18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timing>
    <p:tnLst>
      <p:par>
        <p:cTn id="570" dur="indefinite" restart="never" nodeType="tmRoot">
          <p:childTnLst>
            <p:seq>
              <p:cTn id="571" dur="indefinite" nodeType="mainSeq">
                <p:childTnLst>
                  <p:par>
                    <p:cTn id="572" fill="hold">
                      <p:stCondLst>
                        <p:cond delay="indefinite"/>
                      </p:stCondLst>
                      <p:childTnLst>
                        <p:par>
                          <p:cTn id="573" fill="hold">
                            <p:stCondLst>
                              <p:cond delay="0"/>
                            </p:stCondLst>
                            <p:childTnLst>
                              <p:par>
                                <p:cTn id="574" presetID="1" presetClass="entr" fill="hold" nodeType="clickEffect">
                                  <p:stCondLst>
                                    <p:cond delay="0"/>
                                  </p:stCondLst>
                                  <p:childTnLst>
                                    <p:set>
                                      <p:cBhvr>
                                        <p:cTn id="575" dur="1" fill="hold">
                                          <p:stCondLst>
                                            <p:cond delay="499"/>
                                          </p:stCondLst>
                                        </p:cTn>
                                        <p:tgtEl>
                                          <p:spTgt spid="285"/>
                                        </p:tgtEl>
                                        <p:attrNameLst>
                                          <p:attrName>style.visibility</p:attrName>
                                        </p:attrNameLst>
                                      </p:cBhvr>
                                      <p:to>
                                        <p:strVal val="visible"/>
                                      </p:to>
                                    </p:set>
                                  </p:childTnLst>
                                </p:cTn>
                              </p:par>
                            </p:childTnLst>
                          </p:cTn>
                        </p:par>
                      </p:childTnLst>
                    </p:cTn>
                  </p:par>
                  <p:par>
                    <p:cTn id="576" fill="hold">
                      <p:stCondLst>
                        <p:cond delay="indefinite"/>
                      </p:stCondLst>
                      <p:childTnLst>
                        <p:par>
                          <p:cTn id="577" fill="hold">
                            <p:stCondLst>
                              <p:cond delay="0"/>
                            </p:stCondLst>
                            <p:childTnLst>
                              <p:par>
                                <p:cTn id="578" presetID="1" presetClass="entr" fill="hold" nodeType="clickEffect">
                                  <p:stCondLst>
                                    <p:cond delay="0"/>
                                  </p:stCondLst>
                                  <p:childTnLst>
                                    <p:set>
                                      <p:cBhvr>
                                        <p:cTn id="579" dur="1" fill="hold">
                                          <p:stCondLst>
                                            <p:cond delay="499"/>
                                          </p:stCondLst>
                                        </p:cTn>
                                        <p:tgtEl>
                                          <p:spTgt spid="284"/>
                                        </p:tgtEl>
                                        <p:attrNameLst>
                                          <p:attrName>style.visibility</p:attrName>
                                        </p:attrNameLst>
                                      </p:cBhvr>
                                      <p:to>
                                        <p:strVal val="visible"/>
                                      </p:to>
                                    </p:set>
                                  </p:childTnLst>
                                </p:cTn>
                              </p:par>
                            </p:childTnLst>
                          </p:cTn>
                        </p:par>
                      </p:childTnLst>
                    </p:cTn>
                  </p:par>
                  <p:par>
                    <p:cTn id="580" fill="hold">
                      <p:stCondLst>
                        <p:cond delay="indefinite"/>
                      </p:stCondLst>
                      <p:childTnLst>
                        <p:par>
                          <p:cTn id="581" fill="hold">
                            <p:stCondLst>
                              <p:cond delay="0"/>
                            </p:stCondLst>
                            <p:childTnLst>
                              <p:par>
                                <p:cTn id="582" presetID="1" presetClass="entr" fill="hold" nodeType="clickEffect">
                                  <p:stCondLst>
                                    <p:cond delay="0"/>
                                  </p:stCondLst>
                                  <p:childTnLst>
                                    <p:set>
                                      <p:cBhvr>
                                        <p:cTn id="583" dur="1" fill="hold">
                                          <p:stCondLst>
                                            <p:cond delay="499"/>
                                          </p:stCondLst>
                                        </p:cTn>
                                        <p:tgtEl>
                                          <p:spTgt spid="287"/>
                                        </p:tgtEl>
                                        <p:attrNameLst>
                                          <p:attrName>style.visibility</p:attrName>
                                        </p:attrNameLst>
                                      </p:cBhvr>
                                      <p:to>
                                        <p:strVal val="visible"/>
                                      </p:to>
                                    </p:set>
                                  </p:childTnLst>
                                </p:cTn>
                              </p:par>
                            </p:childTnLst>
                          </p:cTn>
                        </p:par>
                      </p:childTnLst>
                    </p:cTn>
                  </p:par>
                  <p:par>
                    <p:cTn id="584" fill="hold">
                      <p:stCondLst>
                        <p:cond delay="indefinite"/>
                      </p:stCondLst>
                      <p:childTnLst>
                        <p:par>
                          <p:cTn id="585" fill="hold">
                            <p:stCondLst>
                              <p:cond delay="0"/>
                            </p:stCondLst>
                            <p:childTnLst>
                              <p:par>
                                <p:cTn id="586" presetID="1" presetClass="entr" fill="hold" nodeType="clickEffect">
                                  <p:stCondLst>
                                    <p:cond delay="0"/>
                                  </p:stCondLst>
                                  <p:childTnLst>
                                    <p:set>
                                      <p:cBhvr>
                                        <p:cTn id="587" dur="1" fill="hold">
                                          <p:stCondLst>
                                            <p:cond delay="499"/>
                                          </p:stCondLst>
                                        </p:cTn>
                                        <p:tgtEl>
                                          <p:spTgt spid="294"/>
                                        </p:tgtEl>
                                        <p:attrNameLst>
                                          <p:attrName>style.visibility</p:attrName>
                                        </p:attrNameLst>
                                      </p:cBhvr>
                                      <p:to>
                                        <p:strVal val="visible"/>
                                      </p:to>
                                    </p:set>
                                  </p:childTnLst>
                                </p:cTn>
                              </p:par>
                            </p:childTnLst>
                          </p:cTn>
                        </p:par>
                      </p:childTnLst>
                    </p:cTn>
                  </p:par>
                  <p:par>
                    <p:cTn id="588" fill="hold">
                      <p:stCondLst>
                        <p:cond delay="indefinite"/>
                      </p:stCondLst>
                      <p:childTnLst>
                        <p:par>
                          <p:cTn id="589" fill="hold">
                            <p:stCondLst>
                              <p:cond delay="0"/>
                            </p:stCondLst>
                            <p:childTnLst>
                              <p:par>
                                <p:cTn id="590" presetID="1" presetClass="entr" fill="hold" nodeType="clickEffect">
                                  <p:stCondLst>
                                    <p:cond delay="0"/>
                                  </p:stCondLst>
                                  <p:childTnLst>
                                    <p:set>
                                      <p:cBhvr>
                                        <p:cTn id="591" dur="1" fill="hold">
                                          <p:stCondLst>
                                            <p:cond delay="499"/>
                                          </p:stCondLst>
                                        </p:cTn>
                                        <p:tgtEl>
                                          <p:spTgt spid="288"/>
                                        </p:tgtEl>
                                        <p:attrNameLst>
                                          <p:attrName>style.visibility</p:attrName>
                                        </p:attrNameLst>
                                      </p:cBhvr>
                                      <p:to>
                                        <p:strVal val="visible"/>
                                      </p:to>
                                    </p:set>
                                  </p:childTnLst>
                                </p:cTn>
                              </p:par>
                            </p:childTnLst>
                          </p:cTn>
                        </p:par>
                      </p:childTnLst>
                    </p:cTn>
                  </p:par>
                  <p:par>
                    <p:cTn id="592" fill="hold">
                      <p:stCondLst>
                        <p:cond delay="indefinite"/>
                      </p:stCondLst>
                      <p:childTnLst>
                        <p:par>
                          <p:cTn id="593" fill="hold">
                            <p:stCondLst>
                              <p:cond delay="0"/>
                            </p:stCondLst>
                            <p:childTnLst>
                              <p:par>
                                <p:cTn id="594" presetID="1" presetClass="entr" fill="hold" nodeType="clickEffect">
                                  <p:stCondLst>
                                    <p:cond delay="0"/>
                                  </p:stCondLst>
                                  <p:childTnLst>
                                    <p:set>
                                      <p:cBhvr>
                                        <p:cTn id="595" dur="1" fill="hold">
                                          <p:stCondLst>
                                            <p:cond delay="499"/>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296" name="Object 2"/>
              <p:cNvSpPr txBox="1"/>
              <p:nvPr/>
            </p:nvSpPr>
            <p:spPr>
              <a:xfrm>
                <a:off x="4514760" y="3321000"/>
                <a:ext cx="114480" cy="216000"/>
              </a:xfrm>
              <a:prstGeom prst="rect">
                <a:avLst/>
              </a:prstGeom>
            </p:spPr>
            <p:txBody>
              <a:bodyPr/>
              <a:p>
                <a14:m>
                  <m:oMath xmlns:m="http://schemas.openxmlformats.org/officeDocument/2006/math"/>
                </a14:m>
              </a:p>
            </p:txBody>
          </p:sp>
        </mc:Choice>
        <mc:Fallback>
          <p:sp>
            <p:nvSpPr>
              <p:cNvPr id="296" name="Object 2"/>
              <p:cNvSpPr txBox="1"/>
              <p:nvPr/>
            </p:nvSpPr>
            <p:spPr>
              <a:xfrm>
                <a:off x="4514760" y="3321000"/>
                <a:ext cx="114480" cy="216000"/>
              </a:xfrm>
              <a:prstGeom prst="rect">
                <a:avLst/>
              </a:prstGeom>
              <a:blipFill>
                <a:blip r:embed="rId1"/>
                <a:stretch>
                  <a:fillRect/>
                </a:stretch>
              </a:blipFill>
            </p:spPr>
          </p:sp>
        </mc:Fallback>
      </mc:AlternateContent>
      <mc:AlternateContent>
        <mc:Choice xmlns:a14="http://schemas.microsoft.com/office/drawing/2010/main" Requires="a14">
          <p:sp>
            <p:nvSpPr>
              <p:cNvPr id="297" name="Object 20"/>
              <p:cNvSpPr txBox="1"/>
              <p:nvPr/>
            </p:nvSpPr>
            <p:spPr>
              <a:xfrm>
                <a:off x="2571840" y="5072040"/>
                <a:ext cx="5381640" cy="552600"/>
              </a:xfrm>
              <a:prstGeom prst="rect">
                <a:avLst/>
              </a:prstGeom>
            </p:spPr>
            <p:txBody>
              <a:bodyPr/>
              <a:p>
                <a14:m>
                  <m:oMath xmlns:m="http://schemas.openxmlformats.org/officeDocument/2006/math">
                    <m:r>
                      <m:rPr>
                        <m:lit/>
                        <m:nor/>
                      </m:rPr>
                      <m:t xml:space="preserve">89</m:t>
                    </m:r>
                    <m:r>
                      <m:rPr>
                        <m:lit/>
                        <m:nor/>
                      </m:rPr>
                      <m:t xml:space="preserve">.</m:t>
                    </m:r>
                    <m:r>
                      <m:rPr>
                        <m:lit/>
                        <m:nor/>
                      </m:rPr>
                      <m:t xml:space="preserve">50</m:t>
                    </m:r>
                    <m:r>
                      <m:t xml:space="preserve">−</m:t>
                    </m:r>
                    <m:r>
                      <m:rPr>
                        <m:lit/>
                        <m:nor/>
                      </m:rPr>
                      <m:t xml:space="preserve">75</m:t>
                    </m:r>
                    <m:r>
                      <m:t xml:space="preserve">=</m:t>
                    </m:r>
                    <m:r>
                      <m:rPr>
                        <m:lit/>
                        <m:nor/>
                      </m:rPr>
                      <m:t xml:space="preserve">14</m:t>
                    </m:r>
                    <m:r>
                      <m:rPr>
                        <m:lit/>
                        <m:nor/>
                      </m:rPr>
                      <m:t xml:space="preserve">.</m:t>
                    </m:r>
                    <m:r>
                      <m:rPr>
                        <m:lit/>
                        <m:nor/>
                      </m:rPr>
                      <m:t xml:space="preserve">50</m:t>
                    </m:r>
                    <m:r>
                      <m:t xml:space="preserve"> </m:t>
                    </m:r>
                    <m:r>
                      <m:t xml:space="preserve">(</m:t>
                    </m:r>
                    <m:r>
                      <m:rPr>
                        <m:lit/>
                        <m:nor/>
                      </m:rPr>
                      <m:t xml:space="preserve">installation</m:t>
                    </m:r>
                    <m:r>
                      <m:t xml:space="preserve">)</m:t>
                    </m:r>
                  </m:oMath>
                </a14:m>
              </a:p>
            </p:txBody>
          </p:sp>
        </mc:Choice>
        <mc:Fallback>
          <p:sp>
            <p:nvSpPr>
              <p:cNvPr id="297" name="Object 20"/>
              <p:cNvSpPr txBox="1"/>
              <p:nvPr/>
            </p:nvSpPr>
            <p:spPr>
              <a:xfrm>
                <a:off x="2571840" y="5072040"/>
                <a:ext cx="5381640" cy="552600"/>
              </a:xfrm>
              <a:prstGeom prst="rect">
                <a:avLst/>
              </a:prstGeom>
              <a:blipFill>
                <a:blip r:embed="rId2"/>
                <a:stretch>
                  <a:fillRect/>
                </a:stretch>
              </a:blipFill>
            </p:spPr>
          </p:sp>
        </mc:Fallback>
      </mc:AlternateContent>
      <mc:AlternateContent>
        <mc:Choice xmlns:a14="http://schemas.microsoft.com/office/drawing/2010/main" Requires="a14">
          <p:sp>
            <p:nvSpPr>
              <p:cNvPr id="298" name="Object 49"/>
              <p:cNvSpPr txBox="1"/>
              <p:nvPr/>
            </p:nvSpPr>
            <p:spPr>
              <a:xfrm>
                <a:off x="2286000" y="4429080"/>
                <a:ext cx="4683240" cy="554040"/>
              </a:xfrm>
              <a:prstGeom prst="rect">
                <a:avLst/>
              </a:prstGeom>
            </p:spPr>
            <p:txBody>
              <a:bodyPr/>
              <a:p>
                <a14:m>
                  <m:oMath xmlns:m="http://schemas.openxmlformats.org/officeDocument/2006/math">
                    <m:r>
                      <m:rPr>
                        <m:lit/>
                        <m:nor/>
                      </m:rPr>
                      <m:t xml:space="preserve">98</m:t>
                    </m:r>
                    <m:r>
                      <m:rPr>
                        <m:lit/>
                        <m:nor/>
                      </m:rPr>
                      <m:t xml:space="preserve">.</m:t>
                    </m:r>
                    <m:r>
                      <m:rPr>
                        <m:lit/>
                        <m:nor/>
                      </m:rPr>
                      <m:t xml:space="preserve">25</m:t>
                    </m:r>
                    <m:r>
                      <m:t xml:space="preserve">−</m:t>
                    </m:r>
                    <m:r>
                      <m:t xml:space="preserve">8</m:t>
                    </m:r>
                    <m:r>
                      <m:rPr>
                        <m:lit/>
                        <m:nor/>
                      </m:rPr>
                      <m:t xml:space="preserve">.</m:t>
                    </m:r>
                    <m:r>
                      <m:rPr>
                        <m:lit/>
                        <m:nor/>
                      </m:rPr>
                      <m:t xml:space="preserve">75</m:t>
                    </m:r>
                    <m:r>
                      <m:t xml:space="preserve">=</m:t>
                    </m:r>
                    <m:r>
                      <m:rPr>
                        <m:lit/>
                        <m:nor/>
                      </m:rPr>
                      <m:t xml:space="preserve">89</m:t>
                    </m:r>
                    <m:r>
                      <m:rPr>
                        <m:lit/>
                        <m:nor/>
                      </m:rPr>
                      <m:t xml:space="preserve">.</m:t>
                    </m:r>
                    <m:r>
                      <m:rPr>
                        <m:lit/>
                        <m:nor/>
                      </m:rPr>
                      <m:t xml:space="preserve">50</m:t>
                    </m:r>
                    <m:r>
                      <m:t xml:space="preserve"> </m:t>
                    </m:r>
                    <m:r>
                      <m:t xml:space="preserve">(</m:t>
                    </m:r>
                    <m:r>
                      <m:rPr>
                        <m:lit/>
                        <m:nor/>
                      </m:rPr>
                      <m:t xml:space="preserve">basic</m:t>
                    </m:r>
                    <m:r>
                      <m:t xml:space="preserve">)</m:t>
                    </m:r>
                  </m:oMath>
                </a14:m>
              </a:p>
            </p:txBody>
          </p:sp>
        </mc:Choice>
        <mc:Fallback>
          <p:sp>
            <p:nvSpPr>
              <p:cNvPr id="298" name="Object 49"/>
              <p:cNvSpPr txBox="1"/>
              <p:nvPr/>
            </p:nvSpPr>
            <p:spPr>
              <a:xfrm>
                <a:off x="2286000" y="4429080"/>
                <a:ext cx="4683240" cy="554040"/>
              </a:xfrm>
              <a:prstGeom prst="rect">
                <a:avLst/>
              </a:prstGeom>
              <a:blipFill>
                <a:blip r:embed="rId3"/>
                <a:stretch>
                  <a:fillRect/>
                </a:stretch>
              </a:blipFill>
            </p:spPr>
          </p:sp>
        </mc:Fallback>
      </mc:AlternateContent>
      <mc:AlternateContent>
        <mc:Choice xmlns:a14="http://schemas.microsoft.com/office/drawing/2010/main" Requires="a14">
          <p:sp>
            <p:nvSpPr>
              <p:cNvPr id="299" name="Object 50"/>
              <p:cNvSpPr txBox="1"/>
              <p:nvPr/>
            </p:nvSpPr>
            <p:spPr>
              <a:xfrm>
                <a:off x="2849400" y="5715000"/>
                <a:ext cx="3949920" cy="642960"/>
              </a:xfrm>
              <a:prstGeom prst="rect">
                <a:avLst/>
              </a:prstGeom>
            </p:spPr>
            <p:txBody>
              <a:bodyPr/>
              <a:p>
                <a14:m>
                  <m:oMath xmlns:m="http://schemas.openxmlformats.org/officeDocument/2006/math">
                    <m:r>
                      <m:t xml:space="preserve">⇒</m:t>
                    </m:r>
                    <m:r>
                      <m:rPr>
                        <m:lit/>
                        <m:nor/>
                      </m:rPr>
                      <m:t xml:space="preserve">Sports</m:t>
                    </m:r>
                    <m:r>
                      <m:t xml:space="preserve"> </m:t>
                    </m:r>
                    <m:r>
                      <m:rPr>
                        <m:lit/>
                        <m:nor/>
                      </m:rPr>
                      <m:t xml:space="preserve">Channels</m:t>
                    </m:r>
                  </m:oMath>
                </a14:m>
              </a:p>
            </p:txBody>
          </p:sp>
        </mc:Choice>
        <mc:Fallback>
          <p:sp>
            <p:nvSpPr>
              <p:cNvPr id="299" name="Object 50"/>
              <p:cNvSpPr txBox="1"/>
              <p:nvPr/>
            </p:nvSpPr>
            <p:spPr>
              <a:xfrm>
                <a:off x="2849400" y="5715000"/>
                <a:ext cx="3949920" cy="642960"/>
              </a:xfrm>
              <a:prstGeom prst="rect">
                <a:avLst/>
              </a:prstGeom>
              <a:blipFill>
                <a:blip r:embed="rId4"/>
                <a:stretch>
                  <a:fillRect/>
                </a:stretch>
              </a:blipFill>
            </p:spPr>
          </p:sp>
        </mc:Fallback>
      </mc:AlternateContent>
      <p:sp>
        <p:nvSpPr>
          <p:cNvPr id="300" name="Rectangle 6"/>
          <p:cNvSpPr/>
          <p:nvPr/>
        </p:nvSpPr>
        <p:spPr>
          <a:xfrm>
            <a:off x="0" y="103680"/>
            <a:ext cx="9001080" cy="4362840"/>
          </a:xfrm>
          <a:prstGeom prst="rect">
            <a:avLst/>
          </a:prstGeom>
          <a:noFill/>
          <a:ln w="0">
            <a:noFill/>
          </a:ln>
        </p:spPr>
        <p:style>
          <a:lnRef idx="0"/>
          <a:fillRef idx="0"/>
          <a:effectRef idx="0"/>
          <a:fontRef idx="minor"/>
        </p:style>
        <p:txBody>
          <a:bodyPr lIns="90000" tIns="46800" rIns="90000" bIns="46800" anchor="ctr">
            <a:spAutoFit/>
          </a:bodyPr>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A basic cable television package, which includes 30 channels, costs £8.75 per month.</a:t>
            </a:r>
            <a:endParaRPr lang="en-US" sz="2000" b="0" u="none" strike="noStrike">
              <a:solidFill>
                <a:srgbClr val="FFFFFF"/>
              </a:solidFill>
              <a:effectLst/>
              <a:uFillTx/>
              <a:latin typeface="Comic Sans MS"/>
            </a:endParaRPr>
          </a:p>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 cost of installation is £75 which will be included in the first month's bill.</a:t>
            </a:r>
            <a:endParaRPr lang="en-US" sz="2000" b="0" u="none" strike="noStrike">
              <a:solidFill>
                <a:srgbClr val="FFFFFF"/>
              </a:solidFill>
              <a:effectLst/>
              <a:uFillTx/>
              <a:latin typeface="Comic Sans MS"/>
            </a:endParaRPr>
          </a:p>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Additional channels can be added to the basic service.</a:t>
            </a:r>
            <a:endParaRPr lang="en-US" sz="2000" b="0" u="none" strike="noStrike">
              <a:solidFill>
                <a:srgbClr val="FFFFFF"/>
              </a:solidFill>
              <a:effectLst/>
              <a:uFillTx/>
              <a:latin typeface="Comic Sans MS"/>
            </a:endParaRPr>
          </a:p>
          <a:p>
            <a:pPr marL="343080" indent="-343080">
              <a:lnSpc>
                <a:spcPct val="100000"/>
              </a:lnSpc>
              <a:buClr>
                <a:srgbClr val="000000"/>
              </a:buClr>
              <a:buFont typeface="Bookman Old Style"/>
              <a:buChar char="•"/>
              <a:tabLst>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 movie channels package costs £12-50 per month.</a:t>
            </a:r>
            <a:endParaRPr lang="en-US" sz="2000" b="0" u="none" strike="noStrike">
              <a:solidFill>
                <a:srgbClr val="FFFFFF"/>
              </a:solidFill>
              <a:effectLst/>
              <a:uFillTx/>
              <a:latin typeface="Comic Sans MS"/>
            </a:endParaRPr>
          </a:p>
          <a:p>
            <a:pPr marL="343080" indent="-343080">
              <a:lnSpc>
                <a:spcPct val="100000"/>
              </a:lnSpc>
              <a:buClr>
                <a:srgbClr val="000000"/>
              </a:buClr>
              <a:buFont typeface="Bookman Old Style"/>
              <a:buChar char="•"/>
              <a:tabLst>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 music channels package costs £7.50 per month.</a:t>
            </a:r>
            <a:endParaRPr lang="en-US" sz="2000" b="0" u="none" strike="noStrike">
              <a:solidFill>
                <a:srgbClr val="FFFFFF"/>
              </a:solidFill>
              <a:effectLst/>
              <a:uFillTx/>
              <a:latin typeface="Comic Sans MS"/>
            </a:endParaRPr>
          </a:p>
          <a:p>
            <a:pPr marL="343080" indent="-343080">
              <a:lnSpc>
                <a:spcPct val="100000"/>
              </a:lnSpc>
              <a:buClr>
                <a:srgbClr val="000000"/>
              </a:buClr>
              <a:buFont typeface="Bookman Old Style"/>
              <a:buChar char="•"/>
              <a:tabLst>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 sports channels package costs £14.50 per month.</a:t>
            </a:r>
            <a:endParaRPr lang="en-US" sz="2000" b="0" u="none" strike="noStrike">
              <a:solidFill>
                <a:srgbClr val="FFFFFF"/>
              </a:solidFill>
              <a:effectLst/>
              <a:uFillTx/>
              <a:latin typeface="Comic Sans MS"/>
            </a:endParaRPr>
          </a:p>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 Mackie family's first bill after having cable television installed was £98.25.</a:t>
            </a:r>
            <a:endParaRPr lang="en-US" sz="2000" b="0" u="none" strike="noStrike">
              <a:solidFill>
                <a:srgbClr val="FFFFFF"/>
              </a:solidFill>
              <a:effectLst/>
              <a:uFillTx/>
              <a:latin typeface="Comic Sans MS"/>
            </a:endParaRPr>
          </a:p>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They chose the basic cable television package plus one additional channels package.</a:t>
            </a:r>
            <a:endParaRPr lang="en-US" sz="2000" b="0" u="none" strike="noStrike">
              <a:solidFill>
                <a:srgbClr val="FFFFFF"/>
              </a:solidFill>
              <a:effectLst/>
              <a:uFillTx/>
              <a:latin typeface="Comic Sans MS"/>
            </a:endParaRPr>
          </a:p>
          <a:p>
            <a:pPr>
              <a:lnSpc>
                <a:spcPct val="100000"/>
              </a:lnSpc>
              <a:tabLst>
                <a:tab pos="0" algn="l"/>
                <a:tab pos="968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Which additional package did they choose? </a:t>
            </a:r>
            <a:r>
              <a:rPr lang="en-GB" sz="2000" b="1" u="none" strike="noStrike">
                <a:solidFill>
                  <a:srgbClr val="000000"/>
                </a:solidFill>
                <a:effectLst/>
                <a:uFillTx/>
                <a:latin typeface="Bookman Old Style"/>
                <a:ea typeface="Times New Roman"/>
              </a:rPr>
              <a:t>Give a reason for your answer.</a:t>
            </a:r>
            <a:endParaRPr lang="en-US" sz="20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timing>
    <p:tnLst>
      <p:par>
        <p:cTn id="596" dur="indefinite" restart="never" nodeType="tmRoot">
          <p:childTnLst>
            <p:seq>
              <p:cTn id="597" dur="indefinite" nodeType="mainSeq">
                <p:childTnLst>
                  <p:par>
                    <p:cTn id="598" fill="hold">
                      <p:stCondLst>
                        <p:cond delay="indefinite"/>
                      </p:stCondLst>
                      <p:childTnLst>
                        <p:par>
                          <p:cTn id="599" fill="hold">
                            <p:stCondLst>
                              <p:cond delay="0"/>
                            </p:stCondLst>
                            <p:childTnLst>
                              <p:par>
                                <p:cTn id="600" presetID="8" presetClass="entr" fill="hold" nodeType="clickEffect" presetSubtype="16">
                                  <p:stCondLst>
                                    <p:cond delay="0"/>
                                  </p:stCondLst>
                                  <p:childTnLst>
                                    <p:set>
                                      <p:cBhvr>
                                        <p:cTn id="601" dur="1" fill="hold">
                                          <p:stCondLst>
                                            <p:cond delay="0"/>
                                          </p:stCondLst>
                                        </p:cTn>
                                        <p:tgtEl>
                                          <p:spTgt spid="297"/>
                                        </p:tgtEl>
                                        <p:attrNameLst>
                                          <p:attrName>style.visibility</p:attrName>
                                        </p:attrNameLst>
                                      </p:cBhvr>
                                      <p:to>
                                        <p:strVal val="visible"/>
                                      </p:to>
                                    </p:set>
                                    <p:animEffect transition="in" filter="diamond(in)">
                                      <p:cBhvr additive="repl">
                                        <p:cTn id="602" dur="2000"/>
                                        <p:tgtEl>
                                          <p:spTgt spid="297"/>
                                        </p:tgtEl>
                                      </p:cBhvr>
                                    </p:animEffect>
                                  </p:childTnLst>
                                </p:cTn>
                              </p:par>
                            </p:childTnLst>
                          </p:cTn>
                        </p:par>
                      </p:childTnLst>
                    </p:cTn>
                  </p:par>
                  <p:par>
                    <p:cTn id="603" fill="hold">
                      <p:stCondLst>
                        <p:cond delay="indefinite"/>
                      </p:stCondLst>
                      <p:childTnLst>
                        <p:par>
                          <p:cTn id="604" fill="hold">
                            <p:stCondLst>
                              <p:cond delay="0"/>
                            </p:stCondLst>
                            <p:childTnLst>
                              <p:par>
                                <p:cTn id="605" presetID="8" presetClass="entr" fill="hold" nodeType="clickEffect" presetSubtype="16">
                                  <p:stCondLst>
                                    <p:cond delay="0"/>
                                  </p:stCondLst>
                                  <p:childTnLst>
                                    <p:set>
                                      <p:cBhvr>
                                        <p:cTn id="606" dur="1" fill="hold">
                                          <p:stCondLst>
                                            <p:cond delay="0"/>
                                          </p:stCondLst>
                                        </p:cTn>
                                        <p:tgtEl>
                                          <p:spTgt spid="298"/>
                                        </p:tgtEl>
                                        <p:attrNameLst>
                                          <p:attrName>style.visibility</p:attrName>
                                        </p:attrNameLst>
                                      </p:cBhvr>
                                      <p:to>
                                        <p:strVal val="visible"/>
                                      </p:to>
                                    </p:set>
                                    <p:animEffect transition="in" filter="diamond(in)">
                                      <p:cBhvr additive="repl">
                                        <p:cTn id="607" dur="2000"/>
                                        <p:tgtEl>
                                          <p:spTgt spid="298"/>
                                        </p:tgtEl>
                                      </p:cBhvr>
                                    </p:animEffect>
                                  </p:childTnLst>
                                </p:cTn>
                              </p:par>
                            </p:childTnLst>
                          </p:cTn>
                        </p:par>
                      </p:childTnLst>
                    </p:cTn>
                  </p:par>
                  <p:par>
                    <p:cTn id="608" fill="hold">
                      <p:stCondLst>
                        <p:cond delay="indefinite"/>
                      </p:stCondLst>
                      <p:childTnLst>
                        <p:par>
                          <p:cTn id="609" fill="hold">
                            <p:stCondLst>
                              <p:cond delay="0"/>
                            </p:stCondLst>
                            <p:childTnLst>
                              <p:par>
                                <p:cTn id="610" presetID="8" presetClass="entr" fill="hold" nodeType="clickEffect" presetSubtype="16">
                                  <p:stCondLst>
                                    <p:cond delay="0"/>
                                  </p:stCondLst>
                                  <p:childTnLst>
                                    <p:set>
                                      <p:cBhvr>
                                        <p:cTn id="611" dur="1" fill="hold">
                                          <p:stCondLst>
                                            <p:cond delay="0"/>
                                          </p:stCondLst>
                                        </p:cTn>
                                        <p:tgtEl>
                                          <p:spTgt spid="299"/>
                                        </p:tgtEl>
                                        <p:attrNameLst>
                                          <p:attrName>style.visibility</p:attrName>
                                        </p:attrNameLst>
                                      </p:cBhvr>
                                      <p:to>
                                        <p:strVal val="visible"/>
                                      </p:to>
                                    </p:set>
                                    <p:animEffect transition="in" filter="diamond(in)">
                                      <p:cBhvr additive="repl">
                                        <p:cTn id="612" dur="2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mc:AlternateContent>
        <mc:Choice xmlns:a14="http://schemas.microsoft.com/office/drawing/2010/main" Requires="a14">
          <p:sp>
            <p:nvSpPr>
              <p:cNvPr id="301" name="Object 2"/>
              <p:cNvSpPr txBox="1"/>
              <p:nvPr/>
            </p:nvSpPr>
            <p:spPr>
              <a:xfrm>
                <a:off x="4514760" y="3321000"/>
                <a:ext cx="114480" cy="216000"/>
              </a:xfrm>
              <a:prstGeom prst="rect">
                <a:avLst/>
              </a:prstGeom>
            </p:spPr>
            <p:txBody>
              <a:bodyPr/>
              <a:p>
                <a14:m>
                  <m:oMath xmlns:m="http://schemas.openxmlformats.org/officeDocument/2006/math"/>
                </a14:m>
              </a:p>
            </p:txBody>
          </p:sp>
        </mc:Choice>
        <mc:Fallback>
          <p:sp>
            <p:nvSpPr>
              <p:cNvPr id="301" name="Object 2"/>
              <p:cNvSpPr txBox="1"/>
              <p:nvPr/>
            </p:nvSpPr>
            <p:spPr>
              <a:xfrm>
                <a:off x="4514760" y="3321000"/>
                <a:ext cx="114480" cy="216000"/>
              </a:xfrm>
              <a:prstGeom prst="rect">
                <a:avLst/>
              </a:prstGeom>
              <a:blipFill>
                <a:blip r:embed="rId1"/>
                <a:stretch>
                  <a:fillRect/>
                </a:stretch>
              </a:blipFill>
            </p:spPr>
          </p:sp>
        </mc:Fallback>
      </mc:AlternateContent>
      <p:sp>
        <p:nvSpPr>
          <p:cNvPr id="302" name="Rectangle 7"/>
          <p:cNvSpPr/>
          <p:nvPr/>
        </p:nvSpPr>
        <p:spPr>
          <a:xfrm>
            <a:off x="3357720" y="4286160"/>
            <a:ext cx="1974600" cy="142920"/>
          </a:xfrm>
          <a:prstGeom prst="rect">
            <a:avLst/>
          </a:prstGeom>
          <a:solidFill>
            <a:srgbClr val="4F81BD"/>
          </a:solidFill>
          <a:ln w="25560">
            <a:solidFill>
              <a:srgbClr val="385D8A"/>
            </a:solidFill>
            <a:miter/>
          </a:ln>
        </p:spPr>
        <p:style>
          <a:lnRef idx="0"/>
          <a:fillRef idx="0"/>
          <a:effectRef idx="0"/>
          <a:fontRef idx="minor"/>
        </p:style>
        <p:txBody>
          <a:bodyPr lIns="90000" tIns="46800" rIns="90000" bIns="46800" anchor="ctr">
            <a:noAutofit/>
          </a:bodyPr>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mc:AlternateContent>
        <mc:Choice xmlns:a14="http://schemas.microsoft.com/office/drawing/2010/main" Requires="a14">
          <p:sp>
            <p:nvSpPr>
              <p:cNvPr id="303" name="Object 20"/>
              <p:cNvSpPr txBox="1"/>
              <p:nvPr/>
            </p:nvSpPr>
            <p:spPr>
              <a:xfrm>
                <a:off x="3071880" y="4500720"/>
                <a:ext cx="3529080" cy="552240"/>
              </a:xfrm>
              <a:prstGeom prst="rect">
                <a:avLst/>
              </a:prstGeom>
            </p:spPr>
            <p:txBody>
              <a:bodyPr/>
              <a:p>
                <a14:m>
                  <m:oMath xmlns:m="http://schemas.openxmlformats.org/officeDocument/2006/math">
                    <m:r>
                      <m:t xml:space="preserve">=</m:t>
                    </m:r>
                    <m:r>
                      <m:rPr>
                        <m:lit/>
                        <m:nor/>
                      </m:rPr>
                      <m:t xml:space="preserve">16737</m:t>
                    </m:r>
                    <m:r>
                      <m:t xml:space="preserve">p</m:t>
                    </m:r>
                    <m:r>
                      <m:t xml:space="preserve">=</m:t>
                    </m:r>
                    <m:r>
                      <m:t xml:space="preserve">£</m:t>
                    </m:r>
                    <m:r>
                      <m:rPr>
                        <m:lit/>
                        <m:nor/>
                      </m:rPr>
                      <m:t xml:space="preserve">167</m:t>
                    </m:r>
                    <m:r>
                      <m:rPr>
                        <m:lit/>
                        <m:nor/>
                      </m:rPr>
                      <m:t xml:space="preserve">.</m:t>
                    </m:r>
                    <m:r>
                      <m:rPr>
                        <m:lit/>
                        <m:nor/>
                      </m:rPr>
                      <m:t xml:space="preserve">37</m:t>
                    </m:r>
                  </m:oMath>
                </a14:m>
              </a:p>
            </p:txBody>
          </p:sp>
        </mc:Choice>
        <mc:Fallback>
          <p:sp>
            <p:nvSpPr>
              <p:cNvPr id="303" name="Object 20"/>
              <p:cNvSpPr txBox="1"/>
              <p:nvPr/>
            </p:nvSpPr>
            <p:spPr>
              <a:xfrm>
                <a:off x="3071880" y="4500720"/>
                <a:ext cx="3529080" cy="552240"/>
              </a:xfrm>
              <a:prstGeom prst="rect">
                <a:avLst/>
              </a:prstGeom>
              <a:blipFill>
                <a:blip r:embed="rId2"/>
                <a:stretch>
                  <a:fillRect/>
                </a:stretch>
              </a:blipFill>
            </p:spPr>
          </p:sp>
        </mc:Fallback>
      </mc:AlternateContent>
      <mc:AlternateContent>
        <mc:Choice xmlns:a14="http://schemas.microsoft.com/office/drawing/2010/main" Requires="a14">
          <p:sp>
            <p:nvSpPr>
              <p:cNvPr id="304" name="Object 49"/>
              <p:cNvSpPr txBox="1"/>
              <p:nvPr/>
            </p:nvSpPr>
            <p:spPr>
              <a:xfrm>
                <a:off x="0" y="4143240"/>
                <a:ext cx="2865600" cy="1073160"/>
              </a:xfrm>
              <a:prstGeom prst="rect">
                <a:avLst/>
              </a:prstGeom>
            </p:spPr>
            <p:txBody>
              <a:bodyPr/>
              <a:p>
                <a14:m>
                  <m:oMath xmlns:m="http://schemas.openxmlformats.org/officeDocument/2006/math">
                    <m:r>
                      <m:t xml:space="preserve">(</m:t>
                    </m:r>
                    <m:r>
                      <m:t xml:space="preserve">a</m:t>
                    </m:r>
                    <m:r>
                      <m:t xml:space="preserve">)</m:t>
                    </m:r>
                    <m:f>
                      <m:num>
                        <m:r>
                          <m:rPr>
                            <m:lit/>
                            <m:nor/>
                          </m:rPr>
                          <m:t xml:space="preserve">1850</m:t>
                        </m:r>
                      </m:num>
                      <m:den>
                        <m:r>
                          <m:t xml:space="preserve">8</m:t>
                        </m:r>
                        <m:r>
                          <m:rPr>
                            <m:lit/>
                            <m:nor/>
                          </m:rPr>
                          <m:t xml:space="preserve">.</m:t>
                        </m:r>
                        <m:r>
                          <m:t xml:space="preserve">5</m:t>
                        </m:r>
                      </m:den>
                    </m:f>
                    <m:r>
                      <m:t xml:space="preserve"> </m:t>
                    </m:r>
                    <m:r>
                      <m:rPr>
                        <m:lit/>
                        <m:nor/>
                      </m:rPr>
                      <m:t xml:space="preserve">x 76</m:t>
                    </m:r>
                    <m:r>
                      <m:rPr>
                        <m:lit/>
                        <m:nor/>
                      </m:rPr>
                      <m:t xml:space="preserve">.</m:t>
                    </m:r>
                    <m:r>
                      <m:rPr>
                        <m:lit/>
                        <m:nor/>
                      </m:rPr>
                      <m:t xml:space="preserve">9p</m:t>
                    </m:r>
                  </m:oMath>
                </a14:m>
              </a:p>
            </p:txBody>
          </p:sp>
        </mc:Choice>
        <mc:Fallback>
          <p:sp>
            <p:nvSpPr>
              <p:cNvPr id="304" name="Object 49"/>
              <p:cNvSpPr txBox="1"/>
              <p:nvPr/>
            </p:nvSpPr>
            <p:spPr>
              <a:xfrm>
                <a:off x="0" y="4143240"/>
                <a:ext cx="2865600" cy="1073160"/>
              </a:xfrm>
              <a:prstGeom prst="rect">
                <a:avLst/>
              </a:prstGeom>
              <a:blipFill>
                <a:blip r:embed="rId3"/>
                <a:stretch>
                  <a:fillRect/>
                </a:stretch>
              </a:blipFill>
            </p:spPr>
          </p:sp>
        </mc:Fallback>
      </mc:AlternateContent>
      <mc:AlternateContent>
        <mc:Choice xmlns:a14="http://schemas.microsoft.com/office/drawing/2010/main" Requires="a14">
          <p:sp>
            <p:nvSpPr>
              <p:cNvPr id="305" name="Object 50"/>
              <p:cNvSpPr txBox="1"/>
              <p:nvPr/>
            </p:nvSpPr>
            <p:spPr>
              <a:xfrm>
                <a:off x="7000920" y="4357800"/>
                <a:ext cx="1919160" cy="1962000"/>
              </a:xfrm>
              <a:prstGeom prst="rect">
                <a:avLst/>
              </a:prstGeom>
            </p:spPr>
            <p:txBody>
              <a:bodyPr/>
              <a:p>
                <a14:m>
                  <m:oMath xmlns:m="http://schemas.openxmlformats.org/officeDocument/2006/math">
                    <m:eqArr>
                      <m:e>
                        <m:r>
                          <m:t xml:space="preserve">(</m:t>
                        </m:r>
                        <m:r>
                          <m:t xml:space="preserve">c</m:t>
                        </m:r>
                        <m:r>
                          <m:t xml:space="preserve">)</m:t>
                        </m:r>
                        <m:r>
                          <m:t xml:space="preserve"> </m:t>
                        </m:r>
                        <m:f>
                          <m:num>
                            <m:r>
                              <m:rPr>
                                <m:lit/>
                                <m:nor/>
                              </m:rPr>
                              <m:t xml:space="preserve">800</m:t>
                            </m:r>
                          </m:num>
                          <m:den>
                            <m:r>
                              <m:rPr>
                                <m:lit/>
                                <m:nor/>
                              </m:rPr>
                              <m:t xml:space="preserve">75</m:t>
                            </m:r>
                            <m:r>
                              <m:rPr>
                                <m:lit/>
                                <m:nor/>
                              </m:rPr>
                              <m:t xml:space="preserve">.</m:t>
                            </m:r>
                            <m:r>
                              <m:rPr>
                                <m:lit/>
                                <m:nor/>
                              </m:rPr>
                              <m:t xml:space="preserve">11</m:t>
                            </m:r>
                          </m:den>
                        </m:f>
                      </m:e>
                      <m:e>
                        <m:r>
                          <m:t xml:space="preserve">=</m:t>
                        </m:r>
                        <m:r>
                          <m:rPr>
                            <m:lit/>
                            <m:nor/>
                          </m:rPr>
                          <m:t xml:space="preserve">10</m:t>
                        </m:r>
                        <m:r>
                          <m:rPr>
                            <m:lit/>
                            <m:nor/>
                          </m:rPr>
                          <m:t xml:space="preserve">.</m:t>
                        </m:r>
                        <m:r>
                          <m:rPr>
                            <m:lit/>
                            <m:nor/>
                          </m:rPr>
                          <m:t xml:space="preserve">65</m:t>
                        </m:r>
                      </m:e>
                      <m:e>
                        <m:r>
                          <m:t xml:space="preserve">⇒</m:t>
                        </m:r>
                        <m:r>
                          <m:rPr>
                            <m:lit/>
                            <m:nor/>
                          </m:rPr>
                          <m:t xml:space="preserve">11</m:t>
                        </m:r>
                        <m:r>
                          <m:t xml:space="preserve"> </m:t>
                        </m:r>
                        <m:r>
                          <m:rPr>
                            <m:lit/>
                            <m:nor/>
                          </m:rPr>
                          <m:t xml:space="preserve">months</m:t>
                        </m:r>
                      </m:e>
                    </m:eqArr>
                  </m:oMath>
                </a14:m>
              </a:p>
            </p:txBody>
          </p:sp>
        </mc:Choice>
        <mc:Fallback>
          <p:sp>
            <p:nvSpPr>
              <p:cNvPr id="305" name="Object 50"/>
              <p:cNvSpPr txBox="1"/>
              <p:nvPr/>
            </p:nvSpPr>
            <p:spPr>
              <a:xfrm>
                <a:off x="7000920" y="4357800"/>
                <a:ext cx="1919160" cy="1962000"/>
              </a:xfrm>
              <a:prstGeom prst="rect">
                <a:avLst/>
              </a:prstGeom>
              <a:blipFill>
                <a:blip r:embed="rId4"/>
                <a:stretch>
                  <a:fillRect/>
                </a:stretch>
              </a:blipFill>
            </p:spPr>
          </p:sp>
        </mc:Fallback>
      </mc:AlternateContent>
      <p:sp>
        <p:nvSpPr>
          <p:cNvPr id="306" name="Rectangle 6"/>
          <p:cNvSpPr/>
          <p:nvPr/>
        </p:nvSpPr>
        <p:spPr>
          <a:xfrm>
            <a:off x="0" y="145080"/>
            <a:ext cx="9028080" cy="2838240"/>
          </a:xfrm>
          <a:prstGeom prst="rect">
            <a:avLst/>
          </a:prstGeom>
          <a:noFill/>
          <a:ln w="0">
            <a:noFill/>
          </a:ln>
        </p:spPr>
        <p:style>
          <a:lnRef idx="0"/>
          <a:fillRef idx="0"/>
          <a:effectRef idx="0"/>
          <a:fontRef idx="minor"/>
        </p:style>
        <p:txBody>
          <a:bodyPr lIns="90000" tIns="46800" rIns="90000" bIns="46800" anchor="ctr">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Mara travels 1850 miles every month.</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Currently her car runs on unleaded petrol, which costs 76.9p per litre and her car travels 8.5 miles per litre.</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a:t>
            </a:r>
            <a:r>
              <a:rPr lang="en-GB" sz="2000" b="0" i="1" u="none" strike="noStrike">
                <a:solidFill>
                  <a:srgbClr val="000000"/>
                </a:solidFill>
                <a:effectLst/>
                <a:uFillTx/>
                <a:latin typeface="Bookman Old Style"/>
                <a:ea typeface="Times New Roman"/>
              </a:rPr>
              <a:t>a</a:t>
            </a:r>
            <a:r>
              <a:rPr lang="en-GB" sz="2000" b="0" u="none" strike="noStrike">
                <a:solidFill>
                  <a:srgbClr val="000000"/>
                </a:solidFill>
                <a:effectLst/>
                <a:uFillTx/>
                <a:latin typeface="Bookman Old Style"/>
                <a:ea typeface="Times New Roman"/>
              </a:rPr>
              <a:t>)  What is her monthly petrol bill?</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00000"/>
                </a:solidFill>
                <a:effectLst/>
                <a:uFillTx/>
                <a:latin typeface="Bookman Old Style"/>
                <a:ea typeface="Times New Roman"/>
              </a:rPr>
              <a:t>Mara is thinking of having her car converted to run on Liquid Petroleum Gas (LPG).LPG costs 38.9p per litre and using this fuel her car will travel 7.8 miles per litre.</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i="1" u="none" strike="noStrike">
                <a:solidFill>
                  <a:srgbClr val="000000"/>
                </a:solidFill>
                <a:effectLst/>
                <a:uFillTx/>
                <a:latin typeface="Bookman Old Style"/>
                <a:ea typeface="Times New Roman"/>
              </a:rPr>
              <a:t>(b)   </a:t>
            </a:r>
            <a:r>
              <a:rPr lang="en-GB" sz="2000" b="0" u="none" strike="noStrike">
                <a:solidFill>
                  <a:srgbClr val="000000"/>
                </a:solidFill>
                <a:effectLst/>
                <a:uFillTx/>
                <a:latin typeface="Bookman Old Style"/>
                <a:ea typeface="Times New Roman"/>
              </a:rPr>
              <a:t>What will be her monthly saving if she converts her car to run on LPG?</a:t>
            </a:r>
            <a:endParaRPr lang="en-US" sz="2000" b="0" u="none" strike="noStrike">
              <a:solidFill>
                <a:srgbClr val="FFFFFF"/>
              </a:solidFill>
              <a:effectLst/>
              <a:uFillTx/>
              <a:latin typeface="Comic Sans MS"/>
            </a:endParaRPr>
          </a:p>
        </p:txBody>
      </p:sp>
      <p:sp>
        <p:nvSpPr>
          <p:cNvPr id="307" name="Rectangle 21"/>
          <p:cNvSpPr/>
          <p:nvPr/>
        </p:nvSpPr>
        <p:spPr>
          <a:xfrm>
            <a:off x="0" y="3108240"/>
            <a:ext cx="9144000" cy="1008720"/>
          </a:xfrm>
          <a:prstGeom prst="rect">
            <a:avLst/>
          </a:prstGeom>
          <a:noFill/>
          <a:ln w="0">
            <a:noFill/>
          </a:ln>
        </p:spPr>
        <p:style>
          <a:lnRef idx="0"/>
          <a:fillRef idx="0"/>
          <a:effectRef idx="0"/>
          <a:fontRef idx="minor"/>
        </p:style>
        <p:txBody>
          <a:bodyPr lIns="90000" tIns="46800" rIns="90000" bIns="46800" anchor="t">
            <a:spAutoFit/>
          </a:bodyPr>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a:t>
            </a:r>
            <a:r>
              <a:rPr lang="en-GB" sz="2000" b="0" i="1" u="none" strike="noStrike">
                <a:solidFill>
                  <a:srgbClr val="FFFFFF"/>
                </a:solidFill>
                <a:effectLst/>
                <a:uFillTx/>
                <a:latin typeface="Bookman Old Style"/>
              </a:rPr>
              <a:t>c</a:t>
            </a:r>
            <a:r>
              <a:rPr lang="en-GB" sz="2000" b="0" u="none" strike="noStrike">
                <a:solidFill>
                  <a:srgbClr val="FFFFFF"/>
                </a:solidFill>
                <a:effectLst/>
                <a:uFillTx/>
                <a:latin typeface="Bookman Old Style"/>
              </a:rPr>
              <a:t>)   The cost of converting Mara's car to run on LPG is £800.</a:t>
            </a:r>
            <a:endParaRPr lang="en-US" sz="2000" b="0" u="none" strike="noStrike">
              <a:solidFill>
                <a:srgbClr val="FFFFFF"/>
              </a:solidFill>
              <a:effectLst/>
              <a:uFillTx/>
              <a:latin typeface="Comic Sans MS"/>
            </a:endParaRPr>
          </a:p>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Bookman Old Style"/>
              </a:rPr>
              <a:t>How many months of savings will it take to recover the cost of the conversion?</a:t>
            </a:r>
            <a:endParaRPr lang="en-US" sz="2000" b="0" u="none" strike="noStrike">
              <a:solidFill>
                <a:srgbClr val="FFFFFF"/>
              </a:solidFill>
              <a:effectLst/>
              <a:uFillTx/>
              <a:latin typeface="Comic Sans MS"/>
            </a:endParaRPr>
          </a:p>
        </p:txBody>
      </p:sp>
      <mc:AlternateContent>
        <mc:Choice xmlns:a14="http://schemas.microsoft.com/office/drawing/2010/main" Requires="a14">
          <p:sp>
            <p:nvSpPr>
              <p:cNvPr id="308" name="Object 7"/>
              <p:cNvSpPr txBox="1"/>
              <p:nvPr/>
            </p:nvSpPr>
            <p:spPr>
              <a:xfrm>
                <a:off x="0" y="5214960"/>
                <a:ext cx="2830680" cy="1073160"/>
              </a:xfrm>
              <a:prstGeom prst="rect">
                <a:avLst/>
              </a:prstGeom>
            </p:spPr>
            <p:txBody>
              <a:bodyPr/>
              <a:p>
                <a14:m>
                  <m:oMath xmlns:m="http://schemas.openxmlformats.org/officeDocument/2006/math">
                    <m:r>
                      <m:t xml:space="preserve">(</m:t>
                    </m:r>
                    <m:r>
                      <m:t xml:space="preserve">b</m:t>
                    </m:r>
                    <m:r>
                      <m:t xml:space="preserve">)</m:t>
                    </m:r>
                    <m:f>
                      <m:num>
                        <m:r>
                          <m:rPr>
                            <m:lit/>
                            <m:nor/>
                          </m:rPr>
                          <m:t xml:space="preserve">1850</m:t>
                        </m:r>
                      </m:num>
                      <m:den>
                        <m:r>
                          <m:t xml:space="preserve">7</m:t>
                        </m:r>
                        <m:r>
                          <m:rPr>
                            <m:lit/>
                            <m:nor/>
                          </m:rPr>
                          <m:t xml:space="preserve">.</m:t>
                        </m:r>
                        <m:r>
                          <m:t xml:space="preserve">8</m:t>
                        </m:r>
                      </m:den>
                    </m:f>
                    <m:r>
                      <m:t xml:space="preserve"> </m:t>
                    </m:r>
                    <m:r>
                      <m:rPr>
                        <m:lit/>
                        <m:nor/>
                      </m:rPr>
                      <m:t xml:space="preserve">x 38</m:t>
                    </m:r>
                    <m:r>
                      <m:rPr>
                        <m:lit/>
                        <m:nor/>
                      </m:rPr>
                      <m:t xml:space="preserve">.</m:t>
                    </m:r>
                    <m:r>
                      <m:rPr>
                        <m:lit/>
                        <m:nor/>
                      </m:rPr>
                      <m:t xml:space="preserve">9p</m:t>
                    </m:r>
                  </m:oMath>
                </a14:m>
              </a:p>
            </p:txBody>
          </p:sp>
        </mc:Choice>
        <mc:Fallback>
          <p:sp>
            <p:nvSpPr>
              <p:cNvPr id="308" name="Object 7"/>
              <p:cNvSpPr txBox="1"/>
              <p:nvPr/>
            </p:nvSpPr>
            <p:spPr>
              <a:xfrm>
                <a:off x="0" y="5214960"/>
                <a:ext cx="2830680" cy="1073160"/>
              </a:xfrm>
              <a:prstGeom prst="rect">
                <a:avLst/>
              </a:prstGeom>
              <a:blipFill>
                <a:blip r:embed="rId5"/>
                <a:stretch>
                  <a:fillRect/>
                </a:stretch>
              </a:blipFill>
            </p:spPr>
          </p:sp>
        </mc:Fallback>
      </mc:AlternateContent>
      <mc:AlternateContent>
        <mc:Choice xmlns:a14="http://schemas.microsoft.com/office/drawing/2010/main" Requires="a14">
          <p:sp>
            <p:nvSpPr>
              <p:cNvPr id="309" name="Object 8"/>
              <p:cNvSpPr txBox="1"/>
              <p:nvPr/>
            </p:nvSpPr>
            <p:spPr>
              <a:xfrm>
                <a:off x="2857680" y="5500800"/>
                <a:ext cx="1606320" cy="482400"/>
              </a:xfrm>
              <a:prstGeom prst="rect">
                <a:avLst/>
              </a:prstGeom>
            </p:spPr>
            <p:txBody>
              <a:bodyPr/>
              <a:p>
                <a14:m>
                  <m:oMath xmlns:m="http://schemas.openxmlformats.org/officeDocument/2006/math">
                    <m:r>
                      <m:t xml:space="preserve">=</m:t>
                    </m:r>
                    <m:r>
                      <m:t xml:space="preserve">£</m:t>
                    </m:r>
                    <m:r>
                      <m:rPr>
                        <m:lit/>
                        <m:nor/>
                      </m:rPr>
                      <m:t xml:space="preserve">92</m:t>
                    </m:r>
                    <m:r>
                      <m:rPr>
                        <m:lit/>
                        <m:nor/>
                      </m:rPr>
                      <m:t xml:space="preserve">.</m:t>
                    </m:r>
                    <m:r>
                      <m:rPr>
                        <m:lit/>
                        <m:nor/>
                      </m:rPr>
                      <m:t xml:space="preserve">26</m:t>
                    </m:r>
                  </m:oMath>
                </a14:m>
              </a:p>
            </p:txBody>
          </p:sp>
        </mc:Choice>
        <mc:Fallback>
          <p:sp>
            <p:nvSpPr>
              <p:cNvPr id="309" name="Object 8"/>
              <p:cNvSpPr txBox="1"/>
              <p:nvPr/>
            </p:nvSpPr>
            <p:spPr>
              <a:xfrm>
                <a:off x="2857680" y="5500800"/>
                <a:ext cx="1606320" cy="482400"/>
              </a:xfrm>
              <a:prstGeom prst="rect">
                <a:avLst/>
              </a:prstGeom>
              <a:blipFill>
                <a:blip r:embed="rId6"/>
                <a:stretch>
                  <a:fillRect/>
                </a:stretch>
              </a:blipFill>
            </p:spPr>
          </p:sp>
        </mc:Fallback>
      </mc:AlternateContent>
      <mc:AlternateContent>
        <mc:Choice xmlns:a14="http://schemas.microsoft.com/office/drawing/2010/main" Requires="a14">
          <p:sp>
            <p:nvSpPr>
              <p:cNvPr id="310" name="Object 9"/>
              <p:cNvSpPr txBox="1"/>
              <p:nvPr/>
            </p:nvSpPr>
            <p:spPr>
              <a:xfrm>
                <a:off x="4573440" y="5500800"/>
                <a:ext cx="1746360" cy="482400"/>
              </a:xfrm>
              <a:prstGeom prst="rect">
                <a:avLst/>
              </a:prstGeom>
            </p:spPr>
            <p:txBody>
              <a:bodyPr/>
              <a:p>
                <a14:m>
                  <m:oMath xmlns:m="http://schemas.openxmlformats.org/officeDocument/2006/math">
                    <m:r>
                      <m:t xml:space="preserve">⇒</m:t>
                    </m:r>
                    <m:r>
                      <m:t xml:space="preserve">£</m:t>
                    </m:r>
                    <m:r>
                      <m:rPr>
                        <m:lit/>
                        <m:nor/>
                      </m:rPr>
                      <m:t xml:space="preserve">75</m:t>
                    </m:r>
                    <m:r>
                      <m:rPr>
                        <m:lit/>
                        <m:nor/>
                      </m:rPr>
                      <m:t xml:space="preserve">.</m:t>
                    </m:r>
                    <m:r>
                      <m:rPr>
                        <m:lit/>
                        <m:nor/>
                      </m:rPr>
                      <m:t xml:space="preserve">11</m:t>
                    </m:r>
                  </m:oMath>
                </a14:m>
              </a:p>
            </p:txBody>
          </p:sp>
        </mc:Choice>
        <mc:Fallback>
          <p:sp>
            <p:nvSpPr>
              <p:cNvPr id="310" name="Object 9"/>
              <p:cNvSpPr txBox="1"/>
              <p:nvPr/>
            </p:nvSpPr>
            <p:spPr>
              <a:xfrm>
                <a:off x="4573440" y="5500800"/>
                <a:ext cx="1746360" cy="482400"/>
              </a:xfrm>
              <a:prstGeom prst="rect">
                <a:avLst/>
              </a:prstGeom>
              <a:blipFill>
                <a:blip r:embed="rId7"/>
                <a:stretch>
                  <a:fillRect/>
                </a:stretch>
              </a:blipFill>
            </p:spPr>
          </p:sp>
        </mc:Fallback>
      </mc:AlternateContent>
    </p:spTree>
  </p:cSld>
  <mc:AlternateContent>
    <mc:Choice Requires="p14">
      <p:transition spd="slow" p14:dur="2000"/>
    </mc:Choice>
    <mc:Fallback>
      <p:transition spd="slow"/>
    </mc:Fallback>
  </mc:AlternateContent>
  <p:timing>
    <p:tnLst>
      <p:par>
        <p:cTn id="613" dur="indefinite" restart="never" nodeType="tmRoot">
          <p:childTnLst>
            <p:seq>
              <p:cTn id="614" dur="indefinite" nodeType="mainSeq">
                <p:childTnLst>
                  <p:par>
                    <p:cTn id="615" fill="hold">
                      <p:stCondLst>
                        <p:cond delay="indefinite"/>
                      </p:stCondLst>
                      <p:childTnLst>
                        <p:par>
                          <p:cTn id="616" fill="hold">
                            <p:stCondLst>
                              <p:cond delay="0"/>
                            </p:stCondLst>
                            <p:childTnLst>
                              <p:par>
                                <p:cTn id="617" presetID="1" presetClass="entr" fill="hold" nodeType="clickEffect">
                                  <p:stCondLst>
                                    <p:cond delay="0"/>
                                  </p:stCondLst>
                                  <p:childTnLst>
                                    <p:set>
                                      <p:cBhvr>
                                        <p:cTn id="618" dur="1" fill="hold">
                                          <p:stCondLst>
                                            <p:cond delay="499"/>
                                          </p:stCondLst>
                                        </p:cTn>
                                        <p:tgtEl>
                                          <p:spTgt spid="302"/>
                                        </p:tgtEl>
                                        <p:attrNameLst>
                                          <p:attrName>style.visibility</p:attrName>
                                        </p:attrNameLst>
                                      </p:cBhvr>
                                      <p:to>
                                        <p:strVal val="visible"/>
                                      </p:to>
                                    </p:set>
                                  </p:childTnLst>
                                </p:cTn>
                              </p:par>
                            </p:childTnLst>
                          </p:cTn>
                        </p:par>
                      </p:childTnLst>
                    </p:cTn>
                  </p:par>
                  <p:par>
                    <p:cTn id="619" fill="hold">
                      <p:stCondLst>
                        <p:cond delay="indefinite"/>
                      </p:stCondLst>
                      <p:childTnLst>
                        <p:par>
                          <p:cTn id="620" fill="hold">
                            <p:stCondLst>
                              <p:cond delay="0"/>
                            </p:stCondLst>
                            <p:childTnLst>
                              <p:par>
                                <p:cTn id="621" presetID="8" presetClass="entr" fill="hold" nodeType="clickEffect" presetSubtype="16">
                                  <p:stCondLst>
                                    <p:cond delay="0"/>
                                  </p:stCondLst>
                                  <p:childTnLst>
                                    <p:set>
                                      <p:cBhvr>
                                        <p:cTn id="622" dur="1" fill="hold">
                                          <p:stCondLst>
                                            <p:cond delay="0"/>
                                          </p:stCondLst>
                                        </p:cTn>
                                        <p:tgtEl>
                                          <p:spTgt spid="304"/>
                                        </p:tgtEl>
                                        <p:attrNameLst>
                                          <p:attrName>style.visibility</p:attrName>
                                        </p:attrNameLst>
                                      </p:cBhvr>
                                      <p:to>
                                        <p:strVal val="visible"/>
                                      </p:to>
                                    </p:set>
                                    <p:animEffect transition="in" filter="diamond(in)">
                                      <p:cBhvr additive="repl">
                                        <p:cTn id="623" dur="2000"/>
                                        <p:tgtEl>
                                          <p:spTgt spid="304"/>
                                        </p:tgtEl>
                                      </p:cBhvr>
                                    </p:animEffect>
                                  </p:childTnLst>
                                </p:cTn>
                              </p:par>
                            </p:childTnLst>
                          </p:cTn>
                        </p:par>
                      </p:childTnLst>
                    </p:cTn>
                  </p:par>
                  <p:par>
                    <p:cTn id="624" fill="hold">
                      <p:stCondLst>
                        <p:cond delay="indefinite"/>
                      </p:stCondLst>
                      <p:childTnLst>
                        <p:par>
                          <p:cTn id="625" fill="hold">
                            <p:stCondLst>
                              <p:cond delay="0"/>
                            </p:stCondLst>
                            <p:childTnLst>
                              <p:par>
                                <p:cTn id="626" presetID="8" presetClass="entr" fill="hold" nodeType="clickEffect" presetSubtype="16">
                                  <p:stCondLst>
                                    <p:cond delay="0"/>
                                  </p:stCondLst>
                                  <p:childTnLst>
                                    <p:set>
                                      <p:cBhvr>
                                        <p:cTn id="627" dur="1" fill="hold">
                                          <p:stCondLst>
                                            <p:cond delay="0"/>
                                          </p:stCondLst>
                                        </p:cTn>
                                        <p:tgtEl>
                                          <p:spTgt spid="303"/>
                                        </p:tgtEl>
                                        <p:attrNameLst>
                                          <p:attrName>style.visibility</p:attrName>
                                        </p:attrNameLst>
                                      </p:cBhvr>
                                      <p:to>
                                        <p:strVal val="visible"/>
                                      </p:to>
                                    </p:set>
                                    <p:animEffect transition="in" filter="diamond(in)">
                                      <p:cBhvr additive="repl">
                                        <p:cTn id="628" dur="2000"/>
                                        <p:tgtEl>
                                          <p:spTgt spid="303"/>
                                        </p:tgtEl>
                                      </p:cBhvr>
                                    </p:animEffect>
                                  </p:childTnLst>
                                </p:cTn>
                              </p:par>
                            </p:childTnLst>
                          </p:cTn>
                        </p:par>
                      </p:childTnLst>
                    </p:cTn>
                  </p:par>
                  <p:par>
                    <p:cTn id="629" fill="hold">
                      <p:stCondLst>
                        <p:cond delay="indefinite"/>
                      </p:stCondLst>
                      <p:childTnLst>
                        <p:par>
                          <p:cTn id="630" fill="hold">
                            <p:stCondLst>
                              <p:cond delay="0"/>
                            </p:stCondLst>
                            <p:childTnLst>
                              <p:par>
                                <p:cTn id="631" presetID="8" presetClass="entr" fill="hold" nodeType="clickEffect" presetSubtype="16">
                                  <p:stCondLst>
                                    <p:cond delay="0"/>
                                  </p:stCondLst>
                                  <p:childTnLst>
                                    <p:set>
                                      <p:cBhvr>
                                        <p:cTn id="632" dur="1" fill="hold">
                                          <p:stCondLst>
                                            <p:cond delay="0"/>
                                          </p:stCondLst>
                                        </p:cTn>
                                        <p:tgtEl>
                                          <p:spTgt spid="308"/>
                                        </p:tgtEl>
                                        <p:attrNameLst>
                                          <p:attrName>style.visibility</p:attrName>
                                        </p:attrNameLst>
                                      </p:cBhvr>
                                      <p:to>
                                        <p:strVal val="visible"/>
                                      </p:to>
                                    </p:set>
                                    <p:animEffect transition="in" filter="diamond(in)">
                                      <p:cBhvr additive="repl">
                                        <p:cTn id="633" dur="2000"/>
                                        <p:tgtEl>
                                          <p:spTgt spid="308"/>
                                        </p:tgtEl>
                                      </p:cBhvr>
                                    </p:animEffect>
                                  </p:childTnLst>
                                </p:cTn>
                              </p:par>
                            </p:childTnLst>
                          </p:cTn>
                        </p:par>
                      </p:childTnLst>
                    </p:cTn>
                  </p:par>
                  <p:par>
                    <p:cTn id="634" fill="hold">
                      <p:stCondLst>
                        <p:cond delay="indefinite"/>
                      </p:stCondLst>
                      <p:childTnLst>
                        <p:par>
                          <p:cTn id="635" fill="hold">
                            <p:stCondLst>
                              <p:cond delay="0"/>
                            </p:stCondLst>
                            <p:childTnLst>
                              <p:par>
                                <p:cTn id="636" presetID="8" presetClass="entr" fill="hold" nodeType="clickEffect" presetSubtype="16">
                                  <p:stCondLst>
                                    <p:cond delay="0"/>
                                  </p:stCondLst>
                                  <p:childTnLst>
                                    <p:set>
                                      <p:cBhvr>
                                        <p:cTn id="637" dur="1" fill="hold">
                                          <p:stCondLst>
                                            <p:cond delay="0"/>
                                          </p:stCondLst>
                                        </p:cTn>
                                        <p:tgtEl>
                                          <p:spTgt spid="309"/>
                                        </p:tgtEl>
                                        <p:attrNameLst>
                                          <p:attrName>style.visibility</p:attrName>
                                        </p:attrNameLst>
                                      </p:cBhvr>
                                      <p:to>
                                        <p:strVal val="visible"/>
                                      </p:to>
                                    </p:set>
                                    <p:animEffect transition="in" filter="diamond(in)">
                                      <p:cBhvr additive="repl">
                                        <p:cTn id="638" dur="2000"/>
                                        <p:tgtEl>
                                          <p:spTgt spid="309"/>
                                        </p:tgtEl>
                                      </p:cBhvr>
                                    </p:animEffect>
                                  </p:childTnLst>
                                </p:cTn>
                              </p:par>
                            </p:childTnLst>
                          </p:cTn>
                        </p:par>
                      </p:childTnLst>
                    </p:cTn>
                  </p:par>
                  <p:par>
                    <p:cTn id="639" fill="hold">
                      <p:stCondLst>
                        <p:cond delay="indefinite"/>
                      </p:stCondLst>
                      <p:childTnLst>
                        <p:par>
                          <p:cTn id="640" fill="hold">
                            <p:stCondLst>
                              <p:cond delay="0"/>
                            </p:stCondLst>
                            <p:childTnLst>
                              <p:par>
                                <p:cTn id="641" presetID="8" presetClass="entr" fill="hold" nodeType="clickEffect" presetSubtype="16">
                                  <p:stCondLst>
                                    <p:cond delay="0"/>
                                  </p:stCondLst>
                                  <p:childTnLst>
                                    <p:set>
                                      <p:cBhvr>
                                        <p:cTn id="642" dur="1" fill="hold">
                                          <p:stCondLst>
                                            <p:cond delay="0"/>
                                          </p:stCondLst>
                                        </p:cTn>
                                        <p:tgtEl>
                                          <p:spTgt spid="310"/>
                                        </p:tgtEl>
                                        <p:attrNameLst>
                                          <p:attrName>style.visibility</p:attrName>
                                        </p:attrNameLst>
                                      </p:cBhvr>
                                      <p:to>
                                        <p:strVal val="visible"/>
                                      </p:to>
                                    </p:set>
                                    <p:animEffect transition="in" filter="diamond(in)">
                                      <p:cBhvr additive="repl">
                                        <p:cTn id="643" dur="2000"/>
                                        <p:tgtEl>
                                          <p:spTgt spid="310"/>
                                        </p:tgtEl>
                                      </p:cBhvr>
                                    </p:animEffect>
                                  </p:childTnLst>
                                </p:cTn>
                              </p:par>
                            </p:childTnLst>
                          </p:cTn>
                        </p:par>
                      </p:childTnLst>
                    </p:cTn>
                  </p:par>
                  <p:par>
                    <p:cTn id="644" fill="hold">
                      <p:stCondLst>
                        <p:cond delay="indefinite"/>
                      </p:stCondLst>
                      <p:childTnLst>
                        <p:par>
                          <p:cTn id="645" fill="hold">
                            <p:stCondLst>
                              <p:cond delay="0"/>
                            </p:stCondLst>
                            <p:childTnLst>
                              <p:par>
                                <p:cTn id="646" presetID="8" presetClass="entr" fill="hold" nodeType="clickEffect" presetSubtype="16">
                                  <p:stCondLst>
                                    <p:cond delay="0"/>
                                  </p:stCondLst>
                                  <p:childTnLst>
                                    <p:set>
                                      <p:cBhvr>
                                        <p:cTn id="647" dur="1" fill="hold">
                                          <p:stCondLst>
                                            <p:cond delay="0"/>
                                          </p:stCondLst>
                                        </p:cTn>
                                        <p:tgtEl>
                                          <p:spTgt spid="305"/>
                                        </p:tgtEl>
                                        <p:attrNameLst>
                                          <p:attrName>style.visibility</p:attrName>
                                        </p:attrNameLst>
                                      </p:cBhvr>
                                      <p:to>
                                        <p:strVal val="visible"/>
                                      </p:to>
                                    </p:set>
                                    <p:animEffect transition="in" filter="diamond(in)">
                                      <p:cBhvr additive="repl">
                                        <p:cTn id="648" dur="2000"/>
                                        <p:tgtEl>
                                          <p:spTgt spid="3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Rectangle 18"/>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5908C86-8521-4C4F-B441-E25B92B1CE87}"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55" name="Rectangle 19"/>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 Lafferty Maths Dept.</a:t>
            </a:r>
            <a:endParaRPr lang="en-US" sz="1000" b="0" u="none" strike="noStrike">
              <a:solidFill>
                <a:srgbClr val="FFFFFF"/>
              </a:solidFill>
              <a:effectLst/>
              <a:uFillTx/>
              <a:latin typeface="Comic Sans MS"/>
            </a:endParaRPr>
          </a:p>
        </p:txBody>
      </p:sp>
      <p:pic>
        <p:nvPicPr>
          <p:cNvPr id="56" name="Picture 2" descr="scottishflag"/>
          <p:cNvPicPr/>
          <p:nvPr/>
        </p:nvPicPr>
        <p:blipFill>
          <a:blip r:embed="rId1"/>
          <a:stretch/>
        </p:blipFill>
        <p:spPr>
          <a:xfrm>
            <a:off x="1184400" y="714240"/>
            <a:ext cx="647640" cy="476280"/>
          </a:xfrm>
          <a:prstGeom prst="rect">
            <a:avLst/>
          </a:prstGeom>
          <a:noFill/>
          <a:ln w="0">
            <a:noFill/>
          </a:ln>
        </p:spPr>
      </p:pic>
      <p:sp>
        <p:nvSpPr>
          <p:cNvPr id="57" name="Text Box 3"/>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pic>
        <p:nvPicPr>
          <p:cNvPr id="58" name="Picture 4" descr="Office Objects 0572"/>
          <p:cNvPicPr/>
          <p:nvPr/>
        </p:nvPicPr>
        <p:blipFill>
          <a:blip r:embed="rId2"/>
          <a:stretch/>
        </p:blipFill>
        <p:spPr>
          <a:xfrm>
            <a:off x="7246800" y="237960"/>
            <a:ext cx="1444680" cy="1468440"/>
          </a:xfrm>
          <a:prstGeom prst="rect">
            <a:avLst/>
          </a:prstGeom>
          <a:noFill/>
          <a:ln w="0">
            <a:noFill/>
          </a:ln>
        </p:spPr>
      </p:pic>
      <p:sp>
        <p:nvSpPr>
          <p:cNvPr id="59" name="Rectangle 5"/>
          <p:cNvSpPr/>
          <p:nvPr/>
        </p:nvSpPr>
        <p:spPr>
          <a:xfrm>
            <a:off x="1690560" y="2344680"/>
            <a:ext cx="2160720" cy="36828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sng" strike="noStrike">
                <a:solidFill>
                  <a:srgbClr val="FFFF00"/>
                </a:solidFill>
                <a:effectLst/>
                <a:uFillTx/>
                <a:latin typeface="Comic Sans MS"/>
              </a:rPr>
              <a:t>Learning Intention</a:t>
            </a:r>
            <a:endParaRPr lang="en-US" sz="1800" b="0" u="none" strike="noStrike">
              <a:solidFill>
                <a:srgbClr val="FFFFFF"/>
              </a:solidFill>
              <a:effectLst/>
              <a:uFillTx/>
              <a:latin typeface="Comic Sans MS"/>
            </a:endParaRPr>
          </a:p>
        </p:txBody>
      </p:sp>
      <p:sp>
        <p:nvSpPr>
          <p:cNvPr id="60" name="Rectangle 6"/>
          <p:cNvSpPr/>
          <p:nvPr/>
        </p:nvSpPr>
        <p:spPr>
          <a:xfrm>
            <a:off x="6076800" y="2344680"/>
            <a:ext cx="1944720" cy="36828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sng" strike="noStrike">
                <a:solidFill>
                  <a:srgbClr val="FFFFFF"/>
                </a:solidFill>
                <a:effectLst/>
                <a:uFillTx/>
                <a:latin typeface="Comic Sans MS"/>
              </a:rPr>
              <a:t>Success Criteria</a:t>
            </a:r>
            <a:endParaRPr lang="en-US" sz="1800" b="0" u="none" strike="noStrike">
              <a:solidFill>
                <a:srgbClr val="FFFFFF"/>
              </a:solidFill>
              <a:effectLst/>
              <a:uFillTx/>
              <a:latin typeface="Comic Sans MS"/>
            </a:endParaRPr>
          </a:p>
        </p:txBody>
      </p:sp>
      <p:sp>
        <p:nvSpPr>
          <p:cNvPr id="61" name="Text Box 7"/>
          <p:cNvSpPr/>
          <p:nvPr/>
        </p:nvSpPr>
        <p:spPr>
          <a:xfrm>
            <a:off x="5029200" y="3025800"/>
            <a:ext cx="3833640" cy="916920"/>
          </a:xfrm>
          <a:prstGeom prst="rect">
            <a:avLst/>
          </a:prstGeom>
          <a:noFill/>
          <a:ln w="0">
            <a:noFill/>
          </a:ln>
        </p:spPr>
        <p:style>
          <a:lnRef idx="0"/>
          <a:fillRef idx="0"/>
          <a:effectRef idx="0"/>
          <a:fontRef idx="minor"/>
        </p:style>
        <p:txBody>
          <a:bodyPr lIns="90000" tIns="46800" rIns="90000" bIns="46800" anchor="t">
            <a:spAutoFit/>
          </a:bodyPr>
          <a:p>
            <a:pPr marL="800280" lvl="1" indent="-343080">
              <a:lnSpc>
                <a:spcPct val="100000"/>
              </a:lnSpc>
              <a:buClr>
                <a:srgbClr val="FFFFFF"/>
              </a:buClr>
              <a:buFont typeface="Comic Sans MS"/>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ea typeface="Arial"/>
              </a:rPr>
              <a:t>De able to compare deals by finding the cost per unit.</a:t>
            </a:r>
            <a:endParaRPr lang="en-US" sz="1800" b="0" u="none" strike="noStrike">
              <a:solidFill>
                <a:srgbClr val="FFFFFF"/>
              </a:solidFill>
              <a:effectLst/>
              <a:uFillTx/>
              <a:latin typeface="Comic Sans MS"/>
            </a:endParaRPr>
          </a:p>
        </p:txBody>
      </p:sp>
      <p:sp>
        <p:nvSpPr>
          <p:cNvPr id="62" name="Line 8"/>
          <p:cNvSpPr/>
          <p:nvPr/>
        </p:nvSpPr>
        <p:spPr>
          <a:xfrm>
            <a:off x="4915080" y="2413080"/>
            <a:ext cx="0" cy="3454200"/>
          </a:xfrm>
          <a:prstGeom prst="line">
            <a:avLst/>
          </a:prstGeom>
          <a:ln w="57240">
            <a:solidFill>
              <a:srgbClr val="FFFFFF"/>
            </a:solidFill>
            <a:miter/>
          </a:ln>
        </p:spPr>
        <p:style>
          <a:lnRef idx="0"/>
          <a:fillRef idx="0"/>
          <a:effectRef idx="0"/>
          <a:fontRef idx="minor"/>
        </p:style>
        <p:txBody>
          <a:bodyPr lIns="90000" tIns="46800" rIns="90000" bIns="46800" anchor="t">
            <a:noAutofit/>
          </a:bodyPr>
          <a:p>
            <a:endParaRPr lang="en-US" sz="2400" b="0" u="none" strike="noStrike">
              <a:solidFill>
                <a:srgbClr val="FFFFFF"/>
              </a:solidFill>
              <a:effectLst/>
              <a:uFillTx/>
              <a:latin typeface="Comic Sans MS"/>
            </a:endParaRPr>
          </a:p>
        </p:txBody>
      </p:sp>
      <p:sp>
        <p:nvSpPr>
          <p:cNvPr id="63" name="Rectangle 9"/>
          <p:cNvSpPr/>
          <p:nvPr/>
        </p:nvSpPr>
        <p:spPr>
          <a:xfrm>
            <a:off x="977760" y="3044880"/>
            <a:ext cx="3886200" cy="916920"/>
          </a:xfrm>
          <a:prstGeom prst="rect">
            <a:avLst/>
          </a:prstGeom>
          <a:noFill/>
          <a:ln w="0">
            <a:noFill/>
          </a:ln>
        </p:spPr>
        <p:style>
          <a:lnRef idx="0"/>
          <a:fillRef idx="0"/>
          <a:effectRef idx="0"/>
          <a:fontRef idx="minor"/>
        </p:style>
        <p:txBody>
          <a:bodyPr lIns="90000" tIns="46800" rIns="90000" bIns="46800" anchor="t">
            <a:spAutoFit/>
          </a:bodyPr>
          <a:p>
            <a:pPr marL="800280" lvl="1" indent="-34308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ea typeface="Arial"/>
              </a:rPr>
              <a:t>1. </a:t>
            </a:r>
            <a:r>
              <a:rPr lang="en-GB" sz="1800" b="0" u="none" strike="noStrike">
                <a:solidFill>
                  <a:srgbClr val="FFFFFF"/>
                </a:solidFill>
                <a:effectLst/>
                <a:uFillTx/>
                <a:latin typeface="Comic Sans MS"/>
                <a:ea typeface="Arial"/>
              </a:rPr>
              <a:t>	</a:t>
            </a:r>
            <a:r>
              <a:rPr lang="en-GB" sz="1800" b="0" u="none" strike="noStrike">
                <a:solidFill>
                  <a:srgbClr val="FFFFFF"/>
                </a:solidFill>
                <a:effectLst/>
                <a:uFillTx/>
                <a:latin typeface="Comic Sans MS"/>
                <a:ea typeface="Arial"/>
              </a:rPr>
              <a:t> </a:t>
            </a:r>
            <a:r>
              <a:rPr lang="en-GB" sz="1800" b="0" u="none" strike="noStrike">
                <a:solidFill>
                  <a:srgbClr val="FFFF00"/>
                </a:solidFill>
                <a:effectLst/>
                <a:uFillTx/>
                <a:latin typeface="Comic Sans MS"/>
                <a:ea typeface="Arial"/>
              </a:rPr>
              <a:t>We are learning to calculate the best deal for everyday items.</a:t>
            </a:r>
            <a:endParaRPr lang="en-US" sz="1800" b="0" u="none" strike="noStrike">
              <a:solidFill>
                <a:srgbClr val="FFFFFF"/>
              </a:solidFill>
              <a:effectLst/>
              <a:uFillTx/>
              <a:latin typeface="Comic Sans MS"/>
            </a:endParaRPr>
          </a:p>
        </p:txBody>
      </p:sp>
      <p:sp>
        <p:nvSpPr>
          <p:cNvPr id="64"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3" presetClass="entr" fill="hold" nodeType="clickEffect" presetSubtype="10">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additive="repl">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fill="hold" nodeType="clickEffect" presetSubtype="10">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additive="repl">
                                        <p:cTn id="12"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57C944-D015-41F4-BFC8-25854AB3CF9D}"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66"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67" name="Picture 2" descr="scottishflag"/>
          <p:cNvPicPr/>
          <p:nvPr/>
        </p:nvPicPr>
        <p:blipFill>
          <a:blip r:embed="rId1"/>
          <a:stretch/>
        </p:blipFill>
        <p:spPr>
          <a:xfrm>
            <a:off x="1184400" y="714240"/>
            <a:ext cx="647640" cy="476280"/>
          </a:xfrm>
          <a:prstGeom prst="rect">
            <a:avLst/>
          </a:prstGeom>
          <a:noFill/>
          <a:ln w="0">
            <a:noFill/>
          </a:ln>
        </p:spPr>
      </p:pic>
      <p:pic>
        <p:nvPicPr>
          <p:cNvPr id="68" name="Picture 3" descr="Office Objects 0572"/>
          <p:cNvPicPr/>
          <p:nvPr/>
        </p:nvPicPr>
        <p:blipFill>
          <a:blip r:embed="rId2"/>
          <a:stretch/>
        </p:blipFill>
        <p:spPr>
          <a:xfrm>
            <a:off x="7246800" y="237960"/>
            <a:ext cx="1444680" cy="1468440"/>
          </a:xfrm>
          <a:prstGeom prst="rect">
            <a:avLst/>
          </a:prstGeom>
          <a:noFill/>
          <a:ln w="0">
            <a:noFill/>
          </a:ln>
        </p:spPr>
      </p:pic>
      <p:sp>
        <p:nvSpPr>
          <p:cNvPr id="69"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70" name="Text Box 17"/>
          <p:cNvSpPr/>
          <p:nvPr/>
        </p:nvSpPr>
        <p:spPr>
          <a:xfrm>
            <a:off x="1077120" y="2154240"/>
            <a:ext cx="577692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sng" strike="noStrike">
                <a:solidFill>
                  <a:srgbClr val="FFFFFF"/>
                </a:solidFill>
                <a:effectLst/>
                <a:uFillTx/>
                <a:latin typeface="Comic Sans MS"/>
              </a:rPr>
              <a:t>Ex</a:t>
            </a:r>
            <a:r>
              <a:rPr lang="en-GB" sz="2400" b="0" u="none" strike="noStrike">
                <a:solidFill>
                  <a:srgbClr val="FFFFFF"/>
                </a:solidFill>
                <a:effectLst/>
                <a:uFillTx/>
                <a:latin typeface="Comic Sans MS"/>
              </a:rPr>
              <a:t> : </a:t>
            </a:r>
            <a:r>
              <a:rPr lang="en-GB" sz="2400" b="0" u="none" strike="noStrike">
                <a:solidFill>
                  <a:srgbClr val="FFFFFF"/>
                </a:solidFill>
                <a:effectLst/>
                <a:uFillTx/>
                <a:latin typeface="Comic Sans MS"/>
              </a:rPr>
              <a:t>	</a:t>
            </a:r>
            <a:r>
              <a:rPr lang="en-GB" sz="2400" b="0" u="none" strike="noStrike">
                <a:solidFill>
                  <a:srgbClr val="FFFFFF"/>
                </a:solidFill>
                <a:effectLst/>
                <a:uFillTx/>
                <a:latin typeface="Comic Sans MS"/>
              </a:rPr>
              <a:t>What is the best deal for Petrol.</a:t>
            </a:r>
            <a:endParaRPr lang="en-US" sz="2400" b="0" u="none" strike="noStrike">
              <a:solidFill>
                <a:srgbClr val="FFFFFF"/>
              </a:solidFill>
              <a:effectLst/>
              <a:uFillTx/>
              <a:latin typeface="Comic Sans MS"/>
            </a:endParaRPr>
          </a:p>
        </p:txBody>
      </p:sp>
      <p:sp>
        <p:nvSpPr>
          <p:cNvPr id="71" name="Cloud 29"/>
          <p:cNvSpPr/>
          <p:nvPr/>
        </p:nvSpPr>
        <p:spPr>
          <a:xfrm>
            <a:off x="471600" y="2963880"/>
            <a:ext cx="6080040" cy="3309840"/>
          </a:xfrm>
          <a:custGeom>
            <a:avLst/>
            <a:gdLst>
              <a:gd name="textAreaLeft" fmla="*/ 837720 w 6080040"/>
              <a:gd name="textAreaRight" fmla="*/ 4809960 w 6080040"/>
              <a:gd name="textAreaTop" fmla="*/ 499680 h 3309840"/>
              <a:gd name="textAreaBottom" fmla="*/ 2656800 h 3309840"/>
              <a:gd name="GluePoint1X" fmla="*/ 6075058 w 43200"/>
              <a:gd name="GluePoint1Y" fmla="*/ 1654969 h 43200"/>
              <a:gd name="GluePoint2X" fmla="*/ 3040063 w 43200"/>
              <a:gd name="GluePoint2Y" fmla="*/ 3306413 h 43200"/>
              <a:gd name="GluePoint3X" fmla="*/ 18860 w 43200"/>
              <a:gd name="GluePoint3Y" fmla="*/ 1654969 h 43200"/>
              <a:gd name="GluePoint4X" fmla="*/ 3040063 w 43200"/>
              <a:gd name="GluePoint4Y" fmla="*/ 1892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80808"/>
                </a:solidFill>
                <a:effectLst/>
                <a:uFillTx/>
                <a:latin typeface="Comic Sans MS"/>
              </a:rPr>
              <a:t>Deal 2 - Proportion method</a:t>
            </a:r>
            <a:endParaRPr lang="en-US" sz="2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l</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	</a:t>
            </a:r>
            <a:r>
              <a:rPr lang="en-GB" sz="2400" b="0" u="none" strike="noStrike">
                <a:solidFill>
                  <a:srgbClr val="FFFF00"/>
                </a:solidFill>
                <a:effectLst/>
                <a:uFillTx/>
                <a:latin typeface="Tahoma"/>
              </a:rPr>
              <a:t> </a:t>
            </a:r>
            <a:r>
              <a:rPr lang="en-GB" sz="2400" b="0" u="none" strike="noStrike">
                <a:solidFill>
                  <a:srgbClr val="000033"/>
                </a:solidFill>
                <a:effectLst/>
                <a:uFillTx/>
                <a:latin typeface="Comic Sans MS"/>
              </a:rPr>
              <a: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60 </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Wingdings"/>
                <a:ea typeface="Wingdings"/>
              </a:rPr>
              <a: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65.40</a:t>
            </a:r>
            <a:endParaRPr lang="en-US" sz="24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           1</a:t>
            </a:r>
            <a:r>
              <a:rPr lang="en-GB" sz="2400" b="0" u="none" strike="noStrike">
                <a:solidFill>
                  <a:srgbClr val="080808"/>
                </a:solidFill>
                <a:effectLst/>
                <a:uFillTx/>
                <a:latin typeface="Comic Sans MS"/>
              </a:rPr>
              <a:t>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72" name="Cloud 30"/>
          <p:cNvSpPr/>
          <p:nvPr/>
        </p:nvSpPr>
        <p:spPr>
          <a:xfrm>
            <a:off x="0" y="353880"/>
            <a:ext cx="3106800" cy="1538280"/>
          </a:xfrm>
          <a:custGeom>
            <a:avLst/>
            <a:gdLst>
              <a:gd name="textAreaLeft" fmla="*/ 428040 w 3106800"/>
              <a:gd name="textAreaRight" fmla="*/ 2457720 w 3106800"/>
              <a:gd name="textAreaTop" fmla="*/ 232200 h 1538280"/>
              <a:gd name="textAreaBottom" fmla="*/ 1234800 h 1538280"/>
              <a:gd name="GluePoint1X" fmla="*/ 3104149 w 43200"/>
              <a:gd name="GluePoint1Y" fmla="*/ 769144 h 43200"/>
              <a:gd name="GluePoint2X" fmla="*/ 1553369 w 43200"/>
              <a:gd name="GluePoint2Y" fmla="*/ 1536649 h 43200"/>
              <a:gd name="GluePoint3X" fmla="*/ 9637 w 43200"/>
              <a:gd name="GluePoint3Y" fmla="*/ 769144 h 43200"/>
              <a:gd name="GluePoint4X" fmla="*/ 1553369 w 43200"/>
              <a:gd name="GluePoint4Y" fmla="*/ 87953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Are we expecting more or less</a:t>
            </a:r>
            <a:endParaRPr lang="en-US" sz="2400" b="0" u="none" strike="noStrike">
              <a:solidFill>
                <a:srgbClr val="FFFFFF"/>
              </a:solidFill>
              <a:effectLst/>
              <a:uFillTx/>
              <a:latin typeface="Comic Sans MS"/>
            </a:endParaRPr>
          </a:p>
        </p:txBody>
      </p:sp>
      <p:sp>
        <p:nvSpPr>
          <p:cNvPr id="73" name="Rectangle 31"/>
          <p:cNvSpPr/>
          <p:nvPr/>
        </p:nvSpPr>
        <p:spPr>
          <a:xfrm>
            <a:off x="927360" y="4487760"/>
            <a:ext cx="10422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(less) </a:t>
            </a:r>
            <a:endParaRPr lang="en-US" sz="2400" b="0" u="none" strike="noStrike">
              <a:solidFill>
                <a:srgbClr val="FFFFFF"/>
              </a:solidFill>
              <a:effectLst/>
              <a:uFillTx/>
              <a:latin typeface="Comic Sans MS"/>
            </a:endParaRPr>
          </a:p>
        </p:txBody>
      </p:sp>
      <p:graphicFrame>
        <p:nvGraphicFramePr>
          <p:cNvPr id="74" name="Object 30"/>
          <p:cNvGraphicFramePr/>
          <p:nvPr/>
        </p:nvGraphicFramePr>
        <p:xfrm>
          <a:off x="2778120" y="4640400"/>
          <a:ext cx="1616040" cy="844560"/>
        </p:xfrm>
        <a:graphic>
          <a:graphicData uri="http://schemas.openxmlformats.org/presentationml/2006/ole">
            <p:oleObj r:id="rId3" spid="">
              <p:embed/>
              <p:pic>
                <p:nvPicPr>
                  <p:cNvPr id="75" name="Object 30"/>
                  <p:cNvPicPr/>
                  <p:nvPr/>
                </p:nvPicPr>
                <p:blipFill>
                  <a:blip r:embed="rId4"/>
                  <a:stretch/>
                </p:blipFill>
                <p:spPr>
                  <a:xfrm>
                    <a:off x="2778120" y="4640400"/>
                    <a:ext cx="1616040" cy="844560"/>
                  </a:xfrm>
                  <a:prstGeom prst="rect">
                    <a:avLst/>
                  </a:prstGeom>
                  <a:noFill/>
                  <a:ln w="0">
                    <a:noFill/>
                  </a:ln>
                </p:spPr>
              </p:pic>
            </p:oleObj>
          </a:graphicData>
        </a:graphic>
      </p:graphicFrame>
      <p:graphicFrame>
        <p:nvGraphicFramePr>
          <p:cNvPr id="76" name="Object 31"/>
          <p:cNvGraphicFramePr/>
          <p:nvPr/>
        </p:nvGraphicFramePr>
        <p:xfrm>
          <a:off x="4435560" y="4835520"/>
          <a:ext cx="911160" cy="453960"/>
        </p:xfrm>
        <a:graphic>
          <a:graphicData uri="http://schemas.openxmlformats.org/presentationml/2006/ole">
            <p:oleObj r:id="rId5" spid="">
              <p:embed/>
              <p:pic>
                <p:nvPicPr>
                  <p:cNvPr id="77" name="Object 31"/>
                  <p:cNvPicPr/>
                  <p:nvPr/>
                </p:nvPicPr>
                <p:blipFill>
                  <a:blip r:embed="rId6"/>
                  <a:stretch/>
                </p:blipFill>
                <p:spPr>
                  <a:xfrm>
                    <a:off x="4435560" y="4835520"/>
                    <a:ext cx="911160" cy="453960"/>
                  </a:xfrm>
                  <a:prstGeom prst="rect">
                    <a:avLst/>
                  </a:prstGeom>
                  <a:noFill/>
                  <a:ln w="0">
                    <a:noFill/>
                  </a:ln>
                </p:spPr>
              </p:pic>
            </p:oleObj>
          </a:graphicData>
        </a:graphic>
      </p:graphicFrame>
      <p:sp>
        <p:nvSpPr>
          <p:cNvPr id="78"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graphicFrame>
        <p:nvGraphicFramePr>
          <p:cNvPr id="79" name=""/>
          <p:cNvGraphicFramePr/>
          <p:nvPr/>
        </p:nvGraphicFramePr>
        <p:xfrm>
          <a:off x="6315120" y="2952720"/>
          <a:ext cx="2828880" cy="1112760"/>
        </p:xfrm>
        <a:graphic>
          <a:graphicData uri="http://schemas.openxmlformats.org/drawingml/2006/table">
            <a:tbl>
              <a:tblPr/>
              <a:tblGrid>
                <a:gridCol w="1414440"/>
                <a:gridCol w="1414440"/>
              </a:tblGrid>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Deal 1</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Deal 2</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60 litres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38 litres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£65.40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£40.66</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bl>
          </a:graphicData>
        </a:graphic>
      </p:graphicFrame>
    </p:spTree>
  </p:cSld>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presetID="2" presetClass="entr" fill="hold" nodeType="clickEffect" presetSubtype="4">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additive="base">
                                        <p:cTn id="19" dur="500" fill="hold"/>
                                        <p:tgtEl>
                                          <p:spTgt spid="71"/>
                                        </p:tgtEl>
                                        <p:attrNameLst>
                                          <p:attrName>ppt_x</p:attrName>
                                        </p:attrNameLst>
                                      </p:cBhvr>
                                      <p:tavLst>
                                        <p:tav>
                                          <p:val>
                                            <p:strVal val="#ppt_x"/>
                                          </p:val>
                                        </p:tav>
                                        <p:tav tm="100000">
                                          <p:val>
                                            <p:strVal val="#ppt_x"/>
                                          </p:val>
                                        </p:tav>
                                      </p:tavLst>
                                    </p:anim>
                                    <p:anim calcmode="lin" valueType="num">
                                      <p:cBhvr additive="base">
                                        <p:cTn id="20" dur="500" fill="hold"/>
                                        <p:tgtEl>
                                          <p:spTgt spid="71"/>
                                        </p:tgtEl>
                                        <p:attrNameLst>
                                          <p:attrName>ppt_y</p:attrName>
                                        </p:attrNameLst>
                                      </p:cBhvr>
                                      <p:tavLst>
                                        <p:tav>
                                          <p:val>
                                            <p:strVal val="1+#ppt_h/2"/>
                                          </p:val>
                                        </p:tav>
                                        <p:tav tm="100000">
                                          <p:val>
                                            <p:strVal val="#ppt_y"/>
                                          </p:val>
                                        </p:tav>
                                      </p:tavLst>
                                    </p:anim>
                                  </p:childTnLst>
                                </p:cTn>
                              </p:par>
                            </p:childTnLst>
                          </p:cTn>
                        </p:par>
                        <p:par>
                          <p:cTn id="21" fill="hold">
                            <p:stCondLst>
                              <p:cond delay="500"/>
                            </p:stCondLst>
                            <p:childTnLst>
                              <p:par>
                                <p:cTn id="22" presetID="27" presetClass="entr" fill="hold" nodeType="afterEffect">
                                  <p:stCondLst>
                                    <p:cond delay="0"/>
                                  </p:stCondLst>
                                  <p:iterate type="lt">
                                    <p:tmAbs val="40"/>
                                  </p:iterate>
                                  <p:childTnLst>
                                    <p:set>
                                      <p:cBhvr>
                                        <p:cTn id="23" dur="1" fill="hold">
                                          <p:stCondLst>
                                            <p:cond delay="0"/>
                                          </p:stCondLst>
                                        </p:cTn>
                                        <p:tgtEl>
                                          <p:spTgt spid="71">
                                            <p:txEl>
                                              <p:pRg st="0" end="0"/>
                                            </p:txEl>
                                          </p:spTgt>
                                        </p:tgtEl>
                                        <p:attrNameLst>
                                          <p:attrName>style.visibility</p:attrName>
                                        </p:attrNameLst>
                                      </p:cBhvr>
                                      <p:to>
                                        <p:strVal val="visible"/>
                                      </p:to>
                                    </p:set>
                                    <p:anim calcmode="discrete" valueType="clr">
                                      <p:cBhvr additive="repl">
                                        <p:cTn id="24" dur="80"/>
                                        <p:tgtEl>
                                          <p:spTgt spid="71">
                                            <p:txEl>
                                              <p:pRg st="0" end="0"/>
                                            </p:txEl>
                                          </p:spTgt>
                                        </p:tgtEl>
                                        <p:attrNameLst>
                                          <p:attrName>style.color</p:attrName>
                                        </p:attrNameLst>
                                      </p:cBhvr>
                                      <p:tavLst>
                                        <p:tav>
                                          <p:val>
                                            <p:strVal val="rgb(-1,102,0)"/>
                                          </p:val>
                                        </p:tav>
                                        <p:tav tm="50000">
                                          <p:val>
                                            <p:strVal val="rgb(-52,-1,-1)"/>
                                          </p:val>
                                        </p:tav>
                                      </p:tavLst>
                                    </p:anim>
                                    <p:anim calcmode="discrete" valueType="clr">
                                      <p:cBhvr additive="repl">
                                        <p:cTn id="25" dur="80"/>
                                        <p:tgtEl>
                                          <p:spTgt spid="71">
                                            <p:txEl>
                                              <p:pRg st="0" end="0"/>
                                            </p:txEl>
                                          </p:spTgt>
                                        </p:tgtEl>
                                        <p:attrNameLst>
                                          <p:attrName>fillcolor</p:attrName>
                                        </p:attrNameLst>
                                      </p:cBhvr>
                                      <p:tavLst>
                                        <p:tav>
                                          <p:val>
                                            <p:strVal val="rgb(-1,102,0)"/>
                                          </p:val>
                                        </p:tav>
                                        <p:tav tm="50000">
                                          <p:val>
                                            <p:strVal val="rgb(-52,-1,-1)"/>
                                          </p:val>
                                        </p:tav>
                                      </p:tavLst>
                                    </p:anim>
                                    <p:set>
                                      <p:cBhvr>
                                        <p:cTn id="26" dur="80"/>
                                        <p:tgtEl>
                                          <p:spTgt spid="71">
                                            <p:txEl>
                                              <p:pRg st="0" end="0"/>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fill="hold" nodeType="clickEffect">
                                  <p:stCondLst>
                                    <p:cond delay="0"/>
                                  </p:stCondLst>
                                  <p:iterate type="lt">
                                    <p:tmAbs val="40"/>
                                  </p:iterate>
                                  <p:childTnLst>
                                    <p:set>
                                      <p:cBhvr>
                                        <p:cTn id="30" dur="1" fill="hold">
                                          <p:stCondLst>
                                            <p:cond delay="0"/>
                                          </p:stCondLst>
                                        </p:cTn>
                                        <p:tgtEl>
                                          <p:spTgt spid="71">
                                            <p:txEl>
                                              <p:pRg st="1" end="1"/>
                                            </p:txEl>
                                          </p:spTgt>
                                        </p:tgtEl>
                                        <p:attrNameLst>
                                          <p:attrName>style.visibility</p:attrName>
                                        </p:attrNameLst>
                                      </p:cBhvr>
                                      <p:to>
                                        <p:strVal val="visible"/>
                                      </p:to>
                                    </p:set>
                                    <p:anim calcmode="discrete" valueType="clr">
                                      <p:cBhvr additive="repl">
                                        <p:cTn id="31" dur="80"/>
                                        <p:tgtEl>
                                          <p:spTgt spid="71">
                                            <p:txEl>
                                              <p:pRg st="1" end="1"/>
                                            </p:txEl>
                                          </p:spTgt>
                                        </p:tgtEl>
                                        <p:attrNameLst>
                                          <p:attrName>style.color</p:attrName>
                                        </p:attrNameLst>
                                      </p:cBhvr>
                                      <p:tavLst>
                                        <p:tav>
                                          <p:val>
                                            <p:strVal val="rgb(-1,102,0)"/>
                                          </p:val>
                                        </p:tav>
                                        <p:tav tm="50000">
                                          <p:val>
                                            <p:strVal val="rgb(-52,-1,-1)"/>
                                          </p:val>
                                        </p:tav>
                                      </p:tavLst>
                                    </p:anim>
                                    <p:anim calcmode="discrete" valueType="clr">
                                      <p:cBhvr additive="repl">
                                        <p:cTn id="32" dur="80"/>
                                        <p:tgtEl>
                                          <p:spTgt spid="71">
                                            <p:txEl>
                                              <p:pRg st="1" end="1"/>
                                            </p:txEl>
                                          </p:spTgt>
                                        </p:tgtEl>
                                        <p:attrNameLst>
                                          <p:attrName>fillcolor</p:attrName>
                                        </p:attrNameLst>
                                      </p:cBhvr>
                                      <p:tavLst>
                                        <p:tav>
                                          <p:val>
                                            <p:strVal val="rgb(-1,102,0)"/>
                                          </p:val>
                                        </p:tav>
                                        <p:tav tm="50000">
                                          <p:val>
                                            <p:strVal val="rgb(-52,-1,-1)"/>
                                          </p:val>
                                        </p:tav>
                                      </p:tavLst>
                                    </p:anim>
                                    <p:set>
                                      <p:cBhvr>
                                        <p:cTn id="33" dur="80"/>
                                        <p:tgtEl>
                                          <p:spTgt spid="71">
                                            <p:txEl>
                                              <p:pRg st="1" end="1"/>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fill="hold" nodeType="clickEffect">
                                  <p:stCondLst>
                                    <p:cond delay="0"/>
                                  </p:stCondLst>
                                  <p:iterate type="lt">
                                    <p:tmAbs val="40"/>
                                  </p:iterate>
                                  <p:childTnLst>
                                    <p:set>
                                      <p:cBhvr>
                                        <p:cTn id="37" dur="1" fill="hold">
                                          <p:stCondLst>
                                            <p:cond delay="0"/>
                                          </p:stCondLst>
                                        </p:cTn>
                                        <p:tgtEl>
                                          <p:spTgt spid="71">
                                            <p:txEl>
                                              <p:pRg st="2" end="2"/>
                                            </p:txEl>
                                          </p:spTgt>
                                        </p:tgtEl>
                                        <p:attrNameLst>
                                          <p:attrName>style.visibility</p:attrName>
                                        </p:attrNameLst>
                                      </p:cBhvr>
                                      <p:to>
                                        <p:strVal val="visible"/>
                                      </p:to>
                                    </p:set>
                                    <p:anim calcmode="discrete" valueType="clr">
                                      <p:cBhvr additive="repl">
                                        <p:cTn id="38" dur="80"/>
                                        <p:tgtEl>
                                          <p:spTgt spid="71">
                                            <p:txEl>
                                              <p:pRg st="2" end="2"/>
                                            </p:txEl>
                                          </p:spTgt>
                                        </p:tgtEl>
                                        <p:attrNameLst>
                                          <p:attrName>style.color</p:attrName>
                                        </p:attrNameLst>
                                      </p:cBhvr>
                                      <p:tavLst>
                                        <p:tav>
                                          <p:val>
                                            <p:strVal val="rgb(-1,102,0)"/>
                                          </p:val>
                                        </p:tav>
                                        <p:tav tm="50000">
                                          <p:val>
                                            <p:strVal val="rgb(-52,-1,-1)"/>
                                          </p:val>
                                        </p:tav>
                                      </p:tavLst>
                                    </p:anim>
                                    <p:anim calcmode="discrete" valueType="clr">
                                      <p:cBhvr additive="repl">
                                        <p:cTn id="39" dur="80"/>
                                        <p:tgtEl>
                                          <p:spTgt spid="71">
                                            <p:txEl>
                                              <p:pRg st="2" end="2"/>
                                            </p:txEl>
                                          </p:spTgt>
                                        </p:tgtEl>
                                        <p:attrNameLst>
                                          <p:attrName>fillcolor</p:attrName>
                                        </p:attrNameLst>
                                      </p:cBhvr>
                                      <p:tavLst>
                                        <p:tav>
                                          <p:val>
                                            <p:strVal val="rgb(-1,102,0)"/>
                                          </p:val>
                                        </p:tav>
                                        <p:tav tm="50000">
                                          <p:val>
                                            <p:strVal val="rgb(-52,-1,-1)"/>
                                          </p:val>
                                        </p:tav>
                                      </p:tavLst>
                                    </p:anim>
                                    <p:set>
                                      <p:cBhvr>
                                        <p:cTn id="40" dur="80"/>
                                        <p:tgtEl>
                                          <p:spTgt spid="71">
                                            <p:txEl>
                                              <p:pRg st="2" end="2"/>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fill="hold" nodeType="clickEffect">
                                  <p:stCondLst>
                                    <p:cond delay="0"/>
                                  </p:stCondLst>
                                  <p:iterate type="lt">
                                    <p:tmAbs val="40"/>
                                  </p:iterate>
                                  <p:childTnLst>
                                    <p:set>
                                      <p:cBhvr>
                                        <p:cTn id="44" dur="1" fill="hold">
                                          <p:stCondLst>
                                            <p:cond delay="0"/>
                                          </p:stCondLst>
                                        </p:cTn>
                                        <p:tgtEl>
                                          <p:spTgt spid="71">
                                            <p:txEl>
                                              <p:pRg st="3" end="3"/>
                                            </p:txEl>
                                          </p:spTgt>
                                        </p:tgtEl>
                                        <p:attrNameLst>
                                          <p:attrName>style.visibility</p:attrName>
                                        </p:attrNameLst>
                                      </p:cBhvr>
                                      <p:to>
                                        <p:strVal val="visible"/>
                                      </p:to>
                                    </p:set>
                                    <p:anim calcmode="discrete" valueType="clr">
                                      <p:cBhvr additive="repl">
                                        <p:cTn id="45" dur="80"/>
                                        <p:tgtEl>
                                          <p:spTgt spid="71">
                                            <p:txEl>
                                              <p:pRg st="3" end="3"/>
                                            </p:txEl>
                                          </p:spTgt>
                                        </p:tgtEl>
                                        <p:attrNameLst>
                                          <p:attrName>style.color</p:attrName>
                                        </p:attrNameLst>
                                      </p:cBhvr>
                                      <p:tavLst>
                                        <p:tav>
                                          <p:val>
                                            <p:strVal val="rgb(-1,102,0)"/>
                                          </p:val>
                                        </p:tav>
                                        <p:tav tm="50000">
                                          <p:val>
                                            <p:strVal val="rgb(-52,-1,-1)"/>
                                          </p:val>
                                        </p:tav>
                                      </p:tavLst>
                                    </p:anim>
                                    <p:anim calcmode="discrete" valueType="clr">
                                      <p:cBhvr additive="repl">
                                        <p:cTn id="46" dur="80"/>
                                        <p:tgtEl>
                                          <p:spTgt spid="71">
                                            <p:txEl>
                                              <p:pRg st="3" end="3"/>
                                            </p:txEl>
                                          </p:spTgt>
                                        </p:tgtEl>
                                        <p:attrNameLst>
                                          <p:attrName>fillcolor</p:attrName>
                                        </p:attrNameLst>
                                      </p:cBhvr>
                                      <p:tavLst>
                                        <p:tav>
                                          <p:val>
                                            <p:strVal val="rgb(-1,102,0)"/>
                                          </p:val>
                                        </p:tav>
                                        <p:tav tm="50000">
                                          <p:val>
                                            <p:strVal val="rgb(-52,-1,-1)"/>
                                          </p:val>
                                        </p:tav>
                                      </p:tavLst>
                                    </p:anim>
                                    <p:set>
                                      <p:cBhvr>
                                        <p:cTn id="47" dur="80"/>
                                        <p:tgtEl>
                                          <p:spTgt spid="71">
                                            <p:txEl>
                                              <p:pRg st="3" end="3"/>
                                            </p:txEl>
                                          </p:spTgt>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 presetClass="entr" fill="hold" nodeType="clickEffect" presetSubtype="8">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p:val>
                                            <p:strVal val="0-#ppt_w/2"/>
                                          </p:val>
                                        </p:tav>
                                        <p:tav tm="100000">
                                          <p:val>
                                            <p:strVal val="#ppt_x"/>
                                          </p:val>
                                        </p:tav>
                                      </p:tavLst>
                                    </p:anim>
                                    <p:anim calcmode="lin" valueType="num">
                                      <p:cBhvr additive="base">
                                        <p:cTn id="53" dur="500" fill="hold"/>
                                        <p:tgtEl>
                                          <p:spTgt spid="72"/>
                                        </p:tgtEl>
                                        <p:attrNameLst>
                                          <p:attrName>ppt_y</p:attrName>
                                        </p:attrNameLst>
                                      </p:cBhvr>
                                      <p:tavLst>
                                        <p:tav>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7" presetClass="entr" fill="hold" nodeType="clickEffect">
                                  <p:stCondLst>
                                    <p:cond delay="0"/>
                                  </p:stCondLst>
                                  <p:iterate type="lt">
                                    <p:tmAbs val="40"/>
                                  </p:iterate>
                                  <p:childTnLst>
                                    <p:set>
                                      <p:cBhvr>
                                        <p:cTn id="57" dur="1" fill="hold">
                                          <p:stCondLst>
                                            <p:cond delay="0"/>
                                          </p:stCondLst>
                                        </p:cTn>
                                        <p:tgtEl>
                                          <p:spTgt spid="73"/>
                                        </p:tgtEl>
                                        <p:attrNameLst>
                                          <p:attrName>style.visibility</p:attrName>
                                        </p:attrNameLst>
                                      </p:cBhvr>
                                      <p:to>
                                        <p:strVal val="visible"/>
                                      </p:to>
                                    </p:set>
                                    <p:anim calcmode="discrete" valueType="clr">
                                      <p:cBhvr additive="repl">
                                        <p:cTn id="58" dur="80"/>
                                        <p:tgtEl>
                                          <p:spTgt spid="73"/>
                                        </p:tgtEl>
                                        <p:attrNameLst>
                                          <p:attrName>style.color</p:attrName>
                                        </p:attrNameLst>
                                      </p:cBhvr>
                                      <p:tavLst>
                                        <p:tav>
                                          <p:val>
                                            <p:strVal val="rgb(-1,102,0)"/>
                                          </p:val>
                                        </p:tav>
                                        <p:tav tm="50000">
                                          <p:val>
                                            <p:strVal val="rgb(-52,-1,-1)"/>
                                          </p:val>
                                        </p:tav>
                                      </p:tavLst>
                                    </p:anim>
                                    <p:anim calcmode="discrete" valueType="clr">
                                      <p:cBhvr additive="repl">
                                        <p:cTn id="59" dur="80"/>
                                        <p:tgtEl>
                                          <p:spTgt spid="73"/>
                                        </p:tgtEl>
                                        <p:attrNameLst>
                                          <p:attrName>fillcolor</p:attrName>
                                        </p:attrNameLst>
                                      </p:cBhvr>
                                      <p:tavLst>
                                        <p:tav>
                                          <p:val>
                                            <p:strVal val="rgb(-1,102,0)"/>
                                          </p:val>
                                        </p:tav>
                                        <p:tav tm="50000">
                                          <p:val>
                                            <p:strVal val="rgb(-52,-1,-1)"/>
                                          </p:val>
                                        </p:tav>
                                      </p:tavLst>
                                    </p:anim>
                                    <p:set>
                                      <p:cBhvr>
                                        <p:cTn id="60" dur="80"/>
                                        <p:tgtEl>
                                          <p:spTgt spid="73"/>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2" presetClass="entr" fill="hold" nodeType="clickEffect" presetSubtype="8">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wipe(left)">
                                      <p:cBhvr additive="repl">
                                        <p:cTn id="65" dur="500"/>
                                        <p:tgtEl>
                                          <p:spTgt spid="7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fill="hold" nodeType="clickEffect" presetSubtype="8">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left)">
                                      <p:cBhvr additive="repl">
                                        <p:cTn id="70" dur="500"/>
                                        <p:tgtEl>
                                          <p:spTgt spid="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94E3A2-CBD8-4EA6-9BAA-CD32DD4A1BC1}"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81"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82" name="Picture 2" descr="scottishflag"/>
          <p:cNvPicPr/>
          <p:nvPr/>
        </p:nvPicPr>
        <p:blipFill>
          <a:blip r:embed="rId1"/>
          <a:stretch/>
        </p:blipFill>
        <p:spPr>
          <a:xfrm>
            <a:off x="1184400" y="714240"/>
            <a:ext cx="647640" cy="476280"/>
          </a:xfrm>
          <a:prstGeom prst="rect">
            <a:avLst/>
          </a:prstGeom>
          <a:noFill/>
          <a:ln w="0">
            <a:noFill/>
          </a:ln>
        </p:spPr>
      </p:pic>
      <p:pic>
        <p:nvPicPr>
          <p:cNvPr id="83" name="Picture 3" descr="Office Objects 0572"/>
          <p:cNvPicPr/>
          <p:nvPr/>
        </p:nvPicPr>
        <p:blipFill>
          <a:blip r:embed="rId2"/>
          <a:stretch/>
        </p:blipFill>
        <p:spPr>
          <a:xfrm>
            <a:off x="7246800" y="237960"/>
            <a:ext cx="1444680" cy="1468440"/>
          </a:xfrm>
          <a:prstGeom prst="rect">
            <a:avLst/>
          </a:prstGeom>
          <a:noFill/>
          <a:ln w="0">
            <a:noFill/>
          </a:ln>
        </p:spPr>
      </p:pic>
      <p:sp>
        <p:nvSpPr>
          <p:cNvPr id="84"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85" name="Text Box 17"/>
          <p:cNvSpPr/>
          <p:nvPr/>
        </p:nvSpPr>
        <p:spPr>
          <a:xfrm>
            <a:off x="1077120" y="2154240"/>
            <a:ext cx="577692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sng" strike="noStrike">
                <a:solidFill>
                  <a:srgbClr val="FFFFFF"/>
                </a:solidFill>
                <a:effectLst/>
                <a:uFillTx/>
                <a:latin typeface="Comic Sans MS"/>
              </a:rPr>
              <a:t>Ex</a:t>
            </a:r>
            <a:r>
              <a:rPr lang="en-GB" sz="2400" b="0" u="none" strike="noStrike">
                <a:solidFill>
                  <a:srgbClr val="FFFFFF"/>
                </a:solidFill>
                <a:effectLst/>
                <a:uFillTx/>
                <a:latin typeface="Comic Sans MS"/>
              </a:rPr>
              <a:t> : </a:t>
            </a:r>
            <a:r>
              <a:rPr lang="en-GB" sz="2400" b="0" u="none" strike="noStrike">
                <a:solidFill>
                  <a:srgbClr val="FFFFFF"/>
                </a:solidFill>
                <a:effectLst/>
                <a:uFillTx/>
                <a:latin typeface="Comic Sans MS"/>
              </a:rPr>
              <a:t>	</a:t>
            </a:r>
            <a:r>
              <a:rPr lang="en-GB" sz="2400" b="0" u="none" strike="noStrike">
                <a:solidFill>
                  <a:srgbClr val="FFFFFF"/>
                </a:solidFill>
                <a:effectLst/>
                <a:uFillTx/>
                <a:latin typeface="Comic Sans MS"/>
              </a:rPr>
              <a:t>What is the best deal for Petrol.</a:t>
            </a:r>
            <a:endParaRPr lang="en-US" sz="2400" b="0" u="none" strike="noStrike">
              <a:solidFill>
                <a:srgbClr val="FFFFFF"/>
              </a:solidFill>
              <a:effectLst/>
              <a:uFillTx/>
              <a:latin typeface="Comic Sans MS"/>
            </a:endParaRPr>
          </a:p>
        </p:txBody>
      </p:sp>
      <p:sp>
        <p:nvSpPr>
          <p:cNvPr id="86" name="Cloud 29"/>
          <p:cNvSpPr/>
          <p:nvPr/>
        </p:nvSpPr>
        <p:spPr>
          <a:xfrm>
            <a:off x="471600" y="2963880"/>
            <a:ext cx="6080040" cy="3309840"/>
          </a:xfrm>
          <a:custGeom>
            <a:avLst/>
            <a:gdLst>
              <a:gd name="textAreaLeft" fmla="*/ 837720 w 6080040"/>
              <a:gd name="textAreaRight" fmla="*/ 4809960 w 6080040"/>
              <a:gd name="textAreaTop" fmla="*/ 499680 h 3309840"/>
              <a:gd name="textAreaBottom" fmla="*/ 2656800 h 3309840"/>
              <a:gd name="GluePoint1X" fmla="*/ 6075058 w 43200"/>
              <a:gd name="GluePoint1Y" fmla="*/ 1654969 h 43200"/>
              <a:gd name="GluePoint2X" fmla="*/ 3040063 w 43200"/>
              <a:gd name="GluePoint2Y" fmla="*/ 3306413 h 43200"/>
              <a:gd name="GluePoint3X" fmla="*/ 18860 w 43200"/>
              <a:gd name="GluePoint3Y" fmla="*/ 1654969 h 43200"/>
              <a:gd name="GluePoint4X" fmla="*/ 3040063 w 43200"/>
              <a:gd name="GluePoint4Y" fmla="*/ 1892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80808"/>
                </a:solidFill>
                <a:effectLst/>
                <a:uFillTx/>
                <a:latin typeface="Comic Sans MS"/>
              </a:rPr>
              <a:t>Deal 2 - Proportion method</a:t>
            </a:r>
            <a:endParaRPr lang="en-US" sz="2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l</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	</a:t>
            </a:r>
            <a:r>
              <a:rPr lang="en-GB" sz="2400" b="0" u="none" strike="noStrike">
                <a:solidFill>
                  <a:srgbClr val="FFFF00"/>
                </a:solidFill>
                <a:effectLst/>
                <a:uFillTx/>
                <a:latin typeface="Tahoma"/>
              </a:rPr>
              <a:t> </a:t>
            </a:r>
            <a:r>
              <a:rPr lang="en-GB" sz="2400" b="0" u="none" strike="noStrike">
                <a:solidFill>
                  <a:srgbClr val="000033"/>
                </a:solidFill>
                <a:effectLst/>
                <a:uFillTx/>
                <a:latin typeface="Comic Sans MS"/>
              </a:rPr>
              <a: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38 </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Wingdings"/>
                <a:ea typeface="Wingdings"/>
              </a:rPr>
              <a: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40.66</a:t>
            </a:r>
            <a:endParaRPr lang="en-US" sz="24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           1</a:t>
            </a:r>
            <a:r>
              <a:rPr lang="en-GB" sz="2400" b="0" u="none" strike="noStrike">
                <a:solidFill>
                  <a:srgbClr val="080808"/>
                </a:solidFill>
                <a:effectLst/>
                <a:uFillTx/>
                <a:latin typeface="Comic Sans MS"/>
              </a:rPr>
              <a:t>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87" name="Cloud 30"/>
          <p:cNvSpPr/>
          <p:nvPr/>
        </p:nvSpPr>
        <p:spPr>
          <a:xfrm>
            <a:off x="0" y="353880"/>
            <a:ext cx="3106800" cy="1538280"/>
          </a:xfrm>
          <a:custGeom>
            <a:avLst/>
            <a:gdLst>
              <a:gd name="textAreaLeft" fmla="*/ 428040 w 3106800"/>
              <a:gd name="textAreaRight" fmla="*/ 2457720 w 3106800"/>
              <a:gd name="textAreaTop" fmla="*/ 232200 h 1538280"/>
              <a:gd name="textAreaBottom" fmla="*/ 1234800 h 1538280"/>
              <a:gd name="GluePoint1X" fmla="*/ 3104149 w 43200"/>
              <a:gd name="GluePoint1Y" fmla="*/ 769144 h 43200"/>
              <a:gd name="GluePoint2X" fmla="*/ 1553369 w 43200"/>
              <a:gd name="GluePoint2Y" fmla="*/ 1536649 h 43200"/>
              <a:gd name="GluePoint3X" fmla="*/ 9637 w 43200"/>
              <a:gd name="GluePoint3Y" fmla="*/ 769144 h 43200"/>
              <a:gd name="GluePoint4X" fmla="*/ 1553369 w 43200"/>
              <a:gd name="GluePoint4Y" fmla="*/ 87953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Are we expecting more or less</a:t>
            </a:r>
            <a:endParaRPr lang="en-US" sz="2400" b="0" u="none" strike="noStrike">
              <a:solidFill>
                <a:srgbClr val="FFFFFF"/>
              </a:solidFill>
              <a:effectLst/>
              <a:uFillTx/>
              <a:latin typeface="Comic Sans MS"/>
            </a:endParaRPr>
          </a:p>
        </p:txBody>
      </p:sp>
      <p:sp>
        <p:nvSpPr>
          <p:cNvPr id="88" name="Rectangle 31"/>
          <p:cNvSpPr/>
          <p:nvPr/>
        </p:nvSpPr>
        <p:spPr>
          <a:xfrm>
            <a:off x="927360" y="4487760"/>
            <a:ext cx="10422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(less) </a:t>
            </a:r>
            <a:endParaRPr lang="en-US" sz="2400" b="0" u="none" strike="noStrike">
              <a:solidFill>
                <a:srgbClr val="FFFFFF"/>
              </a:solidFill>
              <a:effectLst/>
              <a:uFillTx/>
              <a:latin typeface="Comic Sans MS"/>
            </a:endParaRPr>
          </a:p>
        </p:txBody>
      </p:sp>
      <p:graphicFrame>
        <p:nvGraphicFramePr>
          <p:cNvPr id="89" name="Object 30"/>
          <p:cNvGraphicFramePr/>
          <p:nvPr/>
        </p:nvGraphicFramePr>
        <p:xfrm>
          <a:off x="2795760" y="4640400"/>
          <a:ext cx="1581120" cy="844560"/>
        </p:xfrm>
        <a:graphic>
          <a:graphicData uri="http://schemas.openxmlformats.org/presentationml/2006/ole">
            <p:oleObj r:id="rId3" spid="">
              <p:embed/>
              <p:pic>
                <p:nvPicPr>
                  <p:cNvPr id="90" name="Object 30"/>
                  <p:cNvPicPr/>
                  <p:nvPr/>
                </p:nvPicPr>
                <p:blipFill>
                  <a:blip r:embed="rId4"/>
                  <a:stretch/>
                </p:blipFill>
                <p:spPr>
                  <a:xfrm>
                    <a:off x="2795760" y="4640400"/>
                    <a:ext cx="1581120" cy="844560"/>
                  </a:xfrm>
                  <a:prstGeom prst="rect">
                    <a:avLst/>
                  </a:prstGeom>
                  <a:noFill/>
                  <a:ln w="0">
                    <a:noFill/>
                  </a:ln>
                </p:spPr>
              </p:pic>
            </p:oleObj>
          </a:graphicData>
        </a:graphic>
      </p:graphicFrame>
      <p:graphicFrame>
        <p:nvGraphicFramePr>
          <p:cNvPr id="91" name="Object 31"/>
          <p:cNvGraphicFramePr/>
          <p:nvPr/>
        </p:nvGraphicFramePr>
        <p:xfrm>
          <a:off x="4435560" y="4835520"/>
          <a:ext cx="911160" cy="453960"/>
        </p:xfrm>
        <a:graphic>
          <a:graphicData uri="http://schemas.openxmlformats.org/presentationml/2006/ole">
            <p:oleObj r:id="rId5" spid="">
              <p:embed/>
              <p:pic>
                <p:nvPicPr>
                  <p:cNvPr id="92" name="Object 31"/>
                  <p:cNvPicPr/>
                  <p:nvPr/>
                </p:nvPicPr>
                <p:blipFill>
                  <a:blip r:embed="rId6"/>
                  <a:stretch/>
                </p:blipFill>
                <p:spPr>
                  <a:xfrm>
                    <a:off x="4435560" y="4835520"/>
                    <a:ext cx="911160" cy="453960"/>
                  </a:xfrm>
                  <a:prstGeom prst="rect">
                    <a:avLst/>
                  </a:prstGeom>
                  <a:noFill/>
                  <a:ln w="0">
                    <a:noFill/>
                  </a:ln>
                </p:spPr>
              </p:pic>
            </p:oleObj>
          </a:graphicData>
        </a:graphic>
      </p:graphicFrame>
      <p:sp>
        <p:nvSpPr>
          <p:cNvPr id="93"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graphicFrame>
        <p:nvGraphicFramePr>
          <p:cNvPr id="94" name=""/>
          <p:cNvGraphicFramePr/>
          <p:nvPr/>
        </p:nvGraphicFramePr>
        <p:xfrm>
          <a:off x="6315120" y="2952720"/>
          <a:ext cx="2828880" cy="1112760"/>
        </p:xfrm>
        <a:graphic>
          <a:graphicData uri="http://schemas.openxmlformats.org/drawingml/2006/table">
            <a:tbl>
              <a:tblPr/>
              <a:tblGrid>
                <a:gridCol w="1414440"/>
                <a:gridCol w="1414440"/>
              </a:tblGrid>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Deal 1</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Deal 2</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60 litres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38 litres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£65.40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£40.66</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bl>
          </a:graphicData>
        </a:graphic>
      </p:graphicFrame>
      <p:sp>
        <p:nvSpPr>
          <p:cNvPr id="95" name="TextBox 14"/>
          <p:cNvSpPr/>
          <p:nvPr/>
        </p:nvSpPr>
        <p:spPr>
          <a:xfrm>
            <a:off x="6348240" y="5254560"/>
            <a:ext cx="2244960" cy="825480"/>
          </a:xfrm>
          <a:prstGeom prst="rect">
            <a:avLst/>
          </a:prstGeom>
          <a:noFill/>
          <a:ln w="0">
            <a:noFill/>
          </a:ln>
        </p:spPr>
        <p:style>
          <a:lnRef idx="0"/>
          <a:fillRef idx="0"/>
          <a:effectRef idx="0"/>
          <a:fontRef idx="minor"/>
        </p:style>
        <p:txBody>
          <a:bodyPr wrap="none" lIns="90000" tIns="46800" rIns="90000" bIns="46800" anchor="t">
            <a:sp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00"/>
                </a:solidFill>
                <a:effectLst/>
                <a:uFillTx/>
                <a:latin typeface="Comic Sans MS"/>
              </a:rPr>
              <a:t>Deal 2 is Best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00"/>
                </a:solidFill>
                <a:effectLst/>
                <a:uFillTx/>
                <a:latin typeface="Comic Sans MS"/>
              </a:rPr>
              <a:t>by 2p per litre</a:t>
            </a:r>
            <a:endParaRPr lang="en-US" sz="2400" b="0" u="none" strike="noStrike">
              <a:solidFill>
                <a:srgbClr val="FFFFFF"/>
              </a:solidFill>
              <a:effectLst/>
              <a:uFillTx/>
              <a:latin typeface="Comic Sans MS"/>
            </a:endParaRPr>
          </a:p>
        </p:txBody>
      </p:sp>
    </p:spTree>
  </p:cSld>
  <p:timing>
    <p:tnLst>
      <p:par>
        <p:cTn id="71" dur="indefinite" restart="never" nodeType="tmRoot">
          <p:childTnLst>
            <p:seq>
              <p:cTn id="72" dur="indefinite" nodeType="mainSeq">
                <p:childTnLst>
                  <p:par>
                    <p:cTn id="73" fill="hold">
                      <p:stCondLst>
                        <p:cond delay="indefinite"/>
                      </p:stCondLst>
                      <p:childTnLst>
                        <p:par>
                          <p:cTn id="74" fill="hold">
                            <p:stCondLst>
                              <p:cond delay="0"/>
                            </p:stCondLst>
                            <p:childTnLst>
                              <p:par>
                                <p:cTn id="75" presetID="2" presetClass="entr" fill="hold" nodeType="clickEffect" presetSubtype="4">
                                  <p:stCondLst>
                                    <p:cond delay="0"/>
                                  </p:stCondLst>
                                  <p:childTnLst>
                                    <p:set>
                                      <p:cBhvr>
                                        <p:cTn id="76" dur="1" fill="hold">
                                          <p:stCondLst>
                                            <p:cond delay="0"/>
                                          </p:stCondLst>
                                        </p:cTn>
                                        <p:tgtEl>
                                          <p:spTgt spid="86"/>
                                        </p:tgtEl>
                                        <p:attrNameLst>
                                          <p:attrName>style.visibility</p:attrName>
                                        </p:attrNameLst>
                                      </p:cBhvr>
                                      <p:to>
                                        <p:strVal val="visible"/>
                                      </p:to>
                                    </p:set>
                                    <p:anim calcmode="lin" valueType="num">
                                      <p:cBhvr additive="base">
                                        <p:cTn id="77" dur="500" fill="hold"/>
                                        <p:tgtEl>
                                          <p:spTgt spid="86"/>
                                        </p:tgtEl>
                                        <p:attrNameLst>
                                          <p:attrName>ppt_x</p:attrName>
                                        </p:attrNameLst>
                                      </p:cBhvr>
                                      <p:tavLst>
                                        <p:tav>
                                          <p:val>
                                            <p:strVal val="#ppt_x"/>
                                          </p:val>
                                        </p:tav>
                                        <p:tav tm="100000">
                                          <p:val>
                                            <p:strVal val="#ppt_x"/>
                                          </p:val>
                                        </p:tav>
                                      </p:tavLst>
                                    </p:anim>
                                    <p:anim calcmode="lin" valueType="num">
                                      <p:cBhvr additive="base">
                                        <p:cTn id="78" dur="500" fill="hold"/>
                                        <p:tgtEl>
                                          <p:spTgt spid="86"/>
                                        </p:tgtEl>
                                        <p:attrNameLst>
                                          <p:attrName>ppt_y</p:attrName>
                                        </p:attrNameLst>
                                      </p:cBhvr>
                                      <p:tavLst>
                                        <p:tav>
                                          <p:val>
                                            <p:strVal val="1+#ppt_h/2"/>
                                          </p:val>
                                        </p:tav>
                                        <p:tav tm="100000">
                                          <p:val>
                                            <p:strVal val="#ppt_y"/>
                                          </p:val>
                                        </p:tav>
                                      </p:tavLst>
                                    </p:anim>
                                  </p:childTnLst>
                                </p:cTn>
                              </p:par>
                            </p:childTnLst>
                          </p:cTn>
                        </p:par>
                        <p:par>
                          <p:cTn id="79" fill="hold">
                            <p:stCondLst>
                              <p:cond delay="500"/>
                            </p:stCondLst>
                            <p:childTnLst>
                              <p:par>
                                <p:cTn id="80" presetID="27" presetClass="entr" fill="hold" nodeType="afterEffect">
                                  <p:stCondLst>
                                    <p:cond delay="0"/>
                                  </p:stCondLst>
                                  <p:iterate type="lt">
                                    <p:tmAbs val="40"/>
                                  </p:iterate>
                                  <p:childTnLst>
                                    <p:set>
                                      <p:cBhvr>
                                        <p:cTn id="81" dur="1" fill="hold">
                                          <p:stCondLst>
                                            <p:cond delay="0"/>
                                          </p:stCondLst>
                                        </p:cTn>
                                        <p:tgtEl>
                                          <p:spTgt spid="86">
                                            <p:txEl>
                                              <p:pRg st="0" end="0"/>
                                            </p:txEl>
                                          </p:spTgt>
                                        </p:tgtEl>
                                        <p:attrNameLst>
                                          <p:attrName>style.visibility</p:attrName>
                                        </p:attrNameLst>
                                      </p:cBhvr>
                                      <p:to>
                                        <p:strVal val="visible"/>
                                      </p:to>
                                    </p:set>
                                    <p:anim calcmode="discrete" valueType="clr">
                                      <p:cBhvr additive="repl">
                                        <p:cTn id="82" dur="80"/>
                                        <p:tgtEl>
                                          <p:spTgt spid="86">
                                            <p:txEl>
                                              <p:pRg st="0" end="0"/>
                                            </p:txEl>
                                          </p:spTgt>
                                        </p:tgtEl>
                                        <p:attrNameLst>
                                          <p:attrName>style.color</p:attrName>
                                        </p:attrNameLst>
                                      </p:cBhvr>
                                      <p:tavLst>
                                        <p:tav>
                                          <p:val>
                                            <p:strVal val="rgb(-1,102,0)"/>
                                          </p:val>
                                        </p:tav>
                                        <p:tav tm="50000">
                                          <p:val>
                                            <p:strVal val="rgb(-52,-1,-1)"/>
                                          </p:val>
                                        </p:tav>
                                      </p:tavLst>
                                    </p:anim>
                                    <p:anim calcmode="discrete" valueType="clr">
                                      <p:cBhvr additive="repl">
                                        <p:cTn id="83" dur="80"/>
                                        <p:tgtEl>
                                          <p:spTgt spid="86">
                                            <p:txEl>
                                              <p:pRg st="0" end="0"/>
                                            </p:txEl>
                                          </p:spTgt>
                                        </p:tgtEl>
                                        <p:attrNameLst>
                                          <p:attrName>fillcolor</p:attrName>
                                        </p:attrNameLst>
                                      </p:cBhvr>
                                      <p:tavLst>
                                        <p:tav>
                                          <p:val>
                                            <p:strVal val="rgb(-1,102,0)"/>
                                          </p:val>
                                        </p:tav>
                                        <p:tav tm="50000">
                                          <p:val>
                                            <p:strVal val="rgb(-52,-1,-1)"/>
                                          </p:val>
                                        </p:tav>
                                      </p:tavLst>
                                    </p:anim>
                                    <p:set>
                                      <p:cBhvr>
                                        <p:cTn id="84" dur="80"/>
                                        <p:tgtEl>
                                          <p:spTgt spid="86">
                                            <p:txEl>
                                              <p:pRg st="0" end="0"/>
                                            </p:txEl>
                                          </p:spTgt>
                                        </p:tgtEl>
                                        <p:attrNameLst>
                                          <p:attrName>fill.type</p:attrName>
                                        </p:attrNameLst>
                                      </p:cBhvr>
                                      <p:to>
                                        <p:strVal val="solid"/>
                                      </p:to>
                                    </p:set>
                                  </p:childTnLst>
                                </p:cTn>
                              </p:par>
                            </p:childTnLst>
                          </p:cTn>
                        </p:par>
                      </p:childTnLst>
                    </p:cTn>
                  </p:par>
                  <p:par>
                    <p:cTn id="85" fill="hold">
                      <p:stCondLst>
                        <p:cond delay="indefinite"/>
                      </p:stCondLst>
                      <p:childTnLst>
                        <p:par>
                          <p:cTn id="86" fill="hold">
                            <p:stCondLst>
                              <p:cond delay="0"/>
                            </p:stCondLst>
                            <p:childTnLst>
                              <p:par>
                                <p:cTn id="87" presetID="27" presetClass="entr" fill="hold" nodeType="clickEffect">
                                  <p:stCondLst>
                                    <p:cond delay="0"/>
                                  </p:stCondLst>
                                  <p:iterate type="lt">
                                    <p:tmAbs val="40"/>
                                  </p:iterate>
                                  <p:childTnLst>
                                    <p:set>
                                      <p:cBhvr>
                                        <p:cTn id="88" dur="1" fill="hold">
                                          <p:stCondLst>
                                            <p:cond delay="0"/>
                                          </p:stCondLst>
                                        </p:cTn>
                                        <p:tgtEl>
                                          <p:spTgt spid="86">
                                            <p:txEl>
                                              <p:pRg st="1" end="1"/>
                                            </p:txEl>
                                          </p:spTgt>
                                        </p:tgtEl>
                                        <p:attrNameLst>
                                          <p:attrName>style.visibility</p:attrName>
                                        </p:attrNameLst>
                                      </p:cBhvr>
                                      <p:to>
                                        <p:strVal val="visible"/>
                                      </p:to>
                                    </p:set>
                                    <p:anim calcmode="discrete" valueType="clr">
                                      <p:cBhvr additive="repl">
                                        <p:cTn id="89" dur="80"/>
                                        <p:tgtEl>
                                          <p:spTgt spid="86">
                                            <p:txEl>
                                              <p:pRg st="1" end="1"/>
                                            </p:txEl>
                                          </p:spTgt>
                                        </p:tgtEl>
                                        <p:attrNameLst>
                                          <p:attrName>style.color</p:attrName>
                                        </p:attrNameLst>
                                      </p:cBhvr>
                                      <p:tavLst>
                                        <p:tav>
                                          <p:val>
                                            <p:strVal val="rgb(-1,102,0)"/>
                                          </p:val>
                                        </p:tav>
                                        <p:tav tm="50000">
                                          <p:val>
                                            <p:strVal val="rgb(-52,-1,-1)"/>
                                          </p:val>
                                        </p:tav>
                                      </p:tavLst>
                                    </p:anim>
                                    <p:anim calcmode="discrete" valueType="clr">
                                      <p:cBhvr additive="repl">
                                        <p:cTn id="90" dur="80"/>
                                        <p:tgtEl>
                                          <p:spTgt spid="86">
                                            <p:txEl>
                                              <p:pRg st="1" end="1"/>
                                            </p:txEl>
                                          </p:spTgt>
                                        </p:tgtEl>
                                        <p:attrNameLst>
                                          <p:attrName>fillcolor</p:attrName>
                                        </p:attrNameLst>
                                      </p:cBhvr>
                                      <p:tavLst>
                                        <p:tav>
                                          <p:val>
                                            <p:strVal val="rgb(-1,102,0)"/>
                                          </p:val>
                                        </p:tav>
                                        <p:tav tm="50000">
                                          <p:val>
                                            <p:strVal val="rgb(-52,-1,-1)"/>
                                          </p:val>
                                        </p:tav>
                                      </p:tavLst>
                                    </p:anim>
                                    <p:set>
                                      <p:cBhvr>
                                        <p:cTn id="91" dur="80"/>
                                        <p:tgtEl>
                                          <p:spTgt spid="86">
                                            <p:txEl>
                                              <p:pRg st="1" end="1"/>
                                            </p:txEl>
                                          </p:spTgt>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27" presetClass="entr" fill="hold" nodeType="clickEffect">
                                  <p:stCondLst>
                                    <p:cond delay="0"/>
                                  </p:stCondLst>
                                  <p:iterate type="lt">
                                    <p:tmAbs val="40"/>
                                  </p:iterate>
                                  <p:childTnLst>
                                    <p:set>
                                      <p:cBhvr>
                                        <p:cTn id="95" dur="1" fill="hold">
                                          <p:stCondLst>
                                            <p:cond delay="0"/>
                                          </p:stCondLst>
                                        </p:cTn>
                                        <p:tgtEl>
                                          <p:spTgt spid="86">
                                            <p:txEl>
                                              <p:pRg st="2" end="2"/>
                                            </p:txEl>
                                          </p:spTgt>
                                        </p:tgtEl>
                                        <p:attrNameLst>
                                          <p:attrName>style.visibility</p:attrName>
                                        </p:attrNameLst>
                                      </p:cBhvr>
                                      <p:to>
                                        <p:strVal val="visible"/>
                                      </p:to>
                                    </p:set>
                                    <p:anim calcmode="discrete" valueType="clr">
                                      <p:cBhvr additive="repl">
                                        <p:cTn id="96" dur="80"/>
                                        <p:tgtEl>
                                          <p:spTgt spid="86">
                                            <p:txEl>
                                              <p:pRg st="2" end="2"/>
                                            </p:txEl>
                                          </p:spTgt>
                                        </p:tgtEl>
                                        <p:attrNameLst>
                                          <p:attrName>style.color</p:attrName>
                                        </p:attrNameLst>
                                      </p:cBhvr>
                                      <p:tavLst>
                                        <p:tav>
                                          <p:val>
                                            <p:strVal val="rgb(-1,102,0)"/>
                                          </p:val>
                                        </p:tav>
                                        <p:tav tm="50000">
                                          <p:val>
                                            <p:strVal val="rgb(-52,-1,-1)"/>
                                          </p:val>
                                        </p:tav>
                                      </p:tavLst>
                                    </p:anim>
                                    <p:anim calcmode="discrete" valueType="clr">
                                      <p:cBhvr additive="repl">
                                        <p:cTn id="97" dur="80"/>
                                        <p:tgtEl>
                                          <p:spTgt spid="86">
                                            <p:txEl>
                                              <p:pRg st="2" end="2"/>
                                            </p:txEl>
                                          </p:spTgt>
                                        </p:tgtEl>
                                        <p:attrNameLst>
                                          <p:attrName>fillcolor</p:attrName>
                                        </p:attrNameLst>
                                      </p:cBhvr>
                                      <p:tavLst>
                                        <p:tav>
                                          <p:val>
                                            <p:strVal val="rgb(-1,102,0)"/>
                                          </p:val>
                                        </p:tav>
                                        <p:tav tm="50000">
                                          <p:val>
                                            <p:strVal val="rgb(-52,-1,-1)"/>
                                          </p:val>
                                        </p:tav>
                                      </p:tavLst>
                                    </p:anim>
                                    <p:set>
                                      <p:cBhvr>
                                        <p:cTn id="98" dur="80"/>
                                        <p:tgtEl>
                                          <p:spTgt spid="86">
                                            <p:txEl>
                                              <p:pRg st="2" end="2"/>
                                            </p:txEl>
                                          </p:spTgt>
                                        </p:tgtEl>
                                        <p:attrNameLst>
                                          <p:attrName>fill.type</p:attrName>
                                        </p:attrNameLst>
                                      </p:cBhvr>
                                      <p:to>
                                        <p:strVal val="solid"/>
                                      </p:to>
                                    </p:set>
                                  </p:childTnLst>
                                </p:cTn>
                              </p:par>
                            </p:childTnLst>
                          </p:cTn>
                        </p:par>
                      </p:childTnLst>
                    </p:cTn>
                  </p:par>
                  <p:par>
                    <p:cTn id="99" fill="hold">
                      <p:stCondLst>
                        <p:cond delay="indefinite"/>
                      </p:stCondLst>
                      <p:childTnLst>
                        <p:par>
                          <p:cTn id="100" fill="hold">
                            <p:stCondLst>
                              <p:cond delay="0"/>
                            </p:stCondLst>
                            <p:childTnLst>
                              <p:par>
                                <p:cTn id="101" presetID="27" presetClass="entr" fill="hold" nodeType="clickEffect">
                                  <p:stCondLst>
                                    <p:cond delay="0"/>
                                  </p:stCondLst>
                                  <p:iterate type="lt">
                                    <p:tmAbs val="40"/>
                                  </p:iterate>
                                  <p:childTnLst>
                                    <p:set>
                                      <p:cBhvr>
                                        <p:cTn id="102" dur="1" fill="hold">
                                          <p:stCondLst>
                                            <p:cond delay="0"/>
                                          </p:stCondLst>
                                        </p:cTn>
                                        <p:tgtEl>
                                          <p:spTgt spid="86">
                                            <p:txEl>
                                              <p:pRg st="3" end="3"/>
                                            </p:txEl>
                                          </p:spTgt>
                                        </p:tgtEl>
                                        <p:attrNameLst>
                                          <p:attrName>style.visibility</p:attrName>
                                        </p:attrNameLst>
                                      </p:cBhvr>
                                      <p:to>
                                        <p:strVal val="visible"/>
                                      </p:to>
                                    </p:set>
                                    <p:anim calcmode="discrete" valueType="clr">
                                      <p:cBhvr additive="repl">
                                        <p:cTn id="103" dur="80"/>
                                        <p:tgtEl>
                                          <p:spTgt spid="86">
                                            <p:txEl>
                                              <p:pRg st="3" end="3"/>
                                            </p:txEl>
                                          </p:spTgt>
                                        </p:tgtEl>
                                        <p:attrNameLst>
                                          <p:attrName>style.color</p:attrName>
                                        </p:attrNameLst>
                                      </p:cBhvr>
                                      <p:tavLst>
                                        <p:tav>
                                          <p:val>
                                            <p:strVal val="rgb(-1,102,0)"/>
                                          </p:val>
                                        </p:tav>
                                        <p:tav tm="50000">
                                          <p:val>
                                            <p:strVal val="rgb(-52,-1,-1)"/>
                                          </p:val>
                                        </p:tav>
                                      </p:tavLst>
                                    </p:anim>
                                    <p:anim calcmode="discrete" valueType="clr">
                                      <p:cBhvr additive="repl">
                                        <p:cTn id="104" dur="80"/>
                                        <p:tgtEl>
                                          <p:spTgt spid="86">
                                            <p:txEl>
                                              <p:pRg st="3" end="3"/>
                                            </p:txEl>
                                          </p:spTgt>
                                        </p:tgtEl>
                                        <p:attrNameLst>
                                          <p:attrName>fillcolor</p:attrName>
                                        </p:attrNameLst>
                                      </p:cBhvr>
                                      <p:tavLst>
                                        <p:tav>
                                          <p:val>
                                            <p:strVal val="rgb(-1,102,0)"/>
                                          </p:val>
                                        </p:tav>
                                        <p:tav tm="50000">
                                          <p:val>
                                            <p:strVal val="rgb(-52,-1,-1)"/>
                                          </p:val>
                                        </p:tav>
                                      </p:tavLst>
                                    </p:anim>
                                    <p:set>
                                      <p:cBhvr>
                                        <p:cTn id="105" dur="80"/>
                                        <p:tgtEl>
                                          <p:spTgt spid="86">
                                            <p:txEl>
                                              <p:pRg st="3" end="3"/>
                                            </p:txEl>
                                          </p:spTgt>
                                        </p:tgtEl>
                                        <p:attrNameLst>
                                          <p:attrName>fill.type</p:attrName>
                                        </p:attrNameLst>
                                      </p:cBhvr>
                                      <p:to>
                                        <p:strVal val="solid"/>
                                      </p:to>
                                    </p:set>
                                  </p:childTnLst>
                                </p:cTn>
                              </p:par>
                            </p:childTnLst>
                          </p:cTn>
                        </p:par>
                      </p:childTnLst>
                    </p:cTn>
                  </p:par>
                  <p:par>
                    <p:cTn id="106" fill="hold">
                      <p:stCondLst>
                        <p:cond delay="indefinite"/>
                      </p:stCondLst>
                      <p:childTnLst>
                        <p:par>
                          <p:cTn id="107" fill="hold">
                            <p:stCondLst>
                              <p:cond delay="0"/>
                            </p:stCondLst>
                            <p:childTnLst>
                              <p:par>
                                <p:cTn id="108" presetID="2" presetClass="entr" fill="hold" nodeType="clickEffect" presetSubtype="8">
                                  <p:stCondLst>
                                    <p:cond delay="0"/>
                                  </p:stCondLst>
                                  <p:childTnLst>
                                    <p:set>
                                      <p:cBhvr>
                                        <p:cTn id="109" dur="1" fill="hold">
                                          <p:stCondLst>
                                            <p:cond delay="0"/>
                                          </p:stCondLst>
                                        </p:cTn>
                                        <p:tgtEl>
                                          <p:spTgt spid="87"/>
                                        </p:tgtEl>
                                        <p:attrNameLst>
                                          <p:attrName>style.visibility</p:attrName>
                                        </p:attrNameLst>
                                      </p:cBhvr>
                                      <p:to>
                                        <p:strVal val="visible"/>
                                      </p:to>
                                    </p:set>
                                    <p:anim calcmode="lin" valueType="num">
                                      <p:cBhvr additive="base">
                                        <p:cTn id="110" dur="500" fill="hold"/>
                                        <p:tgtEl>
                                          <p:spTgt spid="87"/>
                                        </p:tgtEl>
                                        <p:attrNameLst>
                                          <p:attrName>ppt_x</p:attrName>
                                        </p:attrNameLst>
                                      </p:cBhvr>
                                      <p:tavLst>
                                        <p:tav>
                                          <p:val>
                                            <p:strVal val="0-#ppt_w/2"/>
                                          </p:val>
                                        </p:tav>
                                        <p:tav tm="100000">
                                          <p:val>
                                            <p:strVal val="#ppt_x"/>
                                          </p:val>
                                        </p:tav>
                                      </p:tavLst>
                                    </p:anim>
                                    <p:anim calcmode="lin" valueType="num">
                                      <p:cBhvr additive="base">
                                        <p:cTn id="111" dur="500" fill="hold"/>
                                        <p:tgtEl>
                                          <p:spTgt spid="87"/>
                                        </p:tgtEl>
                                        <p:attrNameLst>
                                          <p:attrName>ppt_y</p:attrName>
                                        </p:attrNameLst>
                                      </p:cBhvr>
                                      <p:tavLst>
                                        <p:tav>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7" presetClass="entr" fill="hold" nodeType="clickEffect">
                                  <p:stCondLst>
                                    <p:cond delay="0"/>
                                  </p:stCondLst>
                                  <p:iterate type="lt">
                                    <p:tmAbs val="40"/>
                                  </p:iterate>
                                  <p:childTnLst>
                                    <p:set>
                                      <p:cBhvr>
                                        <p:cTn id="115" dur="1" fill="hold">
                                          <p:stCondLst>
                                            <p:cond delay="0"/>
                                          </p:stCondLst>
                                        </p:cTn>
                                        <p:tgtEl>
                                          <p:spTgt spid="88"/>
                                        </p:tgtEl>
                                        <p:attrNameLst>
                                          <p:attrName>style.visibility</p:attrName>
                                        </p:attrNameLst>
                                      </p:cBhvr>
                                      <p:to>
                                        <p:strVal val="visible"/>
                                      </p:to>
                                    </p:set>
                                    <p:anim calcmode="discrete" valueType="clr">
                                      <p:cBhvr additive="repl">
                                        <p:cTn id="116" dur="80"/>
                                        <p:tgtEl>
                                          <p:spTgt spid="88"/>
                                        </p:tgtEl>
                                        <p:attrNameLst>
                                          <p:attrName>style.color</p:attrName>
                                        </p:attrNameLst>
                                      </p:cBhvr>
                                      <p:tavLst>
                                        <p:tav>
                                          <p:val>
                                            <p:strVal val="rgb(-1,102,0)"/>
                                          </p:val>
                                        </p:tav>
                                        <p:tav tm="50000">
                                          <p:val>
                                            <p:strVal val="rgb(-52,-1,-1)"/>
                                          </p:val>
                                        </p:tav>
                                      </p:tavLst>
                                    </p:anim>
                                    <p:anim calcmode="discrete" valueType="clr">
                                      <p:cBhvr additive="repl">
                                        <p:cTn id="117" dur="80"/>
                                        <p:tgtEl>
                                          <p:spTgt spid="88"/>
                                        </p:tgtEl>
                                        <p:attrNameLst>
                                          <p:attrName>fillcolor</p:attrName>
                                        </p:attrNameLst>
                                      </p:cBhvr>
                                      <p:tavLst>
                                        <p:tav>
                                          <p:val>
                                            <p:strVal val="rgb(-1,102,0)"/>
                                          </p:val>
                                        </p:tav>
                                        <p:tav tm="50000">
                                          <p:val>
                                            <p:strVal val="rgb(-52,-1,-1)"/>
                                          </p:val>
                                        </p:tav>
                                      </p:tavLst>
                                    </p:anim>
                                    <p:set>
                                      <p:cBhvr>
                                        <p:cTn id="118" dur="80"/>
                                        <p:tgtEl>
                                          <p:spTgt spid="88"/>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2" presetClass="entr" fill="hold" nodeType="clickEffect" presetSubtype="8">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wipe(left)">
                                      <p:cBhvr additive="repl">
                                        <p:cTn id="123" dur="500"/>
                                        <p:tgtEl>
                                          <p:spTgt spid="89"/>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fill="hold" nodeType="clickEffect" presetSubtype="8">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wipe(left)">
                                      <p:cBhvr additive="repl">
                                        <p:cTn id="128" dur="500"/>
                                        <p:tgtEl>
                                          <p:spTgt spid="91"/>
                                        </p:tgtEl>
                                      </p:cBhvr>
                                    </p:animEffect>
                                  </p:childTnLst>
                                </p:cTn>
                              </p:par>
                            </p:childTnLst>
                          </p:cTn>
                        </p:par>
                      </p:childTnLst>
                    </p:cTn>
                  </p:par>
                  <p:par>
                    <p:cTn id="129" fill="hold">
                      <p:stCondLst>
                        <p:cond delay="indefinite"/>
                      </p:stCondLst>
                      <p:childTnLst>
                        <p:par>
                          <p:cTn id="130" fill="hold">
                            <p:stCondLst>
                              <p:cond delay="0"/>
                            </p:stCondLst>
                            <p:childTnLst>
                              <p:par>
                                <p:cTn id="131" presetID="27" presetClass="entr" fill="hold" nodeType="clickEffect">
                                  <p:stCondLst>
                                    <p:cond delay="0"/>
                                  </p:stCondLst>
                                  <p:iterate type="lt">
                                    <p:tmAbs val="40"/>
                                  </p:iterate>
                                  <p:childTnLst>
                                    <p:set>
                                      <p:cBhvr>
                                        <p:cTn id="132" dur="1" fill="hold">
                                          <p:stCondLst>
                                            <p:cond delay="0"/>
                                          </p:stCondLst>
                                        </p:cTn>
                                        <p:tgtEl>
                                          <p:spTgt spid="95"/>
                                        </p:tgtEl>
                                        <p:attrNameLst>
                                          <p:attrName>style.visibility</p:attrName>
                                        </p:attrNameLst>
                                      </p:cBhvr>
                                      <p:to>
                                        <p:strVal val="visible"/>
                                      </p:to>
                                    </p:set>
                                    <p:anim calcmode="discrete" valueType="clr">
                                      <p:cBhvr additive="repl">
                                        <p:cTn id="133" dur="80"/>
                                        <p:tgtEl>
                                          <p:spTgt spid="95"/>
                                        </p:tgtEl>
                                        <p:attrNameLst>
                                          <p:attrName>style.color</p:attrName>
                                        </p:attrNameLst>
                                      </p:cBhvr>
                                      <p:tavLst>
                                        <p:tav>
                                          <p:val>
                                            <p:strVal val="rgb(-1,102,0)"/>
                                          </p:val>
                                        </p:tav>
                                        <p:tav tm="50000">
                                          <p:val>
                                            <p:strVal val="rgb(-52,-1,-1)"/>
                                          </p:val>
                                        </p:tav>
                                      </p:tavLst>
                                    </p:anim>
                                    <p:anim calcmode="discrete" valueType="clr">
                                      <p:cBhvr additive="repl">
                                        <p:cTn id="134" dur="80"/>
                                        <p:tgtEl>
                                          <p:spTgt spid="95"/>
                                        </p:tgtEl>
                                        <p:attrNameLst>
                                          <p:attrName>fillcolor</p:attrName>
                                        </p:attrNameLst>
                                      </p:cBhvr>
                                      <p:tavLst>
                                        <p:tav>
                                          <p:val>
                                            <p:strVal val="rgb(-1,102,0)"/>
                                          </p:val>
                                        </p:tav>
                                        <p:tav tm="50000">
                                          <p:val>
                                            <p:strVal val="rgb(-52,-1,-1)"/>
                                          </p:val>
                                        </p:tav>
                                      </p:tavLst>
                                    </p:anim>
                                    <p:set>
                                      <p:cBhvr>
                                        <p:cTn id="135" dur="80"/>
                                        <p:tgtEl>
                                          <p:spTgt spid="95"/>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9ED4D4-14A1-40EB-AC7E-A909A004B1C6}"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97"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98" name="Picture 2" descr="scottishflag"/>
          <p:cNvPicPr/>
          <p:nvPr/>
        </p:nvPicPr>
        <p:blipFill>
          <a:blip r:embed="rId1"/>
          <a:stretch/>
        </p:blipFill>
        <p:spPr>
          <a:xfrm>
            <a:off x="1184400" y="714240"/>
            <a:ext cx="647640" cy="476280"/>
          </a:xfrm>
          <a:prstGeom prst="rect">
            <a:avLst/>
          </a:prstGeom>
          <a:noFill/>
          <a:ln w="0">
            <a:noFill/>
          </a:ln>
        </p:spPr>
      </p:pic>
      <p:pic>
        <p:nvPicPr>
          <p:cNvPr id="99" name="Picture 3" descr="Office Objects 0572"/>
          <p:cNvPicPr/>
          <p:nvPr/>
        </p:nvPicPr>
        <p:blipFill>
          <a:blip r:embed="rId2"/>
          <a:stretch/>
        </p:blipFill>
        <p:spPr>
          <a:xfrm>
            <a:off x="7246800" y="237960"/>
            <a:ext cx="1444680" cy="1468440"/>
          </a:xfrm>
          <a:prstGeom prst="rect">
            <a:avLst/>
          </a:prstGeom>
          <a:noFill/>
          <a:ln w="0">
            <a:noFill/>
          </a:ln>
        </p:spPr>
      </p:pic>
      <p:sp>
        <p:nvSpPr>
          <p:cNvPr id="100"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01" name="Text Box 17"/>
          <p:cNvSpPr/>
          <p:nvPr/>
        </p:nvSpPr>
        <p:spPr>
          <a:xfrm>
            <a:off x="1119960" y="2154240"/>
            <a:ext cx="669924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sng" strike="noStrike">
                <a:solidFill>
                  <a:srgbClr val="FFFFFF"/>
                </a:solidFill>
                <a:effectLst/>
                <a:uFillTx/>
                <a:latin typeface="Comic Sans MS"/>
              </a:rPr>
              <a:t>Ex</a:t>
            </a:r>
            <a:r>
              <a:rPr lang="en-GB" sz="2400" b="0" u="none" strike="noStrike">
                <a:solidFill>
                  <a:srgbClr val="FFFFFF"/>
                </a:solidFill>
                <a:effectLst/>
                <a:uFillTx/>
                <a:latin typeface="Comic Sans MS"/>
              </a:rPr>
              <a:t> : </a:t>
            </a:r>
            <a:r>
              <a:rPr lang="en-GB" sz="2400" b="0" u="none" strike="noStrike">
                <a:solidFill>
                  <a:srgbClr val="FFFFFF"/>
                </a:solidFill>
                <a:effectLst/>
                <a:uFillTx/>
                <a:latin typeface="Comic Sans MS"/>
              </a:rPr>
              <a:t>	</a:t>
            </a:r>
            <a:r>
              <a:rPr lang="en-GB" sz="2400" b="0" u="none" strike="noStrike">
                <a:solidFill>
                  <a:srgbClr val="FFFFFF"/>
                </a:solidFill>
                <a:effectLst/>
                <a:uFillTx/>
                <a:latin typeface="Comic Sans MS"/>
              </a:rPr>
              <a:t>What is the best deal for tennis balls ?</a:t>
            </a:r>
            <a:endParaRPr lang="en-US" sz="2400" b="0" u="none" strike="noStrike">
              <a:solidFill>
                <a:srgbClr val="FFFFFF"/>
              </a:solidFill>
              <a:effectLst/>
              <a:uFillTx/>
              <a:latin typeface="Comic Sans MS"/>
            </a:endParaRPr>
          </a:p>
        </p:txBody>
      </p:sp>
      <p:sp>
        <p:nvSpPr>
          <p:cNvPr id="102" name="Cloud 29"/>
          <p:cNvSpPr/>
          <p:nvPr/>
        </p:nvSpPr>
        <p:spPr>
          <a:xfrm>
            <a:off x="157320" y="2963880"/>
            <a:ext cx="6080040" cy="3309840"/>
          </a:xfrm>
          <a:custGeom>
            <a:avLst/>
            <a:gdLst>
              <a:gd name="textAreaLeft" fmla="*/ 837720 w 6080040"/>
              <a:gd name="textAreaRight" fmla="*/ 4809960 w 6080040"/>
              <a:gd name="textAreaTop" fmla="*/ 499680 h 3309840"/>
              <a:gd name="textAreaBottom" fmla="*/ 2656800 h 3309840"/>
              <a:gd name="GluePoint1X" fmla="*/ 6075058 w 43200"/>
              <a:gd name="GluePoint1Y" fmla="*/ 1654969 h 43200"/>
              <a:gd name="GluePoint2X" fmla="*/ 3040063 w 43200"/>
              <a:gd name="GluePoint2Y" fmla="*/ 3306413 h 43200"/>
              <a:gd name="GluePoint3X" fmla="*/ 18860 w 43200"/>
              <a:gd name="GluePoint3Y" fmla="*/ 1654969 h 43200"/>
              <a:gd name="GluePoint4X" fmla="*/ 3040063 w 43200"/>
              <a:gd name="GluePoint4Y" fmla="*/ 1892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80808"/>
                </a:solidFill>
                <a:effectLst/>
                <a:uFillTx/>
                <a:latin typeface="Comic Sans MS"/>
              </a:rPr>
              <a:t>Deal 1 - Proportion method</a:t>
            </a:r>
            <a:endParaRPr lang="en-US" sz="2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	</a:t>
            </a:r>
            <a:r>
              <a:rPr lang="en-GB" sz="2400" b="0" u="none" strike="noStrike">
                <a:solidFill>
                  <a:srgbClr val="FFFF00"/>
                </a:solidFill>
                <a:effectLst/>
                <a:uFillTx/>
                <a:latin typeface="Tahoma"/>
              </a:rPr>
              <a:t> </a:t>
            </a:r>
            <a:r>
              <a:rPr lang="en-GB" sz="2400" b="0" u="none" strike="noStrike">
                <a:solidFill>
                  <a:srgbClr val="000033"/>
                </a:solidFill>
                <a:effectLst/>
                <a:uFillTx/>
                <a:latin typeface="Comic Sans MS"/>
              </a:rPr>
              <a: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10 </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Wingdings"/>
                <a:ea typeface="Wingdings"/>
              </a:rPr>
              <a: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5.40</a:t>
            </a:r>
            <a:endParaRPr lang="en-US" sz="24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           1</a:t>
            </a:r>
            <a:r>
              <a:rPr lang="en-GB" sz="2400" b="0" u="none" strike="noStrike">
                <a:solidFill>
                  <a:srgbClr val="080808"/>
                </a:solidFill>
                <a:effectLst/>
                <a:uFillTx/>
                <a:latin typeface="Comic Sans MS"/>
              </a:rPr>
              <a:t>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03" name="Cloud 30"/>
          <p:cNvSpPr/>
          <p:nvPr/>
        </p:nvSpPr>
        <p:spPr>
          <a:xfrm>
            <a:off x="0" y="353880"/>
            <a:ext cx="3106800" cy="1538280"/>
          </a:xfrm>
          <a:custGeom>
            <a:avLst/>
            <a:gdLst>
              <a:gd name="textAreaLeft" fmla="*/ 428040 w 3106800"/>
              <a:gd name="textAreaRight" fmla="*/ 2457720 w 3106800"/>
              <a:gd name="textAreaTop" fmla="*/ 232200 h 1538280"/>
              <a:gd name="textAreaBottom" fmla="*/ 1234800 h 1538280"/>
              <a:gd name="GluePoint1X" fmla="*/ 3104149 w 43200"/>
              <a:gd name="GluePoint1Y" fmla="*/ 769144 h 43200"/>
              <a:gd name="GluePoint2X" fmla="*/ 1553369 w 43200"/>
              <a:gd name="GluePoint2Y" fmla="*/ 1536649 h 43200"/>
              <a:gd name="GluePoint3X" fmla="*/ 9637 w 43200"/>
              <a:gd name="GluePoint3Y" fmla="*/ 769144 h 43200"/>
              <a:gd name="GluePoint4X" fmla="*/ 1553369 w 43200"/>
              <a:gd name="GluePoint4Y" fmla="*/ 87953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Are we expecting more or less</a:t>
            </a:r>
            <a:endParaRPr lang="en-US" sz="2400" b="0" u="none" strike="noStrike">
              <a:solidFill>
                <a:srgbClr val="FFFFFF"/>
              </a:solidFill>
              <a:effectLst/>
              <a:uFillTx/>
              <a:latin typeface="Comic Sans MS"/>
            </a:endParaRPr>
          </a:p>
        </p:txBody>
      </p:sp>
      <p:sp>
        <p:nvSpPr>
          <p:cNvPr id="104" name="Rectangle 31"/>
          <p:cNvSpPr/>
          <p:nvPr/>
        </p:nvSpPr>
        <p:spPr>
          <a:xfrm>
            <a:off x="613080" y="4487760"/>
            <a:ext cx="10422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(less) </a:t>
            </a:r>
            <a:endParaRPr lang="en-US" sz="2400" b="0" u="none" strike="noStrike">
              <a:solidFill>
                <a:srgbClr val="FFFFFF"/>
              </a:solidFill>
              <a:effectLst/>
              <a:uFillTx/>
              <a:latin typeface="Comic Sans MS"/>
            </a:endParaRPr>
          </a:p>
        </p:txBody>
      </p:sp>
      <p:graphicFrame>
        <p:nvGraphicFramePr>
          <p:cNvPr id="105" name="Object 30"/>
          <p:cNvGraphicFramePr/>
          <p:nvPr/>
        </p:nvGraphicFramePr>
        <p:xfrm>
          <a:off x="2550960" y="4640400"/>
          <a:ext cx="1441440" cy="844560"/>
        </p:xfrm>
        <a:graphic>
          <a:graphicData uri="http://schemas.openxmlformats.org/presentationml/2006/ole">
            <p:oleObj r:id="rId3" spid="">
              <p:embed/>
              <p:pic>
                <p:nvPicPr>
                  <p:cNvPr id="106" name="Object 30"/>
                  <p:cNvPicPr/>
                  <p:nvPr/>
                </p:nvPicPr>
                <p:blipFill>
                  <a:blip r:embed="rId4"/>
                  <a:stretch/>
                </p:blipFill>
                <p:spPr>
                  <a:xfrm>
                    <a:off x="2550960" y="4640400"/>
                    <a:ext cx="1441440" cy="844560"/>
                  </a:xfrm>
                  <a:prstGeom prst="rect">
                    <a:avLst/>
                  </a:prstGeom>
                  <a:noFill/>
                  <a:ln w="0">
                    <a:noFill/>
                  </a:ln>
                </p:spPr>
              </p:pic>
            </p:oleObj>
          </a:graphicData>
        </a:graphic>
      </p:graphicFrame>
      <p:graphicFrame>
        <p:nvGraphicFramePr>
          <p:cNvPr id="107" name="Object 31"/>
          <p:cNvGraphicFramePr/>
          <p:nvPr/>
        </p:nvGraphicFramePr>
        <p:xfrm>
          <a:off x="4121280" y="4835520"/>
          <a:ext cx="911160" cy="453960"/>
        </p:xfrm>
        <a:graphic>
          <a:graphicData uri="http://schemas.openxmlformats.org/presentationml/2006/ole">
            <p:oleObj r:id="rId5" spid="">
              <p:embed/>
              <p:pic>
                <p:nvPicPr>
                  <p:cNvPr id="108" name="Object 31"/>
                  <p:cNvPicPr/>
                  <p:nvPr/>
                </p:nvPicPr>
                <p:blipFill>
                  <a:blip r:embed="rId6"/>
                  <a:stretch/>
                </p:blipFill>
                <p:spPr>
                  <a:xfrm>
                    <a:off x="4121280" y="4835520"/>
                    <a:ext cx="911160" cy="453960"/>
                  </a:xfrm>
                  <a:prstGeom prst="rect">
                    <a:avLst/>
                  </a:prstGeom>
                  <a:noFill/>
                  <a:ln w="0">
                    <a:noFill/>
                  </a:ln>
                </p:spPr>
              </p:pic>
            </p:oleObj>
          </a:graphicData>
        </a:graphic>
      </p:graphicFrame>
      <p:sp>
        <p:nvSpPr>
          <p:cNvPr id="109"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graphicFrame>
        <p:nvGraphicFramePr>
          <p:cNvPr id="110" name=""/>
          <p:cNvGraphicFramePr/>
          <p:nvPr/>
        </p:nvGraphicFramePr>
        <p:xfrm>
          <a:off x="6086520" y="2952720"/>
          <a:ext cx="3057480" cy="1112760"/>
        </p:xfrm>
        <a:graphic>
          <a:graphicData uri="http://schemas.openxmlformats.org/drawingml/2006/table">
            <a:tbl>
              <a:tblPr/>
              <a:tblGrid>
                <a:gridCol w="1019160"/>
                <a:gridCol w="1019160"/>
                <a:gridCol w="1019160"/>
              </a:tblGrid>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1</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2</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3</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10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15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48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£5.40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£7.50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£24.48</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bl>
          </a:graphicData>
        </a:graphic>
      </p:graphicFrame>
    </p:spTree>
  </p:cSld>
  <p:timing>
    <p:tnLst>
      <p:par>
        <p:cTn id="136" dur="indefinite" restart="never" nodeType="tmRoot">
          <p:childTnLst>
            <p:seq>
              <p:cTn id="137" dur="indefinite" nodeType="mainSeq">
                <p:childTnLst>
                  <p:par>
                    <p:cTn id="138" fill="hold">
                      <p:stCondLst>
                        <p:cond delay="indefinite"/>
                      </p:stCondLst>
                      <p:childTnLst>
                        <p:par>
                          <p:cTn id="139" fill="hold">
                            <p:stCondLst>
                              <p:cond delay="0"/>
                            </p:stCondLst>
                            <p:childTnLst>
                              <p:par>
                                <p:cTn id="140" presetID="2" presetClass="entr" fill="hold" nodeType="clickEffect" presetSubtype="4">
                                  <p:stCondLst>
                                    <p:cond delay="0"/>
                                  </p:stCondLst>
                                  <p:childTnLst>
                                    <p:set>
                                      <p:cBhvr>
                                        <p:cTn id="141" dur="1" fill="hold">
                                          <p:stCondLst>
                                            <p:cond delay="0"/>
                                          </p:stCondLst>
                                        </p:cTn>
                                        <p:tgtEl>
                                          <p:spTgt spid="102"/>
                                        </p:tgtEl>
                                        <p:attrNameLst>
                                          <p:attrName>style.visibility</p:attrName>
                                        </p:attrNameLst>
                                      </p:cBhvr>
                                      <p:to>
                                        <p:strVal val="visible"/>
                                      </p:to>
                                    </p:set>
                                    <p:anim calcmode="lin" valueType="num">
                                      <p:cBhvr additive="base">
                                        <p:cTn id="142" dur="500" fill="hold"/>
                                        <p:tgtEl>
                                          <p:spTgt spid="102"/>
                                        </p:tgtEl>
                                        <p:attrNameLst>
                                          <p:attrName>ppt_x</p:attrName>
                                        </p:attrNameLst>
                                      </p:cBhvr>
                                      <p:tavLst>
                                        <p:tav>
                                          <p:val>
                                            <p:strVal val="#ppt_x"/>
                                          </p:val>
                                        </p:tav>
                                        <p:tav tm="100000">
                                          <p:val>
                                            <p:strVal val="#ppt_x"/>
                                          </p:val>
                                        </p:tav>
                                      </p:tavLst>
                                    </p:anim>
                                    <p:anim calcmode="lin" valueType="num">
                                      <p:cBhvr additive="base">
                                        <p:cTn id="143" dur="500" fill="hold"/>
                                        <p:tgtEl>
                                          <p:spTgt spid="102"/>
                                        </p:tgtEl>
                                        <p:attrNameLst>
                                          <p:attrName>ppt_y</p:attrName>
                                        </p:attrNameLst>
                                      </p:cBhvr>
                                      <p:tavLst>
                                        <p:tav>
                                          <p:val>
                                            <p:strVal val="1+#ppt_h/2"/>
                                          </p:val>
                                        </p:tav>
                                        <p:tav tm="100000">
                                          <p:val>
                                            <p:strVal val="#ppt_y"/>
                                          </p:val>
                                        </p:tav>
                                      </p:tavLst>
                                    </p:anim>
                                  </p:childTnLst>
                                </p:cTn>
                              </p:par>
                            </p:childTnLst>
                          </p:cTn>
                        </p:par>
                        <p:par>
                          <p:cTn id="144" fill="hold">
                            <p:stCondLst>
                              <p:cond delay="500"/>
                            </p:stCondLst>
                            <p:childTnLst>
                              <p:par>
                                <p:cTn id="145" presetID="27" presetClass="entr" fill="hold" nodeType="afterEffect">
                                  <p:stCondLst>
                                    <p:cond delay="0"/>
                                  </p:stCondLst>
                                  <p:iterate type="lt">
                                    <p:tmAbs val="40"/>
                                  </p:iterate>
                                  <p:childTnLst>
                                    <p:set>
                                      <p:cBhvr>
                                        <p:cTn id="146" dur="1" fill="hold">
                                          <p:stCondLst>
                                            <p:cond delay="0"/>
                                          </p:stCondLst>
                                        </p:cTn>
                                        <p:tgtEl>
                                          <p:spTgt spid="102">
                                            <p:txEl>
                                              <p:pRg st="0" end="0"/>
                                            </p:txEl>
                                          </p:spTgt>
                                        </p:tgtEl>
                                        <p:attrNameLst>
                                          <p:attrName>style.visibility</p:attrName>
                                        </p:attrNameLst>
                                      </p:cBhvr>
                                      <p:to>
                                        <p:strVal val="visible"/>
                                      </p:to>
                                    </p:set>
                                    <p:anim calcmode="discrete" valueType="clr">
                                      <p:cBhvr additive="repl">
                                        <p:cTn id="147" dur="80"/>
                                        <p:tgtEl>
                                          <p:spTgt spid="102">
                                            <p:txEl>
                                              <p:pRg st="0" end="0"/>
                                            </p:txEl>
                                          </p:spTgt>
                                        </p:tgtEl>
                                        <p:attrNameLst>
                                          <p:attrName>style.color</p:attrName>
                                        </p:attrNameLst>
                                      </p:cBhvr>
                                      <p:tavLst>
                                        <p:tav>
                                          <p:val>
                                            <p:strVal val="rgb(-1,102,0)"/>
                                          </p:val>
                                        </p:tav>
                                        <p:tav tm="50000">
                                          <p:val>
                                            <p:strVal val="rgb(-52,-1,-1)"/>
                                          </p:val>
                                        </p:tav>
                                      </p:tavLst>
                                    </p:anim>
                                    <p:anim calcmode="discrete" valueType="clr">
                                      <p:cBhvr additive="repl">
                                        <p:cTn id="148" dur="80"/>
                                        <p:tgtEl>
                                          <p:spTgt spid="102">
                                            <p:txEl>
                                              <p:pRg st="0" end="0"/>
                                            </p:txEl>
                                          </p:spTgt>
                                        </p:tgtEl>
                                        <p:attrNameLst>
                                          <p:attrName>fillcolor</p:attrName>
                                        </p:attrNameLst>
                                      </p:cBhvr>
                                      <p:tavLst>
                                        <p:tav>
                                          <p:val>
                                            <p:strVal val="rgb(-1,102,0)"/>
                                          </p:val>
                                        </p:tav>
                                        <p:tav tm="50000">
                                          <p:val>
                                            <p:strVal val="rgb(-52,-1,-1)"/>
                                          </p:val>
                                        </p:tav>
                                      </p:tavLst>
                                    </p:anim>
                                    <p:set>
                                      <p:cBhvr>
                                        <p:cTn id="149" dur="80"/>
                                        <p:tgtEl>
                                          <p:spTgt spid="102">
                                            <p:txEl>
                                              <p:pRg st="0" end="0"/>
                                            </p:txEl>
                                          </p:spTgt>
                                        </p:tgtEl>
                                        <p:attrNameLst>
                                          <p:attrName>fill.type</p:attrName>
                                        </p:attrNameLst>
                                      </p:cBhvr>
                                      <p:to>
                                        <p:strVal val="solid"/>
                                      </p:to>
                                    </p:set>
                                  </p:childTnLst>
                                </p:cTn>
                              </p:par>
                            </p:childTnLst>
                          </p:cTn>
                        </p:par>
                      </p:childTnLst>
                    </p:cTn>
                  </p:par>
                  <p:par>
                    <p:cTn id="150" fill="hold">
                      <p:stCondLst>
                        <p:cond delay="indefinite"/>
                      </p:stCondLst>
                      <p:childTnLst>
                        <p:par>
                          <p:cTn id="151" fill="hold">
                            <p:stCondLst>
                              <p:cond delay="0"/>
                            </p:stCondLst>
                            <p:childTnLst>
                              <p:par>
                                <p:cTn id="152" presetID="27" presetClass="entr" fill="hold" nodeType="clickEffect">
                                  <p:stCondLst>
                                    <p:cond delay="0"/>
                                  </p:stCondLst>
                                  <p:iterate type="lt">
                                    <p:tmAbs val="40"/>
                                  </p:iterate>
                                  <p:childTnLst>
                                    <p:set>
                                      <p:cBhvr>
                                        <p:cTn id="153" dur="1" fill="hold">
                                          <p:stCondLst>
                                            <p:cond delay="0"/>
                                          </p:stCondLst>
                                        </p:cTn>
                                        <p:tgtEl>
                                          <p:spTgt spid="102">
                                            <p:txEl>
                                              <p:pRg st="1" end="1"/>
                                            </p:txEl>
                                          </p:spTgt>
                                        </p:tgtEl>
                                        <p:attrNameLst>
                                          <p:attrName>style.visibility</p:attrName>
                                        </p:attrNameLst>
                                      </p:cBhvr>
                                      <p:to>
                                        <p:strVal val="visible"/>
                                      </p:to>
                                    </p:set>
                                    <p:anim calcmode="discrete" valueType="clr">
                                      <p:cBhvr additive="repl">
                                        <p:cTn id="154" dur="80"/>
                                        <p:tgtEl>
                                          <p:spTgt spid="102">
                                            <p:txEl>
                                              <p:pRg st="1" end="1"/>
                                            </p:txEl>
                                          </p:spTgt>
                                        </p:tgtEl>
                                        <p:attrNameLst>
                                          <p:attrName>style.color</p:attrName>
                                        </p:attrNameLst>
                                      </p:cBhvr>
                                      <p:tavLst>
                                        <p:tav>
                                          <p:val>
                                            <p:strVal val="rgb(-1,102,0)"/>
                                          </p:val>
                                        </p:tav>
                                        <p:tav tm="50000">
                                          <p:val>
                                            <p:strVal val="rgb(-52,-1,-1)"/>
                                          </p:val>
                                        </p:tav>
                                      </p:tavLst>
                                    </p:anim>
                                    <p:anim calcmode="discrete" valueType="clr">
                                      <p:cBhvr additive="repl">
                                        <p:cTn id="155" dur="80"/>
                                        <p:tgtEl>
                                          <p:spTgt spid="102">
                                            <p:txEl>
                                              <p:pRg st="1" end="1"/>
                                            </p:txEl>
                                          </p:spTgt>
                                        </p:tgtEl>
                                        <p:attrNameLst>
                                          <p:attrName>fillcolor</p:attrName>
                                        </p:attrNameLst>
                                      </p:cBhvr>
                                      <p:tavLst>
                                        <p:tav>
                                          <p:val>
                                            <p:strVal val="rgb(-1,102,0)"/>
                                          </p:val>
                                        </p:tav>
                                        <p:tav tm="50000">
                                          <p:val>
                                            <p:strVal val="rgb(-52,-1,-1)"/>
                                          </p:val>
                                        </p:tav>
                                      </p:tavLst>
                                    </p:anim>
                                    <p:set>
                                      <p:cBhvr>
                                        <p:cTn id="156" dur="80"/>
                                        <p:tgtEl>
                                          <p:spTgt spid="102">
                                            <p:txEl>
                                              <p:pRg st="1" end="1"/>
                                            </p:txEl>
                                          </p:spTgt>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7" presetClass="entr" fill="hold" nodeType="clickEffect">
                                  <p:stCondLst>
                                    <p:cond delay="0"/>
                                  </p:stCondLst>
                                  <p:iterate type="lt">
                                    <p:tmAbs val="40"/>
                                  </p:iterate>
                                  <p:childTnLst>
                                    <p:set>
                                      <p:cBhvr>
                                        <p:cTn id="160" dur="1" fill="hold">
                                          <p:stCondLst>
                                            <p:cond delay="0"/>
                                          </p:stCondLst>
                                        </p:cTn>
                                        <p:tgtEl>
                                          <p:spTgt spid="102">
                                            <p:txEl>
                                              <p:pRg st="2" end="2"/>
                                            </p:txEl>
                                          </p:spTgt>
                                        </p:tgtEl>
                                        <p:attrNameLst>
                                          <p:attrName>style.visibility</p:attrName>
                                        </p:attrNameLst>
                                      </p:cBhvr>
                                      <p:to>
                                        <p:strVal val="visible"/>
                                      </p:to>
                                    </p:set>
                                    <p:anim calcmode="discrete" valueType="clr">
                                      <p:cBhvr additive="repl">
                                        <p:cTn id="161" dur="80"/>
                                        <p:tgtEl>
                                          <p:spTgt spid="102">
                                            <p:txEl>
                                              <p:pRg st="2" end="2"/>
                                            </p:txEl>
                                          </p:spTgt>
                                        </p:tgtEl>
                                        <p:attrNameLst>
                                          <p:attrName>style.color</p:attrName>
                                        </p:attrNameLst>
                                      </p:cBhvr>
                                      <p:tavLst>
                                        <p:tav>
                                          <p:val>
                                            <p:strVal val="rgb(-1,102,0)"/>
                                          </p:val>
                                        </p:tav>
                                        <p:tav tm="50000">
                                          <p:val>
                                            <p:strVal val="rgb(-52,-1,-1)"/>
                                          </p:val>
                                        </p:tav>
                                      </p:tavLst>
                                    </p:anim>
                                    <p:anim calcmode="discrete" valueType="clr">
                                      <p:cBhvr additive="repl">
                                        <p:cTn id="162" dur="80"/>
                                        <p:tgtEl>
                                          <p:spTgt spid="102">
                                            <p:txEl>
                                              <p:pRg st="2" end="2"/>
                                            </p:txEl>
                                          </p:spTgt>
                                        </p:tgtEl>
                                        <p:attrNameLst>
                                          <p:attrName>fillcolor</p:attrName>
                                        </p:attrNameLst>
                                      </p:cBhvr>
                                      <p:tavLst>
                                        <p:tav>
                                          <p:val>
                                            <p:strVal val="rgb(-1,102,0)"/>
                                          </p:val>
                                        </p:tav>
                                        <p:tav tm="50000">
                                          <p:val>
                                            <p:strVal val="rgb(-52,-1,-1)"/>
                                          </p:val>
                                        </p:tav>
                                      </p:tavLst>
                                    </p:anim>
                                    <p:set>
                                      <p:cBhvr>
                                        <p:cTn id="163" dur="80"/>
                                        <p:tgtEl>
                                          <p:spTgt spid="102">
                                            <p:txEl>
                                              <p:pRg st="2" end="2"/>
                                            </p:txEl>
                                          </p:spTgt>
                                        </p:tgtEl>
                                        <p:attrNameLst>
                                          <p:attrName>fill.type</p:attrName>
                                        </p:attrNameLst>
                                      </p:cBhvr>
                                      <p:to>
                                        <p:strVal val="solid"/>
                                      </p:to>
                                    </p:set>
                                  </p:childTnLst>
                                </p:cTn>
                              </p:par>
                            </p:childTnLst>
                          </p:cTn>
                        </p:par>
                      </p:childTnLst>
                    </p:cTn>
                  </p:par>
                  <p:par>
                    <p:cTn id="164" fill="hold">
                      <p:stCondLst>
                        <p:cond delay="indefinite"/>
                      </p:stCondLst>
                      <p:childTnLst>
                        <p:par>
                          <p:cTn id="165" fill="hold">
                            <p:stCondLst>
                              <p:cond delay="0"/>
                            </p:stCondLst>
                            <p:childTnLst>
                              <p:par>
                                <p:cTn id="166" presetID="27" presetClass="entr" fill="hold" nodeType="clickEffect">
                                  <p:stCondLst>
                                    <p:cond delay="0"/>
                                  </p:stCondLst>
                                  <p:iterate type="lt">
                                    <p:tmAbs val="40"/>
                                  </p:iterate>
                                  <p:childTnLst>
                                    <p:set>
                                      <p:cBhvr>
                                        <p:cTn id="167" dur="1" fill="hold">
                                          <p:stCondLst>
                                            <p:cond delay="0"/>
                                          </p:stCondLst>
                                        </p:cTn>
                                        <p:tgtEl>
                                          <p:spTgt spid="102">
                                            <p:txEl>
                                              <p:pRg st="3" end="3"/>
                                            </p:txEl>
                                          </p:spTgt>
                                        </p:tgtEl>
                                        <p:attrNameLst>
                                          <p:attrName>style.visibility</p:attrName>
                                        </p:attrNameLst>
                                      </p:cBhvr>
                                      <p:to>
                                        <p:strVal val="visible"/>
                                      </p:to>
                                    </p:set>
                                    <p:anim calcmode="discrete" valueType="clr">
                                      <p:cBhvr additive="repl">
                                        <p:cTn id="168" dur="80"/>
                                        <p:tgtEl>
                                          <p:spTgt spid="102">
                                            <p:txEl>
                                              <p:pRg st="3" end="3"/>
                                            </p:txEl>
                                          </p:spTgt>
                                        </p:tgtEl>
                                        <p:attrNameLst>
                                          <p:attrName>style.color</p:attrName>
                                        </p:attrNameLst>
                                      </p:cBhvr>
                                      <p:tavLst>
                                        <p:tav>
                                          <p:val>
                                            <p:strVal val="rgb(-1,102,0)"/>
                                          </p:val>
                                        </p:tav>
                                        <p:tav tm="50000">
                                          <p:val>
                                            <p:strVal val="rgb(-52,-1,-1)"/>
                                          </p:val>
                                        </p:tav>
                                      </p:tavLst>
                                    </p:anim>
                                    <p:anim calcmode="discrete" valueType="clr">
                                      <p:cBhvr additive="repl">
                                        <p:cTn id="169" dur="80"/>
                                        <p:tgtEl>
                                          <p:spTgt spid="102">
                                            <p:txEl>
                                              <p:pRg st="3" end="3"/>
                                            </p:txEl>
                                          </p:spTgt>
                                        </p:tgtEl>
                                        <p:attrNameLst>
                                          <p:attrName>fillcolor</p:attrName>
                                        </p:attrNameLst>
                                      </p:cBhvr>
                                      <p:tavLst>
                                        <p:tav>
                                          <p:val>
                                            <p:strVal val="rgb(-1,102,0)"/>
                                          </p:val>
                                        </p:tav>
                                        <p:tav tm="50000">
                                          <p:val>
                                            <p:strVal val="rgb(-52,-1,-1)"/>
                                          </p:val>
                                        </p:tav>
                                      </p:tavLst>
                                    </p:anim>
                                    <p:set>
                                      <p:cBhvr>
                                        <p:cTn id="170" dur="80"/>
                                        <p:tgtEl>
                                          <p:spTgt spid="102">
                                            <p:txEl>
                                              <p:pRg st="3" end="3"/>
                                            </p:txEl>
                                          </p:spTgt>
                                        </p:tgtEl>
                                        <p:attrNameLst>
                                          <p:attrName>fill.type</p:attrName>
                                        </p:attrNameLst>
                                      </p:cBhvr>
                                      <p:to>
                                        <p:strVal val="solid"/>
                                      </p:to>
                                    </p:set>
                                  </p:childTnLst>
                                </p:cTn>
                              </p:par>
                            </p:childTnLst>
                          </p:cTn>
                        </p:par>
                      </p:childTnLst>
                    </p:cTn>
                  </p:par>
                  <p:par>
                    <p:cTn id="171" fill="hold">
                      <p:stCondLst>
                        <p:cond delay="indefinite"/>
                      </p:stCondLst>
                      <p:childTnLst>
                        <p:par>
                          <p:cTn id="172" fill="hold">
                            <p:stCondLst>
                              <p:cond delay="0"/>
                            </p:stCondLst>
                            <p:childTnLst>
                              <p:par>
                                <p:cTn id="173" presetID="2" presetClass="entr" fill="hold" nodeType="clickEffect" presetSubtype="8">
                                  <p:stCondLst>
                                    <p:cond delay="0"/>
                                  </p:stCondLst>
                                  <p:childTnLst>
                                    <p:set>
                                      <p:cBhvr>
                                        <p:cTn id="174" dur="1" fill="hold">
                                          <p:stCondLst>
                                            <p:cond delay="0"/>
                                          </p:stCondLst>
                                        </p:cTn>
                                        <p:tgtEl>
                                          <p:spTgt spid="103"/>
                                        </p:tgtEl>
                                        <p:attrNameLst>
                                          <p:attrName>style.visibility</p:attrName>
                                        </p:attrNameLst>
                                      </p:cBhvr>
                                      <p:to>
                                        <p:strVal val="visible"/>
                                      </p:to>
                                    </p:set>
                                    <p:anim calcmode="lin" valueType="num">
                                      <p:cBhvr additive="base">
                                        <p:cTn id="175" dur="500" fill="hold"/>
                                        <p:tgtEl>
                                          <p:spTgt spid="103"/>
                                        </p:tgtEl>
                                        <p:attrNameLst>
                                          <p:attrName>ppt_x</p:attrName>
                                        </p:attrNameLst>
                                      </p:cBhvr>
                                      <p:tavLst>
                                        <p:tav>
                                          <p:val>
                                            <p:strVal val="0-#ppt_w/2"/>
                                          </p:val>
                                        </p:tav>
                                        <p:tav tm="100000">
                                          <p:val>
                                            <p:strVal val="#ppt_x"/>
                                          </p:val>
                                        </p:tav>
                                      </p:tavLst>
                                    </p:anim>
                                    <p:anim calcmode="lin" valueType="num">
                                      <p:cBhvr additive="base">
                                        <p:cTn id="176" dur="500" fill="hold"/>
                                        <p:tgtEl>
                                          <p:spTgt spid="103"/>
                                        </p:tgtEl>
                                        <p:attrNameLst>
                                          <p:attrName>ppt_y</p:attrName>
                                        </p:attrNameLst>
                                      </p:cBhvr>
                                      <p:tavLst>
                                        <p:tav>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7" presetClass="entr" fill="hold" nodeType="clickEffect">
                                  <p:stCondLst>
                                    <p:cond delay="0"/>
                                  </p:stCondLst>
                                  <p:iterate type="lt">
                                    <p:tmAbs val="40"/>
                                  </p:iterate>
                                  <p:childTnLst>
                                    <p:set>
                                      <p:cBhvr>
                                        <p:cTn id="180" dur="1" fill="hold">
                                          <p:stCondLst>
                                            <p:cond delay="0"/>
                                          </p:stCondLst>
                                        </p:cTn>
                                        <p:tgtEl>
                                          <p:spTgt spid="104"/>
                                        </p:tgtEl>
                                        <p:attrNameLst>
                                          <p:attrName>style.visibility</p:attrName>
                                        </p:attrNameLst>
                                      </p:cBhvr>
                                      <p:to>
                                        <p:strVal val="visible"/>
                                      </p:to>
                                    </p:set>
                                    <p:anim calcmode="discrete" valueType="clr">
                                      <p:cBhvr additive="repl">
                                        <p:cTn id="181" dur="80"/>
                                        <p:tgtEl>
                                          <p:spTgt spid="104"/>
                                        </p:tgtEl>
                                        <p:attrNameLst>
                                          <p:attrName>style.color</p:attrName>
                                        </p:attrNameLst>
                                      </p:cBhvr>
                                      <p:tavLst>
                                        <p:tav>
                                          <p:val>
                                            <p:strVal val="rgb(-1,102,0)"/>
                                          </p:val>
                                        </p:tav>
                                        <p:tav tm="50000">
                                          <p:val>
                                            <p:strVal val="rgb(-52,-1,-1)"/>
                                          </p:val>
                                        </p:tav>
                                      </p:tavLst>
                                    </p:anim>
                                    <p:anim calcmode="discrete" valueType="clr">
                                      <p:cBhvr additive="repl">
                                        <p:cTn id="182" dur="80"/>
                                        <p:tgtEl>
                                          <p:spTgt spid="104"/>
                                        </p:tgtEl>
                                        <p:attrNameLst>
                                          <p:attrName>fillcolor</p:attrName>
                                        </p:attrNameLst>
                                      </p:cBhvr>
                                      <p:tavLst>
                                        <p:tav>
                                          <p:val>
                                            <p:strVal val="rgb(-1,102,0)"/>
                                          </p:val>
                                        </p:tav>
                                        <p:tav tm="50000">
                                          <p:val>
                                            <p:strVal val="rgb(-52,-1,-1)"/>
                                          </p:val>
                                        </p:tav>
                                      </p:tavLst>
                                    </p:anim>
                                    <p:set>
                                      <p:cBhvr>
                                        <p:cTn id="183" dur="80"/>
                                        <p:tgtEl>
                                          <p:spTgt spid="104"/>
                                        </p:tgtEl>
                                        <p:attrNameLst>
                                          <p:attrName>fill.type</p:attrName>
                                        </p:attrNameLst>
                                      </p:cBhvr>
                                      <p:to>
                                        <p:strVal val="solid"/>
                                      </p:to>
                                    </p:set>
                                  </p:childTnLst>
                                </p:cTn>
                              </p:par>
                            </p:childTnLst>
                          </p:cTn>
                        </p:par>
                      </p:childTnLst>
                    </p:cTn>
                  </p:par>
                  <p:par>
                    <p:cTn id="184" fill="hold">
                      <p:stCondLst>
                        <p:cond delay="indefinite"/>
                      </p:stCondLst>
                      <p:childTnLst>
                        <p:par>
                          <p:cTn id="185" fill="hold">
                            <p:stCondLst>
                              <p:cond delay="0"/>
                            </p:stCondLst>
                            <p:childTnLst>
                              <p:par>
                                <p:cTn id="186" presetID="22" presetClass="entr" fill="hold" nodeType="clickEffect" presetSubtype="8">
                                  <p:stCondLst>
                                    <p:cond delay="0"/>
                                  </p:stCondLst>
                                  <p:childTnLst>
                                    <p:set>
                                      <p:cBhvr>
                                        <p:cTn id="187" dur="1" fill="hold">
                                          <p:stCondLst>
                                            <p:cond delay="0"/>
                                          </p:stCondLst>
                                        </p:cTn>
                                        <p:tgtEl>
                                          <p:spTgt spid="105"/>
                                        </p:tgtEl>
                                        <p:attrNameLst>
                                          <p:attrName>style.visibility</p:attrName>
                                        </p:attrNameLst>
                                      </p:cBhvr>
                                      <p:to>
                                        <p:strVal val="visible"/>
                                      </p:to>
                                    </p:set>
                                    <p:animEffect transition="in" filter="wipe(left)">
                                      <p:cBhvr additive="repl">
                                        <p:cTn id="188" dur="500"/>
                                        <p:tgtEl>
                                          <p:spTgt spid="105"/>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fill="hold" nodeType="clickEffect" presetSubtype="8">
                                  <p:stCondLst>
                                    <p:cond delay="0"/>
                                  </p:stCondLst>
                                  <p:childTnLst>
                                    <p:set>
                                      <p:cBhvr>
                                        <p:cTn id="192" dur="1" fill="hold">
                                          <p:stCondLst>
                                            <p:cond delay="0"/>
                                          </p:stCondLst>
                                        </p:cTn>
                                        <p:tgtEl>
                                          <p:spTgt spid="107"/>
                                        </p:tgtEl>
                                        <p:attrNameLst>
                                          <p:attrName>style.visibility</p:attrName>
                                        </p:attrNameLst>
                                      </p:cBhvr>
                                      <p:to>
                                        <p:strVal val="visible"/>
                                      </p:to>
                                    </p:set>
                                    <p:animEffect transition="in" filter="wipe(left)">
                                      <p:cBhvr additive="repl">
                                        <p:cTn id="193"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E8BDA4F-3302-4357-B6A4-CA2C82D5232C}"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112"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113" name="Picture 2" descr="scottishflag"/>
          <p:cNvPicPr/>
          <p:nvPr/>
        </p:nvPicPr>
        <p:blipFill>
          <a:blip r:embed="rId1"/>
          <a:stretch/>
        </p:blipFill>
        <p:spPr>
          <a:xfrm>
            <a:off x="1184400" y="714240"/>
            <a:ext cx="647640" cy="476280"/>
          </a:xfrm>
          <a:prstGeom prst="rect">
            <a:avLst/>
          </a:prstGeom>
          <a:noFill/>
          <a:ln w="0">
            <a:noFill/>
          </a:ln>
        </p:spPr>
      </p:pic>
      <p:pic>
        <p:nvPicPr>
          <p:cNvPr id="114" name="Picture 3" descr="Office Objects 0572"/>
          <p:cNvPicPr/>
          <p:nvPr/>
        </p:nvPicPr>
        <p:blipFill>
          <a:blip r:embed="rId2"/>
          <a:stretch/>
        </p:blipFill>
        <p:spPr>
          <a:xfrm>
            <a:off x="7246800" y="237960"/>
            <a:ext cx="1444680" cy="1468440"/>
          </a:xfrm>
          <a:prstGeom prst="rect">
            <a:avLst/>
          </a:prstGeom>
          <a:noFill/>
          <a:ln w="0">
            <a:noFill/>
          </a:ln>
        </p:spPr>
      </p:pic>
      <p:sp>
        <p:nvSpPr>
          <p:cNvPr id="115"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16" name="Text Box 17"/>
          <p:cNvSpPr/>
          <p:nvPr/>
        </p:nvSpPr>
        <p:spPr>
          <a:xfrm>
            <a:off x="1119960" y="2154240"/>
            <a:ext cx="669924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sng" strike="noStrike">
                <a:solidFill>
                  <a:srgbClr val="FFFFFF"/>
                </a:solidFill>
                <a:effectLst/>
                <a:uFillTx/>
                <a:latin typeface="Comic Sans MS"/>
              </a:rPr>
              <a:t>Ex</a:t>
            </a:r>
            <a:r>
              <a:rPr lang="en-GB" sz="2400" b="0" u="none" strike="noStrike">
                <a:solidFill>
                  <a:srgbClr val="FFFFFF"/>
                </a:solidFill>
                <a:effectLst/>
                <a:uFillTx/>
                <a:latin typeface="Comic Sans MS"/>
              </a:rPr>
              <a:t> : </a:t>
            </a:r>
            <a:r>
              <a:rPr lang="en-GB" sz="2400" b="0" u="none" strike="noStrike">
                <a:solidFill>
                  <a:srgbClr val="FFFFFF"/>
                </a:solidFill>
                <a:effectLst/>
                <a:uFillTx/>
                <a:latin typeface="Comic Sans MS"/>
              </a:rPr>
              <a:t>	</a:t>
            </a:r>
            <a:r>
              <a:rPr lang="en-GB" sz="2400" b="0" u="none" strike="noStrike">
                <a:solidFill>
                  <a:srgbClr val="FFFFFF"/>
                </a:solidFill>
                <a:effectLst/>
                <a:uFillTx/>
                <a:latin typeface="Comic Sans MS"/>
              </a:rPr>
              <a:t>What is the best deal for tennis balls ?</a:t>
            </a:r>
            <a:endParaRPr lang="en-US" sz="2400" b="0" u="none" strike="noStrike">
              <a:solidFill>
                <a:srgbClr val="FFFFFF"/>
              </a:solidFill>
              <a:effectLst/>
              <a:uFillTx/>
              <a:latin typeface="Comic Sans MS"/>
            </a:endParaRPr>
          </a:p>
        </p:txBody>
      </p:sp>
      <p:sp>
        <p:nvSpPr>
          <p:cNvPr id="117" name="Cloud 29"/>
          <p:cNvSpPr/>
          <p:nvPr/>
        </p:nvSpPr>
        <p:spPr>
          <a:xfrm>
            <a:off x="157320" y="2963880"/>
            <a:ext cx="6080040" cy="3309840"/>
          </a:xfrm>
          <a:custGeom>
            <a:avLst/>
            <a:gdLst>
              <a:gd name="textAreaLeft" fmla="*/ 837720 w 6080040"/>
              <a:gd name="textAreaRight" fmla="*/ 4809960 w 6080040"/>
              <a:gd name="textAreaTop" fmla="*/ 499680 h 3309840"/>
              <a:gd name="textAreaBottom" fmla="*/ 2656800 h 3309840"/>
              <a:gd name="GluePoint1X" fmla="*/ 6075058 w 43200"/>
              <a:gd name="GluePoint1Y" fmla="*/ 1654969 h 43200"/>
              <a:gd name="GluePoint2X" fmla="*/ 3040063 w 43200"/>
              <a:gd name="GluePoint2Y" fmla="*/ 3306413 h 43200"/>
              <a:gd name="GluePoint3X" fmla="*/ 18860 w 43200"/>
              <a:gd name="GluePoint3Y" fmla="*/ 1654969 h 43200"/>
              <a:gd name="GluePoint4X" fmla="*/ 3040063 w 43200"/>
              <a:gd name="GluePoint4Y" fmla="*/ 1892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80808"/>
                </a:solidFill>
                <a:effectLst/>
                <a:uFillTx/>
                <a:latin typeface="Comic Sans MS"/>
              </a:rPr>
              <a:t>Deal 2 - Proportion method</a:t>
            </a:r>
            <a:endParaRPr lang="en-US" sz="2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	</a:t>
            </a:r>
            <a:r>
              <a:rPr lang="en-GB" sz="2400" b="0" u="none" strike="noStrike">
                <a:solidFill>
                  <a:srgbClr val="FFFF00"/>
                </a:solidFill>
                <a:effectLst/>
                <a:uFillTx/>
                <a:latin typeface="Tahoma"/>
              </a:rPr>
              <a:t> </a:t>
            </a:r>
            <a:r>
              <a:rPr lang="en-GB" sz="2400" b="0" u="none" strike="noStrike">
                <a:solidFill>
                  <a:srgbClr val="000033"/>
                </a:solidFill>
                <a:effectLst/>
                <a:uFillTx/>
                <a:latin typeface="Comic Sans MS"/>
              </a:rPr>
              <a: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15 </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Wingdings"/>
                <a:ea typeface="Wingdings"/>
              </a:rPr>
              <a: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7.50</a:t>
            </a:r>
            <a:endParaRPr lang="en-US" sz="24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           1</a:t>
            </a:r>
            <a:r>
              <a:rPr lang="en-GB" sz="2400" b="0" u="none" strike="noStrike">
                <a:solidFill>
                  <a:srgbClr val="080808"/>
                </a:solidFill>
                <a:effectLst/>
                <a:uFillTx/>
                <a:latin typeface="Comic Sans MS"/>
              </a:rPr>
              <a:t>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18" name="Cloud 30"/>
          <p:cNvSpPr/>
          <p:nvPr/>
        </p:nvSpPr>
        <p:spPr>
          <a:xfrm>
            <a:off x="0" y="353880"/>
            <a:ext cx="3106800" cy="1538280"/>
          </a:xfrm>
          <a:custGeom>
            <a:avLst/>
            <a:gdLst>
              <a:gd name="textAreaLeft" fmla="*/ 428040 w 3106800"/>
              <a:gd name="textAreaRight" fmla="*/ 2457720 w 3106800"/>
              <a:gd name="textAreaTop" fmla="*/ 232200 h 1538280"/>
              <a:gd name="textAreaBottom" fmla="*/ 1234800 h 1538280"/>
              <a:gd name="GluePoint1X" fmla="*/ 3104149 w 43200"/>
              <a:gd name="GluePoint1Y" fmla="*/ 769144 h 43200"/>
              <a:gd name="GluePoint2X" fmla="*/ 1553369 w 43200"/>
              <a:gd name="GluePoint2Y" fmla="*/ 1536649 h 43200"/>
              <a:gd name="GluePoint3X" fmla="*/ 9637 w 43200"/>
              <a:gd name="GluePoint3Y" fmla="*/ 769144 h 43200"/>
              <a:gd name="GluePoint4X" fmla="*/ 1553369 w 43200"/>
              <a:gd name="GluePoint4Y" fmla="*/ 87953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Are we expecting more or less</a:t>
            </a:r>
            <a:endParaRPr lang="en-US" sz="2400" b="0" u="none" strike="noStrike">
              <a:solidFill>
                <a:srgbClr val="FFFFFF"/>
              </a:solidFill>
              <a:effectLst/>
              <a:uFillTx/>
              <a:latin typeface="Comic Sans MS"/>
            </a:endParaRPr>
          </a:p>
        </p:txBody>
      </p:sp>
      <p:sp>
        <p:nvSpPr>
          <p:cNvPr id="119" name="Rectangle 31"/>
          <p:cNvSpPr/>
          <p:nvPr/>
        </p:nvSpPr>
        <p:spPr>
          <a:xfrm>
            <a:off x="613080" y="4487760"/>
            <a:ext cx="10422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(less) </a:t>
            </a:r>
            <a:endParaRPr lang="en-US" sz="2400" b="0" u="none" strike="noStrike">
              <a:solidFill>
                <a:srgbClr val="FFFFFF"/>
              </a:solidFill>
              <a:effectLst/>
              <a:uFillTx/>
              <a:latin typeface="Comic Sans MS"/>
            </a:endParaRPr>
          </a:p>
        </p:txBody>
      </p:sp>
      <p:graphicFrame>
        <p:nvGraphicFramePr>
          <p:cNvPr id="120" name="Object 30"/>
          <p:cNvGraphicFramePr/>
          <p:nvPr/>
        </p:nvGraphicFramePr>
        <p:xfrm>
          <a:off x="2550960" y="4640400"/>
          <a:ext cx="1441440" cy="844560"/>
        </p:xfrm>
        <a:graphic>
          <a:graphicData uri="http://schemas.openxmlformats.org/presentationml/2006/ole">
            <p:oleObj r:id="rId3" spid="">
              <p:embed/>
              <p:pic>
                <p:nvPicPr>
                  <p:cNvPr id="121" name="Object 30"/>
                  <p:cNvPicPr/>
                  <p:nvPr/>
                </p:nvPicPr>
                <p:blipFill>
                  <a:blip r:embed="rId4"/>
                  <a:stretch/>
                </p:blipFill>
                <p:spPr>
                  <a:xfrm>
                    <a:off x="2550960" y="4640400"/>
                    <a:ext cx="1441440" cy="844560"/>
                  </a:xfrm>
                  <a:prstGeom prst="rect">
                    <a:avLst/>
                  </a:prstGeom>
                  <a:noFill/>
                  <a:ln w="0">
                    <a:noFill/>
                  </a:ln>
                </p:spPr>
              </p:pic>
            </p:oleObj>
          </a:graphicData>
        </a:graphic>
      </p:graphicFrame>
      <p:graphicFrame>
        <p:nvGraphicFramePr>
          <p:cNvPr id="122" name="Object 31"/>
          <p:cNvGraphicFramePr/>
          <p:nvPr/>
        </p:nvGraphicFramePr>
        <p:xfrm>
          <a:off x="4121280" y="4835520"/>
          <a:ext cx="911160" cy="453960"/>
        </p:xfrm>
        <a:graphic>
          <a:graphicData uri="http://schemas.openxmlformats.org/presentationml/2006/ole">
            <p:oleObj r:id="rId5" spid="">
              <p:embed/>
              <p:pic>
                <p:nvPicPr>
                  <p:cNvPr id="123" name="Object 31"/>
                  <p:cNvPicPr/>
                  <p:nvPr/>
                </p:nvPicPr>
                <p:blipFill>
                  <a:blip r:embed="rId6"/>
                  <a:stretch/>
                </p:blipFill>
                <p:spPr>
                  <a:xfrm>
                    <a:off x="4121280" y="4835520"/>
                    <a:ext cx="911160" cy="453960"/>
                  </a:xfrm>
                  <a:prstGeom prst="rect">
                    <a:avLst/>
                  </a:prstGeom>
                  <a:noFill/>
                  <a:ln w="0">
                    <a:noFill/>
                  </a:ln>
                </p:spPr>
              </p:pic>
            </p:oleObj>
          </a:graphicData>
        </a:graphic>
      </p:graphicFrame>
      <p:sp>
        <p:nvSpPr>
          <p:cNvPr id="124"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graphicFrame>
        <p:nvGraphicFramePr>
          <p:cNvPr id="125" name=""/>
          <p:cNvGraphicFramePr/>
          <p:nvPr/>
        </p:nvGraphicFramePr>
        <p:xfrm>
          <a:off x="6086520" y="2952720"/>
          <a:ext cx="3057480" cy="1112760"/>
        </p:xfrm>
        <a:graphic>
          <a:graphicData uri="http://schemas.openxmlformats.org/drawingml/2006/table">
            <a:tbl>
              <a:tblPr/>
              <a:tblGrid>
                <a:gridCol w="1019160"/>
                <a:gridCol w="1019160"/>
                <a:gridCol w="1019160"/>
              </a:tblGrid>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1</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2</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3</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10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15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48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£5.40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£7.50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£24.48</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bl>
          </a:graphicData>
        </a:graphic>
      </p:graphicFrame>
    </p:spTree>
  </p:cSld>
  <p:timing>
    <p:tnLst>
      <p:par>
        <p:cTn id="194" dur="indefinite" restart="never" nodeType="tmRoot">
          <p:childTnLst>
            <p:seq>
              <p:cTn id="195" dur="indefinite" nodeType="mainSeq">
                <p:childTnLst>
                  <p:par>
                    <p:cTn id="196" fill="hold">
                      <p:stCondLst>
                        <p:cond delay="indefinite"/>
                      </p:stCondLst>
                      <p:childTnLst>
                        <p:par>
                          <p:cTn id="197" fill="hold">
                            <p:stCondLst>
                              <p:cond delay="0"/>
                            </p:stCondLst>
                            <p:childTnLst>
                              <p:par>
                                <p:cTn id="198" presetID="2" presetClass="entr" fill="hold" nodeType="clickEffect" presetSubtype="4">
                                  <p:stCondLst>
                                    <p:cond delay="0"/>
                                  </p:stCondLst>
                                  <p:childTnLst>
                                    <p:set>
                                      <p:cBhvr>
                                        <p:cTn id="199" dur="1" fill="hold">
                                          <p:stCondLst>
                                            <p:cond delay="0"/>
                                          </p:stCondLst>
                                        </p:cTn>
                                        <p:tgtEl>
                                          <p:spTgt spid="117"/>
                                        </p:tgtEl>
                                        <p:attrNameLst>
                                          <p:attrName>style.visibility</p:attrName>
                                        </p:attrNameLst>
                                      </p:cBhvr>
                                      <p:to>
                                        <p:strVal val="visible"/>
                                      </p:to>
                                    </p:set>
                                    <p:anim calcmode="lin" valueType="num">
                                      <p:cBhvr additive="base">
                                        <p:cTn id="200" dur="500" fill="hold"/>
                                        <p:tgtEl>
                                          <p:spTgt spid="117"/>
                                        </p:tgtEl>
                                        <p:attrNameLst>
                                          <p:attrName>ppt_x</p:attrName>
                                        </p:attrNameLst>
                                      </p:cBhvr>
                                      <p:tavLst>
                                        <p:tav>
                                          <p:val>
                                            <p:strVal val="#ppt_x"/>
                                          </p:val>
                                        </p:tav>
                                        <p:tav tm="100000">
                                          <p:val>
                                            <p:strVal val="#ppt_x"/>
                                          </p:val>
                                        </p:tav>
                                      </p:tavLst>
                                    </p:anim>
                                    <p:anim calcmode="lin" valueType="num">
                                      <p:cBhvr additive="base">
                                        <p:cTn id="201" dur="500" fill="hold"/>
                                        <p:tgtEl>
                                          <p:spTgt spid="117"/>
                                        </p:tgtEl>
                                        <p:attrNameLst>
                                          <p:attrName>ppt_y</p:attrName>
                                        </p:attrNameLst>
                                      </p:cBhvr>
                                      <p:tavLst>
                                        <p:tav>
                                          <p:val>
                                            <p:strVal val="1+#ppt_h/2"/>
                                          </p:val>
                                        </p:tav>
                                        <p:tav tm="100000">
                                          <p:val>
                                            <p:strVal val="#ppt_y"/>
                                          </p:val>
                                        </p:tav>
                                      </p:tavLst>
                                    </p:anim>
                                  </p:childTnLst>
                                </p:cTn>
                              </p:par>
                            </p:childTnLst>
                          </p:cTn>
                        </p:par>
                        <p:par>
                          <p:cTn id="202" fill="hold">
                            <p:stCondLst>
                              <p:cond delay="500"/>
                            </p:stCondLst>
                            <p:childTnLst>
                              <p:par>
                                <p:cTn id="203" presetID="27" presetClass="entr" fill="hold" nodeType="afterEffect">
                                  <p:stCondLst>
                                    <p:cond delay="0"/>
                                  </p:stCondLst>
                                  <p:iterate type="lt">
                                    <p:tmAbs val="40"/>
                                  </p:iterate>
                                  <p:childTnLst>
                                    <p:set>
                                      <p:cBhvr>
                                        <p:cTn id="204" dur="1" fill="hold">
                                          <p:stCondLst>
                                            <p:cond delay="0"/>
                                          </p:stCondLst>
                                        </p:cTn>
                                        <p:tgtEl>
                                          <p:spTgt spid="117">
                                            <p:txEl>
                                              <p:pRg st="0" end="0"/>
                                            </p:txEl>
                                          </p:spTgt>
                                        </p:tgtEl>
                                        <p:attrNameLst>
                                          <p:attrName>style.visibility</p:attrName>
                                        </p:attrNameLst>
                                      </p:cBhvr>
                                      <p:to>
                                        <p:strVal val="visible"/>
                                      </p:to>
                                    </p:set>
                                    <p:anim calcmode="discrete" valueType="clr">
                                      <p:cBhvr additive="repl">
                                        <p:cTn id="205" dur="80"/>
                                        <p:tgtEl>
                                          <p:spTgt spid="117">
                                            <p:txEl>
                                              <p:pRg st="0" end="0"/>
                                            </p:txEl>
                                          </p:spTgt>
                                        </p:tgtEl>
                                        <p:attrNameLst>
                                          <p:attrName>style.color</p:attrName>
                                        </p:attrNameLst>
                                      </p:cBhvr>
                                      <p:tavLst>
                                        <p:tav>
                                          <p:val>
                                            <p:strVal val="rgb(-1,102,0)"/>
                                          </p:val>
                                        </p:tav>
                                        <p:tav tm="50000">
                                          <p:val>
                                            <p:strVal val="rgb(-52,-1,-1)"/>
                                          </p:val>
                                        </p:tav>
                                      </p:tavLst>
                                    </p:anim>
                                    <p:anim calcmode="discrete" valueType="clr">
                                      <p:cBhvr additive="repl">
                                        <p:cTn id="206" dur="80"/>
                                        <p:tgtEl>
                                          <p:spTgt spid="117">
                                            <p:txEl>
                                              <p:pRg st="0" end="0"/>
                                            </p:txEl>
                                          </p:spTgt>
                                        </p:tgtEl>
                                        <p:attrNameLst>
                                          <p:attrName>fillcolor</p:attrName>
                                        </p:attrNameLst>
                                      </p:cBhvr>
                                      <p:tavLst>
                                        <p:tav>
                                          <p:val>
                                            <p:strVal val="rgb(-1,102,0)"/>
                                          </p:val>
                                        </p:tav>
                                        <p:tav tm="50000">
                                          <p:val>
                                            <p:strVal val="rgb(-52,-1,-1)"/>
                                          </p:val>
                                        </p:tav>
                                      </p:tavLst>
                                    </p:anim>
                                    <p:set>
                                      <p:cBhvr>
                                        <p:cTn id="207" dur="80"/>
                                        <p:tgtEl>
                                          <p:spTgt spid="117">
                                            <p:txEl>
                                              <p:pRg st="0" end="0"/>
                                            </p:txEl>
                                          </p:spTgt>
                                        </p:tgtEl>
                                        <p:attrNameLst>
                                          <p:attrName>fill.type</p:attrName>
                                        </p:attrNameLst>
                                      </p:cBhvr>
                                      <p:to>
                                        <p:strVal val="solid"/>
                                      </p:to>
                                    </p:set>
                                  </p:childTnLst>
                                </p:cTn>
                              </p:par>
                            </p:childTnLst>
                          </p:cTn>
                        </p:par>
                      </p:childTnLst>
                    </p:cTn>
                  </p:par>
                  <p:par>
                    <p:cTn id="208" fill="hold">
                      <p:stCondLst>
                        <p:cond delay="indefinite"/>
                      </p:stCondLst>
                      <p:childTnLst>
                        <p:par>
                          <p:cTn id="209" fill="hold">
                            <p:stCondLst>
                              <p:cond delay="0"/>
                            </p:stCondLst>
                            <p:childTnLst>
                              <p:par>
                                <p:cTn id="210" presetID="27" presetClass="entr" fill="hold" nodeType="clickEffect">
                                  <p:stCondLst>
                                    <p:cond delay="0"/>
                                  </p:stCondLst>
                                  <p:iterate type="lt">
                                    <p:tmAbs val="40"/>
                                  </p:iterate>
                                  <p:childTnLst>
                                    <p:set>
                                      <p:cBhvr>
                                        <p:cTn id="211" dur="1" fill="hold">
                                          <p:stCondLst>
                                            <p:cond delay="0"/>
                                          </p:stCondLst>
                                        </p:cTn>
                                        <p:tgtEl>
                                          <p:spTgt spid="117">
                                            <p:txEl>
                                              <p:pRg st="1" end="1"/>
                                            </p:txEl>
                                          </p:spTgt>
                                        </p:tgtEl>
                                        <p:attrNameLst>
                                          <p:attrName>style.visibility</p:attrName>
                                        </p:attrNameLst>
                                      </p:cBhvr>
                                      <p:to>
                                        <p:strVal val="visible"/>
                                      </p:to>
                                    </p:set>
                                    <p:anim calcmode="discrete" valueType="clr">
                                      <p:cBhvr additive="repl">
                                        <p:cTn id="212" dur="80"/>
                                        <p:tgtEl>
                                          <p:spTgt spid="117">
                                            <p:txEl>
                                              <p:pRg st="1" end="1"/>
                                            </p:txEl>
                                          </p:spTgt>
                                        </p:tgtEl>
                                        <p:attrNameLst>
                                          <p:attrName>style.color</p:attrName>
                                        </p:attrNameLst>
                                      </p:cBhvr>
                                      <p:tavLst>
                                        <p:tav>
                                          <p:val>
                                            <p:strVal val="rgb(-1,102,0)"/>
                                          </p:val>
                                        </p:tav>
                                        <p:tav tm="50000">
                                          <p:val>
                                            <p:strVal val="rgb(-52,-1,-1)"/>
                                          </p:val>
                                        </p:tav>
                                      </p:tavLst>
                                    </p:anim>
                                    <p:anim calcmode="discrete" valueType="clr">
                                      <p:cBhvr additive="repl">
                                        <p:cTn id="213" dur="80"/>
                                        <p:tgtEl>
                                          <p:spTgt spid="117">
                                            <p:txEl>
                                              <p:pRg st="1" end="1"/>
                                            </p:txEl>
                                          </p:spTgt>
                                        </p:tgtEl>
                                        <p:attrNameLst>
                                          <p:attrName>fillcolor</p:attrName>
                                        </p:attrNameLst>
                                      </p:cBhvr>
                                      <p:tavLst>
                                        <p:tav>
                                          <p:val>
                                            <p:strVal val="rgb(-1,102,0)"/>
                                          </p:val>
                                        </p:tav>
                                        <p:tav tm="50000">
                                          <p:val>
                                            <p:strVal val="rgb(-52,-1,-1)"/>
                                          </p:val>
                                        </p:tav>
                                      </p:tavLst>
                                    </p:anim>
                                    <p:set>
                                      <p:cBhvr>
                                        <p:cTn id="214" dur="80"/>
                                        <p:tgtEl>
                                          <p:spTgt spid="117">
                                            <p:txEl>
                                              <p:pRg st="1" end="1"/>
                                            </p:txEl>
                                          </p:spTgt>
                                        </p:tgtEl>
                                        <p:attrNameLst>
                                          <p:attrName>fill.type</p:attrName>
                                        </p:attrNameLst>
                                      </p:cBhvr>
                                      <p:to>
                                        <p:strVal val="solid"/>
                                      </p:to>
                                    </p:set>
                                  </p:childTnLst>
                                </p:cTn>
                              </p:par>
                            </p:childTnLst>
                          </p:cTn>
                        </p:par>
                      </p:childTnLst>
                    </p:cTn>
                  </p:par>
                  <p:par>
                    <p:cTn id="215" fill="hold">
                      <p:stCondLst>
                        <p:cond delay="indefinite"/>
                      </p:stCondLst>
                      <p:childTnLst>
                        <p:par>
                          <p:cTn id="216" fill="hold">
                            <p:stCondLst>
                              <p:cond delay="0"/>
                            </p:stCondLst>
                            <p:childTnLst>
                              <p:par>
                                <p:cTn id="217" presetID="27" presetClass="entr" fill="hold" nodeType="clickEffect">
                                  <p:stCondLst>
                                    <p:cond delay="0"/>
                                  </p:stCondLst>
                                  <p:iterate type="lt">
                                    <p:tmAbs val="40"/>
                                  </p:iterate>
                                  <p:childTnLst>
                                    <p:set>
                                      <p:cBhvr>
                                        <p:cTn id="218" dur="1" fill="hold">
                                          <p:stCondLst>
                                            <p:cond delay="0"/>
                                          </p:stCondLst>
                                        </p:cTn>
                                        <p:tgtEl>
                                          <p:spTgt spid="117">
                                            <p:txEl>
                                              <p:pRg st="2" end="2"/>
                                            </p:txEl>
                                          </p:spTgt>
                                        </p:tgtEl>
                                        <p:attrNameLst>
                                          <p:attrName>style.visibility</p:attrName>
                                        </p:attrNameLst>
                                      </p:cBhvr>
                                      <p:to>
                                        <p:strVal val="visible"/>
                                      </p:to>
                                    </p:set>
                                    <p:anim calcmode="discrete" valueType="clr">
                                      <p:cBhvr additive="repl">
                                        <p:cTn id="219" dur="80"/>
                                        <p:tgtEl>
                                          <p:spTgt spid="117">
                                            <p:txEl>
                                              <p:pRg st="2" end="2"/>
                                            </p:txEl>
                                          </p:spTgt>
                                        </p:tgtEl>
                                        <p:attrNameLst>
                                          <p:attrName>style.color</p:attrName>
                                        </p:attrNameLst>
                                      </p:cBhvr>
                                      <p:tavLst>
                                        <p:tav>
                                          <p:val>
                                            <p:strVal val="rgb(-1,102,0)"/>
                                          </p:val>
                                        </p:tav>
                                        <p:tav tm="50000">
                                          <p:val>
                                            <p:strVal val="rgb(-52,-1,-1)"/>
                                          </p:val>
                                        </p:tav>
                                      </p:tavLst>
                                    </p:anim>
                                    <p:anim calcmode="discrete" valueType="clr">
                                      <p:cBhvr additive="repl">
                                        <p:cTn id="220" dur="80"/>
                                        <p:tgtEl>
                                          <p:spTgt spid="117">
                                            <p:txEl>
                                              <p:pRg st="2" end="2"/>
                                            </p:txEl>
                                          </p:spTgt>
                                        </p:tgtEl>
                                        <p:attrNameLst>
                                          <p:attrName>fillcolor</p:attrName>
                                        </p:attrNameLst>
                                      </p:cBhvr>
                                      <p:tavLst>
                                        <p:tav>
                                          <p:val>
                                            <p:strVal val="rgb(-1,102,0)"/>
                                          </p:val>
                                        </p:tav>
                                        <p:tav tm="50000">
                                          <p:val>
                                            <p:strVal val="rgb(-52,-1,-1)"/>
                                          </p:val>
                                        </p:tav>
                                      </p:tavLst>
                                    </p:anim>
                                    <p:set>
                                      <p:cBhvr>
                                        <p:cTn id="221" dur="80"/>
                                        <p:tgtEl>
                                          <p:spTgt spid="117">
                                            <p:txEl>
                                              <p:pRg st="2" end="2"/>
                                            </p:txEl>
                                          </p:spTgt>
                                        </p:tgtEl>
                                        <p:attrNameLst>
                                          <p:attrName>fill.type</p:attrName>
                                        </p:attrNameLst>
                                      </p:cBhvr>
                                      <p:to>
                                        <p:strVal val="solid"/>
                                      </p:to>
                                    </p:set>
                                  </p:childTnLst>
                                </p:cTn>
                              </p:par>
                            </p:childTnLst>
                          </p:cTn>
                        </p:par>
                      </p:childTnLst>
                    </p:cTn>
                  </p:par>
                  <p:par>
                    <p:cTn id="222" fill="hold">
                      <p:stCondLst>
                        <p:cond delay="indefinite"/>
                      </p:stCondLst>
                      <p:childTnLst>
                        <p:par>
                          <p:cTn id="223" fill="hold">
                            <p:stCondLst>
                              <p:cond delay="0"/>
                            </p:stCondLst>
                            <p:childTnLst>
                              <p:par>
                                <p:cTn id="224" presetID="27" presetClass="entr" fill="hold" nodeType="clickEffect">
                                  <p:stCondLst>
                                    <p:cond delay="0"/>
                                  </p:stCondLst>
                                  <p:iterate type="lt">
                                    <p:tmAbs val="40"/>
                                  </p:iterate>
                                  <p:childTnLst>
                                    <p:set>
                                      <p:cBhvr>
                                        <p:cTn id="225" dur="1" fill="hold">
                                          <p:stCondLst>
                                            <p:cond delay="0"/>
                                          </p:stCondLst>
                                        </p:cTn>
                                        <p:tgtEl>
                                          <p:spTgt spid="117">
                                            <p:txEl>
                                              <p:pRg st="3" end="3"/>
                                            </p:txEl>
                                          </p:spTgt>
                                        </p:tgtEl>
                                        <p:attrNameLst>
                                          <p:attrName>style.visibility</p:attrName>
                                        </p:attrNameLst>
                                      </p:cBhvr>
                                      <p:to>
                                        <p:strVal val="visible"/>
                                      </p:to>
                                    </p:set>
                                    <p:anim calcmode="discrete" valueType="clr">
                                      <p:cBhvr additive="repl">
                                        <p:cTn id="226" dur="80"/>
                                        <p:tgtEl>
                                          <p:spTgt spid="117">
                                            <p:txEl>
                                              <p:pRg st="3" end="3"/>
                                            </p:txEl>
                                          </p:spTgt>
                                        </p:tgtEl>
                                        <p:attrNameLst>
                                          <p:attrName>style.color</p:attrName>
                                        </p:attrNameLst>
                                      </p:cBhvr>
                                      <p:tavLst>
                                        <p:tav>
                                          <p:val>
                                            <p:strVal val="rgb(-1,102,0)"/>
                                          </p:val>
                                        </p:tav>
                                        <p:tav tm="50000">
                                          <p:val>
                                            <p:strVal val="rgb(-52,-1,-1)"/>
                                          </p:val>
                                        </p:tav>
                                      </p:tavLst>
                                    </p:anim>
                                    <p:anim calcmode="discrete" valueType="clr">
                                      <p:cBhvr additive="repl">
                                        <p:cTn id="227" dur="80"/>
                                        <p:tgtEl>
                                          <p:spTgt spid="117">
                                            <p:txEl>
                                              <p:pRg st="3" end="3"/>
                                            </p:txEl>
                                          </p:spTgt>
                                        </p:tgtEl>
                                        <p:attrNameLst>
                                          <p:attrName>fillcolor</p:attrName>
                                        </p:attrNameLst>
                                      </p:cBhvr>
                                      <p:tavLst>
                                        <p:tav>
                                          <p:val>
                                            <p:strVal val="rgb(-1,102,0)"/>
                                          </p:val>
                                        </p:tav>
                                        <p:tav tm="50000">
                                          <p:val>
                                            <p:strVal val="rgb(-52,-1,-1)"/>
                                          </p:val>
                                        </p:tav>
                                      </p:tavLst>
                                    </p:anim>
                                    <p:set>
                                      <p:cBhvr>
                                        <p:cTn id="228" dur="80"/>
                                        <p:tgtEl>
                                          <p:spTgt spid="117">
                                            <p:txEl>
                                              <p:pRg st="3" end="3"/>
                                            </p:txEl>
                                          </p:spTgt>
                                        </p:tgtEl>
                                        <p:attrNameLst>
                                          <p:attrName>fill.type</p:attrName>
                                        </p:attrNameLst>
                                      </p:cBhvr>
                                      <p:to>
                                        <p:strVal val="solid"/>
                                      </p:to>
                                    </p:set>
                                  </p:childTnLst>
                                </p:cTn>
                              </p:par>
                            </p:childTnLst>
                          </p:cTn>
                        </p:par>
                      </p:childTnLst>
                    </p:cTn>
                  </p:par>
                  <p:par>
                    <p:cTn id="229" fill="hold">
                      <p:stCondLst>
                        <p:cond delay="indefinite"/>
                      </p:stCondLst>
                      <p:childTnLst>
                        <p:par>
                          <p:cTn id="230" fill="hold">
                            <p:stCondLst>
                              <p:cond delay="0"/>
                            </p:stCondLst>
                            <p:childTnLst>
                              <p:par>
                                <p:cTn id="231" presetID="2" presetClass="entr" fill="hold" nodeType="clickEffect" presetSubtype="8">
                                  <p:stCondLst>
                                    <p:cond delay="0"/>
                                  </p:stCondLst>
                                  <p:childTnLst>
                                    <p:set>
                                      <p:cBhvr>
                                        <p:cTn id="232" dur="1" fill="hold">
                                          <p:stCondLst>
                                            <p:cond delay="0"/>
                                          </p:stCondLst>
                                        </p:cTn>
                                        <p:tgtEl>
                                          <p:spTgt spid="118"/>
                                        </p:tgtEl>
                                        <p:attrNameLst>
                                          <p:attrName>style.visibility</p:attrName>
                                        </p:attrNameLst>
                                      </p:cBhvr>
                                      <p:to>
                                        <p:strVal val="visible"/>
                                      </p:to>
                                    </p:set>
                                    <p:anim calcmode="lin" valueType="num">
                                      <p:cBhvr additive="base">
                                        <p:cTn id="233" dur="500" fill="hold"/>
                                        <p:tgtEl>
                                          <p:spTgt spid="118"/>
                                        </p:tgtEl>
                                        <p:attrNameLst>
                                          <p:attrName>ppt_x</p:attrName>
                                        </p:attrNameLst>
                                      </p:cBhvr>
                                      <p:tavLst>
                                        <p:tav>
                                          <p:val>
                                            <p:strVal val="0-#ppt_w/2"/>
                                          </p:val>
                                        </p:tav>
                                        <p:tav tm="100000">
                                          <p:val>
                                            <p:strVal val="#ppt_x"/>
                                          </p:val>
                                        </p:tav>
                                      </p:tavLst>
                                    </p:anim>
                                    <p:anim calcmode="lin" valueType="num">
                                      <p:cBhvr additive="base">
                                        <p:cTn id="234" dur="500" fill="hold"/>
                                        <p:tgtEl>
                                          <p:spTgt spid="118"/>
                                        </p:tgtEl>
                                        <p:attrNameLst>
                                          <p:attrName>ppt_y</p:attrName>
                                        </p:attrNameLst>
                                      </p:cBhvr>
                                      <p:tavLst>
                                        <p:tav>
                                          <p:val>
                                            <p:strVal val="#ppt_y"/>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7" presetClass="entr" fill="hold" nodeType="clickEffect">
                                  <p:stCondLst>
                                    <p:cond delay="0"/>
                                  </p:stCondLst>
                                  <p:iterate type="lt">
                                    <p:tmAbs val="40"/>
                                  </p:iterate>
                                  <p:childTnLst>
                                    <p:set>
                                      <p:cBhvr>
                                        <p:cTn id="238" dur="1" fill="hold">
                                          <p:stCondLst>
                                            <p:cond delay="0"/>
                                          </p:stCondLst>
                                        </p:cTn>
                                        <p:tgtEl>
                                          <p:spTgt spid="119"/>
                                        </p:tgtEl>
                                        <p:attrNameLst>
                                          <p:attrName>style.visibility</p:attrName>
                                        </p:attrNameLst>
                                      </p:cBhvr>
                                      <p:to>
                                        <p:strVal val="visible"/>
                                      </p:to>
                                    </p:set>
                                    <p:anim calcmode="discrete" valueType="clr">
                                      <p:cBhvr additive="repl">
                                        <p:cTn id="239" dur="80"/>
                                        <p:tgtEl>
                                          <p:spTgt spid="119"/>
                                        </p:tgtEl>
                                        <p:attrNameLst>
                                          <p:attrName>style.color</p:attrName>
                                        </p:attrNameLst>
                                      </p:cBhvr>
                                      <p:tavLst>
                                        <p:tav>
                                          <p:val>
                                            <p:strVal val="rgb(-1,102,0)"/>
                                          </p:val>
                                        </p:tav>
                                        <p:tav tm="50000">
                                          <p:val>
                                            <p:strVal val="rgb(-52,-1,-1)"/>
                                          </p:val>
                                        </p:tav>
                                      </p:tavLst>
                                    </p:anim>
                                    <p:anim calcmode="discrete" valueType="clr">
                                      <p:cBhvr additive="repl">
                                        <p:cTn id="240" dur="80"/>
                                        <p:tgtEl>
                                          <p:spTgt spid="119"/>
                                        </p:tgtEl>
                                        <p:attrNameLst>
                                          <p:attrName>fillcolor</p:attrName>
                                        </p:attrNameLst>
                                      </p:cBhvr>
                                      <p:tavLst>
                                        <p:tav>
                                          <p:val>
                                            <p:strVal val="rgb(-1,102,0)"/>
                                          </p:val>
                                        </p:tav>
                                        <p:tav tm="50000">
                                          <p:val>
                                            <p:strVal val="rgb(-52,-1,-1)"/>
                                          </p:val>
                                        </p:tav>
                                      </p:tavLst>
                                    </p:anim>
                                    <p:set>
                                      <p:cBhvr>
                                        <p:cTn id="241" dur="80"/>
                                        <p:tgtEl>
                                          <p:spTgt spid="119"/>
                                        </p:tgtEl>
                                        <p:attrNameLst>
                                          <p:attrName>fill.type</p:attrName>
                                        </p:attrNameLst>
                                      </p:cBhvr>
                                      <p:to>
                                        <p:strVal val="solid"/>
                                      </p:to>
                                    </p:set>
                                  </p:childTnLst>
                                </p:cTn>
                              </p:par>
                            </p:childTnLst>
                          </p:cTn>
                        </p:par>
                      </p:childTnLst>
                    </p:cTn>
                  </p:par>
                  <p:par>
                    <p:cTn id="242" fill="hold">
                      <p:stCondLst>
                        <p:cond delay="indefinite"/>
                      </p:stCondLst>
                      <p:childTnLst>
                        <p:par>
                          <p:cTn id="243" fill="hold">
                            <p:stCondLst>
                              <p:cond delay="0"/>
                            </p:stCondLst>
                            <p:childTnLst>
                              <p:par>
                                <p:cTn id="244" presetID="22" presetClass="entr" fill="hold" nodeType="clickEffect" presetSubtype="8">
                                  <p:stCondLst>
                                    <p:cond delay="0"/>
                                  </p:stCondLst>
                                  <p:childTnLst>
                                    <p:set>
                                      <p:cBhvr>
                                        <p:cTn id="245" dur="1" fill="hold">
                                          <p:stCondLst>
                                            <p:cond delay="0"/>
                                          </p:stCondLst>
                                        </p:cTn>
                                        <p:tgtEl>
                                          <p:spTgt spid="120"/>
                                        </p:tgtEl>
                                        <p:attrNameLst>
                                          <p:attrName>style.visibility</p:attrName>
                                        </p:attrNameLst>
                                      </p:cBhvr>
                                      <p:to>
                                        <p:strVal val="visible"/>
                                      </p:to>
                                    </p:set>
                                    <p:animEffect transition="in" filter="wipe(left)">
                                      <p:cBhvr additive="repl">
                                        <p:cTn id="246" dur="500"/>
                                        <p:tgtEl>
                                          <p:spTgt spid="120"/>
                                        </p:tgtEl>
                                      </p:cBhvr>
                                    </p:animEffect>
                                  </p:childTnLst>
                                </p:cTn>
                              </p:par>
                            </p:childTnLst>
                          </p:cTn>
                        </p:par>
                      </p:childTnLst>
                    </p:cTn>
                  </p:par>
                  <p:par>
                    <p:cTn id="247" fill="hold">
                      <p:stCondLst>
                        <p:cond delay="indefinite"/>
                      </p:stCondLst>
                      <p:childTnLst>
                        <p:par>
                          <p:cTn id="248" fill="hold">
                            <p:stCondLst>
                              <p:cond delay="0"/>
                            </p:stCondLst>
                            <p:childTnLst>
                              <p:par>
                                <p:cTn id="249" presetID="22" presetClass="entr" fill="hold" nodeType="clickEffect" presetSubtype="8">
                                  <p:stCondLst>
                                    <p:cond delay="0"/>
                                  </p:stCondLst>
                                  <p:childTnLst>
                                    <p:set>
                                      <p:cBhvr>
                                        <p:cTn id="250" dur="1" fill="hold">
                                          <p:stCondLst>
                                            <p:cond delay="0"/>
                                          </p:stCondLst>
                                        </p:cTn>
                                        <p:tgtEl>
                                          <p:spTgt spid="122"/>
                                        </p:tgtEl>
                                        <p:attrNameLst>
                                          <p:attrName>style.visibility</p:attrName>
                                        </p:attrNameLst>
                                      </p:cBhvr>
                                      <p:to>
                                        <p:strVal val="visible"/>
                                      </p:to>
                                    </p:set>
                                    <p:animEffect transition="in" filter="wipe(left)">
                                      <p:cBhvr additive="repl">
                                        <p:cTn id="251" dur="5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Date Placeholder 1"/>
          <p:cNvSpPr/>
          <p:nvPr/>
        </p:nvSpPr>
        <p:spPr>
          <a:xfrm>
            <a:off x="1066680" y="6248520"/>
            <a:ext cx="1905120" cy="457200"/>
          </a:xfrm>
          <a:prstGeom prst="rect">
            <a:avLst/>
          </a:prstGeom>
          <a:noFill/>
          <a:ln w="0">
            <a:noFill/>
          </a:ln>
        </p:spPr>
        <p:style>
          <a:lnRef idx="0"/>
          <a:fillRef idx="0"/>
          <a:effectRef idx="0"/>
          <a:fontRef idx="minor"/>
        </p:style>
        <p:txBody>
          <a:bodyPr lIns="90000" tIns="46800" rIns="90000" bIns="46800" anchor="t">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4C99CC-8426-43D1-8D90-DF8016088667}" type="datetime5">
              <a:rPr lang="en-GB" sz="1000" b="0" u="none" strike="noStrike">
                <a:solidFill>
                  <a:srgbClr val="FFFF00"/>
                </a:solidFill>
                <a:effectLst/>
                <a:uFillTx/>
                <a:latin typeface="Comic Sans MS"/>
              </a:rPr>
              <a:t>4 Jul 2026</a:t>
            </a:fld>
            <a:endParaRPr lang="en-US" sz="1000" b="0" u="none" strike="noStrike">
              <a:solidFill>
                <a:srgbClr val="FFFFFF"/>
              </a:solidFill>
              <a:effectLst/>
              <a:uFillTx/>
              <a:latin typeface="Comic Sans MS"/>
            </a:endParaRPr>
          </a:p>
        </p:txBody>
      </p:sp>
      <p:sp>
        <p:nvSpPr>
          <p:cNvPr id="127" name="Footer Placeholder 2"/>
          <p:cNvSpPr/>
          <p:nvPr/>
        </p:nvSpPr>
        <p:spPr>
          <a:xfrm>
            <a:off x="3429000" y="6248520"/>
            <a:ext cx="2895480" cy="457200"/>
          </a:xfrm>
          <a:prstGeom prst="rect">
            <a:avLst/>
          </a:prstGeom>
          <a:noFill/>
          <a:ln w="0">
            <a:noFill/>
          </a:ln>
        </p:spPr>
        <p:style>
          <a:lnRef idx="0"/>
          <a:fillRef idx="0"/>
          <a:effectRef idx="0"/>
          <a:fontRef idx="minor"/>
        </p:style>
        <p: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b="0" u="none" strike="noStrike">
                <a:solidFill>
                  <a:srgbClr val="FFFF00"/>
                </a:solidFill>
                <a:effectLst/>
                <a:uFillTx/>
                <a:latin typeface="Comic Sans MS"/>
              </a:rPr>
              <a:t>Created by Mr.Lafferty Maths Dept</a:t>
            </a:r>
            <a:endParaRPr lang="en-US" sz="1000" b="0" u="none" strike="noStrike">
              <a:solidFill>
                <a:srgbClr val="FFFFFF"/>
              </a:solidFill>
              <a:effectLst/>
              <a:uFillTx/>
              <a:latin typeface="Comic Sans MS"/>
            </a:endParaRPr>
          </a:p>
        </p:txBody>
      </p:sp>
      <p:pic>
        <p:nvPicPr>
          <p:cNvPr id="128" name="Picture 2" descr="scottishflag"/>
          <p:cNvPicPr/>
          <p:nvPr/>
        </p:nvPicPr>
        <p:blipFill>
          <a:blip r:embed="rId1"/>
          <a:stretch/>
        </p:blipFill>
        <p:spPr>
          <a:xfrm>
            <a:off x="1184400" y="714240"/>
            <a:ext cx="647640" cy="476280"/>
          </a:xfrm>
          <a:prstGeom prst="rect">
            <a:avLst/>
          </a:prstGeom>
          <a:noFill/>
          <a:ln w="0">
            <a:noFill/>
          </a:ln>
        </p:spPr>
      </p:pic>
      <p:pic>
        <p:nvPicPr>
          <p:cNvPr id="129" name="Picture 3" descr="Office Objects 0572"/>
          <p:cNvPicPr/>
          <p:nvPr/>
        </p:nvPicPr>
        <p:blipFill>
          <a:blip r:embed="rId2"/>
          <a:stretch/>
        </p:blipFill>
        <p:spPr>
          <a:xfrm>
            <a:off x="7246800" y="237960"/>
            <a:ext cx="1444680" cy="1468440"/>
          </a:xfrm>
          <a:prstGeom prst="rect">
            <a:avLst/>
          </a:prstGeom>
          <a:noFill/>
          <a:ln w="0">
            <a:noFill/>
          </a:ln>
        </p:spPr>
      </p:pic>
      <p:sp>
        <p:nvSpPr>
          <p:cNvPr id="130" name="Text Box 4"/>
          <p:cNvSpPr/>
          <p:nvPr/>
        </p:nvSpPr>
        <p:spPr>
          <a:xfrm rot="16200000">
            <a:off x="-1541160" y="416016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FFFF00"/>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31" name="Text Box 17"/>
          <p:cNvSpPr/>
          <p:nvPr/>
        </p:nvSpPr>
        <p:spPr>
          <a:xfrm>
            <a:off x="1119960" y="2154240"/>
            <a:ext cx="669924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sng" strike="noStrike">
                <a:solidFill>
                  <a:srgbClr val="FFFFFF"/>
                </a:solidFill>
                <a:effectLst/>
                <a:uFillTx/>
                <a:latin typeface="Comic Sans MS"/>
              </a:rPr>
              <a:t>Ex</a:t>
            </a:r>
            <a:r>
              <a:rPr lang="en-GB" sz="2400" b="0" u="none" strike="noStrike">
                <a:solidFill>
                  <a:srgbClr val="FFFFFF"/>
                </a:solidFill>
                <a:effectLst/>
                <a:uFillTx/>
                <a:latin typeface="Comic Sans MS"/>
              </a:rPr>
              <a:t> : </a:t>
            </a:r>
            <a:r>
              <a:rPr lang="en-GB" sz="2400" b="0" u="none" strike="noStrike">
                <a:solidFill>
                  <a:srgbClr val="FFFFFF"/>
                </a:solidFill>
                <a:effectLst/>
                <a:uFillTx/>
                <a:latin typeface="Comic Sans MS"/>
              </a:rPr>
              <a:t>	</a:t>
            </a:r>
            <a:r>
              <a:rPr lang="en-GB" sz="2400" b="0" u="none" strike="noStrike">
                <a:solidFill>
                  <a:srgbClr val="FFFFFF"/>
                </a:solidFill>
                <a:effectLst/>
                <a:uFillTx/>
                <a:latin typeface="Comic Sans MS"/>
              </a:rPr>
              <a:t>What is the best deal for tennis balls ?</a:t>
            </a:r>
            <a:endParaRPr lang="en-US" sz="2400" b="0" u="none" strike="noStrike">
              <a:solidFill>
                <a:srgbClr val="FFFFFF"/>
              </a:solidFill>
              <a:effectLst/>
              <a:uFillTx/>
              <a:latin typeface="Comic Sans MS"/>
            </a:endParaRPr>
          </a:p>
        </p:txBody>
      </p:sp>
      <p:sp>
        <p:nvSpPr>
          <p:cNvPr id="132" name="Cloud 29"/>
          <p:cNvSpPr/>
          <p:nvPr/>
        </p:nvSpPr>
        <p:spPr>
          <a:xfrm>
            <a:off x="157320" y="2963880"/>
            <a:ext cx="6080040" cy="3309840"/>
          </a:xfrm>
          <a:custGeom>
            <a:avLst/>
            <a:gdLst>
              <a:gd name="textAreaLeft" fmla="*/ 837720 w 6080040"/>
              <a:gd name="textAreaRight" fmla="*/ 4809960 w 6080040"/>
              <a:gd name="textAreaTop" fmla="*/ 499680 h 3309840"/>
              <a:gd name="textAreaBottom" fmla="*/ 2656800 h 3309840"/>
              <a:gd name="GluePoint1X" fmla="*/ 6075058 w 43200"/>
              <a:gd name="GluePoint1Y" fmla="*/ 1654969 h 43200"/>
              <a:gd name="GluePoint2X" fmla="*/ 3040063 w 43200"/>
              <a:gd name="GluePoint2Y" fmla="*/ 3306413 h 43200"/>
              <a:gd name="GluePoint3X" fmla="*/ 18860 w 43200"/>
              <a:gd name="GluePoint3Y" fmla="*/ 1654969 h 43200"/>
              <a:gd name="GluePoint4X" fmla="*/ 3040063 w 43200"/>
              <a:gd name="GluePoint4Y" fmla="*/ 189249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080808"/>
                </a:solidFill>
                <a:effectLst/>
                <a:uFillTx/>
                <a:latin typeface="Comic Sans MS"/>
              </a:rPr>
              <a:t>Deal 3 - Proportion method</a:t>
            </a:r>
            <a:endParaRPr lang="en-US" sz="20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	</a:t>
            </a:r>
            <a:r>
              <a:rPr lang="en-GB" sz="2400" b="0" u="none" strike="noStrike">
                <a:solidFill>
                  <a:srgbClr val="FFFF00"/>
                </a:solidFill>
                <a:effectLst/>
                <a:uFillTx/>
                <a:latin typeface="Tahoma"/>
              </a:rPr>
              <a:t> </a:t>
            </a:r>
            <a:r>
              <a:rPr lang="en-GB" sz="2400" b="0" u="none" strike="noStrike">
                <a:solidFill>
                  <a:srgbClr val="000033"/>
                </a:solidFill>
                <a:effectLst/>
                <a:uFillTx/>
                <a:latin typeface="Comic Sans MS"/>
              </a:rPr>
              <a: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00033"/>
                </a:solidFill>
                <a:effectLst/>
                <a:uFillTx/>
                <a:latin typeface="Comic Sans MS"/>
              </a:rPr>
              <a:t>  48 </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Wingdings"/>
                <a:ea typeface="Wingdings"/>
              </a:rPr>
              <a:t></a:t>
            </a:r>
            <a:r>
              <a:rPr lang="en-GB" sz="2400" b="0" u="none" strike="noStrike">
                <a:solidFill>
                  <a:srgbClr val="080808"/>
                </a:solidFill>
                <a:effectLst/>
                <a:uFillTx/>
                <a:latin typeface="Comic Sans MS"/>
              </a:rPr>
              <a:t>	</a:t>
            </a:r>
            <a:r>
              <a:rPr lang="en-GB" sz="2400" b="0" u="none" strike="noStrike">
                <a:solidFill>
                  <a:srgbClr val="080808"/>
                </a:solidFill>
                <a:effectLst/>
                <a:uFillTx/>
                <a:latin typeface="Comic Sans MS"/>
              </a:rPr>
              <a:t>24.48</a:t>
            </a:r>
            <a:endParaRPr lang="en-US" sz="24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           1</a:t>
            </a:r>
            <a:r>
              <a:rPr lang="en-GB" sz="2400" b="0" u="none" strike="noStrike">
                <a:solidFill>
                  <a:srgbClr val="080808"/>
                </a:solidFill>
                <a:effectLst/>
                <a:uFillTx/>
                <a:latin typeface="Comic Sans MS"/>
              </a:rPr>
              <a:t>	</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u="none" strike="noStrike">
              <a:solidFill>
                <a:srgbClr val="FFFFFF"/>
              </a:solidFill>
              <a:effectLst/>
              <a:uFillTx/>
              <a:latin typeface="Comic Sans MS"/>
            </a:endParaRPr>
          </a:p>
        </p:txBody>
      </p:sp>
      <p:sp>
        <p:nvSpPr>
          <p:cNvPr id="133" name="Cloud 30"/>
          <p:cNvSpPr/>
          <p:nvPr/>
        </p:nvSpPr>
        <p:spPr>
          <a:xfrm>
            <a:off x="0" y="353880"/>
            <a:ext cx="3106800" cy="1538280"/>
          </a:xfrm>
          <a:custGeom>
            <a:avLst/>
            <a:gdLst>
              <a:gd name="textAreaLeft" fmla="*/ 428040 w 3106800"/>
              <a:gd name="textAreaRight" fmla="*/ 2457720 w 3106800"/>
              <a:gd name="textAreaTop" fmla="*/ 232200 h 1538280"/>
              <a:gd name="textAreaBottom" fmla="*/ 1234800 h 1538280"/>
              <a:gd name="GluePoint1X" fmla="*/ 3104149 w 43200"/>
              <a:gd name="GluePoint1Y" fmla="*/ 769144 h 43200"/>
              <a:gd name="GluePoint2X" fmla="*/ 1553369 w 43200"/>
              <a:gd name="GluePoint2Y" fmla="*/ 1536649 h 43200"/>
              <a:gd name="GluePoint3X" fmla="*/ 9637 w 43200"/>
              <a:gd name="GluePoint3Y" fmla="*/ 769144 h 43200"/>
              <a:gd name="GluePoint4X" fmla="*/ 1553369 w 43200"/>
              <a:gd name="GluePoint4Y" fmla="*/ 87953 h 43200"/>
            </a:gdLst>
            <a:ahLst/>
            <a:cxnLst>
              <a:cxn ang="0">
                <a:pos x="GluePoint1X" y="GluePoint1Y"/>
              </a:cxn>
              <a:cxn ang="0">
                <a:pos x="GluePoint2X" y="GluePoint2Y"/>
              </a:cxn>
              <a:cxn ang="0">
                <a:pos x="GluePoint3X" y="GluePoint3Y"/>
              </a:cxn>
              <a:cxn ang="0">
                <a:pos x="GluePoint4X" y="GluePoint4Y"/>
              </a:cxn>
            </a:cxnLst>
            <a:rect l="textAreaLeft" t="textAreaTop" r="textAreaRight" b="textAreaBottom"/>
            <a:pathLst>
              <a:path w="43200" h="43200">
                <a:moveTo>
                  <a:pt x="3900" y="14370"/>
                </a:moveTo>
                <a:lnTo>
                  <a:pt x="3900" y="14370"/>
                </a:lnTo>
                <a:arcTo wR="6753" hR="9190" stAng="10170548" swAng="7427171"/>
                <a:lnTo>
                  <a:pt x="14005" y="5202"/>
                </a:lnTo>
                <a:arcTo wR="5333" hR="7267" stAng="-8646226" swAng="5396752"/>
                <a:lnTo>
                  <a:pt x="22456" y="3432"/>
                </a:lnTo>
                <a:arcTo wR="4365" hR="5945" stAng="-8748310" swAng="5983216"/>
                <a:lnTo>
                  <a:pt x="29833" y="2481"/>
                </a:lnTo>
                <a:arcTo wR="4857" hR="6595" stAng="-7859247" swAng="7034694"/>
                <a:lnTo>
                  <a:pt x="38318" y="5576"/>
                </a:lnTo>
                <a:arcTo wR="5333" hR="7273" stAng="-4722629" swAng="6541720"/>
                <a:lnTo>
                  <a:pt x="41818" y="15460"/>
                </a:lnTo>
                <a:arcTo wR="6775" hR="9220" stAng="-2776007" swAng="7816113"/>
                <a:lnTo>
                  <a:pt x="37404" y="30203"/>
                </a:lnTo>
                <a:arcTo wR="5785" hR="7867" stAng="37436" swAng="6841911"/>
                <a:lnTo>
                  <a:pt x="28556" y="36813"/>
                </a:lnTo>
                <a:arcTo wR="6752" hR="9215" stAng="1346980" swAng="6910786"/>
                <a:lnTo>
                  <a:pt x="16480" y="39264"/>
                </a:lnTo>
                <a:arcTo wR="7720" hR="10543" stAng="3974661" swAng="4542738"/>
                <a:lnTo>
                  <a:pt x="5804" y="35470"/>
                </a:lnTo>
                <a:arcTo wR="4360" hR="5918" stAng="5103633" swAng="8804007"/>
                <a:lnTo>
                  <a:pt x="2113" y="25548"/>
                </a:lnTo>
                <a:arcTo wR="4345" hR="5945" stAng="6790459" swAng="9150775"/>
                <a:close/>
              </a:path>
              <a:path fill="none" w="43200" h="43200">
                <a:moveTo>
                  <a:pt x="4693" y="26177"/>
                </a:moveTo>
                <a:lnTo>
                  <a:pt x="4693" y="26177"/>
                </a:lnTo>
                <a:arcTo wR="4345" hR="5945" stAng="5204745" swAng="1585714"/>
                <a:moveTo>
                  <a:pt x="6928" y="34899"/>
                </a:moveTo>
                <a:lnTo>
                  <a:pt x="6928" y="34899"/>
                </a:lnTo>
                <a:arcTo wR="4360" hR="5918" stAng="4416323" swAng="686679"/>
                <a:moveTo>
                  <a:pt x="16478" y="39090"/>
                </a:moveTo>
                <a:lnTo>
                  <a:pt x="16478" y="39090"/>
                </a:lnTo>
                <a:arcTo wR="6752" hR="9215" stAng="8257461" swAng="844950"/>
                <a:moveTo>
                  <a:pt x="28827" y="34751"/>
                </a:moveTo>
                <a:lnTo>
                  <a:pt x="28827" y="34751"/>
                </a:lnTo>
                <a:arcTo wR="6752" hR="9215" stAng="387139" swAng="959841"/>
                <a:moveTo>
                  <a:pt x="34129" y="22954"/>
                </a:moveTo>
                <a:lnTo>
                  <a:pt x="34129" y="22954"/>
                </a:lnTo>
                <a:arcTo wR="5785" hR="7867" stAng="-4217785" swAng="4255228"/>
                <a:moveTo>
                  <a:pt x="41798" y="15354"/>
                </a:moveTo>
                <a:lnTo>
                  <a:pt x="41798" y="15354"/>
                </a:lnTo>
                <a:arcTo wR="5333" hR="7273" stAng="1819091" swAng="1665385"/>
                <a:moveTo>
                  <a:pt x="38324" y="5426"/>
                </a:moveTo>
                <a:lnTo>
                  <a:pt x="38324" y="5426"/>
                </a:lnTo>
                <a:arcTo wR="4857" hR="6595" stAng="-824553" swAng="891799"/>
                <a:moveTo>
                  <a:pt x="29078" y="3952"/>
                </a:moveTo>
                <a:lnTo>
                  <a:pt x="29078" y="3952"/>
                </a:lnTo>
                <a:arcTo wR="4857" hR="6595" stAng="-8950828" swAng="1091979"/>
                <a:moveTo>
                  <a:pt x="22141" y="4720"/>
                </a:moveTo>
                <a:lnTo>
                  <a:pt x="22141" y="4720"/>
                </a:lnTo>
                <a:arcTo wR="4365" hR="5945" stAng="-9809519" swAng="1061209"/>
                <a:moveTo>
                  <a:pt x="14000" y="5192"/>
                </a:moveTo>
                <a:lnTo>
                  <a:pt x="14000" y="5192"/>
                </a:lnTo>
                <a:arcTo wR="6753" hR="9190" stAng="-4002280" swAng="739132"/>
                <a:moveTo>
                  <a:pt x="4127" y="15789"/>
                </a:moveTo>
                <a:lnTo>
                  <a:pt x="4127" y="15789"/>
                </a:lnTo>
                <a:arcTo wR="6753" hR="9190" stAng="9459493" swAng="711644"/>
              </a:path>
            </a:pathLst>
          </a:custGeom>
          <a:solidFill>
            <a:srgbClr val="66CCFF"/>
          </a:solidFill>
          <a:ln w="25560">
            <a:solidFill>
              <a:srgbClr val="080808"/>
            </a:solidFill>
            <a:miter/>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Are we expecting more or less</a:t>
            </a:r>
            <a:endParaRPr lang="en-US" sz="2400" b="0" u="none" strike="noStrike">
              <a:solidFill>
                <a:srgbClr val="FFFFFF"/>
              </a:solidFill>
              <a:effectLst/>
              <a:uFillTx/>
              <a:latin typeface="Comic Sans MS"/>
            </a:endParaRPr>
          </a:p>
        </p:txBody>
      </p:sp>
      <p:sp>
        <p:nvSpPr>
          <p:cNvPr id="134" name="Rectangle 31"/>
          <p:cNvSpPr/>
          <p:nvPr/>
        </p:nvSpPr>
        <p:spPr>
          <a:xfrm>
            <a:off x="613080" y="4487760"/>
            <a:ext cx="10422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080808"/>
                </a:solidFill>
                <a:effectLst/>
                <a:uFillTx/>
                <a:latin typeface="Comic Sans MS"/>
              </a:rPr>
              <a:t>(less) </a:t>
            </a:r>
            <a:endParaRPr lang="en-US" sz="2400" b="0" u="none" strike="noStrike">
              <a:solidFill>
                <a:srgbClr val="FFFFFF"/>
              </a:solidFill>
              <a:effectLst/>
              <a:uFillTx/>
              <a:latin typeface="Comic Sans MS"/>
            </a:endParaRPr>
          </a:p>
        </p:txBody>
      </p:sp>
      <p:graphicFrame>
        <p:nvGraphicFramePr>
          <p:cNvPr id="135" name="Object 30"/>
          <p:cNvGraphicFramePr/>
          <p:nvPr/>
        </p:nvGraphicFramePr>
        <p:xfrm>
          <a:off x="2463840" y="4640400"/>
          <a:ext cx="1617480" cy="844560"/>
        </p:xfrm>
        <a:graphic>
          <a:graphicData uri="http://schemas.openxmlformats.org/presentationml/2006/ole">
            <p:oleObj r:id="rId3" spid="">
              <p:embed/>
              <p:pic>
                <p:nvPicPr>
                  <p:cNvPr id="136" name="Object 30"/>
                  <p:cNvPicPr/>
                  <p:nvPr/>
                </p:nvPicPr>
                <p:blipFill>
                  <a:blip r:embed="rId4"/>
                  <a:stretch/>
                </p:blipFill>
                <p:spPr>
                  <a:xfrm>
                    <a:off x="2463840" y="4640400"/>
                    <a:ext cx="1617480" cy="844560"/>
                  </a:xfrm>
                  <a:prstGeom prst="rect">
                    <a:avLst/>
                  </a:prstGeom>
                  <a:noFill/>
                  <a:ln w="0">
                    <a:noFill/>
                  </a:ln>
                </p:spPr>
              </p:pic>
            </p:oleObj>
          </a:graphicData>
        </a:graphic>
      </p:graphicFrame>
      <p:graphicFrame>
        <p:nvGraphicFramePr>
          <p:cNvPr id="137" name="Object 31"/>
          <p:cNvGraphicFramePr/>
          <p:nvPr/>
        </p:nvGraphicFramePr>
        <p:xfrm>
          <a:off x="4121280" y="4835520"/>
          <a:ext cx="911160" cy="453960"/>
        </p:xfrm>
        <a:graphic>
          <a:graphicData uri="http://schemas.openxmlformats.org/presentationml/2006/ole">
            <p:oleObj r:id="rId5" spid="">
              <p:embed/>
              <p:pic>
                <p:nvPicPr>
                  <p:cNvPr id="138" name="Object 31"/>
                  <p:cNvPicPr/>
                  <p:nvPr/>
                </p:nvPicPr>
                <p:blipFill>
                  <a:blip r:embed="rId6"/>
                  <a:stretch/>
                </p:blipFill>
                <p:spPr>
                  <a:xfrm>
                    <a:off x="4121280" y="4835520"/>
                    <a:ext cx="911160" cy="453960"/>
                  </a:xfrm>
                  <a:prstGeom prst="rect">
                    <a:avLst/>
                  </a:prstGeom>
                  <a:noFill/>
                  <a:ln w="0">
                    <a:noFill/>
                  </a:ln>
                </p:spPr>
              </p:pic>
            </p:oleObj>
          </a:graphicData>
        </a:graphic>
      </p:graphicFrame>
      <p:sp>
        <p:nvSpPr>
          <p:cNvPr id="139" name="Rectangle 10"/>
          <p:cNvSpPr/>
          <p:nvPr/>
        </p:nvSpPr>
        <p:spPr>
          <a:xfrm>
            <a:off x="1938240" y="74304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FFFF00"/>
                </a:solidFill>
                <a:effectLst/>
                <a:uFillTx/>
                <a:latin typeface="Comic Sans MS"/>
              </a:rPr>
              <a:t>Best Deal </a:t>
            </a:r>
            <a:endParaRPr lang="en-US" sz="4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u="none" strike="noStrike">
                <a:solidFill>
                  <a:srgbClr val="FFFFFF"/>
                </a:solidFill>
                <a:effectLst/>
                <a:uFillTx/>
                <a:latin typeface="Comic Sans MS"/>
              </a:rPr>
              <a:t>Money Management</a:t>
            </a:r>
            <a:endParaRPr lang="en-US" sz="2000" b="0" u="none" strike="noStrike">
              <a:solidFill>
                <a:srgbClr val="FFFFFF"/>
              </a:solidFill>
              <a:effectLst/>
              <a:uFillTx/>
              <a:latin typeface="Comic Sans MS"/>
            </a:endParaRPr>
          </a:p>
        </p:txBody>
      </p:sp>
      <p:graphicFrame>
        <p:nvGraphicFramePr>
          <p:cNvPr id="140" name=""/>
          <p:cNvGraphicFramePr/>
          <p:nvPr/>
        </p:nvGraphicFramePr>
        <p:xfrm>
          <a:off x="6086520" y="2952720"/>
          <a:ext cx="3057480" cy="1112760"/>
        </p:xfrm>
        <a:graphic>
          <a:graphicData uri="http://schemas.openxmlformats.org/drawingml/2006/table">
            <a:tbl>
              <a:tblPr/>
              <a:tblGrid>
                <a:gridCol w="1019160"/>
                <a:gridCol w="1019160"/>
                <a:gridCol w="1019160"/>
              </a:tblGrid>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1</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2</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Deal 3</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697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10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15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48 balls</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r h="371520">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£5.40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£7.50</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c>
                  <a:txBody>
                    <a:bodyPr lIns="90000" tIns="46800" rIns="90000" bIns="46800" anchor="t">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00"/>
                          </a:solidFill>
                          <a:effectLst/>
                          <a:uFillTx/>
                          <a:latin typeface="Comic Sans MS"/>
                        </a:rPr>
                        <a:t>£24.48</a:t>
                      </a:r>
                      <a:endParaRPr lang="en-US" sz="1800" b="0" u="none" strike="noStrike">
                        <a:solidFill>
                          <a:srgbClr val="FFFFFF"/>
                        </a:solidFill>
                        <a:effectLst/>
                        <a:uFillTx/>
                        <a:latin typeface="Comic Sans MS"/>
                      </a:endParaRPr>
                    </a:p>
                  </a:txBody>
                  <a:tcPr anchor="t" marL="90000" marR="90000" marT="46800" marB="46800">
                    <a:lnL>
                      <a:noFill/>
                    </a:lnL>
                    <a:lnR>
                      <a:noFill/>
                    </a:lnR>
                    <a:lnT>
                      <a:noFill/>
                    </a:lnT>
                    <a:lnB>
                      <a:noFill/>
                    </a:lnB>
                    <a:noFill/>
                  </a:tcPr>
                </a:tc>
              </a:tr>
            </a:tbl>
          </a:graphicData>
        </a:graphic>
      </p:graphicFrame>
      <p:sp>
        <p:nvSpPr>
          <p:cNvPr id="141" name="TextBox 14"/>
          <p:cNvSpPr/>
          <p:nvPr/>
        </p:nvSpPr>
        <p:spPr>
          <a:xfrm>
            <a:off x="6410520" y="5254560"/>
            <a:ext cx="2219040" cy="825480"/>
          </a:xfrm>
          <a:prstGeom prst="rect">
            <a:avLst/>
          </a:prstGeom>
          <a:noFill/>
          <a:ln w="0">
            <a:noFill/>
          </a:ln>
        </p:spPr>
        <p:style>
          <a:lnRef idx="0"/>
          <a:fillRef idx="0"/>
          <a:effectRef idx="0"/>
          <a:fontRef idx="minor"/>
        </p:style>
        <p:txBody>
          <a:bodyPr wrap="none" lIns="90000" tIns="46800" rIns="90000" bIns="46800" anchor="t">
            <a:sp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00"/>
                </a:solidFill>
                <a:effectLst/>
                <a:uFillTx/>
                <a:latin typeface="Comic Sans MS"/>
              </a:rPr>
              <a:t>Deal 2 is Best</a:t>
            </a:r>
            <a:endParaRPr lang="en-US" sz="2400" b="0" u="none" strike="noStrike">
              <a:solidFill>
                <a:srgbClr val="FFFFFF"/>
              </a:solidFill>
              <a:effectLst/>
              <a:uFillTx/>
              <a:latin typeface="Comic Sans MS"/>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00"/>
                </a:solidFill>
                <a:effectLst/>
                <a:uFillTx/>
                <a:latin typeface="Comic Sans MS"/>
              </a:rPr>
              <a:t>£0.50 per ball</a:t>
            </a:r>
            <a:endParaRPr lang="en-US" sz="2400" b="0" u="none" strike="noStrike">
              <a:solidFill>
                <a:srgbClr val="FFFFFF"/>
              </a:solidFill>
              <a:effectLst/>
              <a:uFillTx/>
              <a:latin typeface="Comic Sans MS"/>
            </a:endParaRPr>
          </a:p>
        </p:txBody>
      </p:sp>
    </p:spTree>
  </p:cSld>
  <p:timing>
    <p:tnLst>
      <p:par>
        <p:cTn id="252" dur="indefinite" restart="never" nodeType="tmRoot">
          <p:childTnLst>
            <p:seq>
              <p:cTn id="253" dur="indefinite" nodeType="mainSeq">
                <p:childTnLst>
                  <p:par>
                    <p:cTn id="254" fill="hold">
                      <p:stCondLst>
                        <p:cond delay="indefinite"/>
                      </p:stCondLst>
                      <p:childTnLst>
                        <p:par>
                          <p:cTn id="255" fill="hold">
                            <p:stCondLst>
                              <p:cond delay="0"/>
                            </p:stCondLst>
                            <p:childTnLst>
                              <p:par>
                                <p:cTn id="256" presetID="2" presetClass="entr" fill="hold" nodeType="clickEffect" presetSubtype="4">
                                  <p:stCondLst>
                                    <p:cond delay="0"/>
                                  </p:stCondLst>
                                  <p:childTnLst>
                                    <p:set>
                                      <p:cBhvr>
                                        <p:cTn id="257" dur="1" fill="hold">
                                          <p:stCondLst>
                                            <p:cond delay="0"/>
                                          </p:stCondLst>
                                        </p:cTn>
                                        <p:tgtEl>
                                          <p:spTgt spid="132"/>
                                        </p:tgtEl>
                                        <p:attrNameLst>
                                          <p:attrName>style.visibility</p:attrName>
                                        </p:attrNameLst>
                                      </p:cBhvr>
                                      <p:to>
                                        <p:strVal val="visible"/>
                                      </p:to>
                                    </p:set>
                                    <p:anim calcmode="lin" valueType="num">
                                      <p:cBhvr additive="base">
                                        <p:cTn id="258" dur="500" fill="hold"/>
                                        <p:tgtEl>
                                          <p:spTgt spid="132"/>
                                        </p:tgtEl>
                                        <p:attrNameLst>
                                          <p:attrName>ppt_x</p:attrName>
                                        </p:attrNameLst>
                                      </p:cBhvr>
                                      <p:tavLst>
                                        <p:tav>
                                          <p:val>
                                            <p:strVal val="#ppt_x"/>
                                          </p:val>
                                        </p:tav>
                                        <p:tav tm="100000">
                                          <p:val>
                                            <p:strVal val="#ppt_x"/>
                                          </p:val>
                                        </p:tav>
                                      </p:tavLst>
                                    </p:anim>
                                    <p:anim calcmode="lin" valueType="num">
                                      <p:cBhvr additive="base">
                                        <p:cTn id="259" dur="500" fill="hold"/>
                                        <p:tgtEl>
                                          <p:spTgt spid="132"/>
                                        </p:tgtEl>
                                        <p:attrNameLst>
                                          <p:attrName>ppt_y</p:attrName>
                                        </p:attrNameLst>
                                      </p:cBhvr>
                                      <p:tavLst>
                                        <p:tav>
                                          <p:val>
                                            <p:strVal val="1+#ppt_h/2"/>
                                          </p:val>
                                        </p:tav>
                                        <p:tav tm="100000">
                                          <p:val>
                                            <p:strVal val="#ppt_y"/>
                                          </p:val>
                                        </p:tav>
                                      </p:tavLst>
                                    </p:anim>
                                  </p:childTnLst>
                                </p:cTn>
                              </p:par>
                            </p:childTnLst>
                          </p:cTn>
                        </p:par>
                        <p:par>
                          <p:cTn id="260" fill="hold">
                            <p:stCondLst>
                              <p:cond delay="500"/>
                            </p:stCondLst>
                            <p:childTnLst>
                              <p:par>
                                <p:cTn id="261" presetID="27" presetClass="entr" fill="hold" nodeType="afterEffect">
                                  <p:stCondLst>
                                    <p:cond delay="0"/>
                                  </p:stCondLst>
                                  <p:iterate type="lt">
                                    <p:tmAbs val="40"/>
                                  </p:iterate>
                                  <p:childTnLst>
                                    <p:set>
                                      <p:cBhvr>
                                        <p:cTn id="262" dur="1" fill="hold">
                                          <p:stCondLst>
                                            <p:cond delay="0"/>
                                          </p:stCondLst>
                                        </p:cTn>
                                        <p:tgtEl>
                                          <p:spTgt spid="132">
                                            <p:txEl>
                                              <p:pRg st="0" end="0"/>
                                            </p:txEl>
                                          </p:spTgt>
                                        </p:tgtEl>
                                        <p:attrNameLst>
                                          <p:attrName>style.visibility</p:attrName>
                                        </p:attrNameLst>
                                      </p:cBhvr>
                                      <p:to>
                                        <p:strVal val="visible"/>
                                      </p:to>
                                    </p:set>
                                    <p:anim calcmode="discrete" valueType="clr">
                                      <p:cBhvr additive="repl">
                                        <p:cTn id="263" dur="80"/>
                                        <p:tgtEl>
                                          <p:spTgt spid="132">
                                            <p:txEl>
                                              <p:pRg st="0" end="0"/>
                                            </p:txEl>
                                          </p:spTgt>
                                        </p:tgtEl>
                                        <p:attrNameLst>
                                          <p:attrName>style.color</p:attrName>
                                        </p:attrNameLst>
                                      </p:cBhvr>
                                      <p:tavLst>
                                        <p:tav>
                                          <p:val>
                                            <p:strVal val="rgb(-1,102,0)"/>
                                          </p:val>
                                        </p:tav>
                                        <p:tav tm="50000">
                                          <p:val>
                                            <p:strVal val="rgb(-52,-1,-1)"/>
                                          </p:val>
                                        </p:tav>
                                      </p:tavLst>
                                    </p:anim>
                                    <p:anim calcmode="discrete" valueType="clr">
                                      <p:cBhvr additive="repl">
                                        <p:cTn id="264" dur="80"/>
                                        <p:tgtEl>
                                          <p:spTgt spid="132">
                                            <p:txEl>
                                              <p:pRg st="0" end="0"/>
                                            </p:txEl>
                                          </p:spTgt>
                                        </p:tgtEl>
                                        <p:attrNameLst>
                                          <p:attrName>fillcolor</p:attrName>
                                        </p:attrNameLst>
                                      </p:cBhvr>
                                      <p:tavLst>
                                        <p:tav>
                                          <p:val>
                                            <p:strVal val="rgb(-1,102,0)"/>
                                          </p:val>
                                        </p:tav>
                                        <p:tav tm="50000">
                                          <p:val>
                                            <p:strVal val="rgb(-52,-1,-1)"/>
                                          </p:val>
                                        </p:tav>
                                      </p:tavLst>
                                    </p:anim>
                                    <p:set>
                                      <p:cBhvr>
                                        <p:cTn id="265" dur="80"/>
                                        <p:tgtEl>
                                          <p:spTgt spid="132">
                                            <p:txEl>
                                              <p:pRg st="0" end="0"/>
                                            </p:txEl>
                                          </p:spTgt>
                                        </p:tgtEl>
                                        <p:attrNameLst>
                                          <p:attrName>fill.type</p:attrName>
                                        </p:attrNameLst>
                                      </p:cBhvr>
                                      <p:to>
                                        <p:strVal val="solid"/>
                                      </p:to>
                                    </p:set>
                                  </p:childTnLst>
                                </p:cTn>
                              </p:par>
                            </p:childTnLst>
                          </p:cTn>
                        </p:par>
                      </p:childTnLst>
                    </p:cTn>
                  </p:par>
                  <p:par>
                    <p:cTn id="266" fill="hold">
                      <p:stCondLst>
                        <p:cond delay="indefinite"/>
                      </p:stCondLst>
                      <p:childTnLst>
                        <p:par>
                          <p:cTn id="267" fill="hold">
                            <p:stCondLst>
                              <p:cond delay="0"/>
                            </p:stCondLst>
                            <p:childTnLst>
                              <p:par>
                                <p:cTn id="268" presetID="27" presetClass="entr" fill="hold" nodeType="clickEffect">
                                  <p:stCondLst>
                                    <p:cond delay="0"/>
                                  </p:stCondLst>
                                  <p:iterate type="lt">
                                    <p:tmAbs val="40"/>
                                  </p:iterate>
                                  <p:childTnLst>
                                    <p:set>
                                      <p:cBhvr>
                                        <p:cTn id="269" dur="1" fill="hold">
                                          <p:stCondLst>
                                            <p:cond delay="0"/>
                                          </p:stCondLst>
                                        </p:cTn>
                                        <p:tgtEl>
                                          <p:spTgt spid="132">
                                            <p:txEl>
                                              <p:pRg st="1" end="1"/>
                                            </p:txEl>
                                          </p:spTgt>
                                        </p:tgtEl>
                                        <p:attrNameLst>
                                          <p:attrName>style.visibility</p:attrName>
                                        </p:attrNameLst>
                                      </p:cBhvr>
                                      <p:to>
                                        <p:strVal val="visible"/>
                                      </p:to>
                                    </p:set>
                                    <p:anim calcmode="discrete" valueType="clr">
                                      <p:cBhvr additive="repl">
                                        <p:cTn id="270" dur="80"/>
                                        <p:tgtEl>
                                          <p:spTgt spid="132">
                                            <p:txEl>
                                              <p:pRg st="1" end="1"/>
                                            </p:txEl>
                                          </p:spTgt>
                                        </p:tgtEl>
                                        <p:attrNameLst>
                                          <p:attrName>style.color</p:attrName>
                                        </p:attrNameLst>
                                      </p:cBhvr>
                                      <p:tavLst>
                                        <p:tav>
                                          <p:val>
                                            <p:strVal val="rgb(-1,102,0)"/>
                                          </p:val>
                                        </p:tav>
                                        <p:tav tm="50000">
                                          <p:val>
                                            <p:strVal val="rgb(-52,-1,-1)"/>
                                          </p:val>
                                        </p:tav>
                                      </p:tavLst>
                                    </p:anim>
                                    <p:anim calcmode="discrete" valueType="clr">
                                      <p:cBhvr additive="repl">
                                        <p:cTn id="271" dur="80"/>
                                        <p:tgtEl>
                                          <p:spTgt spid="132">
                                            <p:txEl>
                                              <p:pRg st="1" end="1"/>
                                            </p:txEl>
                                          </p:spTgt>
                                        </p:tgtEl>
                                        <p:attrNameLst>
                                          <p:attrName>fillcolor</p:attrName>
                                        </p:attrNameLst>
                                      </p:cBhvr>
                                      <p:tavLst>
                                        <p:tav>
                                          <p:val>
                                            <p:strVal val="rgb(-1,102,0)"/>
                                          </p:val>
                                        </p:tav>
                                        <p:tav tm="50000">
                                          <p:val>
                                            <p:strVal val="rgb(-52,-1,-1)"/>
                                          </p:val>
                                        </p:tav>
                                      </p:tavLst>
                                    </p:anim>
                                    <p:set>
                                      <p:cBhvr>
                                        <p:cTn id="272" dur="80"/>
                                        <p:tgtEl>
                                          <p:spTgt spid="132">
                                            <p:txEl>
                                              <p:pRg st="1" end="1"/>
                                            </p:txEl>
                                          </p:spTgt>
                                        </p:tgtEl>
                                        <p:attrNameLst>
                                          <p:attrName>fill.type</p:attrName>
                                        </p:attrNameLst>
                                      </p:cBhvr>
                                      <p:to>
                                        <p:strVal val="solid"/>
                                      </p:to>
                                    </p:set>
                                  </p:childTnLst>
                                </p:cTn>
                              </p:par>
                            </p:childTnLst>
                          </p:cTn>
                        </p:par>
                      </p:childTnLst>
                    </p:cTn>
                  </p:par>
                  <p:par>
                    <p:cTn id="273" fill="hold">
                      <p:stCondLst>
                        <p:cond delay="indefinite"/>
                      </p:stCondLst>
                      <p:childTnLst>
                        <p:par>
                          <p:cTn id="274" fill="hold">
                            <p:stCondLst>
                              <p:cond delay="0"/>
                            </p:stCondLst>
                            <p:childTnLst>
                              <p:par>
                                <p:cTn id="275" presetID="27" presetClass="entr" fill="hold" nodeType="clickEffect">
                                  <p:stCondLst>
                                    <p:cond delay="0"/>
                                  </p:stCondLst>
                                  <p:iterate type="lt">
                                    <p:tmAbs val="40"/>
                                  </p:iterate>
                                  <p:childTnLst>
                                    <p:set>
                                      <p:cBhvr>
                                        <p:cTn id="276" dur="1" fill="hold">
                                          <p:stCondLst>
                                            <p:cond delay="0"/>
                                          </p:stCondLst>
                                        </p:cTn>
                                        <p:tgtEl>
                                          <p:spTgt spid="132">
                                            <p:txEl>
                                              <p:pRg st="2" end="2"/>
                                            </p:txEl>
                                          </p:spTgt>
                                        </p:tgtEl>
                                        <p:attrNameLst>
                                          <p:attrName>style.visibility</p:attrName>
                                        </p:attrNameLst>
                                      </p:cBhvr>
                                      <p:to>
                                        <p:strVal val="visible"/>
                                      </p:to>
                                    </p:set>
                                    <p:anim calcmode="discrete" valueType="clr">
                                      <p:cBhvr additive="repl">
                                        <p:cTn id="277" dur="80"/>
                                        <p:tgtEl>
                                          <p:spTgt spid="132">
                                            <p:txEl>
                                              <p:pRg st="2" end="2"/>
                                            </p:txEl>
                                          </p:spTgt>
                                        </p:tgtEl>
                                        <p:attrNameLst>
                                          <p:attrName>style.color</p:attrName>
                                        </p:attrNameLst>
                                      </p:cBhvr>
                                      <p:tavLst>
                                        <p:tav>
                                          <p:val>
                                            <p:strVal val="rgb(-1,102,0)"/>
                                          </p:val>
                                        </p:tav>
                                        <p:tav tm="50000">
                                          <p:val>
                                            <p:strVal val="rgb(-52,-1,-1)"/>
                                          </p:val>
                                        </p:tav>
                                      </p:tavLst>
                                    </p:anim>
                                    <p:anim calcmode="discrete" valueType="clr">
                                      <p:cBhvr additive="repl">
                                        <p:cTn id="278" dur="80"/>
                                        <p:tgtEl>
                                          <p:spTgt spid="132">
                                            <p:txEl>
                                              <p:pRg st="2" end="2"/>
                                            </p:txEl>
                                          </p:spTgt>
                                        </p:tgtEl>
                                        <p:attrNameLst>
                                          <p:attrName>fillcolor</p:attrName>
                                        </p:attrNameLst>
                                      </p:cBhvr>
                                      <p:tavLst>
                                        <p:tav>
                                          <p:val>
                                            <p:strVal val="rgb(-1,102,0)"/>
                                          </p:val>
                                        </p:tav>
                                        <p:tav tm="50000">
                                          <p:val>
                                            <p:strVal val="rgb(-52,-1,-1)"/>
                                          </p:val>
                                        </p:tav>
                                      </p:tavLst>
                                    </p:anim>
                                    <p:set>
                                      <p:cBhvr>
                                        <p:cTn id="279" dur="80"/>
                                        <p:tgtEl>
                                          <p:spTgt spid="132">
                                            <p:txEl>
                                              <p:pRg st="2" end="2"/>
                                            </p:txEl>
                                          </p:spTgt>
                                        </p:tgtEl>
                                        <p:attrNameLst>
                                          <p:attrName>fill.type</p:attrName>
                                        </p:attrNameLst>
                                      </p:cBhvr>
                                      <p:to>
                                        <p:strVal val="solid"/>
                                      </p:to>
                                    </p:set>
                                  </p:childTnLst>
                                </p:cTn>
                              </p:par>
                            </p:childTnLst>
                          </p:cTn>
                        </p:par>
                      </p:childTnLst>
                    </p:cTn>
                  </p:par>
                  <p:par>
                    <p:cTn id="280" fill="hold">
                      <p:stCondLst>
                        <p:cond delay="indefinite"/>
                      </p:stCondLst>
                      <p:childTnLst>
                        <p:par>
                          <p:cTn id="281" fill="hold">
                            <p:stCondLst>
                              <p:cond delay="0"/>
                            </p:stCondLst>
                            <p:childTnLst>
                              <p:par>
                                <p:cTn id="282" presetID="27" presetClass="entr" fill="hold" nodeType="clickEffect">
                                  <p:stCondLst>
                                    <p:cond delay="0"/>
                                  </p:stCondLst>
                                  <p:iterate type="lt">
                                    <p:tmAbs val="40"/>
                                  </p:iterate>
                                  <p:childTnLst>
                                    <p:set>
                                      <p:cBhvr>
                                        <p:cTn id="283" dur="1" fill="hold">
                                          <p:stCondLst>
                                            <p:cond delay="0"/>
                                          </p:stCondLst>
                                        </p:cTn>
                                        <p:tgtEl>
                                          <p:spTgt spid="132">
                                            <p:txEl>
                                              <p:pRg st="3" end="3"/>
                                            </p:txEl>
                                          </p:spTgt>
                                        </p:tgtEl>
                                        <p:attrNameLst>
                                          <p:attrName>style.visibility</p:attrName>
                                        </p:attrNameLst>
                                      </p:cBhvr>
                                      <p:to>
                                        <p:strVal val="visible"/>
                                      </p:to>
                                    </p:set>
                                    <p:anim calcmode="discrete" valueType="clr">
                                      <p:cBhvr additive="repl">
                                        <p:cTn id="284" dur="80"/>
                                        <p:tgtEl>
                                          <p:spTgt spid="132">
                                            <p:txEl>
                                              <p:pRg st="3" end="3"/>
                                            </p:txEl>
                                          </p:spTgt>
                                        </p:tgtEl>
                                        <p:attrNameLst>
                                          <p:attrName>style.color</p:attrName>
                                        </p:attrNameLst>
                                      </p:cBhvr>
                                      <p:tavLst>
                                        <p:tav>
                                          <p:val>
                                            <p:strVal val="rgb(-1,102,0)"/>
                                          </p:val>
                                        </p:tav>
                                        <p:tav tm="50000">
                                          <p:val>
                                            <p:strVal val="rgb(-52,-1,-1)"/>
                                          </p:val>
                                        </p:tav>
                                      </p:tavLst>
                                    </p:anim>
                                    <p:anim calcmode="discrete" valueType="clr">
                                      <p:cBhvr additive="repl">
                                        <p:cTn id="285" dur="80"/>
                                        <p:tgtEl>
                                          <p:spTgt spid="132">
                                            <p:txEl>
                                              <p:pRg st="3" end="3"/>
                                            </p:txEl>
                                          </p:spTgt>
                                        </p:tgtEl>
                                        <p:attrNameLst>
                                          <p:attrName>fillcolor</p:attrName>
                                        </p:attrNameLst>
                                      </p:cBhvr>
                                      <p:tavLst>
                                        <p:tav>
                                          <p:val>
                                            <p:strVal val="rgb(-1,102,0)"/>
                                          </p:val>
                                        </p:tav>
                                        <p:tav tm="50000">
                                          <p:val>
                                            <p:strVal val="rgb(-52,-1,-1)"/>
                                          </p:val>
                                        </p:tav>
                                      </p:tavLst>
                                    </p:anim>
                                    <p:set>
                                      <p:cBhvr>
                                        <p:cTn id="286" dur="80"/>
                                        <p:tgtEl>
                                          <p:spTgt spid="132">
                                            <p:txEl>
                                              <p:pRg st="3" end="3"/>
                                            </p:txEl>
                                          </p:spTgt>
                                        </p:tgtEl>
                                        <p:attrNameLst>
                                          <p:attrName>fill.type</p:attrName>
                                        </p:attrNameLst>
                                      </p:cBhvr>
                                      <p:to>
                                        <p:strVal val="solid"/>
                                      </p:to>
                                    </p:set>
                                  </p:childTnLst>
                                </p:cTn>
                              </p:par>
                            </p:childTnLst>
                          </p:cTn>
                        </p:par>
                      </p:childTnLst>
                    </p:cTn>
                  </p:par>
                  <p:par>
                    <p:cTn id="287" fill="hold">
                      <p:stCondLst>
                        <p:cond delay="indefinite"/>
                      </p:stCondLst>
                      <p:childTnLst>
                        <p:par>
                          <p:cTn id="288" fill="hold">
                            <p:stCondLst>
                              <p:cond delay="0"/>
                            </p:stCondLst>
                            <p:childTnLst>
                              <p:par>
                                <p:cTn id="289" presetID="2" presetClass="entr" fill="hold" nodeType="clickEffect" presetSubtype="8">
                                  <p:stCondLst>
                                    <p:cond delay="0"/>
                                  </p:stCondLst>
                                  <p:childTnLst>
                                    <p:set>
                                      <p:cBhvr>
                                        <p:cTn id="290" dur="1" fill="hold">
                                          <p:stCondLst>
                                            <p:cond delay="0"/>
                                          </p:stCondLst>
                                        </p:cTn>
                                        <p:tgtEl>
                                          <p:spTgt spid="133"/>
                                        </p:tgtEl>
                                        <p:attrNameLst>
                                          <p:attrName>style.visibility</p:attrName>
                                        </p:attrNameLst>
                                      </p:cBhvr>
                                      <p:to>
                                        <p:strVal val="visible"/>
                                      </p:to>
                                    </p:set>
                                    <p:anim calcmode="lin" valueType="num">
                                      <p:cBhvr additive="base">
                                        <p:cTn id="291" dur="500" fill="hold"/>
                                        <p:tgtEl>
                                          <p:spTgt spid="133"/>
                                        </p:tgtEl>
                                        <p:attrNameLst>
                                          <p:attrName>ppt_x</p:attrName>
                                        </p:attrNameLst>
                                      </p:cBhvr>
                                      <p:tavLst>
                                        <p:tav>
                                          <p:val>
                                            <p:strVal val="0-#ppt_w/2"/>
                                          </p:val>
                                        </p:tav>
                                        <p:tav tm="100000">
                                          <p:val>
                                            <p:strVal val="#ppt_x"/>
                                          </p:val>
                                        </p:tav>
                                      </p:tavLst>
                                    </p:anim>
                                    <p:anim calcmode="lin" valueType="num">
                                      <p:cBhvr additive="base">
                                        <p:cTn id="292" dur="500" fill="hold"/>
                                        <p:tgtEl>
                                          <p:spTgt spid="133"/>
                                        </p:tgtEl>
                                        <p:attrNameLst>
                                          <p:attrName>ppt_y</p:attrName>
                                        </p:attrNameLst>
                                      </p:cBhvr>
                                      <p:tavLst>
                                        <p:tav>
                                          <p:val>
                                            <p:strVal val="#ppt_y"/>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27" presetClass="entr" fill="hold" nodeType="clickEffect">
                                  <p:stCondLst>
                                    <p:cond delay="0"/>
                                  </p:stCondLst>
                                  <p:iterate type="lt">
                                    <p:tmAbs val="40"/>
                                  </p:iterate>
                                  <p:childTnLst>
                                    <p:set>
                                      <p:cBhvr>
                                        <p:cTn id="296" dur="1" fill="hold">
                                          <p:stCondLst>
                                            <p:cond delay="0"/>
                                          </p:stCondLst>
                                        </p:cTn>
                                        <p:tgtEl>
                                          <p:spTgt spid="134"/>
                                        </p:tgtEl>
                                        <p:attrNameLst>
                                          <p:attrName>style.visibility</p:attrName>
                                        </p:attrNameLst>
                                      </p:cBhvr>
                                      <p:to>
                                        <p:strVal val="visible"/>
                                      </p:to>
                                    </p:set>
                                    <p:anim calcmode="discrete" valueType="clr">
                                      <p:cBhvr additive="repl">
                                        <p:cTn id="297" dur="80"/>
                                        <p:tgtEl>
                                          <p:spTgt spid="134"/>
                                        </p:tgtEl>
                                        <p:attrNameLst>
                                          <p:attrName>style.color</p:attrName>
                                        </p:attrNameLst>
                                      </p:cBhvr>
                                      <p:tavLst>
                                        <p:tav>
                                          <p:val>
                                            <p:strVal val="rgb(-1,102,0)"/>
                                          </p:val>
                                        </p:tav>
                                        <p:tav tm="50000">
                                          <p:val>
                                            <p:strVal val="rgb(-52,-1,-1)"/>
                                          </p:val>
                                        </p:tav>
                                      </p:tavLst>
                                    </p:anim>
                                    <p:anim calcmode="discrete" valueType="clr">
                                      <p:cBhvr additive="repl">
                                        <p:cTn id="298" dur="80"/>
                                        <p:tgtEl>
                                          <p:spTgt spid="134"/>
                                        </p:tgtEl>
                                        <p:attrNameLst>
                                          <p:attrName>fillcolor</p:attrName>
                                        </p:attrNameLst>
                                      </p:cBhvr>
                                      <p:tavLst>
                                        <p:tav>
                                          <p:val>
                                            <p:strVal val="rgb(-1,102,0)"/>
                                          </p:val>
                                        </p:tav>
                                        <p:tav tm="50000">
                                          <p:val>
                                            <p:strVal val="rgb(-52,-1,-1)"/>
                                          </p:val>
                                        </p:tav>
                                      </p:tavLst>
                                    </p:anim>
                                    <p:set>
                                      <p:cBhvr>
                                        <p:cTn id="299" dur="80"/>
                                        <p:tgtEl>
                                          <p:spTgt spid="134"/>
                                        </p:tgtEl>
                                        <p:attrNameLst>
                                          <p:attrName>fill.type</p:attrName>
                                        </p:attrNameLst>
                                      </p:cBhvr>
                                      <p:to>
                                        <p:strVal val="solid"/>
                                      </p:to>
                                    </p:set>
                                  </p:childTnLst>
                                </p:cTn>
                              </p:par>
                            </p:childTnLst>
                          </p:cTn>
                        </p:par>
                      </p:childTnLst>
                    </p:cTn>
                  </p:par>
                  <p:par>
                    <p:cTn id="300" fill="hold">
                      <p:stCondLst>
                        <p:cond delay="indefinite"/>
                      </p:stCondLst>
                      <p:childTnLst>
                        <p:par>
                          <p:cTn id="301" fill="hold">
                            <p:stCondLst>
                              <p:cond delay="0"/>
                            </p:stCondLst>
                            <p:childTnLst>
                              <p:par>
                                <p:cTn id="302" presetID="22" presetClass="entr" fill="hold" nodeType="clickEffect" presetSubtype="8">
                                  <p:stCondLst>
                                    <p:cond delay="0"/>
                                  </p:stCondLst>
                                  <p:childTnLst>
                                    <p:set>
                                      <p:cBhvr>
                                        <p:cTn id="303" dur="1" fill="hold">
                                          <p:stCondLst>
                                            <p:cond delay="0"/>
                                          </p:stCondLst>
                                        </p:cTn>
                                        <p:tgtEl>
                                          <p:spTgt spid="135"/>
                                        </p:tgtEl>
                                        <p:attrNameLst>
                                          <p:attrName>style.visibility</p:attrName>
                                        </p:attrNameLst>
                                      </p:cBhvr>
                                      <p:to>
                                        <p:strVal val="visible"/>
                                      </p:to>
                                    </p:set>
                                    <p:animEffect transition="in" filter="wipe(left)">
                                      <p:cBhvr additive="repl">
                                        <p:cTn id="304" dur="500"/>
                                        <p:tgtEl>
                                          <p:spTgt spid="135"/>
                                        </p:tgtEl>
                                      </p:cBhvr>
                                    </p:animEffect>
                                  </p:childTnLst>
                                </p:cTn>
                              </p:par>
                            </p:childTnLst>
                          </p:cTn>
                        </p:par>
                      </p:childTnLst>
                    </p:cTn>
                  </p:par>
                  <p:par>
                    <p:cTn id="305" fill="hold">
                      <p:stCondLst>
                        <p:cond delay="indefinite"/>
                      </p:stCondLst>
                      <p:childTnLst>
                        <p:par>
                          <p:cTn id="306" fill="hold">
                            <p:stCondLst>
                              <p:cond delay="0"/>
                            </p:stCondLst>
                            <p:childTnLst>
                              <p:par>
                                <p:cTn id="307" presetID="22" presetClass="entr" fill="hold" nodeType="clickEffect" presetSubtype="8">
                                  <p:stCondLst>
                                    <p:cond delay="0"/>
                                  </p:stCondLst>
                                  <p:childTnLst>
                                    <p:set>
                                      <p:cBhvr>
                                        <p:cTn id="308" dur="1" fill="hold">
                                          <p:stCondLst>
                                            <p:cond delay="0"/>
                                          </p:stCondLst>
                                        </p:cTn>
                                        <p:tgtEl>
                                          <p:spTgt spid="137"/>
                                        </p:tgtEl>
                                        <p:attrNameLst>
                                          <p:attrName>style.visibility</p:attrName>
                                        </p:attrNameLst>
                                      </p:cBhvr>
                                      <p:to>
                                        <p:strVal val="visible"/>
                                      </p:to>
                                    </p:set>
                                    <p:animEffect transition="in" filter="wipe(left)">
                                      <p:cBhvr additive="repl">
                                        <p:cTn id="309" dur="500"/>
                                        <p:tgtEl>
                                          <p:spTgt spid="137"/>
                                        </p:tgtEl>
                                      </p:cBhvr>
                                    </p:animEffect>
                                  </p:childTnLst>
                                </p:cTn>
                              </p:par>
                            </p:childTnLst>
                          </p:cTn>
                        </p:par>
                      </p:childTnLst>
                    </p:cTn>
                  </p:par>
                  <p:par>
                    <p:cTn id="310" fill="hold">
                      <p:stCondLst>
                        <p:cond delay="indefinite"/>
                      </p:stCondLst>
                      <p:childTnLst>
                        <p:par>
                          <p:cTn id="311" fill="hold">
                            <p:stCondLst>
                              <p:cond delay="0"/>
                            </p:stCondLst>
                            <p:childTnLst>
                              <p:par>
                                <p:cTn id="312" presetID="27" presetClass="entr" fill="hold" nodeType="clickEffect">
                                  <p:stCondLst>
                                    <p:cond delay="0"/>
                                  </p:stCondLst>
                                  <p:iterate type="lt">
                                    <p:tmAbs val="40"/>
                                  </p:iterate>
                                  <p:childTnLst>
                                    <p:set>
                                      <p:cBhvr>
                                        <p:cTn id="313" dur="1" fill="hold">
                                          <p:stCondLst>
                                            <p:cond delay="0"/>
                                          </p:stCondLst>
                                        </p:cTn>
                                        <p:tgtEl>
                                          <p:spTgt spid="141"/>
                                        </p:tgtEl>
                                        <p:attrNameLst>
                                          <p:attrName>style.visibility</p:attrName>
                                        </p:attrNameLst>
                                      </p:cBhvr>
                                      <p:to>
                                        <p:strVal val="visible"/>
                                      </p:to>
                                    </p:set>
                                    <p:anim calcmode="discrete" valueType="clr">
                                      <p:cBhvr additive="repl">
                                        <p:cTn id="314" dur="80"/>
                                        <p:tgtEl>
                                          <p:spTgt spid="141"/>
                                        </p:tgtEl>
                                        <p:attrNameLst>
                                          <p:attrName>style.color</p:attrName>
                                        </p:attrNameLst>
                                      </p:cBhvr>
                                      <p:tavLst>
                                        <p:tav>
                                          <p:val>
                                            <p:strVal val="rgb(-1,102,0)"/>
                                          </p:val>
                                        </p:tav>
                                        <p:tav tm="50000">
                                          <p:val>
                                            <p:strVal val="rgb(-52,-1,-1)"/>
                                          </p:val>
                                        </p:tav>
                                      </p:tavLst>
                                    </p:anim>
                                    <p:anim calcmode="discrete" valueType="clr">
                                      <p:cBhvr additive="repl">
                                        <p:cTn id="315" dur="80"/>
                                        <p:tgtEl>
                                          <p:spTgt spid="141"/>
                                        </p:tgtEl>
                                        <p:attrNameLst>
                                          <p:attrName>fillcolor</p:attrName>
                                        </p:attrNameLst>
                                      </p:cBhvr>
                                      <p:tavLst>
                                        <p:tav>
                                          <p:val>
                                            <p:strVal val="rgb(-1,102,0)"/>
                                          </p:val>
                                        </p:tav>
                                        <p:tav tm="50000">
                                          <p:val>
                                            <p:strVal val="rgb(-52,-1,-1)"/>
                                          </p:val>
                                        </p:tav>
                                      </p:tavLst>
                                    </p:anim>
                                    <p:set>
                                      <p:cBhvr>
                                        <p:cTn id="316" dur="80"/>
                                        <p:tgtEl>
                                          <p:spTgt spid="141"/>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Date Placeholder 1"/>
          <p:cNvSpPr/>
          <p:nvPr/>
        </p:nvSpPr>
        <p:spPr>
          <a:xfrm>
            <a:off x="457200" y="6356520"/>
            <a:ext cx="2133720" cy="365040"/>
          </a:xfrm>
          <a:prstGeom prst="rect">
            <a:avLst/>
          </a:prstGeom>
          <a:noFill/>
          <a:ln w="0">
            <a:noFill/>
          </a:ln>
        </p:spPr>
        <p:style>
          <a:lnRef idx="0"/>
          <a:fillRef idx="0"/>
          <a:effectRef idx="0"/>
          <a:fontRef idx="minor"/>
        </p:style>
        <p:txBody>
          <a:bodyPr lIns="90000" tIns="46800" rIns="90000" bIns="46800" anchor="ctr">
            <a:no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63930A-4889-4672-8DB8-83B9E8D015F7}" type="datetime5">
              <a:rPr lang="en-GB" sz="1200" b="0" u="none" strike="noStrike">
                <a:solidFill>
                  <a:srgbClr val="898989"/>
                </a:solidFill>
                <a:effectLst/>
                <a:uFillTx/>
                <a:latin typeface="Comic Sans MS"/>
              </a:rPr>
              <a:t>4 Jul 2026</a:t>
            </a:fld>
            <a:endParaRPr lang="en-US" sz="1200" b="0" u="none" strike="noStrike">
              <a:solidFill>
                <a:srgbClr val="FFFFFF"/>
              </a:solidFill>
              <a:effectLst/>
              <a:uFillTx/>
              <a:latin typeface="Comic Sans MS"/>
            </a:endParaRPr>
          </a:p>
        </p:txBody>
      </p:sp>
      <p:sp>
        <p:nvSpPr>
          <p:cNvPr id="143" name="Footer Placeholder 2"/>
          <p:cNvSpPr/>
          <p:nvPr/>
        </p:nvSpPr>
        <p:spPr>
          <a:xfrm>
            <a:off x="3124080" y="6356520"/>
            <a:ext cx="2895840" cy="365040"/>
          </a:xfrm>
          <a:prstGeom prst="rect">
            <a:avLst/>
          </a:prstGeom>
          <a:noFill/>
          <a:ln w="0">
            <a:noFill/>
          </a:ln>
        </p:spPr>
        <p:style>
          <a:lnRef idx="0"/>
          <a:fillRef idx="0"/>
          <a:effectRef idx="0"/>
          <a:fontRef idx="minor"/>
        </p:style>
        <p:txBody>
          <a:bodyPr lIns="90000" tIns="46800" rIns="90000" bIns="46800" anchor="ctr">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u="none" strike="noStrike">
                <a:solidFill>
                  <a:srgbClr val="898989"/>
                </a:solidFill>
                <a:effectLst/>
                <a:uFillTx/>
                <a:latin typeface="Comic Sans MS"/>
              </a:rPr>
              <a:t>Created by Mr.Lafferty Maths Dept</a:t>
            </a:r>
            <a:endParaRPr lang="en-US" sz="1200" b="0" u="none" strike="noStrike">
              <a:solidFill>
                <a:srgbClr val="FFFFFF"/>
              </a:solidFill>
              <a:effectLst/>
              <a:uFillTx/>
              <a:latin typeface="Comic Sans MS"/>
            </a:endParaRPr>
          </a:p>
        </p:txBody>
      </p:sp>
      <p:pic>
        <p:nvPicPr>
          <p:cNvPr id="144" name="Picture 2" descr="scottishflag"/>
          <p:cNvPicPr/>
          <p:nvPr/>
        </p:nvPicPr>
        <p:blipFill>
          <a:blip r:embed="rId1"/>
          <a:stretch/>
        </p:blipFill>
        <p:spPr>
          <a:xfrm>
            <a:off x="1184400" y="714240"/>
            <a:ext cx="647640" cy="476280"/>
          </a:xfrm>
          <a:prstGeom prst="rect">
            <a:avLst/>
          </a:prstGeom>
          <a:noFill/>
          <a:ln w="0">
            <a:noFill/>
          </a:ln>
        </p:spPr>
      </p:pic>
      <p:sp>
        <p:nvSpPr>
          <p:cNvPr id="145" name="Text Box 4"/>
          <p:cNvSpPr/>
          <p:nvPr/>
        </p:nvSpPr>
        <p:spPr>
          <a:xfrm rot="16200000">
            <a:off x="-1541160" y="3875400"/>
            <a:ext cx="4016520" cy="5209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u="none" strike="noStrike">
                <a:solidFill>
                  <a:srgbClr val="080808"/>
                </a:solidFill>
                <a:effectLst/>
                <a:uFillTx/>
                <a:latin typeface="Comic Sans MS"/>
              </a:rPr>
              <a:t>www.mathsrevision.com</a:t>
            </a:r>
            <a:endParaRPr lang="en-US" sz="2800" b="0" u="none" strike="noStrike">
              <a:solidFill>
                <a:srgbClr val="FFFFFF"/>
              </a:solidFill>
              <a:effectLst/>
              <a:uFillTx/>
              <a:latin typeface="Comic Sans MS"/>
            </a:endParaRPr>
          </a:p>
        </p:txBody>
      </p:sp>
      <p:sp>
        <p:nvSpPr>
          <p:cNvPr id="146" name="Text Box 17"/>
          <p:cNvSpPr/>
          <p:nvPr/>
        </p:nvSpPr>
        <p:spPr>
          <a:xfrm>
            <a:off x="911880" y="1957320"/>
            <a:ext cx="6973920" cy="91764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0" u="none" strike="noStrike">
                <a:solidFill>
                  <a:srgbClr val="080808"/>
                </a:solidFill>
                <a:effectLst/>
                <a:uFillTx/>
                <a:latin typeface="Comic Sans MS"/>
              </a:rPr>
              <a:t>John has decided to buy new Audi A4 car. </a:t>
            </a:r>
            <a:endParaRPr lang="en-US" sz="2700" b="0" u="none" strike="noStrike">
              <a:solidFill>
                <a:srgbClr val="FFFFFF"/>
              </a:solidFill>
              <a:effectLst/>
              <a:uFillTx/>
              <a:latin typeface="Comic Sans MS"/>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700" b="0" u="none" strike="noStrike">
                <a:solidFill>
                  <a:srgbClr val="080808"/>
                </a:solidFill>
                <a:effectLst/>
                <a:uFillTx/>
                <a:latin typeface="Comic Sans MS"/>
              </a:rPr>
              <a:t>He has 3 options to consider.</a:t>
            </a:r>
            <a:endParaRPr lang="en-US" sz="2700" b="0" u="none" strike="noStrike">
              <a:solidFill>
                <a:srgbClr val="FFFFFF"/>
              </a:solidFill>
              <a:effectLst/>
              <a:uFillTx/>
              <a:latin typeface="Comic Sans MS"/>
            </a:endParaRPr>
          </a:p>
        </p:txBody>
      </p:sp>
      <p:sp>
        <p:nvSpPr>
          <p:cNvPr id="147" name="Rectangle 10"/>
          <p:cNvSpPr/>
          <p:nvPr/>
        </p:nvSpPr>
        <p:spPr>
          <a:xfrm>
            <a:off x="1938240" y="638280"/>
            <a:ext cx="5256360" cy="695160"/>
          </a:xfrm>
          <a:prstGeom prst="rect">
            <a:avLst/>
          </a:prstGeom>
          <a:noFill/>
          <a:ln w="0">
            <a:noFill/>
          </a:ln>
        </p:spPr>
        <p:style>
          <a:lnRef idx="0"/>
          <a:fillRef idx="0"/>
          <a:effectRef idx="0"/>
          <a:fontRef idx="minor"/>
        </p:style>
        <p:txBody>
          <a:bodyPr lIns="90000" tIns="46800" rIns="90000" bIns="46800" anchor="b">
            <a:noAutofit/>
          </a:bodyPr>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b="0" u="none" strike="noStrike">
                <a:solidFill>
                  <a:srgbClr val="080808"/>
                </a:solidFill>
                <a:effectLst/>
                <a:uFillTx/>
                <a:latin typeface="Comic Sans MS"/>
              </a:rPr>
              <a:t>Best Deal </a:t>
            </a:r>
            <a:endParaRPr lang="en-US" sz="4400" b="0" u="none" strike="noStrike">
              <a:solidFill>
                <a:srgbClr val="FFFFFF"/>
              </a:solidFill>
              <a:effectLst/>
              <a:uFillTx/>
              <a:latin typeface="Comic Sans MS"/>
            </a:endParaRPr>
          </a:p>
        </p:txBody>
      </p:sp>
      <p:pic>
        <p:nvPicPr>
          <p:cNvPr id="148" name="Picture 13"/>
          <p:cNvPicPr/>
          <p:nvPr/>
        </p:nvPicPr>
        <p:blipFill>
          <a:blip r:embed="rId2"/>
          <a:srcRect l="0" t="30549" r="0" b="0"/>
          <a:stretch/>
        </p:blipFill>
        <p:spPr>
          <a:xfrm>
            <a:off x="5870520" y="165240"/>
            <a:ext cx="3265560" cy="1498320"/>
          </a:xfrm>
          <a:prstGeom prst="rect">
            <a:avLst/>
          </a:prstGeom>
          <a:noFill/>
          <a:ln w="0">
            <a:noFill/>
          </a:ln>
        </p:spPr>
      </p:pic>
      <p:sp>
        <p:nvSpPr>
          <p:cNvPr id="149" name="TextBox 13"/>
          <p:cNvSpPr/>
          <p:nvPr/>
        </p:nvSpPr>
        <p:spPr>
          <a:xfrm>
            <a:off x="941040" y="3147840"/>
            <a:ext cx="597780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15% deposit and 36 months @ £ 495</a:t>
            </a:r>
            <a:endParaRPr lang="en-US" sz="2400" b="0" u="none" strike="noStrike">
              <a:solidFill>
                <a:srgbClr val="FFFFFF"/>
              </a:solidFill>
              <a:effectLst/>
              <a:uFillTx/>
              <a:latin typeface="Comic Sans MS"/>
            </a:endParaRPr>
          </a:p>
        </p:txBody>
      </p:sp>
      <p:sp>
        <p:nvSpPr>
          <p:cNvPr id="150" name="TextBox 14"/>
          <p:cNvSpPr/>
          <p:nvPr/>
        </p:nvSpPr>
        <p:spPr>
          <a:xfrm>
            <a:off x="5756040" y="1528920"/>
            <a:ext cx="305136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u="none" strike="noStrike">
                <a:solidFill>
                  <a:srgbClr val="FFFFFF"/>
                </a:solidFill>
                <a:effectLst/>
                <a:uFillTx/>
                <a:latin typeface="Comic Sans MS"/>
              </a:rPr>
              <a:t>CASH PRICE - </a:t>
            </a:r>
            <a:r>
              <a:rPr lang="en-GB" sz="2400" b="0" u="none" strike="noStrike">
                <a:solidFill>
                  <a:srgbClr val="FFFFFF"/>
                </a:solidFill>
                <a:effectLst/>
                <a:uFillTx/>
                <a:latin typeface="Comic Sans MS"/>
              </a:rPr>
              <a:t>£20 000</a:t>
            </a:r>
            <a:endParaRPr lang="en-US" sz="2400" b="0" u="none" strike="noStrike">
              <a:solidFill>
                <a:srgbClr val="FFFFFF"/>
              </a:solidFill>
              <a:effectLst/>
              <a:uFillTx/>
              <a:latin typeface="Comic Sans MS"/>
            </a:endParaRPr>
          </a:p>
        </p:txBody>
      </p:sp>
      <p:sp>
        <p:nvSpPr>
          <p:cNvPr id="151" name="TextBox 16"/>
          <p:cNvSpPr/>
          <p:nvPr/>
        </p:nvSpPr>
        <p:spPr>
          <a:xfrm>
            <a:off x="942480" y="3780000"/>
            <a:ext cx="623952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12.5% deposit and 48 months @ £ 395</a:t>
            </a:r>
            <a:endParaRPr lang="en-US" sz="2400" b="0" u="none" strike="noStrike">
              <a:solidFill>
                <a:srgbClr val="FFFFFF"/>
              </a:solidFill>
              <a:effectLst/>
              <a:uFillTx/>
              <a:latin typeface="Comic Sans MS"/>
            </a:endParaRPr>
          </a:p>
        </p:txBody>
      </p:sp>
      <p:sp>
        <p:nvSpPr>
          <p:cNvPr id="152" name="TextBox 17"/>
          <p:cNvSpPr/>
          <p:nvPr/>
        </p:nvSpPr>
        <p:spPr>
          <a:xfrm>
            <a:off x="1034280" y="4411800"/>
            <a:ext cx="589068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Pay NO deposit and 60 months @ £ 500</a:t>
            </a:r>
            <a:endParaRPr lang="en-US" sz="2400" b="0" u="none" strike="noStrike">
              <a:solidFill>
                <a:srgbClr val="FFFFFF"/>
              </a:solidFill>
              <a:effectLst/>
              <a:uFillTx/>
              <a:latin typeface="Comic Sans MS"/>
            </a:endParaRPr>
          </a:p>
        </p:txBody>
      </p:sp>
      <p:sp>
        <p:nvSpPr>
          <p:cNvPr id="153" name="TextBox 25"/>
          <p:cNvSpPr/>
          <p:nvPr/>
        </p:nvSpPr>
        <p:spPr>
          <a:xfrm>
            <a:off x="1008720" y="5337000"/>
            <a:ext cx="7226640" cy="459720"/>
          </a:xfrm>
          <a:prstGeom prst="rect">
            <a:avLst/>
          </a:prstGeom>
          <a:noFill/>
          <a:ln w="0">
            <a:noFill/>
          </a:ln>
        </p:spPr>
        <p:style>
          <a:lnRef idx="0"/>
          <a:fillRef idx="0"/>
          <a:effectRef idx="0"/>
          <a:fontRef idx="minor"/>
        </p:style>
        <p:txBody>
          <a:bodyPr wrap="none" lIns="90000" tIns="46800" rIns="90000" bIns="46800" anchor="t">
            <a:spAutoFit/>
          </a:bodyPr>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0" u="none" strike="noStrike">
                <a:solidFill>
                  <a:srgbClr val="FFFFFF"/>
                </a:solidFill>
                <a:effectLst/>
                <a:uFillTx/>
                <a:latin typeface="Comic Sans MS"/>
              </a:rPr>
              <a:t>Which deal should he choose to minimise his cost.</a:t>
            </a:r>
            <a:endParaRPr lang="en-US" sz="2400" b="0" u="none" strike="noStrike">
              <a:solidFill>
                <a:srgbClr val="FFFFFF"/>
              </a:solidFill>
              <a:effectLst/>
              <a:uFillTx/>
              <a:latin typeface="Comic Sans MS"/>
            </a:endParaRPr>
          </a:p>
        </p:txBody>
      </p:sp>
    </p:spTree>
  </p:cSld>
  <p:timing>
    <p:tnLst>
      <p:par>
        <p:cTn id="317" dur="indefinite" restart="never" nodeType="tmRoot">
          <p:childTnLst>
            <p:seq>
              <p:cTn id="318" dur="indefinite" nodeType="mainSeq">
                <p:childTnLst>
                  <p:par>
                    <p:cTn id="319" fill="hold">
                      <p:stCondLst>
                        <p:cond delay="indefinite"/>
                      </p:stCondLst>
                      <p:childTnLst>
                        <p:par>
                          <p:cTn id="320" fill="hold">
                            <p:stCondLst>
                              <p:cond delay="0"/>
                            </p:stCondLst>
                            <p:childTnLst>
                              <p:par>
                                <p:cTn id="321" presetID="27" presetClass="entr" fill="hold" nodeType="clickEffect">
                                  <p:stCondLst>
                                    <p:cond delay="0"/>
                                  </p:stCondLst>
                                  <p:iterate type="lt">
                                    <p:tmAbs val="40"/>
                                  </p:iterate>
                                  <p:childTnLst>
                                    <p:set>
                                      <p:cBhvr>
                                        <p:cTn id="322" dur="1" fill="hold">
                                          <p:stCondLst>
                                            <p:cond delay="0"/>
                                          </p:stCondLst>
                                        </p:cTn>
                                        <p:tgtEl>
                                          <p:spTgt spid="149"/>
                                        </p:tgtEl>
                                        <p:attrNameLst>
                                          <p:attrName>style.visibility</p:attrName>
                                        </p:attrNameLst>
                                      </p:cBhvr>
                                      <p:to>
                                        <p:strVal val="visible"/>
                                      </p:to>
                                    </p:set>
                                    <p:anim calcmode="discrete" valueType="clr">
                                      <p:cBhvr additive="repl">
                                        <p:cTn id="323" dur="80"/>
                                        <p:tgtEl>
                                          <p:spTgt spid="149"/>
                                        </p:tgtEl>
                                        <p:attrNameLst>
                                          <p:attrName>style.color</p:attrName>
                                        </p:attrNameLst>
                                      </p:cBhvr>
                                      <p:tavLst>
                                        <p:tav>
                                          <p:val>
                                            <p:strVal val="rgb(77,80,-64)"/>
                                          </p:val>
                                        </p:tav>
                                        <p:tav tm="50000">
                                          <p:val>
                                            <p:strVal val="rgb(-1,0,0)"/>
                                          </p:val>
                                        </p:tav>
                                      </p:tavLst>
                                    </p:anim>
                                    <p:anim calcmode="discrete" valueType="clr">
                                      <p:cBhvr additive="repl">
                                        <p:cTn id="324" dur="80"/>
                                        <p:tgtEl>
                                          <p:spTgt spid="149"/>
                                        </p:tgtEl>
                                        <p:attrNameLst>
                                          <p:attrName>fillcolor</p:attrName>
                                        </p:attrNameLst>
                                      </p:cBhvr>
                                      <p:tavLst>
                                        <p:tav>
                                          <p:val>
                                            <p:strVal val="rgb(77,80,-64)"/>
                                          </p:val>
                                        </p:tav>
                                        <p:tav tm="50000">
                                          <p:val>
                                            <p:strVal val="rgb(-1,0,0)"/>
                                          </p:val>
                                        </p:tav>
                                      </p:tavLst>
                                    </p:anim>
                                    <p:set>
                                      <p:cBhvr>
                                        <p:cTn id="325" dur="80"/>
                                        <p:tgtEl>
                                          <p:spTgt spid="149"/>
                                        </p:tgtEl>
                                        <p:attrNameLst>
                                          <p:attrName>fill.type</p:attrName>
                                        </p:attrNameLst>
                                      </p:cBhvr>
                                      <p:to>
                                        <p:strVal val="solid"/>
                                      </p:to>
                                    </p:set>
                                  </p:childTnLst>
                                </p:cTn>
                              </p:par>
                            </p:childTnLst>
                          </p:cTn>
                        </p:par>
                      </p:childTnLst>
                    </p:cTn>
                  </p:par>
                  <p:par>
                    <p:cTn id="326" fill="hold">
                      <p:stCondLst>
                        <p:cond delay="indefinite"/>
                      </p:stCondLst>
                      <p:childTnLst>
                        <p:par>
                          <p:cTn id="327" fill="hold">
                            <p:stCondLst>
                              <p:cond delay="0"/>
                            </p:stCondLst>
                            <p:childTnLst>
                              <p:par>
                                <p:cTn id="328" presetID="27" presetClass="entr" fill="hold" nodeType="clickEffect">
                                  <p:stCondLst>
                                    <p:cond delay="0"/>
                                  </p:stCondLst>
                                  <p:iterate type="lt">
                                    <p:tmAbs val="40"/>
                                  </p:iterate>
                                  <p:childTnLst>
                                    <p:set>
                                      <p:cBhvr>
                                        <p:cTn id="329" dur="1" fill="hold">
                                          <p:stCondLst>
                                            <p:cond delay="0"/>
                                          </p:stCondLst>
                                        </p:cTn>
                                        <p:tgtEl>
                                          <p:spTgt spid="151"/>
                                        </p:tgtEl>
                                        <p:attrNameLst>
                                          <p:attrName>style.visibility</p:attrName>
                                        </p:attrNameLst>
                                      </p:cBhvr>
                                      <p:to>
                                        <p:strVal val="visible"/>
                                      </p:to>
                                    </p:set>
                                    <p:anim calcmode="discrete" valueType="clr">
                                      <p:cBhvr additive="repl">
                                        <p:cTn id="330" dur="80"/>
                                        <p:tgtEl>
                                          <p:spTgt spid="151"/>
                                        </p:tgtEl>
                                        <p:attrNameLst>
                                          <p:attrName>style.color</p:attrName>
                                        </p:attrNameLst>
                                      </p:cBhvr>
                                      <p:tavLst>
                                        <p:tav>
                                          <p:val>
                                            <p:strVal val="rgb(77,80,-64)"/>
                                          </p:val>
                                        </p:tav>
                                        <p:tav tm="50000">
                                          <p:val>
                                            <p:strVal val="rgb(-1,0,0)"/>
                                          </p:val>
                                        </p:tav>
                                      </p:tavLst>
                                    </p:anim>
                                    <p:anim calcmode="discrete" valueType="clr">
                                      <p:cBhvr additive="repl">
                                        <p:cTn id="331" dur="80"/>
                                        <p:tgtEl>
                                          <p:spTgt spid="151"/>
                                        </p:tgtEl>
                                        <p:attrNameLst>
                                          <p:attrName>fillcolor</p:attrName>
                                        </p:attrNameLst>
                                      </p:cBhvr>
                                      <p:tavLst>
                                        <p:tav>
                                          <p:val>
                                            <p:strVal val="rgb(77,80,-64)"/>
                                          </p:val>
                                        </p:tav>
                                        <p:tav tm="50000">
                                          <p:val>
                                            <p:strVal val="rgb(-1,0,0)"/>
                                          </p:val>
                                        </p:tav>
                                      </p:tavLst>
                                    </p:anim>
                                    <p:set>
                                      <p:cBhvr>
                                        <p:cTn id="332" dur="80"/>
                                        <p:tgtEl>
                                          <p:spTgt spid="151"/>
                                        </p:tgtEl>
                                        <p:attrNameLst>
                                          <p:attrName>fill.type</p:attrName>
                                        </p:attrNameLst>
                                      </p:cBhvr>
                                      <p:to>
                                        <p:strVal val="solid"/>
                                      </p:to>
                                    </p:set>
                                  </p:childTnLst>
                                </p:cTn>
                              </p:par>
                            </p:childTnLst>
                          </p:cTn>
                        </p:par>
                      </p:childTnLst>
                    </p:cTn>
                  </p:par>
                  <p:par>
                    <p:cTn id="333" fill="hold">
                      <p:stCondLst>
                        <p:cond delay="indefinite"/>
                      </p:stCondLst>
                      <p:childTnLst>
                        <p:par>
                          <p:cTn id="334" fill="hold">
                            <p:stCondLst>
                              <p:cond delay="0"/>
                            </p:stCondLst>
                            <p:childTnLst>
                              <p:par>
                                <p:cTn id="335" presetID="27" presetClass="entr" fill="hold" nodeType="clickEffect">
                                  <p:stCondLst>
                                    <p:cond delay="0"/>
                                  </p:stCondLst>
                                  <p:iterate type="lt">
                                    <p:tmAbs val="40"/>
                                  </p:iterate>
                                  <p:childTnLst>
                                    <p:set>
                                      <p:cBhvr>
                                        <p:cTn id="336" dur="1" fill="hold">
                                          <p:stCondLst>
                                            <p:cond delay="0"/>
                                          </p:stCondLst>
                                        </p:cTn>
                                        <p:tgtEl>
                                          <p:spTgt spid="152"/>
                                        </p:tgtEl>
                                        <p:attrNameLst>
                                          <p:attrName>style.visibility</p:attrName>
                                        </p:attrNameLst>
                                      </p:cBhvr>
                                      <p:to>
                                        <p:strVal val="visible"/>
                                      </p:to>
                                    </p:set>
                                    <p:anim calcmode="discrete" valueType="clr">
                                      <p:cBhvr additive="repl">
                                        <p:cTn id="337" dur="80"/>
                                        <p:tgtEl>
                                          <p:spTgt spid="152"/>
                                        </p:tgtEl>
                                        <p:attrNameLst>
                                          <p:attrName>style.color</p:attrName>
                                        </p:attrNameLst>
                                      </p:cBhvr>
                                      <p:tavLst>
                                        <p:tav>
                                          <p:val>
                                            <p:strVal val="rgb(77,80,-64)"/>
                                          </p:val>
                                        </p:tav>
                                        <p:tav tm="50000">
                                          <p:val>
                                            <p:strVal val="rgb(-1,0,0)"/>
                                          </p:val>
                                        </p:tav>
                                      </p:tavLst>
                                    </p:anim>
                                    <p:anim calcmode="discrete" valueType="clr">
                                      <p:cBhvr additive="repl">
                                        <p:cTn id="338" dur="80"/>
                                        <p:tgtEl>
                                          <p:spTgt spid="152"/>
                                        </p:tgtEl>
                                        <p:attrNameLst>
                                          <p:attrName>fillcolor</p:attrName>
                                        </p:attrNameLst>
                                      </p:cBhvr>
                                      <p:tavLst>
                                        <p:tav>
                                          <p:val>
                                            <p:strVal val="rgb(77,80,-64)"/>
                                          </p:val>
                                        </p:tav>
                                        <p:tav tm="50000">
                                          <p:val>
                                            <p:strVal val="rgb(-1,0,0)"/>
                                          </p:val>
                                        </p:tav>
                                      </p:tavLst>
                                    </p:anim>
                                    <p:set>
                                      <p:cBhvr>
                                        <p:cTn id="339" dur="80"/>
                                        <p:tgtEl>
                                          <p:spTgt spid="152"/>
                                        </p:tgtEl>
                                        <p:attrNameLst>
                                          <p:attrName>fill.type</p:attrName>
                                        </p:attrNameLst>
                                      </p:cBhvr>
                                      <p:to>
                                        <p:strVal val="solid"/>
                                      </p:to>
                                    </p:set>
                                  </p:childTnLst>
                                </p:cTn>
                              </p:par>
                            </p:childTnLst>
                          </p:cTn>
                        </p:par>
                      </p:childTnLst>
                    </p:cTn>
                  </p:par>
                  <p:par>
                    <p:cTn id="340" fill="hold">
                      <p:stCondLst>
                        <p:cond delay="indefinite"/>
                      </p:stCondLst>
                      <p:childTnLst>
                        <p:par>
                          <p:cTn id="341" fill="hold">
                            <p:stCondLst>
                              <p:cond delay="0"/>
                            </p:stCondLst>
                            <p:childTnLst>
                              <p:par>
                                <p:cTn id="342" presetID="27" presetClass="entr" fill="hold" nodeType="clickEffect">
                                  <p:stCondLst>
                                    <p:cond delay="0"/>
                                  </p:stCondLst>
                                  <p:iterate type="lt">
                                    <p:tmAbs val="40"/>
                                  </p:iterate>
                                  <p:childTnLst>
                                    <p:set>
                                      <p:cBhvr>
                                        <p:cTn id="343" dur="1" fill="hold">
                                          <p:stCondLst>
                                            <p:cond delay="0"/>
                                          </p:stCondLst>
                                        </p:cTn>
                                        <p:tgtEl>
                                          <p:spTgt spid="153"/>
                                        </p:tgtEl>
                                        <p:attrNameLst>
                                          <p:attrName>style.visibility</p:attrName>
                                        </p:attrNameLst>
                                      </p:cBhvr>
                                      <p:to>
                                        <p:strVal val="visible"/>
                                      </p:to>
                                    </p:set>
                                    <p:anim calcmode="discrete" valueType="clr">
                                      <p:cBhvr additive="repl">
                                        <p:cTn id="344" dur="80"/>
                                        <p:tgtEl>
                                          <p:spTgt spid="153"/>
                                        </p:tgtEl>
                                        <p:attrNameLst>
                                          <p:attrName>style.color</p:attrName>
                                        </p:attrNameLst>
                                      </p:cBhvr>
                                      <p:tavLst>
                                        <p:tav>
                                          <p:val>
                                            <p:strVal val="rgb(77,80,-64)"/>
                                          </p:val>
                                        </p:tav>
                                        <p:tav tm="50000">
                                          <p:val>
                                            <p:strVal val="rgb(-1,0,0)"/>
                                          </p:val>
                                        </p:tav>
                                      </p:tavLst>
                                    </p:anim>
                                    <p:anim calcmode="discrete" valueType="clr">
                                      <p:cBhvr additive="repl">
                                        <p:cTn id="345" dur="80"/>
                                        <p:tgtEl>
                                          <p:spTgt spid="153"/>
                                        </p:tgtEl>
                                        <p:attrNameLst>
                                          <p:attrName>fillcolor</p:attrName>
                                        </p:attrNameLst>
                                      </p:cBhvr>
                                      <p:tavLst>
                                        <p:tav>
                                          <p:val>
                                            <p:strVal val="rgb(77,80,-64)"/>
                                          </p:val>
                                        </p:tav>
                                        <p:tav tm="50000">
                                          <p:val>
                                            <p:strVal val="rgb(-1,0,0)"/>
                                          </p:val>
                                        </p:tav>
                                      </p:tavLst>
                                    </p:anim>
                                    <p:set>
                                      <p:cBhvr>
                                        <p:cTn id="346" dur="80"/>
                                        <p:tgtEl>
                                          <p:spTgt spid="153"/>
                                        </p:tgtEl>
                                        <p:attrNameLst>
                                          <p:attrName>fill.type</p:attrName>
                                        </p:attrNameLst>
                                      </p:cBhvr>
                                      <p:to>
                                        <p:strVal val="solid"/>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2416</TotalTime>
  <Application>LibreOffice/26.2.3.2$Linux_X86_64 LibreOffice_project/620$Build-2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2005-04-06T16:52:43Z</dcterms:created>
  <dc:creator>UOS</dc:creator>
  <dc:description/>
  <dc:language>en-US</dc:language>
  <cp:lastModifiedBy>Bernie</cp:lastModifiedBy>
  <dcterms:modified xsi:type="dcterms:W3CDTF">2016-05-27T15:44:45Z</dcterms:modified>
  <cp:revision>257</cp:revision>
  <dc:subject/>
  <dc:title>Slide 1</dc:title>
</cp:coreProperties>
</file>