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Props.xml" ContentType="application/vnd.openxmlformats-officedocument.presentationml.presProps+xml"/>
  <Override PartName="/ppt/media/image22.wmf" ContentType="image/x-wmf"/>
  <Override PartName="/ppt/media/image48.wmf" ContentType="image/x-wmf"/>
  <Override PartName="/ppt/media/image29.wmf" ContentType="image/x-wmf"/>
  <Override PartName="/ppt/media/image27.wmf" ContentType="image/x-wmf"/>
  <Override PartName="/ppt/media/image14.gif" ContentType="image/gif"/>
  <Override PartName="/ppt/media/image28.wmf" ContentType="image/x-wmf"/>
  <Override PartName="/ppt/media/image26.wmf" ContentType="image/x-wmf"/>
  <Override PartName="/ppt/media/image5.wmf" ContentType="image/x-wmf"/>
  <Override PartName="/ppt/media/image9.gif" ContentType="image/gif"/>
  <Override PartName="/ppt/media/image3.wmf" ContentType="image/x-wmf"/>
  <Override PartName="/ppt/media/image7.gif" ContentType="image/gif"/>
  <Override PartName="/ppt/media/image35.wmf" ContentType="image/x-wmf"/>
  <Override PartName="/ppt/media/image49.wmf" ContentType="image/x-wmf"/>
  <Override PartName="/ppt/media/image2.gif" ContentType="image/gif"/>
  <Override PartName="/ppt/media/image37.wmf" ContentType="image/x-wmf"/>
  <Override PartName="/ppt/media/image43.wmf" ContentType="image/x-wmf"/>
  <Override PartName="/ppt/media/image21.wmf" ContentType="image/x-wmf"/>
  <Override PartName="/ppt/media/image31.wmf" ContentType="image/x-wmf"/>
  <Override PartName="/ppt/media/image12.gif" ContentType="image/gif"/>
  <Override PartName="/ppt/media/image24.wmf" ContentType="image/x-wmf"/>
  <Override PartName="/ppt/media/image38.wmf" ContentType="image/x-wmf"/>
  <Override PartName="/ppt/media/image39.wmf" ContentType="image/x-wmf"/>
  <Override PartName="/ppt/media/image40.wmf" ContentType="image/x-wmf"/>
  <Override PartName="/ppt/media/image34.wmf" ContentType="image/x-wmf"/>
  <Override PartName="/ppt/media/image16.gif" ContentType="image/gif"/>
  <Override PartName="/ppt/media/image42.wmf" ContentType="image/x-wmf"/>
  <Override PartName="/ppt/media/image50.wmf" ContentType="image/x-wmf"/>
  <Override PartName="/ppt/media/image53.wmf" ContentType="image/x-wmf"/>
  <Override PartName="/ppt/media/image20.wmf" ContentType="image/x-wmf"/>
  <Override PartName="/ppt/media/image47.wmf" ContentType="image/x-wmf"/>
  <Override PartName="/ppt/media/image17.gif" ContentType="image/gif"/>
  <Override PartName="/ppt/media/image52.wmf" ContentType="image/x-wmf"/>
  <Override PartName="/ppt/media/image54.wmf" ContentType="image/x-wmf"/>
  <Override PartName="/ppt/media/image23.wmf" ContentType="image/x-wmf"/>
  <Override PartName="/ppt/media/image15.gif" ContentType="image/gif"/>
  <Override PartName="/ppt/media/image10.gif" ContentType="image/gif"/>
  <Override PartName="/ppt/media/image46.wmf" ContentType="image/x-wmf"/>
  <Override PartName="/ppt/media/image13.gif" ContentType="image/gif"/>
  <Override PartName="/ppt/media/image25.wmf" ContentType="image/x-wmf"/>
  <Override PartName="/ppt/media/image32.wmf" ContentType="image/x-wmf"/>
  <Override PartName="/ppt/media/image41.wmf" ContentType="image/x-wmf"/>
  <Override PartName="/ppt/media/image4.gif" ContentType="image/gif"/>
  <Override PartName="/ppt/media/image19.gif" ContentType="image/gif"/>
  <Override PartName="/ppt/media/image18.gif" ContentType="image/gif"/>
  <Override PartName="/ppt/media/image45.wmf" ContentType="image/x-wmf"/>
  <Override PartName="/ppt/media/image51.wmf" ContentType="image/x-wmf"/>
  <Override PartName="/ppt/media/image36.wmf" ContentType="image/x-wmf"/>
  <Override PartName="/ppt/media/image33.gif" ContentType="image/gif"/>
  <Override PartName="/ppt/media/image30.wmf" ContentType="image/x-wmf"/>
  <Override PartName="/ppt/media/image8.gif" ContentType="image/gif"/>
  <Override PartName="/ppt/media/image44.wmf" ContentType="image/x-wmf"/>
  <Override PartName="/ppt/media/image11.gif" ContentType="image/gif"/>
  <Override PartName="/ppt/presentation.xml" ContentType="application/vnd.openxmlformats-officedocument.presentationml.presentation.main+xml"/>
  <Override PartName="/ppt/embeddings/oleObject24.bin" ContentType="application/vnd.openxmlformats-officedocument.oleObject"/>
  <Override PartName="/ppt/embeddings/oleObject22.bin" ContentType="application/vnd.openxmlformats-officedocument.oleObject"/>
  <Override PartName="/ppt/embeddings/oleObject21.bin" ContentType="application/vnd.openxmlformats-officedocument.oleObject"/>
  <Override PartName="/ppt/embeddings/oleObject25.bin" ContentType="application/vnd.openxmlformats-officedocument.oleObject"/>
  <Override PartName="/ppt/embeddings/oleObject8.bin" ContentType="application/vnd.openxmlformats-officedocument.oleObject"/>
  <Override PartName="/ppt/embeddings/oleObject11.bin" ContentType="application/vnd.openxmlformats-officedocument.oleObject"/>
  <Override PartName="/ppt/embeddings/oleObject27.bin" ContentType="application/vnd.openxmlformats-officedocument.oleObject"/>
  <Override PartName="/ppt/embeddings/oleObject26.bin" ContentType="application/vnd.openxmlformats-officedocument.oleObject"/>
  <Override PartName="/ppt/embeddings/oleObject12.bin" ContentType="application/vnd.openxmlformats-officedocument.oleObject"/>
  <Override PartName="/ppt/embeddings/oleObject5.bin" ContentType="application/vnd.openxmlformats-officedocument.oleObject"/>
  <Override PartName="/ppt/embeddings/oleObject30.bin" ContentType="application/vnd.openxmlformats-officedocument.oleObject"/>
  <Override PartName="/ppt/embeddings/oleObject15.bin" ContentType="application/vnd.openxmlformats-officedocument.oleObject"/>
  <Override PartName="/ppt/embeddings/oleObject18.bin" ContentType="application/vnd.openxmlformats-officedocument.oleObject"/>
  <Override PartName="/ppt/embeddings/oleObject6.bin" ContentType="application/vnd.openxmlformats-officedocument.oleObject"/>
  <Override PartName="/ppt/embeddings/oleObject33.bin" ContentType="application/vnd.openxmlformats-officedocument.oleObject"/>
  <Override PartName="/ppt/embeddings/oleObject7.bin" ContentType="application/vnd.openxmlformats-officedocument.oleObject"/>
  <Override PartName="/ppt/embeddings/oleObject31.bin" ContentType="application/vnd.openxmlformats-officedocument.oleObject"/>
  <Override PartName="/ppt/embeddings/oleObject10.bin" ContentType="application/vnd.openxmlformats-officedocument.oleObject"/>
  <Override PartName="/ppt/embeddings/oleObject34.bin" ContentType="application/vnd.openxmlformats-officedocument.oleObject"/>
  <Override PartName="/ppt/embeddings/oleObject23.bin" ContentType="application/vnd.openxmlformats-officedocument.oleObject"/>
  <Override PartName="/ppt/embeddings/oleObject13.bin" ContentType="application/vnd.openxmlformats-officedocument.oleObject"/>
  <Override PartName="/ppt/embeddings/oleObject4.bin" ContentType="application/vnd.openxmlformats-officedocument.oleObject"/>
  <Override PartName="/ppt/embeddings/oleObject19.bin" ContentType="application/vnd.openxmlformats-officedocument.oleObject"/>
  <Override PartName="/ppt/embeddings/oleObject9.bin" ContentType="application/vnd.openxmlformats-officedocument.oleObject"/>
  <Override PartName="/ppt/embeddings/oleObject20.bin" ContentType="application/vnd.openxmlformats-officedocument.oleObject"/>
  <Override PartName="/ppt/embeddings/oleObject29.bin" ContentType="application/vnd.openxmlformats-officedocument.oleObject"/>
  <Override PartName="/ppt/embeddings/oleObject2.bin" ContentType="application/vnd.openxmlformats-officedocument.oleObject"/>
  <Override PartName="/ppt/embeddings/oleObject14.bin" ContentType="application/vnd.openxmlformats-officedocument.oleObject"/>
  <Override PartName="/ppt/embeddings/oleObject32.bin" ContentType="application/vnd.openxmlformats-officedocument.oleObject"/>
  <Override PartName="/ppt/embeddings/oleObject3.bin" ContentType="application/vnd.openxmlformats-officedocument.oleObject"/>
  <Override PartName="/ppt/embeddings/oleObject28.bin" ContentType="application/vnd.openxmlformats-officedocument.oleObject"/>
  <Override PartName="/ppt/embeddings/oleObject1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5.xml" ContentType="application/vnd.openxmlformats-officedocument.presentationml.slide+xml"/>
  <Override PartName="/ppt/slides/slide24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12.xml" ContentType="application/vnd.openxmlformats-officedocument.presentationml.slide+xml"/>
  <Override PartName="/ppt/slides/slide27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26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A17C774-3762-485E-84A2-A0965F4EB6C3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4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5" name="Picture 2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F0F8F95-2783-451C-880B-AA31375523BC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5.wmf"/><Relationship Id="rId3" Type="http://schemas.openxmlformats.org/officeDocument/2006/relationships/image" Target="../media/image2.gif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2.gi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image" Target="../media/image19.gif"/><Relationship Id="rId4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2.bin"/><Relationship Id="rId3" Type="http://schemas.openxmlformats.org/officeDocument/2006/relationships/image" Target="../media/image20.wmf"/><Relationship Id="rId4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image" Target="../media/image19.gif"/><Relationship Id="rId4" Type="http://schemas.openxmlformats.org/officeDocument/2006/relationships/oleObject" Target="../embeddings/oleObject3.bin"/><Relationship Id="rId5" Type="http://schemas.openxmlformats.org/officeDocument/2006/relationships/image" Target="../media/image21.wmf"/><Relationship Id="rId6" Type="http://schemas.openxmlformats.org/officeDocument/2006/relationships/oleObject" Target="../embeddings/oleObject4.bin"/><Relationship Id="rId7" Type="http://schemas.openxmlformats.org/officeDocument/2006/relationships/image" Target="../media/image22.wmf"/><Relationship Id="rId8" Type="http://schemas.openxmlformats.org/officeDocument/2006/relationships/oleObject" Target="../embeddings/oleObject5.bin"/><Relationship Id="rId9" Type="http://schemas.openxmlformats.org/officeDocument/2006/relationships/image" Target="../media/image23.wmf"/><Relationship Id="rId10" Type="http://schemas.openxmlformats.org/officeDocument/2006/relationships/oleObject" Target="../embeddings/oleObject6.bin"/><Relationship Id="rId11" Type="http://schemas.openxmlformats.org/officeDocument/2006/relationships/image" Target="../media/image24.wmf"/><Relationship Id="rId12" Type="http://schemas.openxmlformats.org/officeDocument/2006/relationships/oleObject" Target="../embeddings/oleObject7.bin"/><Relationship Id="rId13" Type="http://schemas.openxmlformats.org/officeDocument/2006/relationships/image" Target="../media/image25.wmf"/><Relationship Id="rId14" Type="http://schemas.openxmlformats.org/officeDocument/2006/relationships/oleObject" Target="../embeddings/oleObject8.bin"/><Relationship Id="rId15" Type="http://schemas.openxmlformats.org/officeDocument/2006/relationships/image" Target="../media/image26.wmf"/><Relationship Id="rId16" Type="http://schemas.openxmlformats.org/officeDocument/2006/relationships/oleObject" Target="../embeddings/oleObject9.bin"/><Relationship Id="rId17" Type="http://schemas.openxmlformats.org/officeDocument/2006/relationships/image" Target="../media/image27.wmf"/><Relationship Id="rId18" Type="http://schemas.openxmlformats.org/officeDocument/2006/relationships/oleObject" Target="../embeddings/oleObject10.bin"/><Relationship Id="rId19" Type="http://schemas.openxmlformats.org/officeDocument/2006/relationships/image" Target="../media/image28.wmf"/><Relationship Id="rId20" Type="http://schemas.openxmlformats.org/officeDocument/2006/relationships/oleObject" Target="../embeddings/oleObject11.bin"/><Relationship Id="rId21" Type="http://schemas.openxmlformats.org/officeDocument/2006/relationships/image" Target="../media/image29.wmf"/><Relationship Id="rId22" Type="http://schemas.openxmlformats.org/officeDocument/2006/relationships/oleObject" Target="../embeddings/oleObject12.bin"/><Relationship Id="rId23" Type="http://schemas.openxmlformats.org/officeDocument/2006/relationships/image" Target="../media/image30.wmf"/><Relationship Id="rId2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31.wmf"/><Relationship Id="rId2" Type="http://schemas.openxmlformats.org/officeDocument/2006/relationships/image" Target="../media/image2.gi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13.bin"/><Relationship Id="rId3" Type="http://schemas.openxmlformats.org/officeDocument/2006/relationships/image" Target="../media/image32.wmf"/><Relationship Id="rId4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33.gif"/><Relationship Id="rId2" Type="http://schemas.openxmlformats.org/officeDocument/2006/relationships/image" Target="../media/image2.gi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33.gif"/><Relationship Id="rId2" Type="http://schemas.openxmlformats.org/officeDocument/2006/relationships/oleObject" Target="../embeddings/oleObject14.bin"/><Relationship Id="rId3" Type="http://schemas.openxmlformats.org/officeDocument/2006/relationships/image" Target="../media/image34.wmf"/><Relationship Id="rId4" Type="http://schemas.openxmlformats.org/officeDocument/2006/relationships/image" Target="../media/image2.gif"/><Relationship Id="rId5" Type="http://schemas.openxmlformats.org/officeDocument/2006/relationships/image" Target="../media/image1.png"/><Relationship Id="rId6" Type="http://schemas.openxmlformats.org/officeDocument/2006/relationships/hyperlink" Target="http://htwins.net/scale2/" TargetMode="External"/><Relationship Id="rId7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image" Target="../media/image19.gif"/><Relationship Id="rId4" Type="http://schemas.openxmlformats.org/officeDocument/2006/relationships/oleObject" Target="../embeddings/oleObject15.bin"/><Relationship Id="rId5" Type="http://schemas.openxmlformats.org/officeDocument/2006/relationships/image" Target="../media/image35.wmf"/><Relationship Id="rId6" Type="http://schemas.openxmlformats.org/officeDocument/2006/relationships/oleObject" Target="../embeddings/oleObject16.bin"/><Relationship Id="rId7" Type="http://schemas.openxmlformats.org/officeDocument/2006/relationships/image" Target="../media/image36.wmf"/><Relationship Id="rId8" Type="http://schemas.openxmlformats.org/officeDocument/2006/relationships/oleObject" Target="../embeddings/oleObject17.bin"/><Relationship Id="rId9" Type="http://schemas.openxmlformats.org/officeDocument/2006/relationships/image" Target="../media/image37.wmf"/><Relationship Id="rId10" Type="http://schemas.openxmlformats.org/officeDocument/2006/relationships/oleObject" Target="../embeddings/oleObject18.bin"/><Relationship Id="rId11" Type="http://schemas.openxmlformats.org/officeDocument/2006/relationships/image" Target="../media/image38.wmf"/><Relationship Id="rId12" Type="http://schemas.openxmlformats.org/officeDocument/2006/relationships/oleObject" Target="../embeddings/oleObject19.bin"/><Relationship Id="rId13" Type="http://schemas.openxmlformats.org/officeDocument/2006/relationships/image" Target="../media/image39.wmf"/><Relationship Id="rId14" Type="http://schemas.openxmlformats.org/officeDocument/2006/relationships/oleObject" Target="../embeddings/oleObject20.bin"/><Relationship Id="rId15" Type="http://schemas.openxmlformats.org/officeDocument/2006/relationships/image" Target="../media/image40.wmf"/><Relationship Id="rId16" Type="http://schemas.openxmlformats.org/officeDocument/2006/relationships/oleObject" Target="../embeddings/oleObject21.bin"/><Relationship Id="rId17" Type="http://schemas.openxmlformats.org/officeDocument/2006/relationships/image" Target="../media/image41.wmf"/><Relationship Id="rId18" Type="http://schemas.openxmlformats.org/officeDocument/2006/relationships/oleObject" Target="../embeddings/oleObject22.bin"/><Relationship Id="rId19" Type="http://schemas.openxmlformats.org/officeDocument/2006/relationships/image" Target="../media/image42.wmf"/><Relationship Id="rId20" Type="http://schemas.openxmlformats.org/officeDocument/2006/relationships/oleObject" Target="../embeddings/oleObject23.bin"/><Relationship Id="rId21" Type="http://schemas.openxmlformats.org/officeDocument/2006/relationships/image" Target="../media/image43.wmf"/><Relationship Id="rId22" Type="http://schemas.openxmlformats.org/officeDocument/2006/relationships/oleObject" Target="../embeddings/oleObject24.bin"/><Relationship Id="rId23" Type="http://schemas.openxmlformats.org/officeDocument/2006/relationships/image" Target="../media/image44.wmf"/><Relationship Id="rId24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oleObject" Target="../embeddings/oleObject25.bin"/><Relationship Id="rId4" Type="http://schemas.openxmlformats.org/officeDocument/2006/relationships/image" Target="../media/image45.wmf"/><Relationship Id="rId5" Type="http://schemas.openxmlformats.org/officeDocument/2006/relationships/oleObject" Target="../embeddings/oleObject26.bin"/><Relationship Id="rId6" Type="http://schemas.openxmlformats.org/officeDocument/2006/relationships/image" Target="../media/image46.wmf"/><Relationship Id="rId7" Type="http://schemas.openxmlformats.org/officeDocument/2006/relationships/oleObject" Target="../embeddings/oleObject27.bin"/><Relationship Id="rId8" Type="http://schemas.openxmlformats.org/officeDocument/2006/relationships/image" Target="../media/image47.wmf"/><Relationship Id="rId9" Type="http://schemas.openxmlformats.org/officeDocument/2006/relationships/oleObject" Target="../embeddings/oleObject28.bin"/><Relationship Id="rId10" Type="http://schemas.openxmlformats.org/officeDocument/2006/relationships/image" Target="../media/image48.wmf"/><Relationship Id="rId11" Type="http://schemas.openxmlformats.org/officeDocument/2006/relationships/oleObject" Target="../embeddings/oleObject29.bin"/><Relationship Id="rId12" Type="http://schemas.openxmlformats.org/officeDocument/2006/relationships/image" Target="../media/image49.wmf"/><Relationship Id="rId13" Type="http://schemas.openxmlformats.org/officeDocument/2006/relationships/oleObject" Target="../embeddings/oleObject30.bin"/><Relationship Id="rId14" Type="http://schemas.openxmlformats.org/officeDocument/2006/relationships/image" Target="../media/image50.wmf"/><Relationship Id="rId15" Type="http://schemas.openxmlformats.org/officeDocument/2006/relationships/oleObject" Target="../embeddings/oleObject31.bin"/><Relationship Id="rId16" Type="http://schemas.openxmlformats.org/officeDocument/2006/relationships/image" Target="../media/image51.wmf"/><Relationship Id="rId17" Type="http://schemas.openxmlformats.org/officeDocument/2006/relationships/oleObject" Target="../embeddings/oleObject32.bin"/><Relationship Id="rId18" Type="http://schemas.openxmlformats.org/officeDocument/2006/relationships/image" Target="../media/image52.wmf"/><Relationship Id="rId19" Type="http://schemas.openxmlformats.org/officeDocument/2006/relationships/oleObject" Target="../embeddings/oleObject33.bin"/><Relationship Id="rId20" Type="http://schemas.openxmlformats.org/officeDocument/2006/relationships/image" Target="../media/image53.wmf"/><Relationship Id="rId21" Type="http://schemas.openxmlformats.org/officeDocument/2006/relationships/oleObject" Target="../embeddings/oleObject34.bin"/><Relationship Id="rId22" Type="http://schemas.openxmlformats.org/officeDocument/2006/relationships/image" Target="../media/image54.wmf"/><Relationship Id="rId2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5.wmf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image" Target="../media/image6.png"/><Relationship Id="rId6" Type="http://schemas.openxmlformats.org/officeDocument/2006/relationships/image" Target="../media/image6.png"/><Relationship Id="rId7" Type="http://schemas.openxmlformats.org/officeDocument/2006/relationships/image" Target="../media/image6.png"/><Relationship Id="rId8" Type="http://schemas.openxmlformats.org/officeDocument/2006/relationships/image" Target="../media/image6.png"/><Relationship Id="rId9" Type="http://schemas.openxmlformats.org/officeDocument/2006/relationships/image" Target="../media/image6.png"/><Relationship Id="rId10" Type="http://schemas.openxmlformats.org/officeDocument/2006/relationships/image" Target="../media/image2.gif"/><Relationship Id="rId1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gif"/><Relationship Id="rId2" Type="http://schemas.openxmlformats.org/officeDocument/2006/relationships/image" Target="../media/image8.gif"/><Relationship Id="rId3" Type="http://schemas.openxmlformats.org/officeDocument/2006/relationships/image" Target="../media/image9.gif"/><Relationship Id="rId4" Type="http://schemas.openxmlformats.org/officeDocument/2006/relationships/image" Target="../media/image2.gif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0.gif"/><Relationship Id="rId2" Type="http://schemas.openxmlformats.org/officeDocument/2006/relationships/image" Target="../media/image11.gif"/><Relationship Id="rId3" Type="http://schemas.openxmlformats.org/officeDocument/2006/relationships/image" Target="../media/image12.gif"/><Relationship Id="rId4" Type="http://schemas.openxmlformats.org/officeDocument/2006/relationships/image" Target="../media/image13.gif"/><Relationship Id="rId5" Type="http://schemas.openxmlformats.org/officeDocument/2006/relationships/image" Target="../media/image14.gif"/><Relationship Id="rId6" Type="http://schemas.openxmlformats.org/officeDocument/2006/relationships/image" Target="../media/image2.gif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5.gif"/><Relationship Id="rId2" Type="http://schemas.openxmlformats.org/officeDocument/2006/relationships/image" Target="../media/image2.gi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6.gif"/><Relationship Id="rId2" Type="http://schemas.openxmlformats.org/officeDocument/2006/relationships/image" Target="../media/image17.gif"/><Relationship Id="rId3" Type="http://schemas.openxmlformats.org/officeDocument/2006/relationships/image" Target="../media/image2.gif"/><Relationship Id="rId4" Type="http://schemas.openxmlformats.org/officeDocument/2006/relationships/image" Target="../media/image1.png"/><Relationship Id="rId5" Type="http://schemas.openxmlformats.org/officeDocument/2006/relationships/hyperlink" Target="http://htwins.net/scale2/" TargetMode="External"/><Relationship Id="rId6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937880" y="74268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Scientific Notation</a:t>
            </a:r>
            <a:endParaRPr lang="en-US" sz="40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4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" name="Text Box 6"/>
          <p:cNvSpPr/>
          <p:nvPr/>
        </p:nvSpPr>
        <p:spPr>
          <a:xfrm>
            <a:off x="2353320" y="2457360"/>
            <a:ext cx="560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Standard form / Scientific Notation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" name="Text Box 7"/>
          <p:cNvSpPr/>
          <p:nvPr/>
        </p:nvSpPr>
        <p:spPr>
          <a:xfrm>
            <a:off x="2352240" y="4584600"/>
            <a:ext cx="5944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Scientific Notation very small numbers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" name="AutoShape 8"/>
          <p:cNvSpPr/>
          <p:nvPr/>
        </p:nvSpPr>
        <p:spPr>
          <a:xfrm>
            <a:off x="1589040" y="2360520"/>
            <a:ext cx="609480" cy="53352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73" h="21600">
                <a:moveTo>
                  <a:pt x="0" y="0"/>
                </a:moveTo>
                <a:lnTo>
                  <a:pt x="24673" y="0"/>
                </a:lnTo>
                <a:lnTo>
                  <a:pt x="24673" y="21600"/>
                </a:lnTo>
                <a:lnTo>
                  <a:pt x="0" y="21600"/>
                </a:lnTo>
                <a:close/>
              </a:path>
              <a:path fill="lightenLess" w="24673" h="21600">
                <a:moveTo>
                  <a:pt x="0" y="0"/>
                </a:moveTo>
                <a:lnTo>
                  <a:pt x="24673" y="0"/>
                </a:lnTo>
                <a:lnTo>
                  <a:pt x="23273" y="1400"/>
                </a:lnTo>
                <a:lnTo>
                  <a:pt x="1400" y="1400"/>
                </a:lnTo>
                <a:close/>
              </a:path>
              <a:path fill="darken" w="24673" h="21600">
                <a:moveTo>
                  <a:pt x="24673" y="0"/>
                </a:moveTo>
                <a:lnTo>
                  <a:pt x="24673" y="21600"/>
                </a:lnTo>
                <a:lnTo>
                  <a:pt x="23273" y="20200"/>
                </a:lnTo>
                <a:lnTo>
                  <a:pt x="23273" y="1400"/>
                </a:lnTo>
                <a:close/>
              </a:path>
              <a:path fill="darkenLess" w="24673" h="21600">
                <a:moveTo>
                  <a:pt x="2467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73" y="20200"/>
                </a:lnTo>
                <a:close/>
              </a:path>
              <a:path fill="lighten" w="2467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73" h="21600">
                <a:moveTo>
                  <a:pt x="5330" y="3794"/>
                </a:moveTo>
                <a:lnTo>
                  <a:pt x="19343" y="10800"/>
                </a:lnTo>
                <a:lnTo>
                  <a:pt x="5330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" name="AutoShape 9"/>
          <p:cNvSpPr/>
          <p:nvPr/>
        </p:nvSpPr>
        <p:spPr>
          <a:xfrm>
            <a:off x="1589040" y="4487760"/>
            <a:ext cx="609480" cy="53352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73" h="21600">
                <a:moveTo>
                  <a:pt x="0" y="0"/>
                </a:moveTo>
                <a:lnTo>
                  <a:pt x="24673" y="0"/>
                </a:lnTo>
                <a:lnTo>
                  <a:pt x="24673" y="21600"/>
                </a:lnTo>
                <a:lnTo>
                  <a:pt x="0" y="21600"/>
                </a:lnTo>
                <a:close/>
              </a:path>
              <a:path fill="lightenLess" w="24673" h="21600">
                <a:moveTo>
                  <a:pt x="0" y="0"/>
                </a:moveTo>
                <a:lnTo>
                  <a:pt x="24673" y="0"/>
                </a:lnTo>
                <a:lnTo>
                  <a:pt x="23273" y="1400"/>
                </a:lnTo>
                <a:lnTo>
                  <a:pt x="1400" y="1400"/>
                </a:lnTo>
                <a:close/>
              </a:path>
              <a:path fill="darken" w="24673" h="21600">
                <a:moveTo>
                  <a:pt x="24673" y="0"/>
                </a:moveTo>
                <a:lnTo>
                  <a:pt x="24673" y="21600"/>
                </a:lnTo>
                <a:lnTo>
                  <a:pt x="23273" y="20200"/>
                </a:lnTo>
                <a:lnTo>
                  <a:pt x="23273" y="1400"/>
                </a:lnTo>
                <a:close/>
              </a:path>
              <a:path fill="darkenLess" w="24673" h="21600">
                <a:moveTo>
                  <a:pt x="2467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73" y="20200"/>
                </a:lnTo>
                <a:close/>
              </a:path>
              <a:path fill="lighten" w="2467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73" h="21600">
                <a:moveTo>
                  <a:pt x="5330" y="3794"/>
                </a:moveTo>
                <a:lnTo>
                  <a:pt x="19343" y="10800"/>
                </a:lnTo>
                <a:lnTo>
                  <a:pt x="5330" y="17806"/>
                </a:lnTo>
                <a:close/>
              </a:path>
            </a:pathLst>
          </a:custGeom>
          <a:solidFill>
            <a:srgbClr val="4D4D4D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" name="Text Box 10"/>
          <p:cNvSpPr/>
          <p:nvPr/>
        </p:nvSpPr>
        <p:spPr>
          <a:xfrm>
            <a:off x="2317320" y="3521160"/>
            <a:ext cx="5561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Scientific Notation to Number Form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" name="AutoShape 11"/>
          <p:cNvSpPr/>
          <p:nvPr/>
        </p:nvSpPr>
        <p:spPr>
          <a:xfrm>
            <a:off x="1577880" y="3424320"/>
            <a:ext cx="609840" cy="533160"/>
          </a:xfrm>
          <a:custGeom>
            <a:avLst/>
            <a:gdLst>
              <a:gd name="textAreaLeft" fmla="*/ 34560 w 609840"/>
              <a:gd name="textAreaRight" fmla="*/ 575280 w 609840"/>
              <a:gd name="textAreaTop" fmla="*/ 34560 h 533160"/>
              <a:gd name="textAreaBottom" fmla="*/ 498600 h 533160"/>
            </a:gdLst>
            <a:ahLst/>
            <a:cxnLst/>
            <a:rect l="textAreaLeft" t="textAreaTop" r="textAreaRight" b="textAreaBottom"/>
            <a:pathLst>
              <a:path w="24704" h="21600">
                <a:moveTo>
                  <a:pt x="0" y="0"/>
                </a:moveTo>
                <a:lnTo>
                  <a:pt x="24704" y="0"/>
                </a:lnTo>
                <a:lnTo>
                  <a:pt x="24704" y="21600"/>
                </a:lnTo>
                <a:lnTo>
                  <a:pt x="0" y="21600"/>
                </a:lnTo>
                <a:close/>
              </a:path>
              <a:path fill="lightenLess" w="24704" h="21600">
                <a:moveTo>
                  <a:pt x="0" y="0"/>
                </a:moveTo>
                <a:lnTo>
                  <a:pt x="24704" y="0"/>
                </a:lnTo>
                <a:lnTo>
                  <a:pt x="23304" y="1400"/>
                </a:lnTo>
                <a:lnTo>
                  <a:pt x="1400" y="1400"/>
                </a:lnTo>
                <a:close/>
              </a:path>
              <a:path fill="darken" w="24704" h="21600">
                <a:moveTo>
                  <a:pt x="24704" y="0"/>
                </a:moveTo>
                <a:lnTo>
                  <a:pt x="24704" y="21600"/>
                </a:lnTo>
                <a:lnTo>
                  <a:pt x="23304" y="20200"/>
                </a:lnTo>
                <a:lnTo>
                  <a:pt x="23304" y="1400"/>
                </a:lnTo>
                <a:close/>
              </a:path>
              <a:path fill="darkenLess" w="24704" h="21600">
                <a:moveTo>
                  <a:pt x="2470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304" y="20200"/>
                </a:lnTo>
                <a:close/>
              </a:path>
              <a:path fill="lighten" w="2470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704" h="21600">
                <a:moveTo>
                  <a:pt x="5346" y="3794"/>
                </a:moveTo>
                <a:lnTo>
                  <a:pt x="19359" y="10800"/>
                </a:lnTo>
                <a:lnTo>
                  <a:pt x="5346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" name="TextBox 13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roup 50"/>
          <p:cNvGrpSpPr/>
          <p:nvPr/>
        </p:nvGrpSpPr>
        <p:grpSpPr>
          <a:xfrm>
            <a:off x="1784520" y="3809880"/>
            <a:ext cx="2133360" cy="1130040"/>
            <a:chOff x="1784520" y="3809880"/>
            <a:chExt cx="2133360" cy="1130040"/>
          </a:xfrm>
        </p:grpSpPr>
        <p:sp>
          <p:nvSpPr>
            <p:cNvPr id="172" name="AutoShape 51"/>
            <p:cNvSpPr/>
            <p:nvPr/>
          </p:nvSpPr>
          <p:spPr>
            <a:xfrm>
              <a:off x="3232080" y="3809880"/>
              <a:ext cx="312120" cy="685800"/>
            </a:xfrm>
            <a:prstGeom prst="upArrow">
              <a:avLst>
                <a:gd name="adj1" fmla="val 50000"/>
                <a:gd name="adj2" fmla="val 54931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3" name="Text Box 52"/>
            <p:cNvSpPr/>
            <p:nvPr/>
          </p:nvSpPr>
          <p:spPr>
            <a:xfrm>
              <a:off x="1784520" y="4114440"/>
              <a:ext cx="213336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Add the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decimal point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74" name="AutoShape 30"/>
          <p:cNvSpPr/>
          <p:nvPr/>
        </p:nvSpPr>
        <p:spPr>
          <a:xfrm flipH="1">
            <a:off x="1319040" y="280368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5" name="AutoShape 26"/>
          <p:cNvSpPr/>
          <p:nvPr/>
        </p:nvSpPr>
        <p:spPr>
          <a:xfrm flipH="1">
            <a:off x="1700280" y="280368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6" name="AutoShape 24"/>
          <p:cNvSpPr/>
          <p:nvPr/>
        </p:nvSpPr>
        <p:spPr>
          <a:xfrm flipH="1">
            <a:off x="2004840" y="283212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" name="AutoShape 25"/>
          <p:cNvSpPr/>
          <p:nvPr/>
        </p:nvSpPr>
        <p:spPr>
          <a:xfrm flipH="1">
            <a:off x="2386080" y="280368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" name="Rectangle 2"/>
          <p:cNvSpPr/>
          <p:nvPr/>
        </p:nvSpPr>
        <p:spPr>
          <a:xfrm>
            <a:off x="1511280" y="70164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100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A short cut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" name="Text Box 15"/>
          <p:cNvSpPr/>
          <p:nvPr/>
        </p:nvSpPr>
        <p:spPr>
          <a:xfrm>
            <a:off x="939960" y="3247920"/>
            <a:ext cx="2728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8 000 000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" name="AutoShape 20"/>
          <p:cNvSpPr/>
          <p:nvPr/>
        </p:nvSpPr>
        <p:spPr>
          <a:xfrm flipH="1">
            <a:off x="2766960" y="280368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" name="AutoShape 21"/>
          <p:cNvSpPr/>
          <p:nvPr/>
        </p:nvSpPr>
        <p:spPr>
          <a:xfrm flipH="1">
            <a:off x="3071880" y="283212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2" name="Text Box 28"/>
          <p:cNvSpPr/>
          <p:nvPr/>
        </p:nvSpPr>
        <p:spPr>
          <a:xfrm>
            <a:off x="3378600" y="324468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3" name="Text Box 29"/>
          <p:cNvSpPr/>
          <p:nvPr/>
        </p:nvSpPr>
        <p:spPr>
          <a:xfrm>
            <a:off x="1238400" y="326088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84" name="Group 44"/>
          <p:cNvGrpSpPr/>
          <p:nvPr/>
        </p:nvGrpSpPr>
        <p:grpSpPr>
          <a:xfrm>
            <a:off x="2905200" y="3936960"/>
            <a:ext cx="2895480" cy="1678680"/>
            <a:chOff x="2905200" y="3936960"/>
            <a:chExt cx="2895480" cy="1678680"/>
          </a:xfrm>
        </p:grpSpPr>
        <p:sp>
          <p:nvSpPr>
            <p:cNvPr id="185" name="AutoShape 32"/>
            <p:cNvSpPr/>
            <p:nvPr/>
          </p:nvSpPr>
          <p:spPr>
            <a:xfrm>
              <a:off x="4124160" y="3936960"/>
              <a:ext cx="380520" cy="1143000"/>
            </a:xfrm>
            <a:prstGeom prst="upArrow">
              <a:avLst>
                <a:gd name="adj1" fmla="val 50000"/>
                <a:gd name="adj2" fmla="val 75095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6" name="Text Box 36"/>
            <p:cNvSpPr/>
            <p:nvPr/>
          </p:nvSpPr>
          <p:spPr>
            <a:xfrm>
              <a:off x="2905200" y="5155920"/>
              <a:ext cx="2895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Between 1 and 10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87" name="Group 43"/>
          <p:cNvGrpSpPr/>
          <p:nvPr/>
        </p:nvGrpSpPr>
        <p:grpSpPr>
          <a:xfrm>
            <a:off x="6111720" y="3124080"/>
            <a:ext cx="3292560" cy="825480"/>
            <a:chOff x="6111720" y="3124080"/>
            <a:chExt cx="3292560" cy="825480"/>
          </a:xfrm>
        </p:grpSpPr>
        <p:sp>
          <p:nvSpPr>
            <p:cNvPr id="188" name="AutoShape 40"/>
            <p:cNvSpPr/>
            <p:nvPr/>
          </p:nvSpPr>
          <p:spPr>
            <a:xfrm rot="16200000">
              <a:off x="6352200" y="3038760"/>
              <a:ext cx="264960" cy="746280"/>
            </a:xfrm>
            <a:prstGeom prst="upArrow">
              <a:avLst>
                <a:gd name="adj1" fmla="val 50000"/>
                <a:gd name="adj2" fmla="val 125103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9" name="Text Box 41"/>
            <p:cNvSpPr/>
            <p:nvPr/>
          </p:nvSpPr>
          <p:spPr>
            <a:xfrm>
              <a:off x="6889680" y="3124080"/>
              <a:ext cx="251460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point moved 6 places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90" name="Text Box 46"/>
          <p:cNvSpPr/>
          <p:nvPr/>
        </p:nvSpPr>
        <p:spPr>
          <a:xfrm>
            <a:off x="939960" y="1905120"/>
            <a:ext cx="403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Move the point to get 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number between 1 and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1" name="Picture 54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2" name="Text Box 5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3" name="Picture 5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4" name="TextBox 30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" name="TextBox 29"/>
          <p:cNvSpPr/>
          <p:nvPr/>
        </p:nvSpPr>
        <p:spPr>
          <a:xfrm>
            <a:off x="3619080" y="3186000"/>
            <a:ext cx="25974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8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330" dur="indefinite" restart="never" nodeType="tmRoot">
          <p:childTnLst>
            <p:seq>
              <p:cTn id="331" dur="indefinite" nodeType="mainSeq">
                <p:childTnLst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4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47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500"/>
                            </p:stCondLst>
                            <p:childTnLst>
                              <p:par>
                                <p:cTn id="349" presetID="53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350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1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35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5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36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6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73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78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8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88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9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98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03" dur="8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04" dur="8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5" dur="8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1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15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AutoShape 24"/>
          <p:cNvSpPr/>
          <p:nvPr/>
        </p:nvSpPr>
        <p:spPr>
          <a:xfrm flipH="1">
            <a:off x="1265400" y="254160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" name="AutoShape 2"/>
          <p:cNvSpPr/>
          <p:nvPr/>
        </p:nvSpPr>
        <p:spPr>
          <a:xfrm flipH="1">
            <a:off x="1646280" y="254160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" name="AutoShape 3"/>
          <p:cNvSpPr/>
          <p:nvPr/>
        </p:nvSpPr>
        <p:spPr>
          <a:xfrm flipH="1">
            <a:off x="2027160" y="254160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" name="AutoShape 4"/>
          <p:cNvSpPr/>
          <p:nvPr/>
        </p:nvSpPr>
        <p:spPr>
          <a:xfrm flipH="1">
            <a:off x="2332080" y="2570040"/>
            <a:ext cx="457200" cy="505080"/>
          </a:xfrm>
          <a:custGeom>
            <a:avLst/>
            <a:gdLst>
              <a:gd name="textAreaLeft" fmla="*/ 80280 w 457200"/>
              <a:gd name="textAreaRight" fmla="*/ 331920 w 45720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" name="AutoShape 5"/>
          <p:cNvSpPr/>
          <p:nvPr/>
        </p:nvSpPr>
        <p:spPr>
          <a:xfrm flipH="1">
            <a:off x="2712960" y="254160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" name="Text Box 7"/>
          <p:cNvSpPr/>
          <p:nvPr/>
        </p:nvSpPr>
        <p:spPr>
          <a:xfrm>
            <a:off x="962280" y="2970360"/>
            <a:ext cx="3038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92 000 000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" name="AutoShape 9"/>
          <p:cNvSpPr/>
          <p:nvPr/>
        </p:nvSpPr>
        <p:spPr>
          <a:xfrm flipH="1">
            <a:off x="3094200" y="254160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" name="AutoShape 10"/>
          <p:cNvSpPr/>
          <p:nvPr/>
        </p:nvSpPr>
        <p:spPr>
          <a:xfrm flipH="1">
            <a:off x="3398760" y="2570040"/>
            <a:ext cx="457200" cy="505080"/>
          </a:xfrm>
          <a:custGeom>
            <a:avLst/>
            <a:gdLst>
              <a:gd name="textAreaLeft" fmla="*/ 80280 w 457200"/>
              <a:gd name="textAreaRight" fmla="*/ 331920 w 45720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" name="Text Box 11"/>
          <p:cNvSpPr/>
          <p:nvPr/>
        </p:nvSpPr>
        <p:spPr>
          <a:xfrm>
            <a:off x="3775320" y="296712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" name="Text Box 12"/>
          <p:cNvSpPr/>
          <p:nvPr/>
        </p:nvSpPr>
        <p:spPr>
          <a:xfrm>
            <a:off x="1184760" y="298296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06" name="Group 30"/>
          <p:cNvGrpSpPr/>
          <p:nvPr/>
        </p:nvGrpSpPr>
        <p:grpSpPr>
          <a:xfrm>
            <a:off x="2290680" y="3598920"/>
            <a:ext cx="2133720" cy="1115640"/>
            <a:chOff x="2290680" y="3598920"/>
            <a:chExt cx="2133720" cy="1115640"/>
          </a:xfrm>
        </p:grpSpPr>
        <p:sp>
          <p:nvSpPr>
            <p:cNvPr id="207" name="AutoShape 14"/>
            <p:cNvSpPr/>
            <p:nvPr/>
          </p:nvSpPr>
          <p:spPr>
            <a:xfrm>
              <a:off x="3781440" y="3598920"/>
              <a:ext cx="312480" cy="685440"/>
            </a:xfrm>
            <a:prstGeom prst="upArrow">
              <a:avLst>
                <a:gd name="adj1" fmla="val 50000"/>
                <a:gd name="adj2" fmla="val 54839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08" name="Text Box 15"/>
            <p:cNvSpPr/>
            <p:nvPr/>
          </p:nvSpPr>
          <p:spPr>
            <a:xfrm>
              <a:off x="2290680" y="3889080"/>
              <a:ext cx="213372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Add the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decimal point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09" name="Group 16"/>
          <p:cNvGrpSpPr/>
          <p:nvPr/>
        </p:nvGrpSpPr>
        <p:grpSpPr>
          <a:xfrm>
            <a:off x="3675240" y="3627360"/>
            <a:ext cx="2895480" cy="1678680"/>
            <a:chOff x="3675240" y="3627360"/>
            <a:chExt cx="2895480" cy="1678680"/>
          </a:xfrm>
        </p:grpSpPr>
        <p:sp>
          <p:nvSpPr>
            <p:cNvPr id="210" name="AutoShape 17"/>
            <p:cNvSpPr/>
            <p:nvPr/>
          </p:nvSpPr>
          <p:spPr>
            <a:xfrm>
              <a:off x="4662360" y="3627360"/>
              <a:ext cx="380880" cy="1143000"/>
            </a:xfrm>
            <a:prstGeom prst="upArrow">
              <a:avLst>
                <a:gd name="adj1" fmla="val 50000"/>
                <a:gd name="adj2" fmla="val 75024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11" name="Text Box 18"/>
            <p:cNvSpPr/>
            <p:nvPr/>
          </p:nvSpPr>
          <p:spPr>
            <a:xfrm>
              <a:off x="3675240" y="4846320"/>
              <a:ext cx="2895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Between 1 and 10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12" name="Group 20"/>
          <p:cNvGrpSpPr/>
          <p:nvPr/>
        </p:nvGrpSpPr>
        <p:grpSpPr>
          <a:xfrm>
            <a:off x="6924600" y="2855880"/>
            <a:ext cx="2473200" cy="1191240"/>
            <a:chOff x="6924600" y="2855880"/>
            <a:chExt cx="2473200" cy="1191240"/>
          </a:xfrm>
        </p:grpSpPr>
        <p:sp>
          <p:nvSpPr>
            <p:cNvPr id="213" name="AutoShape 21"/>
            <p:cNvSpPr/>
            <p:nvPr/>
          </p:nvSpPr>
          <p:spPr>
            <a:xfrm rot="16200000">
              <a:off x="7218000" y="2754000"/>
              <a:ext cx="228600" cy="815400"/>
            </a:xfrm>
            <a:prstGeom prst="upArrow">
              <a:avLst>
                <a:gd name="adj1" fmla="val 50000"/>
                <a:gd name="adj2" fmla="val 89173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14" name="Text Box 22"/>
            <p:cNvSpPr/>
            <p:nvPr/>
          </p:nvSpPr>
          <p:spPr>
            <a:xfrm>
              <a:off x="7603920" y="2855880"/>
              <a:ext cx="179388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point moved 7 places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215" name="Text Box 23"/>
          <p:cNvSpPr/>
          <p:nvPr/>
        </p:nvSpPr>
        <p:spPr>
          <a:xfrm>
            <a:off x="930240" y="1765440"/>
            <a:ext cx="403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Move the point to get 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number between 1 and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16" name="Group 29"/>
          <p:cNvGrpSpPr/>
          <p:nvPr/>
        </p:nvGrpSpPr>
        <p:grpSpPr>
          <a:xfrm>
            <a:off x="917640" y="5424480"/>
            <a:ext cx="7924320" cy="1287360"/>
            <a:chOff x="917640" y="5424480"/>
            <a:chExt cx="7924320" cy="1287360"/>
          </a:xfrm>
        </p:grpSpPr>
        <p:pic>
          <p:nvPicPr>
            <p:cNvPr id="217" name="Picture 25" descr="ag00433_"/>
            <p:cNvPicPr/>
            <p:nvPr/>
          </p:nvPicPr>
          <p:blipFill>
            <a:blip r:embed="rId1"/>
            <a:stretch/>
          </p:blipFill>
          <p:spPr>
            <a:xfrm>
              <a:off x="7217640" y="5424480"/>
              <a:ext cx="1624320" cy="1287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18" name="Picture 26" descr="mp00646_"/>
            <p:cNvPicPr/>
            <p:nvPr/>
          </p:nvPicPr>
          <p:blipFill>
            <a:blip r:embed="rId2"/>
            <a:stretch/>
          </p:blipFill>
          <p:spPr>
            <a:xfrm>
              <a:off x="917640" y="5632560"/>
              <a:ext cx="1074600" cy="10159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19" name="Line 27"/>
            <p:cNvSpPr/>
            <p:nvPr/>
          </p:nvSpPr>
          <p:spPr>
            <a:xfrm>
              <a:off x="2107440" y="6208560"/>
              <a:ext cx="5110200" cy="0"/>
            </a:xfrm>
            <a:prstGeom prst="line">
              <a:avLst/>
            </a:prstGeom>
            <a:ln w="7632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220" name="Picture 33" descr="scottishflag"/>
          <p:cNvPicPr/>
          <p:nvPr/>
        </p:nvPicPr>
        <p:blipFill>
          <a:blip r:embed="rId3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1" name="Text Box 3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22" name="Picture 35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3" name="Rectangle 36"/>
          <p:cNvSpPr/>
          <p:nvPr/>
        </p:nvSpPr>
        <p:spPr>
          <a:xfrm>
            <a:off x="1511280" y="70164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100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A short cut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4" name="TextBox 33"/>
          <p:cNvSpPr/>
          <p:nvPr/>
        </p:nvSpPr>
        <p:spPr>
          <a:xfrm>
            <a:off x="-26280" y="15289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5" name="TextBox 32"/>
          <p:cNvSpPr/>
          <p:nvPr/>
        </p:nvSpPr>
        <p:spPr>
          <a:xfrm>
            <a:off x="3868920" y="2909880"/>
            <a:ext cx="30780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9.2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7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6" name="TextBox 33"/>
          <p:cNvSpPr/>
          <p:nvPr/>
        </p:nvSpPr>
        <p:spPr>
          <a:xfrm>
            <a:off x="2783880" y="5427720"/>
            <a:ext cx="42127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9.2 x 10 </a:t>
            </a:r>
            <a:r>
              <a:rPr lang="en-GB" sz="4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7 </a:t>
            </a: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miles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416" dur="indefinite" restart="never" nodeType="tmRoot">
          <p:childTnLst>
            <p:seq>
              <p:cTn id="417" dur="indefinite" nodeType="mainSeq">
                <p:childTnLst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2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3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28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3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38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442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3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444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500"/>
                            </p:stCondLst>
                            <p:childTnLst>
                              <p:par>
                                <p:cTn id="447" presetID="53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448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9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45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5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61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66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71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76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81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2" fill="hold">
                      <p:stCondLst>
                        <p:cond delay="indefinite"/>
                      </p:stCondLst>
                      <p:childTnLst>
                        <p:par>
                          <p:cTn id="483" fill="hold">
                            <p:stCondLst>
                              <p:cond delay="0"/>
                            </p:stCondLst>
                            <p:childTnLst>
                              <p:par>
                                <p:cTn id="48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8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91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2" fill="hold">
                      <p:stCondLst>
                        <p:cond delay="indefinite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6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97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8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0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08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3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4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19" dur="8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20" dur="8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1" dur="8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AutoShape 33"/>
          <p:cNvSpPr/>
          <p:nvPr/>
        </p:nvSpPr>
        <p:spPr>
          <a:xfrm flipH="1">
            <a:off x="533520" y="26528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8" name="AutoShape 32"/>
          <p:cNvSpPr/>
          <p:nvPr/>
        </p:nvSpPr>
        <p:spPr>
          <a:xfrm flipH="1">
            <a:off x="914400" y="26528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9" name="AutoShape 2"/>
          <p:cNvSpPr/>
          <p:nvPr/>
        </p:nvSpPr>
        <p:spPr>
          <a:xfrm flipH="1">
            <a:off x="1219320" y="26528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0" name="AutoShape 3"/>
          <p:cNvSpPr/>
          <p:nvPr/>
        </p:nvSpPr>
        <p:spPr>
          <a:xfrm flipH="1">
            <a:off x="1600200" y="26528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1" name="AutoShape 4"/>
          <p:cNvSpPr/>
          <p:nvPr/>
        </p:nvSpPr>
        <p:spPr>
          <a:xfrm flipH="1">
            <a:off x="1981080" y="26528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2" name="AutoShape 5"/>
          <p:cNvSpPr/>
          <p:nvPr/>
        </p:nvSpPr>
        <p:spPr>
          <a:xfrm flipH="1">
            <a:off x="2286000" y="268128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3" name="AutoShape 6"/>
          <p:cNvSpPr/>
          <p:nvPr/>
        </p:nvSpPr>
        <p:spPr>
          <a:xfrm flipH="1">
            <a:off x="2666880" y="26528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4" name="Text Box 8"/>
          <p:cNvSpPr/>
          <p:nvPr/>
        </p:nvSpPr>
        <p:spPr>
          <a:xfrm>
            <a:off x="154080" y="3081240"/>
            <a:ext cx="3809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2 200 000 000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5" name="AutoShape 10"/>
          <p:cNvSpPr/>
          <p:nvPr/>
        </p:nvSpPr>
        <p:spPr>
          <a:xfrm flipH="1">
            <a:off x="3048120" y="26528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6" name="AutoShape 11"/>
          <p:cNvSpPr/>
          <p:nvPr/>
        </p:nvSpPr>
        <p:spPr>
          <a:xfrm flipH="1">
            <a:off x="3352680" y="268128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7" name="Text Box 12"/>
          <p:cNvSpPr/>
          <p:nvPr/>
        </p:nvSpPr>
        <p:spPr>
          <a:xfrm>
            <a:off x="3729240" y="307800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8" name="Text Box 13"/>
          <p:cNvSpPr/>
          <p:nvPr/>
        </p:nvSpPr>
        <p:spPr>
          <a:xfrm>
            <a:off x="459000" y="309420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39" name="Group 14"/>
          <p:cNvGrpSpPr/>
          <p:nvPr/>
        </p:nvGrpSpPr>
        <p:grpSpPr>
          <a:xfrm>
            <a:off x="2232000" y="3732120"/>
            <a:ext cx="2133720" cy="1130040"/>
            <a:chOff x="2232000" y="3732120"/>
            <a:chExt cx="2133720" cy="1130040"/>
          </a:xfrm>
        </p:grpSpPr>
        <p:sp>
          <p:nvSpPr>
            <p:cNvPr id="240" name="AutoShape 15"/>
            <p:cNvSpPr/>
            <p:nvPr/>
          </p:nvSpPr>
          <p:spPr>
            <a:xfrm>
              <a:off x="3679920" y="3732120"/>
              <a:ext cx="312480" cy="685800"/>
            </a:xfrm>
            <a:prstGeom prst="upArrow">
              <a:avLst>
                <a:gd name="adj1" fmla="val 50000"/>
                <a:gd name="adj2" fmla="val 54868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41" name="Text Box 16"/>
            <p:cNvSpPr/>
            <p:nvPr/>
          </p:nvSpPr>
          <p:spPr>
            <a:xfrm>
              <a:off x="2232000" y="4036680"/>
              <a:ext cx="213372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Add the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decimal point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42" name="Group 17"/>
          <p:cNvGrpSpPr/>
          <p:nvPr/>
        </p:nvGrpSpPr>
        <p:grpSpPr>
          <a:xfrm>
            <a:off x="3429000" y="3794040"/>
            <a:ext cx="2895480" cy="1678680"/>
            <a:chOff x="3429000" y="3794040"/>
            <a:chExt cx="2895480" cy="1678680"/>
          </a:xfrm>
        </p:grpSpPr>
        <p:sp>
          <p:nvSpPr>
            <p:cNvPr id="243" name="AutoShape 18"/>
            <p:cNvSpPr/>
            <p:nvPr/>
          </p:nvSpPr>
          <p:spPr>
            <a:xfrm>
              <a:off x="4647960" y="3794040"/>
              <a:ext cx="380520" cy="1143000"/>
            </a:xfrm>
            <a:prstGeom prst="upArrow">
              <a:avLst>
                <a:gd name="adj1" fmla="val 50000"/>
                <a:gd name="adj2" fmla="val 75095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44" name="Text Box 19"/>
            <p:cNvSpPr/>
            <p:nvPr/>
          </p:nvSpPr>
          <p:spPr>
            <a:xfrm>
              <a:off x="3429000" y="5013000"/>
              <a:ext cx="2895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Between 1 and 10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45" name="Group 20"/>
          <p:cNvGrpSpPr/>
          <p:nvPr/>
        </p:nvGrpSpPr>
        <p:grpSpPr>
          <a:xfrm>
            <a:off x="6966000" y="2593800"/>
            <a:ext cx="2711160" cy="1191240"/>
            <a:chOff x="6966000" y="2593800"/>
            <a:chExt cx="2711160" cy="1191240"/>
          </a:xfrm>
        </p:grpSpPr>
        <p:sp>
          <p:nvSpPr>
            <p:cNvPr id="246" name="AutoShape 21"/>
            <p:cNvSpPr/>
            <p:nvPr/>
          </p:nvSpPr>
          <p:spPr>
            <a:xfrm rot="16200000">
              <a:off x="7138440" y="2991240"/>
              <a:ext cx="247680" cy="592560"/>
            </a:xfrm>
            <a:prstGeom prst="upArrow">
              <a:avLst>
                <a:gd name="adj1" fmla="val 50000"/>
                <a:gd name="adj2" fmla="val 103218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47" name="Text Box 22"/>
            <p:cNvSpPr/>
            <p:nvPr/>
          </p:nvSpPr>
          <p:spPr>
            <a:xfrm>
              <a:off x="7600320" y="2593800"/>
              <a:ext cx="207684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point moved 9 places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248" name="Text Box 23"/>
          <p:cNvSpPr/>
          <p:nvPr/>
        </p:nvSpPr>
        <p:spPr>
          <a:xfrm>
            <a:off x="838080" y="1816200"/>
            <a:ext cx="4038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Move the point to get 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number between 1 and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9" name="AutoShape 36"/>
          <p:cNvSpPr/>
          <p:nvPr/>
        </p:nvSpPr>
        <p:spPr>
          <a:xfrm>
            <a:off x="114480" y="5559480"/>
            <a:ext cx="8915400" cy="998640"/>
          </a:xfrm>
          <a:custGeom>
            <a:avLst/>
            <a:gdLst>
              <a:gd name="textAreaLeft" fmla="*/ 0 w 8915400"/>
              <a:gd name="textAreaRight" fmla="*/ 8915400 w 8915400"/>
              <a:gd name="textAreaTop" fmla="*/ 129240 h 998640"/>
              <a:gd name="textAreaBottom" fmla="*/ 869400 h 9986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1400"/>
                </a:moveTo>
                <a:cubicBezTo>
                  <a:pt x="3600" y="-3560"/>
                  <a:pt x="7200" y="6360"/>
                  <a:pt x="10800" y="1400"/>
                </a:cubicBezTo>
                <a:cubicBezTo>
                  <a:pt x="14400" y="-3560"/>
                  <a:pt x="18000" y="6360"/>
                  <a:pt x="21600" y="1400"/>
                </a:cubicBezTo>
                <a:lnTo>
                  <a:pt x="21600" y="20200"/>
                </a:lnTo>
                <a:cubicBezTo>
                  <a:pt x="18000" y="25160"/>
                  <a:pt x="14400" y="15240"/>
                  <a:pt x="10800" y="20200"/>
                </a:cubicBezTo>
                <a:cubicBezTo>
                  <a:pt x="7200" y="25160"/>
                  <a:pt x="3600" y="15240"/>
                  <a:pt x="0" y="20200"/>
                </a:cubicBezTo>
                <a:close/>
              </a:path>
            </a:pathLst>
          </a:cu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oper Black"/>
              </a:rPr>
              <a:t>Happy Birthday:                           Seconds old!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50" name="Picture 49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1" name="Picture 51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2" name="Rectangle 52"/>
          <p:cNvSpPr/>
          <p:nvPr/>
        </p:nvSpPr>
        <p:spPr>
          <a:xfrm>
            <a:off x="1511280" y="70164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100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A short cut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3" name="TextBox 34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4" name="TextBox 33"/>
          <p:cNvSpPr/>
          <p:nvPr/>
        </p:nvSpPr>
        <p:spPr>
          <a:xfrm>
            <a:off x="3868920" y="3011400"/>
            <a:ext cx="30780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2.2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5" name="TextBox 34"/>
          <p:cNvSpPr/>
          <p:nvPr/>
        </p:nvSpPr>
        <p:spPr>
          <a:xfrm>
            <a:off x="3600360" y="5732640"/>
            <a:ext cx="2809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2.2 x 10 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9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522" dur="indefinite" restart="never" nodeType="tmRoot">
          <p:childTnLst>
            <p:seq>
              <p:cTn id="523" dur="indefinite" nodeType="mainSeq">
                <p:childTnLst>
                  <p:par>
                    <p:cTn id="524" fill="hold">
                      <p:stCondLst>
                        <p:cond delay="indefinite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8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9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34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5" fill="hold">
                      <p:stCondLst>
                        <p:cond delay="indefinite"/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39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0" fill="hold">
                      <p:stCondLst>
                        <p:cond delay="indefinite"/>
                      </p:stCondLst>
                      <p:childTnLst>
                        <p:par>
                          <p:cTn id="541" fill="hold">
                            <p:stCondLst>
                              <p:cond delay="0"/>
                            </p:stCondLst>
                            <p:childTnLst>
                              <p:par>
                                <p:cTn id="54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44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indefinite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548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9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55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>
                            <p:stCondLst>
                              <p:cond delay="500"/>
                            </p:stCondLst>
                            <p:childTnLst>
                              <p:par>
                                <p:cTn id="553" presetID="53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554"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5"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556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8" fill="hold">
                      <p:stCondLst>
                        <p:cond delay="indefinite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62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>
                      <p:stCondLst>
                        <p:cond delay="indefinite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6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8" fill="hold">
                      <p:stCondLst>
                        <p:cond delay="indefinite"/>
                      </p:stCondLst>
                      <p:childTnLst>
                        <p:par>
                          <p:cTn id="569" fill="hold">
                            <p:stCondLst>
                              <p:cond delay="0"/>
                            </p:stCondLst>
                            <p:childTnLst>
                              <p:par>
                                <p:cTn id="57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7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7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8" fill="hold">
                      <p:stCondLst>
                        <p:cond delay="indefinite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8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8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8" fill="hold">
                      <p:stCondLst>
                        <p:cond delay="indefinite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9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3" fill="hold">
                      <p:stCondLst>
                        <p:cond delay="indefinite"/>
                      </p:stCondLst>
                      <p:childTnLst>
                        <p:par>
                          <p:cTn id="594" fill="hold">
                            <p:stCondLst>
                              <p:cond delay="0"/>
                            </p:stCondLst>
                            <p:childTnLst>
                              <p:par>
                                <p:cTn id="59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97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8" fill="hold">
                      <p:stCondLst>
                        <p:cond delay="indefinite"/>
                      </p:stCondLst>
                      <p:childTnLst>
                        <p:par>
                          <p:cTn id="599" fill="hold">
                            <p:stCondLst>
                              <p:cond delay="0"/>
                            </p:stCondLst>
                            <p:childTnLst>
                              <p:par>
                                <p:cTn id="60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02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>
                      <p:stCondLst>
                        <p:cond delay="indefinite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0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8" fill="hold">
                      <p:stCondLst>
                        <p:cond delay="indefinite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2" dur="8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3" dur="8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4" dur="8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19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0" fill="hold">
                      <p:stCondLst>
                        <p:cond delay="indefinite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24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5" fill="hold">
                      <p:stCondLst>
                        <p:cond delay="indefinite"/>
                      </p:stCondLst>
                      <p:childTnLst>
                        <p:par>
                          <p:cTn id="626" fill="hold">
                            <p:stCondLst>
                              <p:cond delay="0"/>
                            </p:stCondLst>
                            <p:childTnLst>
                              <p:par>
                                <p:cTn id="6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9" dur="8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0" dur="8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1" dur="8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AutoShape 3"/>
          <p:cNvSpPr/>
          <p:nvPr/>
        </p:nvSpPr>
        <p:spPr>
          <a:xfrm flipH="1">
            <a:off x="914400" y="27194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7" name="AutoShape 4"/>
          <p:cNvSpPr/>
          <p:nvPr/>
        </p:nvSpPr>
        <p:spPr>
          <a:xfrm flipH="1">
            <a:off x="1219320" y="27194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8" name="AutoShape 5"/>
          <p:cNvSpPr/>
          <p:nvPr/>
        </p:nvSpPr>
        <p:spPr>
          <a:xfrm flipH="1">
            <a:off x="1600200" y="27194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9" name="AutoShape 6"/>
          <p:cNvSpPr/>
          <p:nvPr/>
        </p:nvSpPr>
        <p:spPr>
          <a:xfrm flipH="1">
            <a:off x="1981080" y="27194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AutoShape 7"/>
          <p:cNvSpPr/>
          <p:nvPr/>
        </p:nvSpPr>
        <p:spPr>
          <a:xfrm flipH="1">
            <a:off x="2286000" y="2747880"/>
            <a:ext cx="457200" cy="505080"/>
          </a:xfrm>
          <a:custGeom>
            <a:avLst/>
            <a:gdLst>
              <a:gd name="textAreaLeft" fmla="*/ 80280 w 457200"/>
              <a:gd name="textAreaRight" fmla="*/ 331920 w 45720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1" name="AutoShape 8"/>
          <p:cNvSpPr/>
          <p:nvPr/>
        </p:nvSpPr>
        <p:spPr>
          <a:xfrm flipH="1">
            <a:off x="2666880" y="27194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2" name="Text Box 10"/>
          <p:cNvSpPr/>
          <p:nvPr/>
        </p:nvSpPr>
        <p:spPr>
          <a:xfrm>
            <a:off x="155160" y="3147840"/>
            <a:ext cx="3802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228 000 000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3" name="AutoShape 12"/>
          <p:cNvSpPr/>
          <p:nvPr/>
        </p:nvSpPr>
        <p:spPr>
          <a:xfrm flipH="1">
            <a:off x="3048120" y="2719440"/>
            <a:ext cx="457200" cy="504720"/>
          </a:xfrm>
          <a:custGeom>
            <a:avLst/>
            <a:gdLst>
              <a:gd name="textAreaLeft" fmla="*/ 80280 w 457200"/>
              <a:gd name="textAreaRight" fmla="*/ 331920 w 457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4" name="AutoShape 13"/>
          <p:cNvSpPr/>
          <p:nvPr/>
        </p:nvSpPr>
        <p:spPr>
          <a:xfrm flipH="1">
            <a:off x="3352680" y="2747880"/>
            <a:ext cx="457200" cy="505080"/>
          </a:xfrm>
          <a:custGeom>
            <a:avLst/>
            <a:gdLst>
              <a:gd name="textAreaLeft" fmla="*/ 80280 w 457200"/>
              <a:gd name="textAreaRight" fmla="*/ 331920 w 45720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5" name="Text Box 14"/>
          <p:cNvSpPr/>
          <p:nvPr/>
        </p:nvSpPr>
        <p:spPr>
          <a:xfrm>
            <a:off x="3662640" y="316404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6" name="Text Box 15"/>
          <p:cNvSpPr/>
          <p:nvPr/>
        </p:nvSpPr>
        <p:spPr>
          <a:xfrm>
            <a:off x="837000" y="316080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67" name="Group 16"/>
          <p:cNvGrpSpPr/>
          <p:nvPr/>
        </p:nvGrpSpPr>
        <p:grpSpPr>
          <a:xfrm>
            <a:off x="2209680" y="3738600"/>
            <a:ext cx="2133720" cy="1144440"/>
            <a:chOff x="2209680" y="3738600"/>
            <a:chExt cx="2133720" cy="1144440"/>
          </a:xfrm>
        </p:grpSpPr>
        <p:sp>
          <p:nvSpPr>
            <p:cNvPr id="268" name="AutoShape 17"/>
            <p:cNvSpPr/>
            <p:nvPr/>
          </p:nvSpPr>
          <p:spPr>
            <a:xfrm>
              <a:off x="3657600" y="3738600"/>
              <a:ext cx="312480" cy="685800"/>
            </a:xfrm>
            <a:prstGeom prst="upArrow">
              <a:avLst>
                <a:gd name="adj1" fmla="val 50000"/>
                <a:gd name="adj2" fmla="val 54868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9" name="Text Box 18"/>
            <p:cNvSpPr/>
            <p:nvPr/>
          </p:nvSpPr>
          <p:spPr>
            <a:xfrm>
              <a:off x="2209680" y="4057560"/>
              <a:ext cx="213372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Add the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decimal point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70" name="Group 19"/>
          <p:cNvGrpSpPr/>
          <p:nvPr/>
        </p:nvGrpSpPr>
        <p:grpSpPr>
          <a:xfrm>
            <a:off x="3465360" y="3908520"/>
            <a:ext cx="2895840" cy="1678680"/>
            <a:chOff x="3465360" y="3908520"/>
            <a:chExt cx="2895840" cy="1678680"/>
          </a:xfrm>
        </p:grpSpPr>
        <p:sp>
          <p:nvSpPr>
            <p:cNvPr id="271" name="AutoShape 20"/>
            <p:cNvSpPr/>
            <p:nvPr/>
          </p:nvSpPr>
          <p:spPr>
            <a:xfrm>
              <a:off x="4684680" y="3908520"/>
              <a:ext cx="380880" cy="1143000"/>
            </a:xfrm>
            <a:prstGeom prst="upArrow">
              <a:avLst>
                <a:gd name="adj1" fmla="val 50000"/>
                <a:gd name="adj2" fmla="val 75024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72" name="Text Box 21"/>
            <p:cNvSpPr/>
            <p:nvPr/>
          </p:nvSpPr>
          <p:spPr>
            <a:xfrm>
              <a:off x="3465360" y="5127480"/>
              <a:ext cx="2895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Between 1 and 10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73" name="Group 22"/>
          <p:cNvGrpSpPr/>
          <p:nvPr/>
        </p:nvGrpSpPr>
        <p:grpSpPr>
          <a:xfrm>
            <a:off x="7300800" y="3065400"/>
            <a:ext cx="2442960" cy="1191240"/>
            <a:chOff x="7300800" y="3065400"/>
            <a:chExt cx="2442960" cy="1191240"/>
          </a:xfrm>
        </p:grpSpPr>
        <p:sp>
          <p:nvSpPr>
            <p:cNvPr id="274" name="AutoShape 23"/>
            <p:cNvSpPr/>
            <p:nvPr/>
          </p:nvSpPr>
          <p:spPr>
            <a:xfrm rot="16200000">
              <a:off x="7403400" y="3075120"/>
              <a:ext cx="279360" cy="484920"/>
            </a:xfrm>
            <a:prstGeom prst="upArrow">
              <a:avLst>
                <a:gd name="adj1" fmla="val 50000"/>
                <a:gd name="adj2" fmla="val 103209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75" name="Text Box 24"/>
            <p:cNvSpPr/>
            <p:nvPr/>
          </p:nvSpPr>
          <p:spPr>
            <a:xfrm>
              <a:off x="7667640" y="3065400"/>
              <a:ext cx="207612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point moved 8 places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276" name="Text Box 25"/>
          <p:cNvSpPr/>
          <p:nvPr/>
        </p:nvSpPr>
        <p:spPr>
          <a:xfrm>
            <a:off x="838080" y="1805040"/>
            <a:ext cx="4038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Move the point to get 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number between 1 and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7" name="Picture 36" descr="AG00446_(p)"/>
          <p:cNvPicPr/>
          <p:nvPr/>
        </p:nvPicPr>
        <p:blipFill>
          <a:blip r:embed="rId1"/>
          <a:stretch/>
        </p:blipFill>
        <p:spPr>
          <a:xfrm>
            <a:off x="822240" y="5073480"/>
            <a:ext cx="1784520" cy="1784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8" name="Picture 42" descr="scottishflag"/>
          <p:cNvPicPr/>
          <p:nvPr/>
        </p:nvPicPr>
        <p:blipFill>
          <a:blip r:embed="rId2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9" name="Text Box 43"/>
          <p:cNvSpPr/>
          <p:nvPr/>
        </p:nvSpPr>
        <p:spPr>
          <a:xfrm rot="16200000">
            <a:off x="-170784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80" name="Picture 44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1" name="Rectangle 45"/>
          <p:cNvSpPr/>
          <p:nvPr/>
        </p:nvSpPr>
        <p:spPr>
          <a:xfrm>
            <a:off x="1511280" y="70164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100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A short cut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2" name="TextBox 35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3" name="TextBox 34"/>
          <p:cNvSpPr/>
          <p:nvPr/>
        </p:nvSpPr>
        <p:spPr>
          <a:xfrm>
            <a:off x="3971880" y="3070080"/>
            <a:ext cx="34192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2.28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4" name="TextBox 35"/>
          <p:cNvSpPr/>
          <p:nvPr/>
        </p:nvSpPr>
        <p:spPr>
          <a:xfrm>
            <a:off x="2922120" y="5748480"/>
            <a:ext cx="58842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2.28 x 10 </a:t>
            </a:r>
            <a:r>
              <a:rPr lang="en-GB" sz="4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8 </a:t>
            </a: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years old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632" dur="indefinite" restart="never" nodeType="tmRoot">
          <p:childTnLst>
            <p:seq>
              <p:cTn id="633" dur="indefinite" nodeType="mainSeq">
                <p:childTnLst>
                  <p:par>
                    <p:cTn id="634" fill="hold">
                      <p:stCondLst>
                        <p:cond delay="indefinite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8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9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fill="hold">
                      <p:stCondLst>
                        <p:cond delay="indefinite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44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5" fill="hold">
                      <p:stCondLst>
                        <p:cond delay="indefinite"/>
                      </p:stCondLst>
                      <p:childTnLst>
                        <p:par>
                          <p:cTn id="646" fill="hold">
                            <p:stCondLst>
                              <p:cond delay="0"/>
                            </p:stCondLst>
                            <p:childTnLst>
                              <p:par>
                                <p:cTn id="64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49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fill="hold">
                      <p:stCondLst>
                        <p:cond delay="indefinite"/>
                      </p:stCondLst>
                      <p:childTnLst>
                        <p:par>
                          <p:cTn id="651" fill="hold">
                            <p:stCondLst>
                              <p:cond delay="0"/>
                            </p:stCondLst>
                            <p:childTnLst>
                              <p:par>
                                <p:cTn id="65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54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5" fill="hold">
                      <p:stCondLst>
                        <p:cond delay="indefinite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658"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9"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660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53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663"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4"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665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7" fill="hold">
                      <p:stCondLst>
                        <p:cond delay="indefinite"/>
                      </p:stCondLst>
                      <p:childTnLst>
                        <p:par>
                          <p:cTn id="668" fill="hold">
                            <p:stCondLst>
                              <p:cond delay="0"/>
                            </p:stCondLst>
                            <p:childTnLst>
                              <p:par>
                                <p:cTn id="66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71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2" fill="hold">
                      <p:stCondLst>
                        <p:cond delay="indefinite"/>
                      </p:stCondLst>
                      <p:childTnLst>
                        <p:par>
                          <p:cTn id="673" fill="hold">
                            <p:stCondLst>
                              <p:cond delay="0"/>
                            </p:stCondLst>
                            <p:childTnLst>
                              <p:par>
                                <p:cTn id="67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76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81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2" fill="hold">
                      <p:stCondLst>
                        <p:cond delay="indefinite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86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7" fill="hold">
                      <p:stCondLst>
                        <p:cond delay="indefinite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91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2" fill="hold">
                      <p:stCondLst>
                        <p:cond delay="indefinite"/>
                      </p:stCondLst>
                      <p:childTnLst>
                        <p:par>
                          <p:cTn id="693" fill="hold">
                            <p:stCondLst>
                              <p:cond delay="0"/>
                            </p:stCondLst>
                            <p:childTnLst>
                              <p:par>
                                <p:cTn id="69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96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7" fill="hold">
                      <p:stCondLst>
                        <p:cond delay="indefinite"/>
                      </p:stCondLst>
                      <p:childTnLst>
                        <p:par>
                          <p:cTn id="698" fill="hold">
                            <p:stCondLst>
                              <p:cond delay="0"/>
                            </p:stCondLst>
                            <p:childTnLst>
                              <p:par>
                                <p:cTn id="69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01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2" fill="hold">
                      <p:stCondLst>
                        <p:cond delay="indefinite"/>
                      </p:stCondLst>
                      <p:childTnLst>
                        <p:par>
                          <p:cTn id="703" fill="hold">
                            <p:stCondLst>
                              <p:cond delay="0"/>
                            </p:stCondLst>
                            <p:childTnLst>
                              <p:par>
                                <p:cTn id="70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06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7" fill="hold">
                      <p:stCondLst>
                        <p:cond delay="indefinite"/>
                      </p:stCondLst>
                      <p:childTnLst>
                        <p:par>
                          <p:cTn id="708" fill="hold">
                            <p:stCondLst>
                              <p:cond delay="0"/>
                            </p:stCondLst>
                            <p:childTnLst>
                              <p:par>
                                <p:cTn id="70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11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2" fill="hold">
                      <p:stCondLst>
                        <p:cond delay="indefinite"/>
                      </p:stCondLst>
                      <p:childTnLst>
                        <p:par>
                          <p:cTn id="713" fill="hold">
                            <p:stCondLst>
                              <p:cond delay="0"/>
                            </p:stCondLst>
                            <p:childTnLst>
                              <p:par>
                                <p:cTn id="7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16" dur="8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17" dur="8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8" dur="8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9" fill="hold">
                      <p:stCondLst>
                        <p:cond delay="indefinite"/>
                      </p:stCondLst>
                      <p:childTnLst>
                        <p:par>
                          <p:cTn id="720" fill="hold">
                            <p:stCondLst>
                              <p:cond delay="0"/>
                            </p:stCondLst>
                            <p:childTnLst>
                              <p:par>
                                <p:cTn id="72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23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4" fill="hold">
                      <p:stCondLst>
                        <p:cond delay="indefinite"/>
                      </p:stCondLst>
                      <p:childTnLst>
                        <p:par>
                          <p:cTn id="725" fill="hold">
                            <p:stCondLst>
                              <p:cond delay="0"/>
                            </p:stCondLst>
                            <p:childTnLst>
                              <p:par>
                                <p:cTn id="72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28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9" fill="hold">
                      <p:stCondLst>
                        <p:cond delay="indefinite"/>
                      </p:stCondLst>
                      <p:childTnLst>
                        <p:par>
                          <p:cTn id="730" fill="hold">
                            <p:stCondLst>
                              <p:cond delay="0"/>
                            </p:stCondLst>
                            <p:childTnLst>
                              <p:par>
                                <p:cTn id="7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33" dur="8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34" dur="8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5" dur="8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Picture 30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6" name="Text Box 31"/>
          <p:cNvSpPr/>
          <p:nvPr/>
        </p:nvSpPr>
        <p:spPr>
          <a:xfrm rot="16200000">
            <a:off x="-170784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87" name="Picture 32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8" name="Rectangle 34"/>
          <p:cNvSpPr/>
          <p:nvPr/>
        </p:nvSpPr>
        <p:spPr>
          <a:xfrm>
            <a:off x="1811160" y="714240"/>
            <a:ext cx="548640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Standard Form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9" name="Text Box 35"/>
          <p:cNvSpPr/>
          <p:nvPr/>
        </p:nvSpPr>
        <p:spPr>
          <a:xfrm>
            <a:off x="1703520" y="2004840"/>
            <a:ext cx="7191360" cy="4363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(1) 30 000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(2) 700 000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(3) 5 300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(4) 470 000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(5) 9 500 000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(6) 18 300 000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(7) 329 000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(8) 2 560 000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(9) 12 000 000 000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(10) 9 990 000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0" name="Picture 36" descr="ag00463_"/>
          <p:cNvPicPr/>
          <p:nvPr/>
        </p:nvPicPr>
        <p:blipFill>
          <a:blip r:embed="rId3"/>
          <a:stretch/>
        </p:blipFill>
        <p:spPr>
          <a:xfrm>
            <a:off x="0" y="4307040"/>
            <a:ext cx="2482920" cy="255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1" name="TextBox 19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2" name="TextBox 18"/>
          <p:cNvSpPr/>
          <p:nvPr/>
        </p:nvSpPr>
        <p:spPr>
          <a:xfrm>
            <a:off x="5150880" y="199548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3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3" name="TextBox 19"/>
          <p:cNvSpPr/>
          <p:nvPr/>
        </p:nvSpPr>
        <p:spPr>
          <a:xfrm>
            <a:off x="5150880" y="242424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7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4" name="TextBox 20"/>
          <p:cNvSpPr/>
          <p:nvPr/>
        </p:nvSpPr>
        <p:spPr>
          <a:xfrm>
            <a:off x="5153400" y="2852640"/>
            <a:ext cx="2019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5.3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5" name="TextBox 21"/>
          <p:cNvSpPr/>
          <p:nvPr/>
        </p:nvSpPr>
        <p:spPr>
          <a:xfrm>
            <a:off x="5153400" y="3279600"/>
            <a:ext cx="2019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4.7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6" name="TextBox 22"/>
          <p:cNvSpPr/>
          <p:nvPr/>
        </p:nvSpPr>
        <p:spPr>
          <a:xfrm>
            <a:off x="5153400" y="3708360"/>
            <a:ext cx="2019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9.5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7" name="TextBox 23"/>
          <p:cNvSpPr/>
          <p:nvPr/>
        </p:nvSpPr>
        <p:spPr>
          <a:xfrm>
            <a:off x="5154480" y="4137120"/>
            <a:ext cx="2179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18.3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8" name="TextBox 24"/>
          <p:cNvSpPr/>
          <p:nvPr/>
        </p:nvSpPr>
        <p:spPr>
          <a:xfrm>
            <a:off x="5154480" y="4564080"/>
            <a:ext cx="223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3.29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9" name="TextBox 25"/>
          <p:cNvSpPr/>
          <p:nvPr/>
        </p:nvSpPr>
        <p:spPr>
          <a:xfrm>
            <a:off x="5154480" y="4992840"/>
            <a:ext cx="223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2.56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0" name="TextBox 26"/>
          <p:cNvSpPr/>
          <p:nvPr/>
        </p:nvSpPr>
        <p:spPr>
          <a:xfrm>
            <a:off x="5160240" y="5421240"/>
            <a:ext cx="2055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1.2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1" name="TextBox 27"/>
          <p:cNvSpPr/>
          <p:nvPr/>
        </p:nvSpPr>
        <p:spPr>
          <a:xfrm>
            <a:off x="5154480" y="5850000"/>
            <a:ext cx="223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9.99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736" dur="indefinite" restart="never" nodeType="tmRoot">
          <p:childTnLst>
            <p:seq>
              <p:cTn id="737" dur="indefinite" nodeType="mainSeq">
                <p:childTnLst>
                  <p:par>
                    <p:cTn id="738" fill="hold">
                      <p:stCondLst>
                        <p:cond delay="indefinite"/>
                      </p:stCondLst>
                      <p:childTnLst>
                        <p:par>
                          <p:cTn id="739" fill="hold">
                            <p:stCondLst>
                              <p:cond delay="0"/>
                            </p:stCondLst>
                            <p:childTnLst>
                              <p:par>
                                <p:cTn id="7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42" dur="8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3" dur="8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4" dur="8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5" fill="hold">
                      <p:stCondLst>
                        <p:cond delay="indefinite"/>
                      </p:stCondLst>
                      <p:childTnLst>
                        <p:par>
                          <p:cTn id="746" fill="hold">
                            <p:stCondLst>
                              <p:cond delay="0"/>
                            </p:stCondLst>
                            <p:childTnLst>
                              <p:par>
                                <p:cTn id="7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49" dur="8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50" dur="8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1" dur="8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2" fill="hold">
                      <p:stCondLst>
                        <p:cond delay="indefinite"/>
                      </p:stCondLst>
                      <p:childTnLst>
                        <p:par>
                          <p:cTn id="753" fill="hold">
                            <p:stCondLst>
                              <p:cond delay="0"/>
                            </p:stCondLst>
                            <p:childTnLst>
                              <p:par>
                                <p:cTn id="7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56" dur="8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57" dur="8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8" dur="8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9" fill="hold">
                      <p:stCondLst>
                        <p:cond delay="indefinite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63" dur="8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64" dur="8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5" dur="8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6" fill="hold">
                      <p:stCondLst>
                        <p:cond delay="indefinite"/>
                      </p:stCondLst>
                      <p:childTnLst>
                        <p:par>
                          <p:cTn id="767" fill="hold">
                            <p:stCondLst>
                              <p:cond delay="0"/>
                            </p:stCondLst>
                            <p:childTnLst>
                              <p:par>
                                <p:cTn id="7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70" dur="8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71" dur="8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2" dur="8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77" dur="8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78" dur="8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9" dur="8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0" fill="hold">
                      <p:stCondLst>
                        <p:cond delay="indefinite"/>
                      </p:stCondLst>
                      <p:childTnLst>
                        <p:par>
                          <p:cTn id="781" fill="hold">
                            <p:stCondLst>
                              <p:cond delay="0"/>
                            </p:stCondLst>
                            <p:childTnLst>
                              <p:par>
                                <p:cTn id="7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84" dur="8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85" dur="8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6" dur="8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7" fill="hold">
                      <p:stCondLst>
                        <p:cond delay="indefinite"/>
                      </p:stCondLst>
                      <p:childTnLst>
                        <p:par>
                          <p:cTn id="788" fill="hold">
                            <p:stCondLst>
                              <p:cond delay="0"/>
                            </p:stCondLst>
                            <p:childTnLst>
                              <p:par>
                                <p:cTn id="78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91" dur="8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92" dur="8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3" dur="8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4" fill="hold">
                      <p:stCondLst>
                        <p:cond delay="indefinite"/>
                      </p:stCondLst>
                      <p:childTnLst>
                        <p:par>
                          <p:cTn id="795" fill="hold">
                            <p:stCondLst>
                              <p:cond delay="0"/>
                            </p:stCondLst>
                            <p:childTnLst>
                              <p:par>
                                <p:cTn id="79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98" dur="8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99" dur="8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0" dur="8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1" fill="hold">
                      <p:stCondLst>
                        <p:cond delay="indefinite"/>
                      </p:stCondLst>
                      <p:childTnLst>
                        <p:par>
                          <p:cTn id="802" fill="hold">
                            <p:stCondLst>
                              <p:cond delay="0"/>
                            </p:stCondLst>
                            <p:childTnLst>
                              <p:par>
                                <p:cTn id="80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05" dur="8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06" dur="8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7" dur="8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30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06" name="Object 5"/>
          <p:cNvGraphicFramePr/>
          <p:nvPr/>
        </p:nvGraphicFramePr>
        <p:xfrm>
          <a:off x="987480" y="2062080"/>
          <a:ext cx="6789600" cy="39038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07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87480" y="2062080"/>
                    <a:ext cx="6789600" cy="390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8" name="TextBox 7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0" name="PlaceHolder 1"/>
          <p:cNvSpPr>
            <a:spLocks noGrp="1"/>
          </p:cNvSpPr>
          <p:nvPr>
            <p:ph type="title"/>
          </p:nvPr>
        </p:nvSpPr>
        <p:spPr>
          <a:xfrm>
            <a:off x="1907640" y="55224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Scientific Notation</a:t>
            </a:r>
            <a:endParaRPr lang="en-US" sz="40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31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13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4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5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6" name="Text Box 8"/>
          <p:cNvSpPr/>
          <p:nvPr/>
        </p:nvSpPr>
        <p:spPr>
          <a:xfrm>
            <a:off x="5029200" y="3025800"/>
            <a:ext cx="3833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how to expand large numbers in scientific notation to number format.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7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8" name="Rectangle 10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understand how to change large numbers from Scientific Notation to number form.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9" name="TextBox 12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808" dur="indefinite" restart="never" nodeType="tmRoot">
          <p:childTnLst>
            <p:seq>
              <p:cTn id="809" dur="indefinite" nodeType="mainSeq">
                <p:childTnLst>
                  <p:par>
                    <p:cTn id="810" fill="hold">
                      <p:stCondLst>
                        <p:cond delay="indefinite"/>
                      </p:stCondLst>
                      <p:childTnLst>
                        <p:par>
                          <p:cTn id="811" fill="hold">
                            <p:stCondLst>
                              <p:cond delay="0"/>
                            </p:stCondLst>
                            <p:childTnLst>
                              <p:par>
                                <p:cTn id="81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14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5" fill="hold">
                      <p:stCondLst>
                        <p:cond delay="indefinite"/>
                      </p:stCondLst>
                      <p:childTnLst>
                        <p:par>
                          <p:cTn id="816" fill="hold">
                            <p:stCondLst>
                              <p:cond delay="0"/>
                            </p:stCondLst>
                            <p:childTnLst>
                              <p:par>
                                <p:cTn id="81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19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AutoShape 3"/>
          <p:cNvSpPr/>
          <p:nvPr/>
        </p:nvSpPr>
        <p:spPr>
          <a:xfrm>
            <a:off x="5292720" y="3164040"/>
            <a:ext cx="401760" cy="504720"/>
          </a:xfrm>
          <a:custGeom>
            <a:avLst/>
            <a:gdLst>
              <a:gd name="textAreaLeft" fmla="*/ 70200 w 401760"/>
              <a:gd name="textAreaRight" fmla="*/ 291240 w 4017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1" name="AutoShape 4"/>
          <p:cNvSpPr/>
          <p:nvPr/>
        </p:nvSpPr>
        <p:spPr>
          <a:xfrm>
            <a:off x="4962600" y="3162240"/>
            <a:ext cx="401400" cy="504720"/>
          </a:xfrm>
          <a:custGeom>
            <a:avLst/>
            <a:gdLst>
              <a:gd name="textAreaLeft" fmla="*/ 70200 w 401400"/>
              <a:gd name="textAreaRight" fmla="*/ 291240 w 4014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2" name="AutoShape 5"/>
          <p:cNvSpPr/>
          <p:nvPr/>
        </p:nvSpPr>
        <p:spPr>
          <a:xfrm>
            <a:off x="4668840" y="3141720"/>
            <a:ext cx="401760" cy="504720"/>
          </a:xfrm>
          <a:custGeom>
            <a:avLst/>
            <a:gdLst>
              <a:gd name="textAreaLeft" fmla="*/ 70200 w 401760"/>
              <a:gd name="textAreaRight" fmla="*/ 291240 w 4017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3" name="AutoShape 6"/>
          <p:cNvSpPr/>
          <p:nvPr/>
        </p:nvSpPr>
        <p:spPr>
          <a:xfrm>
            <a:off x="4375080" y="3152880"/>
            <a:ext cx="401760" cy="504720"/>
          </a:xfrm>
          <a:custGeom>
            <a:avLst/>
            <a:gdLst>
              <a:gd name="textAreaLeft" fmla="*/ 70200 w 401760"/>
              <a:gd name="textAreaRight" fmla="*/ 291240 w 4017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4" name="AutoShape 7"/>
          <p:cNvSpPr/>
          <p:nvPr/>
        </p:nvSpPr>
        <p:spPr>
          <a:xfrm>
            <a:off x="4062240" y="3164040"/>
            <a:ext cx="401760" cy="504720"/>
          </a:xfrm>
          <a:custGeom>
            <a:avLst/>
            <a:gdLst>
              <a:gd name="textAreaLeft" fmla="*/ 70200 w 401760"/>
              <a:gd name="textAreaRight" fmla="*/ 291240 w 4017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5" name="Text Box 9"/>
          <p:cNvSpPr/>
          <p:nvPr/>
        </p:nvSpPr>
        <p:spPr>
          <a:xfrm>
            <a:off x="5978520" y="3498840"/>
            <a:ext cx="3296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=86 000 000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26" name="Group 37"/>
          <p:cNvGrpSpPr/>
          <p:nvPr/>
        </p:nvGrpSpPr>
        <p:grpSpPr>
          <a:xfrm>
            <a:off x="5506920" y="4154400"/>
            <a:ext cx="3103560" cy="1476360"/>
            <a:chOff x="5506920" y="4154400"/>
            <a:chExt cx="3103560" cy="1476360"/>
          </a:xfrm>
        </p:grpSpPr>
        <p:sp>
          <p:nvSpPr>
            <p:cNvPr id="327" name="AutoShape 16"/>
            <p:cNvSpPr/>
            <p:nvPr/>
          </p:nvSpPr>
          <p:spPr>
            <a:xfrm>
              <a:off x="5643360" y="4154400"/>
              <a:ext cx="312840" cy="685800"/>
            </a:xfrm>
            <a:prstGeom prst="upArrow">
              <a:avLst>
                <a:gd name="adj1" fmla="val 50000"/>
                <a:gd name="adj2" fmla="val 54804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28" name="Text Box 17"/>
            <p:cNvSpPr/>
            <p:nvPr/>
          </p:nvSpPr>
          <p:spPr>
            <a:xfrm>
              <a:off x="5506920" y="4805280"/>
              <a:ext cx="310356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Zeros after the point aren’t needed.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29" name="Group 34"/>
          <p:cNvGrpSpPr/>
          <p:nvPr/>
        </p:nvGrpSpPr>
        <p:grpSpPr>
          <a:xfrm>
            <a:off x="1060560" y="1712880"/>
            <a:ext cx="2076480" cy="1776600"/>
            <a:chOff x="1060560" y="1712880"/>
            <a:chExt cx="2076480" cy="1776600"/>
          </a:xfrm>
        </p:grpSpPr>
        <p:sp>
          <p:nvSpPr>
            <p:cNvPr id="330" name="AutoShape 22"/>
            <p:cNvSpPr/>
            <p:nvPr/>
          </p:nvSpPr>
          <p:spPr>
            <a:xfrm rot="10800000">
              <a:off x="2346120" y="2544840"/>
              <a:ext cx="228600" cy="944640"/>
            </a:xfrm>
            <a:prstGeom prst="upArrow">
              <a:avLst>
                <a:gd name="adj1" fmla="val 50000"/>
                <a:gd name="adj2" fmla="val 103307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31" name="Text Box 23"/>
            <p:cNvSpPr/>
            <p:nvPr/>
          </p:nvSpPr>
          <p:spPr>
            <a:xfrm>
              <a:off x="1060560" y="1712880"/>
              <a:ext cx="207648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point moves 7 places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332" name="Text Box 32"/>
          <p:cNvSpPr/>
          <p:nvPr/>
        </p:nvSpPr>
        <p:spPr>
          <a:xfrm>
            <a:off x="2932200" y="3484440"/>
            <a:ext cx="926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8.6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3" name="Text Box 33"/>
          <p:cNvSpPr/>
          <p:nvPr/>
        </p:nvSpPr>
        <p:spPr>
          <a:xfrm>
            <a:off x="3688920" y="3490920"/>
            <a:ext cx="2349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0000000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4" name="AutoShape 11"/>
          <p:cNvSpPr/>
          <p:nvPr/>
        </p:nvSpPr>
        <p:spPr>
          <a:xfrm>
            <a:off x="3753000" y="3165480"/>
            <a:ext cx="401400" cy="504720"/>
          </a:xfrm>
          <a:custGeom>
            <a:avLst/>
            <a:gdLst>
              <a:gd name="textAreaLeft" fmla="*/ 70200 w 401400"/>
              <a:gd name="textAreaRight" fmla="*/ 291240 w 4014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5" name="AutoShape 12"/>
          <p:cNvSpPr/>
          <p:nvPr/>
        </p:nvSpPr>
        <p:spPr>
          <a:xfrm>
            <a:off x="3438360" y="3135240"/>
            <a:ext cx="401760" cy="504720"/>
          </a:xfrm>
          <a:custGeom>
            <a:avLst/>
            <a:gdLst>
              <a:gd name="textAreaLeft" fmla="*/ 70200 w 401760"/>
              <a:gd name="textAreaRight" fmla="*/ 291240 w 4017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6" name="Text Box 14"/>
          <p:cNvSpPr/>
          <p:nvPr/>
        </p:nvSpPr>
        <p:spPr>
          <a:xfrm>
            <a:off x="5478840" y="349236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7" name="AutoShape 35"/>
          <p:cNvSpPr/>
          <p:nvPr/>
        </p:nvSpPr>
        <p:spPr>
          <a:xfrm>
            <a:off x="820800" y="4508640"/>
            <a:ext cx="4260960" cy="1150920"/>
          </a:xfrm>
          <a:prstGeom prst="wedgeRoundRectCallout">
            <a:avLst>
              <a:gd name="adj1" fmla="val -46759"/>
              <a:gd name="adj2" fmla="val 122689"/>
              <a:gd name="adj3" fmla="val 16667"/>
            </a:avLst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Hint: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 </a:t>
            </a: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</a:t>
            </a: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zeros, although you probably won’t need them all.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8" name="Rectangle 26"/>
          <p:cNvSpPr/>
          <p:nvPr/>
        </p:nvSpPr>
        <p:spPr>
          <a:xfrm>
            <a:off x="3309840" y="3905280"/>
            <a:ext cx="152640" cy="1522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9" name="Line 36"/>
          <p:cNvSpPr/>
          <p:nvPr/>
        </p:nvSpPr>
        <p:spPr>
          <a:xfrm>
            <a:off x="5675400" y="3543480"/>
            <a:ext cx="182520" cy="54756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40" name="Picture 38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1" name="Text Box 39"/>
          <p:cNvSpPr/>
          <p:nvPr/>
        </p:nvSpPr>
        <p:spPr>
          <a:xfrm rot="16200000">
            <a:off x="-1740960" y="403740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42" name="Picture 4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3" name="Rectangle 41"/>
          <p:cNvSpPr/>
          <p:nvPr/>
        </p:nvSpPr>
        <p:spPr>
          <a:xfrm>
            <a:off x="1752480" y="712800"/>
            <a:ext cx="472464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Changing back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4" name="TextBox 28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5" name="TextBox 27"/>
          <p:cNvSpPr/>
          <p:nvPr/>
        </p:nvSpPr>
        <p:spPr>
          <a:xfrm>
            <a:off x="654480" y="3548160"/>
            <a:ext cx="2288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8.6 x 10 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7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820" dur="indefinite" restart="never" nodeType="tmRoot">
          <p:childTnLst>
            <p:seq>
              <p:cTn id="821" dur="indefinite" nodeType="mainSeq">
                <p:childTnLst>
                  <p:par>
                    <p:cTn id="822" fill="hold">
                      <p:stCondLst>
                        <p:cond delay="indefinite"/>
                      </p:stCondLst>
                      <p:childTnLst>
                        <p:par>
                          <p:cTn id="823" fill="hold">
                            <p:stCondLst>
                              <p:cond delay="0"/>
                            </p:stCondLst>
                            <p:childTnLst>
                              <p:par>
                                <p:cTn id="8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6" dur="8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27" dur="8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8" dur="8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>
                      <p:stCondLst>
                        <p:cond delay="indefinite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33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4" fill="hold">
                      <p:stCondLst>
                        <p:cond delay="indefinite"/>
                      </p:stCondLst>
                      <p:childTnLst>
                        <p:par>
                          <p:cTn id="835" fill="hold">
                            <p:stCondLst>
                              <p:cond delay="0"/>
                            </p:stCondLst>
                            <p:childTnLst>
                              <p:par>
                                <p:cTn id="83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38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9" fill="hold">
                      <p:stCondLst>
                        <p:cond delay="indefinite"/>
                      </p:stCondLst>
                      <p:childTnLst>
                        <p:par>
                          <p:cTn id="840" fill="hold">
                            <p:stCondLst>
                              <p:cond delay="0"/>
                            </p:stCondLst>
                            <p:childTnLst>
                              <p:par>
                                <p:cTn id="841" presetID="18" presetClass="entr" fill="hold" nodeType="clickEffect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 additive="repl">
                                        <p:cTn id="843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4" fill="hold">
                      <p:stCondLst>
                        <p:cond delay="indefinite"/>
                      </p:stCondLst>
                      <p:childTnLst>
                        <p:par>
                          <p:cTn id="845" fill="hold">
                            <p:stCondLst>
                              <p:cond delay="0"/>
                            </p:stCondLst>
                            <p:childTnLst>
                              <p:par>
                                <p:cTn id="846" presetID="1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8" fill="hold">
                      <p:stCondLst>
                        <p:cond delay="indefinite"/>
                      </p:stCondLst>
                      <p:childTnLst>
                        <p:par>
                          <p:cTn id="849" fill="hold">
                            <p:stCondLst>
                              <p:cond delay="0"/>
                            </p:stCondLst>
                            <p:childTnLst>
                              <p:par>
                                <p:cTn id="85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52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>
                      <p:stCondLst>
                        <p:cond delay="indefinite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57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8" fill="hold">
                      <p:stCondLst>
                        <p:cond delay="indefinite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62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3" fill="hold">
                      <p:stCondLst>
                        <p:cond delay="indefinite"/>
                      </p:stCondLst>
                      <p:childTnLst>
                        <p:par>
                          <p:cTn id="864" fill="hold">
                            <p:stCondLst>
                              <p:cond delay="0"/>
                            </p:stCondLst>
                            <p:childTnLst>
                              <p:par>
                                <p:cTn id="86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67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8" fill="hold">
                      <p:stCondLst>
                        <p:cond delay="indefinite"/>
                      </p:stCondLst>
                      <p:childTnLst>
                        <p:par>
                          <p:cTn id="869" fill="hold">
                            <p:stCondLst>
                              <p:cond delay="0"/>
                            </p:stCondLst>
                            <p:childTnLst>
                              <p:par>
                                <p:cTn id="87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72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3" fill="hold">
                      <p:stCondLst>
                        <p:cond delay="indefinite"/>
                      </p:stCondLst>
                      <p:childTnLst>
                        <p:par>
                          <p:cTn id="874" fill="hold">
                            <p:stCondLst>
                              <p:cond delay="0"/>
                            </p:stCondLst>
                            <p:childTnLst>
                              <p:par>
                                <p:cTn id="87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77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8" fill="hold">
                      <p:stCondLst>
                        <p:cond delay="indefinite"/>
                      </p:stCondLst>
                      <p:childTnLst>
                        <p:par>
                          <p:cTn id="879" fill="hold">
                            <p:stCondLst>
                              <p:cond delay="0"/>
                            </p:stCondLst>
                            <p:childTnLst>
                              <p:par>
                                <p:cTn id="88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82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3" fill="hold">
                      <p:stCondLst>
                        <p:cond delay="indefinite"/>
                      </p:stCondLst>
                      <p:childTnLst>
                        <p:par>
                          <p:cTn id="884" fill="hold">
                            <p:stCondLst>
                              <p:cond delay="0"/>
                            </p:stCondLst>
                            <p:childTnLst>
                              <p:par>
                                <p:cTn id="8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7" fill="hold">
                      <p:stCondLst>
                        <p:cond delay="indefinite"/>
                      </p:stCondLst>
                      <p:childTnLst>
                        <p:par>
                          <p:cTn id="888" fill="hold">
                            <p:stCondLst>
                              <p:cond delay="0"/>
                            </p:stCondLst>
                            <p:childTnLst>
                              <p:par>
                                <p:cTn id="88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91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2" fill="hold">
                      <p:stCondLst>
                        <p:cond delay="indefinite"/>
                      </p:stCondLst>
                      <p:childTnLst>
                        <p:par>
                          <p:cTn id="893" fill="hold">
                            <p:stCondLst>
                              <p:cond delay="0"/>
                            </p:stCondLst>
                            <p:childTnLst>
                              <p:par>
                                <p:cTn id="89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96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7" fill="hold">
                      <p:stCondLst>
                        <p:cond delay="indefinite"/>
                      </p:stCondLst>
                      <p:childTnLst>
                        <p:par>
                          <p:cTn id="898" fill="hold">
                            <p:stCondLst>
                              <p:cond delay="0"/>
                            </p:stCondLst>
                            <p:childTnLst>
                              <p:par>
                                <p:cTn id="899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901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2" fill="hold">
                      <p:stCondLst>
                        <p:cond delay="indefinite"/>
                      </p:stCondLst>
                      <p:childTnLst>
                        <p:par>
                          <p:cTn id="903" fill="hold">
                            <p:stCondLst>
                              <p:cond delay="0"/>
                            </p:stCondLst>
                            <p:childTnLst>
                              <p:par>
                                <p:cTn id="90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06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ext Box 27"/>
          <p:cNvSpPr/>
          <p:nvPr/>
        </p:nvSpPr>
        <p:spPr>
          <a:xfrm rot="16200000">
            <a:off x="-1587240" y="401508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7" name="AutoShape 4"/>
          <p:cNvSpPr/>
          <p:nvPr/>
        </p:nvSpPr>
        <p:spPr>
          <a:xfrm>
            <a:off x="5559480" y="3263760"/>
            <a:ext cx="401760" cy="505080"/>
          </a:xfrm>
          <a:custGeom>
            <a:avLst/>
            <a:gdLst>
              <a:gd name="textAreaLeft" fmla="*/ 70200 w 401760"/>
              <a:gd name="textAreaRight" fmla="*/ 291240 w 40176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AutoShape 5"/>
          <p:cNvSpPr/>
          <p:nvPr/>
        </p:nvSpPr>
        <p:spPr>
          <a:xfrm>
            <a:off x="5265720" y="3274920"/>
            <a:ext cx="401760" cy="505080"/>
          </a:xfrm>
          <a:custGeom>
            <a:avLst/>
            <a:gdLst>
              <a:gd name="textAreaLeft" fmla="*/ 70200 w 401760"/>
              <a:gd name="textAreaRight" fmla="*/ 291240 w 40176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9" name="AutoShape 6"/>
          <p:cNvSpPr/>
          <p:nvPr/>
        </p:nvSpPr>
        <p:spPr>
          <a:xfrm>
            <a:off x="4952880" y="3286080"/>
            <a:ext cx="401760" cy="504720"/>
          </a:xfrm>
          <a:custGeom>
            <a:avLst/>
            <a:gdLst>
              <a:gd name="textAreaLeft" fmla="*/ 70200 w 401760"/>
              <a:gd name="textAreaRight" fmla="*/ 291240 w 4017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0" name="Text Box 8"/>
          <p:cNvSpPr/>
          <p:nvPr/>
        </p:nvSpPr>
        <p:spPr>
          <a:xfrm>
            <a:off x="6602400" y="3621240"/>
            <a:ext cx="2449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=346 000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51" name="Group 10"/>
          <p:cNvGrpSpPr/>
          <p:nvPr/>
        </p:nvGrpSpPr>
        <p:grpSpPr>
          <a:xfrm>
            <a:off x="5940360" y="4367160"/>
            <a:ext cx="3103560" cy="1476360"/>
            <a:chOff x="5940360" y="4367160"/>
            <a:chExt cx="3103560" cy="1476360"/>
          </a:xfrm>
        </p:grpSpPr>
        <p:sp>
          <p:nvSpPr>
            <p:cNvPr id="352" name="AutoShape 11"/>
            <p:cNvSpPr/>
            <p:nvPr/>
          </p:nvSpPr>
          <p:spPr>
            <a:xfrm>
              <a:off x="6046560" y="4367160"/>
              <a:ext cx="312840" cy="685800"/>
            </a:xfrm>
            <a:prstGeom prst="upArrow">
              <a:avLst>
                <a:gd name="adj1" fmla="val 50000"/>
                <a:gd name="adj2" fmla="val 54804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53" name="Text Box 12"/>
            <p:cNvSpPr/>
            <p:nvPr/>
          </p:nvSpPr>
          <p:spPr>
            <a:xfrm>
              <a:off x="5940360" y="5018040"/>
              <a:ext cx="310356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Zeros after the point aren’t needed.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54" name="Group 13"/>
          <p:cNvGrpSpPr/>
          <p:nvPr/>
        </p:nvGrpSpPr>
        <p:grpSpPr>
          <a:xfrm>
            <a:off x="2084400" y="1835280"/>
            <a:ext cx="2076480" cy="1775520"/>
            <a:chOff x="2084400" y="1835280"/>
            <a:chExt cx="2076480" cy="1775520"/>
          </a:xfrm>
        </p:grpSpPr>
        <p:sp>
          <p:nvSpPr>
            <p:cNvPr id="355" name="AutoShape 14"/>
            <p:cNvSpPr/>
            <p:nvPr/>
          </p:nvSpPr>
          <p:spPr>
            <a:xfrm rot="10800000">
              <a:off x="3238200" y="2666520"/>
              <a:ext cx="228600" cy="944280"/>
            </a:xfrm>
            <a:prstGeom prst="upArrow">
              <a:avLst>
                <a:gd name="adj1" fmla="val 50000"/>
                <a:gd name="adj2" fmla="val 103268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56" name="Text Box 15"/>
            <p:cNvSpPr/>
            <p:nvPr/>
          </p:nvSpPr>
          <p:spPr>
            <a:xfrm>
              <a:off x="2084400" y="1835280"/>
              <a:ext cx="207648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point moves 5 places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357" name="Text Box 16"/>
          <p:cNvSpPr/>
          <p:nvPr/>
        </p:nvSpPr>
        <p:spPr>
          <a:xfrm>
            <a:off x="3822840" y="3606840"/>
            <a:ext cx="1236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3.46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8" name="Text Box 17"/>
          <p:cNvSpPr/>
          <p:nvPr/>
        </p:nvSpPr>
        <p:spPr>
          <a:xfrm>
            <a:off x="4884120" y="3613320"/>
            <a:ext cx="1729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00000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9" name="AutoShape 18"/>
          <p:cNvSpPr/>
          <p:nvPr/>
        </p:nvSpPr>
        <p:spPr>
          <a:xfrm>
            <a:off x="4643280" y="3287880"/>
            <a:ext cx="401760" cy="504720"/>
          </a:xfrm>
          <a:custGeom>
            <a:avLst/>
            <a:gdLst>
              <a:gd name="textAreaLeft" fmla="*/ 70200 w 401760"/>
              <a:gd name="textAreaRight" fmla="*/ 291240 w 4017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0" name="AutoShape 19"/>
          <p:cNvSpPr/>
          <p:nvPr/>
        </p:nvSpPr>
        <p:spPr>
          <a:xfrm>
            <a:off x="4329000" y="3257640"/>
            <a:ext cx="401760" cy="504720"/>
          </a:xfrm>
          <a:custGeom>
            <a:avLst/>
            <a:gdLst>
              <a:gd name="textAreaLeft" fmla="*/ 70200 w 401760"/>
              <a:gd name="textAreaRight" fmla="*/ 291240 w 4017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1" name="Text Box 20"/>
          <p:cNvSpPr/>
          <p:nvPr/>
        </p:nvSpPr>
        <p:spPr>
          <a:xfrm>
            <a:off x="5747040" y="361476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2" name="AutoShape 21"/>
          <p:cNvSpPr/>
          <p:nvPr/>
        </p:nvSpPr>
        <p:spPr>
          <a:xfrm>
            <a:off x="852480" y="4390920"/>
            <a:ext cx="4260960" cy="1150920"/>
          </a:xfrm>
          <a:prstGeom prst="wedgeRoundRectCallout">
            <a:avLst>
              <a:gd name="adj1" fmla="val -46722"/>
              <a:gd name="adj2" fmla="val 124759"/>
              <a:gd name="adj3" fmla="val 16667"/>
            </a:avLst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Hint: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 </a:t>
            </a: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</a:t>
            </a: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zeros, although you probably won’t need them all.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3" name="Rectangle 22"/>
          <p:cNvSpPr/>
          <p:nvPr/>
        </p:nvSpPr>
        <p:spPr>
          <a:xfrm>
            <a:off x="4200480" y="4027320"/>
            <a:ext cx="152280" cy="15264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4" name="Line 23"/>
          <p:cNvSpPr/>
          <p:nvPr/>
        </p:nvSpPr>
        <p:spPr>
          <a:xfrm>
            <a:off x="5962680" y="3684600"/>
            <a:ext cx="182520" cy="54756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5" name="Line 24"/>
          <p:cNvSpPr/>
          <p:nvPr/>
        </p:nvSpPr>
        <p:spPr>
          <a:xfrm>
            <a:off x="6248520" y="3665520"/>
            <a:ext cx="182520" cy="54756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6" name="Rectangle 25"/>
          <p:cNvSpPr/>
          <p:nvPr/>
        </p:nvSpPr>
        <p:spPr>
          <a:xfrm>
            <a:off x="1752480" y="712800"/>
            <a:ext cx="472464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Changing back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67" name="Picture 26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8" name="Picture 2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9" name="TextBox 27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0" name="TextBox 26"/>
          <p:cNvSpPr/>
          <p:nvPr/>
        </p:nvSpPr>
        <p:spPr>
          <a:xfrm>
            <a:off x="851760" y="3606840"/>
            <a:ext cx="3119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3.46 x 10 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907" dur="indefinite" restart="never" nodeType="tmRoot">
          <p:childTnLst>
            <p:seq>
              <p:cTn id="908" dur="indefinite" nodeType="mainSeq">
                <p:childTnLst>
                  <p:par>
                    <p:cTn id="909" fill="hold">
                      <p:stCondLst>
                        <p:cond delay="indefinite"/>
                      </p:stCondLst>
                      <p:childTnLst>
                        <p:par>
                          <p:cTn id="910" fill="hold">
                            <p:stCondLst>
                              <p:cond delay="0"/>
                            </p:stCondLst>
                            <p:childTnLst>
                              <p:par>
                                <p:cTn id="9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13" dur="8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14" dur="8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5" dur="8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6" fill="hold">
                      <p:stCondLst>
                        <p:cond delay="indefinite"/>
                      </p:stCondLst>
                      <p:childTnLst>
                        <p:par>
                          <p:cTn id="917" fill="hold">
                            <p:stCondLst>
                              <p:cond delay="0"/>
                            </p:stCondLst>
                            <p:childTnLst>
                              <p:par>
                                <p:cTn id="91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20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1" fill="hold">
                      <p:stCondLst>
                        <p:cond delay="indefinite"/>
                      </p:stCondLst>
                      <p:childTnLst>
                        <p:par>
                          <p:cTn id="922" fill="hold">
                            <p:stCondLst>
                              <p:cond delay="0"/>
                            </p:stCondLst>
                            <p:childTnLst>
                              <p:par>
                                <p:cTn id="92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25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6" fill="hold">
                      <p:stCondLst>
                        <p:cond delay="indefinite"/>
                      </p:stCondLst>
                      <p:childTnLst>
                        <p:par>
                          <p:cTn id="927" fill="hold">
                            <p:stCondLst>
                              <p:cond delay="0"/>
                            </p:stCondLst>
                            <p:childTnLst>
                              <p:par>
                                <p:cTn id="928" presetID="18" presetClass="entr" fill="hold" nodeType="clickEffect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 additive="repl">
                                        <p:cTn id="930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1" fill="hold">
                      <p:stCondLst>
                        <p:cond delay="indefinite"/>
                      </p:stCondLst>
                      <p:childTnLst>
                        <p:par>
                          <p:cTn id="932" fill="hold">
                            <p:stCondLst>
                              <p:cond delay="0"/>
                            </p:stCondLst>
                            <p:childTnLst>
                              <p:par>
                                <p:cTn id="933" presetID="1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5" fill="hold">
                      <p:stCondLst>
                        <p:cond delay="indefinite"/>
                      </p:stCondLst>
                      <p:childTnLst>
                        <p:par>
                          <p:cTn id="936" fill="hold">
                            <p:stCondLst>
                              <p:cond delay="0"/>
                            </p:stCondLst>
                            <p:childTnLst>
                              <p:par>
                                <p:cTn id="93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39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0" fill="hold">
                      <p:stCondLst>
                        <p:cond delay="indefinite"/>
                      </p:stCondLst>
                      <p:childTnLst>
                        <p:par>
                          <p:cTn id="941" fill="hold">
                            <p:stCondLst>
                              <p:cond delay="0"/>
                            </p:stCondLst>
                            <p:childTnLst>
                              <p:par>
                                <p:cTn id="94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44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5" fill="hold">
                      <p:stCondLst>
                        <p:cond delay="indefinite"/>
                      </p:stCondLst>
                      <p:childTnLst>
                        <p:par>
                          <p:cTn id="946" fill="hold">
                            <p:stCondLst>
                              <p:cond delay="0"/>
                            </p:stCondLst>
                            <p:childTnLst>
                              <p:par>
                                <p:cTn id="94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49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0" fill="hold">
                      <p:stCondLst>
                        <p:cond delay="indefinite"/>
                      </p:stCondLst>
                      <p:childTnLst>
                        <p:par>
                          <p:cTn id="951" fill="hold">
                            <p:stCondLst>
                              <p:cond delay="0"/>
                            </p:stCondLst>
                            <p:childTnLst>
                              <p:par>
                                <p:cTn id="95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54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5" fill="hold">
                      <p:stCondLst>
                        <p:cond delay="indefinite"/>
                      </p:stCondLst>
                      <p:childTnLst>
                        <p:par>
                          <p:cTn id="956" fill="hold">
                            <p:stCondLst>
                              <p:cond delay="0"/>
                            </p:stCondLst>
                            <p:childTnLst>
                              <p:par>
                                <p:cTn id="95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59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0" fill="hold">
                      <p:stCondLst>
                        <p:cond delay="indefinite"/>
                      </p:stCondLst>
                      <p:childTnLst>
                        <p:par>
                          <p:cTn id="961" fill="hold">
                            <p:stCondLst>
                              <p:cond delay="0"/>
                            </p:stCondLst>
                            <p:childTnLst>
                              <p:par>
                                <p:cTn id="96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4" fill="hold">
                      <p:stCondLst>
                        <p:cond delay="indefinite"/>
                      </p:stCondLst>
                      <p:childTnLst>
                        <p:par>
                          <p:cTn id="965" fill="hold">
                            <p:stCondLst>
                              <p:cond delay="0"/>
                            </p:stCondLst>
                            <p:childTnLst>
                              <p:par>
                                <p:cTn id="96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68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9" fill="hold">
                      <p:stCondLst>
                        <p:cond delay="indefinite"/>
                      </p:stCondLst>
                      <p:childTnLst>
                        <p:par>
                          <p:cTn id="970" fill="hold">
                            <p:stCondLst>
                              <p:cond delay="0"/>
                            </p:stCondLst>
                            <p:childTnLst>
                              <p:par>
                                <p:cTn id="97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73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4" fill="hold">
                      <p:stCondLst>
                        <p:cond delay="indefinite"/>
                      </p:stCondLst>
                      <p:childTnLst>
                        <p:par>
                          <p:cTn id="975" fill="hold">
                            <p:stCondLst>
                              <p:cond delay="0"/>
                            </p:stCondLst>
                            <p:childTnLst>
                              <p:par>
                                <p:cTn id="97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978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9" fill="hold">
                      <p:stCondLst>
                        <p:cond delay="indefinite"/>
                      </p:stCondLst>
                      <p:childTnLst>
                        <p:par>
                          <p:cTn id="980" fill="hold">
                            <p:stCondLst>
                              <p:cond delay="0"/>
                            </p:stCondLst>
                            <p:childTnLst>
                              <p:par>
                                <p:cTn id="98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983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4" fill="hold">
                      <p:stCondLst>
                        <p:cond delay="indefinite"/>
                      </p:stCondLst>
                      <p:childTnLst>
                        <p:par>
                          <p:cTn id="985" fill="hold">
                            <p:stCondLst>
                              <p:cond delay="0"/>
                            </p:stCondLst>
                            <p:childTnLst>
                              <p:par>
                                <p:cTn id="98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88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Text Box 2"/>
          <p:cNvSpPr/>
          <p:nvPr/>
        </p:nvSpPr>
        <p:spPr>
          <a:xfrm rot="16200000">
            <a:off x="-1587240" y="401508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2" name="Rectangle 23"/>
          <p:cNvSpPr/>
          <p:nvPr/>
        </p:nvSpPr>
        <p:spPr>
          <a:xfrm>
            <a:off x="1752480" y="712800"/>
            <a:ext cx="472464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100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Changing back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73" name="Picture 24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4" name="Picture 2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5" name="Text Box 26"/>
          <p:cNvSpPr/>
          <p:nvPr/>
        </p:nvSpPr>
        <p:spPr>
          <a:xfrm>
            <a:off x="1703520" y="2189160"/>
            <a:ext cx="7191360" cy="4363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(1)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(2)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(3)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(4)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(5)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(6)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(7)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(8)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(9)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(10)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76" name="Picture 27" descr="ag00463_"/>
          <p:cNvPicPr/>
          <p:nvPr/>
        </p:nvPicPr>
        <p:blipFill>
          <a:blip r:embed="rId3"/>
          <a:stretch/>
        </p:blipFill>
        <p:spPr>
          <a:xfrm>
            <a:off x="0" y="4307040"/>
            <a:ext cx="2482920" cy="2550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77" name="Object 28"/>
          <p:cNvGraphicFramePr/>
          <p:nvPr/>
        </p:nvGraphicFramePr>
        <p:xfrm>
          <a:off x="2532240" y="3084480"/>
          <a:ext cx="1527120" cy="5144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78" name="Object 28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532240" y="3084480"/>
                    <a:ext cx="1527120" cy="51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9" name="Object 29"/>
          <p:cNvGraphicFramePr/>
          <p:nvPr/>
        </p:nvGraphicFramePr>
        <p:xfrm>
          <a:off x="2532240" y="3495600"/>
          <a:ext cx="1542960" cy="5335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380" name="Object 29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532240" y="3495600"/>
                    <a:ext cx="1542960" cy="53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1" name="Object 30"/>
          <p:cNvGraphicFramePr/>
          <p:nvPr/>
        </p:nvGraphicFramePr>
        <p:xfrm>
          <a:off x="2532240" y="2616120"/>
          <a:ext cx="1303200" cy="57780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382" name="Object 30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2532240" y="2616120"/>
                    <a:ext cx="1303200" cy="57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3" name="Object 31"/>
          <p:cNvGraphicFramePr/>
          <p:nvPr/>
        </p:nvGraphicFramePr>
        <p:xfrm>
          <a:off x="2532240" y="3927600"/>
          <a:ext cx="1687320" cy="50472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384" name="Object 31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2532240" y="3927600"/>
                    <a:ext cx="1687320" cy="504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5" name="Object 32"/>
          <p:cNvGraphicFramePr/>
          <p:nvPr/>
        </p:nvGraphicFramePr>
        <p:xfrm>
          <a:off x="2532240" y="2203560"/>
          <a:ext cx="1198440" cy="52056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386" name="Object 32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2532240" y="2203560"/>
                    <a:ext cx="1198440" cy="52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7" name="Object 33"/>
          <p:cNvGraphicFramePr/>
          <p:nvPr/>
        </p:nvGraphicFramePr>
        <p:xfrm>
          <a:off x="2532240" y="4395960"/>
          <a:ext cx="1468440" cy="49356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388" name="Object 33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2532240" y="4395960"/>
                    <a:ext cx="1468440" cy="49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9" name="Object 34"/>
          <p:cNvGraphicFramePr/>
          <p:nvPr/>
        </p:nvGraphicFramePr>
        <p:xfrm>
          <a:off x="2532240" y="4813200"/>
          <a:ext cx="1647720" cy="486000"/>
        </p:xfrm>
        <a:graphic>
          <a:graphicData uri="http://schemas.openxmlformats.org/presentationml/2006/ole">
            <p:oleObj r:id="rId16" spid="">
              <p:embed/>
              <p:pic>
                <p:nvPicPr>
                  <p:cNvPr id="390" name="Object 34"/>
                  <p:cNvPicPr/>
                  <p:nvPr/>
                </p:nvPicPr>
                <p:blipFill>
                  <a:blip r:embed="rId17"/>
                  <a:stretch/>
                </p:blipFill>
                <p:spPr>
                  <a:xfrm>
                    <a:off x="2532240" y="4813200"/>
                    <a:ext cx="1647720" cy="4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91" name="Object 35"/>
          <p:cNvGraphicFramePr/>
          <p:nvPr/>
        </p:nvGraphicFramePr>
        <p:xfrm>
          <a:off x="2532240" y="5187960"/>
          <a:ext cx="1768320" cy="517680"/>
        </p:xfrm>
        <a:graphic>
          <a:graphicData uri="http://schemas.openxmlformats.org/presentationml/2006/ole">
            <p:oleObj r:id="rId18" spid="">
              <p:embed/>
              <p:pic>
                <p:nvPicPr>
                  <p:cNvPr id="392" name="Object 35"/>
                  <p:cNvPicPr/>
                  <p:nvPr/>
                </p:nvPicPr>
                <p:blipFill>
                  <a:blip r:embed="rId19"/>
                  <a:stretch/>
                </p:blipFill>
                <p:spPr>
                  <a:xfrm>
                    <a:off x="2532240" y="5187960"/>
                    <a:ext cx="1768320" cy="51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93" name="Object 36"/>
          <p:cNvGraphicFramePr/>
          <p:nvPr/>
        </p:nvGraphicFramePr>
        <p:xfrm>
          <a:off x="2532240" y="5635800"/>
          <a:ext cx="1730160" cy="518760"/>
        </p:xfrm>
        <a:graphic>
          <a:graphicData uri="http://schemas.openxmlformats.org/presentationml/2006/ole">
            <p:oleObj r:id="rId20" spid="">
              <p:embed/>
              <p:pic>
                <p:nvPicPr>
                  <p:cNvPr id="394" name="Object 36"/>
                  <p:cNvPicPr/>
                  <p:nvPr/>
                </p:nvPicPr>
                <p:blipFill>
                  <a:blip r:embed="rId21"/>
                  <a:stretch/>
                </p:blipFill>
                <p:spPr>
                  <a:xfrm>
                    <a:off x="2532240" y="5635800"/>
                    <a:ext cx="1730160" cy="51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95" name="Object 37"/>
          <p:cNvGraphicFramePr/>
          <p:nvPr/>
        </p:nvGraphicFramePr>
        <p:xfrm>
          <a:off x="2532240" y="6105600"/>
          <a:ext cx="1658880" cy="433440"/>
        </p:xfrm>
        <a:graphic>
          <a:graphicData uri="http://schemas.openxmlformats.org/presentationml/2006/ole">
            <p:oleObj r:id="rId22" spid="">
              <p:embed/>
              <p:pic>
                <p:nvPicPr>
                  <p:cNvPr id="396" name="Object 37"/>
                  <p:cNvPicPr/>
                  <p:nvPr/>
                </p:nvPicPr>
                <p:blipFill>
                  <a:blip r:embed="rId23"/>
                  <a:stretch/>
                </p:blipFill>
                <p:spPr>
                  <a:xfrm>
                    <a:off x="2532240" y="6105600"/>
                    <a:ext cx="1658880" cy="43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7" name="Text Box 38"/>
          <p:cNvSpPr/>
          <p:nvPr/>
        </p:nvSpPr>
        <p:spPr>
          <a:xfrm>
            <a:off x="4483800" y="2230560"/>
            <a:ext cx="1874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600 000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8" name="Text Box 39"/>
          <p:cNvSpPr/>
          <p:nvPr/>
        </p:nvSpPr>
        <p:spPr>
          <a:xfrm>
            <a:off x="4483080" y="2630520"/>
            <a:ext cx="1441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8 000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9" name="Text Box 40"/>
          <p:cNvSpPr/>
          <p:nvPr/>
        </p:nvSpPr>
        <p:spPr>
          <a:xfrm>
            <a:off x="4483800" y="3068640"/>
            <a:ext cx="1874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650 000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0" name="Text Box 41"/>
          <p:cNvSpPr/>
          <p:nvPr/>
        </p:nvSpPr>
        <p:spPr>
          <a:xfrm>
            <a:off x="4484880" y="3468600"/>
            <a:ext cx="257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120 000 000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1" name="Text Box 42"/>
          <p:cNvSpPr/>
          <p:nvPr/>
        </p:nvSpPr>
        <p:spPr>
          <a:xfrm>
            <a:off x="4484160" y="3944880"/>
            <a:ext cx="2140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3 710 000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2" name="Text Box 43"/>
          <p:cNvSpPr/>
          <p:nvPr/>
        </p:nvSpPr>
        <p:spPr>
          <a:xfrm>
            <a:off x="4483440" y="4363920"/>
            <a:ext cx="1657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33 000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3" name="Text Box 44"/>
          <p:cNvSpPr/>
          <p:nvPr/>
        </p:nvSpPr>
        <p:spPr>
          <a:xfrm>
            <a:off x="4493880" y="4740120"/>
            <a:ext cx="2140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7 910 000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4" name="Text Box 45"/>
          <p:cNvSpPr/>
          <p:nvPr/>
        </p:nvSpPr>
        <p:spPr>
          <a:xfrm>
            <a:off x="4484880" y="5164200"/>
            <a:ext cx="2414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55 500 000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5" name="Text Box 46"/>
          <p:cNvSpPr/>
          <p:nvPr/>
        </p:nvSpPr>
        <p:spPr>
          <a:xfrm>
            <a:off x="4483440" y="5621400"/>
            <a:ext cx="160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10 500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6" name="Text Box 47"/>
          <p:cNvSpPr/>
          <p:nvPr/>
        </p:nvSpPr>
        <p:spPr>
          <a:xfrm>
            <a:off x="4492080" y="6072120"/>
            <a:ext cx="2953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3 033 000 000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7" name="TextBox 29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989" dur="indefinite" restart="never" nodeType="tmRoot">
          <p:childTnLst>
            <p:seq>
              <p:cTn id="990" dur="indefinite" nodeType="mainSeq">
                <p:childTnLst>
                  <p:par>
                    <p:cTn id="991" fill="hold">
                      <p:stCondLst>
                        <p:cond delay="indefinite"/>
                      </p:stCondLst>
                      <p:childTnLst>
                        <p:par>
                          <p:cTn id="992" fill="hold">
                            <p:stCondLst>
                              <p:cond delay="0"/>
                            </p:stCondLst>
                            <p:childTnLst>
                              <p:par>
                                <p:cTn id="99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95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6" fill="hold">
                      <p:stCondLst>
                        <p:cond delay="indefinite"/>
                      </p:stCondLst>
                      <p:childTnLst>
                        <p:par>
                          <p:cTn id="997" fill="hold">
                            <p:stCondLst>
                              <p:cond delay="0"/>
                            </p:stCondLst>
                            <p:childTnLst>
                              <p:par>
                                <p:cTn id="99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00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1" fill="hold">
                      <p:stCondLst>
                        <p:cond delay="indefinite"/>
                      </p:stCondLst>
                      <p:childTnLst>
                        <p:par>
                          <p:cTn id="1002" fill="hold">
                            <p:stCondLst>
                              <p:cond delay="0"/>
                            </p:stCondLst>
                            <p:childTnLst>
                              <p:par>
                                <p:cTn id="100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05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6" fill="hold">
                      <p:stCondLst>
                        <p:cond delay="indefinite"/>
                      </p:stCondLst>
                      <p:childTnLst>
                        <p:par>
                          <p:cTn id="1007" fill="hold">
                            <p:stCondLst>
                              <p:cond delay="0"/>
                            </p:stCondLst>
                            <p:childTnLst>
                              <p:par>
                                <p:cTn id="100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10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1" fill="hold">
                      <p:stCondLst>
                        <p:cond delay="indefinite"/>
                      </p:stCondLst>
                      <p:childTnLst>
                        <p:par>
                          <p:cTn id="1012" fill="hold">
                            <p:stCondLst>
                              <p:cond delay="0"/>
                            </p:stCondLst>
                            <p:childTnLst>
                              <p:par>
                                <p:cTn id="101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15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6" fill="hold">
                      <p:stCondLst>
                        <p:cond delay="indefinite"/>
                      </p:stCondLst>
                      <p:childTnLst>
                        <p:par>
                          <p:cTn id="1017" fill="hold">
                            <p:stCondLst>
                              <p:cond delay="0"/>
                            </p:stCondLst>
                            <p:childTnLst>
                              <p:par>
                                <p:cTn id="101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20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1" fill="hold">
                      <p:stCondLst>
                        <p:cond delay="indefinite"/>
                      </p:stCondLst>
                      <p:childTnLst>
                        <p:par>
                          <p:cTn id="1022" fill="hold">
                            <p:stCondLst>
                              <p:cond delay="0"/>
                            </p:stCondLst>
                            <p:childTnLst>
                              <p:par>
                                <p:cTn id="102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25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6" fill="hold">
                      <p:stCondLst>
                        <p:cond delay="indefinite"/>
                      </p:stCondLst>
                      <p:childTnLst>
                        <p:par>
                          <p:cTn id="1027" fill="hold">
                            <p:stCondLst>
                              <p:cond delay="0"/>
                            </p:stCondLst>
                            <p:childTnLst>
                              <p:par>
                                <p:cTn id="102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30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1" fill="hold">
                      <p:stCondLst>
                        <p:cond delay="indefinite"/>
                      </p:stCondLst>
                      <p:childTnLst>
                        <p:par>
                          <p:cTn id="1032" fill="hold">
                            <p:stCondLst>
                              <p:cond delay="0"/>
                            </p:stCondLst>
                            <p:childTnLst>
                              <p:par>
                                <p:cTn id="103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35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6" fill="hold">
                      <p:stCondLst>
                        <p:cond delay="indefinite"/>
                      </p:stCondLst>
                      <p:childTnLst>
                        <p:par>
                          <p:cTn id="1037" fill="hold">
                            <p:stCondLst>
                              <p:cond delay="0"/>
                            </p:stCondLst>
                            <p:childTnLst>
                              <p:par>
                                <p:cTn id="103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40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5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57" name="Object 5"/>
          <p:cNvGraphicFramePr/>
          <p:nvPr/>
        </p:nvGraphicFramePr>
        <p:xfrm>
          <a:off x="1163520" y="2193840"/>
          <a:ext cx="4604040" cy="4078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8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63520" y="2193840"/>
                    <a:ext cx="4604040" cy="407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" name="PubPieSlice"/>
          <p:cNvSpPr/>
          <p:nvPr/>
        </p:nvSpPr>
        <p:spPr>
          <a:xfrm>
            <a:off x="5810400" y="2828880"/>
            <a:ext cx="1828800" cy="1828800"/>
          </a:xfrm>
          <a:custGeom>
            <a:avLst/>
            <a:gdLst>
              <a:gd name="textAreaLeft" fmla="*/ 267840 w 1828800"/>
              <a:gd name="textAreaRight" fmla="*/ 1560960 w 1828800"/>
              <a:gd name="textAreaTop" fmla="*/ 267840 h 1828800"/>
              <a:gd name="textAreaBottom" fmla="*/ 1560960 h 1828800"/>
              <a:gd name="GluePoint1X" fmla="*/ 914315 w 21600"/>
              <a:gd name="GluePoint1Y" fmla="*/ 0 h 21600"/>
              <a:gd name="GluePoint2X" fmla="*/ 914400 w 21600"/>
              <a:gd name="GluePoint2Y" fmla="*/ 914400 h 21600"/>
              <a:gd name="GluePoint3X" fmla="*/ 1828800 w 21600"/>
              <a:gd name="GluePoint3Y" fmla="*/ 9144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10799" y="0"/>
                </a:moveTo>
                <a:cubicBezTo>
                  <a:pt x="4834" y="0"/>
                  <a:pt x="0" y="48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lnTo>
                  <a:pt x="10800" y="10800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" name="Text Box 7"/>
          <p:cNvSpPr/>
          <p:nvPr/>
        </p:nvSpPr>
        <p:spPr>
          <a:xfrm>
            <a:off x="6269040" y="3753000"/>
            <a:ext cx="401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" name="TextBox 9"/>
          <p:cNvSpPr/>
          <p:nvPr/>
        </p:nvSpPr>
        <p:spPr>
          <a:xfrm>
            <a:off x="-547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Rectangle 9"/>
          <p:cNvSpPr/>
          <p:nvPr/>
        </p:nvSpPr>
        <p:spPr>
          <a:xfrm>
            <a:off x="1362240" y="71280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Name that number!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9" name="Text Box 42"/>
          <p:cNvSpPr/>
          <p:nvPr/>
        </p:nvSpPr>
        <p:spPr>
          <a:xfrm>
            <a:off x="923760" y="3917880"/>
            <a:ext cx="761364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10 000 000 000 000 000 000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                                                                                               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000 000 000 000 000 000 000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000 000 000 000 000 000 000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000 000 000 000 000 000 000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000 000 000 000 000 000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0" name="Text Box 45"/>
          <p:cNvSpPr/>
          <p:nvPr/>
        </p:nvSpPr>
        <p:spPr>
          <a:xfrm>
            <a:off x="929880" y="1990800"/>
            <a:ext cx="1230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1 000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1" name="Text Box 47"/>
          <p:cNvSpPr/>
          <p:nvPr/>
        </p:nvSpPr>
        <p:spPr>
          <a:xfrm>
            <a:off x="933120" y="2689200"/>
            <a:ext cx="2097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1 000 000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2" name="Text Box 48"/>
          <p:cNvSpPr/>
          <p:nvPr/>
        </p:nvSpPr>
        <p:spPr>
          <a:xfrm>
            <a:off x="936360" y="3294000"/>
            <a:ext cx="2963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1 000 000 000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3" name="Text Box 52"/>
          <p:cNvSpPr/>
          <p:nvPr/>
        </p:nvSpPr>
        <p:spPr>
          <a:xfrm>
            <a:off x="6469200" y="1990800"/>
            <a:ext cx="2420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one thousand        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4" name="Text Box 53"/>
          <p:cNvSpPr/>
          <p:nvPr/>
        </p:nvSpPr>
        <p:spPr>
          <a:xfrm>
            <a:off x="6469200" y="2689200"/>
            <a:ext cx="2035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one million         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5" name="Text Box 54"/>
          <p:cNvSpPr/>
          <p:nvPr/>
        </p:nvSpPr>
        <p:spPr>
          <a:xfrm>
            <a:off x="6469200" y="3294000"/>
            <a:ext cx="21272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one billion      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6" name="Text Box 55"/>
          <p:cNvSpPr/>
          <p:nvPr/>
        </p:nvSpPr>
        <p:spPr>
          <a:xfrm>
            <a:off x="6651720" y="4572000"/>
            <a:ext cx="243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one googol !!!     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17" name="Picture 61" descr="bd00028_"/>
          <p:cNvPicPr/>
          <p:nvPr/>
        </p:nvPicPr>
        <p:blipFill>
          <a:blip r:embed="rId1"/>
          <a:stretch/>
        </p:blipFill>
        <p:spPr>
          <a:xfrm>
            <a:off x="7550280" y="0"/>
            <a:ext cx="1593720" cy="1562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8" name="Picture 62" descr="scottishflag"/>
          <p:cNvPicPr/>
          <p:nvPr/>
        </p:nvPicPr>
        <p:blipFill>
          <a:blip r:embed="rId2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9" name="Text Box 6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0" name="TextBox 19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1" name="TextBox 18"/>
          <p:cNvSpPr/>
          <p:nvPr/>
        </p:nvSpPr>
        <p:spPr>
          <a:xfrm>
            <a:off x="3982320" y="1901880"/>
            <a:ext cx="2292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 x 10 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2" name="TextBox 19"/>
          <p:cNvSpPr/>
          <p:nvPr/>
        </p:nvSpPr>
        <p:spPr>
          <a:xfrm>
            <a:off x="3982320" y="2590920"/>
            <a:ext cx="2292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 x 10 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3" name="TextBox 20"/>
          <p:cNvSpPr/>
          <p:nvPr/>
        </p:nvSpPr>
        <p:spPr>
          <a:xfrm>
            <a:off x="3982320" y="3200400"/>
            <a:ext cx="2292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 x 10 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4" name="TextBox 21"/>
          <p:cNvSpPr/>
          <p:nvPr/>
        </p:nvSpPr>
        <p:spPr>
          <a:xfrm>
            <a:off x="6229440" y="5483160"/>
            <a:ext cx="28522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100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041" dur="indefinite" restart="never" nodeType="tmRoot">
          <p:childTnLst>
            <p:seq>
              <p:cTn id="1042" dur="indefinite" nodeType="mainSeq">
                <p:childTnLst>
                  <p:par>
                    <p:cTn id="1043" fill="hold">
                      <p:stCondLst>
                        <p:cond delay="0"/>
                      </p:stCondLst>
                      <p:childTnLst>
                        <p:par>
                          <p:cTn id="1044" fill="hold">
                            <p:stCondLst>
                              <p:cond delay="0"/>
                            </p:stCondLst>
                            <p:childTnLst>
                              <p:par>
                                <p:cTn id="1045" presetID="19" presetClass="entr" fill="hold" nodeType="after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47" dur="5000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width*sin(2.5*pi*$)">
                                          <p:val>
                                            <p:fltVal val="0"/>
                                          </p:val>
                                        </p:tav>
                                        <p:tav fmla="width*sin(2.5*pi*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8" dur="5000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9" fill="hold">
                      <p:stCondLst>
                        <p:cond delay="indefinite"/>
                      </p:stCondLst>
                      <p:childTnLst>
                        <p:par>
                          <p:cTn id="1050" fill="hold">
                            <p:stCondLst>
                              <p:cond delay="0"/>
                            </p:stCondLst>
                            <p:childTnLst>
                              <p:par>
                                <p:cTn id="105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53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4" fill="hold">
                      <p:stCondLst>
                        <p:cond delay="indefinite"/>
                      </p:stCondLst>
                      <p:childTnLst>
                        <p:par>
                          <p:cTn id="1055" fill="hold">
                            <p:stCondLst>
                              <p:cond delay="0"/>
                            </p:stCondLst>
                            <p:childTnLst>
                              <p:par>
                                <p:cTn id="105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8" dur="8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9" dur="8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0" dur="8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1" fill="hold">
                      <p:stCondLst>
                        <p:cond delay="indefinite"/>
                      </p:stCondLst>
                      <p:childTnLst>
                        <p:par>
                          <p:cTn id="1062" fill="hold">
                            <p:stCondLst>
                              <p:cond delay="0"/>
                            </p:stCondLst>
                            <p:childTnLst>
                              <p:par>
                                <p:cTn id="106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65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6" fill="hold">
                      <p:stCondLst>
                        <p:cond delay="indefinite"/>
                      </p:stCondLst>
                      <p:childTnLst>
                        <p:par>
                          <p:cTn id="1067" fill="hold">
                            <p:stCondLst>
                              <p:cond delay="0"/>
                            </p:stCondLst>
                            <p:childTnLst>
                              <p:par>
                                <p:cTn id="106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70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1" fill="hold">
                      <p:stCondLst>
                        <p:cond delay="indefinite"/>
                      </p:stCondLst>
                      <p:childTnLst>
                        <p:par>
                          <p:cTn id="1072" fill="hold">
                            <p:stCondLst>
                              <p:cond delay="0"/>
                            </p:stCondLst>
                            <p:childTnLst>
                              <p:par>
                                <p:cTn id="107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75" dur="8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6" dur="8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7" dur="8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8" fill="hold">
                      <p:stCondLst>
                        <p:cond delay="indefinite"/>
                      </p:stCondLst>
                      <p:childTnLst>
                        <p:par>
                          <p:cTn id="1079" fill="hold">
                            <p:stCondLst>
                              <p:cond delay="0"/>
                            </p:stCondLst>
                            <p:childTnLst>
                              <p:par>
                                <p:cTn id="108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82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3" fill="hold">
                      <p:stCondLst>
                        <p:cond delay="indefinite"/>
                      </p:stCondLst>
                      <p:childTnLst>
                        <p:par>
                          <p:cTn id="1084" fill="hold">
                            <p:stCondLst>
                              <p:cond delay="0"/>
                            </p:stCondLst>
                            <p:childTnLst>
                              <p:par>
                                <p:cTn id="108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87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8" fill="hold">
                      <p:stCondLst>
                        <p:cond delay="indefinite"/>
                      </p:stCondLst>
                      <p:childTnLst>
                        <p:par>
                          <p:cTn id="1089" fill="hold">
                            <p:stCondLst>
                              <p:cond delay="0"/>
                            </p:stCondLst>
                            <p:childTnLst>
                              <p:par>
                                <p:cTn id="10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92" dur="80"/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93" dur="80"/>
                                        <p:tgtEl>
                                          <p:spTgt spid="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4" dur="80"/>
                                        <p:tgtEl>
                                          <p:spTgt spid="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5" fill="hold">
                      <p:stCondLst>
                        <p:cond delay="indefinite"/>
                      </p:stCondLst>
                      <p:childTnLst>
                        <p:par>
                          <p:cTn id="1096" fill="hold">
                            <p:stCondLst>
                              <p:cond delay="0"/>
                            </p:stCondLst>
                            <p:childTnLst>
                              <p:par>
                                <p:cTn id="109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99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0" fill="hold">
                      <p:stCondLst>
                        <p:cond delay="indefinite"/>
                      </p:stCondLst>
                      <p:childTnLst>
                        <p:par>
                          <p:cTn id="1101" fill="hold">
                            <p:stCondLst>
                              <p:cond delay="0"/>
                            </p:stCondLst>
                            <p:childTnLst>
                              <p:par>
                                <p:cTn id="110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04" dur="500"/>
                                        <p:tgtEl>
                                          <p:spTgt spid="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5" fill="hold">
                      <p:stCondLst>
                        <p:cond delay="indefinite"/>
                      </p:stCondLst>
                      <p:childTnLst>
                        <p:par>
                          <p:cTn id="1106" fill="hold">
                            <p:stCondLst>
                              <p:cond delay="0"/>
                            </p:stCondLst>
                            <p:childTnLst>
                              <p:par>
                                <p:cTn id="110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09" dur="500"/>
                                        <p:tgtEl>
                                          <p:spTgt spid="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0" fill="hold">
                      <p:stCondLst>
                        <p:cond delay="indefinite"/>
                      </p:stCondLst>
                      <p:childTnLst>
                        <p:par>
                          <p:cTn id="1111" fill="hold">
                            <p:stCondLst>
                              <p:cond delay="0"/>
                            </p:stCondLst>
                            <p:childTnLst>
                              <p:par>
                                <p:cTn id="111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14" dur="500"/>
                                        <p:tgtEl>
                                          <p:spTgt spid="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5" fill="hold">
                      <p:stCondLst>
                        <p:cond delay="indefinite"/>
                      </p:stCondLst>
                      <p:childTnLst>
                        <p:par>
                          <p:cTn id="1116" fill="hold">
                            <p:stCondLst>
                              <p:cond delay="0"/>
                            </p:stCondLst>
                            <p:childTnLst>
                              <p:par>
                                <p:cTn id="111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19" dur="500"/>
                                        <p:tgtEl>
                                          <p:spTgt spid="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0" fill="hold">
                      <p:stCondLst>
                        <p:cond delay="indefinite"/>
                      </p:stCondLst>
                      <p:childTnLst>
                        <p:par>
                          <p:cTn id="1121" fill="hold">
                            <p:stCondLst>
                              <p:cond delay="0"/>
                            </p:stCondLst>
                            <p:childTnLst>
                              <p:par>
                                <p:cTn id="112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24" dur="500"/>
                                        <p:tgtEl>
                                          <p:spTgt spid="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5" fill="hold">
                      <p:stCondLst>
                        <p:cond delay="indefinite"/>
                      </p:stCondLst>
                      <p:childTnLst>
                        <p:par>
                          <p:cTn id="1126" fill="hold">
                            <p:stCondLst>
                              <p:cond delay="0"/>
                            </p:stCondLst>
                            <p:childTnLst>
                              <p:par>
                                <p:cTn id="11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29" dur="80"/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30" dur="80"/>
                                        <p:tgtEl>
                                          <p:spTgt spid="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1" dur="80"/>
                                        <p:tgtEl>
                                          <p:spTgt spid="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2" fill="hold">
                      <p:stCondLst>
                        <p:cond delay="indefinite"/>
                      </p:stCondLst>
                      <p:childTnLst>
                        <p:par>
                          <p:cTn id="1133" fill="hold">
                            <p:stCondLst>
                              <p:cond delay="0"/>
                            </p:stCondLst>
                            <p:childTnLst>
                              <p:par>
                                <p:cTn id="113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36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42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29" name="Object 5"/>
          <p:cNvGraphicFramePr/>
          <p:nvPr/>
        </p:nvGraphicFramePr>
        <p:xfrm>
          <a:off x="1231920" y="2014560"/>
          <a:ext cx="7331040" cy="4341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30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31920" y="2014560"/>
                    <a:ext cx="7331040" cy="434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1" name="TextBox 7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3" name="PlaceHolder 1"/>
          <p:cNvSpPr>
            <a:spLocks noGrp="1"/>
          </p:cNvSpPr>
          <p:nvPr>
            <p:ph type="title"/>
          </p:nvPr>
        </p:nvSpPr>
        <p:spPr>
          <a:xfrm>
            <a:off x="1907640" y="55224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Scientific Notation</a:t>
            </a:r>
            <a:endParaRPr lang="en-US" sz="40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43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36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7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8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9" name="Text Box 8"/>
          <p:cNvSpPr/>
          <p:nvPr/>
        </p:nvSpPr>
        <p:spPr>
          <a:xfrm>
            <a:off x="5029200" y="3025800"/>
            <a:ext cx="38336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how to change very small numbers into scientific notation and how to do the reverse process.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0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1" name="Rectangle 10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understand how to change very small numbers into Scientific Notation and vice versa.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2" name="TextBox 12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137" dur="indefinite" restart="never" nodeType="tmRoot">
          <p:childTnLst>
            <p:seq>
              <p:cTn id="1138" dur="indefinite" nodeType="mainSeq">
                <p:childTnLst>
                  <p:par>
                    <p:cTn id="1139" fill="hold">
                      <p:stCondLst>
                        <p:cond delay="indefinite"/>
                      </p:stCondLst>
                      <p:childTnLst>
                        <p:par>
                          <p:cTn id="1140" fill="hold">
                            <p:stCondLst>
                              <p:cond delay="0"/>
                            </p:stCondLst>
                            <p:childTnLst>
                              <p:par>
                                <p:cTn id="11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43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4" fill="hold">
                      <p:stCondLst>
                        <p:cond delay="indefinite"/>
                      </p:stCondLst>
                      <p:childTnLst>
                        <p:par>
                          <p:cTn id="1145" fill="hold">
                            <p:stCondLst>
                              <p:cond delay="0"/>
                            </p:stCondLst>
                            <p:childTnLst>
                              <p:par>
                                <p:cTn id="114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48"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444" name="Rectangle 3"/>
          <p:cNvSpPr/>
          <p:nvPr/>
        </p:nvSpPr>
        <p:spPr>
          <a:xfrm>
            <a:off x="1455840" y="601560"/>
            <a:ext cx="548640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Very small numbers!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5" name="Picture 17" descr="ag00564_"/>
          <p:cNvPicPr/>
          <p:nvPr/>
        </p:nvPicPr>
        <p:blipFill>
          <a:blip r:embed="rId1"/>
          <a:stretch/>
        </p:blipFill>
        <p:spPr>
          <a:xfrm>
            <a:off x="2610000" y="1501920"/>
            <a:ext cx="3754440" cy="287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6" name="Line 18"/>
          <p:cNvSpPr/>
          <p:nvPr/>
        </p:nvSpPr>
        <p:spPr>
          <a:xfrm flipV="1">
            <a:off x="2665440" y="4562640"/>
            <a:ext cx="3664080" cy="1440"/>
          </a:xfrm>
          <a:prstGeom prst="line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7" name="Text Box 19"/>
          <p:cNvSpPr/>
          <p:nvPr/>
        </p:nvSpPr>
        <p:spPr>
          <a:xfrm>
            <a:off x="2910960" y="4660920"/>
            <a:ext cx="319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How wide is an atom?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8" name="Text Box 20"/>
          <p:cNvSpPr/>
          <p:nvPr/>
        </p:nvSpPr>
        <p:spPr>
          <a:xfrm>
            <a:off x="2464560" y="5559480"/>
            <a:ext cx="4431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0.000 000 000 1 metres wide!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9" name="Picture 21" descr="scottishflag"/>
          <p:cNvPicPr/>
          <p:nvPr/>
        </p:nvPicPr>
        <p:blipFill>
          <a:blip r:embed="rId2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0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51" name="Picture 23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2" name="TextBox 12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149" dur="indefinite" restart="never" nodeType="tmRoot">
          <p:childTnLst>
            <p:seq>
              <p:cTn id="1150" dur="indefinite" nodeType="mainSeq">
                <p:childTnLst>
                  <p:par>
                    <p:cTn id="1151" fill="hold">
                      <p:stCondLst>
                        <p:cond delay="indefinite"/>
                      </p:stCondLst>
                      <p:childTnLst>
                        <p:par>
                          <p:cTn id="1152" fill="hold">
                            <p:stCondLst>
                              <p:cond delay="0"/>
                            </p:stCondLst>
                            <p:childTnLst>
                              <p:par>
                                <p:cTn id="1153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55" dur="5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56" dur="5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7" fill="hold">
                      <p:stCondLst>
                        <p:cond delay="indefinite"/>
                      </p:stCondLst>
                      <p:childTnLst>
                        <p:par>
                          <p:cTn id="1158" fill="hold">
                            <p:stCondLst>
                              <p:cond delay="0"/>
                            </p:stCondLst>
                            <p:childTnLst>
                              <p:par>
                                <p:cTn id="1159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61" dur="500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62" dur="500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3" fill="hold">
                      <p:stCondLst>
                        <p:cond delay="indefinite"/>
                      </p:stCondLst>
                      <p:childTnLst>
                        <p:par>
                          <p:cTn id="1164" fill="hold">
                            <p:stCondLst>
                              <p:cond delay="0"/>
                            </p:stCondLst>
                            <p:childTnLst>
                              <p:par>
                                <p:cTn id="116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67"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8" fill="hold">
                      <p:stCondLst>
                        <p:cond delay="indefinite"/>
                      </p:stCondLst>
                      <p:childTnLst>
                        <p:par>
                          <p:cTn id="1169" fill="hold">
                            <p:stCondLst>
                              <p:cond delay="0"/>
                            </p:stCondLst>
                            <p:childTnLst>
                              <p:par>
                                <p:cTn id="117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72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AutoShape 36"/>
          <p:cNvSpPr/>
          <p:nvPr/>
        </p:nvSpPr>
        <p:spPr>
          <a:xfrm>
            <a:off x="4479840" y="2971800"/>
            <a:ext cx="439920" cy="504720"/>
          </a:xfrm>
          <a:custGeom>
            <a:avLst/>
            <a:gdLst>
              <a:gd name="textAreaLeft" fmla="*/ 77040 w 439920"/>
              <a:gd name="textAreaRight" fmla="*/ 318960 w 43992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4" name="AutoShape 13"/>
          <p:cNvSpPr/>
          <p:nvPr/>
        </p:nvSpPr>
        <p:spPr>
          <a:xfrm>
            <a:off x="4118040" y="2952720"/>
            <a:ext cx="439560" cy="504720"/>
          </a:xfrm>
          <a:custGeom>
            <a:avLst/>
            <a:gdLst>
              <a:gd name="textAreaLeft" fmla="*/ 76680 w 439560"/>
              <a:gd name="textAreaRight" fmla="*/ 318600 w 439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5" name="AutoShape 12"/>
          <p:cNvSpPr/>
          <p:nvPr/>
        </p:nvSpPr>
        <p:spPr>
          <a:xfrm>
            <a:off x="3794040" y="2943360"/>
            <a:ext cx="439920" cy="504720"/>
          </a:xfrm>
          <a:custGeom>
            <a:avLst/>
            <a:gdLst>
              <a:gd name="textAreaLeft" fmla="*/ 77040 w 439920"/>
              <a:gd name="textAreaRight" fmla="*/ 318960 w 43992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6" name="AutoShape 8"/>
          <p:cNvSpPr/>
          <p:nvPr/>
        </p:nvSpPr>
        <p:spPr>
          <a:xfrm>
            <a:off x="3413160" y="2924280"/>
            <a:ext cx="439560" cy="504720"/>
          </a:xfrm>
          <a:custGeom>
            <a:avLst/>
            <a:gdLst>
              <a:gd name="textAreaLeft" fmla="*/ 76680 w 439560"/>
              <a:gd name="textAreaRight" fmla="*/ 318600 w 439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7" name="Text Box 10"/>
          <p:cNvSpPr/>
          <p:nvPr/>
        </p:nvSpPr>
        <p:spPr>
          <a:xfrm>
            <a:off x="843480" y="3314880"/>
            <a:ext cx="4164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0.000 000 000 1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8" name="Text Box 15"/>
          <p:cNvSpPr/>
          <p:nvPr/>
        </p:nvSpPr>
        <p:spPr>
          <a:xfrm>
            <a:off x="4767480" y="331308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59" name="Group 37"/>
          <p:cNvGrpSpPr/>
          <p:nvPr/>
        </p:nvGrpSpPr>
        <p:grpSpPr>
          <a:xfrm>
            <a:off x="5940360" y="3751200"/>
            <a:ext cx="3201840" cy="1997640"/>
            <a:chOff x="5940360" y="3751200"/>
            <a:chExt cx="3201840" cy="1997640"/>
          </a:xfrm>
        </p:grpSpPr>
        <p:sp>
          <p:nvSpPr>
            <p:cNvPr id="460" name="AutoShape 23"/>
            <p:cNvSpPr/>
            <p:nvPr/>
          </p:nvSpPr>
          <p:spPr>
            <a:xfrm>
              <a:off x="7731000" y="3751200"/>
              <a:ext cx="228600" cy="858600"/>
            </a:xfrm>
            <a:prstGeom prst="upArrow">
              <a:avLst>
                <a:gd name="adj1" fmla="val 50000"/>
                <a:gd name="adj2" fmla="val 93898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61" name="Text Box 24"/>
            <p:cNvSpPr/>
            <p:nvPr/>
          </p:nvSpPr>
          <p:spPr>
            <a:xfrm>
              <a:off x="5940360" y="4557600"/>
              <a:ext cx="320184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point moved 10 places. Negative sign for small numbers.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462" name="Text Box 25"/>
          <p:cNvSpPr/>
          <p:nvPr/>
        </p:nvSpPr>
        <p:spPr>
          <a:xfrm>
            <a:off x="1527120" y="1971720"/>
            <a:ext cx="403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Move the point to get 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number between 1 and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3" name="Rectangle 27"/>
          <p:cNvSpPr/>
          <p:nvPr/>
        </p:nvSpPr>
        <p:spPr>
          <a:xfrm>
            <a:off x="1225440" y="3727440"/>
            <a:ext cx="152640" cy="1522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4" name="AutoShape 7"/>
          <p:cNvSpPr/>
          <p:nvPr/>
        </p:nvSpPr>
        <p:spPr>
          <a:xfrm>
            <a:off x="3051000" y="2933640"/>
            <a:ext cx="439920" cy="504720"/>
          </a:xfrm>
          <a:custGeom>
            <a:avLst/>
            <a:gdLst>
              <a:gd name="textAreaLeft" fmla="*/ 77040 w 439920"/>
              <a:gd name="textAreaRight" fmla="*/ 318960 w 43992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5" name="AutoShape 6"/>
          <p:cNvSpPr/>
          <p:nvPr/>
        </p:nvSpPr>
        <p:spPr>
          <a:xfrm>
            <a:off x="2727360" y="2924280"/>
            <a:ext cx="439560" cy="504720"/>
          </a:xfrm>
          <a:custGeom>
            <a:avLst/>
            <a:gdLst>
              <a:gd name="textAreaLeft" fmla="*/ 76680 w 439560"/>
              <a:gd name="textAreaRight" fmla="*/ 318600 w 439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6" name="AutoShape 5"/>
          <p:cNvSpPr/>
          <p:nvPr/>
        </p:nvSpPr>
        <p:spPr>
          <a:xfrm>
            <a:off x="2346480" y="2924280"/>
            <a:ext cx="439560" cy="504720"/>
          </a:xfrm>
          <a:custGeom>
            <a:avLst/>
            <a:gdLst>
              <a:gd name="textAreaLeft" fmla="*/ 76680 w 439560"/>
              <a:gd name="textAreaRight" fmla="*/ 318600 w 439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7" name="AutoShape 4"/>
          <p:cNvSpPr/>
          <p:nvPr/>
        </p:nvSpPr>
        <p:spPr>
          <a:xfrm>
            <a:off x="1965240" y="2924280"/>
            <a:ext cx="439920" cy="504720"/>
          </a:xfrm>
          <a:custGeom>
            <a:avLst/>
            <a:gdLst>
              <a:gd name="textAreaLeft" fmla="*/ 77040 w 439920"/>
              <a:gd name="textAreaRight" fmla="*/ 318960 w 43992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8" name="AutoShape 3"/>
          <p:cNvSpPr/>
          <p:nvPr/>
        </p:nvSpPr>
        <p:spPr>
          <a:xfrm>
            <a:off x="1660680" y="2924280"/>
            <a:ext cx="439560" cy="504720"/>
          </a:xfrm>
          <a:custGeom>
            <a:avLst/>
            <a:gdLst>
              <a:gd name="textAreaLeft" fmla="*/ 76680 w 439560"/>
              <a:gd name="textAreaRight" fmla="*/ 318600 w 439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9" name="AutoShape 2"/>
          <p:cNvSpPr/>
          <p:nvPr/>
        </p:nvSpPr>
        <p:spPr>
          <a:xfrm>
            <a:off x="1279440" y="2924280"/>
            <a:ext cx="439920" cy="504720"/>
          </a:xfrm>
          <a:custGeom>
            <a:avLst/>
            <a:gdLst>
              <a:gd name="textAreaLeft" fmla="*/ 77040 w 439920"/>
              <a:gd name="textAreaRight" fmla="*/ 318960 w 43992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70" name="Picture 38" descr="ag00564_"/>
          <p:cNvPicPr/>
          <p:nvPr/>
        </p:nvPicPr>
        <p:blipFill>
          <a:blip r:embed="rId1"/>
          <a:stretch/>
        </p:blipFill>
        <p:spPr>
          <a:xfrm>
            <a:off x="1285920" y="3978360"/>
            <a:ext cx="2948040" cy="2255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1" name="Line 39"/>
          <p:cNvSpPr/>
          <p:nvPr/>
        </p:nvSpPr>
        <p:spPr>
          <a:xfrm flipV="1">
            <a:off x="1130400" y="6275520"/>
            <a:ext cx="3025800" cy="1440"/>
          </a:xfrm>
          <a:prstGeom prst="line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72" name="Object 40"/>
          <p:cNvGraphicFramePr/>
          <p:nvPr/>
        </p:nvGraphicFramePr>
        <p:xfrm>
          <a:off x="1065240" y="6321600"/>
          <a:ext cx="3247920" cy="425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73" name="Object 40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65240" y="6321600"/>
                    <a:ext cx="3247920" cy="42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74" name="Picture 41" descr="scottishflag"/>
          <p:cNvPicPr/>
          <p:nvPr/>
        </p:nvPicPr>
        <p:blipFill>
          <a:blip r:embed="rId4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5" name="Text Box 4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76" name="Picture 43" descr="Office Objects 0572"/>
          <p:cNvPicPr/>
          <p:nvPr/>
        </p:nvPicPr>
        <p:blipFill>
          <a:blip r:embed="rId5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7" name="Rectangle 44"/>
          <p:cNvSpPr/>
          <p:nvPr/>
        </p:nvSpPr>
        <p:spPr>
          <a:xfrm>
            <a:off x="1967040" y="246240"/>
            <a:ext cx="5340240" cy="13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Standard Form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for small numbers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8" name="TextBox 28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9" name="TextBox 27"/>
          <p:cNvSpPr/>
          <p:nvPr/>
        </p:nvSpPr>
        <p:spPr>
          <a:xfrm>
            <a:off x="5135760" y="3228840"/>
            <a:ext cx="3023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 x 10 </a:t>
            </a:r>
            <a:r>
              <a:rPr lang="en-GB" sz="4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-10</a:t>
            </a:r>
            <a:endParaRPr lang="en-US" sz="4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0" name="TextBox 28">
            <a:hlinkClick r:id="rId6"/>
          </p:cNvPr>
          <p:cNvSpPr/>
          <p:nvPr/>
        </p:nvSpPr>
        <p:spPr>
          <a:xfrm>
            <a:off x="6415200" y="6027840"/>
            <a:ext cx="2591640" cy="825480"/>
          </a:xfrm>
          <a:prstGeom prst="rect">
            <a:avLst/>
          </a:prstGeom>
          <a:solidFill>
            <a:srgbClr val="000033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Scale of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SMALL Numbers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173" dur="indefinite" restart="never" nodeType="tmRoot">
          <p:childTnLst>
            <p:seq>
              <p:cTn id="1174" dur="indefinite" nodeType="mainSeq">
                <p:childTnLst>
                  <p:par>
                    <p:cTn id="1175" fill="hold">
                      <p:stCondLst>
                        <p:cond delay="indefinite"/>
                      </p:stCondLst>
                      <p:childTnLst>
                        <p:par>
                          <p:cTn id="1176" fill="hold">
                            <p:stCondLst>
                              <p:cond delay="0"/>
                            </p:stCondLst>
                            <p:childTnLst>
                              <p:par>
                                <p:cTn id="1177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9" dur="500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0" dur="500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1" fill="hold">
                      <p:stCondLst>
                        <p:cond delay="indefinite"/>
                      </p:stCondLst>
                      <p:childTnLst>
                        <p:par>
                          <p:cTn id="1182" fill="hold">
                            <p:stCondLst>
                              <p:cond delay="0"/>
                            </p:stCondLst>
                            <p:childTnLst>
                              <p:par>
                                <p:cTn id="118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85"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6" fill="hold">
                      <p:stCondLst>
                        <p:cond delay="indefinite"/>
                      </p:stCondLst>
                      <p:childTnLst>
                        <p:par>
                          <p:cTn id="1187" fill="hold">
                            <p:stCondLst>
                              <p:cond delay="0"/>
                            </p:stCondLst>
                            <p:childTnLst>
                              <p:par>
                                <p:cTn id="118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90"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1" fill="hold">
                      <p:stCondLst>
                        <p:cond delay="indefinite"/>
                      </p:stCondLst>
                      <p:childTnLst>
                        <p:par>
                          <p:cTn id="1192" fill="hold">
                            <p:stCondLst>
                              <p:cond delay="0"/>
                            </p:stCondLst>
                            <p:childTnLst>
                              <p:par>
                                <p:cTn id="119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95"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6" fill="hold">
                      <p:stCondLst>
                        <p:cond delay="indefinite"/>
                      </p:stCondLst>
                      <p:childTnLst>
                        <p:par>
                          <p:cTn id="1197" fill="hold">
                            <p:stCondLst>
                              <p:cond delay="0"/>
                            </p:stCondLst>
                            <p:childTnLst>
                              <p:par>
                                <p:cTn id="119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00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1" fill="hold">
                      <p:stCondLst>
                        <p:cond delay="indefinite"/>
                      </p:stCondLst>
                      <p:childTnLst>
                        <p:par>
                          <p:cTn id="1202" fill="hold">
                            <p:stCondLst>
                              <p:cond delay="0"/>
                            </p:stCondLst>
                            <p:childTnLst>
                              <p:par>
                                <p:cTn id="120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05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6" fill="hold">
                      <p:stCondLst>
                        <p:cond delay="indefinite"/>
                      </p:stCondLst>
                      <p:childTnLst>
                        <p:par>
                          <p:cTn id="1207" fill="hold">
                            <p:stCondLst>
                              <p:cond delay="0"/>
                            </p:stCondLst>
                            <p:childTnLst>
                              <p:par>
                                <p:cTn id="120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10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1" fill="hold">
                      <p:stCondLst>
                        <p:cond delay="indefinite"/>
                      </p:stCondLst>
                      <p:childTnLst>
                        <p:par>
                          <p:cTn id="1212" fill="hold">
                            <p:stCondLst>
                              <p:cond delay="0"/>
                            </p:stCondLst>
                            <p:childTnLst>
                              <p:par>
                                <p:cTn id="121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15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6" fill="hold">
                      <p:stCondLst>
                        <p:cond delay="indefinite"/>
                      </p:stCondLst>
                      <p:childTnLst>
                        <p:par>
                          <p:cTn id="1217" fill="hold">
                            <p:stCondLst>
                              <p:cond delay="0"/>
                            </p:stCondLst>
                            <p:childTnLst>
                              <p:par>
                                <p:cTn id="121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20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1" fill="hold">
                      <p:stCondLst>
                        <p:cond delay="indefinite"/>
                      </p:stCondLst>
                      <p:childTnLst>
                        <p:par>
                          <p:cTn id="1222" fill="hold">
                            <p:stCondLst>
                              <p:cond delay="0"/>
                            </p:stCondLst>
                            <p:childTnLst>
                              <p:par>
                                <p:cTn id="122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25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6" fill="hold">
                      <p:stCondLst>
                        <p:cond delay="indefinite"/>
                      </p:stCondLst>
                      <p:childTnLst>
                        <p:par>
                          <p:cTn id="1227" fill="hold">
                            <p:stCondLst>
                              <p:cond delay="0"/>
                            </p:stCondLst>
                            <p:childTnLst>
                              <p:par>
                                <p:cTn id="122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30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1" fill="hold">
                      <p:stCondLst>
                        <p:cond delay="indefinite"/>
                      </p:stCondLst>
                      <p:childTnLst>
                        <p:par>
                          <p:cTn id="1232" fill="hold">
                            <p:stCondLst>
                              <p:cond delay="0"/>
                            </p:stCondLst>
                            <p:childTnLst>
                              <p:par>
                                <p:cTn id="123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35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6" fill="hold">
                      <p:stCondLst>
                        <p:cond delay="indefinite"/>
                      </p:stCondLst>
                      <p:childTnLst>
                        <p:par>
                          <p:cTn id="1237" fill="hold">
                            <p:stCondLst>
                              <p:cond delay="0"/>
                            </p:stCondLst>
                            <p:childTnLst>
                              <p:par>
                                <p:cTn id="123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0" fill="hold">
                      <p:stCondLst>
                        <p:cond delay="indefinite"/>
                      </p:stCondLst>
                      <p:childTnLst>
                        <p:par>
                          <p:cTn id="1241" fill="hold">
                            <p:stCondLst>
                              <p:cond delay="0"/>
                            </p:stCondLst>
                            <p:childTnLst>
                              <p:par>
                                <p:cTn id="124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44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5" fill="hold">
                      <p:stCondLst>
                        <p:cond delay="indefinite"/>
                      </p:stCondLst>
                      <p:childTnLst>
                        <p:par>
                          <p:cTn id="1246" fill="hold">
                            <p:stCondLst>
                              <p:cond delay="0"/>
                            </p:stCondLst>
                            <p:childTnLst>
                              <p:par>
                                <p:cTn id="12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49" dur="8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50" dur="8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1" dur="8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2" fill="hold">
                      <p:stCondLst>
                        <p:cond delay="indefinite"/>
                      </p:stCondLst>
                      <p:childTnLst>
                        <p:par>
                          <p:cTn id="1253" fill="hold">
                            <p:stCondLst>
                              <p:cond delay="0"/>
                            </p:stCondLst>
                            <p:childTnLst>
                              <p:par>
                                <p:cTn id="125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56"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7" fill="hold">
                      <p:stCondLst>
                        <p:cond delay="indefinite"/>
                      </p:stCondLst>
                      <p:childTnLst>
                        <p:par>
                          <p:cTn id="1258" fill="hold">
                            <p:stCondLst>
                              <p:cond delay="0"/>
                            </p:stCondLst>
                            <p:childTnLst>
                              <p:par>
                                <p:cTn id="1259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61" dur="5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62" dur="5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3" fill="hold">
                      <p:stCondLst>
                        <p:cond delay="indefinite"/>
                      </p:stCondLst>
                      <p:childTnLst>
                        <p:par>
                          <p:cTn id="1264" fill="hold">
                            <p:stCondLst>
                              <p:cond delay="0"/>
                            </p:stCondLst>
                            <p:childTnLst>
                              <p:par>
                                <p:cTn id="1265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67" dur="5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68" dur="5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9" fill="hold">
                      <p:stCondLst>
                        <p:cond delay="indefinite"/>
                      </p:stCondLst>
                      <p:childTnLst>
                        <p:par>
                          <p:cTn id="1270" fill="hold">
                            <p:stCondLst>
                              <p:cond delay="0"/>
                            </p:stCondLst>
                            <p:childTnLst>
                              <p:par>
                                <p:cTn id="127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73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AutoShape 2"/>
          <p:cNvSpPr/>
          <p:nvPr/>
        </p:nvSpPr>
        <p:spPr>
          <a:xfrm>
            <a:off x="3676680" y="2957400"/>
            <a:ext cx="439560" cy="505080"/>
          </a:xfrm>
          <a:custGeom>
            <a:avLst/>
            <a:gdLst>
              <a:gd name="textAreaLeft" fmla="*/ 76680 w 439560"/>
              <a:gd name="textAreaRight" fmla="*/ 318600 w 43956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2" name="Text Box 4"/>
          <p:cNvSpPr/>
          <p:nvPr/>
        </p:nvSpPr>
        <p:spPr>
          <a:xfrm>
            <a:off x="1068840" y="3348000"/>
            <a:ext cx="347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0.000 000 76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3" name="Text Box 6"/>
          <p:cNvSpPr/>
          <p:nvPr/>
        </p:nvSpPr>
        <p:spPr>
          <a:xfrm>
            <a:off x="3868920" y="334656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84" name="Group 7"/>
          <p:cNvGrpSpPr/>
          <p:nvPr/>
        </p:nvGrpSpPr>
        <p:grpSpPr>
          <a:xfrm>
            <a:off x="5827680" y="3859200"/>
            <a:ext cx="3201840" cy="2054880"/>
            <a:chOff x="5827680" y="3859200"/>
            <a:chExt cx="3201840" cy="2054880"/>
          </a:xfrm>
        </p:grpSpPr>
        <p:sp>
          <p:nvSpPr>
            <p:cNvPr id="485" name="AutoShape 8"/>
            <p:cNvSpPr/>
            <p:nvPr/>
          </p:nvSpPr>
          <p:spPr>
            <a:xfrm>
              <a:off x="7284960" y="3859200"/>
              <a:ext cx="228600" cy="858960"/>
            </a:xfrm>
            <a:prstGeom prst="upArrow">
              <a:avLst>
                <a:gd name="adj1" fmla="val 50000"/>
                <a:gd name="adj2" fmla="val 93937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86" name="Text Box 9"/>
            <p:cNvSpPr/>
            <p:nvPr/>
          </p:nvSpPr>
          <p:spPr>
            <a:xfrm>
              <a:off x="5827680" y="4722840"/>
              <a:ext cx="320184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point moved 7 places. Negative sign for small numbers.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487" name="Text Box 10"/>
          <p:cNvSpPr/>
          <p:nvPr/>
        </p:nvSpPr>
        <p:spPr>
          <a:xfrm>
            <a:off x="1752480" y="2004840"/>
            <a:ext cx="4038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Move the point to get 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number between 1 and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8" name="Rectangle 11"/>
          <p:cNvSpPr/>
          <p:nvPr/>
        </p:nvSpPr>
        <p:spPr>
          <a:xfrm>
            <a:off x="1450800" y="3760920"/>
            <a:ext cx="152640" cy="1522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9" name="AutoShape 12"/>
          <p:cNvSpPr/>
          <p:nvPr/>
        </p:nvSpPr>
        <p:spPr>
          <a:xfrm>
            <a:off x="3276720" y="2967120"/>
            <a:ext cx="439560" cy="504720"/>
          </a:xfrm>
          <a:custGeom>
            <a:avLst/>
            <a:gdLst>
              <a:gd name="textAreaLeft" fmla="*/ 76680 w 439560"/>
              <a:gd name="textAreaRight" fmla="*/ 318600 w 439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0" name="AutoShape 13"/>
          <p:cNvSpPr/>
          <p:nvPr/>
        </p:nvSpPr>
        <p:spPr>
          <a:xfrm>
            <a:off x="2952720" y="2957400"/>
            <a:ext cx="439920" cy="505080"/>
          </a:xfrm>
          <a:custGeom>
            <a:avLst/>
            <a:gdLst>
              <a:gd name="textAreaLeft" fmla="*/ 77040 w 439920"/>
              <a:gd name="textAreaRight" fmla="*/ 318960 w 43992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1" name="AutoShape 14"/>
          <p:cNvSpPr/>
          <p:nvPr/>
        </p:nvSpPr>
        <p:spPr>
          <a:xfrm>
            <a:off x="2571840" y="2957400"/>
            <a:ext cx="439560" cy="505080"/>
          </a:xfrm>
          <a:custGeom>
            <a:avLst/>
            <a:gdLst>
              <a:gd name="textAreaLeft" fmla="*/ 76680 w 439560"/>
              <a:gd name="textAreaRight" fmla="*/ 318600 w 43956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2" name="AutoShape 15"/>
          <p:cNvSpPr/>
          <p:nvPr/>
        </p:nvSpPr>
        <p:spPr>
          <a:xfrm>
            <a:off x="2190600" y="2957400"/>
            <a:ext cx="439920" cy="505080"/>
          </a:xfrm>
          <a:custGeom>
            <a:avLst/>
            <a:gdLst>
              <a:gd name="textAreaLeft" fmla="*/ 77040 w 439920"/>
              <a:gd name="textAreaRight" fmla="*/ 318960 w 43992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3" name="AutoShape 16"/>
          <p:cNvSpPr/>
          <p:nvPr/>
        </p:nvSpPr>
        <p:spPr>
          <a:xfrm>
            <a:off x="1886040" y="2957400"/>
            <a:ext cx="439560" cy="505080"/>
          </a:xfrm>
          <a:custGeom>
            <a:avLst/>
            <a:gdLst>
              <a:gd name="textAreaLeft" fmla="*/ 76680 w 439560"/>
              <a:gd name="textAreaRight" fmla="*/ 318600 w 43956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4" name="AutoShape 17"/>
          <p:cNvSpPr/>
          <p:nvPr/>
        </p:nvSpPr>
        <p:spPr>
          <a:xfrm>
            <a:off x="1504800" y="2957400"/>
            <a:ext cx="439920" cy="505080"/>
          </a:xfrm>
          <a:custGeom>
            <a:avLst/>
            <a:gdLst>
              <a:gd name="textAreaLeft" fmla="*/ 77040 w 439920"/>
              <a:gd name="textAreaRight" fmla="*/ 318960 w 43992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95" name="Picture 18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6" name="Text Box 19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97" name="Picture 2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8" name="Rectangle 21"/>
          <p:cNvSpPr/>
          <p:nvPr/>
        </p:nvSpPr>
        <p:spPr>
          <a:xfrm>
            <a:off x="1967040" y="246240"/>
            <a:ext cx="5340240" cy="13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Standard Form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for small numbers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9" name="TextBox 22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0" name="TextBox 21"/>
          <p:cNvSpPr/>
          <p:nvPr/>
        </p:nvSpPr>
        <p:spPr>
          <a:xfrm>
            <a:off x="4467960" y="3316320"/>
            <a:ext cx="32133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7.6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-7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274" dur="indefinite" restart="never" nodeType="tmRoot">
          <p:childTnLst>
            <p:seq>
              <p:cTn id="1275" dur="indefinite" nodeType="mainSeq">
                <p:childTnLst>
                  <p:par>
                    <p:cTn id="1276" fill="hold">
                      <p:stCondLst>
                        <p:cond delay="indefinite"/>
                      </p:stCondLst>
                      <p:childTnLst>
                        <p:par>
                          <p:cTn id="1277" fill="hold">
                            <p:stCondLst>
                              <p:cond delay="0"/>
                            </p:stCondLst>
                            <p:childTnLst>
                              <p:par>
                                <p:cTn id="1278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0" dur="5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1" dur="5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2" fill="hold">
                      <p:stCondLst>
                        <p:cond delay="indefinite"/>
                      </p:stCondLst>
                      <p:childTnLst>
                        <p:par>
                          <p:cTn id="1283" fill="hold">
                            <p:stCondLst>
                              <p:cond delay="0"/>
                            </p:stCondLst>
                            <p:childTnLst>
                              <p:par>
                                <p:cTn id="128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86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7" fill="hold">
                      <p:stCondLst>
                        <p:cond delay="indefinite"/>
                      </p:stCondLst>
                      <p:childTnLst>
                        <p:par>
                          <p:cTn id="1288" fill="hold">
                            <p:stCondLst>
                              <p:cond delay="0"/>
                            </p:stCondLst>
                            <p:childTnLst>
                              <p:par>
                                <p:cTn id="128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91"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2" fill="hold">
                      <p:stCondLst>
                        <p:cond delay="indefinite"/>
                      </p:stCondLst>
                      <p:childTnLst>
                        <p:par>
                          <p:cTn id="1293" fill="hold">
                            <p:stCondLst>
                              <p:cond delay="0"/>
                            </p:stCondLst>
                            <p:childTnLst>
                              <p:par>
                                <p:cTn id="129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96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7" fill="hold">
                      <p:stCondLst>
                        <p:cond delay="indefinite"/>
                      </p:stCondLst>
                      <p:childTnLst>
                        <p:par>
                          <p:cTn id="1298" fill="hold">
                            <p:stCondLst>
                              <p:cond delay="0"/>
                            </p:stCondLst>
                            <p:childTnLst>
                              <p:par>
                                <p:cTn id="129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01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2" fill="hold">
                      <p:stCondLst>
                        <p:cond delay="indefinite"/>
                      </p:stCondLst>
                      <p:childTnLst>
                        <p:par>
                          <p:cTn id="1303" fill="hold">
                            <p:stCondLst>
                              <p:cond delay="0"/>
                            </p:stCondLst>
                            <p:childTnLst>
                              <p:par>
                                <p:cTn id="130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06"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7" fill="hold">
                      <p:stCondLst>
                        <p:cond delay="indefinite"/>
                      </p:stCondLst>
                      <p:childTnLst>
                        <p:par>
                          <p:cTn id="1308" fill="hold">
                            <p:stCondLst>
                              <p:cond delay="0"/>
                            </p:stCondLst>
                            <p:childTnLst>
                              <p:par>
                                <p:cTn id="130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11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2" fill="hold">
                      <p:stCondLst>
                        <p:cond delay="indefinite"/>
                      </p:stCondLst>
                      <p:childTnLst>
                        <p:par>
                          <p:cTn id="1313" fill="hold">
                            <p:stCondLst>
                              <p:cond delay="0"/>
                            </p:stCondLst>
                            <p:childTnLst>
                              <p:par>
                                <p:cTn id="131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16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7" fill="hold">
                      <p:stCondLst>
                        <p:cond delay="indefinite"/>
                      </p:stCondLst>
                      <p:childTnLst>
                        <p:par>
                          <p:cTn id="1318" fill="hold">
                            <p:stCondLst>
                              <p:cond delay="0"/>
                            </p:stCondLst>
                            <p:childTnLst>
                              <p:par>
                                <p:cTn id="131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21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2" fill="hold">
                      <p:stCondLst>
                        <p:cond delay="indefinite"/>
                      </p:stCondLst>
                      <p:childTnLst>
                        <p:par>
                          <p:cTn id="1323" fill="hold">
                            <p:stCondLst>
                              <p:cond delay="0"/>
                            </p:stCondLst>
                            <p:childTnLst>
                              <p:par>
                                <p:cTn id="132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6" fill="hold">
                      <p:stCondLst>
                        <p:cond delay="indefinite"/>
                      </p:stCondLst>
                      <p:childTnLst>
                        <p:par>
                          <p:cTn id="1327" fill="hold">
                            <p:stCondLst>
                              <p:cond delay="0"/>
                            </p:stCondLst>
                            <p:childTnLst>
                              <p:par>
                                <p:cTn id="132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30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1" fill="hold">
                      <p:stCondLst>
                        <p:cond delay="indefinite"/>
                      </p:stCondLst>
                      <p:childTnLst>
                        <p:par>
                          <p:cTn id="1332" fill="hold">
                            <p:stCondLst>
                              <p:cond delay="0"/>
                            </p:stCondLst>
                            <p:childTnLst>
                              <p:par>
                                <p:cTn id="133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35" dur="8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36" dur="8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7" dur="8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8" fill="hold">
                      <p:stCondLst>
                        <p:cond delay="indefinite"/>
                      </p:stCondLst>
                      <p:childTnLst>
                        <p:par>
                          <p:cTn id="1339" fill="hold">
                            <p:stCondLst>
                              <p:cond delay="0"/>
                            </p:stCondLst>
                            <p:childTnLst>
                              <p:par>
                                <p:cTn id="134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42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Rectangle 6"/>
          <p:cNvSpPr/>
          <p:nvPr/>
        </p:nvSpPr>
        <p:spPr>
          <a:xfrm>
            <a:off x="1967040" y="246240"/>
            <a:ext cx="5340240" cy="13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Standard Form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for small numbers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2" name="Text Box 7"/>
          <p:cNvSpPr/>
          <p:nvPr/>
        </p:nvSpPr>
        <p:spPr>
          <a:xfrm>
            <a:off x="1068840" y="3425760"/>
            <a:ext cx="3393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0.000 001 93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3" name="Text Box 9"/>
          <p:cNvSpPr/>
          <p:nvPr/>
        </p:nvSpPr>
        <p:spPr>
          <a:xfrm>
            <a:off x="3430800" y="344340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04" name="Group 10"/>
          <p:cNvGrpSpPr/>
          <p:nvPr/>
        </p:nvGrpSpPr>
        <p:grpSpPr>
          <a:xfrm>
            <a:off x="5819760" y="3925800"/>
            <a:ext cx="3201840" cy="2085120"/>
            <a:chOff x="5819760" y="3925800"/>
            <a:chExt cx="3201840" cy="2085120"/>
          </a:xfrm>
        </p:grpSpPr>
        <p:sp>
          <p:nvSpPr>
            <p:cNvPr id="505" name="AutoShape 11"/>
            <p:cNvSpPr/>
            <p:nvPr/>
          </p:nvSpPr>
          <p:spPr>
            <a:xfrm>
              <a:off x="7522920" y="3925800"/>
              <a:ext cx="228600" cy="858960"/>
            </a:xfrm>
            <a:prstGeom prst="upArrow">
              <a:avLst>
                <a:gd name="adj1" fmla="val 50000"/>
                <a:gd name="adj2" fmla="val 93937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6" name="Text Box 12"/>
            <p:cNvSpPr/>
            <p:nvPr/>
          </p:nvSpPr>
          <p:spPr>
            <a:xfrm>
              <a:off x="5819760" y="4819680"/>
              <a:ext cx="320184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point moved 6 places. Negative sign for small numbers.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07" name="Text Box 13"/>
          <p:cNvSpPr/>
          <p:nvPr/>
        </p:nvSpPr>
        <p:spPr>
          <a:xfrm>
            <a:off x="1752480" y="2082960"/>
            <a:ext cx="4038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Move the point to get 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number between 1 and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8" name="Rectangle 14"/>
          <p:cNvSpPr/>
          <p:nvPr/>
        </p:nvSpPr>
        <p:spPr>
          <a:xfrm>
            <a:off x="1450800" y="3838680"/>
            <a:ext cx="152640" cy="1522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9" name="AutoShape 15"/>
          <p:cNvSpPr/>
          <p:nvPr/>
        </p:nvSpPr>
        <p:spPr>
          <a:xfrm>
            <a:off x="3181320" y="3044880"/>
            <a:ext cx="439920" cy="504720"/>
          </a:xfrm>
          <a:custGeom>
            <a:avLst/>
            <a:gdLst>
              <a:gd name="textAreaLeft" fmla="*/ 77040 w 439920"/>
              <a:gd name="textAreaRight" fmla="*/ 318960 w 43992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0" name="AutoShape 16"/>
          <p:cNvSpPr/>
          <p:nvPr/>
        </p:nvSpPr>
        <p:spPr>
          <a:xfrm>
            <a:off x="2895480" y="3035160"/>
            <a:ext cx="439920" cy="505080"/>
          </a:xfrm>
          <a:custGeom>
            <a:avLst/>
            <a:gdLst>
              <a:gd name="textAreaLeft" fmla="*/ 77040 w 439920"/>
              <a:gd name="textAreaRight" fmla="*/ 318960 w 43992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1" name="AutoShape 17"/>
          <p:cNvSpPr/>
          <p:nvPr/>
        </p:nvSpPr>
        <p:spPr>
          <a:xfrm>
            <a:off x="2571840" y="3035160"/>
            <a:ext cx="439560" cy="505080"/>
          </a:xfrm>
          <a:custGeom>
            <a:avLst/>
            <a:gdLst>
              <a:gd name="textAreaLeft" fmla="*/ 76680 w 439560"/>
              <a:gd name="textAreaRight" fmla="*/ 318600 w 43956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2" name="AutoShape 18"/>
          <p:cNvSpPr/>
          <p:nvPr/>
        </p:nvSpPr>
        <p:spPr>
          <a:xfrm>
            <a:off x="2152800" y="3035160"/>
            <a:ext cx="439560" cy="505080"/>
          </a:xfrm>
          <a:custGeom>
            <a:avLst/>
            <a:gdLst>
              <a:gd name="textAreaLeft" fmla="*/ 76680 w 439560"/>
              <a:gd name="textAreaRight" fmla="*/ 318600 w 43956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3" name="AutoShape 19"/>
          <p:cNvSpPr/>
          <p:nvPr/>
        </p:nvSpPr>
        <p:spPr>
          <a:xfrm>
            <a:off x="1828800" y="3035160"/>
            <a:ext cx="439560" cy="505080"/>
          </a:xfrm>
          <a:custGeom>
            <a:avLst/>
            <a:gdLst>
              <a:gd name="textAreaLeft" fmla="*/ 76680 w 439560"/>
              <a:gd name="textAreaRight" fmla="*/ 318600 w 43956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4" name="AutoShape 20"/>
          <p:cNvSpPr/>
          <p:nvPr/>
        </p:nvSpPr>
        <p:spPr>
          <a:xfrm>
            <a:off x="1504800" y="3035160"/>
            <a:ext cx="439920" cy="505080"/>
          </a:xfrm>
          <a:custGeom>
            <a:avLst/>
            <a:gdLst>
              <a:gd name="textAreaLeft" fmla="*/ 77040 w 439920"/>
              <a:gd name="textAreaRight" fmla="*/ 318960 w 43992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15" name="Picture 24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6" name="Text Box 2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17" name="Picture 2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8" name="TextBox 21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9" name="TextBox 20"/>
          <p:cNvSpPr/>
          <p:nvPr/>
        </p:nvSpPr>
        <p:spPr>
          <a:xfrm>
            <a:off x="4438800" y="3375000"/>
            <a:ext cx="34653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1.93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-6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343" dur="indefinite" restart="never" nodeType="tmRoot">
          <p:childTnLst>
            <p:seq>
              <p:cTn id="1344" dur="indefinite" nodeType="mainSeq">
                <p:childTnLst>
                  <p:par>
                    <p:cTn id="1345" fill="hold">
                      <p:stCondLst>
                        <p:cond delay="indefinite"/>
                      </p:stCondLst>
                      <p:childTnLst>
                        <p:par>
                          <p:cTn id="1346" fill="hold">
                            <p:stCondLst>
                              <p:cond delay="0"/>
                            </p:stCondLst>
                            <p:childTnLst>
                              <p:par>
                                <p:cTn id="1347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9" dur="5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0" dur="5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1" fill="hold">
                      <p:stCondLst>
                        <p:cond delay="indefinite"/>
                      </p:stCondLst>
                      <p:childTnLst>
                        <p:par>
                          <p:cTn id="1352" fill="hold">
                            <p:stCondLst>
                              <p:cond delay="0"/>
                            </p:stCondLst>
                            <p:childTnLst>
                              <p:par>
                                <p:cTn id="135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55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6" fill="hold">
                      <p:stCondLst>
                        <p:cond delay="indefinite"/>
                      </p:stCondLst>
                      <p:childTnLst>
                        <p:par>
                          <p:cTn id="1357" fill="hold">
                            <p:stCondLst>
                              <p:cond delay="0"/>
                            </p:stCondLst>
                            <p:childTnLst>
                              <p:par>
                                <p:cTn id="135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60" dur="5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1" fill="hold">
                      <p:stCondLst>
                        <p:cond delay="indefinite"/>
                      </p:stCondLst>
                      <p:childTnLst>
                        <p:par>
                          <p:cTn id="1362" fill="hold">
                            <p:stCondLst>
                              <p:cond delay="0"/>
                            </p:stCondLst>
                            <p:childTnLst>
                              <p:par>
                                <p:cTn id="136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65"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6" fill="hold">
                      <p:stCondLst>
                        <p:cond delay="indefinite"/>
                      </p:stCondLst>
                      <p:childTnLst>
                        <p:par>
                          <p:cTn id="1367" fill="hold">
                            <p:stCondLst>
                              <p:cond delay="0"/>
                            </p:stCondLst>
                            <p:childTnLst>
                              <p:par>
                                <p:cTn id="136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70"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1" fill="hold">
                      <p:stCondLst>
                        <p:cond delay="indefinite"/>
                      </p:stCondLst>
                      <p:childTnLst>
                        <p:par>
                          <p:cTn id="1372" fill="hold">
                            <p:stCondLst>
                              <p:cond delay="0"/>
                            </p:stCondLst>
                            <p:childTnLst>
                              <p:par>
                                <p:cTn id="137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75"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6" fill="hold">
                      <p:stCondLst>
                        <p:cond delay="indefinite"/>
                      </p:stCondLst>
                      <p:childTnLst>
                        <p:par>
                          <p:cTn id="1377" fill="hold">
                            <p:stCondLst>
                              <p:cond delay="0"/>
                            </p:stCondLst>
                            <p:childTnLst>
                              <p:par>
                                <p:cTn id="137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80"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1" fill="hold">
                      <p:stCondLst>
                        <p:cond delay="indefinite"/>
                      </p:stCondLst>
                      <p:childTnLst>
                        <p:par>
                          <p:cTn id="1382" fill="hold">
                            <p:stCondLst>
                              <p:cond delay="0"/>
                            </p:stCondLst>
                            <p:childTnLst>
                              <p:par>
                                <p:cTn id="138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85"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6" fill="hold">
                      <p:stCondLst>
                        <p:cond delay="indefinite"/>
                      </p:stCondLst>
                      <p:childTnLst>
                        <p:par>
                          <p:cTn id="1387" fill="hold">
                            <p:stCondLst>
                              <p:cond delay="0"/>
                            </p:stCondLst>
                            <p:childTnLst>
                              <p:par>
                                <p:cTn id="138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0" fill="hold">
                      <p:stCondLst>
                        <p:cond delay="indefinite"/>
                      </p:stCondLst>
                      <p:childTnLst>
                        <p:par>
                          <p:cTn id="1391" fill="hold">
                            <p:stCondLst>
                              <p:cond delay="0"/>
                            </p:stCondLst>
                            <p:childTnLst>
                              <p:par>
                                <p:cTn id="139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94"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5" fill="hold">
                      <p:stCondLst>
                        <p:cond delay="indefinite"/>
                      </p:stCondLst>
                      <p:childTnLst>
                        <p:par>
                          <p:cTn id="1396" fill="hold">
                            <p:stCondLst>
                              <p:cond delay="0"/>
                            </p:stCondLst>
                            <p:childTnLst>
                              <p:par>
                                <p:cTn id="13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99" dur="80"/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00" dur="80"/>
                                        <p:tgtEl>
                                          <p:spTgt spid="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1" dur="80"/>
                                        <p:tgtEl>
                                          <p:spTgt spid="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2" fill="hold">
                      <p:stCondLst>
                        <p:cond delay="indefinite"/>
                      </p:stCondLst>
                      <p:childTnLst>
                        <p:par>
                          <p:cTn id="1403" fill="hold">
                            <p:stCondLst>
                              <p:cond delay="0"/>
                            </p:stCondLst>
                            <p:childTnLst>
                              <p:par>
                                <p:cTn id="140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06"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Rectangle 2"/>
          <p:cNvSpPr/>
          <p:nvPr/>
        </p:nvSpPr>
        <p:spPr>
          <a:xfrm>
            <a:off x="1967040" y="246240"/>
            <a:ext cx="5340240" cy="13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Standard Form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for small numbers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21" name="Picture 17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2" name="Text Box 1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23" name="Picture 19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4" name="Text Box 20"/>
          <p:cNvSpPr/>
          <p:nvPr/>
        </p:nvSpPr>
        <p:spPr>
          <a:xfrm>
            <a:off x="1495440" y="2066760"/>
            <a:ext cx="7191360" cy="4363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(1) 0. 000 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(2) 0.000 07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(3) 0.000 45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(4) 0.003 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(5) 0. 000 724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(6) 0.000 000 494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(7) 0.000 095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(8) 0.000 000 098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(9) 0.000 1 03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(10) 0.000 000 000 66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25" name="Picture 21" descr="ag00463_"/>
          <p:cNvPicPr/>
          <p:nvPr/>
        </p:nvPicPr>
        <p:blipFill>
          <a:blip r:embed="rId3"/>
          <a:stretch/>
        </p:blipFill>
        <p:spPr>
          <a:xfrm>
            <a:off x="0" y="4307040"/>
            <a:ext cx="2482920" cy="2550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526" name="Object 22"/>
          <p:cNvGraphicFramePr/>
          <p:nvPr/>
        </p:nvGraphicFramePr>
        <p:xfrm>
          <a:off x="5460840" y="2914560"/>
          <a:ext cx="2057400" cy="5176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27" name="Object 22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5460840" y="2914560"/>
                    <a:ext cx="2057400" cy="51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28" name="Object 23"/>
          <p:cNvGraphicFramePr/>
          <p:nvPr/>
        </p:nvGraphicFramePr>
        <p:xfrm>
          <a:off x="5460840" y="3365640"/>
          <a:ext cx="1905120" cy="48420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529" name="Object 23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5460840" y="3365640"/>
                    <a:ext cx="1905120" cy="48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30" name="Object 24"/>
          <p:cNvGraphicFramePr/>
          <p:nvPr/>
        </p:nvGraphicFramePr>
        <p:xfrm>
          <a:off x="5460840" y="2475000"/>
          <a:ext cx="1657440" cy="50148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531" name="Object 24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5460840" y="2475000"/>
                    <a:ext cx="1657440" cy="50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32" name="Object 25"/>
          <p:cNvGraphicFramePr/>
          <p:nvPr/>
        </p:nvGraphicFramePr>
        <p:xfrm>
          <a:off x="5460840" y="3794040"/>
          <a:ext cx="2048040" cy="46368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533" name="Object 25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5460840" y="3794040"/>
                    <a:ext cx="2048040" cy="46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34" name="Object 26"/>
          <p:cNvGraphicFramePr/>
          <p:nvPr/>
        </p:nvGraphicFramePr>
        <p:xfrm>
          <a:off x="5460840" y="2058840"/>
          <a:ext cx="1633680" cy="50004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535" name="Object 26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5460840" y="2058840"/>
                    <a:ext cx="1633680" cy="50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36" name="Object 27"/>
          <p:cNvGraphicFramePr/>
          <p:nvPr/>
        </p:nvGraphicFramePr>
        <p:xfrm>
          <a:off x="5460840" y="4157640"/>
          <a:ext cx="2399040" cy="53820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537" name="Object 27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5460840" y="4157640"/>
                    <a:ext cx="2399040" cy="53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38" name="Object 28"/>
          <p:cNvGraphicFramePr/>
          <p:nvPr/>
        </p:nvGraphicFramePr>
        <p:xfrm>
          <a:off x="5460840" y="4626000"/>
          <a:ext cx="2073600" cy="527040"/>
        </p:xfrm>
        <a:graphic>
          <a:graphicData uri="http://schemas.openxmlformats.org/presentationml/2006/ole">
            <p:oleObj r:id="rId16" spid="">
              <p:embed/>
              <p:pic>
                <p:nvPicPr>
                  <p:cNvPr id="539" name="Object 28"/>
                  <p:cNvPicPr/>
                  <p:nvPr/>
                </p:nvPicPr>
                <p:blipFill>
                  <a:blip r:embed="rId17"/>
                  <a:stretch/>
                </p:blipFill>
                <p:spPr>
                  <a:xfrm>
                    <a:off x="5460840" y="4626000"/>
                    <a:ext cx="2073600" cy="52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0" name="Object 29"/>
          <p:cNvGraphicFramePr/>
          <p:nvPr/>
        </p:nvGraphicFramePr>
        <p:xfrm>
          <a:off x="5460840" y="5062680"/>
          <a:ext cx="1927440" cy="490320"/>
        </p:xfrm>
        <a:graphic>
          <a:graphicData uri="http://schemas.openxmlformats.org/presentationml/2006/ole">
            <p:oleObj r:id="rId18" spid="">
              <p:embed/>
              <p:pic>
                <p:nvPicPr>
                  <p:cNvPr id="541" name="Object 29"/>
                  <p:cNvPicPr/>
                  <p:nvPr/>
                </p:nvPicPr>
                <p:blipFill>
                  <a:blip r:embed="rId19"/>
                  <a:stretch/>
                </p:blipFill>
                <p:spPr>
                  <a:xfrm>
                    <a:off x="5460840" y="5062680"/>
                    <a:ext cx="1927440" cy="49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2" name="Object 30"/>
          <p:cNvGraphicFramePr/>
          <p:nvPr/>
        </p:nvGraphicFramePr>
        <p:xfrm>
          <a:off x="5460840" y="5500800"/>
          <a:ext cx="2078280" cy="482400"/>
        </p:xfrm>
        <a:graphic>
          <a:graphicData uri="http://schemas.openxmlformats.org/presentationml/2006/ole">
            <p:oleObj r:id="rId20" spid="">
              <p:embed/>
              <p:pic>
                <p:nvPicPr>
                  <p:cNvPr id="543" name="Object 30"/>
                  <p:cNvPicPr/>
                  <p:nvPr/>
                </p:nvPicPr>
                <p:blipFill>
                  <a:blip r:embed="rId21"/>
                  <a:stretch/>
                </p:blipFill>
                <p:spPr>
                  <a:xfrm>
                    <a:off x="5460840" y="5500800"/>
                    <a:ext cx="2078280" cy="48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4" name="Object 31"/>
          <p:cNvGraphicFramePr/>
          <p:nvPr/>
        </p:nvGraphicFramePr>
        <p:xfrm>
          <a:off x="5460840" y="5864400"/>
          <a:ext cx="2233800" cy="527040"/>
        </p:xfrm>
        <a:graphic>
          <a:graphicData uri="http://schemas.openxmlformats.org/presentationml/2006/ole">
            <p:oleObj r:id="rId22" spid="">
              <p:embed/>
              <p:pic>
                <p:nvPicPr>
                  <p:cNvPr id="545" name="Object 31"/>
                  <p:cNvPicPr/>
                  <p:nvPr/>
                </p:nvPicPr>
                <p:blipFill>
                  <a:blip r:embed="rId23"/>
                  <a:stretch/>
                </p:blipFill>
                <p:spPr>
                  <a:xfrm>
                    <a:off x="5460840" y="5864400"/>
                    <a:ext cx="2233800" cy="52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6" name="TextBox 19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407" dur="indefinite" restart="never" nodeType="tmRoot">
          <p:childTnLst>
            <p:seq>
              <p:cTn id="1408" dur="indefinite" nodeType="mainSeq">
                <p:childTnLst>
                  <p:par>
                    <p:cTn id="1409" fill="hold">
                      <p:stCondLst>
                        <p:cond delay="indefinite"/>
                      </p:stCondLst>
                      <p:childTnLst>
                        <p:par>
                          <p:cTn id="1410" fill="hold">
                            <p:stCondLst>
                              <p:cond delay="0"/>
                            </p:stCondLst>
                            <p:childTnLst>
                              <p:par>
                                <p:cTn id="141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13"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4" fill="hold">
                      <p:stCondLst>
                        <p:cond delay="indefinite"/>
                      </p:stCondLst>
                      <p:childTnLst>
                        <p:par>
                          <p:cTn id="1415" fill="hold">
                            <p:stCondLst>
                              <p:cond delay="0"/>
                            </p:stCondLst>
                            <p:childTnLst>
                              <p:par>
                                <p:cTn id="141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18" dur="5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9" fill="hold">
                      <p:stCondLst>
                        <p:cond delay="indefinite"/>
                      </p:stCondLst>
                      <p:childTnLst>
                        <p:par>
                          <p:cTn id="1420" fill="hold">
                            <p:stCondLst>
                              <p:cond delay="0"/>
                            </p:stCondLst>
                            <p:childTnLst>
                              <p:par>
                                <p:cTn id="142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23"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4" fill="hold">
                      <p:stCondLst>
                        <p:cond delay="indefinite"/>
                      </p:stCondLst>
                      <p:childTnLst>
                        <p:par>
                          <p:cTn id="1425" fill="hold">
                            <p:stCondLst>
                              <p:cond delay="0"/>
                            </p:stCondLst>
                            <p:childTnLst>
                              <p:par>
                                <p:cTn id="142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28" dur="5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9" fill="hold">
                      <p:stCondLst>
                        <p:cond delay="indefinite"/>
                      </p:stCondLst>
                      <p:childTnLst>
                        <p:par>
                          <p:cTn id="1430" fill="hold">
                            <p:stCondLst>
                              <p:cond delay="0"/>
                            </p:stCondLst>
                            <p:childTnLst>
                              <p:par>
                                <p:cTn id="143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33"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4" fill="hold">
                      <p:stCondLst>
                        <p:cond delay="indefinite"/>
                      </p:stCondLst>
                      <p:childTnLst>
                        <p:par>
                          <p:cTn id="1435" fill="hold">
                            <p:stCondLst>
                              <p:cond delay="0"/>
                            </p:stCondLst>
                            <p:childTnLst>
                              <p:par>
                                <p:cTn id="143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38"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9" fill="hold">
                      <p:stCondLst>
                        <p:cond delay="indefinite"/>
                      </p:stCondLst>
                      <p:childTnLst>
                        <p:par>
                          <p:cTn id="1440" fill="hold">
                            <p:stCondLst>
                              <p:cond delay="0"/>
                            </p:stCondLst>
                            <p:childTnLst>
                              <p:par>
                                <p:cTn id="144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43" dur="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4" fill="hold">
                      <p:stCondLst>
                        <p:cond delay="indefinite"/>
                      </p:stCondLst>
                      <p:childTnLst>
                        <p:par>
                          <p:cTn id="1445" fill="hold">
                            <p:stCondLst>
                              <p:cond delay="0"/>
                            </p:stCondLst>
                            <p:childTnLst>
                              <p:par>
                                <p:cTn id="144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48"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9" fill="hold">
                      <p:stCondLst>
                        <p:cond delay="indefinite"/>
                      </p:stCondLst>
                      <p:childTnLst>
                        <p:par>
                          <p:cTn id="1450" fill="hold">
                            <p:stCondLst>
                              <p:cond delay="0"/>
                            </p:stCondLst>
                            <p:childTnLst>
                              <p:par>
                                <p:cTn id="145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53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4" fill="hold">
                      <p:stCondLst>
                        <p:cond delay="indefinite"/>
                      </p:stCondLst>
                      <p:childTnLst>
                        <p:par>
                          <p:cTn id="1455" fill="hold">
                            <p:stCondLst>
                              <p:cond delay="0"/>
                            </p:stCondLst>
                            <p:childTnLst>
                              <p:par>
                                <p:cTn id="145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58" dur="5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AutoShape 4"/>
          <p:cNvSpPr/>
          <p:nvPr/>
        </p:nvSpPr>
        <p:spPr>
          <a:xfrm flipH="1">
            <a:off x="3927600" y="3492360"/>
            <a:ext cx="349200" cy="468360"/>
          </a:xfrm>
          <a:custGeom>
            <a:avLst/>
            <a:gdLst>
              <a:gd name="textAreaLeft" fmla="*/ 60840 w 349200"/>
              <a:gd name="textAreaRight" fmla="*/ 253080 w 349200"/>
              <a:gd name="textAreaTop" fmla="*/ 62640 h 468360"/>
              <a:gd name="textAreaBottom" fmla="*/ 405720 h 468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8" name="AutoShape 5"/>
          <p:cNvSpPr/>
          <p:nvPr/>
        </p:nvSpPr>
        <p:spPr>
          <a:xfrm flipH="1">
            <a:off x="4240080" y="3476520"/>
            <a:ext cx="385920" cy="505080"/>
          </a:xfrm>
          <a:custGeom>
            <a:avLst/>
            <a:gdLst>
              <a:gd name="textAreaLeft" fmla="*/ 67320 w 385920"/>
              <a:gd name="textAreaRight" fmla="*/ 279720 w 38592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9" name="AutoShape 6"/>
          <p:cNvSpPr/>
          <p:nvPr/>
        </p:nvSpPr>
        <p:spPr>
          <a:xfrm flipH="1">
            <a:off x="4569840" y="3478320"/>
            <a:ext cx="439560" cy="504720"/>
          </a:xfrm>
          <a:custGeom>
            <a:avLst/>
            <a:gdLst>
              <a:gd name="textAreaLeft" fmla="*/ 76320 w 439560"/>
              <a:gd name="textAreaRight" fmla="*/ 318240 w 439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0" name="Text Box 8"/>
          <p:cNvSpPr/>
          <p:nvPr/>
        </p:nvSpPr>
        <p:spPr>
          <a:xfrm>
            <a:off x="3143880" y="4691160"/>
            <a:ext cx="203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0.002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1" name="Text Box 10"/>
          <p:cNvSpPr/>
          <p:nvPr/>
        </p:nvSpPr>
        <p:spPr>
          <a:xfrm>
            <a:off x="4527720" y="3819600"/>
            <a:ext cx="490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2" name="Text Box 11"/>
          <p:cNvSpPr/>
          <p:nvPr/>
        </p:nvSpPr>
        <p:spPr>
          <a:xfrm>
            <a:off x="3568680" y="3827520"/>
            <a:ext cx="110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000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3" name="Text Box 12"/>
          <p:cNvSpPr/>
          <p:nvPr/>
        </p:nvSpPr>
        <p:spPr>
          <a:xfrm>
            <a:off x="3812040" y="384804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4" name="AutoShape 13"/>
          <p:cNvSpPr/>
          <p:nvPr/>
        </p:nvSpPr>
        <p:spPr>
          <a:xfrm>
            <a:off x="4802040" y="2138400"/>
            <a:ext cx="4260960" cy="1150920"/>
          </a:xfrm>
          <a:prstGeom prst="wedgeRoundRectCallout">
            <a:avLst>
              <a:gd name="adj1" fmla="val 49291"/>
              <a:gd name="adj2" fmla="val 98000"/>
              <a:gd name="adj3" fmla="val 16667"/>
            </a:avLst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Hint: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 </a:t>
            </a: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zeros to the left of the number.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55" name="Group 20"/>
          <p:cNvGrpSpPr/>
          <p:nvPr/>
        </p:nvGrpSpPr>
        <p:grpSpPr>
          <a:xfrm>
            <a:off x="849240" y="1996920"/>
            <a:ext cx="3031920" cy="1776240"/>
            <a:chOff x="849240" y="1996920"/>
            <a:chExt cx="3031920" cy="1776240"/>
          </a:xfrm>
        </p:grpSpPr>
        <p:sp>
          <p:nvSpPr>
            <p:cNvPr id="556" name="AutoShape 16"/>
            <p:cNvSpPr/>
            <p:nvPr/>
          </p:nvSpPr>
          <p:spPr>
            <a:xfrm rot="10800000">
              <a:off x="2857320" y="3120840"/>
              <a:ext cx="246240" cy="652320"/>
            </a:xfrm>
            <a:prstGeom prst="upArrow">
              <a:avLst>
                <a:gd name="adj1" fmla="val 50000"/>
                <a:gd name="adj2" fmla="val 66228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57" name="Text Box 17"/>
            <p:cNvSpPr/>
            <p:nvPr/>
          </p:nvSpPr>
          <p:spPr>
            <a:xfrm>
              <a:off x="849240" y="1996920"/>
              <a:ext cx="303192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-3 so remember to move point </a:t>
              </a:r>
              <a:r>
                <a:rPr lang="en-GB" sz="24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left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for small numbers.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58" name="Text Box 19"/>
          <p:cNvSpPr/>
          <p:nvPr/>
        </p:nvSpPr>
        <p:spPr>
          <a:xfrm>
            <a:off x="4813560" y="385776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59" name="Picture 21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0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61" name="Picture 2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2" name="Rectangle 24"/>
          <p:cNvSpPr/>
          <p:nvPr/>
        </p:nvSpPr>
        <p:spPr>
          <a:xfrm>
            <a:off x="987480" y="789120"/>
            <a:ext cx="651024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799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Changing back small numbers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3" name="TextBox 21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4" name="TextBox 20"/>
          <p:cNvSpPr/>
          <p:nvPr/>
        </p:nvSpPr>
        <p:spPr>
          <a:xfrm>
            <a:off x="937800" y="3781440"/>
            <a:ext cx="27327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-3</a:t>
            </a: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459" dur="indefinite" restart="never" nodeType="tmRoot">
          <p:childTnLst>
            <p:seq>
              <p:cTn id="1460" dur="indefinite" nodeType="mainSeq">
                <p:childTnLst>
                  <p:par>
                    <p:cTn id="1461" fill="hold">
                      <p:stCondLst>
                        <p:cond delay="indefinite"/>
                      </p:stCondLst>
                      <p:childTnLst>
                        <p:par>
                          <p:cTn id="1462" fill="hold">
                            <p:stCondLst>
                              <p:cond delay="0"/>
                            </p:stCondLst>
                            <p:childTnLst>
                              <p:par>
                                <p:cTn id="14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65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66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7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8" fill="hold">
                      <p:stCondLst>
                        <p:cond delay="indefinite"/>
                      </p:stCondLst>
                      <p:childTnLst>
                        <p:par>
                          <p:cTn id="1469" fill="hold">
                            <p:stCondLst>
                              <p:cond delay="0"/>
                            </p:stCondLst>
                            <p:childTnLst>
                              <p:par>
                                <p:cTn id="147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72" dur="5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3" fill="hold">
                      <p:stCondLst>
                        <p:cond delay="indefinite"/>
                      </p:stCondLst>
                      <p:childTnLst>
                        <p:par>
                          <p:cTn id="1474" fill="hold">
                            <p:stCondLst>
                              <p:cond delay="0"/>
                            </p:stCondLst>
                            <p:childTnLst>
                              <p:par>
                                <p:cTn id="147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77"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8" fill="hold">
                      <p:stCondLst>
                        <p:cond delay="indefinite"/>
                      </p:stCondLst>
                      <p:childTnLst>
                        <p:par>
                          <p:cTn id="1479" fill="hold">
                            <p:stCondLst>
                              <p:cond delay="0"/>
                            </p:stCondLst>
                            <p:childTnLst>
                              <p:par>
                                <p:cTn id="1480" presetID="18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 additive="repl">
                                        <p:cTn id="1482"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3" fill="hold">
                      <p:stCondLst>
                        <p:cond delay="indefinite"/>
                      </p:stCondLst>
                      <p:childTnLst>
                        <p:par>
                          <p:cTn id="1484" fill="hold">
                            <p:stCondLst>
                              <p:cond delay="0"/>
                            </p:stCondLst>
                            <p:childTnLst>
                              <p:par>
                                <p:cTn id="1485" presetID="1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8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7" fill="hold">
                      <p:stCondLst>
                        <p:cond delay="indefinite"/>
                      </p:stCondLst>
                      <p:childTnLst>
                        <p:par>
                          <p:cTn id="1488" fill="hold">
                            <p:stCondLst>
                              <p:cond delay="0"/>
                            </p:stCondLst>
                            <p:childTnLst>
                              <p:par>
                                <p:cTn id="148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91"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2" fill="hold">
                      <p:stCondLst>
                        <p:cond delay="indefinite"/>
                      </p:stCondLst>
                      <p:childTnLst>
                        <p:par>
                          <p:cTn id="1493" fill="hold">
                            <p:stCondLst>
                              <p:cond delay="0"/>
                            </p:stCondLst>
                            <p:childTnLst>
                              <p:par>
                                <p:cTn id="1494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495"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96"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1497"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9" fill="hold">
                      <p:stCondLst>
                        <p:cond delay="indefinite"/>
                      </p:stCondLst>
                      <p:childTnLst>
                        <p:par>
                          <p:cTn id="1500" fill="hold">
                            <p:stCondLst>
                              <p:cond delay="0"/>
                            </p:stCondLst>
                            <p:childTnLst>
                              <p:par>
                                <p:cTn id="150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03"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4" fill="hold">
                      <p:stCondLst>
                        <p:cond delay="indefinite"/>
                      </p:stCondLst>
                      <p:childTnLst>
                        <p:par>
                          <p:cTn id="1505" fill="hold">
                            <p:stCondLst>
                              <p:cond delay="0"/>
                            </p:stCondLst>
                            <p:childTnLst>
                              <p:par>
                                <p:cTn id="150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08"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9" fill="hold">
                      <p:stCondLst>
                        <p:cond delay="indefinite"/>
                      </p:stCondLst>
                      <p:childTnLst>
                        <p:par>
                          <p:cTn id="1510" fill="hold">
                            <p:stCondLst>
                              <p:cond delay="0"/>
                            </p:stCondLst>
                            <p:childTnLst>
                              <p:par>
                                <p:cTn id="151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13"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4" fill="hold">
                      <p:stCondLst>
                        <p:cond delay="indefinite"/>
                      </p:stCondLst>
                      <p:childTnLst>
                        <p:par>
                          <p:cTn id="1515" fill="hold">
                            <p:stCondLst>
                              <p:cond delay="0"/>
                            </p:stCondLst>
                            <p:childTnLst>
                              <p:par>
                                <p:cTn id="151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18"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9" fill="hold">
                      <p:stCondLst>
                        <p:cond delay="indefinite"/>
                      </p:stCondLst>
                      <p:childTnLst>
                        <p:par>
                          <p:cTn id="1520" fill="hold">
                            <p:stCondLst>
                              <p:cond delay="0"/>
                            </p:stCondLst>
                            <p:childTnLst>
                              <p:par>
                                <p:cTn id="152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23"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AutoShape 6"/>
          <p:cNvSpPr/>
          <p:nvPr/>
        </p:nvSpPr>
        <p:spPr>
          <a:xfrm flipH="1">
            <a:off x="4584600" y="3494160"/>
            <a:ext cx="349200" cy="504720"/>
          </a:xfrm>
          <a:custGeom>
            <a:avLst/>
            <a:gdLst>
              <a:gd name="textAreaLeft" fmla="*/ 60840 w 349200"/>
              <a:gd name="textAreaRight" fmla="*/ 253080 w 349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6" name="AutoShape 5"/>
          <p:cNvSpPr/>
          <p:nvPr/>
        </p:nvSpPr>
        <p:spPr>
          <a:xfrm flipH="1">
            <a:off x="4897440" y="3483000"/>
            <a:ext cx="349200" cy="504720"/>
          </a:xfrm>
          <a:custGeom>
            <a:avLst/>
            <a:gdLst>
              <a:gd name="textAreaLeft" fmla="*/ 60840 w 349200"/>
              <a:gd name="textAreaRight" fmla="*/ 253080 w 349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7" name="AutoShape 4"/>
          <p:cNvSpPr/>
          <p:nvPr/>
        </p:nvSpPr>
        <p:spPr>
          <a:xfrm flipH="1">
            <a:off x="5229360" y="3508200"/>
            <a:ext cx="349200" cy="468360"/>
          </a:xfrm>
          <a:custGeom>
            <a:avLst/>
            <a:gdLst>
              <a:gd name="textAreaLeft" fmla="*/ 60840 w 349200"/>
              <a:gd name="textAreaRight" fmla="*/ 253080 w 349200"/>
              <a:gd name="textAreaTop" fmla="*/ 62640 h 468360"/>
              <a:gd name="textAreaBottom" fmla="*/ 405720 h 468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8" name="AutoShape 3"/>
          <p:cNvSpPr/>
          <p:nvPr/>
        </p:nvSpPr>
        <p:spPr>
          <a:xfrm flipH="1">
            <a:off x="5541840" y="3492360"/>
            <a:ext cx="385920" cy="505080"/>
          </a:xfrm>
          <a:custGeom>
            <a:avLst/>
            <a:gdLst>
              <a:gd name="textAreaLeft" fmla="*/ 67320 w 385920"/>
              <a:gd name="textAreaRight" fmla="*/ 279720 w 385920"/>
              <a:gd name="textAreaTop" fmla="*/ 67680 h 505080"/>
              <a:gd name="textAreaBottom" fmla="*/ 437400 h 50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9" name="AutoShape 2"/>
          <p:cNvSpPr/>
          <p:nvPr/>
        </p:nvSpPr>
        <p:spPr>
          <a:xfrm flipH="1">
            <a:off x="5871600" y="3494160"/>
            <a:ext cx="439560" cy="504720"/>
          </a:xfrm>
          <a:custGeom>
            <a:avLst/>
            <a:gdLst>
              <a:gd name="textAreaLeft" fmla="*/ 76320 w 439560"/>
              <a:gd name="textAreaRight" fmla="*/ 318240 w 439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0" name="Text Box 8"/>
          <p:cNvSpPr/>
          <p:nvPr/>
        </p:nvSpPr>
        <p:spPr>
          <a:xfrm>
            <a:off x="3873600" y="4689360"/>
            <a:ext cx="2961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0.000086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1" name="Text Box 16"/>
          <p:cNvSpPr/>
          <p:nvPr/>
        </p:nvSpPr>
        <p:spPr>
          <a:xfrm>
            <a:off x="5833440" y="3835440"/>
            <a:ext cx="951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8 6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2" name="Text Box 17"/>
          <p:cNvSpPr/>
          <p:nvPr/>
        </p:nvSpPr>
        <p:spPr>
          <a:xfrm>
            <a:off x="4260240" y="3843360"/>
            <a:ext cx="1729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00000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3" name="Text Box 20"/>
          <p:cNvSpPr/>
          <p:nvPr/>
        </p:nvSpPr>
        <p:spPr>
          <a:xfrm>
            <a:off x="4503960" y="386388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4" name="AutoShape 21"/>
          <p:cNvSpPr/>
          <p:nvPr/>
        </p:nvSpPr>
        <p:spPr>
          <a:xfrm>
            <a:off x="4305240" y="2157480"/>
            <a:ext cx="4260960" cy="1150920"/>
          </a:xfrm>
          <a:prstGeom prst="wedgeRoundRectCallout">
            <a:avLst>
              <a:gd name="adj1" fmla="val 58828"/>
              <a:gd name="adj2" fmla="val 99379"/>
              <a:gd name="adj3" fmla="val 16667"/>
            </a:avLst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Hint: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 </a:t>
            </a:r>
            <a:r>
              <a:rPr lang="en-GB" sz="2000" b="1" u="none" strike="noStrike">
                <a:solidFill>
                  <a:srgbClr val="FF3300"/>
                </a:solidFill>
                <a:effectLst/>
                <a:uFillTx/>
                <a:latin typeface="Comic Sans MS"/>
              </a:rPr>
              <a:t>5</a:t>
            </a: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zeros to the left of the number.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75" name="Group 26"/>
          <p:cNvGrpSpPr/>
          <p:nvPr/>
        </p:nvGrpSpPr>
        <p:grpSpPr>
          <a:xfrm>
            <a:off x="1330200" y="1994040"/>
            <a:ext cx="3031920" cy="1776240"/>
            <a:chOff x="1330200" y="1994040"/>
            <a:chExt cx="3031920" cy="1776240"/>
          </a:xfrm>
        </p:grpSpPr>
        <p:sp>
          <p:nvSpPr>
            <p:cNvPr id="576" name="AutoShape 27"/>
            <p:cNvSpPr/>
            <p:nvPr/>
          </p:nvSpPr>
          <p:spPr>
            <a:xfrm rot="10800000">
              <a:off x="3612960" y="3117960"/>
              <a:ext cx="246240" cy="652320"/>
            </a:xfrm>
            <a:prstGeom prst="upArrow">
              <a:avLst>
                <a:gd name="adj1" fmla="val 50000"/>
                <a:gd name="adj2" fmla="val 66228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77" name="Text Box 28"/>
            <p:cNvSpPr/>
            <p:nvPr/>
          </p:nvSpPr>
          <p:spPr>
            <a:xfrm>
              <a:off x="1330200" y="1994040"/>
              <a:ext cx="303192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-5 so remember to move point </a:t>
              </a:r>
              <a:r>
                <a:rPr lang="en-GB" sz="24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left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for small numbers.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578" name="Picture 29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9" name="Text Box 3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80" name="Picture 31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1" name="Rectangle 32"/>
          <p:cNvSpPr/>
          <p:nvPr/>
        </p:nvSpPr>
        <p:spPr>
          <a:xfrm>
            <a:off x="987480" y="789120"/>
            <a:ext cx="651024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799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Changing back small numbers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2" name="TextBox 22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3" name="TextBox 22"/>
          <p:cNvSpPr/>
          <p:nvPr/>
        </p:nvSpPr>
        <p:spPr>
          <a:xfrm>
            <a:off x="1201680" y="3795840"/>
            <a:ext cx="32133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8.6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-5</a:t>
            </a: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4" name="TextBox 23"/>
          <p:cNvSpPr/>
          <p:nvPr/>
        </p:nvSpPr>
        <p:spPr>
          <a:xfrm>
            <a:off x="6142320" y="3759120"/>
            <a:ext cx="320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524" dur="indefinite" restart="never" nodeType="tmRoot">
          <p:childTnLst>
            <p:seq>
              <p:cTn id="1525" dur="indefinite" nodeType="mainSeq">
                <p:childTnLst>
                  <p:par>
                    <p:cTn id="1526" fill="hold">
                      <p:stCondLst>
                        <p:cond delay="indefinite"/>
                      </p:stCondLst>
                      <p:childTnLst>
                        <p:par>
                          <p:cTn id="1527" fill="hold">
                            <p:stCondLst>
                              <p:cond delay="0"/>
                            </p:stCondLst>
                            <p:childTnLst>
                              <p:par>
                                <p:cTn id="15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30" dur="80"/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1" dur="80"/>
                                        <p:tgtEl>
                                          <p:spTgt spid="5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2" dur="80"/>
                                        <p:tgtEl>
                                          <p:spTgt spid="5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3" fill="hold">
                      <p:stCondLst>
                        <p:cond delay="indefinite"/>
                      </p:stCondLst>
                      <p:childTnLst>
                        <p:par>
                          <p:cTn id="1534" fill="hold">
                            <p:stCondLst>
                              <p:cond delay="0"/>
                            </p:stCondLst>
                            <p:childTnLst>
                              <p:par>
                                <p:cTn id="153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37"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8" fill="hold">
                      <p:stCondLst>
                        <p:cond delay="indefinite"/>
                      </p:stCondLst>
                      <p:childTnLst>
                        <p:par>
                          <p:cTn id="1539" fill="hold">
                            <p:stCondLst>
                              <p:cond delay="0"/>
                            </p:stCondLst>
                            <p:childTnLst>
                              <p:par>
                                <p:cTn id="154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42"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5" fill="hold">
                      <p:stCondLst>
                        <p:cond delay="indefinite"/>
                      </p:stCondLst>
                      <p:childTnLst>
                        <p:par>
                          <p:cTn id="1546" fill="hold">
                            <p:stCondLst>
                              <p:cond delay="0"/>
                            </p:stCondLst>
                            <p:childTnLst>
                              <p:par>
                                <p:cTn id="1547" presetID="18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 additive="repl">
                                        <p:cTn id="1549"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0" fill="hold">
                      <p:stCondLst>
                        <p:cond delay="indefinite"/>
                      </p:stCondLst>
                      <p:childTnLst>
                        <p:par>
                          <p:cTn id="1551" fill="hold">
                            <p:stCondLst>
                              <p:cond delay="0"/>
                            </p:stCondLst>
                            <p:childTnLst>
                              <p:par>
                                <p:cTn id="1552" presetID="1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5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4" fill="hold">
                      <p:stCondLst>
                        <p:cond delay="indefinite"/>
                      </p:stCondLst>
                      <p:childTnLst>
                        <p:par>
                          <p:cTn id="1555" fill="hold">
                            <p:stCondLst>
                              <p:cond delay="0"/>
                            </p:stCondLst>
                            <p:childTnLst>
                              <p:par>
                                <p:cTn id="1556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557" dur="500"/>
                                        <p:tgtEl>
                                          <p:spTgt spid="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58" dur="500"/>
                                        <p:tgtEl>
                                          <p:spTgt spid="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1559"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1" fill="hold">
                      <p:stCondLst>
                        <p:cond delay="indefinite"/>
                      </p:stCondLst>
                      <p:childTnLst>
                        <p:par>
                          <p:cTn id="1562" fill="hold">
                            <p:stCondLst>
                              <p:cond delay="0"/>
                            </p:stCondLst>
                            <p:childTnLst>
                              <p:par>
                                <p:cTn id="156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65"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6" fill="hold">
                      <p:stCondLst>
                        <p:cond delay="indefinite"/>
                      </p:stCondLst>
                      <p:childTnLst>
                        <p:par>
                          <p:cTn id="1567" fill="hold">
                            <p:stCondLst>
                              <p:cond delay="0"/>
                            </p:stCondLst>
                            <p:childTnLst>
                              <p:par>
                                <p:cTn id="156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70"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1" fill="hold">
                      <p:stCondLst>
                        <p:cond delay="indefinite"/>
                      </p:stCondLst>
                      <p:childTnLst>
                        <p:par>
                          <p:cTn id="1572" fill="hold">
                            <p:stCondLst>
                              <p:cond delay="0"/>
                            </p:stCondLst>
                            <p:childTnLst>
                              <p:par>
                                <p:cTn id="157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75"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6" fill="hold">
                      <p:stCondLst>
                        <p:cond delay="indefinite"/>
                      </p:stCondLst>
                      <p:childTnLst>
                        <p:par>
                          <p:cTn id="1577" fill="hold">
                            <p:stCondLst>
                              <p:cond delay="0"/>
                            </p:stCondLst>
                            <p:childTnLst>
                              <p:par>
                                <p:cTn id="157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80"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1" fill="hold">
                      <p:stCondLst>
                        <p:cond delay="indefinite"/>
                      </p:stCondLst>
                      <p:childTnLst>
                        <p:par>
                          <p:cTn id="1582" fill="hold">
                            <p:stCondLst>
                              <p:cond delay="0"/>
                            </p:stCondLst>
                            <p:childTnLst>
                              <p:par>
                                <p:cTn id="158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85"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6" fill="hold">
                      <p:stCondLst>
                        <p:cond delay="indefinite"/>
                      </p:stCondLst>
                      <p:childTnLst>
                        <p:par>
                          <p:cTn id="1587" fill="hold">
                            <p:stCondLst>
                              <p:cond delay="0"/>
                            </p:stCondLst>
                            <p:childTnLst>
                              <p:par>
                                <p:cTn id="158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90"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1" fill="hold">
                      <p:stCondLst>
                        <p:cond delay="indefinite"/>
                      </p:stCondLst>
                      <p:childTnLst>
                        <p:par>
                          <p:cTn id="1592" fill="hold">
                            <p:stCondLst>
                              <p:cond delay="0"/>
                            </p:stCondLst>
                            <p:childTnLst>
                              <p:par>
                                <p:cTn id="159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95"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" name="Text Box 7"/>
          <p:cNvSpPr/>
          <p:nvPr/>
        </p:nvSpPr>
        <p:spPr>
          <a:xfrm>
            <a:off x="5029200" y="3025800"/>
            <a:ext cx="3833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understand and use the quick method to put large numbers into scientific notation.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" name="Rectangle 9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show a very quick way of putting a large number in scientific notation very quickly.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" name="Rectangle 10"/>
          <p:cNvSpPr/>
          <p:nvPr/>
        </p:nvSpPr>
        <p:spPr>
          <a:xfrm>
            <a:off x="1959120" y="477720"/>
            <a:ext cx="539568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Scientific Notation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" name="TextBox 12"/>
          <p:cNvSpPr/>
          <p:nvPr/>
        </p:nvSpPr>
        <p:spPr>
          <a:xfrm>
            <a:off x="-547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AutoShape 1026"/>
          <p:cNvSpPr/>
          <p:nvPr/>
        </p:nvSpPr>
        <p:spPr>
          <a:xfrm flipH="1">
            <a:off x="5035680" y="3745080"/>
            <a:ext cx="349200" cy="504720"/>
          </a:xfrm>
          <a:custGeom>
            <a:avLst/>
            <a:gdLst>
              <a:gd name="textAreaLeft" fmla="*/ 60840 w 349200"/>
              <a:gd name="textAreaRight" fmla="*/ 253080 w 349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6" name="AutoShape 1027"/>
          <p:cNvSpPr/>
          <p:nvPr/>
        </p:nvSpPr>
        <p:spPr>
          <a:xfrm flipH="1">
            <a:off x="5348160" y="3733920"/>
            <a:ext cx="349200" cy="504720"/>
          </a:xfrm>
          <a:custGeom>
            <a:avLst/>
            <a:gdLst>
              <a:gd name="textAreaLeft" fmla="*/ 60840 w 349200"/>
              <a:gd name="textAreaRight" fmla="*/ 253080 w 349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7" name="AutoShape 1028"/>
          <p:cNvSpPr/>
          <p:nvPr/>
        </p:nvSpPr>
        <p:spPr>
          <a:xfrm flipH="1">
            <a:off x="5680080" y="3759120"/>
            <a:ext cx="349200" cy="468360"/>
          </a:xfrm>
          <a:custGeom>
            <a:avLst/>
            <a:gdLst>
              <a:gd name="textAreaLeft" fmla="*/ 60840 w 349200"/>
              <a:gd name="textAreaRight" fmla="*/ 253080 w 349200"/>
              <a:gd name="textAreaTop" fmla="*/ 62640 h 468360"/>
              <a:gd name="textAreaBottom" fmla="*/ 405720 h 468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8" name="AutoShape 1029"/>
          <p:cNvSpPr/>
          <p:nvPr/>
        </p:nvSpPr>
        <p:spPr>
          <a:xfrm flipH="1">
            <a:off x="5992200" y="3743280"/>
            <a:ext cx="385560" cy="504720"/>
          </a:xfrm>
          <a:custGeom>
            <a:avLst/>
            <a:gdLst>
              <a:gd name="textAreaLeft" fmla="*/ 66960 w 385560"/>
              <a:gd name="textAreaRight" fmla="*/ 279360 w 385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9" name="AutoShape 1030"/>
          <p:cNvSpPr/>
          <p:nvPr/>
        </p:nvSpPr>
        <p:spPr>
          <a:xfrm flipH="1">
            <a:off x="6322320" y="3745080"/>
            <a:ext cx="439560" cy="504720"/>
          </a:xfrm>
          <a:custGeom>
            <a:avLst/>
            <a:gdLst>
              <a:gd name="textAreaLeft" fmla="*/ 76320 w 439560"/>
              <a:gd name="textAreaRight" fmla="*/ 318240 w 43956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0" name="Rectangle 1031"/>
          <p:cNvSpPr/>
          <p:nvPr/>
        </p:nvSpPr>
        <p:spPr>
          <a:xfrm>
            <a:off x="987480" y="789120"/>
            <a:ext cx="651024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799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Changing back small numbers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1" name="Text Box 1032"/>
          <p:cNvSpPr/>
          <p:nvPr/>
        </p:nvSpPr>
        <p:spPr>
          <a:xfrm>
            <a:off x="3981960" y="4957920"/>
            <a:ext cx="3651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 00516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2" name="Text Box 1034"/>
          <p:cNvSpPr/>
          <p:nvPr/>
        </p:nvSpPr>
        <p:spPr>
          <a:xfrm>
            <a:off x="6285960" y="4086360"/>
            <a:ext cx="1180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5 16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3" name="Text Box 1035"/>
          <p:cNvSpPr/>
          <p:nvPr/>
        </p:nvSpPr>
        <p:spPr>
          <a:xfrm>
            <a:off x="4406400" y="4094280"/>
            <a:ext cx="2039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000000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4" name="Text Box 1036"/>
          <p:cNvSpPr/>
          <p:nvPr/>
        </p:nvSpPr>
        <p:spPr>
          <a:xfrm>
            <a:off x="4650120" y="4114800"/>
            <a:ext cx="3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5" name="AutoShape 1037"/>
          <p:cNvSpPr/>
          <p:nvPr/>
        </p:nvSpPr>
        <p:spPr>
          <a:xfrm>
            <a:off x="4479840" y="2216160"/>
            <a:ext cx="4260960" cy="1150920"/>
          </a:xfrm>
          <a:prstGeom prst="wedgeRoundRectCallout">
            <a:avLst>
              <a:gd name="adj1" fmla="val 59277"/>
              <a:gd name="adj2" fmla="val 122967"/>
              <a:gd name="adj3" fmla="val 16667"/>
            </a:avLst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Hint: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 </a:t>
            </a: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</a:t>
            </a: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zeros to the left of the number.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6" name="AutoShape 1042"/>
          <p:cNvSpPr/>
          <p:nvPr/>
        </p:nvSpPr>
        <p:spPr>
          <a:xfrm flipH="1">
            <a:off x="4749840" y="3726000"/>
            <a:ext cx="349200" cy="504720"/>
          </a:xfrm>
          <a:custGeom>
            <a:avLst/>
            <a:gdLst>
              <a:gd name="textAreaLeft" fmla="*/ 60840 w 349200"/>
              <a:gd name="textAreaRight" fmla="*/ 253080 w 349200"/>
              <a:gd name="textAreaTop" fmla="*/ 67320 h 504720"/>
              <a:gd name="textAreaBottom" fmla="*/ 437400 h 504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3410154"/>
                <a:lnTo>
                  <a:pt x="21410" y="16784"/>
                </a:lnTo>
                <a:lnTo>
                  <a:pt x="17280" y="21600"/>
                </a:lnTo>
                <a:lnTo>
                  <a:pt x="12770" y="16784"/>
                </a:lnTo>
                <a:lnTo>
                  <a:pt x="14930" y="16784"/>
                </a:lnTo>
                <a:arcTo wR="7560" hR="21600" stAng="-1989846" swAng="-3052719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97" name="Group 1043"/>
          <p:cNvGrpSpPr/>
          <p:nvPr/>
        </p:nvGrpSpPr>
        <p:grpSpPr>
          <a:xfrm>
            <a:off x="1611360" y="2263680"/>
            <a:ext cx="3031920" cy="1804680"/>
            <a:chOff x="1611360" y="2263680"/>
            <a:chExt cx="3031920" cy="1804680"/>
          </a:xfrm>
        </p:grpSpPr>
        <p:sp>
          <p:nvSpPr>
            <p:cNvPr id="598" name="AutoShape 1044"/>
            <p:cNvSpPr/>
            <p:nvPr/>
          </p:nvSpPr>
          <p:spPr>
            <a:xfrm rot="10800000">
              <a:off x="3589200" y="3415680"/>
              <a:ext cx="246240" cy="652680"/>
            </a:xfrm>
            <a:prstGeom prst="upArrow">
              <a:avLst>
                <a:gd name="adj1" fmla="val 50000"/>
                <a:gd name="adj2" fmla="val 66265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9" name="Text Box 1045"/>
            <p:cNvSpPr/>
            <p:nvPr/>
          </p:nvSpPr>
          <p:spPr>
            <a:xfrm>
              <a:off x="1611360" y="2263680"/>
              <a:ext cx="303192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-6 so remember to move point </a:t>
              </a:r>
              <a:r>
                <a:rPr lang="en-GB" sz="24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left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for small numbers.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600" name="Picture 1046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1" name="Text Box 104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02" name="Picture 104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3" name="TextBox 23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4" name="TextBox 22"/>
          <p:cNvSpPr/>
          <p:nvPr/>
        </p:nvSpPr>
        <p:spPr>
          <a:xfrm>
            <a:off x="941400" y="4013280"/>
            <a:ext cx="34653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5.16 x 10 </a:t>
            </a:r>
            <a:r>
              <a:rPr lang="en-GB" sz="4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-6</a:t>
            </a: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5" name="TextBox 23"/>
          <p:cNvSpPr/>
          <p:nvPr/>
        </p:nvSpPr>
        <p:spPr>
          <a:xfrm>
            <a:off x="6592320" y="4021200"/>
            <a:ext cx="320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596" dur="indefinite" restart="never" nodeType="tmRoot">
          <p:childTnLst>
            <p:seq>
              <p:cTn id="1597" dur="indefinite" nodeType="mainSeq">
                <p:childTnLst>
                  <p:par>
                    <p:cTn id="1598" fill="hold">
                      <p:stCondLst>
                        <p:cond delay="indefinite"/>
                      </p:stCondLst>
                      <p:childTnLst>
                        <p:par>
                          <p:cTn id="1599" fill="hold">
                            <p:stCondLst>
                              <p:cond delay="0"/>
                            </p:stCondLst>
                            <p:childTnLst>
                              <p:par>
                                <p:cTn id="16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02" dur="80"/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03" dur="80"/>
                                        <p:tgtEl>
                                          <p:spTgt spid="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4" dur="80"/>
                                        <p:tgtEl>
                                          <p:spTgt spid="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5" fill="hold">
                      <p:stCondLst>
                        <p:cond delay="indefinite"/>
                      </p:stCondLst>
                      <p:childTnLst>
                        <p:par>
                          <p:cTn id="1606" fill="hold">
                            <p:stCondLst>
                              <p:cond delay="0"/>
                            </p:stCondLst>
                            <p:childTnLst>
                              <p:par>
                                <p:cTn id="160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09" dur="5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0" fill="hold">
                      <p:stCondLst>
                        <p:cond delay="indefinite"/>
                      </p:stCondLst>
                      <p:childTnLst>
                        <p:par>
                          <p:cTn id="1611" fill="hold">
                            <p:stCondLst>
                              <p:cond delay="0"/>
                            </p:stCondLst>
                            <p:childTnLst>
                              <p:par>
                                <p:cTn id="161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14" dur="5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7" fill="hold">
                      <p:stCondLst>
                        <p:cond delay="indefinite"/>
                      </p:stCondLst>
                      <p:childTnLst>
                        <p:par>
                          <p:cTn id="1618" fill="hold">
                            <p:stCondLst>
                              <p:cond delay="0"/>
                            </p:stCondLst>
                            <p:childTnLst>
                              <p:par>
                                <p:cTn id="1619" presetID="18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 additive="repl">
                                        <p:cTn id="1621"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2" fill="hold">
                      <p:stCondLst>
                        <p:cond delay="indefinite"/>
                      </p:stCondLst>
                      <p:childTnLst>
                        <p:par>
                          <p:cTn id="1623" fill="hold">
                            <p:stCondLst>
                              <p:cond delay="0"/>
                            </p:stCondLst>
                            <p:childTnLst>
                              <p:par>
                                <p:cTn id="1624" presetID="1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2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6" fill="hold">
                      <p:stCondLst>
                        <p:cond delay="indefinite"/>
                      </p:stCondLst>
                      <p:childTnLst>
                        <p:par>
                          <p:cTn id="1627" fill="hold">
                            <p:stCondLst>
                              <p:cond delay="0"/>
                            </p:stCondLst>
                            <p:childTnLst>
                              <p:par>
                                <p:cTn id="1628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629" dur="500"/>
                                        <p:tgtEl>
                                          <p:spTgt spid="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30" dur="500"/>
                                        <p:tgtEl>
                                          <p:spTgt spid="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1631"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3" fill="hold">
                      <p:stCondLst>
                        <p:cond delay="indefinite"/>
                      </p:stCondLst>
                      <p:childTnLst>
                        <p:par>
                          <p:cTn id="1634" fill="hold">
                            <p:stCondLst>
                              <p:cond delay="0"/>
                            </p:stCondLst>
                            <p:childTnLst>
                              <p:par>
                                <p:cTn id="163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37" dur="500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8" fill="hold">
                      <p:stCondLst>
                        <p:cond delay="indefinite"/>
                      </p:stCondLst>
                      <p:childTnLst>
                        <p:par>
                          <p:cTn id="1639" fill="hold">
                            <p:stCondLst>
                              <p:cond delay="0"/>
                            </p:stCondLst>
                            <p:childTnLst>
                              <p:par>
                                <p:cTn id="164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42" dur="5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3" fill="hold">
                      <p:stCondLst>
                        <p:cond delay="indefinite"/>
                      </p:stCondLst>
                      <p:childTnLst>
                        <p:par>
                          <p:cTn id="1644" fill="hold">
                            <p:stCondLst>
                              <p:cond delay="0"/>
                            </p:stCondLst>
                            <p:childTnLst>
                              <p:par>
                                <p:cTn id="164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47" dur="5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8" fill="hold">
                      <p:stCondLst>
                        <p:cond delay="indefinite"/>
                      </p:stCondLst>
                      <p:childTnLst>
                        <p:par>
                          <p:cTn id="1649" fill="hold">
                            <p:stCondLst>
                              <p:cond delay="0"/>
                            </p:stCondLst>
                            <p:childTnLst>
                              <p:par>
                                <p:cTn id="165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52" dur="5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3" fill="hold">
                      <p:stCondLst>
                        <p:cond delay="indefinite"/>
                      </p:stCondLst>
                      <p:childTnLst>
                        <p:par>
                          <p:cTn id="1654" fill="hold">
                            <p:stCondLst>
                              <p:cond delay="0"/>
                            </p:stCondLst>
                            <p:childTnLst>
                              <p:par>
                                <p:cTn id="165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57" dur="5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8" fill="hold">
                      <p:stCondLst>
                        <p:cond delay="indefinite"/>
                      </p:stCondLst>
                      <p:childTnLst>
                        <p:par>
                          <p:cTn id="1659" fill="hold">
                            <p:stCondLst>
                              <p:cond delay="0"/>
                            </p:stCondLst>
                            <p:childTnLst>
                              <p:par>
                                <p:cTn id="166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62" dur="5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3" fill="hold">
                      <p:stCondLst>
                        <p:cond delay="indefinite"/>
                      </p:stCondLst>
                      <p:childTnLst>
                        <p:par>
                          <p:cTn id="1664" fill="hold">
                            <p:stCondLst>
                              <p:cond delay="0"/>
                            </p:stCondLst>
                            <p:childTnLst>
                              <p:par>
                                <p:cTn id="166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67" dur="50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8" fill="hold">
                      <p:stCondLst>
                        <p:cond delay="indefinite"/>
                      </p:stCondLst>
                      <p:childTnLst>
                        <p:par>
                          <p:cTn id="1669" fill="hold">
                            <p:stCondLst>
                              <p:cond delay="0"/>
                            </p:stCondLst>
                            <p:childTnLst>
                              <p:par>
                                <p:cTn id="167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72"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6" name="Picture 19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7" name="Text Box 2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08" name="Picture 21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9" name="Text Box 22"/>
          <p:cNvSpPr/>
          <p:nvPr/>
        </p:nvSpPr>
        <p:spPr>
          <a:xfrm>
            <a:off x="1157400" y="2003400"/>
            <a:ext cx="7191360" cy="4363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(1)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(2)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(3)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(4)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(5)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(6)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(7)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(8)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(9)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(10)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10" name="Object 23"/>
          <p:cNvGraphicFramePr/>
          <p:nvPr/>
        </p:nvGraphicFramePr>
        <p:xfrm>
          <a:off x="2289240" y="2933640"/>
          <a:ext cx="1414440" cy="438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1" name="Object 2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9240" y="2933640"/>
                    <a:ext cx="1414440" cy="43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2" name="Object 24"/>
          <p:cNvGraphicFramePr/>
          <p:nvPr/>
        </p:nvGraphicFramePr>
        <p:xfrm>
          <a:off x="2235240" y="3321000"/>
          <a:ext cx="1523880" cy="461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13" name="Object 24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235240" y="3321000"/>
                    <a:ext cx="1523880" cy="46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4" name="Object 25"/>
          <p:cNvGraphicFramePr/>
          <p:nvPr/>
        </p:nvGraphicFramePr>
        <p:xfrm>
          <a:off x="2436840" y="2500200"/>
          <a:ext cx="1120680" cy="4302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615" name="Object 25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436840" y="2500200"/>
                    <a:ext cx="1120680" cy="43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6" name="Object 26"/>
          <p:cNvGraphicFramePr/>
          <p:nvPr/>
        </p:nvGraphicFramePr>
        <p:xfrm>
          <a:off x="2201760" y="3814920"/>
          <a:ext cx="1590840" cy="4284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617" name="Object 26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2201760" y="3814920"/>
                    <a:ext cx="1590840" cy="42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8" name="Object 27"/>
          <p:cNvGraphicFramePr/>
          <p:nvPr/>
        </p:nvGraphicFramePr>
        <p:xfrm>
          <a:off x="2403360" y="2033640"/>
          <a:ext cx="1187640" cy="45720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619" name="Object 27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2403360" y="2033640"/>
                    <a:ext cx="1187640" cy="45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20" name="Object 28"/>
          <p:cNvGraphicFramePr/>
          <p:nvPr/>
        </p:nvGraphicFramePr>
        <p:xfrm>
          <a:off x="2301840" y="4233960"/>
          <a:ext cx="1390680" cy="43020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621" name="Object 28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2301840" y="4233960"/>
                    <a:ext cx="1390680" cy="43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22" name="Object 29"/>
          <p:cNvGraphicFramePr/>
          <p:nvPr/>
        </p:nvGraphicFramePr>
        <p:xfrm>
          <a:off x="2077920" y="4591080"/>
          <a:ext cx="1838520" cy="49536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623" name="Object 29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2077920" y="4591080"/>
                    <a:ext cx="1838520" cy="49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24" name="Object 30"/>
          <p:cNvGraphicFramePr/>
          <p:nvPr/>
        </p:nvGraphicFramePr>
        <p:xfrm>
          <a:off x="2174760" y="5025960"/>
          <a:ext cx="1643040" cy="44460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625" name="Object 30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2174760" y="5025960"/>
                    <a:ext cx="1643040" cy="44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26" name="Object 31"/>
          <p:cNvGraphicFramePr/>
          <p:nvPr/>
        </p:nvGraphicFramePr>
        <p:xfrm>
          <a:off x="2111400" y="5419800"/>
          <a:ext cx="1771560" cy="477720"/>
        </p:xfrm>
        <a:graphic>
          <a:graphicData uri="http://schemas.openxmlformats.org/presentationml/2006/ole">
            <p:oleObj r:id="rId19" spid="">
              <p:embed/>
              <p:pic>
                <p:nvPicPr>
                  <p:cNvPr id="627" name="Object 31"/>
                  <p:cNvPicPr/>
                  <p:nvPr/>
                </p:nvPicPr>
                <p:blipFill>
                  <a:blip r:embed="rId20"/>
                  <a:stretch/>
                </p:blipFill>
                <p:spPr>
                  <a:xfrm>
                    <a:off x="2111400" y="5419800"/>
                    <a:ext cx="1771560" cy="47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28" name="Object 32"/>
          <p:cNvGraphicFramePr/>
          <p:nvPr/>
        </p:nvGraphicFramePr>
        <p:xfrm>
          <a:off x="2033640" y="5913360"/>
          <a:ext cx="1927080" cy="463680"/>
        </p:xfrm>
        <a:graphic>
          <a:graphicData uri="http://schemas.openxmlformats.org/presentationml/2006/ole">
            <p:oleObj r:id="rId21" spid="">
              <p:embed/>
              <p:pic>
                <p:nvPicPr>
                  <p:cNvPr id="629" name="Object 32"/>
                  <p:cNvPicPr/>
                  <p:nvPr/>
                </p:nvPicPr>
                <p:blipFill>
                  <a:blip r:embed="rId22"/>
                  <a:stretch/>
                </p:blipFill>
                <p:spPr>
                  <a:xfrm>
                    <a:off x="2033640" y="5913360"/>
                    <a:ext cx="1927080" cy="46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30" name="Text Box 33"/>
          <p:cNvSpPr/>
          <p:nvPr/>
        </p:nvSpPr>
        <p:spPr>
          <a:xfrm>
            <a:off x="3915360" y="2033640"/>
            <a:ext cx="1746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 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1" name="Text Box 34"/>
          <p:cNvSpPr/>
          <p:nvPr/>
        </p:nvSpPr>
        <p:spPr>
          <a:xfrm>
            <a:off x="3915720" y="2455920"/>
            <a:ext cx="1963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 09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2" name="Text Box 35"/>
          <p:cNvSpPr/>
          <p:nvPr/>
        </p:nvSpPr>
        <p:spPr>
          <a:xfrm>
            <a:off x="3915360" y="2894040"/>
            <a:ext cx="1746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0.005 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3" name="Text Box 36"/>
          <p:cNvSpPr/>
          <p:nvPr/>
        </p:nvSpPr>
        <p:spPr>
          <a:xfrm>
            <a:off x="3917160" y="3294000"/>
            <a:ext cx="2719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0.000 000 62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4" name="Text Box 37"/>
          <p:cNvSpPr/>
          <p:nvPr/>
        </p:nvSpPr>
        <p:spPr>
          <a:xfrm>
            <a:off x="3917160" y="3770280"/>
            <a:ext cx="2719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0.000 006 45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5" name="Text Box 38"/>
          <p:cNvSpPr/>
          <p:nvPr/>
        </p:nvSpPr>
        <p:spPr>
          <a:xfrm>
            <a:off x="3917160" y="4189320"/>
            <a:ext cx="2719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0.000 000 53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6" name="Text Box 39"/>
          <p:cNvSpPr/>
          <p:nvPr/>
        </p:nvSpPr>
        <p:spPr>
          <a:xfrm>
            <a:off x="3926520" y="4578480"/>
            <a:ext cx="2662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0.000 009 17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7" name="Text Box 40"/>
          <p:cNvSpPr/>
          <p:nvPr/>
        </p:nvSpPr>
        <p:spPr>
          <a:xfrm>
            <a:off x="3915720" y="4989600"/>
            <a:ext cx="1906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0.002 12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8" name="Text Box 41"/>
          <p:cNvSpPr/>
          <p:nvPr/>
        </p:nvSpPr>
        <p:spPr>
          <a:xfrm>
            <a:off x="3916800" y="5400720"/>
            <a:ext cx="250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0.000 020 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9" name="Text Box 42"/>
          <p:cNvSpPr/>
          <p:nvPr/>
        </p:nvSpPr>
        <p:spPr>
          <a:xfrm>
            <a:off x="3925080" y="5886360"/>
            <a:ext cx="3692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0.000 000 006 032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0" name="Rectangle 44"/>
          <p:cNvSpPr/>
          <p:nvPr/>
        </p:nvSpPr>
        <p:spPr>
          <a:xfrm>
            <a:off x="987480" y="789120"/>
            <a:ext cx="651024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799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Changing back small numbers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1" name="TextBox 28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673" dur="indefinite" restart="never" nodeType="tmRoot">
          <p:childTnLst>
            <p:seq>
              <p:cTn id="1674" dur="indefinite" nodeType="mainSeq">
                <p:childTnLst>
                  <p:par>
                    <p:cTn id="1675" fill="hold">
                      <p:stCondLst>
                        <p:cond delay="indefinite"/>
                      </p:stCondLst>
                      <p:childTnLst>
                        <p:par>
                          <p:cTn id="1676" fill="hold">
                            <p:stCondLst>
                              <p:cond delay="0"/>
                            </p:stCondLst>
                            <p:childTnLst>
                              <p:par>
                                <p:cTn id="167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79"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0" fill="hold">
                      <p:stCondLst>
                        <p:cond delay="indefinite"/>
                      </p:stCondLst>
                      <p:childTnLst>
                        <p:par>
                          <p:cTn id="1681" fill="hold">
                            <p:stCondLst>
                              <p:cond delay="0"/>
                            </p:stCondLst>
                            <p:childTnLst>
                              <p:par>
                                <p:cTn id="168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84"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5" fill="hold">
                      <p:stCondLst>
                        <p:cond delay="indefinite"/>
                      </p:stCondLst>
                      <p:childTnLst>
                        <p:par>
                          <p:cTn id="1686" fill="hold">
                            <p:stCondLst>
                              <p:cond delay="0"/>
                            </p:stCondLst>
                            <p:childTnLst>
                              <p:par>
                                <p:cTn id="168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89" dur="5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0" fill="hold">
                      <p:stCondLst>
                        <p:cond delay="indefinite"/>
                      </p:stCondLst>
                      <p:childTnLst>
                        <p:par>
                          <p:cTn id="1691" fill="hold">
                            <p:stCondLst>
                              <p:cond delay="0"/>
                            </p:stCondLst>
                            <p:childTnLst>
                              <p:par>
                                <p:cTn id="169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94"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5" fill="hold">
                      <p:stCondLst>
                        <p:cond delay="indefinite"/>
                      </p:stCondLst>
                      <p:childTnLst>
                        <p:par>
                          <p:cTn id="1696" fill="hold">
                            <p:stCondLst>
                              <p:cond delay="0"/>
                            </p:stCondLst>
                            <p:childTnLst>
                              <p:par>
                                <p:cTn id="169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99"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0" fill="hold">
                      <p:stCondLst>
                        <p:cond delay="indefinite"/>
                      </p:stCondLst>
                      <p:childTnLst>
                        <p:par>
                          <p:cTn id="1701" fill="hold">
                            <p:stCondLst>
                              <p:cond delay="0"/>
                            </p:stCondLst>
                            <p:childTnLst>
                              <p:par>
                                <p:cTn id="170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04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5" fill="hold">
                      <p:stCondLst>
                        <p:cond delay="indefinite"/>
                      </p:stCondLst>
                      <p:childTnLst>
                        <p:par>
                          <p:cTn id="1706" fill="hold">
                            <p:stCondLst>
                              <p:cond delay="0"/>
                            </p:stCondLst>
                            <p:childTnLst>
                              <p:par>
                                <p:cTn id="170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09"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0" fill="hold">
                      <p:stCondLst>
                        <p:cond delay="indefinite"/>
                      </p:stCondLst>
                      <p:childTnLst>
                        <p:par>
                          <p:cTn id="1711" fill="hold">
                            <p:stCondLst>
                              <p:cond delay="0"/>
                            </p:stCondLst>
                            <p:childTnLst>
                              <p:par>
                                <p:cTn id="171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14"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5" fill="hold">
                      <p:stCondLst>
                        <p:cond delay="indefinite"/>
                      </p:stCondLst>
                      <p:childTnLst>
                        <p:par>
                          <p:cTn id="1716" fill="hold">
                            <p:stCondLst>
                              <p:cond delay="0"/>
                            </p:stCondLst>
                            <p:childTnLst>
                              <p:par>
                                <p:cTn id="171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19" dur="5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0" fill="hold">
                      <p:stCondLst>
                        <p:cond delay="indefinite"/>
                      </p:stCondLst>
                      <p:childTnLst>
                        <p:par>
                          <p:cTn id="1721" fill="hold">
                            <p:stCondLst>
                              <p:cond delay="0"/>
                            </p:stCondLst>
                            <p:childTnLst>
                              <p:par>
                                <p:cTn id="172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24" dur="5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74" name="Rectangle 67"/>
          <p:cNvSpPr/>
          <p:nvPr/>
        </p:nvSpPr>
        <p:spPr>
          <a:xfrm>
            <a:off x="1033560" y="70164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Very large numbers!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5" name="Picture 70" descr="ag00433_"/>
          <p:cNvPicPr/>
          <p:nvPr/>
        </p:nvPicPr>
        <p:blipFill>
          <a:blip r:embed="rId1"/>
          <a:stretch/>
        </p:blipFill>
        <p:spPr>
          <a:xfrm>
            <a:off x="6581880" y="765000"/>
            <a:ext cx="2128680" cy="1678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" name="Picture 71" descr="mp00646_"/>
          <p:cNvPicPr/>
          <p:nvPr/>
        </p:nvPicPr>
        <p:blipFill>
          <a:blip r:embed="rId2"/>
          <a:stretch/>
        </p:blipFill>
        <p:spPr>
          <a:xfrm>
            <a:off x="866880" y="4489560"/>
            <a:ext cx="1474560" cy="1385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" name="Picture 74" descr="j0095737"/>
          <p:cNvPicPr/>
          <p:nvPr/>
        </p:nvPicPr>
        <p:blipFill>
          <a:blip r:embed="rId3"/>
          <a:stretch/>
        </p:blipFill>
        <p:spPr>
          <a:xfrm>
            <a:off x="2021040" y="3968640"/>
            <a:ext cx="1065240" cy="60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" name="Picture 75" descr="j0095737"/>
          <p:cNvPicPr/>
          <p:nvPr/>
        </p:nvPicPr>
        <p:blipFill>
          <a:blip r:embed="rId4"/>
          <a:stretch/>
        </p:blipFill>
        <p:spPr>
          <a:xfrm>
            <a:off x="2635200" y="3639960"/>
            <a:ext cx="1065240" cy="60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" name="Picture 76" descr="j0095737"/>
          <p:cNvPicPr/>
          <p:nvPr/>
        </p:nvPicPr>
        <p:blipFill>
          <a:blip r:embed="rId5"/>
          <a:stretch/>
        </p:blipFill>
        <p:spPr>
          <a:xfrm>
            <a:off x="3151080" y="3303720"/>
            <a:ext cx="1065240" cy="609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0" name="Picture 77" descr="j0095737"/>
          <p:cNvPicPr/>
          <p:nvPr/>
        </p:nvPicPr>
        <p:blipFill>
          <a:blip r:embed="rId6"/>
          <a:stretch/>
        </p:blipFill>
        <p:spPr>
          <a:xfrm>
            <a:off x="3724200" y="3022560"/>
            <a:ext cx="1065240" cy="609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Picture 78" descr="j0095737"/>
          <p:cNvPicPr/>
          <p:nvPr/>
        </p:nvPicPr>
        <p:blipFill>
          <a:blip r:embed="rId7"/>
          <a:stretch/>
        </p:blipFill>
        <p:spPr>
          <a:xfrm>
            <a:off x="4317840" y="2727360"/>
            <a:ext cx="1065240" cy="60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AutoShape 80"/>
          <p:cNvSpPr/>
          <p:nvPr/>
        </p:nvSpPr>
        <p:spPr>
          <a:xfrm>
            <a:off x="6121440" y="1249200"/>
            <a:ext cx="1679400" cy="1511640"/>
          </a:xfrm>
          <a:prstGeom prst="irregularSeal1">
            <a:avLst/>
          </a:prstGeom>
          <a:gradFill rotWithShape="0">
            <a:gsLst>
              <a:gs pos="0">
                <a:srgbClr val="FF9900"/>
              </a:gs>
              <a:gs pos="100000">
                <a:srgbClr val="FF0000"/>
              </a:gs>
            </a:gsLst>
            <a:lin ang="5400000"/>
          </a:gra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BOOM!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" name="Line 82"/>
          <p:cNvSpPr/>
          <p:nvPr/>
        </p:nvSpPr>
        <p:spPr>
          <a:xfrm flipV="1">
            <a:off x="2370240" y="2295360"/>
            <a:ext cx="4441680" cy="2500560"/>
          </a:xfrm>
          <a:prstGeom prst="line">
            <a:avLst/>
          </a:prstGeom>
          <a:ln w="7632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" name="Text Box 84"/>
          <p:cNvSpPr/>
          <p:nvPr/>
        </p:nvSpPr>
        <p:spPr>
          <a:xfrm>
            <a:off x="4520880" y="3639960"/>
            <a:ext cx="1559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far?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" name="Text Box 83"/>
          <p:cNvSpPr/>
          <p:nvPr/>
        </p:nvSpPr>
        <p:spPr>
          <a:xfrm>
            <a:off x="4781880" y="4246560"/>
            <a:ext cx="4094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92 000 000 miles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6" name="Picture 85" descr="j0095737"/>
          <p:cNvPicPr/>
          <p:nvPr/>
        </p:nvPicPr>
        <p:blipFill>
          <a:blip r:embed="rId8"/>
          <a:stretch/>
        </p:blipFill>
        <p:spPr>
          <a:xfrm>
            <a:off x="4916520" y="2395440"/>
            <a:ext cx="1065240" cy="60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" name="Picture 79" descr="j0095737"/>
          <p:cNvPicPr/>
          <p:nvPr/>
        </p:nvPicPr>
        <p:blipFill>
          <a:blip r:embed="rId9"/>
          <a:stretch/>
        </p:blipFill>
        <p:spPr>
          <a:xfrm>
            <a:off x="5532480" y="2062080"/>
            <a:ext cx="1065240" cy="60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" name="Picture 86" descr="scottishflag"/>
          <p:cNvPicPr/>
          <p:nvPr/>
        </p:nvPicPr>
        <p:blipFill>
          <a:blip r:embed="rId10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Text Box 8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" name="TextBox 20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fill="hold" nodeType="clickEffect" presetSubtype="27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fill="hold" nodeType="clickEffect" presetSubtype="27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37" dur="1" fill="hold">
                                    <p:stCondLst>
                                      <p:cond evt="end">
                                        <p:tn val="35"/>
                                      </p:cond>
                                    </p:stCondLst>
                                  </p:cTn>
                                  <p:tgtEl>
                                    <p:spTgt spid="77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41" dur="1" fill="hold">
                                    <p:stCondLst>
                                      <p:cond evt="end">
                                        <p:tn val="39"/>
                                      </p:cond>
                                    </p:stCondLst>
                                  </p:cTn>
                                  <p:tgtEl>
                                    <p:spTgt spid="78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45" dur="1" fill="hold">
                                    <p:stCondLst>
                                      <p:cond evt="end">
                                        <p:tn val="43"/>
                                      </p:cond>
                                    </p:stCondLst>
                                  </p:cTn>
                                  <p:tgtEl>
                                    <p:spTgt spid="79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49" dur="1" fill="hold">
                                    <p:stCondLst>
                                      <p:cond evt="end">
                                        <p:tn val="47"/>
                                      </p:cond>
                                    </p:stCondLst>
                                  </p:cTn>
                                  <p:tgtEl>
                                    <p:spTgt spid="80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53" dur="1" fill="hold">
                                    <p:stCondLst>
                                      <p:cond evt="end">
                                        <p:tn val="51"/>
                                      </p:cond>
                                    </p:stCondLst>
                                  </p:cTn>
                                  <p:tgtEl>
                                    <p:spTgt spid="81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57" dur="1" fill="hold">
                                    <p:stCondLst>
                                      <p:cond evt="end">
                                        <p:tn val="55"/>
                                      </p:cond>
                                    </p:stCondLst>
                                  </p:cTn>
                                  <p:tgtEl>
                                    <p:spTgt spid="86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61" dur="1" fill="hold">
                                    <p:stCondLst>
                                      <p:cond evt="end">
                                        <p:tn val="59"/>
                                      </p:cond>
                                    </p:stCondLst>
                                  </p:cTn>
                                  <p:tgtEl>
                                    <p:spTgt spid="87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1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24"/>
          <p:cNvGrpSpPr/>
          <p:nvPr/>
        </p:nvGrpSpPr>
        <p:grpSpPr>
          <a:xfrm>
            <a:off x="1400040" y="4178160"/>
            <a:ext cx="6943680" cy="2213280"/>
            <a:chOff x="1400040" y="4178160"/>
            <a:chExt cx="6943680" cy="2213280"/>
          </a:xfrm>
        </p:grpSpPr>
        <p:sp>
          <p:nvSpPr>
            <p:cNvPr id="92" name="Text Box 23"/>
            <p:cNvSpPr/>
            <p:nvPr/>
          </p:nvSpPr>
          <p:spPr>
            <a:xfrm>
              <a:off x="1400040" y="5870520"/>
              <a:ext cx="65088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How many seconds in 70 years?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pic>
          <p:nvPicPr>
            <p:cNvPr id="93" name="Picture 16" descr="ag00174_"/>
            <p:cNvPicPr/>
            <p:nvPr/>
          </p:nvPicPr>
          <p:blipFill>
            <a:blip r:embed="rId1"/>
            <a:stretch/>
          </p:blipFill>
          <p:spPr>
            <a:xfrm>
              <a:off x="6949800" y="4178160"/>
              <a:ext cx="1393920" cy="13939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94" name="Text Box 22"/>
          <p:cNvSpPr/>
          <p:nvPr/>
        </p:nvSpPr>
        <p:spPr>
          <a:xfrm>
            <a:off x="1349280" y="5970600"/>
            <a:ext cx="6403680" cy="52092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70 years = 2 200 000 000 seconds!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96" name="Rectangle 3"/>
          <p:cNvSpPr/>
          <p:nvPr/>
        </p:nvSpPr>
        <p:spPr>
          <a:xfrm>
            <a:off x="1289160" y="57960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Very large numbers!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7" name="Group 21"/>
          <p:cNvGrpSpPr/>
          <p:nvPr/>
        </p:nvGrpSpPr>
        <p:grpSpPr>
          <a:xfrm>
            <a:off x="2290680" y="1593720"/>
            <a:ext cx="3825720" cy="3822480"/>
            <a:chOff x="2290680" y="1593720"/>
            <a:chExt cx="3825720" cy="3822480"/>
          </a:xfrm>
        </p:grpSpPr>
        <p:sp>
          <p:nvSpPr>
            <p:cNvPr id="98" name="AutoShape 20"/>
            <p:cNvSpPr/>
            <p:nvPr/>
          </p:nvSpPr>
          <p:spPr>
            <a:xfrm>
              <a:off x="2290680" y="1593720"/>
              <a:ext cx="3825720" cy="914400"/>
            </a:xfrm>
            <a:custGeom>
              <a:avLst/>
              <a:gdLst>
                <a:gd name="textAreaLeft" fmla="*/ 0 w 3825720"/>
                <a:gd name="textAreaRight" fmla="*/ 3826080 w 3825720"/>
                <a:gd name="textAreaTop" fmla="*/ 118440 h 914400"/>
                <a:gd name="textAreaBottom" fmla="*/ 795960 h 9144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1400"/>
                  </a:moveTo>
                  <a:cubicBezTo>
                    <a:pt x="3600" y="-3560"/>
                    <a:pt x="7200" y="6360"/>
                    <a:pt x="10800" y="1400"/>
                  </a:cubicBezTo>
                  <a:cubicBezTo>
                    <a:pt x="14400" y="-3560"/>
                    <a:pt x="18000" y="6360"/>
                    <a:pt x="21600" y="1400"/>
                  </a:cubicBezTo>
                  <a:lnTo>
                    <a:pt x="21600" y="20200"/>
                  </a:lnTo>
                  <a:cubicBezTo>
                    <a:pt x="18000" y="25160"/>
                    <a:pt x="14400" y="15240"/>
                    <a:pt x="10800" y="20200"/>
                  </a:cubicBezTo>
                  <a:cubicBezTo>
                    <a:pt x="7200" y="25160"/>
                    <a:pt x="3600" y="15240"/>
                    <a:pt x="0" y="20200"/>
                  </a:cubicBez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66"/>
                  </a:solidFill>
                  <a:effectLst/>
                  <a:uFillTx/>
                  <a:latin typeface="Cooper Black"/>
                </a:rPr>
                <a:t>Happy 70</a:t>
              </a:r>
              <a:r>
                <a:rPr lang="en-GB" sz="2400" b="0" u="none" strike="noStrike" baseline="30000">
                  <a:solidFill>
                    <a:srgbClr val="000066"/>
                  </a:solidFill>
                  <a:effectLst/>
                  <a:uFillTx/>
                  <a:latin typeface="Cooper Black"/>
                </a:rPr>
                <a:t>th</a:t>
              </a:r>
              <a:r>
                <a:rPr lang="en-GB" sz="2400" b="0" u="none" strike="noStrike">
                  <a:solidFill>
                    <a:srgbClr val="000066"/>
                  </a:solidFill>
                  <a:effectLst/>
                  <a:uFillTx/>
                  <a:latin typeface="Cooper Black"/>
                </a:rPr>
                <a:t> Birthday!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pic>
          <p:nvPicPr>
            <p:cNvPr id="99" name="Picture 15" descr="ag00624_"/>
            <p:cNvPicPr/>
            <p:nvPr/>
          </p:nvPicPr>
          <p:blipFill>
            <a:blip r:embed="rId2"/>
            <a:stretch/>
          </p:blipFill>
          <p:spPr>
            <a:xfrm>
              <a:off x="3539880" y="3490560"/>
              <a:ext cx="1809720" cy="192564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100" name="Picture 17" descr="ag00328_"/>
          <p:cNvPicPr/>
          <p:nvPr/>
        </p:nvPicPr>
        <p:blipFill>
          <a:blip r:embed="rId3"/>
          <a:stretch/>
        </p:blipFill>
        <p:spPr>
          <a:xfrm>
            <a:off x="3228840" y="1797120"/>
            <a:ext cx="2551320" cy="378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AutoShape 18"/>
          <p:cNvSpPr/>
          <p:nvPr/>
        </p:nvSpPr>
        <p:spPr>
          <a:xfrm>
            <a:off x="2736720" y="4129200"/>
            <a:ext cx="3637080" cy="2473200"/>
          </a:xfrm>
          <a:prstGeom prst="irregularSeal1">
            <a:avLst/>
          </a:prstGeom>
          <a:solidFill>
            <a:srgbClr val="000066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SPLAT!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2" name="Picture 25" descr="scottishflag"/>
          <p:cNvPicPr/>
          <p:nvPr/>
        </p:nvPicPr>
        <p:blipFill>
          <a:blip r:embed="rId4"/>
          <a:stretch/>
        </p:blipFill>
        <p:spPr>
          <a:xfrm>
            <a:off x="157320" y="641520"/>
            <a:ext cx="647640" cy="475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3" name="Text Box 26"/>
          <p:cNvSpPr/>
          <p:nvPr/>
        </p:nvSpPr>
        <p:spPr>
          <a:xfrm rot="16200000">
            <a:off x="-1541160" y="417060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4" name="Picture 27" descr="Office Objects 0572"/>
          <p:cNvPicPr/>
          <p:nvPr/>
        </p:nvPicPr>
        <p:blipFill>
          <a:blip r:embed="rId5"/>
          <a:stretch/>
        </p:blipFill>
        <p:spPr>
          <a:xfrm>
            <a:off x="7246800" y="24912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TextBox 17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81" dur="indefinite" restart="never" nodeType="tmRoot">
          <p:childTnLst>
            <p:seq>
              <p:cTn id="82" dur="indefinite" nodeType="mainSeq">
                <p:childTnLst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Box 13"/>
          <p:cNvSpPr/>
          <p:nvPr/>
        </p:nvSpPr>
        <p:spPr>
          <a:xfrm>
            <a:off x="-1044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7" name="Picture 53" descr="AG00447_(p)"/>
          <p:cNvPicPr/>
          <p:nvPr/>
        </p:nvPicPr>
        <p:blipFill>
          <a:blip r:embed="rId1"/>
          <a:stretch/>
        </p:blipFill>
        <p:spPr>
          <a:xfrm>
            <a:off x="6039000" y="3381480"/>
            <a:ext cx="3105000" cy="2936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8" name="Picture 46" descr="ag00630_"/>
          <p:cNvPicPr/>
          <p:nvPr/>
        </p:nvPicPr>
        <p:blipFill>
          <a:blip r:embed="rId2"/>
          <a:stretch/>
        </p:blipFill>
        <p:spPr>
          <a:xfrm>
            <a:off x="3179880" y="2868480"/>
            <a:ext cx="3190680" cy="2811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9" name="Picture 54" descr="AG00448_(p)"/>
          <p:cNvPicPr/>
          <p:nvPr/>
        </p:nvPicPr>
        <p:blipFill>
          <a:blip r:embed="rId3"/>
          <a:stretch/>
        </p:blipFill>
        <p:spPr>
          <a:xfrm>
            <a:off x="803160" y="1297080"/>
            <a:ext cx="1836720" cy="1836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0" name="Picture 55" descr="AG00621_(p)"/>
          <p:cNvPicPr/>
          <p:nvPr/>
        </p:nvPicPr>
        <p:blipFill>
          <a:blip r:embed="rId4"/>
          <a:stretch/>
        </p:blipFill>
        <p:spPr>
          <a:xfrm>
            <a:off x="1719360" y="3465360"/>
            <a:ext cx="1463400" cy="2116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1" name="Picture 13" descr="ag00043_"/>
          <p:cNvPicPr/>
          <p:nvPr/>
        </p:nvPicPr>
        <p:blipFill>
          <a:blip r:embed="rId5"/>
          <a:stretch/>
        </p:blipFill>
        <p:spPr>
          <a:xfrm>
            <a:off x="2400480" y="3036960"/>
            <a:ext cx="1923840" cy="33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" name="Text Box 5"/>
          <p:cNvSpPr/>
          <p:nvPr/>
        </p:nvSpPr>
        <p:spPr>
          <a:xfrm>
            <a:off x="3633840" y="1744560"/>
            <a:ext cx="5068800" cy="9478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Dinosaurs roamed the earth 228 million years ago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" name="Rectangle 7"/>
          <p:cNvSpPr/>
          <p:nvPr/>
        </p:nvSpPr>
        <p:spPr>
          <a:xfrm>
            <a:off x="1355760" y="55728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Very large numbers!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4" name="Picture 60" descr="scottishflag"/>
          <p:cNvPicPr/>
          <p:nvPr/>
        </p:nvPicPr>
        <p:blipFill>
          <a:blip r:embed="rId6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Text Box 6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6" name="Picture 62" descr="Office Objects 0572"/>
          <p:cNvPicPr/>
          <p:nvPr/>
        </p:nvPicPr>
        <p:blipFill>
          <a:blip r:embed="rId7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out"/>
  </p:transition>
  <p:timing>
    <p:tnLst>
      <p:par>
        <p:cTn id="110" dur="indefinite" restart="never" nodeType="tmRoot">
          <p:childTnLst>
            <p:seq>
              <p:cTn id="111" dur="indefinite" nodeType="mainSeq">
                <p:childTnLst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4"/>
          <p:cNvSpPr/>
          <p:nvPr/>
        </p:nvSpPr>
        <p:spPr>
          <a:xfrm>
            <a:off x="1434960" y="69372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Short hand !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" name="Text Box 11"/>
          <p:cNvSpPr/>
          <p:nvPr/>
        </p:nvSpPr>
        <p:spPr>
          <a:xfrm>
            <a:off x="3002040" y="2857680"/>
            <a:ext cx="2125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100 = 10 x 10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" name="Text Box 12"/>
          <p:cNvSpPr/>
          <p:nvPr/>
        </p:nvSpPr>
        <p:spPr>
          <a:xfrm>
            <a:off x="2601000" y="3503520"/>
            <a:ext cx="3072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1 000 = 10 x 10 x 10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" name="Text Box 13"/>
          <p:cNvSpPr/>
          <p:nvPr/>
        </p:nvSpPr>
        <p:spPr>
          <a:xfrm>
            <a:off x="2065320" y="4722840"/>
            <a:ext cx="4746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100 000 = 10 x 10 x 10 x 10 x 10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" name="Text Box 14"/>
          <p:cNvSpPr/>
          <p:nvPr/>
        </p:nvSpPr>
        <p:spPr>
          <a:xfrm>
            <a:off x="2364840" y="4119480"/>
            <a:ext cx="390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10 000 = 10 x 10 x 10 x 10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" name="Text Box 15"/>
          <p:cNvSpPr/>
          <p:nvPr/>
        </p:nvSpPr>
        <p:spPr>
          <a:xfrm>
            <a:off x="1740240" y="5383080"/>
            <a:ext cx="5694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1 000 000 = 10 x 10 x 10 x 10 x 10 x 10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" name="Text Box 16"/>
          <p:cNvSpPr/>
          <p:nvPr/>
        </p:nvSpPr>
        <p:spPr>
          <a:xfrm>
            <a:off x="3382920" y="2327400"/>
            <a:ext cx="777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4" name="Picture 26" descr="ag00218_"/>
          <p:cNvPicPr/>
          <p:nvPr/>
        </p:nvPicPr>
        <p:blipFill>
          <a:blip r:embed="rId1"/>
          <a:stretch/>
        </p:blipFill>
        <p:spPr>
          <a:xfrm>
            <a:off x="7182000" y="2359080"/>
            <a:ext cx="1417320" cy="108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5" name="Picture 27" descr="scottishflag"/>
          <p:cNvPicPr/>
          <p:nvPr/>
        </p:nvPicPr>
        <p:blipFill>
          <a:blip r:embed="rId2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Text Box 2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7" name="Picture 29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" name="TextBox 20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" name="TextBox 19"/>
          <p:cNvSpPr/>
          <p:nvPr/>
        </p:nvSpPr>
        <p:spPr>
          <a:xfrm>
            <a:off x="3917880" y="2263680"/>
            <a:ext cx="104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" name="TextBox 20"/>
          <p:cNvSpPr/>
          <p:nvPr/>
        </p:nvSpPr>
        <p:spPr>
          <a:xfrm>
            <a:off x="4929840" y="2793960"/>
            <a:ext cx="1076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" name="TextBox 21"/>
          <p:cNvSpPr/>
          <p:nvPr/>
        </p:nvSpPr>
        <p:spPr>
          <a:xfrm>
            <a:off x="5488560" y="3440160"/>
            <a:ext cx="1076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" name="TextBox 22"/>
          <p:cNvSpPr/>
          <p:nvPr/>
        </p:nvSpPr>
        <p:spPr>
          <a:xfrm>
            <a:off x="6134760" y="4056120"/>
            <a:ext cx="1076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3" name="TextBox 23"/>
          <p:cNvSpPr/>
          <p:nvPr/>
        </p:nvSpPr>
        <p:spPr>
          <a:xfrm>
            <a:off x="6722280" y="4659480"/>
            <a:ext cx="1076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4" name="TextBox 24"/>
          <p:cNvSpPr/>
          <p:nvPr/>
        </p:nvSpPr>
        <p:spPr>
          <a:xfrm>
            <a:off x="7323840" y="5319720"/>
            <a:ext cx="1076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17" dur="indefinite" restart="never" nodeType="tmRoot">
          <p:childTnLst>
            <p:seq>
              <p:cTn id="118" dur="indefinite" nodeType="mainSeq">
                <p:childTnLst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8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9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" dur="8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" dur="8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2" dur="8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" dur="8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4" dur="8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5" dur="8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8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6" dur="8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7" dur="8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8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8" dur="8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9" dur="8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026"/>
          <p:cNvSpPr/>
          <p:nvPr/>
        </p:nvSpPr>
        <p:spPr>
          <a:xfrm>
            <a:off x="1311120" y="70164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Standard Form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" name="Text Box 1027"/>
          <p:cNvSpPr/>
          <p:nvPr/>
        </p:nvSpPr>
        <p:spPr>
          <a:xfrm>
            <a:off x="3192480" y="1928880"/>
            <a:ext cx="2125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200 = 2 x 100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" name="Text Box 1028"/>
          <p:cNvSpPr/>
          <p:nvPr/>
        </p:nvSpPr>
        <p:spPr>
          <a:xfrm>
            <a:off x="2906640" y="2544840"/>
            <a:ext cx="2546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4 000 = 4 x 1000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" name="Text Box 1029"/>
          <p:cNvSpPr/>
          <p:nvPr/>
        </p:nvSpPr>
        <p:spPr>
          <a:xfrm>
            <a:off x="2506680" y="3778200"/>
            <a:ext cx="3278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500 000 = 5 x 100 000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" name="Text Box 1030"/>
          <p:cNvSpPr/>
          <p:nvPr/>
        </p:nvSpPr>
        <p:spPr>
          <a:xfrm>
            <a:off x="2709720" y="3125880"/>
            <a:ext cx="2967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70 000 = 7 x 10 000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" name="Text Box 1031"/>
          <p:cNvSpPr/>
          <p:nvPr/>
        </p:nvSpPr>
        <p:spPr>
          <a:xfrm>
            <a:off x="2296800" y="4438800"/>
            <a:ext cx="380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3 000 000 = 3 x 1 000 000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41" name="Group 1041"/>
          <p:cNvGrpSpPr/>
          <p:nvPr/>
        </p:nvGrpSpPr>
        <p:grpSpPr>
          <a:xfrm>
            <a:off x="1461960" y="5191200"/>
            <a:ext cx="4577040" cy="1666800"/>
            <a:chOff x="1461960" y="5191200"/>
            <a:chExt cx="4577040" cy="1666800"/>
          </a:xfrm>
        </p:grpSpPr>
        <p:pic>
          <p:nvPicPr>
            <p:cNvPr id="142" name="Picture 1039" descr="j0076187"/>
            <p:cNvPicPr/>
            <p:nvPr/>
          </p:nvPicPr>
          <p:blipFill>
            <a:blip r:embed="rId1"/>
            <a:stretch/>
          </p:blipFill>
          <p:spPr>
            <a:xfrm>
              <a:off x="1461960" y="5191200"/>
              <a:ext cx="1863000" cy="1666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43" name="Picture 1040" descr="j0076135"/>
            <p:cNvPicPr/>
            <p:nvPr/>
          </p:nvPicPr>
          <p:blipFill>
            <a:blip r:embed="rId2"/>
            <a:stretch/>
          </p:blipFill>
          <p:spPr>
            <a:xfrm>
              <a:off x="3334680" y="5432040"/>
              <a:ext cx="2704320" cy="1398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44" name="AutoShape 1042"/>
          <p:cNvSpPr/>
          <p:nvPr/>
        </p:nvSpPr>
        <p:spPr>
          <a:xfrm>
            <a:off x="4359240" y="4848120"/>
            <a:ext cx="3511440" cy="987480"/>
          </a:xfrm>
          <a:prstGeom prst="wedgeRoundRectCallout">
            <a:avLst>
              <a:gd name="adj1" fmla="val -91138"/>
              <a:gd name="adj2" fmla="val 67203"/>
              <a:gd name="adj3" fmla="val 16667"/>
            </a:avLst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This is also known as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Scientific Notation.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5" name="Picture 1044" descr="scottishflag"/>
          <p:cNvPicPr/>
          <p:nvPr/>
        </p:nvPicPr>
        <p:blipFill>
          <a:blip r:embed="rId3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6" name="Text Box 104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7" name="Picture 1046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8" name="TextBox 21"/>
          <p:cNvSpPr/>
          <p:nvPr/>
        </p:nvSpPr>
        <p:spPr>
          <a:xfrm>
            <a:off x="-4032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" name="TextBox 20"/>
          <p:cNvSpPr/>
          <p:nvPr/>
        </p:nvSpPr>
        <p:spPr>
          <a:xfrm>
            <a:off x="5427360" y="186516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" name="TextBox 21"/>
          <p:cNvSpPr/>
          <p:nvPr/>
        </p:nvSpPr>
        <p:spPr>
          <a:xfrm>
            <a:off x="5520960" y="248112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4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" name="TextBox 22"/>
          <p:cNvSpPr/>
          <p:nvPr/>
        </p:nvSpPr>
        <p:spPr>
          <a:xfrm>
            <a:off x="5564520" y="306216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7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" name="TextBox 23"/>
          <p:cNvSpPr/>
          <p:nvPr/>
        </p:nvSpPr>
        <p:spPr>
          <a:xfrm>
            <a:off x="5709960" y="371628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5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" name="TextBox 24"/>
          <p:cNvSpPr/>
          <p:nvPr/>
        </p:nvSpPr>
        <p:spPr>
          <a:xfrm>
            <a:off x="5920200" y="437688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3 x 10 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" name="TextBox 25">
            <a:hlinkClick r:id="rId5"/>
          </p:cNvPr>
          <p:cNvSpPr/>
          <p:nvPr/>
        </p:nvSpPr>
        <p:spPr>
          <a:xfrm>
            <a:off x="6652080" y="6027840"/>
            <a:ext cx="2118600" cy="825480"/>
          </a:xfrm>
          <a:prstGeom prst="rect">
            <a:avLst/>
          </a:prstGeom>
          <a:solidFill>
            <a:srgbClr val="000033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Scale of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BIG Numbers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96" dur="indefinite" restart="never" nodeType="tmRoot">
          <p:childTnLst>
            <p:seq>
              <p:cTn id="197" dur="indefinite" nodeType="mainSeq">
                <p:childTnLst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02" dur="75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7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8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9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14" dur="75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9" dur="8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0" dur="8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" dur="8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6" dur="75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31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32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38" dur="75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3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44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5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50" dur="75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55" dur="8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6" dur="8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8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6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8" presetClass="entr" fill="hold" nodeType="clickEffect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 additive="repl">
                                        <p:cTn id="26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tangle 2"/>
          <p:cNvSpPr/>
          <p:nvPr/>
        </p:nvSpPr>
        <p:spPr>
          <a:xfrm>
            <a:off x="1311120" y="701640"/>
            <a:ext cx="5486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Standard Form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spcBef>
                <a:spcPts val="700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Exercise 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spcBef>
                <a:spcPts val="700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6" name="Picture 17" descr="scottishflag"/>
          <p:cNvPicPr/>
          <p:nvPr/>
        </p:nvPicPr>
        <p:blipFill>
          <a:blip r:embed="rId1"/>
          <a:stretch/>
        </p:blipFill>
        <p:spPr>
          <a:xfrm>
            <a:off x="157320" y="630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7" name="Text Box 1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8" name="Picture 19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9" name="Text Box 20"/>
          <p:cNvSpPr/>
          <p:nvPr/>
        </p:nvSpPr>
        <p:spPr>
          <a:xfrm>
            <a:off x="1116000" y="2108160"/>
            <a:ext cx="7191360" cy="4363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457200" indent="-457200"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buClr>
                <a:srgbClr val="0BC738"/>
              </a:buClr>
              <a:buFont typeface="Comic Sans MS"/>
              <a:buAutoNum type="arabicParenR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BC738"/>
                </a:solidFill>
                <a:effectLst/>
                <a:uFillTx/>
                <a:latin typeface="Comic Sans MS"/>
              </a:rPr>
              <a:t>2 000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BC738"/>
                </a:solidFill>
                <a:effectLst/>
                <a:uFillTx/>
                <a:latin typeface="Comic Sans MS"/>
              </a:rPr>
              <a:t>(2) 20 000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BC738"/>
                </a:solidFill>
                <a:effectLst/>
                <a:uFillTx/>
                <a:latin typeface="Comic Sans MS"/>
              </a:rPr>
              <a:t>(3) 500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BC738"/>
                </a:solidFill>
                <a:effectLst/>
                <a:uFillTx/>
                <a:latin typeface="Comic Sans MS"/>
              </a:rPr>
              <a:t>(4) 800 000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BC738"/>
                </a:solidFill>
                <a:effectLst/>
                <a:uFillTx/>
                <a:latin typeface="Comic Sans MS"/>
              </a:rPr>
              <a:t>(5) 9 000 000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" name="Text Box 21"/>
          <p:cNvSpPr/>
          <p:nvPr/>
        </p:nvSpPr>
        <p:spPr>
          <a:xfrm>
            <a:off x="2583000" y="4203720"/>
            <a:ext cx="1775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5 x 100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" name="Text Box 23"/>
          <p:cNvSpPr/>
          <p:nvPr/>
        </p:nvSpPr>
        <p:spPr>
          <a:xfrm>
            <a:off x="3403440" y="5059440"/>
            <a:ext cx="2532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8 x 100 000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2" name="Text Box 25"/>
          <p:cNvSpPr/>
          <p:nvPr/>
        </p:nvSpPr>
        <p:spPr>
          <a:xfrm>
            <a:off x="3155400" y="3335400"/>
            <a:ext cx="2315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 x 10 000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3" name="Text Box 27"/>
          <p:cNvSpPr/>
          <p:nvPr/>
        </p:nvSpPr>
        <p:spPr>
          <a:xfrm>
            <a:off x="3632400" y="5907240"/>
            <a:ext cx="2855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9 x 1 000 000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" name="Text Box 29"/>
          <p:cNvSpPr/>
          <p:nvPr/>
        </p:nvSpPr>
        <p:spPr>
          <a:xfrm>
            <a:off x="2850120" y="2495520"/>
            <a:ext cx="1992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 x 1000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" name="TextBox 18"/>
          <p:cNvSpPr/>
          <p:nvPr/>
        </p:nvSpPr>
        <p:spPr>
          <a:xfrm>
            <a:off x="-26280" y="1514520"/>
            <a:ext cx="94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4-06b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" name="TextBox 17"/>
          <p:cNvSpPr/>
          <p:nvPr/>
        </p:nvSpPr>
        <p:spPr>
          <a:xfrm>
            <a:off x="4868280" y="249228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2 x 10 </a:t>
            </a:r>
            <a:r>
              <a:rPr lang="en-GB" sz="2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" name="TextBox 18"/>
          <p:cNvSpPr/>
          <p:nvPr/>
        </p:nvSpPr>
        <p:spPr>
          <a:xfrm>
            <a:off x="5310720" y="333360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2 x 10 </a:t>
            </a:r>
            <a:r>
              <a:rPr lang="en-GB" sz="2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" name="TextBox 19"/>
          <p:cNvSpPr/>
          <p:nvPr/>
        </p:nvSpPr>
        <p:spPr>
          <a:xfrm>
            <a:off x="4316040" y="420228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5 x 10 </a:t>
            </a:r>
            <a:r>
              <a:rPr lang="en-GB" sz="2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" name="TextBox 20"/>
          <p:cNvSpPr/>
          <p:nvPr/>
        </p:nvSpPr>
        <p:spPr>
          <a:xfrm>
            <a:off x="5833800" y="505764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8 x 10 </a:t>
            </a:r>
            <a:r>
              <a:rPr lang="en-GB" sz="2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" name="TextBox 21"/>
          <p:cNvSpPr/>
          <p:nvPr/>
        </p:nvSpPr>
        <p:spPr>
          <a:xfrm>
            <a:off x="6319440" y="5905440"/>
            <a:ext cx="171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9 x 10 </a:t>
            </a:r>
            <a:r>
              <a:rPr lang="en-GB" sz="2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268" dur="indefinite" restart="never" nodeType="tmRoot">
          <p:childTnLst>
            <p:seq>
              <p:cTn id="269" dur="indefinite" nodeType="mainSeq">
                <p:childTnLst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74" dur="75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79" dur="8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80" dur="8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8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86" dur="75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1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92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3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98" dur="75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03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04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5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10" dur="75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5" dur="8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16" dur="8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7" dur="8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9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22" dur="75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7" dur="8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8" dur="8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9" dur="8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2413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2002-01-28T14:58:41Z</dcterms:created>
  <dc:creator>Project 2002</dc:creator>
  <dc:description/>
  <dc:language>en-US</dc:language>
  <cp:lastModifiedBy>Mr Lafferty</cp:lastModifiedBy>
  <dcterms:modified xsi:type="dcterms:W3CDTF">2013-03-29T08:24:47Z</dcterms:modified>
  <cp:revision>225</cp:revision>
  <dc:subject/>
  <dc:title>PowerPoint Presentation</dc:title>
</cp:coreProperties>
</file>