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5" r:id="rId2"/>
    <p:sldMasterId id="2147483827" r:id="rId3"/>
    <p:sldMasterId id="2147484141" r:id="rId4"/>
    <p:sldMasterId id="2147484143" r:id="rId5"/>
    <p:sldMasterId id="2147484145" r:id="rId6"/>
    <p:sldMasterId id="2147484147" r:id="rId7"/>
    <p:sldMasterId id="2147484149" r:id="rId8"/>
    <p:sldMasterId id="2147484151" r:id="rId9"/>
    <p:sldMasterId id="2147484153" r:id="rId10"/>
    <p:sldMasterId id="2147484155" r:id="rId11"/>
    <p:sldMasterId id="2147484157" r:id="rId12"/>
    <p:sldMasterId id="2147484159" r:id="rId13"/>
  </p:sldMasterIdLst>
  <p:notesMasterIdLst>
    <p:notesMasterId r:id="rId64"/>
  </p:notesMasterIdLst>
  <p:sldIdLst>
    <p:sldId id="298" r:id="rId14"/>
    <p:sldId id="453" r:id="rId15"/>
    <p:sldId id="522" r:id="rId16"/>
    <p:sldId id="543" r:id="rId17"/>
    <p:sldId id="544" r:id="rId18"/>
    <p:sldId id="569" r:id="rId19"/>
    <p:sldId id="570" r:id="rId20"/>
    <p:sldId id="446" r:id="rId21"/>
    <p:sldId id="454" r:id="rId22"/>
    <p:sldId id="521" r:id="rId23"/>
    <p:sldId id="562" r:id="rId24"/>
    <p:sldId id="532" r:id="rId25"/>
    <p:sldId id="559" r:id="rId26"/>
    <p:sldId id="560" r:id="rId27"/>
    <p:sldId id="577" r:id="rId28"/>
    <p:sldId id="579" r:id="rId29"/>
    <p:sldId id="578" r:id="rId30"/>
    <p:sldId id="536" r:id="rId31"/>
    <p:sldId id="539" r:id="rId32"/>
    <p:sldId id="537" r:id="rId33"/>
    <p:sldId id="576" r:id="rId34"/>
    <p:sldId id="580" r:id="rId35"/>
    <p:sldId id="490" r:id="rId36"/>
    <p:sldId id="519" r:id="rId37"/>
    <p:sldId id="563" r:id="rId38"/>
    <p:sldId id="549" r:id="rId39"/>
    <p:sldId id="550" r:id="rId40"/>
    <p:sldId id="551" r:id="rId41"/>
    <p:sldId id="552" r:id="rId42"/>
    <p:sldId id="581" r:id="rId43"/>
    <p:sldId id="517" r:id="rId44"/>
    <p:sldId id="507" r:id="rId45"/>
    <p:sldId id="564" r:id="rId46"/>
    <p:sldId id="568" r:id="rId47"/>
    <p:sldId id="555" r:id="rId48"/>
    <p:sldId id="554" r:id="rId49"/>
    <p:sldId id="557" r:id="rId50"/>
    <p:sldId id="556" r:id="rId51"/>
    <p:sldId id="558" r:id="rId52"/>
    <p:sldId id="582" r:id="rId53"/>
    <p:sldId id="588" r:id="rId54"/>
    <p:sldId id="585" r:id="rId55"/>
    <p:sldId id="589" r:id="rId56"/>
    <p:sldId id="593" r:id="rId57"/>
    <p:sldId id="586" r:id="rId58"/>
    <p:sldId id="587" r:id="rId59"/>
    <p:sldId id="590" r:id="rId60"/>
    <p:sldId id="591" r:id="rId61"/>
    <p:sldId id="592" r:id="rId62"/>
    <p:sldId id="584" r:id="rId6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000099"/>
    <a:srgbClr val="FFFFCC"/>
    <a:srgbClr val="3333FF"/>
    <a:srgbClr val="4D4D4D"/>
    <a:srgbClr val="08080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7" autoAdjust="0"/>
  </p:normalViewPr>
  <p:slideViewPr>
    <p:cSldViewPr snapToGrid="0" snapToObjects="1">
      <p:cViewPr varScale="1">
        <p:scale>
          <a:sx n="71" d="100"/>
          <a:sy n="71" d="100"/>
        </p:scale>
        <p:origin x="10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3BA4B0-1FA3-4FFF-9DC5-6697DA0206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FAD78B-B8B6-4489-8ADB-2EA625BB7E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64D18B2D-CEEF-4A72-A567-0DAC2045C6B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DDEBA95C-FE6C-46CA-870D-CC1F41AAAC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A7AE964-2ACF-4617-B9F8-4CB63BC7DB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F01FF498-59AA-49E5-AD4E-1AE2B6937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E2F4961-441E-4568-8900-4AE05F9603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8787969-1F9F-4F24-978F-9E3259A09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CA18DA48-391B-4CDC-8252-5963B6CF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E3314EC4-F416-4840-8133-68540BBF2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08E123-C3E2-4D57-9D3A-A9E242BC742E}" type="slidenum">
              <a:rPr lang="en-GB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27CE245-E06E-4531-9DCB-1F8EC635E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B8EEE044-8A62-4E7E-9849-21B0E524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13120417-1798-47BD-BF2F-A9464D0DE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FA7419-E781-4F92-BCA2-0C7AA2BFE651}" type="slidenum">
              <a:rPr lang="en-GB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CEC6936-CC36-409D-BB70-82FFBB2F71A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9212908-56B7-4838-BF64-CD96E3EEE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3F4507CA-C239-4325-9628-15868BE08F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395AC29D-665D-4417-9022-076CB542DC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3222471-37F6-4354-825A-61B9D01508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7822A9E-389E-4145-91AC-8ACC36DB32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8A7505A-E2EE-418F-ADD2-BADF6280718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33165FB-9B54-4738-92FD-619B926C5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582D13D-B50E-4589-9DDA-7DACD32A6E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11DA15F-A80B-4102-899F-4D5DCF14FDB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6D468FA-CBC7-40A0-A8B0-19B87C9AE2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2C4626C-8B66-48DA-B030-47F5D933DD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7831D4E-9E34-4C7A-8617-E95897A633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F16012A-2762-4423-9C98-CE30AC914B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332A2C2-FBB4-4E0C-AE68-8082EF4557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F3DD-029B-455B-A73E-3917E94BE230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3A20BC6-CDBA-4837-AE5A-AE5D71B0E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12EC0620-2B86-495A-86E8-DEA29CBB4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5334398-D4B5-4327-9201-16E7DC31EE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36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6D6019E-6BAF-4A78-A753-F934640AD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C15E-65EB-4B15-8E8D-C8A60424060F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6A78049-B035-4437-89D6-E19D9E7D1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53B5B5A-23AE-44AE-9A9F-1C7F7E8D5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E2E0A-FE72-442C-B7AF-7C5419ECDC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815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F002A97-618D-4066-8F84-4E085D7DC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02F5-C6DC-4A6B-BA6F-DE502977961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2ED05B4-728F-4034-8409-64348C03A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97CA325-64E2-4313-958F-6CF2210F0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15E56-E3F0-46BC-B0DC-28C7DC923D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21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F03F05F-6334-4344-9AB0-F38C2948A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E192-4450-4A5D-8634-1CA66FB055C4}" type="datetime2">
              <a:rPr lang="en-US"/>
              <a:pPr>
                <a:defRPr/>
              </a:pPr>
              <a:t>Saturday, July 11, 2026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B14DB8D-B687-463A-B671-F5FB6DCAB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@ www.mathsrevision.com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58CB397-4CCA-47CE-A576-A632DE9E6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BC64F-5415-40E0-B2F5-95B7003FD1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97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CAB148D-43F1-40A6-9236-3A0A06E9C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E74A-B6CE-4175-B485-A2F531740B3B}" type="datetime2">
              <a:rPr lang="en-US"/>
              <a:pPr>
                <a:defRPr/>
              </a:pPr>
              <a:t>Saturday, July 11, 2026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46F07D6-E1B1-49B9-9B5F-1BA83A564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@ www.mathsrevision.com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26E965A-3A1F-4149-B842-14A883533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EBAC-E065-4BF3-AAF6-4DCB374325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89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37F8B4-BB10-4AE6-B551-E024FE355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099B1C-FCE3-4EA5-8781-23B083418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E70132-92AB-484B-A47C-E73D1CC93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CCDC4-2BC7-43C9-A079-A76B386651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330610"/>
      </p:ext>
    </p:extLst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05A77-45CE-448B-9D82-3F837866B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5F1DB6-3AFB-443E-A7EA-E2657183A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731A0-C16D-4350-8EDA-902AF1E83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6E82B-824E-4531-AAC6-8CD42E829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5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72870A-1B6B-4D1D-8387-8A8A211B1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E4FB91-B799-49C4-A075-48C9D01D7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DE4D19-53C0-4C9C-937C-A7B5F393B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33A45-1703-4E43-9C24-1310DD4F4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3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C63BF2-CBBB-4759-B03D-8978A61BD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DCAEA1-0810-434F-8CAD-81EC1D2E5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8CDE23-D133-4248-A5C9-BA636DFB5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615D1-A21D-4564-B614-C48DFDE1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35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B9AA8B-A28C-4847-873B-048F2278A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AFFFA9-EC8F-45ED-B94B-8035B4D9A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AD0834-2D2A-4301-881F-3EB40A132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ED7D7-09A0-4A30-A11E-16D69DFF5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C3A18270-8454-49EA-B187-32C9B2685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BDFAAA2A-D6A6-4C07-91AE-4B7194CBA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DFBB62FE-6215-41EB-BEAB-B94B09E62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770E-8563-4BA3-91CC-1BD632C5C0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5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A9E5FF4-AD78-4F4F-9CBB-5EB9CB74B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C644-B2DE-4C83-9E38-C692BB00D0A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FCADFC5-1312-45F7-85C8-C8E3379E3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6D5E812-7CF1-4935-A9D4-67C9B85EA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C42C4-7D9F-47A7-8C83-312E5477B6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83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CEE9D9D1-7CCF-4C7F-AE18-59C100C9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B930ACEF-C454-47A6-B382-BB153366D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1008ACE4-22A5-4634-BB65-13435F4D9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864B5-CA05-4282-B579-F55660C855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63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CDF45-F737-4E8B-9227-96E19C2C2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CB687-E485-49B5-8425-299CD8F3D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BB80C-3A29-41BC-AED4-9C874BFF2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14C6576-CFB4-443C-9137-0264BB4D3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84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E96386-A16D-4DA6-9EE2-26E3BC62F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578B2-BC1A-460E-ADBA-E4984BFA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2AD90-8537-458D-AEE5-C7BFEA4BC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354E1DD-6A64-4AA1-B75A-A525A4FFCE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939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12A25D-4D4E-489A-AF5F-7CAC6C6E6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37091-F754-4645-85DD-2E820EED5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E6758-E73B-4C9D-A31C-98CB0A6FB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807DDA1-C8BD-4673-BC9B-85AEB19C37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54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A87CC-1512-4E6B-9F19-3D477203A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36B8A-4CC8-4FA4-83E2-AD274CED3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6B79E-7974-4430-A518-C49766E75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7527A20-DB88-41BD-B3F4-47ABBD4FDD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488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B5075C-E257-4D27-BA5D-A2C541CB4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805931-BC25-4FB9-AAB4-6DC07550B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53074-19F1-4861-8217-D7111715F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27E2A37-EFFD-45E9-BE2A-331A0C0ED2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5191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54BF6-B4F9-4908-8CC4-9EEE343B4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D0E31-1238-4E9E-80A3-CA43BB4CD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8D4AB-2DF6-40DE-B25B-D966D943F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E091333-B97C-46B3-AF66-07446EEBB8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295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EE626-5C09-4C0A-B38A-4DD6972E9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6A810-06D5-4F02-8616-49A78D947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62CCE-36C7-4836-AAE6-860826BDB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598D411-7C3A-4140-AE22-A3BCCD6D60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23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C0E59-8233-43A6-B4AE-FB4FE1299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DB1096-103A-438D-A62F-03FC14A20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A79B0-C6D0-4D2E-AEE4-910098DE1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CE5027D-28A7-4F09-BA2B-EA195804FF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376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6E187-5DDC-4E25-B78F-49BF6F9BA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3D0CD-52A6-480A-BCA2-96AD6A426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8BEDEB-F1F7-40B9-A4FA-C4C643426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38C8EE4-CF43-4E7F-9414-83E580D7EA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8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93FA3FE-8B5D-4FB6-A138-81F0C28F3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EDC8-F0C4-4BC0-8F70-8FB78E789610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45E6105-E489-446E-ABC7-CC7472FE9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2783628-6F3B-47D2-923D-49DE51FBA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B4884-1591-4547-A917-98DB9A7DB1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9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71EDF-C7BE-41DA-A2D3-7F11547C5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034CA-8C08-43CA-ADFC-A28D32CFC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ED7686-5222-4D0E-8D86-AEA94FCFC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5B138F-A254-463F-AEED-0FDF3C5B1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77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63F96C8-AC05-4704-A96A-2B52B7D48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C1ED-230C-456C-B2B9-278581831281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B8E7122-FFDE-41DC-B9EC-034B292B8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F348DC2-3D56-4863-A0E6-B9F188E60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0697D-E5FE-4E1F-8513-32648274F2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17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F5CE4FF-4314-4952-A23E-E44909DFE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95F4-DA2D-4621-A400-36DCA6FFFB7B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D1C9BC2-B978-45D0-9D62-8DDF5477F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99D263E-9044-4402-81C5-668904E5B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906B2-905E-4282-9253-65892DAA2E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79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183C009-B038-4879-B6AB-0C1A78674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3407-F7DC-46B8-AA69-38DF26494E6D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15D9595-7AC6-46D6-A157-F777330D0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DC444DC-41C2-47CA-B424-5D31D0CC1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E7F52-AF3F-4980-B334-1FBB1C6C6F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8F988-94B0-4E92-8AA6-08A1EE024EAA}"/>
              </a:ext>
            </a:extLst>
          </p:cNvPr>
          <p:cNvSpPr txBox="1"/>
          <p:nvPr userDrawn="1"/>
        </p:nvSpPr>
        <p:spPr>
          <a:xfrm>
            <a:off x="38100" y="1498600"/>
            <a:ext cx="696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00"/>
                </a:solidFill>
                <a:cs typeface="Arial" charset="0"/>
              </a:rPr>
              <a:t>Level 4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6F08483-650C-41BE-A1CF-252F375AB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6A10-9707-40B9-B849-FF187976D05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1B0D018-806A-4286-B4F8-5201AF2C6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30D5B83-8936-4A13-9CE8-7B1CA19D4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5D6E-FAB4-4889-A42B-6F0F432218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63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495F373-50B4-4923-84F0-3B7527E24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4547-48A8-4F1A-A111-857DE77CCBE6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8DE2B0E-E9C6-4A81-A44F-AFAAEEDEA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999500E-F787-452D-A12C-06BAF50E5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7B77A-546B-42B0-A5FF-A730F01E7D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95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DC787CA-D6AA-43E5-A042-759D40ED7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82C5-AD27-4CF9-895A-6DB43D3B57E9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43CE90C-3E0B-4312-AB15-63D07CEE7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3274573-1D4D-4FB2-964B-4045D1496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9AD6-21F0-43A9-A3E0-822C0DD3FF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01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EBB01D7C-6192-4D91-839D-044437257F3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FE8248CA-7F91-4A3A-9706-7444392AF5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CA5C0D46-D53C-4F03-AEED-09663AAB7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12298" name="Group 5">
              <a:extLst>
                <a:ext uri="{FF2B5EF4-FFF2-40B4-BE49-F238E27FC236}">
                  <a16:creationId xmlns:a16="http://schemas.microsoft.com/office/drawing/2014/main" id="{707AA763-060C-4C8D-B8E9-BE2D6E67C0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B4D84633-5224-49F4-B068-089B59E991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980D3BEF-B2C1-43FC-A68D-8B84F8F79E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F7A5F865-59F1-44FE-9BDE-4D174E89015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5D15405F-1AB7-4770-86E0-AD180C4DC36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7940EDD2-D582-412E-99BA-B65F9002485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B9D21CE0-8FC0-4FAC-B402-115F042DD9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2412E107-DAF7-4568-8402-CA32C04367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F17A5B3F-4814-49E3-BC9B-0359DF5479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7E2C43DF-ECED-4CAA-9F60-EA5CC67707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FC478039-0151-407D-AECE-076D6E94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38BA4854-290C-473C-BA22-098C23C01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A8B5464-490B-4971-8AAB-9DB1667BD9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5F6F4E7-370B-4763-8A43-6CEC5A217B92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68C58B78-73D3-4596-9049-F3B683F68F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24CBA941-F05D-42A1-9BC3-590EB2B11F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8EC3291-98C6-4979-AB5D-990499AAD6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92" r:id="rId7"/>
    <p:sldLayoutId id="2147484182" r:id="rId8"/>
    <p:sldLayoutId id="2147484183" r:id="rId9"/>
    <p:sldLayoutId id="2147484184" r:id="rId10"/>
    <p:sldLayoutId id="2147484185" r:id="rId11"/>
    <p:sldLayoutId id="2147484193" r:id="rId12"/>
    <p:sldLayoutId id="2147484194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C9638A8-B6C6-4578-9536-97657733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7FE304-6E6E-4787-B96B-7EE15774E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29E569-6285-4AC5-B314-071AC4FFB4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CBA978-199C-4582-A985-6D9A0BB002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58CC63-3FAB-4022-96ED-B9B4AAFB57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3BC76B8-F65C-40A3-A67A-F5CFAEFD77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A8A712-FEAE-4211-AF94-559F25995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6CE095-E26C-420F-8E89-F164A2026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F0ED01-DB73-4017-B4C8-0927CC1280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CCB5DA-AD82-4F31-B91C-59840D0408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407CD8-092E-4C08-9DB7-43F91AE20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542A20B-996B-4F0D-992C-68593D9B1A9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BD7447-DB92-47AC-AD1F-94BC6749D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E089A88-C4F8-40E5-92B5-9E08FC0D8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A9EDE9-159F-49DC-B8E4-1C69F48AD8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D9219-C06F-4F92-A9F9-D733AF8740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BD0000-FCB8-42D1-93B2-DF0452B107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8274FB0-C2F5-4369-ACD5-C9C7AC32C3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9AA9A3-E5AC-437E-9BE6-35C26ADC4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AB6A558-C0B7-475B-B139-BB2311E7F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1BBB0F-49A6-41B7-903B-789B10BE5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238DA0-9362-4E98-BE7E-88D11304E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AF6446-CA83-4387-93AB-A5E7C97E8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6F7EFCF-ACAD-4237-8D30-FB13B31FA0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F9E9D9A-BEBD-4B5E-BA8C-A31D9DAC0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18A8E9-F996-4450-8E4E-F3DC54975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88EB38-54C7-4DD1-AF5F-B8241B152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573725-FC9D-442E-ABCA-FF446AFB12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21DBC3-E84E-4D3C-A826-86BAAA212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C8556-EDC1-4957-A59B-B0AF7859C5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</p:sldLayoutIdLst>
  <p:transition spd="med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799CD1-42B0-4E9B-B6F6-FFD56BF17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DC1D51-08E1-4663-9E55-4F5062DCD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D47E56-BF1A-4C94-A7A7-394992034C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802839-0118-43EA-AAF3-F17545ED48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12B1D9-C293-4C1A-9329-EADFE84317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DFCF4A-B1D0-49CB-95FC-A4EDC2C5F0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5" r:id="rId5"/>
    <p:sldLayoutId id="214748419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867804-10A1-4372-956A-593D66FD9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61AC3C5-D298-43B0-B711-D949CD6B8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7A2B20-B63E-4835-A2C0-3FE904943C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1F0369-3ECB-4907-870B-0CB6040B8E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BB344D-2B0A-45A1-8723-9E5BCBA8B0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6BB40D8-4EDC-487D-955B-BAA67718E9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10B35A6-A17B-43A3-9519-5D01BDD0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631D25B-29D4-40A1-A8C0-B413658CB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7D23DF-54CE-4BF3-8FC6-FEB29F7EF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3904D0-04D3-4C75-9ABC-2FFEF4B456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B9A9F7-2485-48B1-B083-107C665F29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3DA9AB8-2E08-411A-8D6B-4EAF1C7FF0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E0CC03-609C-4206-B444-1918B17A7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37A827-9493-4399-BD96-261E4DA7F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0F9C03-6475-4531-BCB6-B1942B6D20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1312BA-D742-4515-A80A-327F6FB24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C11C03-1CFD-4681-BA9D-195707C3D4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3F261CF-75A6-433B-96C1-E6F1921735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999F6E-75C7-417B-89F6-4CF14A79F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B594E38-A503-4638-84EE-A2B5252BD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A64307-88D8-4CC4-B95B-EFE65495E5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056E45-C894-4897-A24C-6F8EE3C0EB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EE285B-4DF3-470A-A452-A06C5A0B3D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CDF8A82-58B0-46B6-98C0-F158A53E72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3CE09A-03FC-4206-9ED3-7063C9291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5A83C3-1BE0-4203-BEB1-AAB1B55C1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022CFF-68DE-4E58-A273-3D9ABFF6C9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FCC8BC-7F0F-415A-A453-6B24A442E0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5A2B52-7DBD-4270-AEAB-152147668C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70599D9-8CC1-4B21-9A86-9DBA9D62128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65B35B-5A56-44C7-8243-0F770013C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0323769-B4C5-48B2-B4B0-6FAE1135F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EEC96C-9290-4C2D-A2E1-B6DD1C865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77FCEF-5C4D-4289-B3E9-064266A1C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07F765-0A86-4545-83B3-FBB8D6C58B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4C59437-9E7C-4CA4-8A60-11AB0F5F7C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.gif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slide" Target="slide41.xml"/><Relationship Id="rId4" Type="http://schemas.openxmlformats.org/officeDocument/2006/relationships/image" Target="../media/image2.png"/><Relationship Id="rId9" Type="http://schemas.openxmlformats.org/officeDocument/2006/relationships/slide" Target="slide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>
            <a:extLst>
              <a:ext uri="{FF2B5EF4-FFF2-40B4-BE49-F238E27FC236}">
                <a16:creationId xmlns:a16="http://schemas.microsoft.com/office/drawing/2014/main" id="{2898FECB-FD5B-4DC7-8C43-D9C4B0590BF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03400" y="45720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Mathematical</a:t>
            </a:r>
            <a:br>
              <a:rPr lang="en-GB" sz="3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Similarity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987" name="Picture 9" descr="scottishflag">
            <a:extLst>
              <a:ext uri="{FF2B5EF4-FFF2-40B4-BE49-F238E27FC236}">
                <a16:creationId xmlns:a16="http://schemas.microsoft.com/office/drawing/2014/main" id="{D7B0E406-AD17-439F-9A21-06BD654C0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10">
            <a:extLst>
              <a:ext uri="{FF2B5EF4-FFF2-40B4-BE49-F238E27FC236}">
                <a16:creationId xmlns:a16="http://schemas.microsoft.com/office/drawing/2014/main" id="{34CB7539-D881-401F-BA06-79EDAD5D261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1989" name="Picture 11" descr="Office Objects 0572">
            <a:extLst>
              <a:ext uri="{FF2B5EF4-FFF2-40B4-BE49-F238E27FC236}">
                <a16:creationId xmlns:a16="http://schemas.microsoft.com/office/drawing/2014/main" id="{B75A7FBC-4177-4929-A2A6-8846CC5A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12">
            <a:extLst>
              <a:ext uri="{FF2B5EF4-FFF2-40B4-BE49-F238E27FC236}">
                <a16:creationId xmlns:a16="http://schemas.microsoft.com/office/drawing/2014/main" id="{48C09DFB-19E4-4ABA-BD3B-58487FE4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2144713"/>
            <a:ext cx="456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Calculating Scale Factor</a:t>
            </a:r>
          </a:p>
        </p:txBody>
      </p:sp>
      <p:sp>
        <p:nvSpPr>
          <p:cNvPr id="41991" name="AutoShap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4412009-BCFF-4D78-BB18-893BC583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2268538"/>
            <a:ext cx="477838" cy="301625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1992" name="Text Box 14">
            <a:extLst>
              <a:ext uri="{FF2B5EF4-FFF2-40B4-BE49-F238E27FC236}">
                <a16:creationId xmlns:a16="http://schemas.microsoft.com/office/drawing/2014/main" id="{DCF0EEF4-671C-4305-94D5-F6CF9A264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2640013"/>
            <a:ext cx="311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Similar Triangles</a:t>
            </a:r>
          </a:p>
        </p:txBody>
      </p:sp>
      <p:sp>
        <p:nvSpPr>
          <p:cNvPr id="41993" name="AutoShap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7D8445C-1ED6-439B-9321-8FDDCC24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2763838"/>
            <a:ext cx="477838" cy="303212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1994" name="Text Box 25">
            <a:extLst>
              <a:ext uri="{FF2B5EF4-FFF2-40B4-BE49-F238E27FC236}">
                <a16:creationId xmlns:a16="http://schemas.microsoft.com/office/drawing/2014/main" id="{B02EBA26-71C0-4E03-8ED5-1D8D3A8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3135313"/>
            <a:ext cx="401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Parallel Line Triangles</a:t>
            </a:r>
          </a:p>
        </p:txBody>
      </p:sp>
      <p:sp>
        <p:nvSpPr>
          <p:cNvPr id="28688" name="AutoShape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F4000F1-1389-4049-A92B-3BE4A217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3259138"/>
            <a:ext cx="477838" cy="301625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41996" name="Text Box 31">
            <a:extLst>
              <a:ext uri="{FF2B5EF4-FFF2-40B4-BE49-F238E27FC236}">
                <a16:creationId xmlns:a16="http://schemas.microsoft.com/office/drawing/2014/main" id="{0B1A4784-2189-4CF7-96D7-3691B00A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3630613"/>
            <a:ext cx="473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Scale Factor in 2D (Area)</a:t>
            </a:r>
          </a:p>
        </p:txBody>
      </p:sp>
      <p:sp>
        <p:nvSpPr>
          <p:cNvPr id="41997" name="AutoShape 3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81C0D01-013B-4B0D-BE41-FE35229D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3754438"/>
            <a:ext cx="477838" cy="303212"/>
          </a:xfrm>
          <a:prstGeom prst="actionButtonForwardNex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1998" name="Text Box 39">
            <a:extLst>
              <a:ext uri="{FF2B5EF4-FFF2-40B4-BE49-F238E27FC236}">
                <a16:creationId xmlns:a16="http://schemas.microsoft.com/office/drawing/2014/main" id="{C116DF27-0427-4B4B-80D4-65DD542ED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4127500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Scale Factor 3D (Volume)</a:t>
            </a:r>
          </a:p>
        </p:txBody>
      </p:sp>
      <p:sp>
        <p:nvSpPr>
          <p:cNvPr id="28695" name="AutoShape 4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C4B6D1A-3967-4544-85E9-0657AA50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4251325"/>
            <a:ext cx="477838" cy="301625"/>
          </a:xfrm>
          <a:prstGeom prst="actionButtonForwardNex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42000" name="Text Box 39">
            <a:extLst>
              <a:ext uri="{FF2B5EF4-FFF2-40B4-BE49-F238E27FC236}">
                <a16:creationId xmlns:a16="http://schemas.microsoft.com/office/drawing/2014/main" id="{3B77D7F2-3CE3-4644-88E0-F90AE306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272088"/>
            <a:ext cx="2951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Exam Questions</a:t>
            </a:r>
          </a:p>
        </p:txBody>
      </p:sp>
      <p:sp>
        <p:nvSpPr>
          <p:cNvPr id="27" name="AutoShape 40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423F360-455A-4B46-8EDB-610C8600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5395913"/>
            <a:ext cx="477838" cy="301625"/>
          </a:xfrm>
          <a:prstGeom prst="actionButtonForwardNex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DDAAA6F4-0A96-4CB7-8519-E6E80F1A5A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44930-D0DC-423E-B386-78780ADC5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C9F4C69-43CE-4F80-A3D8-F58CC09AD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50180" name="Picture 2" descr="Office Objects 0572">
            <a:extLst>
              <a:ext uri="{FF2B5EF4-FFF2-40B4-BE49-F238E27FC236}">
                <a16:creationId xmlns:a16="http://schemas.microsoft.com/office/drawing/2014/main" id="{91274AB1-51E9-4E13-ABED-27CCA225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15F00911-83F9-4CDA-B556-9B2C5AA6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1EFCE4A-FC76-4F82-87A3-0F4A438C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50183" name="Line 5">
            <a:extLst>
              <a:ext uri="{FF2B5EF4-FFF2-40B4-BE49-F238E27FC236}">
                <a16:creationId xmlns:a16="http://schemas.microsoft.com/office/drawing/2014/main" id="{18312B42-1A50-45F4-B066-A0CD9AF83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11C0646E-FE2D-46AB-8762-BB2761AF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the scale factor applies to similar triangles.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44E5699C-0D6F-4E52-90D0-3FE59D7B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01975"/>
            <a:ext cx="3870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how the scale factor applies to similar triangles.</a:t>
            </a:r>
          </a:p>
        </p:txBody>
      </p:sp>
      <p:pic>
        <p:nvPicPr>
          <p:cNvPr id="50186" name="Picture 8" descr="scottishflag">
            <a:extLst>
              <a:ext uri="{FF2B5EF4-FFF2-40B4-BE49-F238E27FC236}">
                <a16:creationId xmlns:a16="http://schemas.microsoft.com/office/drawing/2014/main" id="{B48171B6-A84E-49EC-A2C8-1019A4CC8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9">
            <a:extLst>
              <a:ext uri="{FF2B5EF4-FFF2-40B4-BE49-F238E27FC236}">
                <a16:creationId xmlns:a16="http://schemas.microsoft.com/office/drawing/2014/main" id="{0B47192B-8587-4565-ABDF-438CDEA985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A8E54D5C-CB08-462A-9AFC-31154B03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284663"/>
            <a:ext cx="3870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Solve  problems using scale factor 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AA16985-4799-4A49-8718-34E4A9FE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Similar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  <p:bldP spid="2109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B67A72DB-4E53-4A19-BB20-40D84EEA14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0500" y="295275"/>
            <a:ext cx="62103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b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Similar Triangles</a:t>
            </a:r>
          </a:p>
        </p:txBody>
      </p:sp>
      <p:sp>
        <p:nvSpPr>
          <p:cNvPr id="51203" name="AutoShape 6">
            <a:extLst>
              <a:ext uri="{FF2B5EF4-FFF2-40B4-BE49-F238E27FC236}">
                <a16:creationId xmlns:a16="http://schemas.microsoft.com/office/drawing/2014/main" id="{7D63EA85-093C-490F-B8E6-726A4B21B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789363"/>
            <a:ext cx="863600" cy="1366837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AutoShape 7">
            <a:extLst>
              <a:ext uri="{FF2B5EF4-FFF2-40B4-BE49-F238E27FC236}">
                <a16:creationId xmlns:a16="http://schemas.microsoft.com/office/drawing/2014/main" id="{9235056F-76C0-4F17-A979-FDEC546BC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4868863"/>
            <a:ext cx="503237" cy="792162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AutoShape 9">
            <a:extLst>
              <a:ext uri="{FF2B5EF4-FFF2-40B4-BE49-F238E27FC236}">
                <a16:creationId xmlns:a16="http://schemas.microsoft.com/office/drawing/2014/main" id="{D10B6D0D-25CE-4EE8-8512-EAC5EFD8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060575"/>
            <a:ext cx="1511300" cy="2303463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Line 10">
            <a:extLst>
              <a:ext uri="{FF2B5EF4-FFF2-40B4-BE49-F238E27FC236}">
                <a16:creationId xmlns:a16="http://schemas.microsoft.com/office/drawing/2014/main" id="{1DCDCF87-2FE2-4DC0-9B45-E46580443F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7063" y="1992313"/>
            <a:ext cx="4762500" cy="2811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1">
            <a:extLst>
              <a:ext uri="{FF2B5EF4-FFF2-40B4-BE49-F238E27FC236}">
                <a16:creationId xmlns:a16="http://schemas.microsoft.com/office/drawing/2014/main" id="{DDE283F5-B579-4735-A801-025E64197E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6588" y="4364038"/>
            <a:ext cx="4752975" cy="12969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12">
            <a:extLst>
              <a:ext uri="{FF2B5EF4-FFF2-40B4-BE49-F238E27FC236}">
                <a16:creationId xmlns:a16="http://schemas.microsoft.com/office/drawing/2014/main" id="{D9AF57E1-5315-4586-B68F-3AB765782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4364038"/>
            <a:ext cx="5761037" cy="12969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09" name="Picture 2" descr="Office Objects 0572">
            <a:extLst>
              <a:ext uri="{FF2B5EF4-FFF2-40B4-BE49-F238E27FC236}">
                <a16:creationId xmlns:a16="http://schemas.microsoft.com/office/drawing/2014/main" id="{15DBFC67-DE2F-44B2-BE76-5EED5A6E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8" descr="scottishflag">
            <a:extLst>
              <a:ext uri="{FF2B5EF4-FFF2-40B4-BE49-F238E27FC236}">
                <a16:creationId xmlns:a16="http://schemas.microsoft.com/office/drawing/2014/main" id="{C76ABD06-7BDC-4BF2-9925-55F06F53D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9">
            <a:extLst>
              <a:ext uri="{FF2B5EF4-FFF2-40B4-BE49-F238E27FC236}">
                <a16:creationId xmlns:a16="http://schemas.microsoft.com/office/drawing/2014/main" id="{8681EB13-F49B-4B53-9DF1-4B16B2C74F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E755BD-FEA7-4775-BBDA-9313B589B29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"/>
            <a:ext cx="7696200" cy="2209800"/>
            <a:chOff x="384" y="288"/>
            <a:chExt cx="4848" cy="1392"/>
          </a:xfrm>
        </p:grpSpPr>
        <p:sp>
          <p:nvSpPr>
            <p:cNvPr id="52240" name="Freeform 3">
              <a:extLst>
                <a:ext uri="{FF2B5EF4-FFF2-40B4-BE49-F238E27FC236}">
                  <a16:creationId xmlns:a16="http://schemas.microsoft.com/office/drawing/2014/main" id="{E28E75B3-6547-419A-9353-8AC130D3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864"/>
              <a:ext cx="1344" cy="768"/>
            </a:xfrm>
            <a:custGeom>
              <a:avLst/>
              <a:gdLst>
                <a:gd name="T0" fmla="*/ 0 w 1344"/>
                <a:gd name="T1" fmla="*/ 768 h 768"/>
                <a:gd name="T2" fmla="*/ 1344 w 1344"/>
                <a:gd name="T3" fmla="*/ 768 h 768"/>
                <a:gd name="T4" fmla="*/ 288 w 1344"/>
                <a:gd name="T5" fmla="*/ 0 h 768"/>
                <a:gd name="T6" fmla="*/ 0 w 134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4"/>
                <a:gd name="T13" fmla="*/ 0 h 768"/>
                <a:gd name="T14" fmla="*/ 1344 w 134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4" h="768">
                  <a:moveTo>
                    <a:pt x="0" y="768"/>
                  </a:moveTo>
                  <a:lnTo>
                    <a:pt x="1344" y="768"/>
                  </a:lnTo>
                  <a:lnTo>
                    <a:pt x="28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4">
              <a:extLst>
                <a:ext uri="{FF2B5EF4-FFF2-40B4-BE49-F238E27FC236}">
                  <a16:creationId xmlns:a16="http://schemas.microsoft.com/office/drawing/2014/main" id="{044E057A-9D77-4F9A-86B3-F895E30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384"/>
              <a:ext cx="2160" cy="1234"/>
            </a:xfrm>
            <a:custGeom>
              <a:avLst/>
              <a:gdLst>
                <a:gd name="T0" fmla="*/ 0 w 1344"/>
                <a:gd name="T1" fmla="*/ 365409 h 768"/>
                <a:gd name="T2" fmla="*/ 641274 w 1344"/>
                <a:gd name="T3" fmla="*/ 365409 h 768"/>
                <a:gd name="T4" fmla="*/ 137475 w 1344"/>
                <a:gd name="T5" fmla="*/ 0 h 768"/>
                <a:gd name="T6" fmla="*/ 0 w 1344"/>
                <a:gd name="T7" fmla="*/ 365409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4"/>
                <a:gd name="T13" fmla="*/ 0 h 768"/>
                <a:gd name="T14" fmla="*/ 1344 w 134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4" h="768">
                  <a:moveTo>
                    <a:pt x="0" y="768"/>
                  </a:moveTo>
                  <a:lnTo>
                    <a:pt x="1344" y="768"/>
                  </a:lnTo>
                  <a:lnTo>
                    <a:pt x="28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Text Box 5">
              <a:extLst>
                <a:ext uri="{FF2B5EF4-FFF2-40B4-BE49-F238E27FC236}">
                  <a16:creationId xmlns:a16="http://schemas.microsoft.com/office/drawing/2014/main" id="{A31E939F-7F1C-4704-ADCF-D6450987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39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70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52243" name="Text Box 6">
              <a:extLst>
                <a:ext uri="{FF2B5EF4-FFF2-40B4-BE49-F238E27FC236}">
                  <a16:creationId xmlns:a16="http://schemas.microsoft.com/office/drawing/2014/main" id="{423C9AED-D710-4CB3-B4DF-42135972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4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70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52244" name="Text Box 7">
              <a:extLst>
                <a:ext uri="{FF2B5EF4-FFF2-40B4-BE49-F238E27FC236}">
                  <a16:creationId xmlns:a16="http://schemas.microsoft.com/office/drawing/2014/main" id="{ADDAB32E-4A61-40FC-AE75-6BBA20C46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39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45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52245" name="Text Box 8">
              <a:extLst>
                <a:ext uri="{FF2B5EF4-FFF2-40B4-BE49-F238E27FC236}">
                  <a16:creationId xmlns:a16="http://schemas.microsoft.com/office/drawing/2014/main" id="{8094CABB-1635-48DC-BA4C-7C861CE9B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96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65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52246" name="Text Box 9">
              <a:extLst>
                <a:ext uri="{FF2B5EF4-FFF2-40B4-BE49-F238E27FC236}">
                  <a16:creationId xmlns:a16="http://schemas.microsoft.com/office/drawing/2014/main" id="{367A44D6-62CE-477D-A9A9-263146AD6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34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45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52247" name="Oval 10">
              <a:extLst>
                <a:ext uri="{FF2B5EF4-FFF2-40B4-BE49-F238E27FC236}">
                  <a16:creationId xmlns:a16="http://schemas.microsoft.com/office/drawing/2014/main" id="{DA986A78-4271-4813-AEFF-E296537F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5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48" name="Text Box 11">
              <a:extLst>
                <a:ext uri="{FF2B5EF4-FFF2-40B4-BE49-F238E27FC236}">
                  <a16:creationId xmlns:a16="http://schemas.microsoft.com/office/drawing/2014/main" id="{A3D9B91E-74A2-4160-BE31-C881F57A3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88"/>
              <a:ext cx="2592" cy="40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These two triangles are similar since they are equiangular. 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356736A3-7170-4E41-B5D6-72B0A6BB815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67000"/>
            <a:ext cx="8534400" cy="3948113"/>
            <a:chOff x="384" y="1680"/>
            <a:chExt cx="5376" cy="2487"/>
          </a:xfrm>
        </p:grpSpPr>
        <p:grpSp>
          <p:nvGrpSpPr>
            <p:cNvPr id="52228" name="Group 13">
              <a:extLst>
                <a:ext uri="{FF2B5EF4-FFF2-40B4-BE49-F238E27FC236}">
                  <a16:creationId xmlns:a16="http://schemas.microsoft.com/office/drawing/2014/main" id="{FB974321-D228-4BDC-881E-150F7C764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680"/>
              <a:ext cx="4848" cy="2468"/>
              <a:chOff x="384" y="1680"/>
              <a:chExt cx="4848" cy="2468"/>
            </a:xfrm>
          </p:grpSpPr>
          <p:sp>
            <p:nvSpPr>
              <p:cNvPr id="52232" name="Freeform 14">
                <a:extLst>
                  <a:ext uri="{FF2B5EF4-FFF2-40B4-BE49-F238E27FC236}">
                    <a16:creationId xmlns:a16="http://schemas.microsoft.com/office/drawing/2014/main" id="{9DF7155B-B2E5-4FAA-A947-8F1217F36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968"/>
                <a:ext cx="1584" cy="912"/>
              </a:xfrm>
              <a:custGeom>
                <a:avLst/>
                <a:gdLst>
                  <a:gd name="T0" fmla="*/ 0 w 1152"/>
                  <a:gd name="T1" fmla="*/ 912 h 912"/>
                  <a:gd name="T2" fmla="*/ 72337 w 1152"/>
                  <a:gd name="T3" fmla="*/ 912 h 912"/>
                  <a:gd name="T4" fmla="*/ 42175 w 1152"/>
                  <a:gd name="T5" fmla="*/ 0 h 912"/>
                  <a:gd name="T6" fmla="*/ 0 w 1152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2"/>
                  <a:gd name="T13" fmla="*/ 0 h 912"/>
                  <a:gd name="T14" fmla="*/ 1152 w 115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2" h="912">
                    <a:moveTo>
                      <a:pt x="0" y="912"/>
                    </a:moveTo>
                    <a:lnTo>
                      <a:pt x="1152" y="912"/>
                    </a:lnTo>
                    <a:lnTo>
                      <a:pt x="672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Text Box 15">
                <a:extLst>
                  <a:ext uri="{FF2B5EF4-FFF2-40B4-BE49-F238E27FC236}">
                    <a16:creationId xmlns:a16="http://schemas.microsoft.com/office/drawing/2014/main" id="{BF424F58-97FD-42FC-99EF-39FBE7B2E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64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50</a:t>
                </a:r>
                <a:r>
                  <a:rPr lang="en-GB" altLang="en-US" baseline="30000"/>
                  <a:t>o</a:t>
                </a:r>
                <a:endParaRPr lang="en-GB" altLang="en-US"/>
              </a:p>
            </p:txBody>
          </p:sp>
          <p:sp>
            <p:nvSpPr>
              <p:cNvPr id="52234" name="Text Box 16">
                <a:extLst>
                  <a:ext uri="{FF2B5EF4-FFF2-40B4-BE49-F238E27FC236}">
                    <a16:creationId xmlns:a16="http://schemas.microsoft.com/office/drawing/2014/main" id="{F5E775DF-E14F-4B12-A684-59FB58A209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4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55</a:t>
                </a:r>
                <a:r>
                  <a:rPr lang="en-GB" altLang="en-US" baseline="30000"/>
                  <a:t>o</a:t>
                </a:r>
                <a:endParaRPr lang="en-GB" altLang="en-US"/>
              </a:p>
            </p:txBody>
          </p:sp>
          <p:sp>
            <p:nvSpPr>
              <p:cNvPr id="52235" name="Freeform 17">
                <a:extLst>
                  <a:ext uri="{FF2B5EF4-FFF2-40B4-BE49-F238E27FC236}">
                    <a16:creationId xmlns:a16="http://schemas.microsoft.com/office/drawing/2014/main" id="{4E74028F-44C1-478A-83DB-9A405B06146D}"/>
                  </a:ext>
                </a:extLst>
              </p:cNvPr>
              <p:cNvSpPr>
                <a:spLocks/>
              </p:cNvSpPr>
              <p:nvPr/>
            </p:nvSpPr>
            <p:spPr bwMode="auto">
              <a:xfrm rot="4767568">
                <a:off x="3314" y="2158"/>
                <a:ext cx="2256" cy="1299"/>
              </a:xfrm>
              <a:custGeom>
                <a:avLst/>
                <a:gdLst>
                  <a:gd name="T0" fmla="*/ 0 w 1152"/>
                  <a:gd name="T1" fmla="*/ 90561 h 912"/>
                  <a:gd name="T2" fmla="*/ 7177788 w 1152"/>
                  <a:gd name="T3" fmla="*/ 90561 h 912"/>
                  <a:gd name="T4" fmla="*/ 4187019 w 1152"/>
                  <a:gd name="T5" fmla="*/ 0 h 912"/>
                  <a:gd name="T6" fmla="*/ 0 w 1152"/>
                  <a:gd name="T7" fmla="*/ 90561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2"/>
                  <a:gd name="T13" fmla="*/ 0 h 912"/>
                  <a:gd name="T14" fmla="*/ 1152 w 115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2" h="912">
                    <a:moveTo>
                      <a:pt x="0" y="912"/>
                    </a:moveTo>
                    <a:lnTo>
                      <a:pt x="1152" y="912"/>
                    </a:lnTo>
                    <a:lnTo>
                      <a:pt x="672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Text Box 18">
                <a:extLst>
                  <a:ext uri="{FF2B5EF4-FFF2-40B4-BE49-F238E27FC236}">
                    <a16:creationId xmlns:a16="http://schemas.microsoft.com/office/drawing/2014/main" id="{6E982BB4-2124-4F28-8695-0480ADC036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278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75</a:t>
                </a:r>
                <a:r>
                  <a:rPr lang="en-GB" altLang="en-US" baseline="30000"/>
                  <a:t>o</a:t>
                </a:r>
                <a:endParaRPr lang="en-GB" altLang="en-US"/>
              </a:p>
            </p:txBody>
          </p:sp>
          <p:sp>
            <p:nvSpPr>
              <p:cNvPr id="52237" name="Text Box 19">
                <a:extLst>
                  <a:ext uri="{FF2B5EF4-FFF2-40B4-BE49-F238E27FC236}">
                    <a16:creationId xmlns:a16="http://schemas.microsoft.com/office/drawing/2014/main" id="{604A2883-925C-4356-9D19-620C711BC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06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50</a:t>
                </a:r>
                <a:r>
                  <a:rPr lang="en-GB" altLang="en-US" baseline="30000"/>
                  <a:t>o</a:t>
                </a:r>
                <a:endParaRPr lang="en-GB" altLang="en-US"/>
              </a:p>
            </p:txBody>
          </p:sp>
          <p:sp>
            <p:nvSpPr>
              <p:cNvPr id="52238" name="Text Box 20">
                <a:extLst>
                  <a:ext uri="{FF2B5EF4-FFF2-40B4-BE49-F238E27FC236}">
                    <a16:creationId xmlns:a16="http://schemas.microsoft.com/office/drawing/2014/main" id="{342BCC02-CD0A-4A54-BE04-4B86DFBC2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072"/>
                <a:ext cx="2592" cy="40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/>
                  <a:t>These two triangles are similar since they are equiangular. </a:t>
                </a:r>
              </a:p>
            </p:txBody>
          </p:sp>
          <p:sp>
            <p:nvSpPr>
              <p:cNvPr id="52239" name="Text Box 21">
                <a:extLst>
                  <a:ext uri="{FF2B5EF4-FFF2-40B4-BE49-F238E27FC236}">
                    <a16:creationId xmlns:a16="http://schemas.microsoft.com/office/drawing/2014/main" id="{BAE22408-4A29-4425-B049-2FBBF5605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744"/>
                <a:ext cx="2592" cy="404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/>
                  <a:t>If 2 triangles have 2 angles the same then they must be equiangular</a:t>
                </a:r>
              </a:p>
            </p:txBody>
          </p:sp>
        </p:grpSp>
        <p:sp>
          <p:nvSpPr>
            <p:cNvPr id="52229" name="Oval 22">
              <a:extLst>
                <a:ext uri="{FF2B5EF4-FFF2-40B4-BE49-F238E27FC236}">
                  <a16:creationId xmlns:a16="http://schemas.microsoft.com/office/drawing/2014/main" id="{65E05616-3842-403C-A54E-04EDBCD37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30" name="Oval 23">
              <a:extLst>
                <a:ext uri="{FF2B5EF4-FFF2-40B4-BE49-F238E27FC236}">
                  <a16:creationId xmlns:a16="http://schemas.microsoft.com/office/drawing/2014/main" id="{9E9F058F-FD48-42E1-9979-22F77DE85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31" name="Text Box 24">
              <a:extLst>
                <a:ext uri="{FF2B5EF4-FFF2-40B4-BE49-F238E27FC236}">
                  <a16:creationId xmlns:a16="http://schemas.microsoft.com/office/drawing/2014/main" id="{E359FA70-1CBF-418F-9191-D387A529E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936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         = 180 – 125 = 55</a:t>
              </a:r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5D53C03-8C5A-487B-9DBA-F791AD6799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4250" y="404813"/>
            <a:ext cx="64912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>
                <a:solidFill>
                  <a:srgbClr val="FFFF00"/>
                </a:solidFill>
                <a:latin typeface="Comic Sans MS" pitchFamily="66" charset="0"/>
              </a:rPr>
              <a:t>Scale factors  </a:t>
            </a: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E0D2166A-718F-45AE-B047-1E39150E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32013"/>
            <a:ext cx="1295400" cy="2519362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EFDB4497-CC84-479E-8B8B-EE8554BE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1700213"/>
            <a:ext cx="1871663" cy="3527425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60FF855E-F1AA-4298-8A47-859E13765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1496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8cm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6055A8CF-640B-4389-8ED9-35678A18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4671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12cm</a:t>
            </a:r>
          </a:p>
        </p:txBody>
      </p:sp>
      <p:sp>
        <p:nvSpPr>
          <p:cNvPr id="52243" name="Line 7">
            <a:extLst>
              <a:ext uri="{FF2B5EF4-FFF2-40B4-BE49-F238E27FC236}">
                <a16:creationId xmlns:a16="http://schemas.microsoft.com/office/drawing/2014/main" id="{B65555E7-9839-40BA-9A23-B21338E58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589213"/>
            <a:ext cx="2879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Text Box 9">
            <a:extLst>
              <a:ext uri="{FF2B5EF4-FFF2-40B4-BE49-F238E27FC236}">
                <a16:creationId xmlns:a16="http://schemas.microsoft.com/office/drawing/2014/main" id="{8B8FAB2A-77DA-4ED4-B234-B2620279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1952625"/>
            <a:ext cx="402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Enlargement Scale factor?</a:t>
            </a:r>
          </a:p>
        </p:txBody>
      </p:sp>
      <p:sp>
        <p:nvSpPr>
          <p:cNvPr id="52241" name="Line 8">
            <a:extLst>
              <a:ext uri="{FF2B5EF4-FFF2-40B4-BE49-F238E27FC236}">
                <a16:creationId xmlns:a16="http://schemas.microsoft.com/office/drawing/2014/main" id="{3A535A02-3C95-4CE4-A176-F6822EF171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471988"/>
            <a:ext cx="28098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0">
            <a:extLst>
              <a:ext uri="{FF2B5EF4-FFF2-40B4-BE49-F238E27FC236}">
                <a16:creationId xmlns:a16="http://schemas.microsoft.com/office/drawing/2014/main" id="{45BB7117-C145-4E31-A9CF-C7201FC9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3873500"/>
            <a:ext cx="365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Reduction Scale factor?</a:t>
            </a:r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FA3431C7-94E0-4125-B7C9-E6509BA8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466883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5cm</a:t>
            </a: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189EA44B-CEBF-4E63-B0BA-BC506CB4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5203825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7.5cm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3F428EFD-ECC2-4A77-B284-C3647EAE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1625"/>
            <a:ext cx="1077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ESF = 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5FFD0C53-3CA7-4BBF-A2ED-C482E14A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776788"/>
            <a:ext cx="1058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RSF = 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43CD5997-DF51-42D4-A0E6-D2D66114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94363"/>
            <a:ext cx="8675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Can you see the relationship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between the two scale factors?</a:t>
            </a:r>
          </a:p>
        </p:txBody>
      </p:sp>
      <p:pic>
        <p:nvPicPr>
          <p:cNvPr id="53264" name="Picture 2" descr="Office Objects 0572">
            <a:extLst>
              <a:ext uri="{FF2B5EF4-FFF2-40B4-BE49-F238E27FC236}">
                <a16:creationId xmlns:a16="http://schemas.microsoft.com/office/drawing/2014/main" id="{5DEBCAFD-BFD9-4E3F-BF3D-18736438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8" descr="scottishflag">
            <a:extLst>
              <a:ext uri="{FF2B5EF4-FFF2-40B4-BE49-F238E27FC236}">
                <a16:creationId xmlns:a16="http://schemas.microsoft.com/office/drawing/2014/main" id="{54D61AD3-B4B2-4CEC-89A4-A818B0B775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9">
            <a:extLst>
              <a:ext uri="{FF2B5EF4-FFF2-40B4-BE49-F238E27FC236}">
                <a16:creationId xmlns:a16="http://schemas.microsoft.com/office/drawing/2014/main" id="{25311ADF-2B9E-455A-9F07-70471C5B4A5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A970E4C1-9B4F-4640-A63A-ACA3420B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468688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D022F3BB-BBA3-4B1C-AF4E-7FF68E1F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149600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08693-D509-4695-80A4-0D0732BB37DA}"/>
              </a:ext>
            </a:extLst>
          </p:cNvPr>
          <p:cNvCxnSpPr/>
          <p:nvPr/>
        </p:nvCxnSpPr>
        <p:spPr>
          <a:xfrm>
            <a:off x="4162425" y="3071813"/>
            <a:ext cx="368300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id="{31D81A40-1F94-4C1A-80DA-BB9FD313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1511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69DC8C83-45C2-413E-80AB-531678BE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3457575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3EC847-13AD-4DBD-89CD-68F7A8A08B59}"/>
              </a:ext>
            </a:extLst>
          </p:cNvPr>
          <p:cNvCxnSpPr/>
          <p:nvPr/>
        </p:nvCxnSpPr>
        <p:spPr>
          <a:xfrm>
            <a:off x="4097338" y="5011738"/>
            <a:ext cx="368300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>
            <a:extLst>
              <a:ext uri="{FF2B5EF4-FFF2-40B4-BE49-F238E27FC236}">
                <a16:creationId xmlns:a16="http://schemas.microsoft.com/office/drawing/2014/main" id="{AD2CB43C-4AC1-42F7-B7FE-98FD6D07642D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2649538"/>
            <a:ext cx="569912" cy="887412"/>
            <a:chOff x="6212562" y="302504"/>
            <a:chExt cx="570377" cy="887019"/>
          </a:xfrm>
        </p:grpSpPr>
        <p:sp>
          <p:nvSpPr>
            <p:cNvPr id="53286" name="Text Box 15">
              <a:extLst>
                <a:ext uri="{FF2B5EF4-FFF2-40B4-BE49-F238E27FC236}">
                  <a16:creationId xmlns:a16="http://schemas.microsoft.com/office/drawing/2014/main" id="{9AA436D8-A508-4001-B842-2EE5ADE9F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02504"/>
              <a:ext cx="570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B8B629B-E470-4FD1-803A-86A8AF37B1A5}"/>
                </a:ext>
              </a:extLst>
            </p:cNvPr>
            <p:cNvCxnSpPr/>
            <p:nvPr/>
          </p:nvCxnSpPr>
          <p:spPr>
            <a:xfrm>
              <a:off x="6341254" y="737286"/>
              <a:ext cx="312993" cy="15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88" name="Text Box 15">
              <a:extLst>
                <a:ext uri="{FF2B5EF4-FFF2-40B4-BE49-F238E27FC236}">
                  <a16:creationId xmlns:a16="http://schemas.microsoft.com/office/drawing/2014/main" id="{5EE6A927-AB81-421A-AEEE-9C96748A7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409" y="727858"/>
              <a:ext cx="3906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2463DBB-CDFD-47BF-A64E-35424F60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8527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DFA2FC2B-8D1F-4357-9EA5-89E9B3520965}"/>
              </a:ext>
            </a:extLst>
          </p:cNvPr>
          <p:cNvGrpSpPr>
            <a:grpSpLocks/>
          </p:cNvGrpSpPr>
          <p:nvPr/>
        </p:nvGrpSpPr>
        <p:grpSpPr bwMode="auto">
          <a:xfrm>
            <a:off x="4837113" y="4549775"/>
            <a:ext cx="569912" cy="900113"/>
            <a:chOff x="6212562" y="302504"/>
            <a:chExt cx="570377" cy="900667"/>
          </a:xfrm>
        </p:grpSpPr>
        <p:sp>
          <p:nvSpPr>
            <p:cNvPr id="53283" name="Text Box 15">
              <a:extLst>
                <a:ext uri="{FF2B5EF4-FFF2-40B4-BE49-F238E27FC236}">
                  <a16:creationId xmlns:a16="http://schemas.microsoft.com/office/drawing/2014/main" id="{CABF10F0-E2DD-4B99-B2DE-835BCE758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02504"/>
              <a:ext cx="570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6CBBED-2DF0-42CC-9C09-D997B39AEAC8}"/>
                </a:ext>
              </a:extLst>
            </p:cNvPr>
            <p:cNvCxnSpPr/>
            <p:nvPr/>
          </p:nvCxnSpPr>
          <p:spPr>
            <a:xfrm>
              <a:off x="6341254" y="737747"/>
              <a:ext cx="312993" cy="158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85" name="Text Box 15">
              <a:extLst>
                <a:ext uri="{FF2B5EF4-FFF2-40B4-BE49-F238E27FC236}">
                  <a16:creationId xmlns:a16="http://schemas.microsoft.com/office/drawing/2014/main" id="{A45FBD50-2D95-4808-934F-03819828D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409" y="741506"/>
              <a:ext cx="3906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EAC3C5E-15D4-4AEA-AFC7-B251998E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4751388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7ECC19A-49EE-4AB3-8ED8-77831021EC3B}"/>
              </a:ext>
            </a:extLst>
          </p:cNvPr>
          <p:cNvSpPr/>
          <p:nvPr/>
        </p:nvSpPr>
        <p:spPr>
          <a:xfrm>
            <a:off x="7277100" y="4940300"/>
            <a:ext cx="188913" cy="19367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D374E7F5-5F9D-4D25-B590-41A02EA2CE00}"/>
              </a:ext>
            </a:extLst>
          </p:cNvPr>
          <p:cNvSpPr/>
          <p:nvPr/>
        </p:nvSpPr>
        <p:spPr>
          <a:xfrm>
            <a:off x="8461375" y="4859338"/>
            <a:ext cx="300038" cy="244475"/>
          </a:xfrm>
          <a:prstGeom prst="star5">
            <a:avLst/>
          </a:prstGeom>
          <a:solidFill>
            <a:srgbClr val="00B050"/>
          </a:solidFill>
          <a:ln w="381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24E5550E-487F-4F79-B2B3-60C303763714}"/>
              </a:ext>
            </a:extLst>
          </p:cNvPr>
          <p:cNvSpPr/>
          <p:nvPr/>
        </p:nvSpPr>
        <p:spPr>
          <a:xfrm>
            <a:off x="2132013" y="4314825"/>
            <a:ext cx="300037" cy="246063"/>
          </a:xfrm>
          <a:prstGeom prst="star5">
            <a:avLst/>
          </a:prstGeom>
          <a:solidFill>
            <a:srgbClr val="00B050"/>
          </a:solidFill>
          <a:ln w="381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9B91CC-684B-460E-BB70-9E004643541E}"/>
              </a:ext>
            </a:extLst>
          </p:cNvPr>
          <p:cNvSpPr/>
          <p:nvPr/>
        </p:nvSpPr>
        <p:spPr>
          <a:xfrm>
            <a:off x="7316788" y="2527300"/>
            <a:ext cx="203200" cy="188913"/>
          </a:xfrm>
          <a:prstGeom prst="rect">
            <a:avLst/>
          </a:prstGeom>
          <a:solidFill>
            <a:srgbClr val="FF6600"/>
          </a:solidFill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703707-2C7B-4CBA-AFA3-E5F0CD96642D}"/>
              </a:ext>
            </a:extLst>
          </p:cNvPr>
          <p:cNvSpPr/>
          <p:nvPr/>
        </p:nvSpPr>
        <p:spPr>
          <a:xfrm>
            <a:off x="1465263" y="2897188"/>
            <a:ext cx="201612" cy="188912"/>
          </a:xfrm>
          <a:prstGeom prst="rect">
            <a:avLst/>
          </a:prstGeom>
          <a:solidFill>
            <a:srgbClr val="FF6600"/>
          </a:solidFill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543E859-AFE0-463A-9287-81E22BDD6F3F}"/>
              </a:ext>
            </a:extLst>
          </p:cNvPr>
          <p:cNvSpPr/>
          <p:nvPr/>
        </p:nvSpPr>
        <p:spPr>
          <a:xfrm>
            <a:off x="1477963" y="4356100"/>
            <a:ext cx="188912" cy="19367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-2.91397E-6 L -0.23802 -0.122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1.82239E-6 L 0.39028 -0.008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5.55042E-7 L 0.37987 0.2139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10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4.04255E-6 L -0.24705 0.2257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11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  <p:bldP spid="52242" grpId="0"/>
      <p:bldP spid="34831" grpId="0"/>
      <p:bldP spid="34832" grpId="0"/>
      <p:bldP spid="34835" grpId="0"/>
      <p:bldP spid="24" grpId="0"/>
      <p:bldP spid="24" grpId="1"/>
      <p:bldP spid="25" grpId="0"/>
      <p:bldP spid="25" grpId="1"/>
      <p:bldP spid="32" grpId="0"/>
      <p:bldP spid="32" grpId="1"/>
      <p:bldP spid="33" grpId="0"/>
      <p:bldP spid="33" grpId="1"/>
      <p:bldP spid="41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extLst>
              <a:ext uri="{FF2B5EF4-FFF2-40B4-BE49-F238E27FC236}">
                <a16:creationId xmlns:a16="http://schemas.microsoft.com/office/drawing/2014/main" id="{20647698-837D-4FCD-8BD4-5B10EAB2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2636838"/>
            <a:ext cx="1004888" cy="1587500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5" name="AutoShape 4">
            <a:extLst>
              <a:ext uri="{FF2B5EF4-FFF2-40B4-BE49-F238E27FC236}">
                <a16:creationId xmlns:a16="http://schemas.microsoft.com/office/drawing/2014/main" id="{2B99586F-7F25-470D-87B6-2B1A2D69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773238"/>
            <a:ext cx="2232025" cy="3529012"/>
          </a:xfrm>
          <a:prstGeom prst="rtTriangle">
            <a:avLst/>
          </a:prstGeom>
          <a:solidFill>
            <a:schemeClr val="accent1"/>
          </a:solidFill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Text Box 5">
            <a:extLst>
              <a:ext uri="{FF2B5EF4-FFF2-40B4-BE49-F238E27FC236}">
                <a16:creationId xmlns:a16="http://schemas.microsoft.com/office/drawing/2014/main" id="{5E4737B2-4728-482A-B72B-8DAFC738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067050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9cm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1AC166F0-8D6C-4841-9BF1-BFE1FC98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3213100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54278" name="Line 8">
            <a:extLst>
              <a:ext uri="{FF2B5EF4-FFF2-40B4-BE49-F238E27FC236}">
                <a16:creationId xmlns:a16="http://schemas.microsoft.com/office/drawing/2014/main" id="{23BFCCAC-5876-4E61-A5FF-92A4C05A6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635250"/>
            <a:ext cx="28082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Text Box 9">
            <a:extLst>
              <a:ext uri="{FF2B5EF4-FFF2-40B4-BE49-F238E27FC236}">
                <a16:creationId xmlns:a16="http://schemas.microsoft.com/office/drawing/2014/main" id="{4048F8CE-6BB1-47DC-A280-BABCD75E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000250"/>
            <a:ext cx="324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66"/>
                </a:solidFill>
              </a:rPr>
              <a:t>Find </a:t>
            </a:r>
            <a:r>
              <a:rPr lang="en-GB" altLang="en-US"/>
              <a:t>a</a:t>
            </a:r>
            <a:r>
              <a:rPr lang="en-GB" altLang="en-US">
                <a:solidFill>
                  <a:srgbClr val="FFFF66"/>
                </a:solidFill>
              </a:rPr>
              <a:t> given ESF = 3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78FF4905-B474-4300-8168-0E9F79E1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267200"/>
            <a:ext cx="39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b</a:t>
            </a:r>
          </a:p>
        </p:txBody>
      </p:sp>
      <p:sp>
        <p:nvSpPr>
          <p:cNvPr id="54281" name="Text Box 14">
            <a:extLst>
              <a:ext uri="{FF2B5EF4-FFF2-40B4-BE49-F238E27FC236}">
                <a16:creationId xmlns:a16="http://schemas.microsoft.com/office/drawing/2014/main" id="{2498AFFE-6C37-43BF-8FE8-52C5A7AC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0663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15cm</a:t>
            </a:r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7F430053-73E2-4551-ADBE-B80285F409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822825"/>
            <a:ext cx="28098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Text Box 22">
            <a:extLst>
              <a:ext uri="{FF2B5EF4-FFF2-40B4-BE49-F238E27FC236}">
                <a16:creationId xmlns:a16="http://schemas.microsoft.com/office/drawing/2014/main" id="{B0A788EA-BDF0-4D27-B05A-0FD060654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830638"/>
            <a:ext cx="3059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66"/>
                </a:solidFill>
              </a:rPr>
              <a:t>By finding the RSF </a:t>
            </a:r>
          </a:p>
          <a:p>
            <a:pPr eaLnBrk="1" hangingPunct="1"/>
            <a:r>
              <a:rPr lang="en-GB" altLang="en-US">
                <a:solidFill>
                  <a:srgbClr val="FFFF66"/>
                </a:solidFill>
              </a:rPr>
              <a:t>Find the value of </a:t>
            </a:r>
            <a:r>
              <a:rPr lang="en-GB" altLang="en-US"/>
              <a:t>b</a:t>
            </a:r>
            <a:r>
              <a:rPr lang="en-GB" altLang="en-US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1FBB66C-B47F-482E-A94A-C952C105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2835275"/>
            <a:ext cx="137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ESF = 3 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6F1C63F3-7496-4F60-B1A0-71940A0F0AF5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2581275"/>
            <a:ext cx="571500" cy="969963"/>
            <a:chOff x="6212562" y="261560"/>
            <a:chExt cx="570377" cy="968907"/>
          </a:xfrm>
        </p:grpSpPr>
        <p:sp>
          <p:nvSpPr>
            <p:cNvPr id="54308" name="Text Box 15">
              <a:extLst>
                <a:ext uri="{FF2B5EF4-FFF2-40B4-BE49-F238E27FC236}">
                  <a16:creationId xmlns:a16="http://schemas.microsoft.com/office/drawing/2014/main" id="{7D0408A8-DE60-458C-947A-213D649B4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261560"/>
              <a:ext cx="5703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</a:t>
              </a:r>
              <a:r>
                <a:rPr lang="en-GB" altLang="en-US" sz="2800"/>
                <a:t>a</a:t>
              </a:r>
              <a:endParaRPr lang="en-GB" alt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7F54D4-FCDD-45CD-B8E8-E59AAA758AC4}"/>
                </a:ext>
              </a:extLst>
            </p:cNvPr>
            <p:cNvCxnSpPr/>
            <p:nvPr/>
          </p:nvCxnSpPr>
          <p:spPr>
            <a:xfrm>
              <a:off x="6340896" y="737292"/>
              <a:ext cx="313707" cy="15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10" name="Text Box 15">
              <a:extLst>
                <a:ext uri="{FF2B5EF4-FFF2-40B4-BE49-F238E27FC236}">
                  <a16:creationId xmlns:a16="http://schemas.microsoft.com/office/drawing/2014/main" id="{FBABEDF8-A980-4F2C-ACA6-33A3C40CC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409" y="768802"/>
              <a:ext cx="3906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9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5D6A49E-D924-4387-B99C-1BC0EAA3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8352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98C2522-2C81-46EC-B772-A057D771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404813"/>
            <a:ext cx="6491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Scale factors  </a:t>
            </a:r>
            <a:endParaRPr lang="en-GB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54288" name="Picture 2" descr="Office Objects 0572">
            <a:extLst>
              <a:ext uri="{FF2B5EF4-FFF2-40B4-BE49-F238E27FC236}">
                <a16:creationId xmlns:a16="http://schemas.microsoft.com/office/drawing/2014/main" id="{FCAD95CB-B1D0-4610-B560-77F1BD6D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8" descr="scottishflag">
            <a:extLst>
              <a:ext uri="{FF2B5EF4-FFF2-40B4-BE49-F238E27FC236}">
                <a16:creationId xmlns:a16="http://schemas.microsoft.com/office/drawing/2014/main" id="{7ACE5E98-A69A-4C3A-BE54-FB813E6DBF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Text Box 9">
            <a:extLst>
              <a:ext uri="{FF2B5EF4-FFF2-40B4-BE49-F238E27FC236}">
                <a16:creationId xmlns:a16="http://schemas.microsoft.com/office/drawing/2014/main" id="{25705E78-E5CF-4C17-A73C-4F3B534BF93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74B790EC-22CD-41E7-BBC4-89FDC680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3228975"/>
            <a:ext cx="108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27cm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934E6C51-3358-410A-8962-5F53DB54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4268788"/>
            <a:ext cx="868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5cm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D7E94DB2-54A9-4E29-B5BB-348088CD7EC2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030788"/>
            <a:ext cx="569913" cy="900112"/>
            <a:chOff x="6239858" y="302504"/>
            <a:chExt cx="570377" cy="900667"/>
          </a:xfrm>
        </p:grpSpPr>
        <p:sp>
          <p:nvSpPr>
            <p:cNvPr id="54305" name="Text Box 15">
              <a:extLst>
                <a:ext uri="{FF2B5EF4-FFF2-40B4-BE49-F238E27FC236}">
                  <a16:creationId xmlns:a16="http://schemas.microsoft.com/office/drawing/2014/main" id="{2D80E9CF-50B4-441D-8F47-576BAC2F3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858" y="302504"/>
              <a:ext cx="570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1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D78911-BA37-4B8F-B01D-9C235FE6AAC0}"/>
                </a:ext>
              </a:extLst>
            </p:cNvPr>
            <p:cNvCxnSpPr/>
            <p:nvPr/>
          </p:nvCxnSpPr>
          <p:spPr>
            <a:xfrm>
              <a:off x="6341541" y="737747"/>
              <a:ext cx="312993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7" name="Text Box 15">
              <a:extLst>
                <a:ext uri="{FF2B5EF4-FFF2-40B4-BE49-F238E27FC236}">
                  <a16:creationId xmlns:a16="http://schemas.microsoft.com/office/drawing/2014/main" id="{85DA96C1-703B-4B39-8F63-950DE3302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409" y="741506"/>
              <a:ext cx="3906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3</a:t>
              </a:r>
            </a:p>
          </p:txBody>
        </p:sp>
      </p:grpSp>
      <p:sp>
        <p:nvSpPr>
          <p:cNvPr id="35" name="Text Box 16">
            <a:extLst>
              <a:ext uri="{FF2B5EF4-FFF2-40B4-BE49-F238E27FC236}">
                <a16:creationId xmlns:a16="http://schemas.microsoft.com/office/drawing/2014/main" id="{259949F9-A7B2-442F-B89D-974AD59C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5249863"/>
            <a:ext cx="1058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RSF = 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569F814F-AFA5-4F36-A418-ECDB9107B891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5030788"/>
            <a:ext cx="579438" cy="900112"/>
            <a:chOff x="6239858" y="302504"/>
            <a:chExt cx="579469" cy="900667"/>
          </a:xfrm>
        </p:grpSpPr>
        <p:sp>
          <p:nvSpPr>
            <p:cNvPr id="54302" name="Text Box 15">
              <a:extLst>
                <a:ext uri="{FF2B5EF4-FFF2-40B4-BE49-F238E27FC236}">
                  <a16:creationId xmlns:a16="http://schemas.microsoft.com/office/drawing/2014/main" id="{A4AD58A0-686F-4154-B88F-C8868FBA1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858" y="302504"/>
              <a:ext cx="570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b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42E96B-F270-4534-86C2-6B0FBB9DE729}"/>
                </a:ext>
              </a:extLst>
            </p:cNvPr>
            <p:cNvCxnSpPr/>
            <p:nvPr/>
          </p:nvCxnSpPr>
          <p:spPr>
            <a:xfrm>
              <a:off x="6341463" y="737747"/>
              <a:ext cx="31275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4" name="Text Box 15">
              <a:extLst>
                <a:ext uri="{FF2B5EF4-FFF2-40B4-BE49-F238E27FC236}">
                  <a16:creationId xmlns:a16="http://schemas.microsoft.com/office/drawing/2014/main" id="{37ACDD04-9EC6-44B6-9A49-DCD1F6106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1464" y="741506"/>
              <a:ext cx="557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15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96FDF39-5083-474A-B02C-B8B2A12D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524986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5406F4-CB69-4AE4-815E-7D945D36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524986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3A606947-DC80-4FFB-8792-C7BD6D3EC1F7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5030788"/>
            <a:ext cx="579437" cy="900112"/>
            <a:chOff x="6239858" y="302504"/>
            <a:chExt cx="579469" cy="900667"/>
          </a:xfrm>
        </p:grpSpPr>
        <p:sp>
          <p:nvSpPr>
            <p:cNvPr id="54299" name="Text Box 15">
              <a:extLst>
                <a:ext uri="{FF2B5EF4-FFF2-40B4-BE49-F238E27FC236}">
                  <a16:creationId xmlns:a16="http://schemas.microsoft.com/office/drawing/2014/main" id="{BFB53F47-A45A-4B50-8088-D3AD1C7F5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858" y="302504"/>
              <a:ext cx="570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 </a:t>
              </a:r>
              <a:r>
                <a:rPr lang="en-GB" altLang="en-US"/>
                <a:t>5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928345C-C537-4088-8B49-37DAA0942C27}"/>
                </a:ext>
              </a:extLst>
            </p:cNvPr>
            <p:cNvCxnSpPr/>
            <p:nvPr/>
          </p:nvCxnSpPr>
          <p:spPr>
            <a:xfrm>
              <a:off x="6341464" y="737747"/>
              <a:ext cx="312754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1" name="Text Box 15">
              <a:extLst>
                <a:ext uri="{FF2B5EF4-FFF2-40B4-BE49-F238E27FC236}">
                  <a16:creationId xmlns:a16="http://schemas.microsoft.com/office/drawing/2014/main" id="{01E8C374-8980-4B9C-B4C6-417D53199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1464" y="741506"/>
              <a:ext cx="557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3" grpId="0"/>
      <p:bldP spid="35862" grpId="0"/>
      <p:bldP spid="18" grpId="0"/>
      <p:bldP spid="23" grpId="0"/>
      <p:bldP spid="28" grpId="0"/>
      <p:bldP spid="29" grpId="0"/>
      <p:bldP spid="35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86EDB06-CED5-46CD-B2EF-B0160B1D36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65D3-E9B7-4D80-B824-042F03DE875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EB08F8B-A455-46EB-BC17-1227E2FB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1B5D75EB-AE26-4AAF-AE02-862BC189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990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Text Box 3">
            <a:extLst>
              <a:ext uri="{FF2B5EF4-FFF2-40B4-BE49-F238E27FC236}">
                <a16:creationId xmlns:a16="http://schemas.microsoft.com/office/drawing/2014/main" id="{D0E16E3B-ED92-4783-BBF7-0CAADA6A2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Now try TJ 4+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Ex 20.2</a:t>
            </a:r>
          </a:p>
          <a:p>
            <a:pPr algn="ctr" eaLnBrk="1" hangingPunct="1"/>
            <a:r>
              <a:rPr lang="en-GB" altLang="en-US" sz="3600"/>
              <a:t>Ch 20 (page 169)</a:t>
            </a:r>
          </a:p>
        </p:txBody>
      </p:sp>
      <p:pic>
        <p:nvPicPr>
          <p:cNvPr id="55302" name="Picture 4" descr="ag00463_">
            <a:extLst>
              <a:ext uri="{FF2B5EF4-FFF2-40B4-BE49-F238E27FC236}">
                <a16:creationId xmlns:a16="http://schemas.microsoft.com/office/drawing/2014/main" id="{899FF176-844C-47F5-9BED-BA5AE12BB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 descr="scottishflag">
            <a:extLst>
              <a:ext uri="{FF2B5EF4-FFF2-40B4-BE49-F238E27FC236}">
                <a16:creationId xmlns:a16="http://schemas.microsoft.com/office/drawing/2014/main" id="{0B9E2831-564B-478F-847F-83C78D5C8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6" descr="Office Objects 0572">
            <a:extLst>
              <a:ext uri="{FF2B5EF4-FFF2-40B4-BE49-F238E27FC236}">
                <a16:creationId xmlns:a16="http://schemas.microsoft.com/office/drawing/2014/main" id="{44C44627-8C53-4D24-A15C-DA7ED684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7" descr="scottishflag">
            <a:extLst>
              <a:ext uri="{FF2B5EF4-FFF2-40B4-BE49-F238E27FC236}">
                <a16:creationId xmlns:a16="http://schemas.microsoft.com/office/drawing/2014/main" id="{BDFA527C-CFE5-49AE-892D-5F55080E4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>
            <a:extLst>
              <a:ext uri="{FF2B5EF4-FFF2-40B4-BE49-F238E27FC236}">
                <a16:creationId xmlns:a16="http://schemas.microsoft.com/office/drawing/2014/main" id="{6A73E044-9ED6-4C4F-A5AF-C0285E462B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520603C-B9D7-4E1B-BE50-F1E0CEDE4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Scale Factor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687DB603-5A60-4A83-80C8-80D0AD7CC6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4960FC-28A3-4FD4-A072-D3A2E598F908}" type="datetime2">
              <a:rPr lang="en-GB" smtClean="0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CB79CCE-1D51-4A56-9FFE-B706D3891BF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graphicFrame>
        <p:nvGraphicFramePr>
          <p:cNvPr id="2050" name="Object 16">
            <a:extLst>
              <a:ext uri="{FF2B5EF4-FFF2-40B4-BE49-F238E27FC236}">
                <a16:creationId xmlns:a16="http://schemas.microsoft.com/office/drawing/2014/main" id="{D2F2DE9F-A201-4AAF-A353-58193D0F3FC3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4210050" y="3892550"/>
          <a:ext cx="11652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419040" progId="Equation.DSMT4">
                  <p:embed/>
                </p:oleObj>
              </mc:Choice>
              <mc:Fallback>
                <p:oleObj name="Equation" r:id="rId2" imgW="53316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892550"/>
                        <a:ext cx="11652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4" descr="scottishflag">
            <a:extLst>
              <a:ext uri="{FF2B5EF4-FFF2-40B4-BE49-F238E27FC236}">
                <a16:creationId xmlns:a16="http://schemas.microsoft.com/office/drawing/2014/main" id="{E4C136B3-32D4-4C6F-A11F-01578494D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747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1C2C57E8-43B6-4675-A002-0623A09AE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52688"/>
            <a:ext cx="790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Q1.	A 42” TV is reduced by 10% to £540 in a sale.</a:t>
            </a:r>
          </a:p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	What was the </a:t>
            </a:r>
            <a:r>
              <a:rPr lang="en-GB" altLang="en-US" b="1">
                <a:solidFill>
                  <a:srgbClr val="FFFF00"/>
                </a:solidFill>
              </a:rPr>
              <a:t>original</a:t>
            </a:r>
            <a:r>
              <a:rPr lang="en-GB" altLang="en-US">
                <a:solidFill>
                  <a:schemeClr val="hlink"/>
                </a:solidFill>
              </a:rPr>
              <a:t> price.</a:t>
            </a:r>
          </a:p>
        </p:txBody>
      </p:sp>
      <p:sp>
        <p:nvSpPr>
          <p:cNvPr id="2055" name="Text Box 8">
            <a:extLst>
              <a:ext uri="{FF2B5EF4-FFF2-40B4-BE49-F238E27FC236}">
                <a16:creationId xmlns:a16="http://schemas.microsoft.com/office/drawing/2014/main" id="{447898E7-3BF4-4FD2-AA9A-F9B49B26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3962400"/>
            <a:ext cx="240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Q3.	Calculate</a:t>
            </a:r>
          </a:p>
        </p:txBody>
      </p:sp>
      <p:sp>
        <p:nvSpPr>
          <p:cNvPr id="2056" name="Text Box 21">
            <a:extLst>
              <a:ext uri="{FF2B5EF4-FFF2-40B4-BE49-F238E27FC236}">
                <a16:creationId xmlns:a16="http://schemas.microsoft.com/office/drawing/2014/main" id="{98F39C29-1A66-4694-9B59-28A4913358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54137" y="3673475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057" name="Picture 2" descr="Office Objects 0572">
            <a:extLst>
              <a:ext uri="{FF2B5EF4-FFF2-40B4-BE49-F238E27FC236}">
                <a16:creationId xmlns:a16="http://schemas.microsoft.com/office/drawing/2014/main" id="{D7E49DD3-9BCB-42B9-B9F6-10C7896B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DDEEB4FE-B672-4E87-9341-5FABA7FF62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44930-D0DC-423E-B386-78780ADC5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39F88BE-5DBD-4B96-A171-1D4B09026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56324" name="Picture 2" descr="Office Objects 0572">
            <a:extLst>
              <a:ext uri="{FF2B5EF4-FFF2-40B4-BE49-F238E27FC236}">
                <a16:creationId xmlns:a16="http://schemas.microsoft.com/office/drawing/2014/main" id="{C43FFB2F-37AE-4D9D-933C-1FB119B9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0F787280-2D17-438B-A3D1-10E8D717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449E5E9-5739-4694-AA86-8CF963D68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56327" name="Line 5">
            <a:extLst>
              <a:ext uri="{FF2B5EF4-FFF2-40B4-BE49-F238E27FC236}">
                <a16:creationId xmlns:a16="http://schemas.microsoft.com/office/drawing/2014/main" id="{A2450ED2-DF58-4613-97D7-A706317D0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73C68546-537B-446C-806D-977347E8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to use scale factor for parallel triangles.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02DDD970-30AB-4E00-A1D6-DA055FF3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01975"/>
            <a:ext cx="3870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how the scale factor applies to parallel triangles.</a:t>
            </a:r>
          </a:p>
        </p:txBody>
      </p:sp>
      <p:pic>
        <p:nvPicPr>
          <p:cNvPr id="56330" name="Picture 8" descr="scottishflag">
            <a:extLst>
              <a:ext uri="{FF2B5EF4-FFF2-40B4-BE49-F238E27FC236}">
                <a16:creationId xmlns:a16="http://schemas.microsoft.com/office/drawing/2014/main" id="{247E082F-2FFB-4929-A3F6-A6B561789E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9">
            <a:extLst>
              <a:ext uri="{FF2B5EF4-FFF2-40B4-BE49-F238E27FC236}">
                <a16:creationId xmlns:a16="http://schemas.microsoft.com/office/drawing/2014/main" id="{D3A55846-C2CD-4B76-A761-0B815DD0CCA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16152B2A-989B-4E56-9FD5-5330D27D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284663"/>
            <a:ext cx="3870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Solve  problems using scale factor for parallel triangles.</a:t>
            </a:r>
            <a:endParaRPr lang="en-GB" sz="1800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B5BFB66-60FF-447C-9A1C-2EB44423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Parallel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  <p:bldP spid="2109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>
            <a:extLst>
              <a:ext uri="{FF2B5EF4-FFF2-40B4-BE49-F238E27FC236}">
                <a16:creationId xmlns:a16="http://schemas.microsoft.com/office/drawing/2014/main" id="{A45BD63E-C657-4B02-B114-130047BA01D7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781050"/>
            <a:ext cx="7886700" cy="2609850"/>
            <a:chOff x="312" y="492"/>
            <a:chExt cx="4968" cy="1644"/>
          </a:xfrm>
        </p:grpSpPr>
        <p:grpSp>
          <p:nvGrpSpPr>
            <p:cNvPr id="57403" name="Group 3">
              <a:extLst>
                <a:ext uri="{FF2B5EF4-FFF2-40B4-BE49-F238E27FC236}">
                  <a16:creationId xmlns:a16="http://schemas.microsoft.com/office/drawing/2014/main" id="{678C35A3-8EF8-4B99-9482-510542726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" y="672"/>
              <a:ext cx="2340" cy="1464"/>
              <a:chOff x="624" y="684"/>
              <a:chExt cx="2340" cy="1464"/>
            </a:xfrm>
          </p:grpSpPr>
          <p:grpSp>
            <p:nvGrpSpPr>
              <p:cNvPr id="57405" name="Group 4">
                <a:extLst>
                  <a:ext uri="{FF2B5EF4-FFF2-40B4-BE49-F238E27FC236}">
                    <a16:creationId xmlns:a16="http://schemas.microsoft.com/office/drawing/2014/main" id="{867109B9-A5F4-4FCA-BCEA-D4C663A4B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684"/>
                <a:ext cx="2340" cy="1464"/>
                <a:chOff x="756" y="384"/>
                <a:chExt cx="2340" cy="1464"/>
              </a:xfrm>
            </p:grpSpPr>
            <p:sp>
              <p:nvSpPr>
                <p:cNvPr id="57412" name="Freeform 5">
                  <a:extLst>
                    <a:ext uri="{FF2B5EF4-FFF2-40B4-BE49-F238E27FC236}">
                      <a16:creationId xmlns:a16="http://schemas.microsoft.com/office/drawing/2014/main" id="{1FF3B097-CB2B-40A4-8B3E-E98AF9EEE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672"/>
                  <a:ext cx="1800" cy="984"/>
                </a:xfrm>
                <a:custGeom>
                  <a:avLst/>
                  <a:gdLst>
                    <a:gd name="T0" fmla="*/ 624 w 1800"/>
                    <a:gd name="T1" fmla="*/ 0 h 984"/>
                    <a:gd name="T2" fmla="*/ 0 w 1800"/>
                    <a:gd name="T3" fmla="*/ 984 h 984"/>
                    <a:gd name="T4" fmla="*/ 1800 w 1800"/>
                    <a:gd name="T5" fmla="*/ 984 h 984"/>
                    <a:gd name="T6" fmla="*/ 624 w 1800"/>
                    <a:gd name="T7" fmla="*/ 0 h 9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00"/>
                    <a:gd name="T13" fmla="*/ 0 h 984"/>
                    <a:gd name="T14" fmla="*/ 1800 w 1800"/>
                    <a:gd name="T15" fmla="*/ 984 h 9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00" h="984">
                      <a:moveTo>
                        <a:pt x="624" y="0"/>
                      </a:moveTo>
                      <a:lnTo>
                        <a:pt x="0" y="984"/>
                      </a:lnTo>
                      <a:lnTo>
                        <a:pt x="1800" y="984"/>
                      </a:lnTo>
                      <a:lnTo>
                        <a:pt x="624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13" name="Line 6">
                  <a:extLst>
                    <a:ext uri="{FF2B5EF4-FFF2-40B4-BE49-F238E27FC236}">
                      <a16:creationId xmlns:a16="http://schemas.microsoft.com/office/drawing/2014/main" id="{09BD2757-04C6-4E42-8CB2-7071459EE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0" y="1212"/>
                  <a:ext cx="9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14" name="Text Box 7">
                  <a:extLst>
                    <a:ext uri="{FF2B5EF4-FFF2-40B4-BE49-F238E27FC236}">
                      <a16:creationId xmlns:a16="http://schemas.microsoft.com/office/drawing/2014/main" id="{4927E917-DD7C-4B38-8302-A3A9CBC655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0" y="384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A</a:t>
                  </a:r>
                </a:p>
              </p:txBody>
            </p:sp>
            <p:sp>
              <p:nvSpPr>
                <p:cNvPr id="57415" name="Text Box 8">
                  <a:extLst>
                    <a:ext uri="{FF2B5EF4-FFF2-40B4-BE49-F238E27FC236}">
                      <a16:creationId xmlns:a16="http://schemas.microsoft.com/office/drawing/2014/main" id="{BFAD9703-8861-45EC-96EC-476085093C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6" y="100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B</a:t>
                  </a:r>
                </a:p>
              </p:txBody>
            </p:sp>
            <p:sp>
              <p:nvSpPr>
                <p:cNvPr id="57416" name="Text Box 9">
                  <a:extLst>
                    <a:ext uri="{FF2B5EF4-FFF2-40B4-BE49-F238E27FC236}">
                      <a16:creationId xmlns:a16="http://schemas.microsoft.com/office/drawing/2014/main" id="{E7DD5688-000A-4979-A6B6-D6696C7320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6" y="100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C</a:t>
                  </a:r>
                </a:p>
              </p:txBody>
            </p:sp>
            <p:sp>
              <p:nvSpPr>
                <p:cNvPr id="57417" name="Text Box 10">
                  <a:extLst>
                    <a:ext uri="{FF2B5EF4-FFF2-40B4-BE49-F238E27FC236}">
                      <a16:creationId xmlns:a16="http://schemas.microsoft.com/office/drawing/2014/main" id="{62790A60-8DEE-4A32-AE3D-C9D0C118E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" y="1560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D</a:t>
                  </a:r>
                </a:p>
              </p:txBody>
            </p:sp>
            <p:sp>
              <p:nvSpPr>
                <p:cNvPr id="57418" name="Text Box 11">
                  <a:extLst>
                    <a:ext uri="{FF2B5EF4-FFF2-40B4-BE49-F238E27FC236}">
                      <a16:creationId xmlns:a16="http://schemas.microsoft.com/office/drawing/2014/main" id="{E5DC0324-76AE-4FE0-89E4-6AC73CE15C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6" y="15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E</a:t>
                  </a:r>
                </a:p>
              </p:txBody>
            </p:sp>
          </p:grpSp>
          <p:grpSp>
            <p:nvGrpSpPr>
              <p:cNvPr id="57406" name="Group 12">
                <a:extLst>
                  <a:ext uri="{FF2B5EF4-FFF2-40B4-BE49-F238E27FC236}">
                    <a16:creationId xmlns:a16="http://schemas.microsoft.com/office/drawing/2014/main" id="{91D9A9C4-050C-4841-AE12-C8A2571AD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5" y="1479"/>
                <a:ext cx="57" cy="69"/>
                <a:chOff x="1767" y="1179"/>
                <a:chExt cx="57" cy="69"/>
              </a:xfrm>
            </p:grpSpPr>
            <p:sp>
              <p:nvSpPr>
                <p:cNvPr id="57410" name="Line 13">
                  <a:extLst>
                    <a:ext uri="{FF2B5EF4-FFF2-40B4-BE49-F238E27FC236}">
                      <a16:creationId xmlns:a16="http://schemas.microsoft.com/office/drawing/2014/main" id="{38969DE0-8B51-4CF0-9079-3F1DCF0CA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7" y="1179"/>
                  <a:ext cx="51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11" name="Line 14">
                  <a:extLst>
                    <a:ext uri="{FF2B5EF4-FFF2-40B4-BE49-F238E27FC236}">
                      <a16:creationId xmlns:a16="http://schemas.microsoft.com/office/drawing/2014/main" id="{AF40ABD9-FE28-4600-A250-25C08BE61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6" y="1215"/>
                  <a:ext cx="48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407" name="Group 15">
                <a:extLst>
                  <a:ext uri="{FF2B5EF4-FFF2-40B4-BE49-F238E27FC236}">
                    <a16:creationId xmlns:a16="http://schemas.microsoft.com/office/drawing/2014/main" id="{7CB34681-52EF-42AD-B3F5-4AE51B466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1" y="1923"/>
                <a:ext cx="57" cy="69"/>
                <a:chOff x="1767" y="1179"/>
                <a:chExt cx="57" cy="69"/>
              </a:xfrm>
            </p:grpSpPr>
            <p:sp>
              <p:nvSpPr>
                <p:cNvPr id="57408" name="Line 16">
                  <a:extLst>
                    <a:ext uri="{FF2B5EF4-FFF2-40B4-BE49-F238E27FC236}">
                      <a16:creationId xmlns:a16="http://schemas.microsoft.com/office/drawing/2014/main" id="{EC53EB30-4948-4ABF-A219-8420FED84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7" y="1179"/>
                  <a:ext cx="51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09" name="Line 17">
                  <a:extLst>
                    <a:ext uri="{FF2B5EF4-FFF2-40B4-BE49-F238E27FC236}">
                      <a16:creationId xmlns:a16="http://schemas.microsoft.com/office/drawing/2014/main" id="{AC559A93-202C-44A8-BEA9-D158FE73F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6" y="1215"/>
                  <a:ext cx="48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7404" name="Text Box 18">
              <a:extLst>
                <a:ext uri="{FF2B5EF4-FFF2-40B4-BE49-F238E27FC236}">
                  <a16:creationId xmlns:a16="http://schemas.microsoft.com/office/drawing/2014/main" id="{1DC543A9-485B-4A49-AF11-89855CC73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492"/>
              <a:ext cx="2820" cy="4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/>
                <a:t>If BC is parallel to DE, explain why triangles ABC and ADE are similar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501457F5-36B4-473E-A588-62E45FA618BA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1581150"/>
            <a:ext cx="6870700" cy="641350"/>
            <a:chOff x="1204" y="1152"/>
            <a:chExt cx="4328" cy="404"/>
          </a:xfrm>
        </p:grpSpPr>
        <p:sp>
          <p:nvSpPr>
            <p:cNvPr id="57401" name="Oval 20">
              <a:extLst>
                <a:ext uri="{FF2B5EF4-FFF2-40B4-BE49-F238E27FC236}">
                  <a16:creationId xmlns:a16="http://schemas.microsoft.com/office/drawing/2014/main" id="{5E53CB72-8800-4287-AB20-778F28043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1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402" name="Text Box 21">
              <a:extLst>
                <a:ext uri="{FF2B5EF4-FFF2-40B4-BE49-F238E27FC236}">
                  <a16:creationId xmlns:a16="http://schemas.microsoft.com/office/drawing/2014/main" id="{CCB52909-8E2B-4FEF-B46F-61DDE94F2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" y="1152"/>
              <a:ext cx="27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Angle BAC = angle DAE (common to   both triangles)</a:t>
              </a: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F1435135-33FC-426A-8556-CABB5E2C1D4D}"/>
              </a:ext>
            </a:extLst>
          </p:cNvPr>
          <p:cNvGrpSpPr>
            <a:grpSpLocks/>
          </p:cNvGrpSpPr>
          <p:nvPr/>
        </p:nvGrpSpPr>
        <p:grpSpPr bwMode="auto">
          <a:xfrm>
            <a:off x="1136650" y="2216150"/>
            <a:ext cx="7683500" cy="819150"/>
            <a:chOff x="728" y="1552"/>
            <a:chExt cx="4840" cy="516"/>
          </a:xfrm>
        </p:grpSpPr>
        <p:grpSp>
          <p:nvGrpSpPr>
            <p:cNvPr id="57397" name="Group 23">
              <a:extLst>
                <a:ext uri="{FF2B5EF4-FFF2-40B4-BE49-F238E27FC236}">
                  <a16:creationId xmlns:a16="http://schemas.microsoft.com/office/drawing/2014/main" id="{2E82E027-3712-40D7-ADF5-F06F79355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1552"/>
              <a:ext cx="336" cy="516"/>
              <a:chOff x="1160" y="1108"/>
              <a:chExt cx="336" cy="516"/>
            </a:xfrm>
          </p:grpSpPr>
          <p:sp>
            <p:nvSpPr>
              <p:cNvPr id="57399" name="Rectangle 24">
                <a:extLst>
                  <a:ext uri="{FF2B5EF4-FFF2-40B4-BE49-F238E27FC236}">
                    <a16:creationId xmlns:a16="http://schemas.microsoft.com/office/drawing/2014/main" id="{0293F875-42DB-4BE9-8042-EE95C2FD2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536"/>
                <a:ext cx="84" cy="8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400" name="Rectangle 25">
                <a:extLst>
                  <a:ext uri="{FF2B5EF4-FFF2-40B4-BE49-F238E27FC236}">
                    <a16:creationId xmlns:a16="http://schemas.microsoft.com/office/drawing/2014/main" id="{7E8C7131-04AF-46EA-B512-657F41663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" y="1108"/>
                <a:ext cx="84" cy="8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7398" name="Text Box 26">
              <a:extLst>
                <a:ext uri="{FF2B5EF4-FFF2-40B4-BE49-F238E27FC236}">
                  <a16:creationId xmlns:a16="http://schemas.microsoft.com/office/drawing/2014/main" id="{CB73838B-54C8-4A0B-8095-6B5BE50E2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560"/>
              <a:ext cx="27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Angle ABC = angle ADE (corresponding angles between parallels)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33D102E8-86E5-4E13-92F3-402A71F8D2A7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2216150"/>
            <a:ext cx="6178550" cy="1320800"/>
            <a:chOff x="1676" y="1552"/>
            <a:chExt cx="3892" cy="832"/>
          </a:xfrm>
        </p:grpSpPr>
        <p:grpSp>
          <p:nvGrpSpPr>
            <p:cNvPr id="57393" name="Group 28">
              <a:extLst>
                <a:ext uri="{FF2B5EF4-FFF2-40B4-BE49-F238E27FC236}">
                  <a16:creationId xmlns:a16="http://schemas.microsoft.com/office/drawing/2014/main" id="{4940278C-6A96-4E2E-994C-8468A542E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" y="1552"/>
              <a:ext cx="616" cy="527"/>
              <a:chOff x="2108" y="1108"/>
              <a:chExt cx="616" cy="527"/>
            </a:xfrm>
          </p:grpSpPr>
          <p:sp>
            <p:nvSpPr>
              <p:cNvPr id="57395" name="AutoShape 29">
                <a:extLst>
                  <a:ext uri="{FF2B5EF4-FFF2-40B4-BE49-F238E27FC236}">
                    <a16:creationId xmlns:a16="http://schemas.microsoft.com/office/drawing/2014/main" id="{5E9B0AE0-7BB0-41B3-9FC7-BEC7F82DD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1552"/>
                <a:ext cx="96" cy="8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396" name="AutoShape 30">
                <a:extLst>
                  <a:ext uri="{FF2B5EF4-FFF2-40B4-BE49-F238E27FC236}">
                    <a16:creationId xmlns:a16="http://schemas.microsoft.com/office/drawing/2014/main" id="{F23B9D1E-63F7-4601-AA10-1C4ADA18A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1108"/>
                <a:ext cx="96" cy="8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7394" name="Text Box 31">
              <a:extLst>
                <a:ext uri="{FF2B5EF4-FFF2-40B4-BE49-F238E27FC236}">
                  <a16:creationId xmlns:a16="http://schemas.microsoft.com/office/drawing/2014/main" id="{FEC4E92B-329A-4E42-8DFA-6EFBCFC9A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980"/>
              <a:ext cx="27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Angle ACB = angle AED (corresponding angles between parallels)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707A17FE-920E-43FC-A6CE-8E0CF2E403B7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3833813"/>
            <a:ext cx="7772400" cy="2438400"/>
            <a:chOff x="420" y="2352"/>
            <a:chExt cx="4896" cy="1536"/>
          </a:xfrm>
        </p:grpSpPr>
        <p:sp>
          <p:nvSpPr>
            <p:cNvPr id="57385" name="Freeform 33">
              <a:extLst>
                <a:ext uri="{FF2B5EF4-FFF2-40B4-BE49-F238E27FC236}">
                  <a16:creationId xmlns:a16="http://schemas.microsoft.com/office/drawing/2014/main" id="{4A109F29-352F-4712-9F33-B1277460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2712"/>
              <a:ext cx="1800" cy="984"/>
            </a:xfrm>
            <a:custGeom>
              <a:avLst/>
              <a:gdLst>
                <a:gd name="T0" fmla="*/ 624 w 1800"/>
                <a:gd name="T1" fmla="*/ 0 h 984"/>
                <a:gd name="T2" fmla="*/ 0 w 1800"/>
                <a:gd name="T3" fmla="*/ 984 h 984"/>
                <a:gd name="T4" fmla="*/ 1800 w 1800"/>
                <a:gd name="T5" fmla="*/ 984 h 984"/>
                <a:gd name="T6" fmla="*/ 624 w 1800"/>
                <a:gd name="T7" fmla="*/ 0 h 9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984"/>
                <a:gd name="T14" fmla="*/ 1800 w 1800"/>
                <a:gd name="T15" fmla="*/ 984 h 9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984">
                  <a:moveTo>
                    <a:pt x="624" y="0"/>
                  </a:moveTo>
                  <a:lnTo>
                    <a:pt x="0" y="984"/>
                  </a:lnTo>
                  <a:lnTo>
                    <a:pt x="1800" y="9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Text Box 34">
              <a:extLst>
                <a:ext uri="{FF2B5EF4-FFF2-40B4-BE49-F238E27FC236}">
                  <a16:creationId xmlns:a16="http://schemas.microsoft.com/office/drawing/2014/main" id="{E1F4C355-BFE5-490F-B938-5A85B9C63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" y="24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57387" name="Text Box 35">
              <a:extLst>
                <a:ext uri="{FF2B5EF4-FFF2-40B4-BE49-F238E27FC236}">
                  <a16:creationId xmlns:a16="http://schemas.microsoft.com/office/drawing/2014/main" id="{CF5E7108-88E7-47D2-9563-9BC90793B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360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57388" name="Text Box 36">
              <a:extLst>
                <a:ext uri="{FF2B5EF4-FFF2-40B4-BE49-F238E27FC236}">
                  <a16:creationId xmlns:a16="http://schemas.microsoft.com/office/drawing/2014/main" id="{175C17A0-FB59-47AE-B738-CB5DF897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5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E</a:t>
              </a:r>
            </a:p>
          </p:txBody>
        </p:sp>
        <p:sp>
          <p:nvSpPr>
            <p:cNvPr id="57389" name="Freeform 37">
              <a:extLst>
                <a:ext uri="{FF2B5EF4-FFF2-40B4-BE49-F238E27FC236}">
                  <a16:creationId xmlns:a16="http://schemas.microsoft.com/office/drawing/2014/main" id="{D6237430-A30A-4DEC-897D-2A73863B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640"/>
              <a:ext cx="1800" cy="984"/>
            </a:xfrm>
            <a:custGeom>
              <a:avLst/>
              <a:gdLst>
                <a:gd name="T0" fmla="*/ 624 w 1800"/>
                <a:gd name="T1" fmla="*/ 0 h 984"/>
                <a:gd name="T2" fmla="*/ 0 w 1800"/>
                <a:gd name="T3" fmla="*/ 984 h 984"/>
                <a:gd name="T4" fmla="*/ 1800 w 1800"/>
                <a:gd name="T5" fmla="*/ 984 h 984"/>
                <a:gd name="T6" fmla="*/ 624 w 1800"/>
                <a:gd name="T7" fmla="*/ 0 h 9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984"/>
                <a:gd name="T14" fmla="*/ 1800 w 1800"/>
                <a:gd name="T15" fmla="*/ 984 h 9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984">
                  <a:moveTo>
                    <a:pt x="624" y="0"/>
                  </a:moveTo>
                  <a:lnTo>
                    <a:pt x="0" y="984"/>
                  </a:lnTo>
                  <a:lnTo>
                    <a:pt x="1800" y="9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Text Box 38">
              <a:extLst>
                <a:ext uri="{FF2B5EF4-FFF2-40B4-BE49-F238E27FC236}">
                  <a16:creationId xmlns:a16="http://schemas.microsoft.com/office/drawing/2014/main" id="{FB42519D-BE84-4D3E-85BE-7B17C5EA2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23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57391" name="Text Box 39">
              <a:extLst>
                <a:ext uri="{FF2B5EF4-FFF2-40B4-BE49-F238E27FC236}">
                  <a16:creationId xmlns:a16="http://schemas.microsoft.com/office/drawing/2014/main" id="{38AD7DD5-D16D-48E2-B5F7-50E0B73B7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5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57392" name="Text Box 40">
              <a:extLst>
                <a:ext uri="{FF2B5EF4-FFF2-40B4-BE49-F238E27FC236}">
                  <a16:creationId xmlns:a16="http://schemas.microsoft.com/office/drawing/2014/main" id="{EDC4A275-883C-445B-962D-897A4EDFA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" y="35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E</a:t>
              </a: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8E69BEE3-AB10-43C7-92F2-349720946072}"/>
              </a:ext>
            </a:extLst>
          </p:cNvPr>
          <p:cNvGrpSpPr>
            <a:grpSpLocks/>
          </p:cNvGrpSpPr>
          <p:nvPr/>
        </p:nvGrpSpPr>
        <p:grpSpPr bwMode="auto">
          <a:xfrm>
            <a:off x="1592263" y="4529138"/>
            <a:ext cx="1590675" cy="1895475"/>
            <a:chOff x="966" y="2790"/>
            <a:chExt cx="1002" cy="1194"/>
          </a:xfrm>
        </p:grpSpPr>
        <p:sp>
          <p:nvSpPr>
            <p:cNvPr id="57375" name="Line 42">
              <a:extLst>
                <a:ext uri="{FF2B5EF4-FFF2-40B4-BE49-F238E27FC236}">
                  <a16:creationId xmlns:a16="http://schemas.microsoft.com/office/drawing/2014/main" id="{75C366D1-D0A9-4625-91F0-31F4C1C56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3" y="3072"/>
              <a:ext cx="4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76" name="Group 43">
              <a:extLst>
                <a:ext uri="{FF2B5EF4-FFF2-40B4-BE49-F238E27FC236}">
                  <a16:creationId xmlns:a16="http://schemas.microsoft.com/office/drawing/2014/main" id="{A1BC2B27-9889-4043-A6AB-A39071102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" y="3213"/>
              <a:ext cx="597" cy="214"/>
              <a:chOff x="966" y="3213"/>
              <a:chExt cx="597" cy="214"/>
            </a:xfrm>
          </p:grpSpPr>
          <p:grpSp>
            <p:nvGrpSpPr>
              <p:cNvPr id="57379" name="Group 44">
                <a:extLst>
                  <a:ext uri="{FF2B5EF4-FFF2-40B4-BE49-F238E27FC236}">
                    <a16:creationId xmlns:a16="http://schemas.microsoft.com/office/drawing/2014/main" id="{5B05407F-B332-448E-910B-11402183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0" y="3378"/>
                <a:ext cx="53" cy="49"/>
                <a:chOff x="1510" y="3378"/>
                <a:chExt cx="53" cy="49"/>
              </a:xfrm>
            </p:grpSpPr>
            <p:sp>
              <p:nvSpPr>
                <p:cNvPr id="57383" name="Line 45">
                  <a:extLst>
                    <a:ext uri="{FF2B5EF4-FFF2-40B4-BE49-F238E27FC236}">
                      <a16:creationId xmlns:a16="http://schemas.microsoft.com/office/drawing/2014/main" id="{352821B8-AFC3-4E4F-99B5-CF3BA8BC8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0" y="3378"/>
                  <a:ext cx="48" cy="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4" name="Line 46">
                  <a:extLst>
                    <a:ext uri="{FF2B5EF4-FFF2-40B4-BE49-F238E27FC236}">
                      <a16:creationId xmlns:a16="http://schemas.microsoft.com/office/drawing/2014/main" id="{CAD48C01-B5DD-4C44-B945-7B3D27E7D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8" y="3378"/>
                  <a:ext cx="5" cy="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0" name="Group 47">
                <a:extLst>
                  <a:ext uri="{FF2B5EF4-FFF2-40B4-BE49-F238E27FC236}">
                    <a16:creationId xmlns:a16="http://schemas.microsoft.com/office/drawing/2014/main" id="{ADDD79D3-1CB6-4AD2-8619-215D0A1C6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6" y="3213"/>
                <a:ext cx="53" cy="49"/>
                <a:chOff x="1510" y="3378"/>
                <a:chExt cx="53" cy="49"/>
              </a:xfrm>
            </p:grpSpPr>
            <p:sp>
              <p:nvSpPr>
                <p:cNvPr id="57381" name="Line 48">
                  <a:extLst>
                    <a:ext uri="{FF2B5EF4-FFF2-40B4-BE49-F238E27FC236}">
                      <a16:creationId xmlns:a16="http://schemas.microsoft.com/office/drawing/2014/main" id="{F86AA2AC-CB59-41DB-AD51-C232EA8DF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0" y="3378"/>
                  <a:ext cx="48" cy="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2" name="Line 49">
                  <a:extLst>
                    <a:ext uri="{FF2B5EF4-FFF2-40B4-BE49-F238E27FC236}">
                      <a16:creationId xmlns:a16="http://schemas.microsoft.com/office/drawing/2014/main" id="{632DC396-09A7-488B-B1DE-39FEF7369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8" y="3378"/>
                  <a:ext cx="5" cy="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7377" name="Text Box 50">
              <a:extLst>
                <a:ext uri="{FF2B5EF4-FFF2-40B4-BE49-F238E27FC236}">
                  <a16:creationId xmlns:a16="http://schemas.microsoft.com/office/drawing/2014/main" id="{45C804AF-FEA9-4608-B333-AD06596D3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9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B</a:t>
              </a:r>
            </a:p>
          </p:txBody>
        </p:sp>
        <p:sp>
          <p:nvSpPr>
            <p:cNvPr id="57378" name="Text Box 51">
              <a:extLst>
                <a:ext uri="{FF2B5EF4-FFF2-40B4-BE49-F238E27FC236}">
                  <a16:creationId xmlns:a16="http://schemas.microsoft.com/office/drawing/2014/main" id="{A5EF3098-1887-48B4-AA20-2561848FA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36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0EAD45BE-86BF-49EB-915C-C0DEE6DBF8BE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4519613"/>
            <a:ext cx="2438400" cy="1409700"/>
            <a:chOff x="816" y="2784"/>
            <a:chExt cx="1536" cy="888"/>
          </a:xfrm>
        </p:grpSpPr>
        <p:sp>
          <p:nvSpPr>
            <p:cNvPr id="57370" name="Rectangle 53">
              <a:extLst>
                <a:ext uri="{FF2B5EF4-FFF2-40B4-BE49-F238E27FC236}">
                  <a16:creationId xmlns:a16="http://schemas.microsoft.com/office/drawing/2014/main" id="{45FDBB59-C1F8-422A-B9F2-A8BDEF57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582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71" name="Rectangle 54">
              <a:extLst>
                <a:ext uri="{FF2B5EF4-FFF2-40B4-BE49-F238E27FC236}">
                  <a16:creationId xmlns:a16="http://schemas.microsoft.com/office/drawing/2014/main" id="{D69FDB95-9EAC-45D8-AE51-90BAC4415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3582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72" name="AutoShape 55">
              <a:extLst>
                <a:ext uri="{FF2B5EF4-FFF2-40B4-BE49-F238E27FC236}">
                  <a16:creationId xmlns:a16="http://schemas.microsoft.com/office/drawing/2014/main" id="{C3D4C1A8-4E00-41C7-B0CF-75BE8250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2784"/>
              <a:ext cx="104" cy="9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73" name="AutoShape 56">
              <a:extLst>
                <a:ext uri="{FF2B5EF4-FFF2-40B4-BE49-F238E27FC236}">
                  <a16:creationId xmlns:a16="http://schemas.microsoft.com/office/drawing/2014/main" id="{9A75C0D2-FA05-4B42-A07F-B6F0BB409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3120"/>
              <a:ext cx="104" cy="9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74" name="Oval 57">
              <a:extLst>
                <a:ext uri="{FF2B5EF4-FFF2-40B4-BE49-F238E27FC236}">
                  <a16:creationId xmlns:a16="http://schemas.microsoft.com/office/drawing/2014/main" id="{124E5F5B-DA2A-4FD7-9E21-277D7194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588"/>
              <a:ext cx="84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58">
            <a:extLst>
              <a:ext uri="{FF2B5EF4-FFF2-40B4-BE49-F238E27FC236}">
                <a16:creationId xmlns:a16="http://schemas.microsoft.com/office/drawing/2014/main" id="{9D8E162A-A8F4-41C2-80A4-BCBC2B965349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4554538"/>
            <a:ext cx="1709738" cy="1770062"/>
            <a:chOff x="3373" y="2806"/>
            <a:chExt cx="1077" cy="1115"/>
          </a:xfrm>
        </p:grpSpPr>
        <p:sp>
          <p:nvSpPr>
            <p:cNvPr id="57363" name="Line 59">
              <a:extLst>
                <a:ext uri="{FF2B5EF4-FFF2-40B4-BE49-F238E27FC236}">
                  <a16:creationId xmlns:a16="http://schemas.microsoft.com/office/drawing/2014/main" id="{E1E32092-24EF-4E47-AFD2-F8E6B0023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" y="3340"/>
              <a:ext cx="76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60">
              <a:extLst>
                <a:ext uri="{FF2B5EF4-FFF2-40B4-BE49-F238E27FC236}">
                  <a16:creationId xmlns:a16="http://schemas.microsoft.com/office/drawing/2014/main" id="{AD47E2B5-5B6D-4A39-A6FC-69FCE7647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30" y="3050"/>
              <a:ext cx="16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61">
              <a:extLst>
                <a:ext uri="{FF2B5EF4-FFF2-40B4-BE49-F238E27FC236}">
                  <a16:creationId xmlns:a16="http://schemas.microsoft.com/office/drawing/2014/main" id="{74FEE554-9AD6-4595-8C73-37E5102C0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8" y="3060"/>
              <a:ext cx="678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62">
              <a:extLst>
                <a:ext uri="{FF2B5EF4-FFF2-40B4-BE49-F238E27FC236}">
                  <a16:creationId xmlns:a16="http://schemas.microsoft.com/office/drawing/2014/main" id="{96DF9C8E-2CD8-4963-909D-5FCC682FF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0" y="3300"/>
              <a:ext cx="16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63">
              <a:extLst>
                <a:ext uri="{FF2B5EF4-FFF2-40B4-BE49-F238E27FC236}">
                  <a16:creationId xmlns:a16="http://schemas.microsoft.com/office/drawing/2014/main" id="{18C3CC9E-6432-4D81-973A-CD8C154FB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" y="3090"/>
              <a:ext cx="76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Text Box 64">
              <a:extLst>
                <a:ext uri="{FF2B5EF4-FFF2-40B4-BE49-F238E27FC236}">
                  <a16:creationId xmlns:a16="http://schemas.microsoft.com/office/drawing/2014/main" id="{4939F7DC-5598-4348-A2F3-30B391882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" y="28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B</a:t>
              </a:r>
            </a:p>
          </p:txBody>
        </p:sp>
        <p:sp>
          <p:nvSpPr>
            <p:cNvPr id="57369" name="Text Box 65">
              <a:extLst>
                <a:ext uri="{FF2B5EF4-FFF2-40B4-BE49-F238E27FC236}">
                  <a16:creationId xmlns:a16="http://schemas.microsoft.com/office/drawing/2014/main" id="{577CAE1A-8DEB-4644-8905-6DC969DC7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" y="363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grpSp>
        <p:nvGrpSpPr>
          <p:cNvPr id="19" name="Group 66">
            <a:extLst>
              <a:ext uri="{FF2B5EF4-FFF2-40B4-BE49-F238E27FC236}">
                <a16:creationId xmlns:a16="http://schemas.microsoft.com/office/drawing/2014/main" id="{CBEFB2B7-D143-4128-ABFB-EB2188E54A95}"/>
              </a:ext>
            </a:extLst>
          </p:cNvPr>
          <p:cNvGrpSpPr>
            <a:grpSpLocks/>
          </p:cNvGrpSpPr>
          <p:nvPr/>
        </p:nvGrpSpPr>
        <p:grpSpPr bwMode="auto">
          <a:xfrm>
            <a:off x="5386388" y="4462463"/>
            <a:ext cx="2416175" cy="1343025"/>
            <a:chOff x="3356" y="2748"/>
            <a:chExt cx="1522" cy="846"/>
          </a:xfrm>
        </p:grpSpPr>
        <p:sp>
          <p:nvSpPr>
            <p:cNvPr id="57358" name="Oval 67">
              <a:extLst>
                <a:ext uri="{FF2B5EF4-FFF2-40B4-BE49-F238E27FC236}">
                  <a16:creationId xmlns:a16="http://schemas.microsoft.com/office/drawing/2014/main" id="{AC504B7E-2853-4C24-AED4-C69DCAE4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502"/>
              <a:ext cx="92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59" name="Rectangle 68">
              <a:extLst>
                <a:ext uri="{FF2B5EF4-FFF2-40B4-BE49-F238E27FC236}">
                  <a16:creationId xmlns:a16="http://schemas.microsoft.com/office/drawing/2014/main" id="{84A752EF-2B08-4E40-95C1-0B4725FF8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3164"/>
              <a:ext cx="100" cy="1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0" name="Rectangle 69">
              <a:extLst>
                <a:ext uri="{FF2B5EF4-FFF2-40B4-BE49-F238E27FC236}">
                  <a16:creationId xmlns:a16="http://schemas.microsoft.com/office/drawing/2014/main" id="{462292D1-3AC4-4235-A4D9-CAC10B1CE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2748"/>
              <a:ext cx="100" cy="1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1" name="AutoShape 70">
              <a:extLst>
                <a:ext uri="{FF2B5EF4-FFF2-40B4-BE49-F238E27FC236}">
                  <a16:creationId xmlns:a16="http://schemas.microsoft.com/office/drawing/2014/main" id="{1C0FAC52-CF07-45B7-B631-698C49994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93"/>
              <a:ext cx="116" cy="1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2" name="AutoShape 71">
              <a:extLst>
                <a:ext uri="{FF2B5EF4-FFF2-40B4-BE49-F238E27FC236}">
                  <a16:creationId xmlns:a16="http://schemas.microsoft.com/office/drawing/2014/main" id="{D2BE160D-4B5E-46DC-BAE1-6C50FAF68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3479"/>
              <a:ext cx="116" cy="1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56" name="Text Box 72">
            <a:extLst>
              <a:ext uri="{FF2B5EF4-FFF2-40B4-BE49-F238E27FC236}">
                <a16:creationId xmlns:a16="http://schemas.microsoft.com/office/drawing/2014/main" id="{922821F8-D62D-4CD0-952D-DF17BF27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527425"/>
            <a:ext cx="8186737" cy="3762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FFCC"/>
                </a:solidFill>
              </a:rPr>
              <a:t>A line drawn parallel to any side of a triangle produces 2 similar triangles.</a:t>
            </a:r>
          </a:p>
        </p:txBody>
      </p:sp>
      <p:sp>
        <p:nvSpPr>
          <p:cNvPr id="16457" name="Text Box 73">
            <a:extLst>
              <a:ext uri="{FF2B5EF4-FFF2-40B4-BE49-F238E27FC236}">
                <a16:creationId xmlns:a16="http://schemas.microsoft.com/office/drawing/2014/main" id="{767CCA20-6608-48D9-8E5E-966B81D7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6316663"/>
            <a:ext cx="39909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FFCC"/>
                </a:solidFill>
              </a:rPr>
              <a:t>Triangles EBC and EAD are similar</a:t>
            </a:r>
          </a:p>
        </p:txBody>
      </p:sp>
      <p:sp>
        <p:nvSpPr>
          <p:cNvPr id="16458" name="Text Box 74">
            <a:extLst>
              <a:ext uri="{FF2B5EF4-FFF2-40B4-BE49-F238E27FC236}">
                <a16:creationId xmlns:a16="http://schemas.microsoft.com/office/drawing/2014/main" id="{A1F4B1BC-1524-4F5B-81A9-0DBA2461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6280150"/>
            <a:ext cx="40640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FFCC"/>
                </a:solidFill>
              </a:rPr>
              <a:t>Triangles DBC and DAE are similar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6" grpId="0" animBg="1" autoUpdateAnimBg="0"/>
      <p:bldP spid="16457" grpId="0" animBg="1" autoUpdateAnimBg="0"/>
      <p:bldP spid="1645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C7BCD432-9339-4E1D-87DC-0BDED94178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81150" y="1657350"/>
            <a:ext cx="4552950" cy="215265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DAFE320B-5C55-4480-8D27-D41E0AB5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56235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58372" name="Line 4">
            <a:extLst>
              <a:ext uri="{FF2B5EF4-FFF2-40B4-BE49-F238E27FC236}">
                <a16:creationId xmlns:a16="http://schemas.microsoft.com/office/drawing/2014/main" id="{040F7DE0-7FA6-4AAB-9241-B368A7106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296386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C016A039-12BB-4064-83C3-451EF2D9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24003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E96E47CB-1FB3-4E39-9A7B-F513DB7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123825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9DAE33E4-209A-4139-B214-677361AD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379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4BD7456E-1F9B-464B-A174-EB5BA354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9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E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B951A831-9212-496D-9CD5-EC9BB8D2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289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20 cm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20D31559-5FD8-4375-AD3F-4CF2237F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3886200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45 cm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1DA27E5F-37B0-42A0-92BC-6658B8EA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3886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5 cm</a:t>
            </a: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CEF25548-8E52-4BDA-AC06-A2BC5676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31242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89A5600E-044E-4BFE-A158-0845D833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36550"/>
            <a:ext cx="7886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 two triangles below are similar:     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Find the distance y.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8FD1CA6-167B-4C90-9590-280C077A15EB}"/>
              </a:ext>
            </a:extLst>
          </p:cNvPr>
          <p:cNvSpPr/>
          <p:nvPr/>
        </p:nvSpPr>
        <p:spPr>
          <a:xfrm>
            <a:off x="3316288" y="3343275"/>
            <a:ext cx="136525" cy="136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071C842-705C-400B-942B-E79135FDB4B8}"/>
              </a:ext>
            </a:extLst>
          </p:cNvPr>
          <p:cNvSpPr/>
          <p:nvPr/>
        </p:nvSpPr>
        <p:spPr>
          <a:xfrm>
            <a:off x="6062663" y="2813050"/>
            <a:ext cx="136525" cy="136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86579A28-6FD7-4423-B366-3ACD9050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4903788"/>
            <a:ext cx="107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RSF = 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0F93AAEB-C1D3-4E14-991A-C20569CCB95F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4691063"/>
            <a:ext cx="706437" cy="887412"/>
            <a:chOff x="6212562" y="302504"/>
            <a:chExt cx="706852" cy="887019"/>
          </a:xfrm>
        </p:grpSpPr>
        <p:sp>
          <p:nvSpPr>
            <p:cNvPr id="58403" name="Text Box 15">
              <a:extLst>
                <a:ext uri="{FF2B5EF4-FFF2-40B4-BE49-F238E27FC236}">
                  <a16:creationId xmlns:a16="http://schemas.microsoft.com/office/drawing/2014/main" id="{FC5AFB46-6B7A-43F1-96AB-674C71301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378" y="727858"/>
              <a:ext cx="696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50</a:t>
              </a:r>
            </a:p>
          </p:txBody>
        </p:sp>
        <p:sp>
          <p:nvSpPr>
            <p:cNvPr id="58404" name="Text Box 15">
              <a:extLst>
                <a:ext uri="{FF2B5EF4-FFF2-40B4-BE49-F238E27FC236}">
                  <a16:creationId xmlns:a16="http://schemas.microsoft.com/office/drawing/2014/main" id="{B8892CDB-2F15-4B73-BA24-13379CED2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02504"/>
              <a:ext cx="62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796D07-2B6E-4249-826B-B2DF23A1E6E4}"/>
                </a:ext>
              </a:extLst>
            </p:cNvPr>
            <p:cNvCxnSpPr/>
            <p:nvPr/>
          </p:nvCxnSpPr>
          <p:spPr>
            <a:xfrm>
              <a:off x="6341225" y="737286"/>
              <a:ext cx="312922" cy="1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15">
            <a:extLst>
              <a:ext uri="{FF2B5EF4-FFF2-40B4-BE49-F238E27FC236}">
                <a16:creationId xmlns:a16="http://schemas.microsoft.com/office/drawing/2014/main" id="{8C9160F2-A6DE-47CA-B157-F9B179CC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49037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0E6DBB87-503E-4B6D-BA25-E1B09F9D7771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4691063"/>
            <a:ext cx="717550" cy="887412"/>
            <a:chOff x="6212561" y="302504"/>
            <a:chExt cx="718225" cy="887019"/>
          </a:xfrm>
        </p:grpSpPr>
        <p:sp>
          <p:nvSpPr>
            <p:cNvPr id="58400" name="Text Box 15">
              <a:extLst>
                <a:ext uri="{FF2B5EF4-FFF2-40B4-BE49-F238E27FC236}">
                  <a16:creationId xmlns:a16="http://schemas.microsoft.com/office/drawing/2014/main" id="{9CF977B2-B363-4817-9E51-BD503C8E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378" y="727858"/>
              <a:ext cx="696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AD</a:t>
              </a:r>
            </a:p>
          </p:txBody>
        </p:sp>
        <p:sp>
          <p:nvSpPr>
            <p:cNvPr id="58401" name="Text Box 15">
              <a:extLst>
                <a:ext uri="{FF2B5EF4-FFF2-40B4-BE49-F238E27FC236}">
                  <a16:creationId xmlns:a16="http://schemas.microsoft.com/office/drawing/2014/main" id="{373771B3-E76F-485F-9056-0A7FDCD9A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1" y="302504"/>
              <a:ext cx="718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AE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9F507F-D949-47C3-903B-1D09CEB85C57}"/>
                </a:ext>
              </a:extLst>
            </p:cNvPr>
            <p:cNvCxnSpPr/>
            <p:nvPr/>
          </p:nvCxnSpPr>
          <p:spPr>
            <a:xfrm>
              <a:off x="6341270" y="737286"/>
              <a:ext cx="313031" cy="1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DCFEBED5-E64F-44B6-89B1-74FC08FF8352}"/>
              </a:ext>
            </a:extLst>
          </p:cNvPr>
          <p:cNvGrpSpPr>
            <a:grpSpLocks/>
          </p:cNvGrpSpPr>
          <p:nvPr/>
        </p:nvGrpSpPr>
        <p:grpSpPr bwMode="auto">
          <a:xfrm>
            <a:off x="4046538" y="5676900"/>
            <a:ext cx="1365250" cy="885825"/>
            <a:chOff x="6212561" y="302504"/>
            <a:chExt cx="1052718" cy="887019"/>
          </a:xfrm>
        </p:grpSpPr>
        <p:sp>
          <p:nvSpPr>
            <p:cNvPr id="58397" name="Text Box 15">
              <a:extLst>
                <a:ext uri="{FF2B5EF4-FFF2-40B4-BE49-F238E27FC236}">
                  <a16:creationId xmlns:a16="http://schemas.microsoft.com/office/drawing/2014/main" id="{E504CDFC-DCE8-424F-99DE-E32880467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064" y="727858"/>
              <a:ext cx="937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 10</a:t>
              </a:r>
            </a:p>
          </p:txBody>
        </p:sp>
        <p:sp>
          <p:nvSpPr>
            <p:cNvPr id="58398" name="Text Box 15">
              <a:extLst>
                <a:ext uri="{FF2B5EF4-FFF2-40B4-BE49-F238E27FC236}">
                  <a16:creationId xmlns:a16="http://schemas.microsoft.com/office/drawing/2014/main" id="{F6EBC259-46C6-4094-9492-BFF5F45C6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1" y="302504"/>
              <a:ext cx="1052718" cy="46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1 </a:t>
              </a:r>
              <a:r>
                <a:rPr lang="en-GB" altLang="en-US" sz="1800"/>
                <a:t>x </a:t>
              </a:r>
              <a:r>
                <a:rPr lang="en-GB" altLang="en-US"/>
                <a:t>20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CB7F69-4734-4D09-9018-FF6BD5CB43AF}"/>
                </a:ext>
              </a:extLst>
            </p:cNvPr>
            <p:cNvCxnSpPr/>
            <p:nvPr/>
          </p:nvCxnSpPr>
          <p:spPr>
            <a:xfrm>
              <a:off x="6341090" y="736476"/>
              <a:ext cx="724662" cy="31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15">
            <a:extLst>
              <a:ext uri="{FF2B5EF4-FFF2-40B4-BE49-F238E27FC236}">
                <a16:creationId xmlns:a16="http://schemas.microsoft.com/office/drawing/2014/main" id="{7EB00193-064E-42B7-98B1-9E590FB0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5889625"/>
            <a:ext cx="611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y = 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FA021CF8-1A3A-4716-9A49-5123C729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5916613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</a:t>
            </a: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36E8F76C-5389-432A-BCCE-032F74FD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864225"/>
            <a:ext cx="97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2 cm 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2090D650-43DA-421A-ABEA-7137C7AF1810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4673600"/>
            <a:ext cx="706437" cy="887413"/>
            <a:chOff x="6212562" y="302504"/>
            <a:chExt cx="706852" cy="887019"/>
          </a:xfrm>
        </p:grpSpPr>
        <p:sp>
          <p:nvSpPr>
            <p:cNvPr id="58394" name="Text Box 15">
              <a:extLst>
                <a:ext uri="{FF2B5EF4-FFF2-40B4-BE49-F238E27FC236}">
                  <a16:creationId xmlns:a16="http://schemas.microsoft.com/office/drawing/2014/main" id="{C6C1F3A2-CE5A-4D7C-BC56-EA8821B3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378" y="727858"/>
              <a:ext cx="696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</a:t>
              </a:r>
            </a:p>
          </p:txBody>
        </p:sp>
        <p:sp>
          <p:nvSpPr>
            <p:cNvPr id="58395" name="Text Box 15">
              <a:extLst>
                <a:ext uri="{FF2B5EF4-FFF2-40B4-BE49-F238E27FC236}">
                  <a16:creationId xmlns:a16="http://schemas.microsoft.com/office/drawing/2014/main" id="{C5CD6936-588E-4777-A5B5-D9DBE72E5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02504"/>
              <a:ext cx="62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A64DD1-7CE8-48A5-9244-30E133BB0144}"/>
                </a:ext>
              </a:extLst>
            </p:cNvPr>
            <p:cNvCxnSpPr/>
            <p:nvPr/>
          </p:nvCxnSpPr>
          <p:spPr>
            <a:xfrm>
              <a:off x="6341225" y="737286"/>
              <a:ext cx="31292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15">
            <a:extLst>
              <a:ext uri="{FF2B5EF4-FFF2-40B4-BE49-F238E27FC236}">
                <a16:creationId xmlns:a16="http://schemas.microsoft.com/office/drawing/2014/main" id="{1E268331-D35E-4857-96B4-0CA8D911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490855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7" grpId="0"/>
      <p:bldP spid="39" grpId="0"/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859A2592-905A-45AF-A566-E6D966B42A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4960FC-28A3-4FD4-A072-D3A2E598F908}" type="datetime2">
              <a:rPr lang="en-GB" smtClean="0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C36B34B-ADD0-408E-BBBB-8494412584E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pic>
        <p:nvPicPr>
          <p:cNvPr id="43012" name="Picture 4" descr="scottishflag">
            <a:extLst>
              <a:ext uri="{FF2B5EF4-FFF2-40B4-BE49-F238E27FC236}">
                <a16:creationId xmlns:a16="http://schemas.microsoft.com/office/drawing/2014/main" id="{DCE1AD0D-8B2E-4682-A455-661FFE352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747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36178C77-F9EE-417F-AE7E-DC9F6CED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855788"/>
            <a:ext cx="4795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Q1.	Solve		4sin x – 1 = 0</a:t>
            </a:r>
          </a:p>
        </p:txBody>
      </p:sp>
      <p:sp>
        <p:nvSpPr>
          <p:cNvPr id="43014" name="Text Box 7">
            <a:extLst>
              <a:ext uri="{FF2B5EF4-FFF2-40B4-BE49-F238E27FC236}">
                <a16:creationId xmlns:a16="http://schemas.microsoft.com/office/drawing/2014/main" id="{1F8D29FC-D97F-42A5-8AE3-E0CCEE6D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4021138"/>
            <a:ext cx="256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Q3.	Factorise </a:t>
            </a:r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C7DBC532-72D9-4095-A8CD-6F37C74D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5243513"/>
            <a:ext cx="865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Q4.	Find the mean and standard deviation for the data</a:t>
            </a:r>
          </a:p>
        </p:txBody>
      </p:sp>
      <p:sp>
        <p:nvSpPr>
          <p:cNvPr id="43016" name="Text Box 15">
            <a:extLst>
              <a:ext uri="{FF2B5EF4-FFF2-40B4-BE49-F238E27FC236}">
                <a16:creationId xmlns:a16="http://schemas.microsoft.com/office/drawing/2014/main" id="{ED6F858E-FB78-402C-A746-E9719515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362450"/>
            <a:ext cx="230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4d</a:t>
            </a:r>
            <a:r>
              <a:rPr lang="en-GB" altLang="en-US" sz="3200" baseline="30000"/>
              <a:t>2 </a:t>
            </a:r>
            <a:r>
              <a:rPr lang="en-GB" altLang="en-US" sz="3200"/>
              <a:t>– 100k</a:t>
            </a:r>
            <a:r>
              <a:rPr lang="en-GB" altLang="en-US" sz="3200" baseline="30000"/>
              <a:t>2</a:t>
            </a:r>
            <a:endParaRPr lang="en-GB" altLang="en-US" sz="3200"/>
          </a:p>
        </p:txBody>
      </p:sp>
      <p:sp>
        <p:nvSpPr>
          <p:cNvPr id="43017" name="Text Box 21">
            <a:extLst>
              <a:ext uri="{FF2B5EF4-FFF2-40B4-BE49-F238E27FC236}">
                <a16:creationId xmlns:a16="http://schemas.microsoft.com/office/drawing/2014/main" id="{73486676-F1F3-4883-A396-20FECC263B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54137" y="3673475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3018" name="Picture 2" descr="Office Objects 0572">
            <a:extLst>
              <a:ext uri="{FF2B5EF4-FFF2-40B4-BE49-F238E27FC236}">
                <a16:creationId xmlns:a16="http://schemas.microsoft.com/office/drawing/2014/main" id="{079C3725-ED29-427B-B151-8983A2FC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7">
            <a:extLst>
              <a:ext uri="{FF2B5EF4-FFF2-40B4-BE49-F238E27FC236}">
                <a16:creationId xmlns:a16="http://schemas.microsoft.com/office/drawing/2014/main" id="{0742C27C-F545-4DD7-9144-B768FDC5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086100"/>
            <a:ext cx="726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Q2.	Find the mini point for  f(x) = (2 + x)(4 – x)</a:t>
            </a:r>
          </a:p>
        </p:txBody>
      </p:sp>
      <p:sp>
        <p:nvSpPr>
          <p:cNvPr id="43020" name="TextBox 13">
            <a:extLst>
              <a:ext uri="{FF2B5EF4-FFF2-40B4-BE49-F238E27FC236}">
                <a16:creationId xmlns:a16="http://schemas.microsoft.com/office/drawing/2014/main" id="{B81A032D-57BC-4EFF-8B27-BCA4F2A9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5781675"/>
            <a:ext cx="4065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4	10	2	3	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2">
            <a:extLst>
              <a:ext uri="{FF2B5EF4-FFF2-40B4-BE49-F238E27FC236}">
                <a16:creationId xmlns:a16="http://schemas.microsoft.com/office/drawing/2014/main" id="{498DF931-2FE7-4809-B6D2-BDCF3C60501A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523875"/>
            <a:ext cx="5791200" cy="4403725"/>
            <a:chOff x="414" y="330"/>
            <a:chExt cx="3648" cy="2774"/>
          </a:xfrm>
        </p:grpSpPr>
        <p:sp>
          <p:nvSpPr>
            <p:cNvPr id="3093" name="Freeform 3">
              <a:extLst>
                <a:ext uri="{FF2B5EF4-FFF2-40B4-BE49-F238E27FC236}">
                  <a16:creationId xmlns:a16="http://schemas.microsoft.com/office/drawing/2014/main" id="{8D577529-E5BF-426A-8DDA-EEB71C08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573"/>
              <a:ext cx="1953" cy="1344"/>
            </a:xfrm>
            <a:custGeom>
              <a:avLst/>
              <a:gdLst>
                <a:gd name="T0" fmla="*/ 0 w 1408"/>
                <a:gd name="T1" fmla="*/ 68099 h 969"/>
                <a:gd name="T2" fmla="*/ 99079 w 1408"/>
                <a:gd name="T3" fmla="*/ 68099 h 969"/>
                <a:gd name="T4" fmla="*/ 36026 w 1408"/>
                <a:gd name="T5" fmla="*/ 0 h 969"/>
                <a:gd name="T6" fmla="*/ 0 w 1408"/>
                <a:gd name="T7" fmla="*/ 68099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8"/>
                <a:gd name="T13" fmla="*/ 0 h 969"/>
                <a:gd name="T14" fmla="*/ 1408 w 1408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8" h="969">
                  <a:moveTo>
                    <a:pt x="0" y="969"/>
                  </a:moveTo>
                  <a:lnTo>
                    <a:pt x="1408" y="969"/>
                  </a:lnTo>
                  <a:lnTo>
                    <a:pt x="512" y="0"/>
                  </a:lnTo>
                  <a:lnTo>
                    <a:pt x="0" y="9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>
              <a:extLst>
                <a:ext uri="{FF2B5EF4-FFF2-40B4-BE49-F238E27FC236}">
                  <a16:creationId xmlns:a16="http://schemas.microsoft.com/office/drawing/2014/main" id="{431FE5C6-E24E-4A2B-BB92-AF62F92E9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2350"/>
              <a:ext cx="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Text Box 5">
              <a:extLst>
                <a:ext uri="{FF2B5EF4-FFF2-40B4-BE49-F238E27FC236}">
                  <a16:creationId xmlns:a16="http://schemas.microsoft.com/office/drawing/2014/main" id="{717E2C86-89DD-48EA-8B9C-4875FE82F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" y="1273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3096" name="Text Box 6">
              <a:extLst>
                <a:ext uri="{FF2B5EF4-FFF2-40B4-BE49-F238E27FC236}">
                  <a16:creationId xmlns:a16="http://schemas.microsoft.com/office/drawing/2014/main" id="{5B8675FC-3222-454C-AD88-DD774802E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" y="2181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B</a:t>
              </a:r>
            </a:p>
          </p:txBody>
        </p:sp>
        <p:sp>
          <p:nvSpPr>
            <p:cNvPr id="3097" name="Text Box 7">
              <a:extLst>
                <a:ext uri="{FF2B5EF4-FFF2-40B4-BE49-F238E27FC236}">
                  <a16:creationId xmlns:a16="http://schemas.microsoft.com/office/drawing/2014/main" id="{4BD0DC79-375A-4958-88CA-CB96DD3D5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281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  <p:sp>
          <p:nvSpPr>
            <p:cNvPr id="3098" name="Text Box 8">
              <a:extLst>
                <a:ext uri="{FF2B5EF4-FFF2-40B4-BE49-F238E27FC236}">
                  <a16:creationId xmlns:a16="http://schemas.microsoft.com/office/drawing/2014/main" id="{944E7771-B370-4783-A934-C5AAA1CCD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" y="278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3099" name="Text Box 9">
              <a:extLst>
                <a:ext uri="{FF2B5EF4-FFF2-40B4-BE49-F238E27FC236}">
                  <a16:creationId xmlns:a16="http://schemas.microsoft.com/office/drawing/2014/main" id="{265DAF36-913F-457F-9B8E-5BCA1C484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213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E</a:t>
              </a:r>
            </a:p>
          </p:txBody>
        </p:sp>
        <p:sp>
          <p:nvSpPr>
            <p:cNvPr id="3100" name="Text Box 10">
              <a:extLst>
                <a:ext uri="{FF2B5EF4-FFF2-40B4-BE49-F238E27FC236}">
                  <a16:creationId xmlns:a16="http://schemas.microsoft.com/office/drawing/2014/main" id="{BC335E93-8962-41C1-B114-6833A59E3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" y="330"/>
              <a:ext cx="3648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In the diagram below BE is parallel to CD and all measurements are as shown.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lphaLcParenBoth"/>
              </a:pPr>
              <a:r>
                <a:rPr lang="en-GB" altLang="en-US" sz="1800"/>
                <a:t>Calculate the length CD</a:t>
              </a:r>
            </a:p>
            <a:p>
              <a:pPr eaLnBrk="1" hangingPunct="1">
                <a:spcBef>
                  <a:spcPct val="50000"/>
                </a:spcBef>
                <a:buFontTx/>
                <a:buAutoNum type="alphaLcParenBoth"/>
              </a:pPr>
              <a:r>
                <a:rPr lang="en-GB" altLang="en-US" sz="1800"/>
                <a:t>Calculate the perimeter of the Trapezium EBCD</a:t>
              </a:r>
            </a:p>
          </p:txBody>
        </p:sp>
        <p:grpSp>
          <p:nvGrpSpPr>
            <p:cNvPr id="3101" name="Group 11">
              <a:extLst>
                <a:ext uri="{FF2B5EF4-FFF2-40B4-BE49-F238E27FC236}">
                  <a16:creationId xmlns:a16="http://schemas.microsoft.com/office/drawing/2014/main" id="{EC50FD63-6FD7-4D6A-8F32-428F3DF33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2" y="2313"/>
              <a:ext cx="63" cy="81"/>
              <a:chOff x="1722" y="2313"/>
              <a:chExt cx="63" cy="81"/>
            </a:xfrm>
          </p:grpSpPr>
          <p:sp>
            <p:nvSpPr>
              <p:cNvPr id="3117" name="Line 12">
                <a:extLst>
                  <a:ext uri="{FF2B5EF4-FFF2-40B4-BE49-F238E27FC236}">
                    <a16:creationId xmlns:a16="http://schemas.microsoft.com/office/drawing/2014/main" id="{C8ED2A58-F04B-4926-8F71-86220E864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313"/>
                <a:ext cx="63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Line 13">
                <a:extLst>
                  <a:ext uri="{FF2B5EF4-FFF2-40B4-BE49-F238E27FC236}">
                    <a16:creationId xmlns:a16="http://schemas.microsoft.com/office/drawing/2014/main" id="{AD77CDF0-EBF4-4C33-AD71-FF2234BC5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2" y="2349"/>
                <a:ext cx="6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2" name="Group 14">
              <a:extLst>
                <a:ext uri="{FF2B5EF4-FFF2-40B4-BE49-F238E27FC236}">
                  <a16:creationId xmlns:a16="http://schemas.microsoft.com/office/drawing/2014/main" id="{465B0E42-09E8-415E-B07D-78482EB36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4" y="2880"/>
              <a:ext cx="63" cy="81"/>
              <a:chOff x="1722" y="2313"/>
              <a:chExt cx="63" cy="81"/>
            </a:xfrm>
          </p:grpSpPr>
          <p:sp>
            <p:nvSpPr>
              <p:cNvPr id="3115" name="Line 15">
                <a:extLst>
                  <a:ext uri="{FF2B5EF4-FFF2-40B4-BE49-F238E27FC236}">
                    <a16:creationId xmlns:a16="http://schemas.microsoft.com/office/drawing/2014/main" id="{A4B236C3-6800-4520-BC20-00E8561C4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313"/>
                <a:ext cx="63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16">
                <a:extLst>
                  <a:ext uri="{FF2B5EF4-FFF2-40B4-BE49-F238E27FC236}">
                    <a16:creationId xmlns:a16="http://schemas.microsoft.com/office/drawing/2014/main" id="{B72D8666-0A12-4030-9ED5-4933FF7C6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2" y="2349"/>
                <a:ext cx="6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" name="Text Box 17">
              <a:extLst>
                <a:ext uri="{FF2B5EF4-FFF2-40B4-BE49-F238E27FC236}">
                  <a16:creationId xmlns:a16="http://schemas.microsoft.com/office/drawing/2014/main" id="{0BF3BD94-FEF5-4304-9898-DA920C0C5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5" y="2360"/>
              <a:ext cx="4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4.8 m</a:t>
              </a:r>
            </a:p>
          </p:txBody>
        </p:sp>
        <p:sp>
          <p:nvSpPr>
            <p:cNvPr id="3104" name="Line 18">
              <a:extLst>
                <a:ext uri="{FF2B5EF4-FFF2-40B4-BE49-F238E27FC236}">
                  <a16:creationId xmlns:a16="http://schemas.microsoft.com/office/drawing/2014/main" id="{F6A4177A-3BBC-46EC-AE91-719A4FC77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463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19">
              <a:extLst>
                <a:ext uri="{FF2B5EF4-FFF2-40B4-BE49-F238E27FC236}">
                  <a16:creationId xmlns:a16="http://schemas.microsoft.com/office/drawing/2014/main" id="{B8F573E6-BAE7-4287-8DC4-A76EA32EF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5" y="2466"/>
              <a:ext cx="3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20">
              <a:extLst>
                <a:ext uri="{FF2B5EF4-FFF2-40B4-BE49-F238E27FC236}">
                  <a16:creationId xmlns:a16="http://schemas.microsoft.com/office/drawing/2014/main" id="{1AB1EFAC-A6CC-4D83-B624-F32309111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" y="1800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6 m</a:t>
              </a:r>
            </a:p>
          </p:txBody>
        </p:sp>
        <p:sp>
          <p:nvSpPr>
            <p:cNvPr id="3107" name="Line 21">
              <a:extLst>
                <a:ext uri="{FF2B5EF4-FFF2-40B4-BE49-F238E27FC236}">
                  <a16:creationId xmlns:a16="http://schemas.microsoft.com/office/drawing/2014/main" id="{09234FA7-4873-4089-B834-A89CEE462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0" y="2012"/>
              <a:ext cx="2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22">
              <a:extLst>
                <a:ext uri="{FF2B5EF4-FFF2-40B4-BE49-F238E27FC236}">
                  <a16:creationId xmlns:a16="http://schemas.microsoft.com/office/drawing/2014/main" id="{405FC01A-F385-4EB3-832C-3EE0C8F95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2" y="1528"/>
              <a:ext cx="29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 Box 23">
              <a:extLst>
                <a:ext uri="{FF2B5EF4-FFF2-40B4-BE49-F238E27FC236}">
                  <a16:creationId xmlns:a16="http://schemas.microsoft.com/office/drawing/2014/main" id="{BA7467C1-F568-491B-AB7A-B62B5192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" y="2448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4 m</a:t>
              </a:r>
            </a:p>
          </p:txBody>
        </p:sp>
        <p:sp>
          <p:nvSpPr>
            <p:cNvPr id="3110" name="Line 24">
              <a:extLst>
                <a:ext uri="{FF2B5EF4-FFF2-40B4-BE49-F238E27FC236}">
                  <a16:creationId xmlns:a16="http://schemas.microsoft.com/office/drawing/2014/main" id="{8FED50DE-1954-4429-A060-8BFA11A57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2624"/>
              <a:ext cx="244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25">
              <a:extLst>
                <a:ext uri="{FF2B5EF4-FFF2-40B4-BE49-F238E27FC236}">
                  <a16:creationId xmlns:a16="http://schemas.microsoft.com/office/drawing/2014/main" id="{F6FDA53A-E532-4B13-85D7-4C1AF7F53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0" y="2340"/>
              <a:ext cx="16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Text Box 26">
              <a:extLst>
                <a:ext uri="{FF2B5EF4-FFF2-40B4-BE49-F238E27FC236}">
                  <a16:creationId xmlns:a16="http://schemas.microsoft.com/office/drawing/2014/main" id="{2C88B13F-3A0F-4274-B3C6-0B528E49B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" y="1852"/>
              <a:ext cx="4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4.5 m</a:t>
              </a:r>
            </a:p>
          </p:txBody>
        </p:sp>
        <p:sp>
          <p:nvSpPr>
            <p:cNvPr id="3113" name="Line 27">
              <a:extLst>
                <a:ext uri="{FF2B5EF4-FFF2-40B4-BE49-F238E27FC236}">
                  <a16:creationId xmlns:a16="http://schemas.microsoft.com/office/drawing/2014/main" id="{71CB7B64-8F9F-4224-A2DC-EB60E946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2" y="1548"/>
              <a:ext cx="216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28">
              <a:extLst>
                <a:ext uri="{FF2B5EF4-FFF2-40B4-BE49-F238E27FC236}">
                  <a16:creationId xmlns:a16="http://schemas.microsoft.com/office/drawing/2014/main" id="{C30B413D-8E46-4A37-9B21-151F634EE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" y="2020"/>
              <a:ext cx="172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6E234472-E89E-4217-A66A-B3C43B370598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1905000"/>
            <a:ext cx="3676650" cy="3200400"/>
            <a:chOff x="3228" y="1200"/>
            <a:chExt cx="2316" cy="2016"/>
          </a:xfrm>
        </p:grpSpPr>
        <p:sp>
          <p:nvSpPr>
            <p:cNvPr id="3086" name="Freeform 33">
              <a:extLst>
                <a:ext uri="{FF2B5EF4-FFF2-40B4-BE49-F238E27FC236}">
                  <a16:creationId xmlns:a16="http://schemas.microsoft.com/office/drawing/2014/main" id="{C5465623-5397-4F8B-8744-4AD4B730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525"/>
              <a:ext cx="1953" cy="1344"/>
            </a:xfrm>
            <a:custGeom>
              <a:avLst/>
              <a:gdLst>
                <a:gd name="T0" fmla="*/ 0 w 1408"/>
                <a:gd name="T1" fmla="*/ 68099 h 969"/>
                <a:gd name="T2" fmla="*/ 99079 w 1408"/>
                <a:gd name="T3" fmla="*/ 68099 h 969"/>
                <a:gd name="T4" fmla="*/ 36026 w 1408"/>
                <a:gd name="T5" fmla="*/ 0 h 969"/>
                <a:gd name="T6" fmla="*/ 0 w 1408"/>
                <a:gd name="T7" fmla="*/ 68099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8"/>
                <a:gd name="T13" fmla="*/ 0 h 969"/>
                <a:gd name="T14" fmla="*/ 1408 w 1408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8" h="969">
                  <a:moveTo>
                    <a:pt x="0" y="969"/>
                  </a:moveTo>
                  <a:lnTo>
                    <a:pt x="1408" y="969"/>
                  </a:lnTo>
                  <a:lnTo>
                    <a:pt x="512" y="0"/>
                  </a:lnTo>
                  <a:lnTo>
                    <a:pt x="0" y="9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 Box 34">
              <a:extLst>
                <a:ext uri="{FF2B5EF4-FFF2-40B4-BE49-F238E27FC236}">
                  <a16:creationId xmlns:a16="http://schemas.microsoft.com/office/drawing/2014/main" id="{3608723D-79D9-4FE2-972E-ABB502CA2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" y="1992"/>
              <a:ext cx="4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10 m</a:t>
              </a:r>
            </a:p>
          </p:txBody>
        </p:sp>
        <p:sp>
          <p:nvSpPr>
            <p:cNvPr id="3088" name="Line 35">
              <a:extLst>
                <a:ext uri="{FF2B5EF4-FFF2-40B4-BE49-F238E27FC236}">
                  <a16:creationId xmlns:a16="http://schemas.microsoft.com/office/drawing/2014/main" id="{A85DC466-4E53-4113-AAAA-6E1922CD7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0" y="1476"/>
              <a:ext cx="492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36">
              <a:extLst>
                <a:ext uri="{FF2B5EF4-FFF2-40B4-BE49-F238E27FC236}">
                  <a16:creationId xmlns:a16="http://schemas.microsoft.com/office/drawing/2014/main" id="{F6434351-6501-46E8-8E27-8789C56E8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8" y="2172"/>
              <a:ext cx="5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Text Box 37">
              <a:extLst>
                <a:ext uri="{FF2B5EF4-FFF2-40B4-BE49-F238E27FC236}">
                  <a16:creationId xmlns:a16="http://schemas.microsoft.com/office/drawing/2014/main" id="{979B904E-0D48-4953-9254-8083C4BD1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3091" name="Text Box 38">
              <a:extLst>
                <a:ext uri="{FF2B5EF4-FFF2-40B4-BE49-F238E27FC236}">
                  <a16:creationId xmlns:a16="http://schemas.microsoft.com/office/drawing/2014/main" id="{04FF00DE-BD3F-431B-B5B4-A206736FB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8" y="290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  <p:sp>
          <p:nvSpPr>
            <p:cNvPr id="3092" name="Text Box 39">
              <a:extLst>
                <a:ext uri="{FF2B5EF4-FFF2-40B4-BE49-F238E27FC236}">
                  <a16:creationId xmlns:a16="http://schemas.microsoft.com/office/drawing/2014/main" id="{4123F66D-3D1B-4B7B-81C6-60D820EC8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" y="292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580DC459-8A28-4471-9BC4-7323BBBDE8B6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4572000"/>
            <a:ext cx="4838700" cy="473075"/>
            <a:chOff x="1572" y="2880"/>
            <a:chExt cx="3048" cy="298"/>
          </a:xfrm>
        </p:grpSpPr>
        <p:sp>
          <p:nvSpPr>
            <p:cNvPr id="3084" name="Text Box 41">
              <a:extLst>
                <a:ext uri="{FF2B5EF4-FFF2-40B4-BE49-F238E27FC236}">
                  <a16:creationId xmlns:a16="http://schemas.microsoft.com/office/drawing/2014/main" id="{24183356-4292-4624-BDB3-E62DD9E40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" y="292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FF0066"/>
                  </a:solidFill>
                </a:rPr>
                <a:t>8 cm</a:t>
              </a:r>
            </a:p>
          </p:txBody>
        </p:sp>
        <p:sp>
          <p:nvSpPr>
            <p:cNvPr id="3085" name="Text Box 42">
              <a:extLst>
                <a:ext uri="{FF2B5EF4-FFF2-40B4-BE49-F238E27FC236}">
                  <a16:creationId xmlns:a16="http://schemas.microsoft.com/office/drawing/2014/main" id="{A6139D80-B691-460D-9C51-5764BA40A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88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FF0066"/>
                  </a:solidFill>
                </a:rPr>
                <a:t>8 cm</a:t>
              </a:r>
            </a:p>
          </p:txBody>
        </p:sp>
      </p:grpSp>
      <p:sp>
        <p:nvSpPr>
          <p:cNvPr id="17451" name="Text Box 43">
            <a:extLst>
              <a:ext uri="{FF2B5EF4-FFF2-40B4-BE49-F238E27FC236}">
                <a16:creationId xmlns:a16="http://schemas.microsoft.com/office/drawing/2014/main" id="{4AFD3D35-89C5-4D13-B709-7B7C2277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94335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66"/>
                </a:solidFill>
              </a:rPr>
              <a:t>3 cm</a:t>
            </a:r>
          </a:p>
        </p:txBody>
      </p:sp>
      <p:sp>
        <p:nvSpPr>
          <p:cNvPr id="17452" name="Text Box 44">
            <a:extLst>
              <a:ext uri="{FF2B5EF4-FFF2-40B4-BE49-F238E27FC236}">
                <a16:creationId xmlns:a16="http://schemas.microsoft.com/office/drawing/2014/main" id="{240A3E1F-AB6C-454D-9F6C-D5AF5DEF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318135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66"/>
                </a:solidFill>
              </a:rPr>
              <a:t>7.5 cm</a:t>
            </a:r>
          </a:p>
        </p:txBody>
      </p:sp>
      <p:graphicFrame>
        <p:nvGraphicFramePr>
          <p:cNvPr id="17454" name="Object 46">
            <a:extLst>
              <a:ext uri="{FF2B5EF4-FFF2-40B4-BE49-F238E27FC236}">
                <a16:creationId xmlns:a16="http://schemas.microsoft.com/office/drawing/2014/main" id="{9049E54F-E030-48C0-8603-2D3EB5E75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5029200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406080" progId="Equation.DSMT4">
                  <p:embed/>
                </p:oleObj>
              </mc:Choice>
              <mc:Fallback>
                <p:oleObj name="Equation" r:id="rId2" imgW="1320480" imgH="4060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029200"/>
                        <a:ext cx="198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5" name="Object 47">
            <a:extLst>
              <a:ext uri="{FF2B5EF4-FFF2-40B4-BE49-F238E27FC236}">
                <a16:creationId xmlns:a16="http://schemas.microsoft.com/office/drawing/2014/main" id="{28F46862-67A2-4D69-879B-708A35F1C5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488" y="5791200"/>
          <a:ext cx="2130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406080" progId="Equation.DSMT4">
                  <p:embed/>
                </p:oleObj>
              </mc:Choice>
              <mc:Fallback>
                <p:oleObj name="Equation" r:id="rId4" imgW="1371600" imgH="406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791200"/>
                        <a:ext cx="21304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6" name="Object 48">
            <a:extLst>
              <a:ext uri="{FF2B5EF4-FFF2-40B4-BE49-F238E27FC236}">
                <a16:creationId xmlns:a16="http://schemas.microsoft.com/office/drawing/2014/main" id="{223C877F-A4F3-4D3F-B984-5642111C7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029200"/>
          <a:ext cx="15224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406080" progId="Equation.DSMT4">
                  <p:embed/>
                </p:oleObj>
              </mc:Choice>
              <mc:Fallback>
                <p:oleObj name="Equation" r:id="rId6" imgW="977760" imgH="4060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15224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7" name="Object 49">
            <a:extLst>
              <a:ext uri="{FF2B5EF4-FFF2-40B4-BE49-F238E27FC236}">
                <a16:creationId xmlns:a16="http://schemas.microsoft.com/office/drawing/2014/main" id="{F1F179C9-C588-4D36-B1FA-300EF11DB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2013" y="5791200"/>
          <a:ext cx="2414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406080" progId="Equation.DSMT4">
                  <p:embed/>
                </p:oleObj>
              </mc:Choice>
              <mc:Fallback>
                <p:oleObj name="Equation" r:id="rId8" imgW="1523880" imgH="406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5791200"/>
                        <a:ext cx="24145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8" name="Text Box 50">
            <a:extLst>
              <a:ext uri="{FF2B5EF4-FFF2-40B4-BE49-F238E27FC236}">
                <a16:creationId xmlns:a16="http://schemas.microsoft.com/office/drawing/2014/main" id="{02D6D945-0161-48F3-A61D-E3D579A8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5105400"/>
            <a:ext cx="2711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So perimeter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/>
              <a:t>= 3 + 8 + 4 + 4.8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/>
              <a:t> </a:t>
            </a:r>
            <a:r>
              <a:rPr lang="en-GB" altLang="en-US">
                <a:solidFill>
                  <a:srgbClr val="FF3300"/>
                </a:solidFill>
              </a:rPr>
              <a:t>= 19.8 cm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utoUpdateAnimBg="0"/>
      <p:bldP spid="17452" grpId="0" autoUpdateAnimBg="0"/>
      <p:bldP spid="1745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Text Box 10">
            <a:extLst>
              <a:ext uri="{FF2B5EF4-FFF2-40B4-BE49-F238E27FC236}">
                <a16:creationId xmlns:a16="http://schemas.microsoft.com/office/drawing/2014/main" id="{4D28CB4A-4813-4A51-98AA-41B9D703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1775"/>
            <a:ext cx="8899525" cy="86201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cs typeface="Arial" charset="0"/>
              </a:rPr>
              <a:t>In a pair of similar triangles the ratio of the corresponding sides is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cs typeface="Arial" charset="0"/>
              </a:rPr>
              <a:t> constant, always producing the same enlargement or reduction.</a:t>
            </a:r>
          </a:p>
        </p:txBody>
      </p:sp>
      <p:sp>
        <p:nvSpPr>
          <p:cNvPr id="5157" name="Text Box 23">
            <a:extLst>
              <a:ext uri="{FF2B5EF4-FFF2-40B4-BE49-F238E27FC236}">
                <a16:creationId xmlns:a16="http://schemas.microsoft.com/office/drawing/2014/main" id="{E0A913ED-7EB0-4F4B-9D6B-FC331EAF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2986088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78E64B-F865-4EA0-A250-7303DD0D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209800"/>
            <a:ext cx="5108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Corresponding sides are in proportion</a:t>
            </a:r>
          </a:p>
        </p:txBody>
      </p:sp>
      <p:sp>
        <p:nvSpPr>
          <p:cNvPr id="66606" name="Text Box 15">
            <a:extLst>
              <a:ext uri="{FF2B5EF4-FFF2-40B4-BE49-F238E27FC236}">
                <a16:creationId xmlns:a16="http://schemas.microsoft.com/office/drawing/2014/main" id="{FB68A5D0-8191-4A20-B8FF-86456C46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2909888"/>
            <a:ext cx="95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ESF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AD318A4E-7DE9-4517-B04D-1609120C0FEB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2697163"/>
            <a:ext cx="744538" cy="885825"/>
            <a:chOff x="6037466" y="302504"/>
            <a:chExt cx="745475" cy="886704"/>
          </a:xfrm>
        </p:grpSpPr>
        <p:sp>
          <p:nvSpPr>
            <p:cNvPr id="59430" name="Text Box 15">
              <a:extLst>
                <a:ext uri="{FF2B5EF4-FFF2-40B4-BE49-F238E27FC236}">
                  <a16:creationId xmlns:a16="http://schemas.microsoft.com/office/drawing/2014/main" id="{2F9C7E84-A202-4FB2-9F32-436A6CD11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323" y="727856"/>
              <a:ext cx="655627" cy="46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PQ</a:t>
              </a:r>
            </a:p>
          </p:txBody>
        </p:sp>
        <p:sp>
          <p:nvSpPr>
            <p:cNvPr id="59431" name="Text Box 15">
              <a:extLst>
                <a:ext uri="{FF2B5EF4-FFF2-40B4-BE49-F238E27FC236}">
                  <a16:creationId xmlns:a16="http://schemas.microsoft.com/office/drawing/2014/main" id="{C1A15576-9CEF-47F6-8FCE-64825966B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466" y="302504"/>
              <a:ext cx="745475" cy="46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TS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A73F16-52E0-4223-BFCF-156C2FD60FAA}"/>
                </a:ext>
              </a:extLst>
            </p:cNvPr>
            <p:cNvCxnSpPr/>
            <p:nvPr/>
          </p:nvCxnSpPr>
          <p:spPr>
            <a:xfrm>
              <a:off x="6120120" y="739499"/>
              <a:ext cx="480028" cy="1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7B40FF9-AC3D-4FFC-96C4-4F208822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2909888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4CF029F0-182F-43A0-8956-C59364AC5E5B}"/>
              </a:ext>
            </a:extLst>
          </p:cNvPr>
          <p:cNvGrpSpPr>
            <a:grpSpLocks/>
          </p:cNvGrpSpPr>
          <p:nvPr/>
        </p:nvGrpSpPr>
        <p:grpSpPr bwMode="auto">
          <a:xfrm>
            <a:off x="7715250" y="2697163"/>
            <a:ext cx="1157288" cy="887412"/>
            <a:chOff x="6037466" y="302504"/>
            <a:chExt cx="745475" cy="886814"/>
          </a:xfrm>
        </p:grpSpPr>
        <p:sp>
          <p:nvSpPr>
            <p:cNvPr id="59427" name="Text Box 15">
              <a:extLst>
                <a:ext uri="{FF2B5EF4-FFF2-40B4-BE49-F238E27FC236}">
                  <a16:creationId xmlns:a16="http://schemas.microsoft.com/office/drawing/2014/main" id="{9CEB1DC5-A786-4C2B-A331-A0A0F4E95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55" y="727858"/>
              <a:ext cx="655627" cy="46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/>
                <a:t>5</a:t>
              </a:r>
              <a:endParaRPr lang="en-GB" altLang="en-US">
                <a:solidFill>
                  <a:srgbClr val="FF0000"/>
                </a:solidFill>
              </a:endParaRPr>
            </a:p>
          </p:txBody>
        </p:sp>
        <p:sp>
          <p:nvSpPr>
            <p:cNvPr id="59428" name="Text Box 15">
              <a:extLst>
                <a:ext uri="{FF2B5EF4-FFF2-40B4-BE49-F238E27FC236}">
                  <a16:creationId xmlns:a16="http://schemas.microsoft.com/office/drawing/2014/main" id="{766FD227-5685-4953-8940-33847DE54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466" y="302504"/>
              <a:ext cx="745475" cy="46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/>
                <a:t>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B4833F-46EB-45B6-A1A4-E69B2EDA0536}"/>
                </a:ext>
              </a:extLst>
            </p:cNvPr>
            <p:cNvCxnSpPr/>
            <p:nvPr/>
          </p:nvCxnSpPr>
          <p:spPr>
            <a:xfrm>
              <a:off x="6205172" y="738772"/>
              <a:ext cx="377339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CB09851-F106-4672-9095-073EF3FF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0" y="2909888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id="{29E99882-92DC-48F7-BBC2-09659F4C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900488"/>
            <a:ext cx="1157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RT = </a:t>
            </a:r>
            <a:r>
              <a:rPr lang="en-GB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D6D3908-BA84-4B12-9E35-7039139A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3900488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sp>
        <p:nvSpPr>
          <p:cNvPr id="87" name="Text Box 15">
            <a:extLst>
              <a:ext uri="{FF2B5EF4-FFF2-40B4-BE49-F238E27FC236}">
                <a16:creationId xmlns:a16="http://schemas.microsoft.com/office/drawing/2014/main" id="{F9576B78-7078-4288-84DC-A8C98248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4689475"/>
            <a:ext cx="95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BAA53513-7511-4D95-B925-A7684E06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4689475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6.4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E4DCE8-C33B-41FE-B061-21AD7BBA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468947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grpSp>
        <p:nvGrpSpPr>
          <p:cNvPr id="59407" name="Group 96">
            <a:extLst>
              <a:ext uri="{FF2B5EF4-FFF2-40B4-BE49-F238E27FC236}">
                <a16:creationId xmlns:a16="http://schemas.microsoft.com/office/drawing/2014/main" id="{9EEC4F6E-0614-46C4-B6B6-AF6881BDDFEE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1514475"/>
            <a:ext cx="8650288" cy="4637088"/>
            <a:chOff x="105264" y="1514901"/>
            <a:chExt cx="8649121" cy="4636192"/>
          </a:xfrm>
        </p:grpSpPr>
        <p:grpSp>
          <p:nvGrpSpPr>
            <p:cNvPr id="5" name="Group 76">
              <a:extLst>
                <a:ext uri="{FF2B5EF4-FFF2-40B4-BE49-F238E27FC236}">
                  <a16:creationId xmlns:a16="http://schemas.microsoft.com/office/drawing/2014/main" id="{27588CFD-C339-45DA-AB40-A03A7A254020}"/>
                </a:ext>
              </a:extLst>
            </p:cNvPr>
            <p:cNvGrpSpPr/>
            <p:nvPr/>
          </p:nvGrpSpPr>
          <p:grpSpPr>
            <a:xfrm>
              <a:off x="414849" y="2600799"/>
              <a:ext cx="3441321" cy="3319462"/>
              <a:chOff x="1685925" y="5153025"/>
              <a:chExt cx="1447800" cy="1628775"/>
            </a:xfrm>
            <a:solidFill>
              <a:schemeClr val="bg1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3E3FE4-B0D3-4383-99AB-87DCA55C7147}"/>
                  </a:ext>
                </a:extLst>
              </p:cNvPr>
              <p:cNvSpPr/>
              <p:nvPr/>
            </p:nvSpPr>
            <p:spPr>
              <a:xfrm>
                <a:off x="1685925" y="5153025"/>
                <a:ext cx="1447800" cy="1628775"/>
              </a:xfrm>
              <a:custGeom>
                <a:avLst/>
                <a:gdLst>
                  <a:gd name="connsiteX0" fmla="*/ 1447800 w 1447800"/>
                  <a:gd name="connsiteY0" fmla="*/ 0 h 1628775"/>
                  <a:gd name="connsiteX1" fmla="*/ 0 w 1447800"/>
                  <a:gd name="connsiteY1" fmla="*/ 1371600 h 1628775"/>
                  <a:gd name="connsiteX2" fmla="*/ 271463 w 1447800"/>
                  <a:gd name="connsiteY2" fmla="*/ 338138 h 1628775"/>
                  <a:gd name="connsiteX3" fmla="*/ 1262063 w 1447800"/>
                  <a:gd name="connsiteY3" fmla="*/ 1628775 h 1628775"/>
                  <a:gd name="connsiteX4" fmla="*/ 1447800 w 1447800"/>
                  <a:gd name="connsiteY4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1628775">
                    <a:moveTo>
                      <a:pt x="1447800" y="0"/>
                    </a:moveTo>
                    <a:lnTo>
                      <a:pt x="0" y="1371600"/>
                    </a:lnTo>
                    <a:lnTo>
                      <a:pt x="271463" y="338138"/>
                    </a:lnTo>
                    <a:lnTo>
                      <a:pt x="1262063" y="1628775"/>
                    </a:lnTo>
                    <a:lnTo>
                      <a:pt x="144780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E66A658F-963F-45AF-915F-464587A2CC98}"/>
                  </a:ext>
                </a:extLst>
              </p:cNvPr>
              <p:cNvSpPr/>
              <p:nvPr/>
            </p:nvSpPr>
            <p:spPr>
              <a:xfrm rot="11601826" flipV="1">
                <a:off x="1766406" y="5921002"/>
                <a:ext cx="132750" cy="797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90952EC6-042F-45A4-8028-2F0F6970B5A6}"/>
                  </a:ext>
                </a:extLst>
              </p:cNvPr>
              <p:cNvSpPr/>
              <p:nvPr/>
            </p:nvSpPr>
            <p:spPr>
              <a:xfrm rot="11220000" flipV="1">
                <a:off x="2971429" y="5959090"/>
                <a:ext cx="132750" cy="797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59419" name="Text Box 9">
              <a:extLst>
                <a:ext uri="{FF2B5EF4-FFF2-40B4-BE49-F238E27FC236}">
                  <a16:creationId xmlns:a16="http://schemas.microsoft.com/office/drawing/2014/main" id="{35A93243-3893-4B15-A71B-504A88181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100" y="5689428"/>
              <a:ext cx="420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</a:t>
              </a:r>
            </a:p>
          </p:txBody>
        </p:sp>
        <p:sp>
          <p:nvSpPr>
            <p:cNvPr id="59420" name="Text Box 5">
              <a:extLst>
                <a:ext uri="{FF2B5EF4-FFF2-40B4-BE49-F238E27FC236}">
                  <a16:creationId xmlns:a16="http://schemas.microsoft.com/office/drawing/2014/main" id="{6444F921-CE12-4D25-9FCC-B72AD62CB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592" y="2259720"/>
              <a:ext cx="377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T</a:t>
              </a:r>
            </a:p>
          </p:txBody>
        </p:sp>
        <p:sp>
          <p:nvSpPr>
            <p:cNvPr id="59421" name="Text Box 6">
              <a:extLst>
                <a:ext uri="{FF2B5EF4-FFF2-40B4-BE49-F238E27FC236}">
                  <a16:creationId xmlns:a16="http://schemas.microsoft.com/office/drawing/2014/main" id="{6564812D-8CAE-49C2-AD53-4CB619204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64" y="5151611"/>
              <a:ext cx="377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</a:t>
              </a:r>
            </a:p>
          </p:txBody>
        </p:sp>
        <p:sp>
          <p:nvSpPr>
            <p:cNvPr id="59422" name="Text Box 7">
              <a:extLst>
                <a:ext uri="{FF2B5EF4-FFF2-40B4-BE49-F238E27FC236}">
                  <a16:creationId xmlns:a16="http://schemas.microsoft.com/office/drawing/2014/main" id="{E55C061F-0018-4850-8AA3-708D3CA62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89" y="2935288"/>
              <a:ext cx="377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Q</a:t>
              </a:r>
            </a:p>
          </p:txBody>
        </p:sp>
        <p:sp>
          <p:nvSpPr>
            <p:cNvPr id="59423" name="Text Box 8">
              <a:extLst>
                <a:ext uri="{FF2B5EF4-FFF2-40B4-BE49-F238E27FC236}">
                  <a16:creationId xmlns:a16="http://schemas.microsoft.com/office/drawing/2014/main" id="{1F7C09FC-B986-443F-A7FB-D78239D97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670" y="3719971"/>
              <a:ext cx="420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R</a:t>
              </a:r>
            </a:p>
          </p:txBody>
        </p:sp>
        <p:sp>
          <p:nvSpPr>
            <p:cNvPr id="59424" name="Text Box 20">
              <a:extLst>
                <a:ext uri="{FF2B5EF4-FFF2-40B4-BE49-F238E27FC236}">
                  <a16:creationId xmlns:a16="http://schemas.microsoft.com/office/drawing/2014/main" id="{A4C4F48A-1F42-483E-9F76-A1AE0DF31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957" y="3845170"/>
              <a:ext cx="400561" cy="46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5</a:t>
              </a:r>
            </a:p>
          </p:txBody>
        </p:sp>
        <p:sp>
          <p:nvSpPr>
            <p:cNvPr id="59425" name="TextBox 46">
              <a:extLst>
                <a:ext uri="{FF2B5EF4-FFF2-40B4-BE49-F238E27FC236}">
                  <a16:creationId xmlns:a16="http://schemas.microsoft.com/office/drawing/2014/main" id="{AF2290BC-627B-45F0-9B64-6972398EF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75" y="1514901"/>
              <a:ext cx="826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Find the values of </a:t>
              </a:r>
              <a:r>
                <a:rPr lang="en-GB" altLang="en-US">
                  <a:solidFill>
                    <a:srgbClr val="FF0000"/>
                  </a:solidFill>
                </a:rPr>
                <a:t>x</a:t>
              </a:r>
              <a:r>
                <a:rPr lang="en-GB" altLang="en-US"/>
                <a:t> given that the triangles are similar.</a:t>
              </a:r>
            </a:p>
          </p:txBody>
        </p:sp>
        <p:sp>
          <p:nvSpPr>
            <p:cNvPr id="59426" name="Text Box 15">
              <a:extLst>
                <a:ext uri="{FF2B5EF4-FFF2-40B4-BE49-F238E27FC236}">
                  <a16:creationId xmlns:a16="http://schemas.microsoft.com/office/drawing/2014/main" id="{4DE095A3-CC6F-4525-8F3A-E23C49A93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3362" y="4071825"/>
              <a:ext cx="593050" cy="46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/>
                <a:t>8</a:t>
              </a:r>
            </a:p>
          </p:txBody>
        </p:sp>
      </p:grpSp>
      <p:sp>
        <p:nvSpPr>
          <p:cNvPr id="96" name="Text Box 15">
            <a:extLst>
              <a:ext uri="{FF2B5EF4-FFF2-40B4-BE49-F238E27FC236}">
                <a16:creationId xmlns:a16="http://schemas.microsoft.com/office/drawing/2014/main" id="{DC283643-87EF-4D35-B3B3-96A44558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3084513"/>
            <a:ext cx="90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6.4</a:t>
            </a:r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F853FE4-B9AC-47D0-A3B3-5E0D0D0879EC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3727450"/>
            <a:ext cx="1157287" cy="887413"/>
            <a:chOff x="6037466" y="302504"/>
            <a:chExt cx="745475" cy="886814"/>
          </a:xfrm>
        </p:grpSpPr>
        <p:sp>
          <p:nvSpPr>
            <p:cNvPr id="59415" name="Text Box 15">
              <a:extLst>
                <a:ext uri="{FF2B5EF4-FFF2-40B4-BE49-F238E27FC236}">
                  <a16:creationId xmlns:a16="http://schemas.microsoft.com/office/drawing/2014/main" id="{D73FBED6-A82C-4A3B-9FF4-37FB0D176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55" y="727858"/>
              <a:ext cx="655627" cy="46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/>
                <a:t>5</a:t>
              </a:r>
              <a:endParaRPr lang="en-GB" altLang="en-US">
                <a:solidFill>
                  <a:srgbClr val="FF0000"/>
                </a:solidFill>
              </a:endParaRPr>
            </a:p>
          </p:txBody>
        </p:sp>
        <p:sp>
          <p:nvSpPr>
            <p:cNvPr id="59416" name="Text Box 15">
              <a:extLst>
                <a:ext uri="{FF2B5EF4-FFF2-40B4-BE49-F238E27FC236}">
                  <a16:creationId xmlns:a16="http://schemas.microsoft.com/office/drawing/2014/main" id="{9184E9C6-0C50-41D0-AAF5-92626506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466" y="302504"/>
              <a:ext cx="745475" cy="4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/>
                <a:t>8 x 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CCCFFC-3E9A-484B-8A5C-BB33A690CFE5}"/>
                </a:ext>
              </a:extLst>
            </p:cNvPr>
            <p:cNvCxnSpPr/>
            <p:nvPr/>
          </p:nvCxnSpPr>
          <p:spPr>
            <a:xfrm>
              <a:off x="6162223" y="738772"/>
              <a:ext cx="5061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410" name="Text Box 20">
            <a:extLst>
              <a:ext uri="{FF2B5EF4-FFF2-40B4-BE49-F238E27FC236}">
                <a16:creationId xmlns:a16="http://schemas.microsoft.com/office/drawing/2014/main" id="{209836B5-509F-43C8-9B54-F08D3196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689475"/>
            <a:ext cx="40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94CD0AE-A9A3-4171-88E4-8DE5DC6105E7}"/>
              </a:ext>
            </a:extLst>
          </p:cNvPr>
          <p:cNvSpPr/>
          <p:nvPr/>
        </p:nvSpPr>
        <p:spPr>
          <a:xfrm>
            <a:off x="666750" y="4743450"/>
            <a:ext cx="188913" cy="2047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D55DC1-91A9-4A03-AF47-D9CE757F68E3}"/>
              </a:ext>
            </a:extLst>
          </p:cNvPr>
          <p:cNvSpPr/>
          <p:nvPr/>
        </p:nvSpPr>
        <p:spPr>
          <a:xfrm>
            <a:off x="3484563" y="2986088"/>
            <a:ext cx="188912" cy="2047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9E2B5-0D9B-4BB1-A890-5AE8FDED3FFA}"/>
              </a:ext>
            </a:extLst>
          </p:cNvPr>
          <p:cNvSpPr/>
          <p:nvPr/>
        </p:nvSpPr>
        <p:spPr>
          <a:xfrm>
            <a:off x="1022350" y="3570288"/>
            <a:ext cx="204788" cy="233362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6AFE07-8A24-4C7F-8585-43D6C536D78A}"/>
              </a:ext>
            </a:extLst>
          </p:cNvPr>
          <p:cNvSpPr/>
          <p:nvPr/>
        </p:nvSpPr>
        <p:spPr>
          <a:xfrm>
            <a:off x="3203575" y="5380038"/>
            <a:ext cx="203200" cy="233362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48" grpId="0"/>
      <p:bldP spid="66606" grpId="0"/>
      <p:bldP spid="59" grpId="0"/>
      <p:bldP spid="69" grpId="0"/>
      <p:bldP spid="72" grpId="0"/>
      <p:bldP spid="78" grpId="0"/>
      <p:bldP spid="87" grpId="0"/>
      <p:bldP spid="88" grpId="0"/>
      <p:bldP spid="89" grpId="0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26781C3-6EB3-43A2-8F1F-52FBF3D020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65D3-E9B7-4D80-B824-042F03DE875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6A77A29-B97C-4F21-8000-4A3E705A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47BC3A0-46E9-4262-A042-19EB22E3B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990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Text Box 3">
            <a:extLst>
              <a:ext uri="{FF2B5EF4-FFF2-40B4-BE49-F238E27FC236}">
                <a16:creationId xmlns:a16="http://schemas.microsoft.com/office/drawing/2014/main" id="{2E3E94B8-9D0A-458B-9EB1-EAA12CDBD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Now try TJ 4+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Ex 20.3</a:t>
            </a:r>
          </a:p>
          <a:p>
            <a:pPr algn="ctr" eaLnBrk="1" hangingPunct="1"/>
            <a:r>
              <a:rPr lang="en-GB" altLang="en-US" sz="3600"/>
              <a:t>Ch 20 (page 171)</a:t>
            </a:r>
          </a:p>
        </p:txBody>
      </p:sp>
      <p:pic>
        <p:nvPicPr>
          <p:cNvPr id="60422" name="Picture 4" descr="ag00463_">
            <a:extLst>
              <a:ext uri="{FF2B5EF4-FFF2-40B4-BE49-F238E27FC236}">
                <a16:creationId xmlns:a16="http://schemas.microsoft.com/office/drawing/2014/main" id="{CE832378-7E60-4289-89C6-D296A6E2B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 descr="scottishflag">
            <a:extLst>
              <a:ext uri="{FF2B5EF4-FFF2-40B4-BE49-F238E27FC236}">
                <a16:creationId xmlns:a16="http://schemas.microsoft.com/office/drawing/2014/main" id="{8D7343FA-C93F-464E-9E89-A4BF978C9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 descr="Office Objects 0572">
            <a:extLst>
              <a:ext uri="{FF2B5EF4-FFF2-40B4-BE49-F238E27FC236}">
                <a16:creationId xmlns:a16="http://schemas.microsoft.com/office/drawing/2014/main" id="{7E645D7B-24A0-4001-90D3-1D1EBFF0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7" descr="scottishflag">
            <a:extLst>
              <a:ext uri="{FF2B5EF4-FFF2-40B4-BE49-F238E27FC236}">
                <a16:creationId xmlns:a16="http://schemas.microsoft.com/office/drawing/2014/main" id="{CD23F33F-DA2E-44F0-A702-1DD051AE1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Text Box 8">
            <a:extLst>
              <a:ext uri="{FF2B5EF4-FFF2-40B4-BE49-F238E27FC236}">
                <a16:creationId xmlns:a16="http://schemas.microsoft.com/office/drawing/2014/main" id="{CA245920-A605-4A45-AE4F-864348023E2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C731D5E-BFF1-456C-B00C-328AA12E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Parallel Triangles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EE0D6D8A-D479-46E0-A184-3DC315DE1D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4960FC-28A3-4FD4-A072-D3A2E598F908}" type="datetime2">
              <a:rPr lang="en-GB" smtClean="0"/>
              <a:pPr>
                <a:defRPr/>
              </a:pPr>
              <a:t>Saturday, 11 July 2026</a:t>
            </a:fld>
            <a:endParaRPr lang="en-GB" dirty="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73A0CCF-E7FF-469C-B8F6-D540E92581D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304800"/>
            <a:ext cx="598805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graphicFrame>
        <p:nvGraphicFramePr>
          <p:cNvPr id="4098" name="Object 3">
            <a:extLst>
              <a:ext uri="{FF2B5EF4-FFF2-40B4-BE49-F238E27FC236}">
                <a16:creationId xmlns:a16="http://schemas.microsoft.com/office/drawing/2014/main" id="{5CAF59CB-049D-47B6-9139-B42955ABBFA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576638" y="2554288"/>
          <a:ext cx="19161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03040" progId="Equation.DSMT4">
                  <p:embed/>
                </p:oleObj>
              </mc:Choice>
              <mc:Fallback>
                <p:oleObj name="Equation" r:id="rId2" imgW="863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554288"/>
                        <a:ext cx="19161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6">
            <a:extLst>
              <a:ext uri="{FF2B5EF4-FFF2-40B4-BE49-F238E27FC236}">
                <a16:creationId xmlns:a16="http://schemas.microsoft.com/office/drawing/2014/main" id="{2FFBF7BC-B981-4E21-825C-67F47F0F14A2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316288" y="4260850"/>
          <a:ext cx="228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215640" progId="Equation.DSMT4">
                  <p:embed/>
                </p:oleObj>
              </mc:Choice>
              <mc:Fallback>
                <p:oleObj name="Equation" r:id="rId4" imgW="1028520" imgH="215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260850"/>
                        <a:ext cx="2282825" cy="479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4" descr="scottishflag">
            <a:extLst>
              <a:ext uri="{FF2B5EF4-FFF2-40B4-BE49-F238E27FC236}">
                <a16:creationId xmlns:a16="http://schemas.microsoft.com/office/drawing/2014/main" id="{FE6C0C21-530C-4C02-866A-510408BBCD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747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5">
            <a:extLst>
              <a:ext uri="{FF2B5EF4-FFF2-40B4-BE49-F238E27FC236}">
                <a16:creationId xmlns:a16="http://schemas.microsoft.com/office/drawing/2014/main" id="{C3515981-1B9C-4F4A-8C47-0B92C599C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855788"/>
            <a:ext cx="834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Q1.	Find the mean and standard deviation for the data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27E1DFAE-3848-47A6-BEF6-531C6FBF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578225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Q2.	Solve the equation</a:t>
            </a:r>
          </a:p>
        </p:txBody>
      </p:sp>
      <p:sp>
        <p:nvSpPr>
          <p:cNvPr id="4105" name="Text Box 21">
            <a:extLst>
              <a:ext uri="{FF2B5EF4-FFF2-40B4-BE49-F238E27FC236}">
                <a16:creationId xmlns:a16="http://schemas.microsoft.com/office/drawing/2014/main" id="{5CA47BB0-8105-4B0E-9959-CB0788D4E3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54137" y="3673475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106" name="Picture 2" descr="Office Objects 0572">
            <a:extLst>
              <a:ext uri="{FF2B5EF4-FFF2-40B4-BE49-F238E27FC236}">
                <a16:creationId xmlns:a16="http://schemas.microsoft.com/office/drawing/2014/main" id="{75FF65EB-B483-46EE-B6A6-84D8493D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15657592-D6BD-4E98-A3C2-74496044BA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44930-D0DC-423E-B386-78780ADC5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16E3591-91C5-4754-B1F2-ABC6E84CA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61444" name="Picture 2" descr="Office Objects 0572">
            <a:extLst>
              <a:ext uri="{FF2B5EF4-FFF2-40B4-BE49-F238E27FC236}">
                <a16:creationId xmlns:a16="http://schemas.microsoft.com/office/drawing/2014/main" id="{3356A3D8-2508-48FF-B915-5620283F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5412AC56-9319-4689-B3D1-374B3994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96B92733-8EA9-4753-8F6B-A55520C09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61447" name="Line 5">
            <a:extLst>
              <a:ext uri="{FF2B5EF4-FFF2-40B4-BE49-F238E27FC236}">
                <a16:creationId xmlns:a16="http://schemas.microsoft.com/office/drawing/2014/main" id="{C6C3B09B-E845-4481-AE48-4DABC5902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7C9634AD-739B-492E-A93A-316792F66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the scale factor applies to area.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363E3CE2-3D71-492D-8907-E0DFEF7F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01975"/>
            <a:ext cx="387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how the scale factor applies to area.</a:t>
            </a:r>
          </a:p>
        </p:txBody>
      </p:sp>
      <p:pic>
        <p:nvPicPr>
          <p:cNvPr id="61450" name="Picture 8" descr="scottishflag">
            <a:extLst>
              <a:ext uri="{FF2B5EF4-FFF2-40B4-BE49-F238E27FC236}">
                <a16:creationId xmlns:a16="http://schemas.microsoft.com/office/drawing/2014/main" id="{FA42E077-2820-4B35-8044-6111B9624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9">
            <a:extLst>
              <a:ext uri="{FF2B5EF4-FFF2-40B4-BE49-F238E27FC236}">
                <a16:creationId xmlns:a16="http://schemas.microsoft.com/office/drawing/2014/main" id="{7D49E3AF-36E5-4773-822C-E7388B83BE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43F1A76F-81B5-4837-85FA-D468F186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284663"/>
            <a:ext cx="3870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Solve  area problems using scale factor.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E7F3EBD-59E9-462E-AA1F-624196A9E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Area of Similar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  <p:bldP spid="2109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12">
            <a:extLst>
              <a:ext uri="{FF2B5EF4-FFF2-40B4-BE49-F238E27FC236}">
                <a16:creationId xmlns:a16="http://schemas.microsoft.com/office/drawing/2014/main" id="{79B25FC7-9B3E-4D07-B2FE-778857C0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232400"/>
            <a:ext cx="8281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FF00"/>
                </a:solidFill>
              </a:rPr>
              <a:t>It should be quite clear that second area is four times the first.</a:t>
            </a:r>
          </a:p>
        </p:txBody>
      </p:sp>
      <p:sp>
        <p:nvSpPr>
          <p:cNvPr id="68616" name="Rectangle 13">
            <a:extLst>
              <a:ext uri="{FF2B5EF4-FFF2-40B4-BE49-F238E27FC236}">
                <a16:creationId xmlns:a16="http://schemas.microsoft.com/office/drawing/2014/main" id="{F2641388-B04B-4154-9477-09B014B1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715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 scaling factor in 2D (AREA) is </a:t>
            </a:r>
            <a:r>
              <a:rPr lang="en-GB" altLang="en-US"/>
              <a:t>(SF)</a:t>
            </a:r>
            <a:r>
              <a:rPr lang="en-GB" altLang="en-US" baseline="30000"/>
              <a:t>2</a:t>
            </a:r>
            <a:r>
              <a:rPr lang="en-GB" altLang="en-US">
                <a:solidFill>
                  <a:srgbClr val="FFFF00"/>
                </a:solidFill>
              </a:rPr>
              <a:t>. 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03437622-BADA-4EDB-8B0A-8C889F081EDC}"/>
              </a:ext>
            </a:extLst>
          </p:cNvPr>
          <p:cNvGrpSpPr>
            <a:grpSpLocks/>
          </p:cNvGrpSpPr>
          <p:nvPr/>
        </p:nvGrpSpPr>
        <p:grpSpPr bwMode="auto">
          <a:xfrm>
            <a:off x="1884520" y="2667000"/>
            <a:ext cx="747713" cy="747713"/>
            <a:chOff x="1440" y="1920"/>
            <a:chExt cx="471" cy="471"/>
          </a:xfrm>
          <a:solidFill>
            <a:schemeClr val="tx1"/>
          </a:solidFill>
        </p:grpSpPr>
        <p:sp>
          <p:nvSpPr>
            <p:cNvPr id="9246" name="Rectangle 30">
              <a:extLst>
                <a:ext uri="{FF2B5EF4-FFF2-40B4-BE49-F238E27FC236}">
                  <a16:creationId xmlns:a16="http://schemas.microsoft.com/office/drawing/2014/main" id="{8AAC51C5-7A4E-464C-AB0F-4DFC7CFFB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20"/>
              <a:ext cx="471" cy="471"/>
            </a:xfrm>
            <a:prstGeom prst="rect">
              <a:avLst/>
            </a:prstGeom>
            <a:grpFill/>
            <a:ln w="381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9234" name="Line 18">
              <a:extLst>
                <a:ext uri="{FF2B5EF4-FFF2-40B4-BE49-F238E27FC236}">
                  <a16:creationId xmlns:a16="http://schemas.microsoft.com/office/drawing/2014/main" id="{8CDE17F0-8269-4C55-A308-5DD274E896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4" y="2156"/>
              <a:ext cx="471" cy="0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9235" name="Line 19">
              <a:extLst>
                <a:ext uri="{FF2B5EF4-FFF2-40B4-BE49-F238E27FC236}">
                  <a16:creationId xmlns:a16="http://schemas.microsoft.com/office/drawing/2014/main" id="{8B7520C1-076F-4A4E-BCFA-30E18B334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60"/>
              <a:ext cx="471" cy="0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62469" name="Group 57">
            <a:extLst>
              <a:ext uri="{FF2B5EF4-FFF2-40B4-BE49-F238E27FC236}">
                <a16:creationId xmlns:a16="http://schemas.microsoft.com/office/drawing/2014/main" id="{677D8828-1A60-4F8F-88AB-3CA3C43DFF2D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3059113"/>
            <a:ext cx="923925" cy="981075"/>
            <a:chOff x="2450" y="1968"/>
            <a:chExt cx="672" cy="827"/>
          </a:xfrm>
        </p:grpSpPr>
        <p:sp>
          <p:nvSpPr>
            <p:cNvPr id="62490" name="Line 6">
              <a:extLst>
                <a:ext uri="{FF2B5EF4-FFF2-40B4-BE49-F238E27FC236}">
                  <a16:creationId xmlns:a16="http://schemas.microsoft.com/office/drawing/2014/main" id="{B379949B-008C-4D20-8EB9-063F12890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4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Text Box 7">
              <a:extLst>
                <a:ext uri="{FF2B5EF4-FFF2-40B4-BE49-F238E27FC236}">
                  <a16:creationId xmlns:a16="http://schemas.microsoft.com/office/drawing/2014/main" id="{DF6A8854-676B-4F05-AE0B-8FEA4469A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" y="2511"/>
              <a:ext cx="22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62492" name="Line 55">
              <a:extLst>
                <a:ext uri="{FF2B5EF4-FFF2-40B4-BE49-F238E27FC236}">
                  <a16:creationId xmlns:a16="http://schemas.microsoft.com/office/drawing/2014/main" id="{2FD0D94E-6EAD-463A-982B-56994E8567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400" y="230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56">
              <a:extLst>
                <a:ext uri="{FF2B5EF4-FFF2-40B4-BE49-F238E27FC236}">
                  <a16:creationId xmlns:a16="http://schemas.microsoft.com/office/drawing/2014/main" id="{0FE91029-EFD8-40CC-AD5B-68FF52B9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968"/>
              <a:ext cx="21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FFFF00"/>
                  </a:solidFill>
                </a:rPr>
                <a:t>y</a:t>
              </a:r>
            </a:p>
          </p:txBody>
        </p:sp>
      </p:grpSp>
      <p:grpSp>
        <p:nvGrpSpPr>
          <p:cNvPr id="4" name="Group 59">
            <a:extLst>
              <a:ext uri="{FF2B5EF4-FFF2-40B4-BE49-F238E27FC236}">
                <a16:creationId xmlns:a16="http://schemas.microsoft.com/office/drawing/2014/main" id="{65A407EB-B1F6-4BFB-B25C-B724D2CD9ABA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3425825"/>
            <a:ext cx="966787" cy="1027113"/>
            <a:chOff x="2440" y="1968"/>
            <a:chExt cx="703" cy="867"/>
          </a:xfrm>
        </p:grpSpPr>
        <p:sp>
          <p:nvSpPr>
            <p:cNvPr id="62486" name="Line 60">
              <a:extLst>
                <a:ext uri="{FF2B5EF4-FFF2-40B4-BE49-F238E27FC236}">
                  <a16:creationId xmlns:a16="http://schemas.microsoft.com/office/drawing/2014/main" id="{432EE6C4-D9FD-4751-87E1-4090CA20B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4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Text Box 61">
              <a:extLst>
                <a:ext uri="{FF2B5EF4-FFF2-40B4-BE49-F238E27FC236}">
                  <a16:creationId xmlns:a16="http://schemas.microsoft.com/office/drawing/2014/main" id="{F7285E1B-A508-4900-822B-7BDBC046B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523"/>
              <a:ext cx="23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62488" name="Line 62">
              <a:extLst>
                <a:ext uri="{FF2B5EF4-FFF2-40B4-BE49-F238E27FC236}">
                  <a16:creationId xmlns:a16="http://schemas.microsoft.com/office/drawing/2014/main" id="{2E06C3A1-DEAC-4E83-AB24-9CE956D670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400" y="230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Rectangle 63">
              <a:extLst>
                <a:ext uri="{FF2B5EF4-FFF2-40B4-BE49-F238E27FC236}">
                  <a16:creationId xmlns:a16="http://schemas.microsoft.com/office/drawing/2014/main" id="{A8C9344C-B0AE-4705-85E9-54D7FDBBB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1968"/>
              <a:ext cx="21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FFFF00"/>
                  </a:solidFill>
                </a:rPr>
                <a:t>y</a:t>
              </a:r>
            </a:p>
          </p:txBody>
        </p:sp>
      </p:grpSp>
      <p:sp>
        <p:nvSpPr>
          <p:cNvPr id="68621" name="Rectangle 64">
            <a:extLst>
              <a:ext uri="{FF2B5EF4-FFF2-40B4-BE49-F238E27FC236}">
                <a16:creationId xmlns:a16="http://schemas.microsoft.com/office/drawing/2014/main" id="{25684215-303A-4C62-B062-12A4CAB7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3879850"/>
            <a:ext cx="242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Area = 2 </a:t>
            </a:r>
            <a:r>
              <a:rPr lang="en-GB" altLang="en-US" sz="1800">
                <a:solidFill>
                  <a:srgbClr val="FFFF00"/>
                </a:solidFill>
              </a:rPr>
              <a:t>x </a:t>
            </a:r>
            <a:r>
              <a:rPr lang="en-GB" altLang="en-US">
                <a:solidFill>
                  <a:srgbClr val="FFFF00"/>
                </a:solidFill>
              </a:rPr>
              <a:t>2 = 4</a:t>
            </a:r>
          </a:p>
        </p:txBody>
      </p:sp>
      <p:sp>
        <p:nvSpPr>
          <p:cNvPr id="68622" name="Rectangle 65">
            <a:extLst>
              <a:ext uri="{FF2B5EF4-FFF2-40B4-BE49-F238E27FC236}">
                <a16:creationId xmlns:a16="http://schemas.microsoft.com/office/drawing/2014/main" id="{B452E888-7E2E-47B6-A3F0-50B3D508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986213"/>
            <a:ext cx="253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Area = 4 </a:t>
            </a:r>
            <a:r>
              <a:rPr lang="en-GB" altLang="en-US" sz="1600">
                <a:solidFill>
                  <a:srgbClr val="FFFF00"/>
                </a:solidFill>
              </a:rPr>
              <a:t>x </a:t>
            </a:r>
            <a:r>
              <a:rPr lang="en-GB" altLang="en-US">
                <a:solidFill>
                  <a:srgbClr val="FFFF00"/>
                </a:solidFill>
              </a:rPr>
              <a:t>4 = 16</a:t>
            </a:r>
          </a:p>
        </p:txBody>
      </p:sp>
      <p:sp>
        <p:nvSpPr>
          <p:cNvPr id="68623" name="Rectangle 66">
            <a:extLst>
              <a:ext uri="{FF2B5EF4-FFF2-40B4-BE49-F238E27FC236}">
                <a16:creationId xmlns:a16="http://schemas.microsoft.com/office/drawing/2014/main" id="{D8C535A4-D4B3-4D75-838F-621B6286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6243638"/>
            <a:ext cx="797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For this example we have this case </a:t>
            </a:r>
            <a:r>
              <a:rPr lang="en-GB" altLang="en-US"/>
              <a:t>SF = 2      </a:t>
            </a:r>
            <a:r>
              <a:rPr lang="en-GB" altLang="en-US">
                <a:solidFill>
                  <a:srgbClr val="FFFF00"/>
                </a:solidFill>
              </a:rPr>
              <a:t>(2)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= 4.</a:t>
            </a:r>
          </a:p>
        </p:txBody>
      </p:sp>
      <p:pic>
        <p:nvPicPr>
          <p:cNvPr id="62474" name="Picture 2" descr="Office Objects 0572">
            <a:extLst>
              <a:ext uri="{FF2B5EF4-FFF2-40B4-BE49-F238E27FC236}">
                <a16:creationId xmlns:a16="http://schemas.microsoft.com/office/drawing/2014/main" id="{06F1DF71-E36C-4E1A-A3D6-1A739EE6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8" descr="scottishflag">
            <a:extLst>
              <a:ext uri="{FF2B5EF4-FFF2-40B4-BE49-F238E27FC236}">
                <a16:creationId xmlns:a16="http://schemas.microsoft.com/office/drawing/2014/main" id="{7A32F9B9-2630-483F-BEE3-205964356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 Box 9">
            <a:extLst>
              <a:ext uri="{FF2B5EF4-FFF2-40B4-BE49-F238E27FC236}">
                <a16:creationId xmlns:a16="http://schemas.microsoft.com/office/drawing/2014/main" id="{D1C40C1B-00EE-4160-AE0C-9B10C125A9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62477" name="Rectangle 4">
            <a:extLst>
              <a:ext uri="{FF2B5EF4-FFF2-40B4-BE49-F238E27FC236}">
                <a16:creationId xmlns:a16="http://schemas.microsoft.com/office/drawing/2014/main" id="{67CEE9A3-0810-4EA1-8D20-6CDFD263C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851025"/>
            <a:ext cx="462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Draw an area with 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sides 2 units long. </a:t>
            </a:r>
            <a:endParaRPr lang="en-GB" altLang="en-US" sz="2800">
              <a:solidFill>
                <a:srgbClr val="FFFF00"/>
              </a:solidFill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1716E514-A520-495D-931C-DB4E71CE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1908175"/>
            <a:ext cx="451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Draw an area with sides 4 units long. 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2479" name="Rectangle 65">
            <a:extLst>
              <a:ext uri="{FF2B5EF4-FFF2-40B4-BE49-F238E27FC236}">
                <a16:creationId xmlns:a16="http://schemas.microsoft.com/office/drawing/2014/main" id="{14318816-9875-4DB3-A6E2-A4A27EA7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2801938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2</a:t>
            </a:r>
          </a:p>
        </p:txBody>
      </p:sp>
      <p:sp>
        <p:nvSpPr>
          <p:cNvPr id="62480" name="Rectangle 65">
            <a:extLst>
              <a:ext uri="{FF2B5EF4-FFF2-40B4-BE49-F238E27FC236}">
                <a16:creationId xmlns:a16="http://schemas.microsoft.com/office/drawing/2014/main" id="{ABAB9DE4-4206-4B4E-8C43-F6F1387B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3362325"/>
            <a:ext cx="3429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2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5EA35E-B453-48F2-9171-9998C81966D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435225"/>
            <a:ext cx="1920875" cy="1938338"/>
            <a:chOff x="5715000" y="2434984"/>
            <a:chExt cx="1921236" cy="1937963"/>
          </a:xfrm>
        </p:grpSpPr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9BDEBDDC-98F0-4E63-AE6F-07B57CDED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434984"/>
              <a:ext cx="1509713" cy="1509713"/>
              <a:chOff x="3600" y="1824"/>
              <a:chExt cx="951" cy="951"/>
            </a:xfrm>
            <a:solidFill>
              <a:schemeClr val="tx1"/>
            </a:solidFill>
          </p:grpSpPr>
          <p:grpSp>
            <p:nvGrpSpPr>
              <p:cNvPr id="7" name="Group 34">
                <a:extLst>
                  <a:ext uri="{FF2B5EF4-FFF2-40B4-BE49-F238E27FC236}">
                    <a16:creationId xmlns:a16="http://schemas.microsoft.com/office/drawing/2014/main" id="{DD535AA6-75CD-4871-8DA5-2A5F8A8241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1824"/>
                <a:ext cx="471" cy="471"/>
                <a:chOff x="1440" y="1920"/>
                <a:chExt cx="471" cy="471"/>
              </a:xfrm>
              <a:grpFill/>
            </p:grpSpPr>
            <p:sp>
              <p:nvSpPr>
                <p:cNvPr id="9251" name="Rectangle 35">
                  <a:extLst>
                    <a:ext uri="{FF2B5EF4-FFF2-40B4-BE49-F238E27FC236}">
                      <a16:creationId xmlns:a16="http://schemas.microsoft.com/office/drawing/2014/main" id="{E3D8C220-B8A2-4AAE-AA09-3F53D315A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471" cy="471"/>
                </a:xfrm>
                <a:prstGeom prst="rect">
                  <a:avLst/>
                </a:prstGeom>
                <a:grpFill/>
                <a:ln w="38100">
                  <a:solidFill>
                    <a:srgbClr val="080808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52" name="Line 36">
                  <a:extLst>
                    <a:ext uri="{FF2B5EF4-FFF2-40B4-BE49-F238E27FC236}">
                      <a16:creationId xmlns:a16="http://schemas.microsoft.com/office/drawing/2014/main" id="{12D5E638-0961-4AE4-AC89-CDA78BE93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44" y="2156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53" name="Line 37">
                  <a:extLst>
                    <a:ext uri="{FF2B5EF4-FFF2-40B4-BE49-F238E27FC236}">
                      <a16:creationId xmlns:a16="http://schemas.microsoft.com/office/drawing/2014/main" id="{8C8CCBD0-0D9B-4EB9-B87C-457851E22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160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126E747D-E38B-41AD-AA46-83098CF27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1824"/>
                <a:ext cx="471" cy="471"/>
                <a:chOff x="1440" y="1920"/>
                <a:chExt cx="471" cy="471"/>
              </a:xfrm>
              <a:grpFill/>
            </p:grpSpPr>
            <p:sp>
              <p:nvSpPr>
                <p:cNvPr id="9256" name="Rectangle 40">
                  <a:extLst>
                    <a:ext uri="{FF2B5EF4-FFF2-40B4-BE49-F238E27FC236}">
                      <a16:creationId xmlns:a16="http://schemas.microsoft.com/office/drawing/2014/main" id="{228BE5DE-7ACE-4CD7-AB92-9657C3F62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471" cy="471"/>
                </a:xfrm>
                <a:prstGeom prst="rect">
                  <a:avLst/>
                </a:prstGeom>
                <a:grpFill/>
                <a:ln w="38100">
                  <a:solidFill>
                    <a:srgbClr val="080808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57" name="Line 41">
                  <a:extLst>
                    <a:ext uri="{FF2B5EF4-FFF2-40B4-BE49-F238E27FC236}">
                      <a16:creationId xmlns:a16="http://schemas.microsoft.com/office/drawing/2014/main" id="{04BA5794-636E-4129-8B00-6BF1B21E4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44" y="2156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58" name="Line 42">
                  <a:extLst>
                    <a:ext uri="{FF2B5EF4-FFF2-40B4-BE49-F238E27FC236}">
                      <a16:creationId xmlns:a16="http://schemas.microsoft.com/office/drawing/2014/main" id="{A2977290-E278-4C11-A958-BE346A103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160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" name="Group 43">
                <a:extLst>
                  <a:ext uri="{FF2B5EF4-FFF2-40B4-BE49-F238E27FC236}">
                    <a16:creationId xmlns:a16="http://schemas.microsoft.com/office/drawing/2014/main" id="{171D36DF-B636-4B9B-9C30-B835A66E0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304"/>
                <a:ext cx="471" cy="471"/>
                <a:chOff x="1440" y="1920"/>
                <a:chExt cx="471" cy="471"/>
              </a:xfrm>
              <a:grpFill/>
            </p:grpSpPr>
            <p:sp>
              <p:nvSpPr>
                <p:cNvPr id="9260" name="Rectangle 44">
                  <a:extLst>
                    <a:ext uri="{FF2B5EF4-FFF2-40B4-BE49-F238E27FC236}">
                      <a16:creationId xmlns:a16="http://schemas.microsoft.com/office/drawing/2014/main" id="{94161A58-6EEF-4BB4-B277-4B6AB863E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471" cy="471"/>
                </a:xfrm>
                <a:prstGeom prst="rect">
                  <a:avLst/>
                </a:prstGeom>
                <a:grpFill/>
                <a:ln w="38100">
                  <a:solidFill>
                    <a:srgbClr val="080808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61" name="Line 45">
                  <a:extLst>
                    <a:ext uri="{FF2B5EF4-FFF2-40B4-BE49-F238E27FC236}">
                      <a16:creationId xmlns:a16="http://schemas.microsoft.com/office/drawing/2014/main" id="{C923B071-2EA2-49F4-B6C6-09325491B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44" y="2156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62" name="Line 46">
                  <a:extLst>
                    <a:ext uri="{FF2B5EF4-FFF2-40B4-BE49-F238E27FC236}">
                      <a16:creationId xmlns:a16="http://schemas.microsoft.com/office/drawing/2014/main" id="{6DE8B21E-B9EA-448B-88FA-BDFF6B6446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160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Group 47">
                <a:extLst>
                  <a:ext uri="{FF2B5EF4-FFF2-40B4-BE49-F238E27FC236}">
                    <a16:creationId xmlns:a16="http://schemas.microsoft.com/office/drawing/2014/main" id="{1ECDBED9-603A-41A9-8C97-9C86C2B0B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2304"/>
                <a:ext cx="471" cy="471"/>
                <a:chOff x="1440" y="1920"/>
                <a:chExt cx="471" cy="471"/>
              </a:xfrm>
              <a:grpFill/>
            </p:grpSpPr>
            <p:sp>
              <p:nvSpPr>
                <p:cNvPr id="9264" name="Rectangle 48">
                  <a:extLst>
                    <a:ext uri="{FF2B5EF4-FFF2-40B4-BE49-F238E27FC236}">
                      <a16:creationId xmlns:a16="http://schemas.microsoft.com/office/drawing/2014/main" id="{34BBC89C-574B-42B8-9874-6A6B810EB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471" cy="471"/>
                </a:xfrm>
                <a:prstGeom prst="rect">
                  <a:avLst/>
                </a:prstGeom>
                <a:grpFill/>
                <a:ln w="38100">
                  <a:solidFill>
                    <a:srgbClr val="080808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65" name="Line 49">
                  <a:extLst>
                    <a:ext uri="{FF2B5EF4-FFF2-40B4-BE49-F238E27FC236}">
                      <a16:creationId xmlns:a16="http://schemas.microsoft.com/office/drawing/2014/main" id="{FB0904BC-540D-453F-B0A6-055025E2F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44" y="2156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9266" name="Line 50">
                  <a:extLst>
                    <a:ext uri="{FF2B5EF4-FFF2-40B4-BE49-F238E27FC236}">
                      <a16:creationId xmlns:a16="http://schemas.microsoft.com/office/drawing/2014/main" id="{F6EEA4B9-3AB4-466F-807F-90D234C5A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160"/>
                  <a:ext cx="471" cy="0"/>
                </a:xfrm>
                <a:prstGeom prst="line">
                  <a:avLst/>
                </a:prstGeom>
                <a:grpFill/>
                <a:ln w="28575">
                  <a:solidFill>
                    <a:srgbClr val="080808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62484" name="Rectangle 65">
              <a:extLst>
                <a:ext uri="{FF2B5EF4-FFF2-40B4-BE49-F238E27FC236}">
                  <a16:creationId xmlns:a16="http://schemas.microsoft.com/office/drawing/2014/main" id="{B4F3E413-76E8-4A4E-A96C-F5152A0FA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018" y="2994607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</a:t>
              </a:r>
            </a:p>
          </p:txBody>
        </p:sp>
        <p:sp>
          <p:nvSpPr>
            <p:cNvPr id="62485" name="Rectangle 65">
              <a:extLst>
                <a:ext uri="{FF2B5EF4-FFF2-40B4-BE49-F238E27FC236}">
                  <a16:creationId xmlns:a16="http://schemas.microsoft.com/office/drawing/2014/main" id="{5A201B60-5E42-4DB2-AE90-78A5DCFA8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949" y="3911282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</a:t>
              </a:r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id="{C22CC884-79CA-42A6-B81D-36CB6319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Area of Similar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  <p:bldP spid="68621" grpId="0"/>
      <p:bldP spid="68622" grpId="0"/>
      <p:bldP spid="68623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4">
            <a:extLst>
              <a:ext uri="{FF2B5EF4-FFF2-40B4-BE49-F238E27FC236}">
                <a16:creationId xmlns:a16="http://schemas.microsoft.com/office/drawing/2014/main" id="{38C1036D-6238-454B-890E-A2C96E3FCD5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62188"/>
            <a:ext cx="2365375" cy="1176337"/>
            <a:chOff x="385" y="1344"/>
            <a:chExt cx="1490" cy="741"/>
          </a:xfrm>
        </p:grpSpPr>
        <p:sp>
          <p:nvSpPr>
            <p:cNvPr id="63510" name="Rectangle 5">
              <a:extLst>
                <a:ext uri="{FF2B5EF4-FFF2-40B4-BE49-F238E27FC236}">
                  <a16:creationId xmlns:a16="http://schemas.microsoft.com/office/drawing/2014/main" id="{044D7460-B1B2-4FEA-B6AA-AE9A9CC68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344"/>
              <a:ext cx="1043" cy="454"/>
            </a:xfrm>
            <a:prstGeom prst="rect">
              <a:avLst/>
            </a:prstGeom>
            <a:solidFill>
              <a:srgbClr val="01CF8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Text Box 6">
              <a:extLst>
                <a:ext uri="{FF2B5EF4-FFF2-40B4-BE49-F238E27FC236}">
                  <a16:creationId xmlns:a16="http://schemas.microsoft.com/office/drawing/2014/main" id="{8EE8AA47-3D99-4262-8B34-1C123726E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797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4cm</a:t>
              </a:r>
              <a:endParaRPr lang="en-US" altLang="en-US"/>
            </a:p>
          </p:txBody>
        </p:sp>
        <p:sp>
          <p:nvSpPr>
            <p:cNvPr id="63512" name="Text Box 7">
              <a:extLst>
                <a:ext uri="{FF2B5EF4-FFF2-40B4-BE49-F238E27FC236}">
                  <a16:creationId xmlns:a16="http://schemas.microsoft.com/office/drawing/2014/main" id="{37C4709E-9725-4E3D-B216-C2EB848C8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434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2cm</a:t>
              </a:r>
              <a:endParaRPr lang="en-US" altLang="en-US"/>
            </a:p>
          </p:txBody>
        </p:sp>
      </p:grpSp>
      <p:sp>
        <p:nvSpPr>
          <p:cNvPr id="63491" name="Rectangle 9">
            <a:extLst>
              <a:ext uri="{FF2B5EF4-FFF2-40B4-BE49-F238E27FC236}">
                <a16:creationId xmlns:a16="http://schemas.microsoft.com/office/drawing/2014/main" id="{ECDB5768-2AED-43AE-BD1C-7CCF08FF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046288"/>
            <a:ext cx="2376488" cy="1223962"/>
          </a:xfrm>
          <a:prstGeom prst="rect">
            <a:avLst/>
          </a:prstGeom>
          <a:solidFill>
            <a:srgbClr val="01CF8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Text Box 10">
            <a:extLst>
              <a:ext uri="{FF2B5EF4-FFF2-40B4-BE49-F238E27FC236}">
                <a16:creationId xmlns:a16="http://schemas.microsoft.com/office/drawing/2014/main" id="{09462A38-C115-4FAD-8D56-6808C608C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327025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12cm</a:t>
            </a:r>
            <a:endParaRPr lang="en-US" altLang="en-US"/>
          </a:p>
        </p:txBody>
      </p:sp>
      <p:sp>
        <p:nvSpPr>
          <p:cNvPr id="63493" name="Text Box 11">
            <a:extLst>
              <a:ext uri="{FF2B5EF4-FFF2-40B4-BE49-F238E27FC236}">
                <a16:creationId xmlns:a16="http://schemas.microsoft.com/office/drawing/2014/main" id="{EF0A578A-FBD2-49E6-B157-3A3400B5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24066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6cm</a:t>
            </a:r>
            <a:endParaRPr lang="en-US" altLang="en-US"/>
          </a:p>
        </p:txBody>
      </p:sp>
      <p:sp>
        <p:nvSpPr>
          <p:cNvPr id="69638" name="Line 13">
            <a:extLst>
              <a:ext uri="{FF2B5EF4-FFF2-40B4-BE49-F238E27FC236}">
                <a16:creationId xmlns:a16="http://schemas.microsoft.com/office/drawing/2014/main" id="{48B31913-7620-49D5-92EC-F6E53E2A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592388"/>
            <a:ext cx="215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3B503614-2DC7-4F21-AA78-39A0A087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30613"/>
            <a:ext cx="388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Small Area = 4 </a:t>
            </a:r>
            <a:r>
              <a:rPr lang="en-GB" altLang="en-US" sz="1600"/>
              <a:t>x</a:t>
            </a:r>
            <a:r>
              <a:rPr lang="en-GB" altLang="en-US"/>
              <a:t> 2 = 8cm</a:t>
            </a:r>
            <a:r>
              <a:rPr lang="en-GB" altLang="en-US" baseline="30000"/>
              <a:t>2</a:t>
            </a:r>
            <a:endParaRPr lang="en-US" altLang="en-US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B49CE9CE-23A3-4FCC-9E1D-57333AAD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33850"/>
            <a:ext cx="450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Large Area =  12 </a:t>
            </a:r>
            <a:r>
              <a:rPr lang="en-GB" altLang="en-US" sz="1600"/>
              <a:t>x</a:t>
            </a:r>
            <a:r>
              <a:rPr lang="en-GB" altLang="en-US"/>
              <a:t> 6  =  72cm</a:t>
            </a:r>
            <a:r>
              <a:rPr lang="en-GB" altLang="en-US" baseline="30000"/>
              <a:t>2</a:t>
            </a:r>
            <a:endParaRPr lang="en-US" altLang="en-US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249DAE19-3D4D-4BAF-9182-5B63385D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2043113"/>
            <a:ext cx="199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Connection ?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3498" name="Text Box 4">
            <a:extLst>
              <a:ext uri="{FF2B5EF4-FFF2-40B4-BE49-F238E27FC236}">
                <a16:creationId xmlns:a16="http://schemas.microsoft.com/office/drawing/2014/main" id="{8F31563A-91CB-4835-B495-94E28780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534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Another example of similar area ?</a:t>
            </a:r>
          </a:p>
        </p:txBody>
      </p:sp>
      <p:sp>
        <p:nvSpPr>
          <p:cNvPr id="63499" name="Text Box 5">
            <a:extLst>
              <a:ext uri="{FF2B5EF4-FFF2-40B4-BE49-F238E27FC236}">
                <a16:creationId xmlns:a16="http://schemas.microsoft.com/office/drawing/2014/main" id="{34119CB7-299F-4AC4-9B1E-7D0E6438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12800"/>
            <a:ext cx="6335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 out the area of each shape </a:t>
            </a:r>
          </a:p>
          <a:p>
            <a:pPr eaLnBrk="1" hangingPunct="1"/>
            <a:r>
              <a:rPr lang="en-GB" altLang="en-US"/>
              <a:t>and try to link </a:t>
            </a:r>
            <a:r>
              <a:rPr lang="en-GB" altLang="en-US">
                <a:solidFill>
                  <a:srgbClr val="FF0000"/>
                </a:solidFill>
              </a:rPr>
              <a:t>AREA</a:t>
            </a:r>
            <a:r>
              <a:rPr lang="en-GB" altLang="en-US"/>
              <a:t> and </a:t>
            </a:r>
            <a:r>
              <a:rPr lang="en-GB" altLang="en-US">
                <a:solidFill>
                  <a:srgbClr val="FF0000"/>
                </a:solidFill>
              </a:rPr>
              <a:t>SCALE FACTOR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B19754FB-B9CF-4DB9-BE23-E2102721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5942013"/>
            <a:ext cx="3608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Large Area =  (3)</a:t>
            </a:r>
            <a:r>
              <a:rPr lang="en-GB" altLang="en-US" baseline="30000">
                <a:solidFill>
                  <a:srgbClr val="FF0000"/>
                </a:solidFill>
              </a:rPr>
              <a:t>2</a:t>
            </a:r>
            <a:r>
              <a:rPr lang="en-GB" altLang="en-US">
                <a:solidFill>
                  <a:srgbClr val="FF0000"/>
                </a:solidFill>
              </a:rPr>
              <a:t> </a:t>
            </a:r>
            <a:r>
              <a:rPr lang="en-GB" altLang="en-US" sz="180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 8  =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C28B18A5-FC7E-453C-98AC-8C7509CB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5942013"/>
            <a:ext cx="1309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9 </a:t>
            </a:r>
            <a:r>
              <a:rPr lang="en-GB" altLang="en-US" sz="180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 8  =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D061E35F-D327-4048-AC47-A1506896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5942013"/>
            <a:ext cx="117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72cm</a:t>
            </a:r>
            <a:r>
              <a:rPr lang="en-GB" altLang="en-US" baseline="30000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1CB81F28-B242-4D57-A35E-DFE09025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4975225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FAC12E31-8724-4420-B971-873A200D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987925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ESF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FE398A16-B9AA-4E7A-8DB6-6D44556597FC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4862513"/>
            <a:ext cx="569913" cy="768350"/>
            <a:chOff x="6212562" y="358752"/>
            <a:chExt cx="570377" cy="769038"/>
          </a:xfrm>
        </p:grpSpPr>
        <p:sp>
          <p:nvSpPr>
            <p:cNvPr id="63507" name="Text Box 15">
              <a:extLst>
                <a:ext uri="{FF2B5EF4-FFF2-40B4-BE49-F238E27FC236}">
                  <a16:creationId xmlns:a16="http://schemas.microsoft.com/office/drawing/2014/main" id="{5B9FDEB6-CA77-4466-BFA3-CE72FF711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091" y="727858"/>
              <a:ext cx="390682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3508" name="Text Box 15">
              <a:extLst>
                <a:ext uri="{FF2B5EF4-FFF2-40B4-BE49-F238E27FC236}">
                  <a16:creationId xmlns:a16="http://schemas.microsoft.com/office/drawing/2014/main" id="{73DD7CEE-B37C-48A2-9211-A6D0E1F6B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E04761-E066-4326-8799-F87A0B1C287C}"/>
                </a:ext>
              </a:extLst>
            </p:cNvPr>
            <p:cNvCxnSpPr/>
            <p:nvPr/>
          </p:nvCxnSpPr>
          <p:spPr>
            <a:xfrm>
              <a:off x="6299946" y="736915"/>
              <a:ext cx="31299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">
            <a:extLst>
              <a:ext uri="{FF2B5EF4-FFF2-40B4-BE49-F238E27FC236}">
                <a16:creationId xmlns:a16="http://schemas.microsoft.com/office/drawing/2014/main" id="{1FE441F7-6356-4658-A8DA-A381DEDB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4987925"/>
            <a:ext cx="71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3 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90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>
            <a:extLst>
              <a:ext uri="{FF2B5EF4-FFF2-40B4-BE49-F238E27FC236}">
                <a16:creationId xmlns:a16="http://schemas.microsoft.com/office/drawing/2014/main" id="{6C13821D-4E4A-4E79-AC93-8E381EA6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1265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5127" name="Text Box 5">
            <a:extLst>
              <a:ext uri="{FF2B5EF4-FFF2-40B4-BE49-F238E27FC236}">
                <a16:creationId xmlns:a16="http://schemas.microsoft.com/office/drawing/2014/main" id="{5696A5E9-B6D1-48FA-BCEA-7DF07EF23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3375"/>
            <a:ext cx="6027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following two shapes are said to be similar.</a:t>
            </a:r>
          </a:p>
          <a:p>
            <a:pPr eaLnBrk="1" hangingPunct="1"/>
            <a:r>
              <a:rPr lang="en-GB" altLang="en-US"/>
              <a:t>If the smaller shape has an area of 42cm</a:t>
            </a:r>
            <a:r>
              <a:rPr lang="en-GB" altLang="en-US" baseline="30000"/>
              <a:t>2</a:t>
            </a:r>
            <a:r>
              <a:rPr lang="en-GB" altLang="en-US"/>
              <a:t>.</a:t>
            </a:r>
          </a:p>
          <a:p>
            <a:pPr eaLnBrk="1" hangingPunct="1"/>
            <a:r>
              <a:rPr lang="en-GB" altLang="en-US"/>
              <a:t>Calculate the area of the larger shape.</a:t>
            </a:r>
            <a:endParaRPr lang="en-US" altLang="en-US"/>
          </a:p>
        </p:txBody>
      </p:sp>
      <p:grpSp>
        <p:nvGrpSpPr>
          <p:cNvPr id="5128" name="Group 12">
            <a:extLst>
              <a:ext uri="{FF2B5EF4-FFF2-40B4-BE49-F238E27FC236}">
                <a16:creationId xmlns:a16="http://schemas.microsoft.com/office/drawing/2014/main" id="{B7DA765E-79C7-4EEC-9F91-F358D5FF4E5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773238"/>
            <a:ext cx="1047750" cy="1655762"/>
            <a:chOff x="975" y="1117"/>
            <a:chExt cx="660" cy="1043"/>
          </a:xfrm>
        </p:grpSpPr>
        <p:sp>
          <p:nvSpPr>
            <p:cNvPr id="5141" name="AutoShape 6">
              <a:extLst>
                <a:ext uri="{FF2B5EF4-FFF2-40B4-BE49-F238E27FC236}">
                  <a16:creationId xmlns:a16="http://schemas.microsoft.com/office/drawing/2014/main" id="{BA1EE808-3CFB-4416-90AA-003C6E4A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117"/>
              <a:ext cx="6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88 h 21600"/>
                <a:gd name="T14" fmla="*/ 16560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DF0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8">
              <a:extLst>
                <a:ext uri="{FF2B5EF4-FFF2-40B4-BE49-F238E27FC236}">
                  <a16:creationId xmlns:a16="http://schemas.microsoft.com/office/drawing/2014/main" id="{5C51C29C-0DA9-4311-98AB-420978F06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888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10">
              <a:extLst>
                <a:ext uri="{FF2B5EF4-FFF2-40B4-BE49-F238E27FC236}">
                  <a16:creationId xmlns:a16="http://schemas.microsoft.com/office/drawing/2014/main" id="{965B1F1D-8D60-45E1-97B2-AE05ECC50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872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3cm</a:t>
              </a:r>
              <a:endParaRPr lang="en-US" altLang="en-US"/>
            </a:p>
          </p:txBody>
        </p:sp>
      </p:grpSp>
      <p:grpSp>
        <p:nvGrpSpPr>
          <p:cNvPr id="5129" name="Group 13">
            <a:extLst>
              <a:ext uri="{FF2B5EF4-FFF2-40B4-BE49-F238E27FC236}">
                <a16:creationId xmlns:a16="http://schemas.microsoft.com/office/drawing/2014/main" id="{2429351E-5AE7-41BE-B66B-A03C35F9E1D4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700213"/>
            <a:ext cx="2016125" cy="2257425"/>
            <a:chOff x="2744" y="1071"/>
            <a:chExt cx="1270" cy="1422"/>
          </a:xfrm>
        </p:grpSpPr>
        <p:sp>
          <p:nvSpPr>
            <p:cNvPr id="5138" name="AutoShape 7">
              <a:extLst>
                <a:ext uri="{FF2B5EF4-FFF2-40B4-BE49-F238E27FC236}">
                  <a16:creationId xmlns:a16="http://schemas.microsoft.com/office/drawing/2014/main" id="{8FA839FB-9628-465D-8356-803DC3F9A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071"/>
              <a:ext cx="1225" cy="9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3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DF0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9">
              <a:extLst>
                <a:ext uri="{FF2B5EF4-FFF2-40B4-BE49-F238E27FC236}">
                  <a16:creationId xmlns:a16="http://schemas.microsoft.com/office/drawing/2014/main" id="{621CFF63-7E3C-4AC0-A69E-276B7FF21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2251"/>
              <a:ext cx="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Text Box 11">
              <a:extLst>
                <a:ext uri="{FF2B5EF4-FFF2-40B4-BE49-F238E27FC236}">
                  <a16:creationId xmlns:a16="http://schemas.microsoft.com/office/drawing/2014/main" id="{71E5E56B-C1B0-45D0-8F62-43A9142A5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205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4cm</a:t>
              </a:r>
              <a:endParaRPr lang="en-US" altLang="en-US"/>
            </a:p>
          </p:txBody>
        </p:sp>
      </p:grpSp>
      <p:sp>
        <p:nvSpPr>
          <p:cNvPr id="4110" name="Text Box 14">
            <a:extLst>
              <a:ext uri="{FF2B5EF4-FFF2-40B4-BE49-F238E27FC236}">
                <a16:creationId xmlns:a16="http://schemas.microsoft.com/office/drawing/2014/main" id="{4A5BEB09-0E18-4916-8554-D177E88B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Working</a:t>
            </a:r>
            <a:endParaRPr lang="en-US" altLang="en-US" u="sng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C17424B1-EAFF-4DB8-BD09-416D006B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338638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ESF =</a:t>
            </a:r>
            <a:endParaRPr lang="en-US" altLang="en-US"/>
          </a:p>
        </p:txBody>
      </p:sp>
      <p:graphicFrame>
        <p:nvGraphicFramePr>
          <p:cNvPr id="4113" name="Object 17">
            <a:extLst>
              <a:ext uri="{FF2B5EF4-FFF2-40B4-BE49-F238E27FC236}">
                <a16:creationId xmlns:a16="http://schemas.microsoft.com/office/drawing/2014/main" id="{E903077F-DA62-41C2-A9BF-888FC162998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538288" y="4060825"/>
          <a:ext cx="2714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609480" progId="Equation.3">
                  <p:embed/>
                </p:oleObj>
              </mc:Choice>
              <mc:Fallback>
                <p:oleObj name="Equation" r:id="rId2" imgW="190440" imgH="609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060825"/>
                        <a:ext cx="2714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>
            <a:extLst>
              <a:ext uri="{FF2B5EF4-FFF2-40B4-BE49-F238E27FC236}">
                <a16:creationId xmlns:a16="http://schemas.microsoft.com/office/drawing/2014/main" id="{28472B78-4C8D-43D8-B509-BFE8F9964E2E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506663" y="4876800"/>
          <a:ext cx="592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698400" progId="Equation.3">
                  <p:embed/>
                </p:oleObj>
              </mc:Choice>
              <mc:Fallback>
                <p:oleObj name="Equation" r:id="rId4" imgW="507960" imgH="698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4876800"/>
                        <a:ext cx="592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Text Box 19">
            <a:extLst>
              <a:ext uri="{FF2B5EF4-FFF2-40B4-BE49-F238E27FC236}">
                <a16:creationId xmlns:a16="http://schemas.microsoft.com/office/drawing/2014/main" id="{383617D4-158B-4925-BF34-43DB8614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0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area S.F = </a:t>
            </a:r>
            <a:endParaRPr lang="en-US" altLang="en-US"/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43C4B900-59FB-43E8-802B-FCDB9CAF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70588"/>
            <a:ext cx="278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Area of 2</a:t>
            </a:r>
            <a:r>
              <a:rPr lang="en-GB" altLang="en-US" baseline="30000"/>
              <a:t>nd</a:t>
            </a:r>
            <a:r>
              <a:rPr lang="en-GB" altLang="en-US"/>
              <a:t> shape   = </a:t>
            </a:r>
            <a:endParaRPr lang="en-US" altLang="en-US"/>
          </a:p>
        </p:txBody>
      </p:sp>
      <p:graphicFrame>
        <p:nvGraphicFramePr>
          <p:cNvPr id="4120" name="Object 24">
            <a:extLst>
              <a:ext uri="{FF2B5EF4-FFF2-40B4-BE49-F238E27FC236}">
                <a16:creationId xmlns:a16="http://schemas.microsoft.com/office/drawing/2014/main" id="{F7F44217-0F31-4B58-B51D-960A05EFD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25" y="5805488"/>
          <a:ext cx="5715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698400" progId="Equation.3">
                  <p:embed/>
                </p:oleObj>
              </mc:Choice>
              <mc:Fallback>
                <p:oleObj name="Equation" r:id="rId6" imgW="507960" imgH="698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805488"/>
                        <a:ext cx="5715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25">
            <a:extLst>
              <a:ext uri="{FF2B5EF4-FFF2-40B4-BE49-F238E27FC236}">
                <a16:creationId xmlns:a16="http://schemas.microsoft.com/office/drawing/2014/main" id="{901DE987-989C-436B-B0C0-B6B7B799C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5967413"/>
            <a:ext cx="96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/>
              <a:t>X</a:t>
            </a:r>
            <a:r>
              <a:rPr lang="en-GB" altLang="en-US"/>
              <a:t>  42 </a:t>
            </a:r>
            <a:endParaRPr lang="en-US" altLang="en-US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E4608C18-2011-4BC5-B6F2-9D889274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59705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 </a:t>
            </a:r>
            <a:endParaRPr lang="en-US" altLang="en-US"/>
          </a:p>
        </p:txBody>
      </p:sp>
      <p:graphicFrame>
        <p:nvGraphicFramePr>
          <p:cNvPr id="4123" name="Object 27">
            <a:extLst>
              <a:ext uri="{FF2B5EF4-FFF2-40B4-BE49-F238E27FC236}">
                <a16:creationId xmlns:a16="http://schemas.microsoft.com/office/drawing/2014/main" id="{7948279E-7FC4-470A-90C0-19B16340553A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643563" y="5815013"/>
          <a:ext cx="368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609480" progId="Equation.3">
                  <p:embed/>
                </p:oleObj>
              </mc:Choice>
              <mc:Fallback>
                <p:oleObj name="Equation" r:id="rId8" imgW="291960" imgH="609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815013"/>
                        <a:ext cx="368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Text Box 31">
            <a:extLst>
              <a:ext uri="{FF2B5EF4-FFF2-40B4-BE49-F238E27FC236}">
                <a16:creationId xmlns:a16="http://schemas.microsoft.com/office/drawing/2014/main" id="{059B8B67-DAFD-4F0F-AF26-61C2931C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5967413"/>
            <a:ext cx="75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/>
              <a:t>X</a:t>
            </a:r>
            <a:r>
              <a:rPr lang="en-GB" altLang="en-US" sz="1800"/>
              <a:t> </a:t>
            </a:r>
            <a:r>
              <a:rPr lang="en-GB" altLang="en-US"/>
              <a:t>42</a:t>
            </a:r>
            <a:endParaRPr lang="en-US" altLang="en-US"/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C95EBEDF-9D5A-45CC-A9D4-69AE5A48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970588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 = 74.67cm</a:t>
            </a:r>
            <a:r>
              <a:rPr lang="en-GB" altLang="en-US" baseline="30000"/>
              <a:t>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5" grpId="0"/>
      <p:bldP spid="4119" grpId="0"/>
      <p:bldP spid="4121" grpId="0"/>
      <p:bldP spid="4122" grpId="0"/>
      <p:bldP spid="4127" grpId="0"/>
      <p:bldP spid="4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272CEF04-F5ED-4100-90A8-5730AC71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Questions</a:t>
            </a:r>
            <a:endParaRPr lang="en-US" altLang="en-US" u="sng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7DFA93A-C853-40D2-A44C-14E0BB1324B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836613"/>
            <a:ext cx="7921625" cy="2260600"/>
            <a:chOff x="295" y="527"/>
            <a:chExt cx="4990" cy="1424"/>
          </a:xfrm>
        </p:grpSpPr>
        <p:pic>
          <p:nvPicPr>
            <p:cNvPr id="64521" name="Picture 5">
              <a:extLst>
                <a:ext uri="{FF2B5EF4-FFF2-40B4-BE49-F238E27FC236}">
                  <a16:creationId xmlns:a16="http://schemas.microsoft.com/office/drawing/2014/main" id="{2D90C26D-AB14-48F5-895D-B5E5A0377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27"/>
              <a:ext cx="471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Text Box 6">
              <a:extLst>
                <a:ext uri="{FF2B5EF4-FFF2-40B4-BE49-F238E27FC236}">
                  <a16:creationId xmlns:a16="http://schemas.microsoft.com/office/drawing/2014/main" id="{677AD070-D726-4E4C-BCAA-1E01B1CBE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527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1.</a:t>
              </a:r>
              <a:endParaRPr lang="en-US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0E60BFF0-7EE8-4B8E-A707-7209E99C7E7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41663"/>
            <a:ext cx="7775575" cy="2663825"/>
            <a:chOff x="295" y="1979"/>
            <a:chExt cx="4898" cy="1678"/>
          </a:xfrm>
        </p:grpSpPr>
        <p:sp>
          <p:nvSpPr>
            <p:cNvPr id="64517" name="Text Box 7">
              <a:extLst>
                <a:ext uri="{FF2B5EF4-FFF2-40B4-BE49-F238E27FC236}">
                  <a16:creationId xmlns:a16="http://schemas.microsoft.com/office/drawing/2014/main" id="{60BD6721-7FFD-4931-9AE0-BBF485C1C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115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2.</a:t>
              </a:r>
              <a:endParaRPr lang="en-US" altLang="en-US"/>
            </a:p>
          </p:txBody>
        </p:sp>
        <p:grpSp>
          <p:nvGrpSpPr>
            <p:cNvPr id="64518" name="Group 8">
              <a:extLst>
                <a:ext uri="{FF2B5EF4-FFF2-40B4-BE49-F238E27FC236}">
                  <a16:creationId xmlns:a16="http://schemas.microsoft.com/office/drawing/2014/main" id="{1E4F0A4F-1A9E-4E8F-AE55-62B3189A0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979"/>
              <a:ext cx="4581" cy="1678"/>
              <a:chOff x="1440" y="9720"/>
              <a:chExt cx="9720" cy="2700"/>
            </a:xfrm>
          </p:grpSpPr>
          <p:pic>
            <p:nvPicPr>
              <p:cNvPr id="64519" name="Picture 9">
                <a:extLst>
                  <a:ext uri="{FF2B5EF4-FFF2-40B4-BE49-F238E27FC236}">
                    <a16:creationId xmlns:a16="http://schemas.microsoft.com/office/drawing/2014/main" id="{47587B3B-E6CA-4643-B737-3126DDE58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0260"/>
                <a:ext cx="5380" cy="1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0" name="Picture 10">
                <a:extLst>
                  <a:ext uri="{FF2B5EF4-FFF2-40B4-BE49-F238E27FC236}">
                    <a16:creationId xmlns:a16="http://schemas.microsoft.com/office/drawing/2014/main" id="{6F49B01F-B079-4108-BD14-A0067E900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0" y="9720"/>
                <a:ext cx="4320" cy="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0841602-6235-4378-ACA0-E9BC0F41F8B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0350"/>
            <a:ext cx="8353425" cy="2414588"/>
            <a:chOff x="249" y="164"/>
            <a:chExt cx="5262" cy="1521"/>
          </a:xfrm>
        </p:grpSpPr>
        <p:sp>
          <p:nvSpPr>
            <p:cNvPr id="65542" name="Text Box 4">
              <a:extLst>
                <a:ext uri="{FF2B5EF4-FFF2-40B4-BE49-F238E27FC236}">
                  <a16:creationId xmlns:a16="http://schemas.microsoft.com/office/drawing/2014/main" id="{6FFAD2E8-9578-4DE5-91BE-8289E636F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6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3.</a:t>
              </a:r>
              <a:endParaRPr lang="en-US" altLang="en-US"/>
            </a:p>
          </p:txBody>
        </p:sp>
        <p:pic>
          <p:nvPicPr>
            <p:cNvPr id="65543" name="Picture 6">
              <a:extLst>
                <a:ext uri="{FF2B5EF4-FFF2-40B4-BE49-F238E27FC236}">
                  <a16:creationId xmlns:a16="http://schemas.microsoft.com/office/drawing/2014/main" id="{8C594D90-CA87-4E17-B668-D86975664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55"/>
              <a:ext cx="4944" cy="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167F9DC1-6C33-4205-89F7-E09B028C372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924175"/>
            <a:ext cx="7705725" cy="3432175"/>
            <a:chOff x="249" y="1842"/>
            <a:chExt cx="4854" cy="2162"/>
          </a:xfrm>
        </p:grpSpPr>
        <p:sp>
          <p:nvSpPr>
            <p:cNvPr id="65540" name="Text Box 5">
              <a:extLst>
                <a:ext uri="{FF2B5EF4-FFF2-40B4-BE49-F238E27FC236}">
                  <a16:creationId xmlns:a16="http://schemas.microsoft.com/office/drawing/2014/main" id="{AA639EFE-9E18-4FE8-842F-CE2C74575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842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4.</a:t>
              </a:r>
              <a:endParaRPr lang="en-US" altLang="en-US"/>
            </a:p>
          </p:txBody>
        </p:sp>
        <p:pic>
          <p:nvPicPr>
            <p:cNvPr id="65541" name="Picture 8">
              <a:extLst>
                <a:ext uri="{FF2B5EF4-FFF2-40B4-BE49-F238E27FC236}">
                  <a16:creationId xmlns:a16="http://schemas.microsoft.com/office/drawing/2014/main" id="{ABC247DD-F8F1-40F2-A34F-038FB9DDF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842"/>
              <a:ext cx="4491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0ABDDD81-9554-443A-A262-333EAD78E5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44930-D0DC-423E-B386-78780ADC5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F4120A9-3162-45C9-969B-64AAD8E4C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44036" name="Picture 2" descr="Office Objects 0572">
            <a:extLst>
              <a:ext uri="{FF2B5EF4-FFF2-40B4-BE49-F238E27FC236}">
                <a16:creationId xmlns:a16="http://schemas.microsoft.com/office/drawing/2014/main" id="{4347D471-CDC2-4021-9AA8-6CDF45A7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F73A0237-9E23-4C32-AF47-9058737F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1BA51B53-F937-4046-873B-8928D513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44039" name="Line 5">
            <a:extLst>
              <a:ext uri="{FF2B5EF4-FFF2-40B4-BE49-F238E27FC236}">
                <a16:creationId xmlns:a16="http://schemas.microsoft.com/office/drawing/2014/main" id="{CA1EEAF7-E51F-451B-96B7-529C04B36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525CE57C-B744-41F0-95D8-89B3F423A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what the term scale factor  is and how it applies to shape.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E1846C07-7216-46B5-A8E6-59903E1A3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01975"/>
            <a:ext cx="387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the term scale factor.</a:t>
            </a:r>
          </a:p>
        </p:txBody>
      </p:sp>
      <p:pic>
        <p:nvPicPr>
          <p:cNvPr id="44042" name="Picture 8" descr="scottishflag">
            <a:extLst>
              <a:ext uri="{FF2B5EF4-FFF2-40B4-BE49-F238E27FC236}">
                <a16:creationId xmlns:a16="http://schemas.microsoft.com/office/drawing/2014/main" id="{E4E76437-E042-43E0-8122-89D2383EA4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 Box 9">
            <a:extLst>
              <a:ext uri="{FF2B5EF4-FFF2-40B4-BE49-F238E27FC236}">
                <a16:creationId xmlns:a16="http://schemas.microsoft.com/office/drawing/2014/main" id="{5864EA3B-498D-4747-895A-C895D0D2E4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39E7E1BC-0FA3-4520-800E-D212F57F4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284663"/>
            <a:ext cx="3870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Solve  problems using scale factor.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611C5AF0-1A69-4A29-8FC1-FB2C9630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  <p:bldP spid="2109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C96D8A2-B6C3-4A86-8857-9A16DADDE0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65D3-E9B7-4D80-B824-042F03DE875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5CD96E4-6D8A-4953-9E78-98143D8E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93FFA4F2-55A1-48F2-AC02-D9561778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990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4130B48D-A3FF-4B5C-A1E6-F03A4BA9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Now try TJ 4+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Ex 20.4</a:t>
            </a:r>
          </a:p>
          <a:p>
            <a:pPr algn="ctr" eaLnBrk="1" hangingPunct="1"/>
            <a:r>
              <a:rPr lang="en-GB" altLang="en-US" sz="3600"/>
              <a:t>Ch 20 (page 173)</a:t>
            </a:r>
          </a:p>
        </p:txBody>
      </p:sp>
      <p:pic>
        <p:nvPicPr>
          <p:cNvPr id="66566" name="Picture 4" descr="ag00463_">
            <a:extLst>
              <a:ext uri="{FF2B5EF4-FFF2-40B4-BE49-F238E27FC236}">
                <a16:creationId xmlns:a16="http://schemas.microsoft.com/office/drawing/2014/main" id="{AED45E86-06A5-492F-A3E3-7C661C568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5" descr="scottishflag">
            <a:extLst>
              <a:ext uri="{FF2B5EF4-FFF2-40B4-BE49-F238E27FC236}">
                <a16:creationId xmlns:a16="http://schemas.microsoft.com/office/drawing/2014/main" id="{6978F5E2-B405-4B27-96CD-27461D7C9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" descr="Office Objects 0572">
            <a:extLst>
              <a:ext uri="{FF2B5EF4-FFF2-40B4-BE49-F238E27FC236}">
                <a16:creationId xmlns:a16="http://schemas.microsoft.com/office/drawing/2014/main" id="{4CA50FD5-F2D3-4DF0-A1D1-8680C78F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7" descr="scottishflag">
            <a:extLst>
              <a:ext uri="{FF2B5EF4-FFF2-40B4-BE49-F238E27FC236}">
                <a16:creationId xmlns:a16="http://schemas.microsoft.com/office/drawing/2014/main" id="{29C1861B-F379-4E41-8847-99200C4CEC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8">
            <a:extLst>
              <a:ext uri="{FF2B5EF4-FFF2-40B4-BE49-F238E27FC236}">
                <a16:creationId xmlns:a16="http://schemas.microsoft.com/office/drawing/2014/main" id="{6CB356B0-95BA-4758-AF84-98C3F5F08A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F96F79D-4279-4F40-8D4E-5E076438C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Area Similarity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D6027099-60FB-44FD-8E4F-CFA6688598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4960FC-28A3-4FD4-A072-D3A2E598F908}" type="datetime2">
              <a:rPr lang="en-GB" smtClean="0"/>
              <a:pPr>
                <a:defRPr/>
              </a:pPr>
              <a:t>Saturday, 11 July 2026</a:t>
            </a:fld>
            <a:endParaRPr lang="en-GB" dirty="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3886AC9D-167A-463B-A195-60B8972C9DD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304800"/>
            <a:ext cx="598805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E1134BD6-B955-45E9-8AAA-ECB65BCBC985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646488" y="2554288"/>
          <a:ext cx="24114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15640" progId="Equation.DSMT4">
                  <p:embed/>
                </p:oleObj>
              </mc:Choice>
              <mc:Fallback>
                <p:oleObj name="Equation" r:id="rId2" imgW="8506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2554288"/>
                        <a:ext cx="24114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4" descr="scottishflag">
            <a:extLst>
              <a:ext uri="{FF2B5EF4-FFF2-40B4-BE49-F238E27FC236}">
                <a16:creationId xmlns:a16="http://schemas.microsoft.com/office/drawing/2014/main" id="{D2752FF1-55FE-4BDA-8E07-10F7969BA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747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5">
            <a:extLst>
              <a:ext uri="{FF2B5EF4-FFF2-40B4-BE49-F238E27FC236}">
                <a16:creationId xmlns:a16="http://schemas.microsoft.com/office/drawing/2014/main" id="{FA70D7F0-297C-4238-8988-A99F1651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855788"/>
            <a:ext cx="665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Q1.	Draw a box plot to represent the data.</a:t>
            </a: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6C5331AE-6811-40D7-A62A-13F3D7E5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578225"/>
            <a:ext cx="3371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Q2.	Find the </a:t>
            </a:r>
          </a:p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	coordinates</a:t>
            </a:r>
          </a:p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	where the line</a:t>
            </a:r>
          </a:p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 	and curve meet.</a:t>
            </a:r>
          </a:p>
          <a:p>
            <a:pPr eaLnBrk="1" hangingPunct="1"/>
            <a:endParaRPr lang="en-GB" altLang="en-US">
              <a:solidFill>
                <a:schemeClr val="hlink"/>
              </a:solidFill>
            </a:endParaRPr>
          </a:p>
        </p:txBody>
      </p:sp>
      <p:sp>
        <p:nvSpPr>
          <p:cNvPr id="6152" name="Text Box 21">
            <a:extLst>
              <a:ext uri="{FF2B5EF4-FFF2-40B4-BE49-F238E27FC236}">
                <a16:creationId xmlns:a16="http://schemas.microsoft.com/office/drawing/2014/main" id="{19AE3A1F-0AE7-4C13-B72A-D4182679E0C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54137" y="3673475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153" name="Picture 2" descr="Office Objects 0572">
            <a:extLst>
              <a:ext uri="{FF2B5EF4-FFF2-40B4-BE49-F238E27FC236}">
                <a16:creationId xmlns:a16="http://schemas.microsoft.com/office/drawing/2014/main" id="{72EEC74F-7B6D-4C94-9510-A718C141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>
            <a:extLst>
              <a:ext uri="{FF2B5EF4-FFF2-40B4-BE49-F238E27FC236}">
                <a16:creationId xmlns:a16="http://schemas.microsoft.com/office/drawing/2014/main" id="{D74A4A95-F113-4AD1-98BA-6EF4671D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459163"/>
            <a:ext cx="4818063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07FF76E-BF17-4181-9392-20E4DCA8995A}"/>
              </a:ext>
            </a:extLst>
          </p:cNvPr>
          <p:cNvSpPr/>
          <p:nvPr/>
        </p:nvSpPr>
        <p:spPr>
          <a:xfrm>
            <a:off x="5513388" y="4765675"/>
            <a:ext cx="123825" cy="109538"/>
          </a:xfrm>
          <a:prstGeom prst="ellipse">
            <a:avLst/>
          </a:prstGeom>
          <a:solidFill>
            <a:srgbClr val="FF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B2ECC-92A8-489C-9968-D42370A40D92}"/>
              </a:ext>
            </a:extLst>
          </p:cNvPr>
          <p:cNvSpPr/>
          <p:nvPr/>
        </p:nvSpPr>
        <p:spPr>
          <a:xfrm>
            <a:off x="7277100" y="4765675"/>
            <a:ext cx="122238" cy="109538"/>
          </a:xfrm>
          <a:prstGeom prst="ellipse">
            <a:avLst/>
          </a:prstGeom>
          <a:solidFill>
            <a:srgbClr val="FF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507BAEE9-0ED0-4994-A464-3398EF043E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44930-D0DC-423E-B386-78780ADC5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D03C51A4-EA33-445E-BAA9-6FC46114D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67588" name="Picture 2" descr="Office Objects 0572">
            <a:extLst>
              <a:ext uri="{FF2B5EF4-FFF2-40B4-BE49-F238E27FC236}">
                <a16:creationId xmlns:a16="http://schemas.microsoft.com/office/drawing/2014/main" id="{0DD9D91D-E032-4A18-8B1B-51C21970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EC7158AA-5EBB-4DD6-8A73-213801C1C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0ECDF05D-2F56-4E21-83BF-349DAA2EC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67591" name="Line 5">
            <a:extLst>
              <a:ext uri="{FF2B5EF4-FFF2-40B4-BE49-F238E27FC236}">
                <a16:creationId xmlns:a16="http://schemas.microsoft.com/office/drawing/2014/main" id="{58FB6F55-946C-41E2-9F35-DD4940B3C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FFF1E556-3406-454A-B8E2-4713672D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the scale factor applies to volume.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CECB914E-3F15-4B13-9ED7-548A4D2D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01975"/>
            <a:ext cx="387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how the scale factor applies to 3D – volume.</a:t>
            </a:r>
          </a:p>
        </p:txBody>
      </p:sp>
      <p:pic>
        <p:nvPicPr>
          <p:cNvPr id="67594" name="Picture 8" descr="scottishflag">
            <a:extLst>
              <a:ext uri="{FF2B5EF4-FFF2-40B4-BE49-F238E27FC236}">
                <a16:creationId xmlns:a16="http://schemas.microsoft.com/office/drawing/2014/main" id="{F9085F53-1A2B-429B-8075-C918BB06F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Text Box 9">
            <a:extLst>
              <a:ext uri="{FF2B5EF4-FFF2-40B4-BE49-F238E27FC236}">
                <a16:creationId xmlns:a16="http://schemas.microsoft.com/office/drawing/2014/main" id="{FA50D7FD-D233-4D7A-89AA-3ED7022F5C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EF38F266-1C34-48A3-AF42-746B045A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284663"/>
            <a:ext cx="3870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Solve volume problems using scale factor.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6524469-8EE7-4ECC-93A9-44BDEA26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Volumes of Similar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  <p:bldP spid="2109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>
            <a:extLst>
              <a:ext uri="{FF2B5EF4-FFF2-40B4-BE49-F238E27FC236}">
                <a16:creationId xmlns:a16="http://schemas.microsoft.com/office/drawing/2014/main" id="{C0BF402D-9E39-4F99-8048-9F4A579697C9}"/>
              </a:ext>
            </a:extLst>
          </p:cNvPr>
          <p:cNvGrpSpPr>
            <a:grpSpLocks/>
          </p:cNvGrpSpPr>
          <p:nvPr/>
        </p:nvGrpSpPr>
        <p:grpSpPr bwMode="auto">
          <a:xfrm>
            <a:off x="5797550" y="2906713"/>
            <a:ext cx="2068513" cy="1863725"/>
            <a:chOff x="5797550" y="2907503"/>
            <a:chExt cx="2068079" cy="1862974"/>
          </a:xfrm>
        </p:grpSpPr>
        <p:grpSp>
          <p:nvGrpSpPr>
            <p:cNvPr id="3" name="Group 116">
              <a:extLst>
                <a:ext uri="{FF2B5EF4-FFF2-40B4-BE49-F238E27FC236}">
                  <a16:creationId xmlns:a16="http://schemas.microsoft.com/office/drawing/2014/main" id="{40A83D12-9249-4AC4-B6B1-5D7272A80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7550" y="2907503"/>
              <a:ext cx="1752600" cy="1520825"/>
              <a:chOff x="4160" y="1632"/>
              <a:chExt cx="1104" cy="958"/>
            </a:xfrm>
            <a:solidFill>
              <a:schemeClr val="tx1"/>
            </a:solidFill>
          </p:grpSpPr>
          <p:grpSp>
            <p:nvGrpSpPr>
              <p:cNvPr id="4" name="Group 80">
                <a:extLst>
                  <a:ext uri="{FF2B5EF4-FFF2-40B4-BE49-F238E27FC236}">
                    <a16:creationId xmlns:a16="http://schemas.microsoft.com/office/drawing/2014/main" id="{748ABA7C-AA37-4AC1-BB9A-8DC9A62EE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1632"/>
                <a:ext cx="992" cy="848"/>
                <a:chOff x="4272" y="1632"/>
                <a:chExt cx="992" cy="848"/>
              </a:xfrm>
              <a:grpFill/>
            </p:grpSpPr>
            <p:grpSp>
              <p:nvGrpSpPr>
                <p:cNvPr id="5" name="Group 62">
                  <a:extLst>
                    <a:ext uri="{FF2B5EF4-FFF2-40B4-BE49-F238E27FC236}">
                      <a16:creationId xmlns:a16="http://schemas.microsoft.com/office/drawing/2014/main" id="{E3FFD52F-963E-45D6-9FAE-DD9F25147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72" y="1632"/>
                  <a:ext cx="560" cy="848"/>
                  <a:chOff x="4272" y="1657"/>
                  <a:chExt cx="560" cy="848"/>
                </a:xfrm>
                <a:grpFill/>
              </p:grpSpPr>
              <p:grpSp>
                <p:nvGrpSpPr>
                  <p:cNvPr id="6" name="Group 53">
                    <a:extLst>
                      <a:ext uri="{FF2B5EF4-FFF2-40B4-BE49-F238E27FC236}">
                        <a16:creationId xmlns:a16="http://schemas.microsoft.com/office/drawing/2014/main" id="{419F295D-8A3A-47AF-8066-08D915CE08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2016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12" name="AutoShape 48">
                      <a:extLst>
                        <a:ext uri="{FF2B5EF4-FFF2-40B4-BE49-F238E27FC236}">
                          <a16:creationId xmlns:a16="http://schemas.microsoft.com/office/drawing/2014/main" id="{642F9864-7F7A-4C19-9381-04E2256FD3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288" name="Line 24">
                      <a:extLst>
                        <a:ext uri="{FF2B5EF4-FFF2-40B4-BE49-F238E27FC236}">
                          <a16:creationId xmlns:a16="http://schemas.microsoft.com/office/drawing/2014/main" id="{8E40D0DD-4985-4DA4-BA63-A175C8A8D1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289" name="Line 25">
                      <a:extLst>
                        <a:ext uri="{FF2B5EF4-FFF2-40B4-BE49-F238E27FC236}">
                          <a16:creationId xmlns:a16="http://schemas.microsoft.com/office/drawing/2014/main" id="{4FBAF34B-4A90-4AD6-A3ED-4DB4286D73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:a16="http://schemas.microsoft.com/office/drawing/2014/main" id="{56A596FE-0AF3-473A-AD7C-A4207A3298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14" name="Line 50">
                      <a:extLst>
                        <a:ext uri="{FF2B5EF4-FFF2-40B4-BE49-F238E27FC236}">
                          <a16:creationId xmlns:a16="http://schemas.microsoft.com/office/drawing/2014/main" id="{5BCDCE42-CBC3-4BE8-B381-1CBEE6543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15" name="Line 51">
                      <a:extLst>
                        <a:ext uri="{FF2B5EF4-FFF2-40B4-BE49-F238E27FC236}">
                          <a16:creationId xmlns:a16="http://schemas.microsoft.com/office/drawing/2014/main" id="{A7BDA83A-C479-48E0-B260-4E6D4A1AD7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16" name="Line 52">
                      <a:extLst>
                        <a:ext uri="{FF2B5EF4-FFF2-40B4-BE49-F238E27FC236}">
                          <a16:creationId xmlns:a16="http://schemas.microsoft.com/office/drawing/2014/main" id="{F78FF25F-011D-467A-91A7-22A9AAD033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7" name="Group 54">
                    <a:extLst>
                      <a:ext uri="{FF2B5EF4-FFF2-40B4-BE49-F238E27FC236}">
                        <a16:creationId xmlns:a16="http://schemas.microsoft.com/office/drawing/2014/main" id="{8AF827AA-9730-4F02-9CEB-E8EC6F28B1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1657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19" name="AutoShape 55">
                      <a:extLst>
                        <a:ext uri="{FF2B5EF4-FFF2-40B4-BE49-F238E27FC236}">
                          <a16:creationId xmlns:a16="http://schemas.microsoft.com/office/drawing/2014/main" id="{1FEF7FF1-54F9-40F4-BE98-28A664A266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0" name="Line 56">
                      <a:extLst>
                        <a:ext uri="{FF2B5EF4-FFF2-40B4-BE49-F238E27FC236}">
                          <a16:creationId xmlns:a16="http://schemas.microsoft.com/office/drawing/2014/main" id="{1F751A29-5E43-4441-A7BA-519FDC3DC4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1" name="Line 57">
                      <a:extLst>
                        <a:ext uri="{FF2B5EF4-FFF2-40B4-BE49-F238E27FC236}">
                          <a16:creationId xmlns:a16="http://schemas.microsoft.com/office/drawing/2014/main" id="{9092F21B-755A-45B6-95B3-EF26031388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2" name="Line 58">
                      <a:extLst>
                        <a:ext uri="{FF2B5EF4-FFF2-40B4-BE49-F238E27FC236}">
                          <a16:creationId xmlns:a16="http://schemas.microsoft.com/office/drawing/2014/main" id="{45B6218D-5502-4E9B-8CE8-A1563E9D4A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3" name="Line 59">
                      <a:extLst>
                        <a:ext uri="{FF2B5EF4-FFF2-40B4-BE49-F238E27FC236}">
                          <a16:creationId xmlns:a16="http://schemas.microsoft.com/office/drawing/2014/main" id="{651F2BA5-4AAB-4573-B7A8-CFF02F6E91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4" name="Line 60">
                      <a:extLst>
                        <a:ext uri="{FF2B5EF4-FFF2-40B4-BE49-F238E27FC236}">
                          <a16:creationId xmlns:a16="http://schemas.microsoft.com/office/drawing/2014/main" id="{0EDF71A4-4EC0-42D7-AA59-41496A624C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25" name="Line 61">
                      <a:extLst>
                        <a:ext uri="{FF2B5EF4-FFF2-40B4-BE49-F238E27FC236}">
                          <a16:creationId xmlns:a16="http://schemas.microsoft.com/office/drawing/2014/main" id="{44D749FC-CC87-4583-ACFB-3B098FB0A7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8" name="Group 63">
                  <a:extLst>
                    <a:ext uri="{FF2B5EF4-FFF2-40B4-BE49-F238E27FC236}">
                      <a16:creationId xmlns:a16="http://schemas.microsoft.com/office/drawing/2014/main" id="{9655CA8E-854A-44AA-8533-35E377B5D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04" y="1632"/>
                  <a:ext cx="560" cy="848"/>
                  <a:chOff x="4272" y="1657"/>
                  <a:chExt cx="560" cy="848"/>
                </a:xfrm>
                <a:grpFill/>
              </p:grpSpPr>
              <p:grpSp>
                <p:nvGrpSpPr>
                  <p:cNvPr id="9" name="Group 64">
                    <a:extLst>
                      <a:ext uri="{FF2B5EF4-FFF2-40B4-BE49-F238E27FC236}">
                        <a16:creationId xmlns:a16="http://schemas.microsoft.com/office/drawing/2014/main" id="{ADA81465-882F-4619-9C3A-AD5A9F6540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2016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29" name="AutoShape 65">
                      <a:extLst>
                        <a:ext uri="{FF2B5EF4-FFF2-40B4-BE49-F238E27FC236}">
                          <a16:creationId xmlns:a16="http://schemas.microsoft.com/office/drawing/2014/main" id="{30BE49E1-A54F-490D-9A19-7D6C599A54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0" name="Line 66">
                      <a:extLst>
                        <a:ext uri="{FF2B5EF4-FFF2-40B4-BE49-F238E27FC236}">
                          <a16:creationId xmlns:a16="http://schemas.microsoft.com/office/drawing/2014/main" id="{90FAE4D7-EA02-476C-84AD-B1C1314913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1" name="Line 67">
                      <a:extLst>
                        <a:ext uri="{FF2B5EF4-FFF2-40B4-BE49-F238E27FC236}">
                          <a16:creationId xmlns:a16="http://schemas.microsoft.com/office/drawing/2014/main" id="{879FA8AF-6D54-44F1-A725-E50143B1CB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2" name="Line 68">
                      <a:extLst>
                        <a:ext uri="{FF2B5EF4-FFF2-40B4-BE49-F238E27FC236}">
                          <a16:creationId xmlns:a16="http://schemas.microsoft.com/office/drawing/2014/main" id="{048B3A40-ACCD-4349-9BE9-77B0F4B922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3" name="Line 69">
                      <a:extLst>
                        <a:ext uri="{FF2B5EF4-FFF2-40B4-BE49-F238E27FC236}">
                          <a16:creationId xmlns:a16="http://schemas.microsoft.com/office/drawing/2014/main" id="{844BDD22-0974-41AD-A114-513F0B4AA5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4" name="Line 70">
                      <a:extLst>
                        <a:ext uri="{FF2B5EF4-FFF2-40B4-BE49-F238E27FC236}">
                          <a16:creationId xmlns:a16="http://schemas.microsoft.com/office/drawing/2014/main" id="{56B08D99-6AFF-48AB-8670-4204DAB180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5" name="Line 71">
                      <a:extLst>
                        <a:ext uri="{FF2B5EF4-FFF2-40B4-BE49-F238E27FC236}">
                          <a16:creationId xmlns:a16="http://schemas.microsoft.com/office/drawing/2014/main" id="{C04761B9-C778-4FCF-B570-196282B130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0" name="Group 72">
                    <a:extLst>
                      <a:ext uri="{FF2B5EF4-FFF2-40B4-BE49-F238E27FC236}">
                        <a16:creationId xmlns:a16="http://schemas.microsoft.com/office/drawing/2014/main" id="{51F6A3C7-7F69-40CD-AB4E-A18ADE8EF4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1657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37" name="AutoShape 73">
                      <a:extLst>
                        <a:ext uri="{FF2B5EF4-FFF2-40B4-BE49-F238E27FC236}">
                          <a16:creationId xmlns:a16="http://schemas.microsoft.com/office/drawing/2014/main" id="{C2181362-0CBD-47C5-9639-387EF09D02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8" name="Line 74">
                      <a:extLst>
                        <a:ext uri="{FF2B5EF4-FFF2-40B4-BE49-F238E27FC236}">
                          <a16:creationId xmlns:a16="http://schemas.microsoft.com/office/drawing/2014/main" id="{ADD4F133-6701-477C-9809-D9535A6C7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39" name="Line 75">
                      <a:extLst>
                        <a:ext uri="{FF2B5EF4-FFF2-40B4-BE49-F238E27FC236}">
                          <a16:creationId xmlns:a16="http://schemas.microsoft.com/office/drawing/2014/main" id="{B434261C-28CA-4293-AF15-7DF47DE76A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40" name="Line 76">
                      <a:extLst>
                        <a:ext uri="{FF2B5EF4-FFF2-40B4-BE49-F238E27FC236}">
                          <a16:creationId xmlns:a16="http://schemas.microsoft.com/office/drawing/2014/main" id="{EB652825-6EE9-45D4-A2B2-57228AE02C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41" name="Line 77">
                      <a:extLst>
                        <a:ext uri="{FF2B5EF4-FFF2-40B4-BE49-F238E27FC236}">
                          <a16:creationId xmlns:a16="http://schemas.microsoft.com/office/drawing/2014/main" id="{27D0122F-6436-456D-B8D7-EF249B5748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42" name="Line 78">
                      <a:extLst>
                        <a:ext uri="{FF2B5EF4-FFF2-40B4-BE49-F238E27FC236}">
                          <a16:creationId xmlns:a16="http://schemas.microsoft.com/office/drawing/2014/main" id="{FF8F523D-1118-4CA6-B22A-FB975ED9A6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43" name="Line 79">
                      <a:extLst>
                        <a:ext uri="{FF2B5EF4-FFF2-40B4-BE49-F238E27FC236}">
                          <a16:creationId xmlns:a16="http://schemas.microsoft.com/office/drawing/2014/main" id="{FEB48C82-0591-4D94-AF44-61F6A28C09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roup 81">
                <a:extLst>
                  <a:ext uri="{FF2B5EF4-FFF2-40B4-BE49-F238E27FC236}">
                    <a16:creationId xmlns:a16="http://schemas.microsoft.com/office/drawing/2014/main" id="{F573C04E-1410-41DC-90E9-34FC21D02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0" y="1742"/>
                <a:ext cx="992" cy="848"/>
                <a:chOff x="4272" y="1632"/>
                <a:chExt cx="992" cy="848"/>
              </a:xfrm>
              <a:grpFill/>
            </p:grpSpPr>
            <p:grpSp>
              <p:nvGrpSpPr>
                <p:cNvPr id="12" name="Group 82">
                  <a:extLst>
                    <a:ext uri="{FF2B5EF4-FFF2-40B4-BE49-F238E27FC236}">
                      <a16:creationId xmlns:a16="http://schemas.microsoft.com/office/drawing/2014/main" id="{66AB4C07-D376-47A2-B04B-2BE31088BF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72" y="1632"/>
                  <a:ext cx="560" cy="848"/>
                  <a:chOff x="4272" y="1657"/>
                  <a:chExt cx="560" cy="848"/>
                </a:xfrm>
                <a:grpFill/>
              </p:grpSpPr>
              <p:grpSp>
                <p:nvGrpSpPr>
                  <p:cNvPr id="13" name="Group 83">
                    <a:extLst>
                      <a:ext uri="{FF2B5EF4-FFF2-40B4-BE49-F238E27FC236}">
                        <a16:creationId xmlns:a16="http://schemas.microsoft.com/office/drawing/2014/main" id="{29EA1EED-1AA9-41E6-8B2B-C6685CEC8E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2016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48" name="AutoShape 84">
                      <a:extLst>
                        <a:ext uri="{FF2B5EF4-FFF2-40B4-BE49-F238E27FC236}">
                          <a16:creationId xmlns:a16="http://schemas.microsoft.com/office/drawing/2014/main" id="{3766759F-4088-45C0-BD29-0E064DA0E1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49" name="Line 85">
                      <a:extLst>
                        <a:ext uri="{FF2B5EF4-FFF2-40B4-BE49-F238E27FC236}">
                          <a16:creationId xmlns:a16="http://schemas.microsoft.com/office/drawing/2014/main" id="{B3F29C48-895D-4E14-8203-06A24E6C89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0" name="Line 86">
                      <a:extLst>
                        <a:ext uri="{FF2B5EF4-FFF2-40B4-BE49-F238E27FC236}">
                          <a16:creationId xmlns:a16="http://schemas.microsoft.com/office/drawing/2014/main" id="{0B9D5457-2053-4530-82F9-38CAC16538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1" name="Line 87">
                      <a:extLst>
                        <a:ext uri="{FF2B5EF4-FFF2-40B4-BE49-F238E27FC236}">
                          <a16:creationId xmlns:a16="http://schemas.microsoft.com/office/drawing/2014/main" id="{9E05CF7B-0C28-4649-8FCE-B1A4517B10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2" name="Line 88">
                      <a:extLst>
                        <a:ext uri="{FF2B5EF4-FFF2-40B4-BE49-F238E27FC236}">
                          <a16:creationId xmlns:a16="http://schemas.microsoft.com/office/drawing/2014/main" id="{97401C34-530D-45EC-9F79-37DF85AF28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3" name="Line 89">
                      <a:extLst>
                        <a:ext uri="{FF2B5EF4-FFF2-40B4-BE49-F238E27FC236}">
                          <a16:creationId xmlns:a16="http://schemas.microsoft.com/office/drawing/2014/main" id="{FCCC58AB-CC12-4C58-91D1-75E2FCA19E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4" name="Line 90">
                      <a:extLst>
                        <a:ext uri="{FF2B5EF4-FFF2-40B4-BE49-F238E27FC236}">
                          <a16:creationId xmlns:a16="http://schemas.microsoft.com/office/drawing/2014/main" id="{F54F680F-2E6A-467F-B6F8-0A52DE3AAF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" name="Group 91">
                    <a:extLst>
                      <a:ext uri="{FF2B5EF4-FFF2-40B4-BE49-F238E27FC236}">
                        <a16:creationId xmlns:a16="http://schemas.microsoft.com/office/drawing/2014/main" id="{4446D70F-AD99-4BC7-B70E-B6B31CE315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1657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56" name="AutoShape 92">
                      <a:extLst>
                        <a:ext uri="{FF2B5EF4-FFF2-40B4-BE49-F238E27FC236}">
                          <a16:creationId xmlns:a16="http://schemas.microsoft.com/office/drawing/2014/main" id="{E8EB1810-905D-4DD8-93E1-67F8EE3D52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7" name="Line 93">
                      <a:extLst>
                        <a:ext uri="{FF2B5EF4-FFF2-40B4-BE49-F238E27FC236}">
                          <a16:creationId xmlns:a16="http://schemas.microsoft.com/office/drawing/2014/main" id="{2A41776F-BF34-46EB-B286-A305B7EFB3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8" name="Line 94">
                      <a:extLst>
                        <a:ext uri="{FF2B5EF4-FFF2-40B4-BE49-F238E27FC236}">
                          <a16:creationId xmlns:a16="http://schemas.microsoft.com/office/drawing/2014/main" id="{5D8A7622-EF0D-4397-83D4-4B546FF1B6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59" name="Line 95">
                      <a:extLst>
                        <a:ext uri="{FF2B5EF4-FFF2-40B4-BE49-F238E27FC236}">
                          <a16:creationId xmlns:a16="http://schemas.microsoft.com/office/drawing/2014/main" id="{55C3481B-8886-4FE4-A281-6B0B0EFCDF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0" name="Line 96">
                      <a:extLst>
                        <a:ext uri="{FF2B5EF4-FFF2-40B4-BE49-F238E27FC236}">
                          <a16:creationId xmlns:a16="http://schemas.microsoft.com/office/drawing/2014/main" id="{0ED28B5B-F6AB-4EDC-8DFF-D977FE23CF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1" name="Line 97">
                      <a:extLst>
                        <a:ext uri="{FF2B5EF4-FFF2-40B4-BE49-F238E27FC236}">
                          <a16:creationId xmlns:a16="http://schemas.microsoft.com/office/drawing/2014/main" id="{FE359FE7-3046-48CE-95ED-DFDF6E487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2" name="Line 98">
                      <a:extLst>
                        <a:ext uri="{FF2B5EF4-FFF2-40B4-BE49-F238E27FC236}">
                          <a16:creationId xmlns:a16="http://schemas.microsoft.com/office/drawing/2014/main" id="{4400274C-7A21-40DA-B8F0-38F681E925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5" name="Group 99">
                  <a:extLst>
                    <a:ext uri="{FF2B5EF4-FFF2-40B4-BE49-F238E27FC236}">
                      <a16:creationId xmlns:a16="http://schemas.microsoft.com/office/drawing/2014/main" id="{0EC61D1F-AF53-4F5B-BEB8-11DBD4977E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04" y="1632"/>
                  <a:ext cx="560" cy="848"/>
                  <a:chOff x="4272" y="1657"/>
                  <a:chExt cx="560" cy="848"/>
                </a:xfrm>
                <a:grpFill/>
              </p:grpSpPr>
              <p:grpSp>
                <p:nvGrpSpPr>
                  <p:cNvPr id="16" name="Group 100">
                    <a:extLst>
                      <a:ext uri="{FF2B5EF4-FFF2-40B4-BE49-F238E27FC236}">
                        <a16:creationId xmlns:a16="http://schemas.microsoft.com/office/drawing/2014/main" id="{63CEEEAF-C197-4B1F-9EA1-7D097F220C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2016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65" name="AutoShape 101">
                      <a:extLst>
                        <a:ext uri="{FF2B5EF4-FFF2-40B4-BE49-F238E27FC236}">
                          <a16:creationId xmlns:a16="http://schemas.microsoft.com/office/drawing/2014/main" id="{2DB5737B-9148-41B5-A454-79A904521B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6" name="Line 102">
                      <a:extLst>
                        <a:ext uri="{FF2B5EF4-FFF2-40B4-BE49-F238E27FC236}">
                          <a16:creationId xmlns:a16="http://schemas.microsoft.com/office/drawing/2014/main" id="{7189677B-90C1-46C2-84A0-20FD3ACCE4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7" name="Line 103">
                      <a:extLst>
                        <a:ext uri="{FF2B5EF4-FFF2-40B4-BE49-F238E27FC236}">
                          <a16:creationId xmlns:a16="http://schemas.microsoft.com/office/drawing/2014/main" id="{4DCC4A56-EFEA-4A4A-A39D-CE20D52840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8" name="Line 104">
                      <a:extLst>
                        <a:ext uri="{FF2B5EF4-FFF2-40B4-BE49-F238E27FC236}">
                          <a16:creationId xmlns:a16="http://schemas.microsoft.com/office/drawing/2014/main" id="{F1951016-E022-4EBA-9A8A-A095C88C0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69" name="Line 105">
                      <a:extLst>
                        <a:ext uri="{FF2B5EF4-FFF2-40B4-BE49-F238E27FC236}">
                          <a16:creationId xmlns:a16="http://schemas.microsoft.com/office/drawing/2014/main" id="{3647C180-8007-4A15-94A9-B4646ABD51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0" name="Line 106">
                      <a:extLst>
                        <a:ext uri="{FF2B5EF4-FFF2-40B4-BE49-F238E27FC236}">
                          <a16:creationId xmlns:a16="http://schemas.microsoft.com/office/drawing/2014/main" id="{9DB7D03E-3E9C-4A58-8B27-CA907E7FA2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1" name="Line 107">
                      <a:extLst>
                        <a:ext uri="{FF2B5EF4-FFF2-40B4-BE49-F238E27FC236}">
                          <a16:creationId xmlns:a16="http://schemas.microsoft.com/office/drawing/2014/main" id="{5664813D-6AA9-48CF-862A-DDC7784A6D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7" name="Group 108">
                    <a:extLst>
                      <a:ext uri="{FF2B5EF4-FFF2-40B4-BE49-F238E27FC236}">
                        <a16:creationId xmlns:a16="http://schemas.microsoft.com/office/drawing/2014/main" id="{82C0770B-2BAF-45D2-A2B2-7300C2C92F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72" y="1657"/>
                    <a:ext cx="560" cy="489"/>
                    <a:chOff x="2000" y="1527"/>
                    <a:chExt cx="560" cy="489"/>
                  </a:xfrm>
                  <a:grpFill/>
                </p:grpSpPr>
                <p:sp>
                  <p:nvSpPr>
                    <p:cNvPr id="11373" name="AutoShape 109">
                      <a:extLst>
                        <a:ext uri="{FF2B5EF4-FFF2-40B4-BE49-F238E27FC236}">
                          <a16:creationId xmlns:a16="http://schemas.microsoft.com/office/drawing/2014/main" id="{BAFB3015-D28C-4E3E-B41A-D30B567577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1527"/>
                      <a:ext cx="560" cy="48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rgbClr val="080808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4" name="Line 110">
                      <a:extLst>
                        <a:ext uri="{FF2B5EF4-FFF2-40B4-BE49-F238E27FC236}">
                          <a16:creationId xmlns:a16="http://schemas.microsoft.com/office/drawing/2014/main" id="{3D04E951-F1AF-494A-8FEA-15E898E77E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30" y="1702"/>
                      <a:ext cx="136" cy="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5" name="Line 111">
                      <a:extLst>
                        <a:ext uri="{FF2B5EF4-FFF2-40B4-BE49-F238E27FC236}">
                          <a16:creationId xmlns:a16="http://schemas.microsoft.com/office/drawing/2014/main" id="{C86D8C3E-0AE7-4ABC-9984-4A883283A4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816"/>
                      <a:ext cx="436" cy="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6" name="Line 112">
                      <a:extLst>
                        <a:ext uri="{FF2B5EF4-FFF2-40B4-BE49-F238E27FC236}">
                          <a16:creationId xmlns:a16="http://schemas.microsoft.com/office/drawing/2014/main" id="{45133AC3-1B36-4349-8210-DF93ACE1BB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016" y="1824"/>
                      <a:ext cx="384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7" name="Line 113">
                      <a:extLst>
                        <a:ext uri="{FF2B5EF4-FFF2-40B4-BE49-F238E27FC236}">
                          <a16:creationId xmlns:a16="http://schemas.microsoft.com/office/drawing/2014/main" id="{01E0371E-AF74-4230-BAF5-0751D714A7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328" y="1752"/>
                      <a:ext cx="336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8" name="Line 114">
                      <a:extLst>
                        <a:ext uri="{FF2B5EF4-FFF2-40B4-BE49-F238E27FC236}">
                          <a16:creationId xmlns:a16="http://schemas.microsoft.com/office/drawing/2014/main" id="{C04EA3FA-7E86-4DCA-A17A-6775B0B3CB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471" cy="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1379" name="Line 115">
                      <a:extLst>
                        <a:ext uri="{FF2B5EF4-FFF2-40B4-BE49-F238E27FC236}">
                          <a16:creationId xmlns:a16="http://schemas.microsoft.com/office/drawing/2014/main" id="{ACD6E074-5476-4BF0-8224-B7F431E71D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232" y="1512"/>
                      <a:ext cx="96" cy="144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80808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8649" name="TextBox 116">
              <a:extLst>
                <a:ext uri="{FF2B5EF4-FFF2-40B4-BE49-F238E27FC236}">
                  <a16:creationId xmlns:a16="http://schemas.microsoft.com/office/drawing/2014/main" id="{3487FC6A-15E4-468B-B5B2-DBC26580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3869" y="3430175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/>
                <a:t>4</a:t>
              </a:r>
            </a:p>
          </p:txBody>
        </p:sp>
        <p:sp>
          <p:nvSpPr>
            <p:cNvPr id="68650" name="TextBox 117">
              <a:extLst>
                <a:ext uri="{FF2B5EF4-FFF2-40B4-BE49-F238E27FC236}">
                  <a16:creationId xmlns:a16="http://schemas.microsoft.com/office/drawing/2014/main" id="{4B9AD3D2-D8D2-49E0-A4E3-2401EAD39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444" y="4145283"/>
              <a:ext cx="3722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/>
                <a:t>4</a:t>
              </a:r>
            </a:p>
          </p:txBody>
        </p:sp>
        <p:sp>
          <p:nvSpPr>
            <p:cNvPr id="68651" name="TextBox 119">
              <a:extLst>
                <a:ext uri="{FF2B5EF4-FFF2-40B4-BE49-F238E27FC236}">
                  <a16:creationId xmlns:a16="http://schemas.microsoft.com/office/drawing/2014/main" id="{9B4F4810-8109-49F6-979D-42CFBD82A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838" y="4370367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/>
                <a:t>4</a:t>
              </a:r>
            </a:p>
          </p:txBody>
        </p:sp>
      </p:grpSp>
      <p:sp>
        <p:nvSpPr>
          <p:cNvPr id="68611" name="Rectangle 4">
            <a:extLst>
              <a:ext uri="{FF2B5EF4-FFF2-40B4-BE49-F238E27FC236}">
                <a16:creationId xmlns:a16="http://schemas.microsoft.com/office/drawing/2014/main" id="{72199C71-C757-4DE2-A3E7-38F55779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851025"/>
            <a:ext cx="443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Draw a cube with sides 2 units long. 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4516098B-E57C-427F-9412-9B8881DC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511175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Scale factor  = </a:t>
            </a: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40E8C2C4-72A1-4003-9886-5E65F299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5664200"/>
            <a:ext cx="800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Using our knowledge from AREA section,  </a:t>
            </a:r>
            <a:r>
              <a:rPr lang="en-GB" altLang="en-US"/>
              <a:t>(SF)</a:t>
            </a:r>
            <a:r>
              <a:rPr lang="en-GB" altLang="en-US" baseline="30000"/>
              <a:t>2</a:t>
            </a:r>
            <a:r>
              <a:rPr lang="en-GB" altLang="en-US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8857" name="Rectangle 40">
            <a:extLst>
              <a:ext uri="{FF2B5EF4-FFF2-40B4-BE49-F238E27FC236}">
                <a16:creationId xmlns:a16="http://schemas.microsoft.com/office/drawing/2014/main" id="{160C0A04-A45C-47C8-9ED6-06907015E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3584575"/>
            <a:ext cx="317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Volume = 2 </a:t>
            </a:r>
            <a:r>
              <a:rPr lang="en-GB" altLang="en-US" sz="1600">
                <a:solidFill>
                  <a:srgbClr val="FFFF00"/>
                </a:solidFill>
              </a:rPr>
              <a:t>x </a:t>
            </a:r>
            <a:r>
              <a:rPr lang="en-GB" altLang="en-US">
                <a:solidFill>
                  <a:srgbClr val="FFFF00"/>
                </a:solidFill>
              </a:rPr>
              <a:t>2 </a:t>
            </a:r>
            <a:r>
              <a:rPr lang="en-GB" altLang="en-US" sz="1600">
                <a:solidFill>
                  <a:srgbClr val="FFFF00"/>
                </a:solidFill>
              </a:rPr>
              <a:t>x </a:t>
            </a:r>
            <a:r>
              <a:rPr lang="en-GB" altLang="en-US">
                <a:solidFill>
                  <a:srgbClr val="FFFF00"/>
                </a:solidFill>
              </a:rPr>
              <a:t>2 = 8</a:t>
            </a:r>
            <a:endParaRPr lang="en-GB" altLang="en-US" sz="3200">
              <a:solidFill>
                <a:srgbClr val="FFFF00"/>
              </a:solidFill>
            </a:endParaRPr>
          </a:p>
        </p:txBody>
      </p:sp>
      <p:sp>
        <p:nvSpPr>
          <p:cNvPr id="78858" name="Rectangle 42">
            <a:extLst>
              <a:ext uri="{FF2B5EF4-FFF2-40B4-BE49-F238E27FC236}">
                <a16:creationId xmlns:a16="http://schemas.microsoft.com/office/drawing/2014/main" id="{FEC80AE7-8994-41DD-9C07-2787655B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6223000"/>
            <a:ext cx="715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For VOLUME  the scale factor is </a:t>
            </a:r>
            <a:r>
              <a:rPr lang="en-GB" altLang="en-US"/>
              <a:t>(SF)</a:t>
            </a:r>
            <a:r>
              <a:rPr lang="en-GB" altLang="en-US" baseline="30000"/>
              <a:t>3</a:t>
            </a:r>
            <a:r>
              <a:rPr lang="en-GB" altLang="en-US"/>
              <a:t> </a:t>
            </a:r>
            <a:r>
              <a:rPr lang="en-GB" altLang="en-US">
                <a:solidFill>
                  <a:srgbClr val="FFFF00"/>
                </a:solidFill>
              </a:rPr>
              <a:t>= (2)</a:t>
            </a:r>
            <a:r>
              <a:rPr lang="en-GB" altLang="en-US" baseline="30000">
                <a:solidFill>
                  <a:srgbClr val="FFFF00"/>
                </a:solidFill>
              </a:rPr>
              <a:t>3</a:t>
            </a:r>
            <a:r>
              <a:rPr lang="en-GB" altLang="en-US">
                <a:solidFill>
                  <a:srgbClr val="FFFF00"/>
                </a:solidFill>
              </a:rPr>
              <a:t> = 8</a:t>
            </a:r>
          </a:p>
        </p:txBody>
      </p:sp>
      <p:sp>
        <p:nvSpPr>
          <p:cNvPr id="78859" name="Rectangle 43">
            <a:extLst>
              <a:ext uri="{FF2B5EF4-FFF2-40B4-BE49-F238E27FC236}">
                <a16:creationId xmlns:a16="http://schemas.microsoft.com/office/drawing/2014/main" id="{6ACC1F96-68DF-43FA-B60E-3F86FA99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700588"/>
            <a:ext cx="299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Volume = 4 x 4 x 4 = 64</a:t>
            </a:r>
          </a:p>
        </p:txBody>
      </p:sp>
      <p:grpSp>
        <p:nvGrpSpPr>
          <p:cNvPr id="18" name="Group 125">
            <a:extLst>
              <a:ext uri="{FF2B5EF4-FFF2-40B4-BE49-F238E27FC236}">
                <a16:creationId xmlns:a16="http://schemas.microsoft.com/office/drawing/2014/main" id="{81FFB6D1-DD32-4B1E-8B88-46249599F4F0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3857625"/>
            <a:ext cx="1044575" cy="1042988"/>
            <a:chOff x="3095" y="2146"/>
            <a:chExt cx="658" cy="657"/>
          </a:xfrm>
        </p:grpSpPr>
        <p:grpSp>
          <p:nvGrpSpPr>
            <p:cNvPr id="68641" name="Group 118">
              <a:extLst>
                <a:ext uri="{FF2B5EF4-FFF2-40B4-BE49-F238E27FC236}">
                  <a16:creationId xmlns:a16="http://schemas.microsoft.com/office/drawing/2014/main" id="{AAC0C73F-397A-4954-BEBB-082F4B521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5" y="2146"/>
              <a:ext cx="658" cy="657"/>
              <a:chOff x="2400" y="1968"/>
              <a:chExt cx="758" cy="879"/>
            </a:xfrm>
          </p:grpSpPr>
          <p:sp>
            <p:nvSpPr>
              <p:cNvPr id="68644" name="Line 119">
                <a:extLst>
                  <a:ext uri="{FF2B5EF4-FFF2-40B4-BE49-F238E27FC236}">
                    <a16:creationId xmlns:a16="http://schemas.microsoft.com/office/drawing/2014/main" id="{76094474-8A68-4935-A0F5-75752FD18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54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5" name="Text Box 120">
                <a:extLst>
                  <a:ext uri="{FF2B5EF4-FFF2-40B4-BE49-F238E27FC236}">
                    <a16:creationId xmlns:a16="http://schemas.microsoft.com/office/drawing/2014/main" id="{CE48B1BC-F180-4A63-A1A8-0B38CF7AC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536"/>
                <a:ext cx="233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/>
                  <a:t>x</a:t>
                </a:r>
              </a:p>
            </p:txBody>
          </p:sp>
          <p:sp>
            <p:nvSpPr>
              <p:cNvPr id="68646" name="Line 121">
                <a:extLst>
                  <a:ext uri="{FF2B5EF4-FFF2-40B4-BE49-F238E27FC236}">
                    <a16:creationId xmlns:a16="http://schemas.microsoft.com/office/drawing/2014/main" id="{B1F94738-460A-4ADB-8EB8-6DEA6218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400" y="230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7" name="Rectangle 122">
                <a:extLst>
                  <a:ext uri="{FF2B5EF4-FFF2-40B4-BE49-F238E27FC236}">
                    <a16:creationId xmlns:a16="http://schemas.microsoft.com/office/drawing/2014/main" id="{D520A349-A0DB-4463-BBAC-3263CB7E3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2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/>
                  <a:t>y</a:t>
                </a:r>
              </a:p>
            </p:txBody>
          </p:sp>
        </p:grpSp>
        <p:sp>
          <p:nvSpPr>
            <p:cNvPr id="68642" name="Line 123">
              <a:extLst>
                <a:ext uri="{FF2B5EF4-FFF2-40B4-BE49-F238E27FC236}">
                  <a16:creationId xmlns:a16="http://schemas.microsoft.com/office/drawing/2014/main" id="{D8D41780-183E-4F87-9696-621D6ABC6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0" y="2358"/>
              <a:ext cx="208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Rectangle 124">
              <a:extLst>
                <a:ext uri="{FF2B5EF4-FFF2-40B4-BE49-F238E27FC236}">
                  <a16:creationId xmlns:a16="http://schemas.microsoft.com/office/drawing/2014/main" id="{60CB9EF3-1826-40F2-BD0F-5BE483B52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218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z</a:t>
              </a:r>
            </a:p>
          </p:txBody>
        </p:sp>
      </p:grpSp>
      <p:grpSp>
        <p:nvGrpSpPr>
          <p:cNvPr id="20" name="Group 137">
            <a:extLst>
              <a:ext uri="{FF2B5EF4-FFF2-40B4-BE49-F238E27FC236}">
                <a16:creationId xmlns:a16="http://schemas.microsoft.com/office/drawing/2014/main" id="{83F03826-A393-4F2E-A928-5163F69DDD48}"/>
              </a:ext>
            </a:extLst>
          </p:cNvPr>
          <p:cNvGrpSpPr>
            <a:grpSpLocks/>
          </p:cNvGrpSpPr>
          <p:nvPr/>
        </p:nvGrpSpPr>
        <p:grpSpPr bwMode="auto">
          <a:xfrm>
            <a:off x="2008188" y="2352081"/>
            <a:ext cx="889000" cy="776287"/>
            <a:chOff x="2000" y="1527"/>
            <a:chExt cx="560" cy="489"/>
          </a:xfrm>
          <a:solidFill>
            <a:schemeClr val="tx1"/>
          </a:solidFill>
        </p:grpSpPr>
        <p:sp>
          <p:nvSpPr>
            <p:cNvPr id="11402" name="AutoShape 138">
              <a:extLst>
                <a:ext uri="{FF2B5EF4-FFF2-40B4-BE49-F238E27FC236}">
                  <a16:creationId xmlns:a16="http://schemas.microsoft.com/office/drawing/2014/main" id="{D185697E-878D-4AC7-80A8-B54786638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527"/>
              <a:ext cx="560" cy="480"/>
            </a:xfrm>
            <a:prstGeom prst="cube">
              <a:avLst>
                <a:gd name="adj" fmla="val 25000"/>
              </a:avLst>
            </a:prstGeom>
            <a:grpFill/>
            <a:ln w="28575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3" name="Line 139">
              <a:extLst>
                <a:ext uri="{FF2B5EF4-FFF2-40B4-BE49-F238E27FC236}">
                  <a16:creationId xmlns:a16="http://schemas.microsoft.com/office/drawing/2014/main" id="{A91EDA47-1723-4223-A1B6-5FCFB82C55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30" y="1702"/>
              <a:ext cx="136" cy="92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4" name="Line 140">
              <a:extLst>
                <a:ext uri="{FF2B5EF4-FFF2-40B4-BE49-F238E27FC236}">
                  <a16:creationId xmlns:a16="http://schemas.microsoft.com/office/drawing/2014/main" id="{BB3545BD-DD3E-48F4-9102-6EA3870E9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816"/>
              <a:ext cx="436" cy="8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5" name="Line 141">
              <a:extLst>
                <a:ext uri="{FF2B5EF4-FFF2-40B4-BE49-F238E27FC236}">
                  <a16:creationId xmlns:a16="http://schemas.microsoft.com/office/drawing/2014/main" id="{777C89C5-3548-4A50-81FC-90D950F096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16" y="1824"/>
              <a:ext cx="384" cy="0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6" name="Line 142">
              <a:extLst>
                <a:ext uri="{FF2B5EF4-FFF2-40B4-BE49-F238E27FC236}">
                  <a16:creationId xmlns:a16="http://schemas.microsoft.com/office/drawing/2014/main" id="{064B0E73-FD56-42D1-9A8D-8A8F9B2C79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28" y="1752"/>
              <a:ext cx="336" cy="0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7" name="Line 143">
              <a:extLst>
                <a:ext uri="{FF2B5EF4-FFF2-40B4-BE49-F238E27FC236}">
                  <a16:creationId xmlns:a16="http://schemas.microsoft.com/office/drawing/2014/main" id="{7F001773-C0B6-4CB1-B5AA-5C85A2BE4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584"/>
              <a:ext cx="471" cy="0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08" name="Line 144">
              <a:extLst>
                <a:ext uri="{FF2B5EF4-FFF2-40B4-BE49-F238E27FC236}">
                  <a16:creationId xmlns:a16="http://schemas.microsoft.com/office/drawing/2014/main" id="{4E3FD90B-627E-416C-82DD-6EB24F7AE0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32" y="1512"/>
              <a:ext cx="96" cy="144"/>
            </a:xfrm>
            <a:prstGeom prst="line">
              <a:avLst/>
            </a:prstGeom>
            <a:grpFill/>
            <a:ln w="28575">
              <a:solidFill>
                <a:srgbClr val="080808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</p:grpSp>
      <p:grpSp>
        <p:nvGrpSpPr>
          <p:cNvPr id="68619" name="Group 197">
            <a:extLst>
              <a:ext uri="{FF2B5EF4-FFF2-40B4-BE49-F238E27FC236}">
                <a16:creationId xmlns:a16="http://schemas.microsoft.com/office/drawing/2014/main" id="{C3F6A196-79E4-4D34-BB51-EB81C5133059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2562225"/>
            <a:ext cx="1033463" cy="1041400"/>
            <a:chOff x="3095" y="2146"/>
            <a:chExt cx="651" cy="656"/>
          </a:xfrm>
        </p:grpSpPr>
        <p:grpSp>
          <p:nvGrpSpPr>
            <p:cNvPr id="68634" name="Group 198">
              <a:extLst>
                <a:ext uri="{FF2B5EF4-FFF2-40B4-BE49-F238E27FC236}">
                  <a16:creationId xmlns:a16="http://schemas.microsoft.com/office/drawing/2014/main" id="{C238F666-21DA-4841-ACFF-7040BA681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5" y="2146"/>
              <a:ext cx="651" cy="656"/>
              <a:chOff x="2400" y="1968"/>
              <a:chExt cx="750" cy="878"/>
            </a:xfrm>
          </p:grpSpPr>
          <p:sp>
            <p:nvSpPr>
              <p:cNvPr id="68637" name="Line 199">
                <a:extLst>
                  <a:ext uri="{FF2B5EF4-FFF2-40B4-BE49-F238E27FC236}">
                    <a16:creationId xmlns:a16="http://schemas.microsoft.com/office/drawing/2014/main" id="{FAE937FE-6D43-4CA5-BCC5-44A49926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54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8" name="Text Box 200">
                <a:extLst>
                  <a:ext uri="{FF2B5EF4-FFF2-40B4-BE49-F238E27FC236}">
                    <a16:creationId xmlns:a16="http://schemas.microsoft.com/office/drawing/2014/main" id="{7088C946-C308-4120-B11A-5BAF0A39D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7" y="2534"/>
                <a:ext cx="233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/>
                  <a:t>x</a:t>
                </a:r>
              </a:p>
            </p:txBody>
          </p:sp>
          <p:sp>
            <p:nvSpPr>
              <p:cNvPr id="68639" name="Line 201">
                <a:extLst>
                  <a:ext uri="{FF2B5EF4-FFF2-40B4-BE49-F238E27FC236}">
                    <a16:creationId xmlns:a16="http://schemas.microsoft.com/office/drawing/2014/main" id="{BCCC1450-33A6-4213-8F9F-A5F2362DE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400" y="230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Rectangle 202">
                <a:extLst>
                  <a:ext uri="{FF2B5EF4-FFF2-40B4-BE49-F238E27FC236}">
                    <a16:creationId xmlns:a16="http://schemas.microsoft.com/office/drawing/2014/main" id="{AEBEFFC0-D59B-4FBD-B3DA-E48E9ABFF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2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/>
                  <a:t>y</a:t>
                </a:r>
              </a:p>
            </p:txBody>
          </p:sp>
        </p:grpSp>
        <p:sp>
          <p:nvSpPr>
            <p:cNvPr id="68635" name="Line 203">
              <a:extLst>
                <a:ext uri="{FF2B5EF4-FFF2-40B4-BE49-F238E27FC236}">
                  <a16:creationId xmlns:a16="http://schemas.microsoft.com/office/drawing/2014/main" id="{D913927C-332B-48AD-A61C-FF4B3B5E0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0" y="2358"/>
              <a:ext cx="208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Rectangle 204">
              <a:extLst>
                <a:ext uri="{FF2B5EF4-FFF2-40B4-BE49-F238E27FC236}">
                  <a16:creationId xmlns:a16="http://schemas.microsoft.com/office/drawing/2014/main" id="{888AD87C-3A22-4D40-BC94-19B267F82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92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z</a:t>
              </a:r>
            </a:p>
          </p:txBody>
        </p:sp>
      </p:grpSp>
      <p:sp>
        <p:nvSpPr>
          <p:cNvPr id="107" name="Rectangle 4">
            <a:extLst>
              <a:ext uri="{FF2B5EF4-FFF2-40B4-BE49-F238E27FC236}">
                <a16:creationId xmlns:a16="http://schemas.microsoft.com/office/drawing/2014/main" id="{4D7BEC35-D53B-47B3-AFDF-72F6A8E2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344738"/>
            <a:ext cx="443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Draw a cube with sides 4 units long. 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108" name="Text Box 10">
            <a:extLst>
              <a:ext uri="{FF2B5EF4-FFF2-40B4-BE49-F238E27FC236}">
                <a16:creationId xmlns:a16="http://schemas.microsoft.com/office/drawing/2014/main" id="{77D415CC-D06D-47A7-AE8A-B2120944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512445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 ESF = </a:t>
            </a:r>
            <a:endParaRPr lang="en-US" altLang="en-US"/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60EE3F86-B7C0-48C2-9588-04109078BBE9}"/>
              </a:ext>
            </a:extLst>
          </p:cNvPr>
          <p:cNvGrpSpPr>
            <a:grpSpLocks/>
          </p:cNvGrpSpPr>
          <p:nvPr/>
        </p:nvGrpSpPr>
        <p:grpSpPr bwMode="auto">
          <a:xfrm>
            <a:off x="4279900" y="4999038"/>
            <a:ext cx="569913" cy="768350"/>
            <a:chOff x="6212562" y="358752"/>
            <a:chExt cx="570377" cy="769039"/>
          </a:xfrm>
        </p:grpSpPr>
        <p:sp>
          <p:nvSpPr>
            <p:cNvPr id="68631" name="Text Box 15">
              <a:extLst>
                <a:ext uri="{FF2B5EF4-FFF2-40B4-BE49-F238E27FC236}">
                  <a16:creationId xmlns:a16="http://schemas.microsoft.com/office/drawing/2014/main" id="{7A68B657-A26D-48D6-A1C5-A6A2A8ACC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091" y="727858"/>
              <a:ext cx="390682" cy="39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/>
                <a:t>2</a:t>
              </a:r>
            </a:p>
          </p:txBody>
        </p:sp>
        <p:sp>
          <p:nvSpPr>
            <p:cNvPr id="68632" name="Text Box 15">
              <a:extLst>
                <a:ext uri="{FF2B5EF4-FFF2-40B4-BE49-F238E27FC236}">
                  <a16:creationId xmlns:a16="http://schemas.microsoft.com/office/drawing/2014/main" id="{AA7F614C-97DC-41F5-AB9F-6F45F0106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/>
                <a:t> 4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245C6AB-82ED-414F-88A1-341D09C8B036}"/>
                </a:ext>
              </a:extLst>
            </p:cNvPr>
            <p:cNvCxnSpPr/>
            <p:nvPr/>
          </p:nvCxnSpPr>
          <p:spPr>
            <a:xfrm>
              <a:off x="6299946" y="736916"/>
              <a:ext cx="31299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10">
            <a:extLst>
              <a:ext uri="{FF2B5EF4-FFF2-40B4-BE49-F238E27FC236}">
                <a16:creationId xmlns:a16="http://schemas.microsoft.com/office/drawing/2014/main" id="{B5C7814C-CBAF-4B68-87CB-74014072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5124450"/>
            <a:ext cx="71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2 </a:t>
            </a:r>
            <a:endParaRPr lang="en-US" altLang="en-US"/>
          </a:p>
        </p:txBody>
      </p:sp>
      <p:sp>
        <p:nvSpPr>
          <p:cNvPr id="68624" name="TextBox 113">
            <a:extLst>
              <a:ext uri="{FF2B5EF4-FFF2-40B4-BE49-F238E27FC236}">
                <a16:creationId xmlns:a16="http://schemas.microsoft.com/office/drawing/2014/main" id="{89F2132A-67DD-44D4-A122-9627B0E1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2476500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2</a:t>
            </a:r>
          </a:p>
        </p:txBody>
      </p:sp>
      <p:sp>
        <p:nvSpPr>
          <p:cNvPr id="68625" name="TextBox 114">
            <a:extLst>
              <a:ext uri="{FF2B5EF4-FFF2-40B4-BE49-F238E27FC236}">
                <a16:creationId xmlns:a16="http://schemas.microsoft.com/office/drawing/2014/main" id="{05E105B2-D960-45D3-8112-E8B8BD59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881313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2</a:t>
            </a:r>
          </a:p>
        </p:txBody>
      </p:sp>
      <p:sp>
        <p:nvSpPr>
          <p:cNvPr id="68626" name="TextBox 115">
            <a:extLst>
              <a:ext uri="{FF2B5EF4-FFF2-40B4-BE49-F238E27FC236}">
                <a16:creationId xmlns:a16="http://schemas.microsoft.com/office/drawing/2014/main" id="{B6D175CA-E1D4-43A1-8375-B4C34793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3049588"/>
            <a:ext cx="3413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2</a:t>
            </a:r>
          </a:p>
        </p:txBody>
      </p:sp>
      <p:pic>
        <p:nvPicPr>
          <p:cNvPr id="68627" name="Picture 2" descr="Office Objects 0572">
            <a:extLst>
              <a:ext uri="{FF2B5EF4-FFF2-40B4-BE49-F238E27FC236}">
                <a16:creationId xmlns:a16="http://schemas.microsoft.com/office/drawing/2014/main" id="{7B538CD2-643D-4AEE-8ABE-77F3D128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8" name="Picture 8" descr="scottishflag">
            <a:extLst>
              <a:ext uri="{FF2B5EF4-FFF2-40B4-BE49-F238E27FC236}">
                <a16:creationId xmlns:a16="http://schemas.microsoft.com/office/drawing/2014/main" id="{309D7226-2FCC-41AC-AF39-95BDD2A2A4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9" name="Text Box 9">
            <a:extLst>
              <a:ext uri="{FF2B5EF4-FFF2-40B4-BE49-F238E27FC236}">
                <a16:creationId xmlns:a16="http://schemas.microsoft.com/office/drawing/2014/main" id="{D5126F07-601C-4AF2-B27D-EA0F56608D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27" name="Rectangle 9">
            <a:extLst>
              <a:ext uri="{FF2B5EF4-FFF2-40B4-BE49-F238E27FC236}">
                <a16:creationId xmlns:a16="http://schemas.microsoft.com/office/drawing/2014/main" id="{05B23963-1D46-4FB7-863E-7BEE5B9F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Volumes of Similar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  <p:bldP spid="78856" grpId="0"/>
      <p:bldP spid="78857" grpId="0"/>
      <p:bldP spid="78858" grpId="0"/>
      <p:bldP spid="78859" grpId="0"/>
      <p:bldP spid="107" grpId="0"/>
      <p:bldP spid="108" grpId="0"/>
      <p:bldP spid="1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>
            <a:extLst>
              <a:ext uri="{FF2B5EF4-FFF2-40B4-BE49-F238E27FC236}">
                <a16:creationId xmlns:a16="http://schemas.microsoft.com/office/drawing/2014/main" id="{4C435014-8C17-46ED-B4D2-DAFA5157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579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Another example of similar volumes ?</a:t>
            </a:r>
          </a:p>
        </p:txBody>
      </p:sp>
      <p:sp>
        <p:nvSpPr>
          <p:cNvPr id="69635" name="Text Box 5">
            <a:extLst>
              <a:ext uri="{FF2B5EF4-FFF2-40B4-BE49-F238E27FC236}">
                <a16:creationId xmlns:a16="http://schemas.microsoft.com/office/drawing/2014/main" id="{71E4740A-0E7D-412B-B296-610C9E80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12800"/>
            <a:ext cx="6335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 out the volume of each shape </a:t>
            </a:r>
          </a:p>
          <a:p>
            <a:pPr eaLnBrk="1" hangingPunct="1"/>
            <a:r>
              <a:rPr lang="en-GB" altLang="en-US"/>
              <a:t>and try to link volume and scale factor</a:t>
            </a:r>
          </a:p>
        </p:txBody>
      </p:sp>
      <p:grpSp>
        <p:nvGrpSpPr>
          <p:cNvPr id="69636" name="Group 13">
            <a:extLst>
              <a:ext uri="{FF2B5EF4-FFF2-40B4-BE49-F238E27FC236}">
                <a16:creationId xmlns:a16="http://schemas.microsoft.com/office/drawing/2014/main" id="{3C723D71-3602-43F0-8922-1B7B15A6FF1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0575"/>
            <a:ext cx="2147887" cy="1538288"/>
            <a:chOff x="385" y="1298"/>
            <a:chExt cx="1353" cy="969"/>
          </a:xfrm>
        </p:grpSpPr>
        <p:sp>
          <p:nvSpPr>
            <p:cNvPr id="69656" name="AutoShape 6">
              <a:extLst>
                <a:ext uri="{FF2B5EF4-FFF2-40B4-BE49-F238E27FC236}">
                  <a16:creationId xmlns:a16="http://schemas.microsoft.com/office/drawing/2014/main" id="{AF936450-3565-4A17-B31E-DAE35B2B9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298"/>
              <a:ext cx="953" cy="681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57" name="Text Box 7">
              <a:extLst>
                <a:ext uri="{FF2B5EF4-FFF2-40B4-BE49-F238E27FC236}">
                  <a16:creationId xmlns:a16="http://schemas.microsoft.com/office/drawing/2014/main" id="{64CE0799-B9DF-4375-BF71-70DBF095F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979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3cm</a:t>
              </a:r>
            </a:p>
          </p:txBody>
        </p:sp>
        <p:sp>
          <p:nvSpPr>
            <p:cNvPr id="69658" name="Text Box 8">
              <a:extLst>
                <a:ext uri="{FF2B5EF4-FFF2-40B4-BE49-F238E27FC236}">
                  <a16:creationId xmlns:a16="http://schemas.microsoft.com/office/drawing/2014/main" id="{D3EB77ED-482C-459C-A2D0-9EA02CD7C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797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2cm</a:t>
              </a:r>
            </a:p>
          </p:txBody>
        </p:sp>
        <p:sp>
          <p:nvSpPr>
            <p:cNvPr id="69659" name="Text Box 9">
              <a:extLst>
                <a:ext uri="{FF2B5EF4-FFF2-40B4-BE49-F238E27FC236}">
                  <a16:creationId xmlns:a16="http://schemas.microsoft.com/office/drawing/2014/main" id="{DAD9A66A-1AD3-4B9B-945B-C61631384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434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2cm</a:t>
              </a:r>
            </a:p>
          </p:txBody>
        </p:sp>
      </p:grpSp>
      <p:grpSp>
        <p:nvGrpSpPr>
          <p:cNvPr id="69637" name="Group 16">
            <a:extLst>
              <a:ext uri="{FF2B5EF4-FFF2-40B4-BE49-F238E27FC236}">
                <a16:creationId xmlns:a16="http://schemas.microsoft.com/office/drawing/2014/main" id="{18725233-224C-4172-BF75-9F04B41BA8EE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03375"/>
            <a:ext cx="3587750" cy="2112963"/>
            <a:chOff x="3198" y="1117"/>
            <a:chExt cx="2260" cy="1331"/>
          </a:xfrm>
        </p:grpSpPr>
        <p:sp>
          <p:nvSpPr>
            <p:cNvPr id="69652" name="AutoShape 11">
              <a:extLst>
                <a:ext uri="{FF2B5EF4-FFF2-40B4-BE49-F238E27FC236}">
                  <a16:creationId xmlns:a16="http://schemas.microsoft.com/office/drawing/2014/main" id="{B7D4C2DB-E9C1-44EE-AA32-B2B90F511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117"/>
              <a:ext cx="1814" cy="1043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53" name="Text Box 12">
              <a:extLst>
                <a:ext uri="{FF2B5EF4-FFF2-40B4-BE49-F238E27FC236}">
                  <a16:creationId xmlns:a16="http://schemas.microsoft.com/office/drawing/2014/main" id="{79980B25-2D29-49A8-8603-EA5AB93CC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5" y="2160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6cm</a:t>
              </a:r>
            </a:p>
          </p:txBody>
        </p:sp>
        <p:sp>
          <p:nvSpPr>
            <p:cNvPr id="69654" name="Text Box 14">
              <a:extLst>
                <a:ext uri="{FF2B5EF4-FFF2-40B4-BE49-F238E27FC236}">
                  <a16:creationId xmlns:a16="http://schemas.microsoft.com/office/drawing/2014/main" id="{865153D4-60C8-4E8C-A58B-B4A8A3E69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33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4cm</a:t>
              </a:r>
            </a:p>
          </p:txBody>
        </p:sp>
        <p:sp>
          <p:nvSpPr>
            <p:cNvPr id="69655" name="Text Box 15">
              <a:extLst>
                <a:ext uri="{FF2B5EF4-FFF2-40B4-BE49-F238E27FC236}">
                  <a16:creationId xmlns:a16="http://schemas.microsoft.com/office/drawing/2014/main" id="{40B1BC00-EF17-4CE1-92F1-F1C04B1EA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1389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4cm</a:t>
              </a:r>
            </a:p>
          </p:txBody>
        </p:sp>
      </p:grpSp>
      <p:sp>
        <p:nvSpPr>
          <p:cNvPr id="10257" name="Text Box 17">
            <a:extLst>
              <a:ext uri="{FF2B5EF4-FFF2-40B4-BE49-F238E27FC236}">
                <a16:creationId xmlns:a16="http://schemas.microsoft.com/office/drawing/2014/main" id="{18D784FA-92C4-4718-8B62-D8F01923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789363"/>
            <a:ext cx="324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V = 3 </a:t>
            </a:r>
            <a:r>
              <a:rPr lang="en-GB" altLang="en-US" sz="1600"/>
              <a:t>x</a:t>
            </a:r>
            <a:r>
              <a:rPr lang="en-GB" altLang="en-US"/>
              <a:t> 2 </a:t>
            </a:r>
            <a:r>
              <a:rPr lang="en-GB" altLang="en-US" sz="1600"/>
              <a:t>x</a:t>
            </a:r>
            <a:r>
              <a:rPr lang="en-GB" altLang="en-US"/>
              <a:t> 2 = 12cm</a:t>
            </a:r>
            <a:r>
              <a:rPr lang="en-GB" altLang="en-US" baseline="30000"/>
              <a:t>3</a:t>
            </a:r>
            <a:endParaRPr lang="en-GB" altLang="en-US"/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52115A79-EC7C-4D84-A376-BE279BD1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835400"/>
            <a:ext cx="3316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V = 6 </a:t>
            </a:r>
            <a:r>
              <a:rPr lang="en-GB" altLang="en-US" sz="1600"/>
              <a:t>x</a:t>
            </a:r>
            <a:r>
              <a:rPr lang="en-GB" altLang="en-US"/>
              <a:t> 4 </a:t>
            </a:r>
            <a:r>
              <a:rPr lang="en-GB" altLang="en-US" sz="1600"/>
              <a:t>x</a:t>
            </a:r>
            <a:r>
              <a:rPr lang="en-GB" altLang="en-US"/>
              <a:t> 4 = 96cm</a:t>
            </a:r>
            <a:r>
              <a:rPr lang="en-GB" altLang="en-US" baseline="30000"/>
              <a:t>3</a:t>
            </a:r>
            <a:endParaRPr lang="en-GB" altLang="en-US"/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B6DF572-3F57-4CDA-AB6B-61EBCC8C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5757863"/>
            <a:ext cx="459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Large Volume = (2)</a:t>
            </a:r>
            <a:r>
              <a:rPr lang="en-GB" altLang="en-US" sz="2800" baseline="30000">
                <a:solidFill>
                  <a:srgbClr val="FF0000"/>
                </a:solidFill>
              </a:rPr>
              <a:t>3</a:t>
            </a:r>
            <a:r>
              <a:rPr lang="en-GB" altLang="en-US" sz="28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FF0000"/>
                </a:solidFill>
              </a:rPr>
              <a:t>x</a:t>
            </a:r>
            <a:r>
              <a:rPr lang="en-GB" altLang="en-US" sz="2800">
                <a:solidFill>
                  <a:srgbClr val="FF0000"/>
                </a:solidFill>
              </a:rPr>
              <a:t> 12 =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FB802148-B20B-47C5-AC71-AE90DB04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865688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0AE21D2D-1BC2-452D-B76A-FC570403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4878388"/>
            <a:ext cx="120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ESF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2DB476A7-BB78-4392-B0F3-5B6CC624740A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4752975"/>
            <a:ext cx="569912" cy="769938"/>
            <a:chOff x="6212562" y="358752"/>
            <a:chExt cx="570377" cy="769038"/>
          </a:xfrm>
        </p:grpSpPr>
        <p:sp>
          <p:nvSpPr>
            <p:cNvPr id="69649" name="Text Box 15">
              <a:extLst>
                <a:ext uri="{FF2B5EF4-FFF2-40B4-BE49-F238E27FC236}">
                  <a16:creationId xmlns:a16="http://schemas.microsoft.com/office/drawing/2014/main" id="{E39DB974-498A-4FCE-95ED-16B2E83E8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091" y="727858"/>
              <a:ext cx="390682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650" name="Text Box 15">
              <a:extLst>
                <a:ext uri="{FF2B5EF4-FFF2-40B4-BE49-F238E27FC236}">
                  <a16:creationId xmlns:a16="http://schemas.microsoft.com/office/drawing/2014/main" id="{A1A0F900-C04C-4F12-B04B-8A1BC51A0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 6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B9416B-09B6-4E75-BD3D-2451B663D1D0}"/>
                </a:ext>
              </a:extLst>
            </p:cNvPr>
            <p:cNvCxnSpPr/>
            <p:nvPr/>
          </p:nvCxnSpPr>
          <p:spPr>
            <a:xfrm>
              <a:off x="6299945" y="737721"/>
              <a:ext cx="312993" cy="15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10">
            <a:extLst>
              <a:ext uri="{FF2B5EF4-FFF2-40B4-BE49-F238E27FC236}">
                <a16:creationId xmlns:a16="http://schemas.microsoft.com/office/drawing/2014/main" id="{3F15EBC5-DFAE-4A1A-8F2A-7AE5705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4878388"/>
            <a:ext cx="712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2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BFD36C7-482B-4441-A300-CB45B2CB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2138363"/>
            <a:ext cx="208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Connection ?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E02986-2C00-4BA6-A36A-072F84413D12}"/>
              </a:ext>
            </a:extLst>
          </p:cNvPr>
          <p:cNvCxnSpPr/>
          <p:nvPr/>
        </p:nvCxnSpPr>
        <p:spPr>
          <a:xfrm>
            <a:off x="2947988" y="2689225"/>
            <a:ext cx="1828800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0">
            <a:extLst>
              <a:ext uri="{FF2B5EF4-FFF2-40B4-BE49-F238E27FC236}">
                <a16:creationId xmlns:a16="http://schemas.microsoft.com/office/drawing/2014/main" id="{3C9BF060-EA5A-4EFC-A00E-D2315C829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5757863"/>
            <a:ext cx="1520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 8 </a:t>
            </a:r>
            <a:r>
              <a:rPr lang="en-GB" altLang="en-US" sz="1600">
                <a:solidFill>
                  <a:srgbClr val="FF0000"/>
                </a:solidFill>
              </a:rPr>
              <a:t>x</a:t>
            </a:r>
            <a:r>
              <a:rPr lang="en-GB" altLang="en-US" sz="2800">
                <a:solidFill>
                  <a:srgbClr val="FF0000"/>
                </a:solidFill>
              </a:rPr>
              <a:t> 12 =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39755E-52E1-4207-9F09-4278133B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325" y="5757863"/>
            <a:ext cx="1233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96cm</a:t>
            </a:r>
            <a:r>
              <a:rPr lang="en-GB" altLang="en-US" sz="2800" baseline="30000">
                <a:solidFill>
                  <a:srgbClr val="FF0000"/>
                </a:solidFill>
              </a:rPr>
              <a:t>3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/>
      <p:bldP spid="23" grpId="0"/>
      <p:bldP spid="18" grpId="0"/>
      <p:bldP spid="19" grpId="0"/>
      <p:bldP spid="26" grpId="0"/>
      <p:bldP spid="27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>
            <a:extLst>
              <a:ext uri="{FF2B5EF4-FFF2-40B4-BE49-F238E27FC236}">
                <a16:creationId xmlns:a16="http://schemas.microsoft.com/office/drawing/2014/main" id="{FF2CEC73-9AC3-4702-9038-02D94CE923F7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368300"/>
            <a:ext cx="7732713" cy="4243388"/>
            <a:chOff x="1440" y="1762"/>
            <a:chExt cx="9540" cy="4178"/>
          </a:xfrm>
        </p:grpSpPr>
        <p:grpSp>
          <p:nvGrpSpPr>
            <p:cNvPr id="7182" name="Group 5">
              <a:extLst>
                <a:ext uri="{FF2B5EF4-FFF2-40B4-BE49-F238E27FC236}">
                  <a16:creationId xmlns:a16="http://schemas.microsoft.com/office/drawing/2014/main" id="{385DCF9C-D374-45D1-B3FA-C72D18CD5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0" y="3600"/>
              <a:ext cx="5400" cy="2340"/>
              <a:chOff x="1800" y="4282"/>
              <a:chExt cx="5400" cy="2340"/>
            </a:xfrm>
          </p:grpSpPr>
          <p:grpSp>
            <p:nvGrpSpPr>
              <p:cNvPr id="7184" name="Group 6">
                <a:extLst>
                  <a:ext uri="{FF2B5EF4-FFF2-40B4-BE49-F238E27FC236}">
                    <a16:creationId xmlns:a16="http://schemas.microsoft.com/office/drawing/2014/main" id="{D1BB0F9D-9368-45DB-ADF7-7CBBD9732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4462"/>
                <a:ext cx="1080" cy="1440"/>
                <a:chOff x="1800" y="4462"/>
                <a:chExt cx="1080" cy="1440"/>
              </a:xfrm>
            </p:grpSpPr>
            <p:sp>
              <p:nvSpPr>
                <p:cNvPr id="7188" name="Text Box 7">
                  <a:extLst>
                    <a:ext uri="{FF2B5EF4-FFF2-40B4-BE49-F238E27FC236}">
                      <a16:creationId xmlns:a16="http://schemas.microsoft.com/office/drawing/2014/main" id="{159E36A4-14E8-4803-9AB6-FE3E5939F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6" y="5362"/>
                  <a:ext cx="1024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/>
                    <a:t>2cm</a:t>
                  </a:r>
                  <a:endParaRPr lang="en-GB" altLang="en-US" sz="4000"/>
                </a:p>
              </p:txBody>
            </p:sp>
            <p:sp>
              <p:nvSpPr>
                <p:cNvPr id="7189" name="Rectangle 8">
                  <a:extLst>
                    <a:ext uri="{FF2B5EF4-FFF2-40B4-BE49-F238E27FC236}">
                      <a16:creationId xmlns:a16="http://schemas.microsoft.com/office/drawing/2014/main" id="{3C00AD3D-EC47-4C39-AF70-1F29C9248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0" y="4462"/>
                  <a:ext cx="1080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  <a:contourClr>
                    <a:srgbClr val="FFFFFF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185" name="Group 9">
                <a:extLst>
                  <a:ext uri="{FF2B5EF4-FFF2-40B4-BE49-F238E27FC236}">
                    <a16:creationId xmlns:a16="http://schemas.microsoft.com/office/drawing/2014/main" id="{F5E181A9-3AE0-4969-B262-41BB9A98C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" y="4282"/>
                <a:ext cx="1980" cy="2340"/>
                <a:chOff x="5220" y="4282"/>
                <a:chExt cx="1980" cy="2340"/>
              </a:xfrm>
            </p:grpSpPr>
            <p:sp>
              <p:nvSpPr>
                <p:cNvPr id="7186" name="Text Box 10">
                  <a:extLst>
                    <a:ext uri="{FF2B5EF4-FFF2-40B4-BE49-F238E27FC236}">
                      <a16:creationId xmlns:a16="http://schemas.microsoft.com/office/drawing/2014/main" id="{DC542023-A59B-409D-8E79-29DEB4DE16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0" y="6082"/>
                  <a:ext cx="114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/>
                    <a:t>6cm</a:t>
                  </a:r>
                  <a:endParaRPr lang="en-GB" altLang="en-US" sz="4000"/>
                </a:p>
              </p:txBody>
            </p:sp>
            <p:sp>
              <p:nvSpPr>
                <p:cNvPr id="7187" name="Rectangle 11">
                  <a:extLst>
                    <a:ext uri="{FF2B5EF4-FFF2-40B4-BE49-F238E27FC236}">
                      <a16:creationId xmlns:a16="http://schemas.microsoft.com/office/drawing/2014/main" id="{248785D4-19CE-4E19-B218-62934C956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4282"/>
                  <a:ext cx="1980" cy="18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20050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  <a:contourClr>
                    <a:srgbClr val="FFFFFF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7183" name="Text Box 12">
              <a:extLst>
                <a:ext uri="{FF2B5EF4-FFF2-40B4-BE49-F238E27FC236}">
                  <a16:creationId xmlns:a16="http://schemas.microsoft.com/office/drawing/2014/main" id="{F625DE56-66F3-49D5-9C5A-6CBBF0A59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762"/>
              <a:ext cx="9540" cy="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Given that the two boxes are similar, calculate the volume of the large box if the small box has a volume of  15ml  </a:t>
              </a:r>
            </a:p>
          </p:txBody>
        </p:sp>
      </p:grp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FC3F5CE-D6FB-440F-B679-CBA5744D9FC1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4637088" y="5783263"/>
          <a:ext cx="1387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03040" progId="Equation.DSMT4">
                  <p:embed/>
                </p:oleObj>
              </mc:Choice>
              <mc:Fallback>
                <p:oleObj name="Equation" r:id="rId2" imgW="482400" imgH="203040" progId="Equation.DSMT4">
                  <p:embed/>
                  <p:pic>
                    <p:nvPicPr>
                      <p:cNvPr id="0" name="Content Placeholder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5783263"/>
                        <a:ext cx="13874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id="{39DBC656-F390-4D2D-879E-49B12A90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4822825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ESF =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C801B87-74B7-47DA-943A-7E7A5071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5845175"/>
            <a:ext cx="3703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volume of large box =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277B8ED2-6540-4645-9A8A-CA511371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5845175"/>
            <a:ext cx="1411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405 ml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58C4FC5B-2DD5-4037-BC32-761D89C4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5846763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C85B9C55-C6E2-440D-AD2F-9D98FA3C8BF3}"/>
              </a:ext>
            </a:extLst>
          </p:cNvPr>
          <p:cNvGrpSpPr>
            <a:grpSpLocks/>
          </p:cNvGrpSpPr>
          <p:nvPr/>
        </p:nvGrpSpPr>
        <p:grpSpPr bwMode="auto">
          <a:xfrm>
            <a:off x="4070350" y="4610100"/>
            <a:ext cx="706438" cy="885825"/>
            <a:chOff x="6212562" y="302504"/>
            <a:chExt cx="706852" cy="887019"/>
          </a:xfrm>
        </p:grpSpPr>
        <p:sp>
          <p:nvSpPr>
            <p:cNvPr id="7179" name="Text Box 15">
              <a:extLst>
                <a:ext uri="{FF2B5EF4-FFF2-40B4-BE49-F238E27FC236}">
                  <a16:creationId xmlns:a16="http://schemas.microsoft.com/office/drawing/2014/main" id="{85F55DB1-5AB8-4D3C-A07F-BE484F2B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378" y="727858"/>
              <a:ext cx="696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2</a:t>
              </a:r>
            </a:p>
          </p:txBody>
        </p:sp>
        <p:sp>
          <p:nvSpPr>
            <p:cNvPr id="7180" name="Text Box 15">
              <a:extLst>
                <a:ext uri="{FF2B5EF4-FFF2-40B4-BE49-F238E27FC236}">
                  <a16:creationId xmlns:a16="http://schemas.microsoft.com/office/drawing/2014/main" id="{60E55D2E-8F93-411C-8DB6-7D4E78F1F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02504"/>
              <a:ext cx="62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 6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981F20-02DA-4BB1-8641-8359DEEEF7D4}"/>
                </a:ext>
              </a:extLst>
            </p:cNvPr>
            <p:cNvCxnSpPr/>
            <p:nvPr/>
          </p:nvCxnSpPr>
          <p:spPr>
            <a:xfrm>
              <a:off x="6341225" y="736476"/>
              <a:ext cx="312920" cy="1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15">
            <a:extLst>
              <a:ext uri="{FF2B5EF4-FFF2-40B4-BE49-F238E27FC236}">
                <a16:creationId xmlns:a16="http://schemas.microsoft.com/office/drawing/2014/main" id="{B53B5B6B-B1A1-4057-85C4-DB5912B0F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4822825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EF8E9D81-1E41-41D8-A183-3F767D8A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822825"/>
            <a:ext cx="334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>
            <a:extLst>
              <a:ext uri="{FF2B5EF4-FFF2-40B4-BE49-F238E27FC236}">
                <a16:creationId xmlns:a16="http://schemas.microsoft.com/office/drawing/2014/main" id="{B476BF2A-591B-4A80-8E56-C9C9B6527A9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28638"/>
            <a:ext cx="7632700" cy="4056062"/>
          </a:xfrm>
          <a:noFill/>
        </p:spPr>
      </p:pic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8C1EC290-775D-4895-ABE1-5C54DA7E601A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108450" y="4581525"/>
          <a:ext cx="12382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304560" progId="Equation.3">
                  <p:embed/>
                </p:oleObj>
              </mc:Choice>
              <mc:Fallback>
                <p:oleObj name="Equation" r:id="rId3" imgW="44424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4581525"/>
                        <a:ext cx="12382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>
            <a:extLst>
              <a:ext uri="{FF2B5EF4-FFF2-40B4-BE49-F238E27FC236}">
                <a16:creationId xmlns:a16="http://schemas.microsoft.com/office/drawing/2014/main" id="{44D161DC-20EE-4680-B3E2-A02F624721CE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663950" y="5745163"/>
          <a:ext cx="15351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79360" progId="Equation.DSMT4">
                  <p:embed/>
                </p:oleObj>
              </mc:Choice>
              <mc:Fallback>
                <p:oleObj name="Equation" r:id="rId5" imgW="64764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5745163"/>
                        <a:ext cx="153511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>
            <a:extLst>
              <a:ext uri="{FF2B5EF4-FFF2-40B4-BE49-F238E27FC236}">
                <a16:creationId xmlns:a16="http://schemas.microsoft.com/office/drawing/2014/main" id="{BD4D695D-1FD2-4B6F-B9D8-54070504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6525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u="sng"/>
              <a:t>Example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4EA36E55-587B-4B32-974F-58A522731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4776788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ESF =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A0F7420E-4AB8-4CAC-BC5A-8A260894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5848350"/>
            <a:ext cx="322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volume of large jug =</a:t>
            </a:r>
          </a:p>
        </p:txBody>
      </p:sp>
      <p:graphicFrame>
        <p:nvGraphicFramePr>
          <p:cNvPr id="11279" name="Object 15">
            <a:extLst>
              <a:ext uri="{FF2B5EF4-FFF2-40B4-BE49-F238E27FC236}">
                <a16:creationId xmlns:a16="http://schemas.microsoft.com/office/drawing/2014/main" id="{96A3F825-CE67-4FF6-8F11-EE9AEE912F2D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5735638" y="5822950"/>
          <a:ext cx="1296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822950"/>
                        <a:ext cx="1296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Text Box 18">
            <a:extLst>
              <a:ext uri="{FF2B5EF4-FFF2-40B4-BE49-F238E27FC236}">
                <a16:creationId xmlns:a16="http://schemas.microsoft.com/office/drawing/2014/main" id="{957D375B-1336-451F-A19E-BE085271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5848350"/>
            <a:ext cx="149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2.7 litres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D30E4803-50D2-48E4-8634-EEA359C5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584835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5" grpId="0"/>
      <p:bldP spid="11282" grpId="0"/>
      <p:bldP spid="112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4">
            <a:extLst>
              <a:ext uri="{FF2B5EF4-FFF2-40B4-BE49-F238E27FC236}">
                <a16:creationId xmlns:a16="http://schemas.microsoft.com/office/drawing/2014/main" id="{FD081B00-5129-48D1-8369-56172E1D274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4313"/>
            <a:ext cx="8424863" cy="4032250"/>
          </a:xfrm>
          <a:noFill/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C4EC4E74-CB8F-451E-96ED-1A081C47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140200"/>
            <a:ext cx="255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 SD : B = 4 : 3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C104484-B42F-42A6-A091-21DAF9A1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4140200"/>
            <a:ext cx="2157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SD : M = 8 : 5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3A34749-D0CA-455C-BBDA-AB962340F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5" y="4735513"/>
          <a:ext cx="4857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735513"/>
                        <a:ext cx="4857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097C090A-5CED-4516-81DA-3C1C2C51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941888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(b) RSF =</a:t>
            </a:r>
          </a:p>
        </p:txBody>
      </p:sp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0734A813-8D73-43E0-96D5-50E9FCBA9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763" y="4835525"/>
          <a:ext cx="3276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279360" progId="Equation.DSMT4">
                  <p:embed/>
                </p:oleObj>
              </mc:Choice>
              <mc:Fallback>
                <p:oleObj name="Equation" r:id="rId5" imgW="135864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835525"/>
                        <a:ext cx="32766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>
            <a:extLst>
              <a:ext uri="{FF2B5EF4-FFF2-40B4-BE49-F238E27FC236}">
                <a16:creationId xmlns:a16="http://schemas.microsoft.com/office/drawing/2014/main" id="{999A97E8-C323-466E-B3F5-7D076563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941888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900cm</a:t>
            </a:r>
            <a:r>
              <a:rPr lang="en-GB" altLang="en-US" baseline="30000"/>
              <a:t>2</a:t>
            </a:r>
            <a:endParaRPr lang="en-GB" altLang="en-US"/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16E271F5-DEA7-4765-B8B9-ED3BD0041E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6113" y="5703888"/>
          <a:ext cx="9715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5703888"/>
                        <a:ext cx="9715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AA9BAD12-190F-4D7C-BE4D-8B4B0A6EB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868988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(c) RSF =</a:t>
            </a:r>
          </a:p>
        </p:txBody>
      </p:sp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1EE2B381-9C01-44B9-878C-F946E0711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6575" y="5762625"/>
          <a:ext cx="37671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62040" imgH="279360" progId="Equation.DSMT4">
                  <p:embed/>
                </p:oleObj>
              </mc:Choice>
              <mc:Fallback>
                <p:oleObj name="Equation" r:id="rId9" imgW="156204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5762625"/>
                        <a:ext cx="37671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>
            <a:extLst>
              <a:ext uri="{FF2B5EF4-FFF2-40B4-BE49-F238E27FC236}">
                <a16:creationId xmlns:a16="http://schemas.microsoft.com/office/drawing/2014/main" id="{88265BED-745D-4B79-ABBC-F41467EE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868988"/>
            <a:ext cx="185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1562.5cm</a:t>
            </a:r>
            <a:r>
              <a:rPr lang="en-GB" altLang="en-US" baseline="30000"/>
              <a:t>3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69AEBA74-201F-4311-8AEF-9DA34B8E96B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273050" y="438150"/>
            <a:ext cx="8280400" cy="2447925"/>
          </a:xfrm>
          <a:noFill/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2DAF6696-9EB5-42A9-90D0-F448ECE3F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2600" y="3316288"/>
          <a:ext cx="1457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228600" progId="Equation.DSMT4">
                  <p:embed/>
                </p:oleObj>
              </mc:Choice>
              <mc:Fallback>
                <p:oleObj name="Equation" r:id="rId3" imgW="380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316288"/>
                        <a:ext cx="14573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E17841EC-EB97-495F-A608-C20641BE28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7938" y="4776788"/>
          <a:ext cx="16414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79360" progId="Equation.DSMT4">
                  <p:embed/>
                </p:oleObj>
              </mc:Choice>
              <mc:Fallback>
                <p:oleObj name="Equation" r:id="rId5" imgW="60948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776788"/>
                        <a:ext cx="16414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E6580EFE-6F15-41AF-BC7D-3E720AE0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3522663"/>
            <a:ext cx="1281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ESF =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C58E226-4D3D-4284-99EC-D6B7CA8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924425"/>
            <a:ext cx="322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volume of large jug =</a:t>
            </a: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98347276-17A9-4511-9F6F-1F7F9F174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4688" y="4870450"/>
          <a:ext cx="1349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4870450"/>
                        <a:ext cx="13493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>
            <a:extLst>
              <a:ext uri="{FF2B5EF4-FFF2-40B4-BE49-F238E27FC236}">
                <a16:creationId xmlns:a16="http://schemas.microsoft.com/office/drawing/2014/main" id="{F087F5DF-83D4-4154-BB64-ED0D83C5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4921250"/>
            <a:ext cx="126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£1.35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C1A7AE96-A8AD-4AB6-BBA5-9C0906B1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92442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AD6FE9C2-59E4-4A81-92B8-27C18268C7D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296863" y="309563"/>
            <a:ext cx="8208962" cy="2232025"/>
          </a:xfrm>
          <a:noFill/>
        </p:spPr>
      </p:pic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E8654E3B-EF5F-43E8-9132-8619DB1E3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0638" y="2771775"/>
          <a:ext cx="16986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771775"/>
                        <a:ext cx="16986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1E1FA7C6-9AFE-4DB8-B254-7D9B21223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75" y="4795838"/>
          <a:ext cx="14017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4795838"/>
                        <a:ext cx="14017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AE88017C-A2F0-495D-B11F-7E5BA429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2949575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(SF )</a:t>
            </a:r>
            <a:r>
              <a:rPr lang="en-GB" altLang="en-US" baseline="30000"/>
              <a:t>3</a:t>
            </a:r>
            <a:r>
              <a:rPr lang="en-GB" altLang="en-US"/>
              <a:t> =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17CAAC3-3D37-4A86-A09B-945C1A33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892675"/>
            <a:ext cx="468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surface area ratio = (SF)</a:t>
            </a:r>
            <a:r>
              <a:rPr lang="en-GB" altLang="en-US" baseline="30000"/>
              <a:t>2</a:t>
            </a:r>
            <a:r>
              <a:rPr lang="en-GB" altLang="en-US"/>
              <a:t> = 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F68CFBEF-A275-4F25-9F20-8A82B128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4892675"/>
            <a:ext cx="107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 4.64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1E585AD-F630-4F4F-8D6F-DA2FB600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687763"/>
            <a:ext cx="237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SF = 2.1544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DF3A00FC-EE3A-44FC-9BB6-803E2E47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907088"/>
            <a:ext cx="791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Ratio of their surface area is 1 : 4.6 (to 1 d.p.)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58D49F-F3AA-488D-ADEA-38A1E3EFE34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09600"/>
            <a:ext cx="8077200" cy="5478463"/>
            <a:chOff x="240" y="384"/>
            <a:chExt cx="5088" cy="3451"/>
          </a:xfrm>
        </p:grpSpPr>
        <p:sp>
          <p:nvSpPr>
            <p:cNvPr id="45059" name="Text Box 3">
              <a:extLst>
                <a:ext uri="{FF2B5EF4-FFF2-40B4-BE49-F238E27FC236}">
                  <a16:creationId xmlns:a16="http://schemas.microsoft.com/office/drawing/2014/main" id="{3460D8EA-72B9-4AD7-8AE5-B0DEB78B6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4"/>
              <a:ext cx="2832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/>
                <a:t>Conditions for similarity</a:t>
              </a:r>
            </a:p>
          </p:txBody>
        </p:sp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40380BEB-DA8B-4702-8DFB-9AF1701CA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16"/>
              <a:ext cx="5088" cy="9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Two shapes are similar only when: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altLang="en-US">
                  <a:solidFill>
                    <a:schemeClr val="accent2"/>
                  </a:solidFill>
                </a:rPr>
                <a:t>Corresponding sides are in proportion  </a:t>
              </a:r>
              <a:r>
                <a:rPr lang="en-GB" altLang="en-US" b="1">
                  <a:solidFill>
                    <a:srgbClr val="FF0066"/>
                  </a:solidFill>
                </a:rPr>
                <a:t>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altLang="en-US">
                  <a:solidFill>
                    <a:schemeClr val="accent2"/>
                  </a:solidFill>
                </a:rPr>
                <a:t>Corresponding angles are equal</a:t>
              </a:r>
            </a:p>
          </p:txBody>
        </p:sp>
        <p:sp>
          <p:nvSpPr>
            <p:cNvPr id="45061" name="Rectangle 5">
              <a:extLst>
                <a:ext uri="{FF2B5EF4-FFF2-40B4-BE49-F238E27FC236}">
                  <a16:creationId xmlns:a16="http://schemas.microsoft.com/office/drawing/2014/main" id="{38418A5D-7E1E-42A1-9A9B-E16159471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60"/>
              <a:ext cx="960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2" name="Rectangle 6">
              <a:extLst>
                <a:ext uri="{FF2B5EF4-FFF2-40B4-BE49-F238E27FC236}">
                  <a16:creationId xmlns:a16="http://schemas.microsoft.com/office/drawing/2014/main" id="{326B5DC6-80A7-40E0-A9EE-E353BF35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60"/>
              <a:ext cx="158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Rectangle 7">
              <a:extLst>
                <a:ext uri="{FF2B5EF4-FFF2-40B4-BE49-F238E27FC236}">
                  <a16:creationId xmlns:a16="http://schemas.microsoft.com/office/drawing/2014/main" id="{E3EA7F89-3FF8-4695-8280-561115BF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62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Text Box 8">
              <a:extLst>
                <a:ext uri="{FF2B5EF4-FFF2-40B4-BE49-F238E27FC236}">
                  <a16:creationId xmlns:a16="http://schemas.microsoft.com/office/drawing/2014/main" id="{A1481FC1-4BEA-4984-BC3E-BE401F9EA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312"/>
              <a:ext cx="4512" cy="52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All rectangles are </a:t>
              </a:r>
              <a:r>
                <a:rPr lang="en-GB" altLang="en-US" b="1"/>
                <a:t>not</a:t>
              </a:r>
              <a:r>
                <a:rPr lang="en-GB" altLang="en-US"/>
                <a:t> similar to one another since only condition number 2 is true.</a:t>
              </a:r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32D612F-CD7D-4F0A-BB66-23D63C0F2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65D3-E9B7-4D80-B824-042F03DE875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448E641-C434-49FC-B515-1DE09617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CBE173E-BF38-4409-BC67-FB634E96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990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247278E7-C9C0-4395-9D74-73D11B8F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Now try TJ 4+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Ex 20.5</a:t>
            </a:r>
          </a:p>
          <a:p>
            <a:pPr algn="ctr" eaLnBrk="1" hangingPunct="1"/>
            <a:r>
              <a:rPr lang="en-GB" altLang="en-US" sz="3600"/>
              <a:t>Ch 20 (page 175)</a:t>
            </a:r>
          </a:p>
        </p:txBody>
      </p:sp>
      <p:pic>
        <p:nvPicPr>
          <p:cNvPr id="70662" name="Picture 4" descr="ag00463_">
            <a:extLst>
              <a:ext uri="{FF2B5EF4-FFF2-40B4-BE49-F238E27FC236}">
                <a16:creationId xmlns:a16="http://schemas.microsoft.com/office/drawing/2014/main" id="{7BB72F6E-6BBB-432E-ACEE-A69199232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5" descr="scottishflag">
            <a:extLst>
              <a:ext uri="{FF2B5EF4-FFF2-40B4-BE49-F238E27FC236}">
                <a16:creationId xmlns:a16="http://schemas.microsoft.com/office/drawing/2014/main" id="{9B21EEFD-6678-410F-9045-A52727BDAC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6" descr="Office Objects 0572">
            <a:extLst>
              <a:ext uri="{FF2B5EF4-FFF2-40B4-BE49-F238E27FC236}">
                <a16:creationId xmlns:a16="http://schemas.microsoft.com/office/drawing/2014/main" id="{D0C18E96-8D94-4C62-B6A9-4E47D068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7" descr="scottishflag">
            <a:extLst>
              <a:ext uri="{FF2B5EF4-FFF2-40B4-BE49-F238E27FC236}">
                <a16:creationId xmlns:a16="http://schemas.microsoft.com/office/drawing/2014/main" id="{9DDA2B4A-1CD5-4673-AB8F-B9F56EBE8A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8">
            <a:extLst>
              <a:ext uri="{FF2B5EF4-FFF2-40B4-BE49-F238E27FC236}">
                <a16:creationId xmlns:a16="http://schemas.microsoft.com/office/drawing/2014/main" id="{C39A7F20-E4DA-48F3-B552-D64E3B0CCA7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48DC005-CA20-4DA6-AB2A-A9566ACB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Volume Similarity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696D6C54">
            <a:extLst>
              <a:ext uri="{FF2B5EF4-FFF2-40B4-BE49-F238E27FC236}">
                <a16:creationId xmlns:a16="http://schemas.microsoft.com/office/drawing/2014/main" id="{04362CA4-BD37-4DDA-BB7F-2EA5B556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86925" r="11913" b="3496"/>
          <a:stretch>
            <a:fillRect/>
          </a:stretch>
        </p:blipFill>
        <p:spPr bwMode="auto">
          <a:xfrm>
            <a:off x="395288" y="4437063"/>
            <a:ext cx="84248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696D6C54">
            <a:extLst>
              <a:ext uri="{FF2B5EF4-FFF2-40B4-BE49-F238E27FC236}">
                <a16:creationId xmlns:a16="http://schemas.microsoft.com/office/drawing/2014/main" id="{7AA43F88-7DFA-444B-B9A8-6C051B39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58299" r="20616" b="18330"/>
          <a:stretch>
            <a:fillRect/>
          </a:stretch>
        </p:blipFill>
        <p:spPr bwMode="auto">
          <a:xfrm>
            <a:off x="900113" y="1484313"/>
            <a:ext cx="46815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696D6C54">
            <a:extLst>
              <a:ext uri="{FF2B5EF4-FFF2-40B4-BE49-F238E27FC236}">
                <a16:creationId xmlns:a16="http://schemas.microsoft.com/office/drawing/2014/main" id="{8E1753F6-1A74-4F99-B4A4-B661FFA4E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47446" r="26726" b="46725"/>
          <a:stretch>
            <a:fillRect/>
          </a:stretch>
        </p:blipFill>
        <p:spPr bwMode="auto">
          <a:xfrm>
            <a:off x="395288" y="260350"/>
            <a:ext cx="72723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AB8B79BB-B708-44A5-B3B4-EFC2AEA9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30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>
            <a:extLst>
              <a:ext uri="{FF2B5EF4-FFF2-40B4-BE49-F238E27FC236}">
                <a16:creationId xmlns:a16="http://schemas.microsoft.com/office/drawing/2014/main" id="{34C3EA75-FFEE-4D33-A163-1F23E2F6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1700"/>
            <a:ext cx="198913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A5C0D316-900A-4924-9F2C-D918A7CB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19383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>
            <a:extLst>
              <a:ext uri="{FF2B5EF4-FFF2-40B4-BE49-F238E27FC236}">
                <a16:creationId xmlns:a16="http://schemas.microsoft.com/office/drawing/2014/main" id="{A0EC67A5-2266-48D5-AA59-534A0A3D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451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>
            <a:extLst>
              <a:ext uri="{FF2B5EF4-FFF2-40B4-BE49-F238E27FC236}">
                <a16:creationId xmlns:a16="http://schemas.microsoft.com/office/drawing/2014/main" id="{E390277F-BB31-4C6E-A9E6-46CD52BE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284321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>
            <a:extLst>
              <a:ext uri="{FF2B5EF4-FFF2-40B4-BE49-F238E27FC236}">
                <a16:creationId xmlns:a16="http://schemas.microsoft.com/office/drawing/2014/main" id="{D451E22A-0467-4241-BD7D-7A6ADFD2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5132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2AD2B1DE-B1CB-4D1C-91B9-A6C0E5E8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6771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68ED643B-1484-4405-B17C-30B35FE6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24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:a16="http://schemas.microsoft.com/office/drawing/2014/main" id="{63510D4D-4858-4E3C-B4F0-233CFE51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85693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>
            <a:extLst>
              <a:ext uri="{FF2B5EF4-FFF2-40B4-BE49-F238E27FC236}">
                <a16:creationId xmlns:a16="http://schemas.microsoft.com/office/drawing/2014/main" id="{D2DD603E-691B-4E95-BBE4-0B5EA8CB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3498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7BFF4DE4-76BD-401A-94B0-A4CFEAD7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57594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soCF917">
            <a:extLst>
              <a:ext uri="{FF2B5EF4-FFF2-40B4-BE49-F238E27FC236}">
                <a16:creationId xmlns:a16="http://schemas.microsoft.com/office/drawing/2014/main" id="{98E55EC0-369E-4496-9092-970108E6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2" t="71393"/>
          <a:stretch>
            <a:fillRect/>
          </a:stretch>
        </p:blipFill>
        <p:spPr bwMode="auto">
          <a:xfrm>
            <a:off x="6084888" y="3413125"/>
            <a:ext cx="218281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msoCF917">
            <a:extLst>
              <a:ext uri="{FF2B5EF4-FFF2-40B4-BE49-F238E27FC236}">
                <a16:creationId xmlns:a16="http://schemas.microsoft.com/office/drawing/2014/main" id="{B0FF00DD-A8F7-4D81-A9F2-360E1B5F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0250" r="35468" b="48907"/>
          <a:stretch>
            <a:fillRect/>
          </a:stretch>
        </p:blipFill>
        <p:spPr bwMode="auto">
          <a:xfrm>
            <a:off x="395288" y="404813"/>
            <a:ext cx="5867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msoCF917">
            <a:extLst>
              <a:ext uri="{FF2B5EF4-FFF2-40B4-BE49-F238E27FC236}">
                <a16:creationId xmlns:a16="http://schemas.microsoft.com/office/drawing/2014/main" id="{D2383386-FDD9-49F4-B303-97CB6372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t="36484" r="5998" b="27783"/>
          <a:stretch>
            <a:fillRect/>
          </a:stretch>
        </p:blipFill>
        <p:spPr bwMode="auto">
          <a:xfrm>
            <a:off x="7164388" y="260350"/>
            <a:ext cx="1223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msoCF917">
            <a:extLst>
              <a:ext uri="{FF2B5EF4-FFF2-40B4-BE49-F238E27FC236}">
                <a16:creationId xmlns:a16="http://schemas.microsoft.com/office/drawing/2014/main" id="{979E152F-8E6A-41AF-991E-5DA1EC7C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75456" r="35468" b="13947"/>
          <a:stretch>
            <a:fillRect/>
          </a:stretch>
        </p:blipFill>
        <p:spPr bwMode="auto">
          <a:xfrm>
            <a:off x="395288" y="3213100"/>
            <a:ext cx="5795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DA3C3E0F-8863-40C3-9EDE-5687A1DE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1724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37CC956">
            <a:extLst>
              <a:ext uri="{FF2B5EF4-FFF2-40B4-BE49-F238E27FC236}">
                <a16:creationId xmlns:a16="http://schemas.microsoft.com/office/drawing/2014/main" id="{BC387395-968B-46A6-B549-C5B8EFF5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72627" r="17731"/>
          <a:stretch>
            <a:fillRect/>
          </a:stretch>
        </p:blipFill>
        <p:spPr bwMode="auto">
          <a:xfrm>
            <a:off x="539750" y="3716338"/>
            <a:ext cx="73453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137CC956">
            <a:extLst>
              <a:ext uri="{FF2B5EF4-FFF2-40B4-BE49-F238E27FC236}">
                <a16:creationId xmlns:a16="http://schemas.microsoft.com/office/drawing/2014/main" id="{775306A1-923E-455E-B4CA-255D19E5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8" t="15933" r="6210" b="33910"/>
          <a:stretch>
            <a:fillRect/>
          </a:stretch>
        </p:blipFill>
        <p:spPr bwMode="auto">
          <a:xfrm>
            <a:off x="3997325" y="476250"/>
            <a:ext cx="48958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137CC956">
            <a:extLst>
              <a:ext uri="{FF2B5EF4-FFF2-40B4-BE49-F238E27FC236}">
                <a16:creationId xmlns:a16="http://schemas.microsoft.com/office/drawing/2014/main" id="{F60AB65E-8739-48D0-9C68-295C50A4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5864" r="62018" b="72746"/>
          <a:stretch>
            <a:fillRect/>
          </a:stretch>
        </p:blipFill>
        <p:spPr bwMode="auto">
          <a:xfrm>
            <a:off x="395288" y="395288"/>
            <a:ext cx="33845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Rectangle 5">
            <a:extLst>
              <a:ext uri="{FF2B5EF4-FFF2-40B4-BE49-F238E27FC236}">
                <a16:creationId xmlns:a16="http://schemas.microsoft.com/office/drawing/2014/main" id="{5F3533EC-F84D-43E9-B1C7-EBD51BD31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0481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so28194">
            <a:extLst>
              <a:ext uri="{FF2B5EF4-FFF2-40B4-BE49-F238E27FC236}">
                <a16:creationId xmlns:a16="http://schemas.microsoft.com/office/drawing/2014/main" id="{3385ABF9-ABF4-431A-AE3C-4AF3DDC3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9084" r="47910" b="59909"/>
          <a:stretch>
            <a:fillRect/>
          </a:stretch>
        </p:blipFill>
        <p:spPr bwMode="auto">
          <a:xfrm>
            <a:off x="4859338" y="1341438"/>
            <a:ext cx="34575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mso28194">
            <a:extLst>
              <a:ext uri="{FF2B5EF4-FFF2-40B4-BE49-F238E27FC236}">
                <a16:creationId xmlns:a16="http://schemas.microsoft.com/office/drawing/2014/main" id="{E2D90EF3-9E56-4D65-837A-7A706100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41008" r="18848" b="51682"/>
          <a:stretch>
            <a:fillRect/>
          </a:stretch>
        </p:blipFill>
        <p:spPr bwMode="auto">
          <a:xfrm>
            <a:off x="217488" y="4652963"/>
            <a:ext cx="86756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mso28194">
            <a:extLst>
              <a:ext uri="{FF2B5EF4-FFF2-40B4-BE49-F238E27FC236}">
                <a16:creationId xmlns:a16="http://schemas.microsoft.com/office/drawing/2014/main" id="{EB685501-2321-4379-B20B-680D839E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218" r="18848" b="85025"/>
          <a:stretch>
            <a:fillRect/>
          </a:stretch>
        </p:blipFill>
        <p:spPr bwMode="auto">
          <a:xfrm>
            <a:off x="0" y="260350"/>
            <a:ext cx="86756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4640A5-492D-416D-84AF-C868B6A5065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85800"/>
            <a:ext cx="8534400" cy="5410200"/>
            <a:chOff x="144" y="432"/>
            <a:chExt cx="5376" cy="3408"/>
          </a:xfrm>
        </p:grpSpPr>
        <p:sp>
          <p:nvSpPr>
            <p:cNvPr id="46084" name="Line 3">
              <a:extLst>
                <a:ext uri="{FF2B5EF4-FFF2-40B4-BE49-F238E27FC236}">
                  <a16:creationId xmlns:a16="http://schemas.microsoft.com/office/drawing/2014/main" id="{2493A4D3-BAFC-4DEE-A2A6-629DA4C01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112"/>
              <a:ext cx="67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5" name="Group 4">
              <a:extLst>
                <a:ext uri="{FF2B5EF4-FFF2-40B4-BE49-F238E27FC236}">
                  <a16:creationId xmlns:a16="http://schemas.microsoft.com/office/drawing/2014/main" id="{F544E3F9-1D90-4002-9A83-0DB996C62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32"/>
              <a:ext cx="5376" cy="3408"/>
              <a:chOff x="144" y="432"/>
              <a:chExt cx="5376" cy="3408"/>
            </a:xfrm>
          </p:grpSpPr>
          <p:sp>
            <p:nvSpPr>
              <p:cNvPr id="46086" name="Text Box 5">
                <a:extLst>
                  <a:ext uri="{FF2B5EF4-FFF2-40B4-BE49-F238E27FC236}">
                    <a16:creationId xmlns:a16="http://schemas.microsoft.com/office/drawing/2014/main" id="{E7FF857A-D4EF-4FDB-A8FC-8F285CF24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432"/>
                <a:ext cx="5184" cy="25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>
                    <a:solidFill>
                      <a:srgbClr val="FFFFCC"/>
                    </a:solidFill>
                  </a:rPr>
                  <a:t>If two objects are similar then one is an </a:t>
                </a:r>
                <a:r>
                  <a:rPr lang="en-GB" altLang="en-US" sz="2000">
                    <a:solidFill>
                      <a:srgbClr val="FF99FF"/>
                    </a:solidFill>
                  </a:rPr>
                  <a:t>enlargement</a:t>
                </a:r>
                <a:r>
                  <a:rPr lang="en-GB" altLang="en-US" sz="2000">
                    <a:solidFill>
                      <a:srgbClr val="FFFFCC"/>
                    </a:solidFill>
                  </a:rPr>
                  <a:t> of the other</a:t>
                </a:r>
              </a:p>
            </p:txBody>
          </p:sp>
          <p:sp>
            <p:nvSpPr>
              <p:cNvPr id="46087" name="Rectangle 6" descr="Granite">
                <a:extLst>
                  <a:ext uri="{FF2B5EF4-FFF2-40B4-BE49-F238E27FC236}">
                    <a16:creationId xmlns:a16="http://schemas.microsoft.com/office/drawing/2014/main" id="{A1020367-D11B-4CD4-B84A-47F94240C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968"/>
                <a:ext cx="1632" cy="67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88" name="Rectangle 7" descr="Granite">
                <a:extLst>
                  <a:ext uri="{FF2B5EF4-FFF2-40B4-BE49-F238E27FC236}">
                    <a16:creationId xmlns:a16="http://schemas.microsoft.com/office/drawing/2014/main" id="{C47B4C6F-CE83-4858-966D-019660E24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2448" cy="1248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89" name="Text Box 8">
                <a:extLst>
                  <a:ext uri="{FF2B5EF4-FFF2-40B4-BE49-F238E27FC236}">
                    <a16:creationId xmlns:a16="http://schemas.microsoft.com/office/drawing/2014/main" id="{B961EAB6-4A29-4560-BCD7-B4495457E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12"/>
                <a:ext cx="4944" cy="53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/>
                  <a:t>The rectangles below are </a:t>
                </a:r>
                <a:r>
                  <a:rPr lang="en-GB" altLang="en-US" sz="2000" b="1"/>
                  <a:t>similar</a:t>
                </a:r>
                <a:r>
                  <a:rPr lang="en-GB" altLang="en-US" sz="2000"/>
                  <a:t>: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/>
                  <a:t>Find the scale factor of enlargement that maps A to B</a:t>
                </a:r>
              </a:p>
            </p:txBody>
          </p:sp>
          <p:sp>
            <p:nvSpPr>
              <p:cNvPr id="46090" name="Text Box 9">
                <a:extLst>
                  <a:ext uri="{FF2B5EF4-FFF2-40B4-BE49-F238E27FC236}">
                    <a16:creationId xmlns:a16="http://schemas.microsoft.com/office/drawing/2014/main" id="{546BDA31-18A7-4E17-8ED8-228D5F197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208"/>
                <a:ext cx="432" cy="29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</a:rPr>
                  <a:t>A</a:t>
                </a:r>
              </a:p>
            </p:txBody>
          </p:sp>
          <p:sp>
            <p:nvSpPr>
              <p:cNvPr id="46091" name="Text Box 10">
                <a:extLst>
                  <a:ext uri="{FF2B5EF4-FFF2-40B4-BE49-F238E27FC236}">
                    <a16:creationId xmlns:a16="http://schemas.microsoft.com/office/drawing/2014/main" id="{EE38382A-4D58-47B8-8DA8-5CE7F034C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120"/>
                <a:ext cx="432" cy="29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</a:rPr>
                  <a:t>B</a:t>
                </a:r>
              </a:p>
            </p:txBody>
          </p:sp>
          <p:sp>
            <p:nvSpPr>
              <p:cNvPr id="46092" name="Text Box 11">
                <a:extLst>
                  <a:ext uri="{FF2B5EF4-FFF2-40B4-BE49-F238E27FC236}">
                    <a16:creationId xmlns:a16="http://schemas.microsoft.com/office/drawing/2014/main" id="{1FF7BDD8-60A2-46A3-A9AF-13F5BD557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632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/>
                  <a:t>8 cm</a:t>
                </a:r>
              </a:p>
            </p:txBody>
          </p:sp>
          <p:sp>
            <p:nvSpPr>
              <p:cNvPr id="46093" name="Text Box 12">
                <a:extLst>
                  <a:ext uri="{FF2B5EF4-FFF2-40B4-BE49-F238E27FC236}">
                    <a16:creationId xmlns:a16="http://schemas.microsoft.com/office/drawing/2014/main" id="{8270A1D8-CAB4-4A13-BE4A-D441D3456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2304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/>
                  <a:t>16 cm</a:t>
                </a:r>
              </a:p>
            </p:txBody>
          </p:sp>
          <p:sp>
            <p:nvSpPr>
              <p:cNvPr id="46094" name="Text Box 13">
                <a:extLst>
                  <a:ext uri="{FF2B5EF4-FFF2-40B4-BE49-F238E27FC236}">
                    <a16:creationId xmlns:a16="http://schemas.microsoft.com/office/drawing/2014/main" id="{7E1EA11B-E06C-4BDF-AB47-DE7D74A6E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25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/>
                  <a:t>5 cm</a:t>
                </a:r>
              </a:p>
            </p:txBody>
          </p:sp>
          <p:sp>
            <p:nvSpPr>
              <p:cNvPr id="46095" name="Text Box 14">
                <a:extLst>
                  <a:ext uri="{FF2B5EF4-FFF2-40B4-BE49-F238E27FC236}">
                    <a16:creationId xmlns:a16="http://schemas.microsoft.com/office/drawing/2014/main" id="{D44C8EF9-8704-49EF-976F-8A7AE9EF2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120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/>
                  <a:t>10 cm</a:t>
                </a:r>
              </a:p>
            </p:txBody>
          </p:sp>
          <p:sp>
            <p:nvSpPr>
              <p:cNvPr id="46096" name="Text Box 15">
                <a:extLst>
                  <a:ext uri="{FF2B5EF4-FFF2-40B4-BE49-F238E27FC236}">
                    <a16:creationId xmlns:a16="http://schemas.microsoft.com/office/drawing/2014/main" id="{CF41F6BE-61E8-408D-AEF4-A2A012D5E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1920"/>
                <a:ext cx="1440" cy="288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/>
                  <a:t>Not to scale!</a:t>
                </a:r>
              </a:p>
            </p:txBody>
          </p:sp>
        </p:grpSp>
      </p:grpSp>
      <p:sp>
        <p:nvSpPr>
          <p:cNvPr id="7184" name="Text Box 16">
            <a:extLst>
              <a:ext uri="{FF2B5EF4-FFF2-40B4-BE49-F238E27FC236}">
                <a16:creationId xmlns:a16="http://schemas.microsoft.com/office/drawing/2014/main" id="{EEE2B648-0C1B-4408-BEAA-5501A795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2209800" cy="1079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Scale factor = </a:t>
            </a:r>
            <a:r>
              <a:rPr lang="en-GB" altLang="en-US" sz="1600" b="1">
                <a:solidFill>
                  <a:schemeClr val="accent2"/>
                </a:solidFill>
              </a:rPr>
              <a:t>x2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Note that B to 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would be x ½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4F874689-5FCB-49B7-8BF3-E59D7050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/>
          <a:stretch>
            <a:fillRect/>
          </a:stretch>
        </p:blipFill>
        <p:spPr bwMode="auto">
          <a:xfrm>
            <a:off x="323850" y="115888"/>
            <a:ext cx="83518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899" name="Group 3">
            <a:extLst>
              <a:ext uri="{FF2B5EF4-FFF2-40B4-BE49-F238E27FC236}">
                <a16:creationId xmlns:a16="http://schemas.microsoft.com/office/drawing/2014/main" id="{8B7CF563-D0BD-46B7-9CD5-4648A4CCBA8D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1277938"/>
            <a:ext cx="6464300" cy="1790700"/>
            <a:chOff x="780" y="3220"/>
            <a:chExt cx="7660" cy="2200"/>
          </a:xfrm>
        </p:grpSpPr>
        <p:pic>
          <p:nvPicPr>
            <p:cNvPr id="80905" name="Picture 4">
              <a:extLst>
                <a:ext uri="{FF2B5EF4-FFF2-40B4-BE49-F238E27FC236}">
                  <a16:creationId xmlns:a16="http://schemas.microsoft.com/office/drawing/2014/main" id="{CF9A3692-6D08-4BA2-9FFD-7B498A25F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220"/>
              <a:ext cx="7660" cy="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6" name="Picture 5">
              <a:extLst>
                <a:ext uri="{FF2B5EF4-FFF2-40B4-BE49-F238E27FC236}">
                  <a16:creationId xmlns:a16="http://schemas.microsoft.com/office/drawing/2014/main" id="{828E7134-4BFC-4A14-B7B0-7001FC003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3480"/>
              <a:ext cx="110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0" name="Picture 6">
            <a:extLst>
              <a:ext uri="{FF2B5EF4-FFF2-40B4-BE49-F238E27FC236}">
                <a16:creationId xmlns:a16="http://schemas.microsoft.com/office/drawing/2014/main" id="{EE366919-02BA-4250-B10C-93D401FF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28963"/>
            <a:ext cx="6359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1" name="Group 7">
            <a:extLst>
              <a:ext uri="{FF2B5EF4-FFF2-40B4-BE49-F238E27FC236}">
                <a16:creationId xmlns:a16="http://schemas.microsoft.com/office/drawing/2014/main" id="{FD20BBB3-3BED-451A-9B5E-92DC481CD506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500438"/>
            <a:ext cx="6011863" cy="2133600"/>
            <a:chOff x="720" y="7760"/>
            <a:chExt cx="6960" cy="3760"/>
          </a:xfrm>
        </p:grpSpPr>
        <p:pic>
          <p:nvPicPr>
            <p:cNvPr id="80903" name="Picture 8">
              <a:extLst>
                <a:ext uri="{FF2B5EF4-FFF2-40B4-BE49-F238E27FC236}">
                  <a16:creationId xmlns:a16="http://schemas.microsoft.com/office/drawing/2014/main" id="{C662A9A1-FD19-40CF-9EEC-7A199E44C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760"/>
              <a:ext cx="6960" cy="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4" name="Picture 9">
              <a:extLst>
                <a:ext uri="{FF2B5EF4-FFF2-40B4-BE49-F238E27FC236}">
                  <a16:creationId xmlns:a16="http://schemas.microsoft.com/office/drawing/2014/main" id="{AAF03146-2F97-45BD-8BB1-4CF1FB497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" y="8560"/>
              <a:ext cx="108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2" name="Picture 10">
            <a:extLst>
              <a:ext uri="{FF2B5EF4-FFF2-40B4-BE49-F238E27FC236}">
                <a16:creationId xmlns:a16="http://schemas.microsoft.com/office/drawing/2014/main" id="{732F0A5C-7F20-4B8F-8E46-C197ED08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3"/>
          <a:stretch>
            <a:fillRect/>
          </a:stretch>
        </p:blipFill>
        <p:spPr bwMode="auto">
          <a:xfrm>
            <a:off x="355600" y="5740400"/>
            <a:ext cx="8788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5">
            <a:extLst>
              <a:ext uri="{FF2B5EF4-FFF2-40B4-BE49-F238E27FC236}">
                <a16:creationId xmlns:a16="http://schemas.microsoft.com/office/drawing/2014/main" id="{214E3728-BE4C-4B39-87B7-01773494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325938"/>
            <a:ext cx="895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Given the shapes are similar, find the values </a:t>
            </a:r>
            <a:r>
              <a:rPr lang="en-GB" altLang="en-US">
                <a:solidFill>
                  <a:srgbClr val="FF0000"/>
                </a:solidFill>
              </a:rPr>
              <a:t>y</a:t>
            </a:r>
            <a:r>
              <a:rPr lang="en-GB" altLang="en-US"/>
              <a:t> and </a:t>
            </a:r>
            <a:r>
              <a:rPr lang="en-GB" altLang="en-US">
                <a:solidFill>
                  <a:srgbClr val="FF0000"/>
                </a:solidFill>
              </a:rPr>
              <a:t>z</a:t>
            </a:r>
            <a:r>
              <a:rPr lang="en-GB" altLang="en-US"/>
              <a:t> ?</a:t>
            </a:r>
          </a:p>
        </p:txBody>
      </p:sp>
      <p:sp>
        <p:nvSpPr>
          <p:cNvPr id="47107" name="Oval 10">
            <a:extLst>
              <a:ext uri="{FF2B5EF4-FFF2-40B4-BE49-F238E27FC236}">
                <a16:creationId xmlns:a16="http://schemas.microsoft.com/office/drawing/2014/main" id="{6E39489E-8BE5-4C0B-84C9-A8B3B9FA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8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8" name="Text Box 11">
            <a:extLst>
              <a:ext uri="{FF2B5EF4-FFF2-40B4-BE49-F238E27FC236}">
                <a16:creationId xmlns:a16="http://schemas.microsoft.com/office/drawing/2014/main" id="{CFEB1985-204F-4FE0-8341-E0D14C0A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38125"/>
            <a:ext cx="7264400" cy="8318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Scale Factor applies to ANY SHAPES that are </a:t>
            </a:r>
            <a:r>
              <a:rPr lang="en-GB" altLang="en-US">
                <a:solidFill>
                  <a:srgbClr val="FF0000"/>
                </a:solidFill>
              </a:rPr>
              <a:t>mathematically similar</a:t>
            </a:r>
            <a:r>
              <a:rPr lang="en-GB" altLang="en-US"/>
              <a:t>.</a:t>
            </a:r>
          </a:p>
        </p:txBody>
      </p:sp>
      <p:sp>
        <p:nvSpPr>
          <p:cNvPr id="30" name="Diagonal Stripe 29">
            <a:extLst>
              <a:ext uri="{FF2B5EF4-FFF2-40B4-BE49-F238E27FC236}">
                <a16:creationId xmlns:a16="http://schemas.microsoft.com/office/drawing/2014/main" id="{DD6232E7-8559-4E84-9404-92876659E380}"/>
              </a:ext>
            </a:extLst>
          </p:cNvPr>
          <p:cNvSpPr/>
          <p:nvPr/>
        </p:nvSpPr>
        <p:spPr>
          <a:xfrm>
            <a:off x="1187450" y="1597025"/>
            <a:ext cx="2114550" cy="1146175"/>
          </a:xfrm>
          <a:prstGeom prst="diagStrip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onal Stripe 30">
            <a:extLst>
              <a:ext uri="{FF2B5EF4-FFF2-40B4-BE49-F238E27FC236}">
                <a16:creationId xmlns:a16="http://schemas.microsoft.com/office/drawing/2014/main" id="{1DDC40F6-55D1-49BF-A86A-FB084D216871}"/>
              </a:ext>
            </a:extLst>
          </p:cNvPr>
          <p:cNvSpPr/>
          <p:nvPr/>
        </p:nvSpPr>
        <p:spPr>
          <a:xfrm>
            <a:off x="4641850" y="1585913"/>
            <a:ext cx="3560763" cy="2562225"/>
          </a:xfrm>
          <a:prstGeom prst="diagStrip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4AFDDC-9266-43D5-B930-068D3D978BC7}"/>
              </a:ext>
            </a:extLst>
          </p:cNvPr>
          <p:cNvSpPr/>
          <p:nvPr/>
        </p:nvSpPr>
        <p:spPr>
          <a:xfrm>
            <a:off x="6400800" y="1630363"/>
            <a:ext cx="122238" cy="1238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9992B47-1C8F-406E-B646-1634B46C04F9}"/>
              </a:ext>
            </a:extLst>
          </p:cNvPr>
          <p:cNvSpPr/>
          <p:nvPr/>
        </p:nvSpPr>
        <p:spPr>
          <a:xfrm>
            <a:off x="2212975" y="1630363"/>
            <a:ext cx="122238" cy="1238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5A4665-5FB0-4BFE-B08D-27B6C00AB949}"/>
              </a:ext>
            </a:extLst>
          </p:cNvPr>
          <p:cNvSpPr/>
          <p:nvPr/>
        </p:nvSpPr>
        <p:spPr>
          <a:xfrm>
            <a:off x="7726363" y="1630363"/>
            <a:ext cx="123825" cy="1238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D00475-6C21-44D3-9CB1-093216892259}"/>
              </a:ext>
            </a:extLst>
          </p:cNvPr>
          <p:cNvSpPr/>
          <p:nvPr/>
        </p:nvSpPr>
        <p:spPr>
          <a:xfrm>
            <a:off x="2870200" y="1630363"/>
            <a:ext cx="123825" cy="1238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867F575-4FE0-442E-9EEF-DBF1027C1E5A}"/>
              </a:ext>
            </a:extLst>
          </p:cNvPr>
          <p:cNvSpPr/>
          <p:nvPr/>
        </p:nvSpPr>
        <p:spPr>
          <a:xfrm>
            <a:off x="4683125" y="2847975"/>
            <a:ext cx="123825" cy="122238"/>
          </a:xfrm>
          <a:prstGeom prst="ellipse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956AB1-9A23-4432-8CD0-45DDA2754B7B}"/>
              </a:ext>
            </a:extLst>
          </p:cNvPr>
          <p:cNvSpPr/>
          <p:nvPr/>
        </p:nvSpPr>
        <p:spPr>
          <a:xfrm>
            <a:off x="1246188" y="2192338"/>
            <a:ext cx="122237" cy="123825"/>
          </a:xfrm>
          <a:prstGeom prst="ellipse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6E9EBBD-F131-4984-9F84-CB19A8C5FC74}"/>
              </a:ext>
            </a:extLst>
          </p:cNvPr>
          <p:cNvSpPr/>
          <p:nvPr/>
        </p:nvSpPr>
        <p:spPr>
          <a:xfrm>
            <a:off x="4699000" y="3843338"/>
            <a:ext cx="123825" cy="1238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A70926-7101-41C3-B529-2910B30528E5}"/>
              </a:ext>
            </a:extLst>
          </p:cNvPr>
          <p:cNvSpPr/>
          <p:nvPr/>
        </p:nvSpPr>
        <p:spPr>
          <a:xfrm>
            <a:off x="1235075" y="2492375"/>
            <a:ext cx="122238" cy="1238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19" name="TextBox 39">
            <a:extLst>
              <a:ext uri="{FF2B5EF4-FFF2-40B4-BE49-F238E27FC236}">
                <a16:creationId xmlns:a16="http://schemas.microsoft.com/office/drawing/2014/main" id="{62661670-C61E-400A-A317-AD50918C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825750"/>
            <a:ext cx="998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15 cm</a:t>
            </a:r>
          </a:p>
        </p:txBody>
      </p:sp>
      <p:sp>
        <p:nvSpPr>
          <p:cNvPr id="47120" name="TextBox 40">
            <a:extLst>
              <a:ext uri="{FF2B5EF4-FFF2-40B4-BE49-F238E27FC236}">
                <a16:creationId xmlns:a16="http://schemas.microsoft.com/office/drawing/2014/main" id="{7427D61D-BD3C-4F2D-AC56-02989E50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239963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3 cm</a:t>
            </a:r>
          </a:p>
        </p:txBody>
      </p:sp>
      <p:sp>
        <p:nvSpPr>
          <p:cNvPr id="47121" name="TextBox 41">
            <a:extLst>
              <a:ext uri="{FF2B5EF4-FFF2-40B4-BE49-F238E27FC236}">
                <a16:creationId xmlns:a16="http://schemas.microsoft.com/office/drawing/2014/main" id="{35C5474A-50D8-4263-8142-817650E8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1109663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7 cm</a:t>
            </a:r>
          </a:p>
        </p:txBody>
      </p:sp>
      <p:sp>
        <p:nvSpPr>
          <p:cNvPr id="47122" name="TextBox 42">
            <a:extLst>
              <a:ext uri="{FF2B5EF4-FFF2-40B4-BE49-F238E27FC236}">
                <a16:creationId xmlns:a16="http://schemas.microsoft.com/office/drawing/2014/main" id="{F4BE9446-2395-4F49-BFB6-630EE9FD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1465263"/>
            <a:ext cx="76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2cm</a:t>
            </a:r>
          </a:p>
        </p:txBody>
      </p:sp>
      <p:sp>
        <p:nvSpPr>
          <p:cNvPr id="47123" name="TextBox 43">
            <a:extLst>
              <a:ext uri="{FF2B5EF4-FFF2-40B4-BE49-F238E27FC236}">
                <a16:creationId xmlns:a16="http://schemas.microsoft.com/office/drawing/2014/main" id="{86C701E7-2240-4533-AAD2-8787DF4B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1766888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7124" name="TextBox 44">
            <a:extLst>
              <a:ext uri="{FF2B5EF4-FFF2-40B4-BE49-F238E27FC236}">
                <a16:creationId xmlns:a16="http://schemas.microsoft.com/office/drawing/2014/main" id="{5346AAB7-9CA1-41EB-BACB-7D6090D5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174875"/>
            <a:ext cx="379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7125" name="TextBox 45">
            <a:extLst>
              <a:ext uri="{FF2B5EF4-FFF2-40B4-BE49-F238E27FC236}">
                <a16:creationId xmlns:a16="http://schemas.microsoft.com/office/drawing/2014/main" id="{B1E5F78E-3460-479D-BC9C-C11599CA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3284538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 cm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9FAE23B6-B608-4525-8211-F923B786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5167313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A04D993B-14A7-419A-B8F2-D77E5570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167313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ESF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062A5DD4-7825-42CB-A68A-13E58FF12F91}"/>
              </a:ext>
            </a:extLst>
          </p:cNvPr>
          <p:cNvGrpSpPr>
            <a:grpSpLocks/>
          </p:cNvGrpSpPr>
          <p:nvPr/>
        </p:nvGrpSpPr>
        <p:grpSpPr bwMode="auto">
          <a:xfrm>
            <a:off x="3241675" y="5013325"/>
            <a:ext cx="569913" cy="769938"/>
            <a:chOff x="6212562" y="358752"/>
            <a:chExt cx="570377" cy="769038"/>
          </a:xfrm>
        </p:grpSpPr>
        <p:sp>
          <p:nvSpPr>
            <p:cNvPr id="47143" name="Text Box 15">
              <a:extLst>
                <a:ext uri="{FF2B5EF4-FFF2-40B4-BE49-F238E27FC236}">
                  <a16:creationId xmlns:a16="http://schemas.microsoft.com/office/drawing/2014/main" id="{2B798DA8-3C1B-4113-8317-422BD7270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750" y="727858"/>
              <a:ext cx="390682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144" name="Text Box 15">
              <a:extLst>
                <a:ext uri="{FF2B5EF4-FFF2-40B4-BE49-F238E27FC236}">
                  <a16:creationId xmlns:a16="http://schemas.microsoft.com/office/drawing/2014/main" id="{6B5D1575-9CD4-45D2-9658-0F5B6AF3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2562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15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D48619-A1AD-458E-84BC-3B3CB248CCF1}"/>
                </a:ext>
              </a:extLst>
            </p:cNvPr>
            <p:cNvCxnSpPr/>
            <p:nvPr/>
          </p:nvCxnSpPr>
          <p:spPr>
            <a:xfrm>
              <a:off x="6299946" y="737721"/>
              <a:ext cx="312992" cy="15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">
            <a:extLst>
              <a:ext uri="{FF2B5EF4-FFF2-40B4-BE49-F238E27FC236}">
                <a16:creationId xmlns:a16="http://schemas.microsoft.com/office/drawing/2014/main" id="{228EE7D4-8CF4-4CB3-B4AD-FE44EDD3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5167313"/>
            <a:ext cx="71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5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E5A3AE7A-7930-48DB-B64F-F72AF4D9C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600551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is 2 x 5 = 10</a:t>
            </a:r>
          </a:p>
        </p:txBody>
      </p:sp>
      <p:sp>
        <p:nvSpPr>
          <p:cNvPr id="47131" name="TextBox 54">
            <a:extLst>
              <a:ext uri="{FF2B5EF4-FFF2-40B4-BE49-F238E27FC236}">
                <a16:creationId xmlns:a16="http://schemas.microsoft.com/office/drawing/2014/main" id="{806C1198-8E1E-4F05-840D-7DC713DC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1109663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1.4 cm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AF89B3-FE77-4E3F-9480-2967E8393BE3}"/>
              </a:ext>
            </a:extLst>
          </p:cNvPr>
          <p:cNvCxnSpPr/>
          <p:nvPr/>
        </p:nvCxnSpPr>
        <p:spPr>
          <a:xfrm rot="5400000">
            <a:off x="3732213" y="5875338"/>
            <a:ext cx="16525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">
            <a:extLst>
              <a:ext uri="{FF2B5EF4-FFF2-40B4-BE49-F238E27FC236}">
                <a16:creationId xmlns:a16="http://schemas.microsoft.com/office/drawing/2014/main" id="{EF439484-9132-4C3D-BB86-3074AC99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5167313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AA75DAB3-4A9B-45BA-800E-9CA11C44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51673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RSF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E2C0646A-54C2-49D9-8D8D-4908989A867E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5013325"/>
            <a:ext cx="569912" cy="769938"/>
            <a:chOff x="6226221" y="358752"/>
            <a:chExt cx="570377" cy="769038"/>
          </a:xfrm>
        </p:grpSpPr>
        <p:sp>
          <p:nvSpPr>
            <p:cNvPr id="47140" name="Text Box 15">
              <a:extLst>
                <a:ext uri="{FF2B5EF4-FFF2-40B4-BE49-F238E27FC236}">
                  <a16:creationId xmlns:a16="http://schemas.microsoft.com/office/drawing/2014/main" id="{CFF40EA3-D440-473D-80B2-875CBE562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091" y="727858"/>
              <a:ext cx="390682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7141" name="Text Box 15">
              <a:extLst>
                <a:ext uri="{FF2B5EF4-FFF2-40B4-BE49-F238E27FC236}">
                  <a16:creationId xmlns:a16="http://schemas.microsoft.com/office/drawing/2014/main" id="{F5E90C5C-452C-41AF-BB51-1A75B3765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6221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 1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A653144-11B1-4408-8FA3-5B73242C3AED}"/>
                </a:ext>
              </a:extLst>
            </p:cNvPr>
            <p:cNvCxnSpPr/>
            <p:nvPr/>
          </p:nvCxnSpPr>
          <p:spPr>
            <a:xfrm>
              <a:off x="6300894" y="737721"/>
              <a:ext cx="312993" cy="15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7">
            <a:extLst>
              <a:ext uri="{FF2B5EF4-FFF2-40B4-BE49-F238E27FC236}">
                <a16:creationId xmlns:a16="http://schemas.microsoft.com/office/drawing/2014/main" id="{67FB947F-5AC3-4C87-910F-0F813606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6005513"/>
            <a:ext cx="234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is 6 x 0.2 = 1.2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E6F32DAD-7565-4EC6-9EC3-F2CBD1A1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5167313"/>
            <a:ext cx="97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0.2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7" name="Text Box 10">
            <a:extLst>
              <a:ext uri="{FF2B5EF4-FFF2-40B4-BE49-F238E27FC236}">
                <a16:creationId xmlns:a16="http://schemas.microsoft.com/office/drawing/2014/main" id="{BA50AF8E-76DB-4781-9FB1-A305B647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005513"/>
            <a:ext cx="43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y </a:t>
            </a:r>
            <a:endParaRPr lang="en-US" altLang="en-US"/>
          </a:p>
        </p:txBody>
      </p:sp>
      <p:sp>
        <p:nvSpPr>
          <p:cNvPr id="68" name="Text Box 10">
            <a:extLst>
              <a:ext uri="{FF2B5EF4-FFF2-40B4-BE49-F238E27FC236}">
                <a16:creationId xmlns:a16="http://schemas.microsoft.com/office/drawing/2014/main" id="{811232F3-DCFB-47E8-B61E-E6201AD30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600551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z 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47" grpId="0"/>
      <p:bldP spid="48" grpId="0"/>
      <p:bldP spid="53" grpId="0"/>
      <p:bldP spid="54" grpId="0"/>
      <p:bldP spid="58" grpId="0"/>
      <p:bldP spid="59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>
            <a:extLst>
              <a:ext uri="{FF2B5EF4-FFF2-40B4-BE49-F238E27FC236}">
                <a16:creationId xmlns:a16="http://schemas.microsoft.com/office/drawing/2014/main" id="{CBED74C5-1942-4388-B910-188B645F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325938"/>
            <a:ext cx="895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Given the shapes are similar, find the values </a:t>
            </a:r>
            <a:r>
              <a:rPr lang="en-GB" altLang="en-US">
                <a:solidFill>
                  <a:srgbClr val="FF0000"/>
                </a:solidFill>
              </a:rPr>
              <a:t>a</a:t>
            </a:r>
            <a:r>
              <a:rPr lang="en-GB" altLang="en-US"/>
              <a:t> and </a:t>
            </a:r>
            <a:r>
              <a:rPr lang="en-GB" altLang="en-US">
                <a:solidFill>
                  <a:srgbClr val="FF0000"/>
                </a:solidFill>
              </a:rPr>
              <a:t>b</a:t>
            </a:r>
            <a:r>
              <a:rPr lang="en-GB" altLang="en-US"/>
              <a:t> ?</a:t>
            </a:r>
          </a:p>
        </p:txBody>
      </p:sp>
      <p:sp>
        <p:nvSpPr>
          <p:cNvPr id="48131" name="Text Box 11">
            <a:extLst>
              <a:ext uri="{FF2B5EF4-FFF2-40B4-BE49-F238E27FC236}">
                <a16:creationId xmlns:a16="http://schemas.microsoft.com/office/drawing/2014/main" id="{24FE6EC2-A4CE-44DB-A6B1-41DFBCC2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38125"/>
            <a:ext cx="7264400" cy="8318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Scale Factor applies to ANY SHAPES that are </a:t>
            </a:r>
            <a:r>
              <a:rPr lang="en-GB" altLang="en-US">
                <a:solidFill>
                  <a:srgbClr val="FF0000"/>
                </a:solidFill>
              </a:rPr>
              <a:t>mathematically similar</a:t>
            </a:r>
            <a:r>
              <a:rPr lang="en-GB" altLang="en-US"/>
              <a:t>.</a:t>
            </a:r>
          </a:p>
        </p:txBody>
      </p:sp>
      <p:grpSp>
        <p:nvGrpSpPr>
          <p:cNvPr id="48132" name="Group 109">
            <a:extLst>
              <a:ext uri="{FF2B5EF4-FFF2-40B4-BE49-F238E27FC236}">
                <a16:creationId xmlns:a16="http://schemas.microsoft.com/office/drawing/2014/main" id="{5897C009-2BCF-418F-B050-9C1F176832EC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1465263"/>
            <a:ext cx="3003550" cy="2855912"/>
            <a:chOff x="5394340" y="1349263"/>
            <a:chExt cx="3003061" cy="2856038"/>
          </a:xfrm>
        </p:grpSpPr>
        <p:grpSp>
          <p:nvGrpSpPr>
            <p:cNvPr id="48164" name="Group 102">
              <a:extLst>
                <a:ext uri="{FF2B5EF4-FFF2-40B4-BE49-F238E27FC236}">
                  <a16:creationId xmlns:a16="http://schemas.microsoft.com/office/drawing/2014/main" id="{81610738-F854-441D-81E9-623596D73CCC}"/>
                </a:ext>
              </a:extLst>
            </p:cNvPr>
            <p:cNvGrpSpPr>
              <a:grpSpLocks/>
            </p:cNvGrpSpPr>
            <p:nvPr/>
          </p:nvGrpSpPr>
          <p:grpSpPr bwMode="auto">
            <a:xfrm rot="9438543">
              <a:off x="5394340" y="1349263"/>
              <a:ext cx="2010388" cy="2856038"/>
              <a:chOff x="1344194" y="2481144"/>
              <a:chExt cx="1288668" cy="1844096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12E2B98-FA31-4C3D-B37B-5FA54AFCB904}"/>
                  </a:ext>
                </a:extLst>
              </p:cNvPr>
              <p:cNvSpPr/>
              <p:nvPr/>
            </p:nvSpPr>
            <p:spPr>
              <a:xfrm>
                <a:off x="1343795" y="2481063"/>
                <a:ext cx="1289083" cy="1844096"/>
              </a:xfrm>
              <a:custGeom>
                <a:avLst/>
                <a:gdLst>
                  <a:gd name="connsiteX0" fmla="*/ 895350 w 900112"/>
                  <a:gd name="connsiteY0" fmla="*/ 1443037 h 1443037"/>
                  <a:gd name="connsiteX1" fmla="*/ 900112 w 900112"/>
                  <a:gd name="connsiteY1" fmla="*/ 719137 h 1443037"/>
                  <a:gd name="connsiteX2" fmla="*/ 180975 w 900112"/>
                  <a:gd name="connsiteY2" fmla="*/ 0 h 1443037"/>
                  <a:gd name="connsiteX3" fmla="*/ 0 w 900112"/>
                  <a:gd name="connsiteY3" fmla="*/ 561975 h 1443037"/>
                  <a:gd name="connsiteX4" fmla="*/ 0 w 900112"/>
                  <a:gd name="connsiteY4" fmla="*/ 1347787 h 1443037"/>
                  <a:gd name="connsiteX5" fmla="*/ 309562 w 900112"/>
                  <a:gd name="connsiteY5" fmla="*/ 885825 h 1443037"/>
                  <a:gd name="connsiteX6" fmla="*/ 895350 w 900112"/>
                  <a:gd name="connsiteY6" fmla="*/ 1443037 h 144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112" h="1443037">
                    <a:moveTo>
                      <a:pt x="895350" y="1443037"/>
                    </a:moveTo>
                    <a:cubicBezTo>
                      <a:pt x="896937" y="1201737"/>
                      <a:pt x="898525" y="960437"/>
                      <a:pt x="900112" y="719137"/>
                    </a:cubicBezTo>
                    <a:lnTo>
                      <a:pt x="180975" y="0"/>
                    </a:lnTo>
                    <a:lnTo>
                      <a:pt x="0" y="561975"/>
                    </a:lnTo>
                    <a:lnTo>
                      <a:pt x="0" y="1347787"/>
                    </a:lnTo>
                    <a:lnTo>
                      <a:pt x="309562" y="885825"/>
                    </a:lnTo>
                    <a:lnTo>
                      <a:pt x="895350" y="1443037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9799684-4A81-45DD-BD2C-1F33D8ED528F}"/>
                  </a:ext>
                </a:extLst>
              </p:cNvPr>
              <p:cNvSpPr/>
              <p:nvPr/>
            </p:nvSpPr>
            <p:spPr>
              <a:xfrm>
                <a:off x="1597982" y="2653889"/>
                <a:ext cx="124126" cy="123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56979BE-671D-44B7-A8FA-66F12970ECB7}"/>
                  </a:ext>
                </a:extLst>
              </p:cNvPr>
              <p:cNvSpPr/>
              <p:nvPr/>
            </p:nvSpPr>
            <p:spPr>
              <a:xfrm>
                <a:off x="2394278" y="3352443"/>
                <a:ext cx="123109" cy="123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D4EBA59-66E3-4AF6-86A2-DF0CD326BF25}"/>
                  </a:ext>
                </a:extLst>
              </p:cNvPr>
              <p:cNvSpPr/>
              <p:nvPr/>
            </p:nvSpPr>
            <p:spPr>
              <a:xfrm>
                <a:off x="1383061" y="3200887"/>
                <a:ext cx="123109" cy="123008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B0AF2C9-65B5-4771-9F86-881BDD207F8A}"/>
                  </a:ext>
                </a:extLst>
              </p:cNvPr>
              <p:cNvSpPr/>
              <p:nvPr/>
            </p:nvSpPr>
            <p:spPr>
              <a:xfrm>
                <a:off x="1386316" y="3798901"/>
                <a:ext cx="123109" cy="12300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EA0F96CD-A475-4F75-8E0A-AD0E33231AE4}"/>
                  </a:ext>
                </a:extLst>
              </p:cNvPr>
              <p:cNvSpPr/>
              <p:nvPr/>
            </p:nvSpPr>
            <p:spPr>
              <a:xfrm>
                <a:off x="2450135" y="4007058"/>
                <a:ext cx="123109" cy="123008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8165" name="TextBox 39">
              <a:extLst>
                <a:ext uri="{FF2B5EF4-FFF2-40B4-BE49-F238E27FC236}">
                  <a16:creationId xmlns:a16="http://schemas.microsoft.com/office/drawing/2014/main" id="{E172355F-E44E-470C-A8B5-679369A62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6268" y="2953556"/>
              <a:ext cx="8611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8 cm</a:t>
              </a:r>
            </a:p>
          </p:txBody>
        </p:sp>
        <p:sp>
          <p:nvSpPr>
            <p:cNvPr id="48166" name="TextBox 41">
              <a:extLst>
                <a:ext uri="{FF2B5EF4-FFF2-40B4-BE49-F238E27FC236}">
                  <a16:creationId xmlns:a16="http://schemas.microsoft.com/office/drawing/2014/main" id="{598B217E-EE37-43E8-8934-AE830402A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866" y="1778770"/>
              <a:ext cx="11256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7.5 cm</a:t>
              </a:r>
            </a:p>
          </p:txBody>
        </p:sp>
        <p:sp>
          <p:nvSpPr>
            <p:cNvPr id="48167" name="TextBox 43">
              <a:extLst>
                <a:ext uri="{FF2B5EF4-FFF2-40B4-BE49-F238E27FC236}">
                  <a16:creationId xmlns:a16="http://schemas.microsoft.com/office/drawing/2014/main" id="{75382DE2-D934-4428-9774-A8CD45131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0823" y="1667126"/>
              <a:ext cx="3978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8168" name="TextBox 45">
              <a:extLst>
                <a:ext uri="{FF2B5EF4-FFF2-40B4-BE49-F238E27FC236}">
                  <a16:creationId xmlns:a16="http://schemas.microsoft.com/office/drawing/2014/main" id="{FBF9491E-11AB-43E1-B9BD-817C768A5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7748" y="3526770"/>
              <a:ext cx="9989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 cm</a:t>
              </a:r>
            </a:p>
          </p:txBody>
        </p:sp>
      </p:grpSp>
      <p:sp>
        <p:nvSpPr>
          <p:cNvPr id="47" name="Rectangle 7">
            <a:extLst>
              <a:ext uri="{FF2B5EF4-FFF2-40B4-BE49-F238E27FC236}">
                <a16:creationId xmlns:a16="http://schemas.microsoft.com/office/drawing/2014/main" id="{FC47CE33-5070-4EF1-872C-E21EA548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5167313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4EEF30C6-787A-41D2-B257-F1E85ABB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1673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RSF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4E8CCFBF-87BB-46B8-97A5-13041300F028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5013325"/>
            <a:ext cx="630238" cy="769938"/>
            <a:chOff x="6193132" y="358752"/>
            <a:chExt cx="630780" cy="769038"/>
          </a:xfrm>
        </p:grpSpPr>
        <p:sp>
          <p:nvSpPr>
            <p:cNvPr id="48161" name="Text Box 15">
              <a:extLst>
                <a:ext uri="{FF2B5EF4-FFF2-40B4-BE49-F238E27FC236}">
                  <a16:creationId xmlns:a16="http://schemas.microsoft.com/office/drawing/2014/main" id="{B7894F6A-0C03-45D5-B91B-CDEE760E0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3132" y="727858"/>
              <a:ext cx="507848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48162" name="Text Box 15">
              <a:extLst>
                <a:ext uri="{FF2B5EF4-FFF2-40B4-BE49-F238E27FC236}">
                  <a16:creationId xmlns:a16="http://schemas.microsoft.com/office/drawing/2014/main" id="{AD2FA82D-EB83-4FB2-9DB7-729587D29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3535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3030C9-33AA-4EC1-A063-2954F565D607}"/>
                </a:ext>
              </a:extLst>
            </p:cNvPr>
            <p:cNvCxnSpPr/>
            <p:nvPr/>
          </p:nvCxnSpPr>
          <p:spPr>
            <a:xfrm>
              <a:off x="6272575" y="737721"/>
              <a:ext cx="313007" cy="15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">
            <a:extLst>
              <a:ext uri="{FF2B5EF4-FFF2-40B4-BE49-F238E27FC236}">
                <a16:creationId xmlns:a16="http://schemas.microsoft.com/office/drawing/2014/main" id="{B8835456-04B6-49F6-A0B8-5F2BF757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5167313"/>
            <a:ext cx="976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0.4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C24EC83-5995-4170-A7BD-DFB6EFABE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6005513"/>
            <a:ext cx="2306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is 8 x 0.4 = 3.2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867AD4-FEFF-4FB5-9576-72E2BA8AD04C}"/>
              </a:ext>
            </a:extLst>
          </p:cNvPr>
          <p:cNvCxnSpPr/>
          <p:nvPr/>
        </p:nvCxnSpPr>
        <p:spPr>
          <a:xfrm rot="5400000">
            <a:off x="3732213" y="5875338"/>
            <a:ext cx="16525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">
            <a:extLst>
              <a:ext uri="{FF2B5EF4-FFF2-40B4-BE49-F238E27FC236}">
                <a16:creationId xmlns:a16="http://schemas.microsoft.com/office/drawing/2014/main" id="{13691069-FEA7-4212-A573-A125FB2C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5167313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Scale factor = 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6DDEB8F5-4050-47EF-A5B4-9ECCB955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5167313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ESF = 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0F642684-3924-4130-AFDB-35A7EF3A7877}"/>
              </a:ext>
            </a:extLst>
          </p:cNvPr>
          <p:cNvGrpSpPr>
            <a:grpSpLocks/>
          </p:cNvGrpSpPr>
          <p:nvPr/>
        </p:nvGrpSpPr>
        <p:grpSpPr bwMode="auto">
          <a:xfrm>
            <a:off x="7748588" y="5013325"/>
            <a:ext cx="569912" cy="769938"/>
            <a:chOff x="6171585" y="358752"/>
            <a:chExt cx="570377" cy="769038"/>
          </a:xfrm>
        </p:grpSpPr>
        <p:sp>
          <p:nvSpPr>
            <p:cNvPr id="48158" name="Text Box 15">
              <a:extLst>
                <a:ext uri="{FF2B5EF4-FFF2-40B4-BE49-F238E27FC236}">
                  <a16:creationId xmlns:a16="http://schemas.microsoft.com/office/drawing/2014/main" id="{A9B23850-CAA4-48D5-B11E-43EAFEE65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091" y="727858"/>
              <a:ext cx="390682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8159" name="Text Box 15">
              <a:extLst>
                <a:ext uri="{FF2B5EF4-FFF2-40B4-BE49-F238E27FC236}">
                  <a16:creationId xmlns:a16="http://schemas.microsoft.com/office/drawing/2014/main" id="{F18C9532-BCAB-4C48-BC92-A5FE38B4F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585" y="358752"/>
              <a:ext cx="570377" cy="39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FF0000"/>
                  </a:solidFill>
                </a:rPr>
                <a:t> 10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CCAF04-F672-44A5-A1F4-150D6D56705D}"/>
                </a:ext>
              </a:extLst>
            </p:cNvPr>
            <p:cNvCxnSpPr/>
            <p:nvPr/>
          </p:nvCxnSpPr>
          <p:spPr>
            <a:xfrm>
              <a:off x="6300277" y="737721"/>
              <a:ext cx="312993" cy="15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7">
            <a:extLst>
              <a:ext uri="{FF2B5EF4-FFF2-40B4-BE49-F238E27FC236}">
                <a16:creationId xmlns:a16="http://schemas.microsoft.com/office/drawing/2014/main" id="{0A129049-B54C-43E4-AC72-84D6E8BC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600551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is 2 x 2.5 = 5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9840B567-EADC-4E7B-A0C0-A3918541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5167313"/>
            <a:ext cx="97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= 2.5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7" name="Text Box 10">
            <a:extLst>
              <a:ext uri="{FF2B5EF4-FFF2-40B4-BE49-F238E27FC236}">
                <a16:creationId xmlns:a16="http://schemas.microsoft.com/office/drawing/2014/main" id="{0BB6769C-103C-4081-8ECF-313CACA4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005513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</a:t>
            </a:r>
            <a:endParaRPr lang="en-US" altLang="en-US"/>
          </a:p>
        </p:txBody>
      </p:sp>
      <p:sp>
        <p:nvSpPr>
          <p:cNvPr id="68" name="Text Box 10">
            <a:extLst>
              <a:ext uri="{FF2B5EF4-FFF2-40B4-BE49-F238E27FC236}">
                <a16:creationId xmlns:a16="http://schemas.microsoft.com/office/drawing/2014/main" id="{734D457B-D4AF-4B2D-9016-36D70862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60055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 </a:t>
            </a:r>
            <a:endParaRPr lang="en-US" altLang="en-US"/>
          </a:p>
        </p:txBody>
      </p:sp>
      <p:grpSp>
        <p:nvGrpSpPr>
          <p:cNvPr id="48146" name="Group 110">
            <a:extLst>
              <a:ext uri="{FF2B5EF4-FFF2-40B4-BE49-F238E27FC236}">
                <a16:creationId xmlns:a16="http://schemas.microsoft.com/office/drawing/2014/main" id="{DC56724A-AA8B-496A-A04A-A621B2A05372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1693863"/>
            <a:ext cx="2524125" cy="1906587"/>
            <a:chOff x="4623085" y="1824964"/>
            <a:chExt cx="2525314" cy="1906526"/>
          </a:xfrm>
        </p:grpSpPr>
        <p:sp>
          <p:nvSpPr>
            <p:cNvPr id="48147" name="TextBox 40">
              <a:extLst>
                <a:ext uri="{FF2B5EF4-FFF2-40B4-BE49-F238E27FC236}">
                  <a16:creationId xmlns:a16="http://schemas.microsoft.com/office/drawing/2014/main" id="{CF070C6F-7119-4A5A-96BA-DEA4F5613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266" y="1983563"/>
              <a:ext cx="8611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 cm</a:t>
              </a:r>
            </a:p>
          </p:txBody>
        </p:sp>
        <p:sp>
          <p:nvSpPr>
            <p:cNvPr id="48148" name="TextBox 42">
              <a:extLst>
                <a:ext uri="{FF2B5EF4-FFF2-40B4-BE49-F238E27FC236}">
                  <a16:creationId xmlns:a16="http://schemas.microsoft.com/office/drawing/2014/main" id="{D9866185-6FEF-4112-9B6B-382453E6E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889" y="3269825"/>
              <a:ext cx="7697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2cm</a:t>
              </a:r>
            </a:p>
          </p:txBody>
        </p:sp>
        <p:sp>
          <p:nvSpPr>
            <p:cNvPr id="48149" name="TextBox 44">
              <a:extLst>
                <a:ext uri="{FF2B5EF4-FFF2-40B4-BE49-F238E27FC236}">
                  <a16:creationId xmlns:a16="http://schemas.microsoft.com/office/drawing/2014/main" id="{B5458C40-69F5-48D9-A992-01F42D7E2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322" y="1835710"/>
              <a:ext cx="3690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8150" name="TextBox 54">
              <a:extLst>
                <a:ext uri="{FF2B5EF4-FFF2-40B4-BE49-F238E27FC236}">
                  <a16:creationId xmlns:a16="http://schemas.microsoft.com/office/drawing/2014/main" id="{40F87436-E50A-4568-939B-E84C527F5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3085" y="2718825"/>
              <a:ext cx="8611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3 cm</a:t>
              </a:r>
            </a:p>
          </p:txBody>
        </p:sp>
        <p:grpSp>
          <p:nvGrpSpPr>
            <p:cNvPr id="48151" name="Group 101">
              <a:extLst>
                <a:ext uri="{FF2B5EF4-FFF2-40B4-BE49-F238E27FC236}">
                  <a16:creationId xmlns:a16="http://schemas.microsoft.com/office/drawing/2014/main" id="{CCE8677B-35A3-423D-959F-1CB6AEF38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218" y="1824964"/>
              <a:ext cx="1288668" cy="1844096"/>
              <a:chOff x="1344194" y="2481144"/>
              <a:chExt cx="1288668" cy="1844096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A2855A9B-7DD4-4139-A8DA-16E487E33FB4}"/>
                  </a:ext>
                </a:extLst>
              </p:cNvPr>
              <p:cNvSpPr/>
              <p:nvPr/>
            </p:nvSpPr>
            <p:spPr>
              <a:xfrm>
                <a:off x="1343891" y="2481144"/>
                <a:ext cx="1289657" cy="1844616"/>
              </a:xfrm>
              <a:custGeom>
                <a:avLst/>
                <a:gdLst>
                  <a:gd name="connsiteX0" fmla="*/ 895350 w 900112"/>
                  <a:gd name="connsiteY0" fmla="*/ 1443037 h 1443037"/>
                  <a:gd name="connsiteX1" fmla="*/ 900112 w 900112"/>
                  <a:gd name="connsiteY1" fmla="*/ 719137 h 1443037"/>
                  <a:gd name="connsiteX2" fmla="*/ 180975 w 900112"/>
                  <a:gd name="connsiteY2" fmla="*/ 0 h 1443037"/>
                  <a:gd name="connsiteX3" fmla="*/ 0 w 900112"/>
                  <a:gd name="connsiteY3" fmla="*/ 561975 h 1443037"/>
                  <a:gd name="connsiteX4" fmla="*/ 0 w 900112"/>
                  <a:gd name="connsiteY4" fmla="*/ 1347787 h 1443037"/>
                  <a:gd name="connsiteX5" fmla="*/ 309562 w 900112"/>
                  <a:gd name="connsiteY5" fmla="*/ 885825 h 1443037"/>
                  <a:gd name="connsiteX6" fmla="*/ 895350 w 900112"/>
                  <a:gd name="connsiteY6" fmla="*/ 1443037 h 144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112" h="1443037">
                    <a:moveTo>
                      <a:pt x="895350" y="1443037"/>
                    </a:moveTo>
                    <a:cubicBezTo>
                      <a:pt x="896937" y="1201737"/>
                      <a:pt x="898525" y="960437"/>
                      <a:pt x="900112" y="719137"/>
                    </a:cubicBezTo>
                    <a:lnTo>
                      <a:pt x="180975" y="0"/>
                    </a:lnTo>
                    <a:lnTo>
                      <a:pt x="0" y="561975"/>
                    </a:lnTo>
                    <a:lnTo>
                      <a:pt x="0" y="1347787"/>
                    </a:lnTo>
                    <a:lnTo>
                      <a:pt x="309562" y="885825"/>
                    </a:lnTo>
                    <a:lnTo>
                      <a:pt x="895350" y="1443037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C0B2D40-BE9B-40EE-9E56-198E60769D74}"/>
                  </a:ext>
                </a:extLst>
              </p:cNvPr>
              <p:cNvSpPr/>
              <p:nvPr/>
            </p:nvSpPr>
            <p:spPr>
              <a:xfrm>
                <a:off x="1599599" y="2654175"/>
                <a:ext cx="122295" cy="123821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464AA5-3AF9-491D-A69D-B6F5606810DF}"/>
                  </a:ext>
                </a:extLst>
              </p:cNvPr>
              <p:cNvSpPr/>
              <p:nvPr/>
            </p:nvSpPr>
            <p:spPr>
              <a:xfrm>
                <a:off x="2393723" y="3352653"/>
                <a:ext cx="122295" cy="12382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4A8627E-BF89-409C-938C-21B972EB21B1}"/>
                  </a:ext>
                </a:extLst>
              </p:cNvPr>
              <p:cNvSpPr/>
              <p:nvPr/>
            </p:nvSpPr>
            <p:spPr>
              <a:xfrm>
                <a:off x="1382009" y="3203433"/>
                <a:ext cx="123883" cy="12223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B8914D7-1BFD-4814-84BE-49D2A273AED1}"/>
                  </a:ext>
                </a:extLst>
              </p:cNvPr>
              <p:cNvSpPr/>
              <p:nvPr/>
            </p:nvSpPr>
            <p:spPr>
              <a:xfrm>
                <a:off x="1385185" y="3803489"/>
                <a:ext cx="122296" cy="12223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DAE2D5B-E88F-4123-987A-5279019552DB}"/>
                  </a:ext>
                </a:extLst>
              </p:cNvPr>
              <p:cNvSpPr/>
              <p:nvPr/>
            </p:nvSpPr>
            <p:spPr>
              <a:xfrm>
                <a:off x="2450900" y="4008270"/>
                <a:ext cx="122295" cy="122233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3" grpId="0"/>
      <p:bldP spid="54" grpId="0"/>
      <p:bldP spid="58" grpId="0"/>
      <p:bldP spid="59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1F75FF4-0E14-4C35-B20C-7DD2D1D5FA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65D3-E9B7-4D80-B824-042F03DE875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275F7A4-D833-4490-BA3D-A4A6CC2C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8AB659F4-AC12-486A-8209-EF8EFB0E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990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C0A8BF51-6D2B-43DD-AE9E-5AFD8151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Now try TJ 4+</a:t>
            </a:r>
          </a:p>
          <a:p>
            <a:pPr algn="ctr" eaLnBrk="1" hangingPunct="1"/>
            <a:endParaRPr lang="en-GB" altLang="en-US" sz="3600"/>
          </a:p>
          <a:p>
            <a:pPr algn="ctr" eaLnBrk="1" hangingPunct="1"/>
            <a:r>
              <a:rPr lang="en-GB" altLang="en-US" sz="3600"/>
              <a:t>Ex 20.1</a:t>
            </a:r>
          </a:p>
          <a:p>
            <a:pPr algn="ctr" eaLnBrk="1" hangingPunct="1"/>
            <a:r>
              <a:rPr lang="en-GB" altLang="en-US" sz="3600"/>
              <a:t>Ch 20 (page 167)</a:t>
            </a:r>
          </a:p>
        </p:txBody>
      </p:sp>
      <p:pic>
        <p:nvPicPr>
          <p:cNvPr id="49158" name="Picture 4" descr="ag00463_">
            <a:extLst>
              <a:ext uri="{FF2B5EF4-FFF2-40B4-BE49-F238E27FC236}">
                <a16:creationId xmlns:a16="http://schemas.microsoft.com/office/drawing/2014/main" id="{0E2FDE08-4E51-4A06-BF1E-69F15AB0D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 descr="scottishflag">
            <a:extLst>
              <a:ext uri="{FF2B5EF4-FFF2-40B4-BE49-F238E27FC236}">
                <a16:creationId xmlns:a16="http://schemas.microsoft.com/office/drawing/2014/main" id="{25D61FDD-8CEC-414E-877D-DAA8A4DB5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6" descr="Office Objects 0572">
            <a:extLst>
              <a:ext uri="{FF2B5EF4-FFF2-40B4-BE49-F238E27FC236}">
                <a16:creationId xmlns:a16="http://schemas.microsoft.com/office/drawing/2014/main" id="{0C3D7F98-C25E-4533-89FA-59365BAE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7" descr="scottishflag">
            <a:extLst>
              <a:ext uri="{FF2B5EF4-FFF2-40B4-BE49-F238E27FC236}">
                <a16:creationId xmlns:a16="http://schemas.microsoft.com/office/drawing/2014/main" id="{279B4DF9-E8FF-47AB-8C9E-D810CAFDD9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8">
            <a:extLst>
              <a:ext uri="{FF2B5EF4-FFF2-40B4-BE49-F238E27FC236}">
                <a16:creationId xmlns:a16="http://schemas.microsoft.com/office/drawing/2014/main" id="{683B14D6-6967-4892-8D3D-482CE403449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610C54E-8B83-49A5-AC14-E21F87C1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286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Scale Factor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F8B48533-BB83-40BD-A132-566011DCA4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4960FC-28A3-4FD4-A072-D3A2E598F908}" type="datetime2">
              <a:rPr lang="en-GB" smtClean="0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B8C5113-90BA-4973-BDCE-E5D51095C53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582A72E4-2543-4D6C-8BAA-20A472D28C64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762375" y="2360613"/>
          <a:ext cx="22844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203040" progId="Equation.DSMT4">
                  <p:embed/>
                </p:oleObj>
              </mc:Choice>
              <mc:Fallback>
                <p:oleObj name="Equation" r:id="rId2" imgW="1066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360613"/>
                        <a:ext cx="22844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6">
            <a:extLst>
              <a:ext uri="{FF2B5EF4-FFF2-40B4-BE49-F238E27FC236}">
                <a16:creationId xmlns:a16="http://schemas.microsoft.com/office/drawing/2014/main" id="{BE4BD500-5C3D-488B-A322-395C5009C4D0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670300" y="4670425"/>
          <a:ext cx="1206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393480" progId="Equation.DSMT4">
                  <p:embed/>
                </p:oleObj>
              </mc:Choice>
              <mc:Fallback>
                <p:oleObj name="Equation" r:id="rId4" imgW="583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670425"/>
                        <a:ext cx="1206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4" descr="scottishflag">
            <a:extLst>
              <a:ext uri="{FF2B5EF4-FFF2-40B4-BE49-F238E27FC236}">
                <a16:creationId xmlns:a16="http://schemas.microsoft.com/office/drawing/2014/main" id="{ADBC3EF2-2C1B-415D-938D-234F8E309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747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5">
            <a:extLst>
              <a:ext uri="{FF2B5EF4-FFF2-40B4-BE49-F238E27FC236}">
                <a16:creationId xmlns:a16="http://schemas.microsoft.com/office/drawing/2014/main" id="{1B0CBC74-5DCB-4A90-BF2B-01587DBA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855788"/>
            <a:ext cx="596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Q1.	Find the roots to 1 decimal place</a:t>
            </a:r>
          </a:p>
        </p:txBody>
      </p:sp>
      <p:sp>
        <p:nvSpPr>
          <p:cNvPr id="1032" name="Text Box 6">
            <a:extLst>
              <a:ext uri="{FF2B5EF4-FFF2-40B4-BE49-F238E27FC236}">
                <a16:creationId xmlns:a16="http://schemas.microsoft.com/office/drawing/2014/main" id="{DB021AC4-7F94-4BA8-BF0F-407D6BE0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282950"/>
            <a:ext cx="7894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Q2.	A freezer is reduced by 20% to £200 in a sale.</a:t>
            </a:r>
          </a:p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	What was the </a:t>
            </a:r>
            <a:r>
              <a:rPr lang="en-GB" altLang="en-US" b="1">
                <a:solidFill>
                  <a:srgbClr val="FFFF00"/>
                </a:solidFill>
              </a:rPr>
              <a:t>original</a:t>
            </a:r>
            <a:r>
              <a:rPr lang="en-GB" altLang="en-US">
                <a:solidFill>
                  <a:schemeClr val="hlink"/>
                </a:solidFill>
              </a:rPr>
              <a:t> price.</a:t>
            </a:r>
          </a:p>
        </p:txBody>
      </p:sp>
      <p:sp>
        <p:nvSpPr>
          <p:cNvPr id="1033" name="Text Box 8">
            <a:extLst>
              <a:ext uri="{FF2B5EF4-FFF2-40B4-BE49-F238E27FC236}">
                <a16:creationId xmlns:a16="http://schemas.microsoft.com/office/drawing/2014/main" id="{4608E370-2C61-422E-937B-928279D8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4792663"/>
            <a:ext cx="240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hlink"/>
                </a:solidFill>
              </a:rPr>
              <a:t>Q3.	Calculate</a:t>
            </a:r>
          </a:p>
        </p:txBody>
      </p:sp>
      <p:sp>
        <p:nvSpPr>
          <p:cNvPr id="1034" name="Text Box 21">
            <a:extLst>
              <a:ext uri="{FF2B5EF4-FFF2-40B4-BE49-F238E27FC236}">
                <a16:creationId xmlns:a16="http://schemas.microsoft.com/office/drawing/2014/main" id="{24376D95-0047-4E47-98D8-826B3AA7767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54137" y="3673475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35" name="Picture 2" descr="Office Objects 0572">
            <a:extLst>
              <a:ext uri="{FF2B5EF4-FFF2-40B4-BE49-F238E27FC236}">
                <a16:creationId xmlns:a16="http://schemas.microsoft.com/office/drawing/2014/main" id="{0922B0BF-0BF7-417B-863C-13835C77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1856</Words>
  <Application>Microsoft Office PowerPoint</Application>
  <PresentationFormat>On-screen Show (4:3)</PresentationFormat>
  <Paragraphs>486</Paragraphs>
  <Slides>50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Comic Sans MS</vt:lpstr>
      <vt:lpstr>Arial</vt:lpstr>
      <vt:lpstr>Tahoma</vt:lpstr>
      <vt:lpstr>Wingdings</vt:lpstr>
      <vt:lpstr>Times New Roman</vt:lpstr>
      <vt:lpstr>1_Shimmer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MathType 5.0 Equation</vt:lpstr>
      <vt:lpstr>MathType 6.0 Equation</vt:lpstr>
      <vt:lpstr>Microsoft Equation 3.0</vt:lpstr>
      <vt:lpstr>Mathematical Similarity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Similar Triangles</vt:lpstr>
      <vt:lpstr>PowerPoint Presentation</vt:lpstr>
      <vt:lpstr>Scale factors  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app</cp:lastModifiedBy>
  <cp:revision>365</cp:revision>
  <dcterms:created xsi:type="dcterms:W3CDTF">2005-04-06T16:52:43Z</dcterms:created>
  <dcterms:modified xsi:type="dcterms:W3CDTF">2026-07-11T16:41:54Z</dcterms:modified>
</cp:coreProperties>
</file>