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29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34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6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38.xml" ContentType="application/vnd.openxmlformats-officedocument.presentationml.slide+xml"/>
  <Override PartName="/ppt/slides/slide18.xml" ContentType="application/vnd.openxmlformats-officedocument.presentationml.slide+xml"/>
  <Override PartName="/ppt/slides/slide41.xml" ContentType="application/vnd.openxmlformats-officedocument.presentationml.slide+xml"/>
  <Override PartName="/ppt/slides/slide4.xml" ContentType="application/vnd.openxmlformats-officedocument.presentationml.slide+xml"/>
  <Override PartName="/ppt/slides/slide9.xml" ContentType="application/vnd.openxmlformats-officedocument.presentationml.slide+xml"/>
  <Override PartName="/ppt/slides/slide37.xml" ContentType="application/vnd.openxmlformats-officedocument.presentationml.slide+xml"/>
  <Override PartName="/ppt/slides/slide16.xml" ContentType="application/vnd.openxmlformats-officedocument.presentationml.slide+xml"/>
  <Override PartName="/ppt/slides/slide40.xml" ContentType="application/vnd.openxmlformats-officedocument.presentationml.slide+xml"/>
  <Override PartName="/ppt/slides/slide2.xml" ContentType="application/vnd.openxmlformats-officedocument.presentationml.slide+xml"/>
  <Override PartName="/ppt/slides/slide23.xml" ContentType="application/vnd.openxmlformats-officedocument.presentationml.slide+xml"/>
  <Override PartName="/ppt/slides/slide5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9.xml" ContentType="application/vnd.openxmlformats-officedocument.presentationml.slide+xml"/>
  <Override PartName="/ppt/slides/slide20.xml" ContentType="application/vnd.openxmlformats-officedocument.presentationml.slide+xml"/>
  <Override PartName="/ppt/slides/slide22.xml" ContentType="application/vnd.openxmlformats-officedocument.presentationml.slide+xml"/>
  <Override PartName="/ppt/slides/slide25.xml" ContentType="application/vnd.openxmlformats-officedocument.presentationml.slide+xml"/>
  <Override PartName="/ppt/slides/slide21.xml" ContentType="application/vnd.openxmlformats-officedocument.presentationml.slide+xml"/>
  <Override PartName="/ppt/slides/slide24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28.xml" ContentType="application/vnd.openxmlformats-officedocument.presentationml.slide+xml"/>
  <Override PartName="/ppt/slides/slide42.xml" ContentType="application/vnd.openxmlformats-officedocument.presentationml.slide+xml"/>
  <Override PartName="/ppt/slides/slide12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media/image1.gif" ContentType="image/gif"/>
  <Override PartName="/ppt/media/image3.wmf" ContentType="image/x-wmf"/>
  <Override PartName="/ppt/media/image6.gif" ContentType="image/gif"/>
  <Override PartName="/ppt/media/image7.wmf" ContentType="image/x-wmf"/>
  <Override PartName="/ppt/media/image9.wmf" ContentType="image/x-wmf"/>
  <Override PartName="/ppt/media/image11.wmf" ContentType="image/x-wmf"/>
  <Override PartName="/ppt/media/image8.wmf" ContentType="image/x-wmf"/>
  <Override PartName="/ppt/media/image12.wmf" ContentType="image/x-wmf"/>
  <Override PartName="/ppt/media/image10.wmf" ContentType="image/x-wmf"/>
  <Override PartName="/ppt/presentation.xml" ContentType="application/vnd.openxmlformats-officedocument.presentationml.presentation.main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CDB92A4-42FB-406D-BE7B-3A0AB9F4E2D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2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5B2BD0F-54D1-42A1-B210-08C613BBFC9A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21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22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3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24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5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6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27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28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9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0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1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2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33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34" name="TextBox 33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dt" idx="4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4399326-F3BE-4D2A-9934-591621B7781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ftr" idx="5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sldNum" idx="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FAFFA38-AEE4-4F1F-89C8-7F2B50AD79A5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" Target="slide2.xml"/><Relationship Id="rId2" Type="http://schemas.openxmlformats.org/officeDocument/2006/relationships/slide" Target="slide14.xml"/><Relationship Id="rId3" Type="http://schemas.openxmlformats.org/officeDocument/2006/relationships/image" Target="../media/image1.gif"/><Relationship Id="rId4" Type="http://schemas.openxmlformats.org/officeDocument/2006/relationships/image" Target="../media/image2.png"/><Relationship Id="rId5" Type="http://schemas.openxmlformats.org/officeDocument/2006/relationships/slide" Target="slide19.xml"/><Relationship Id="rId6" Type="http://schemas.openxmlformats.org/officeDocument/2006/relationships/slide" Target="slide25.xml"/><Relationship Id="rId7" Type="http://schemas.openxmlformats.org/officeDocument/2006/relationships/slide" Target="slide35.xml"/><Relationship Id="rId8" Type="http://schemas.openxmlformats.org/officeDocument/2006/relationships/slide" Target="slide33.xml"/><Relationship Id="rId9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6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2.bin"/><Relationship Id="rId3" Type="http://schemas.openxmlformats.org/officeDocument/2006/relationships/image" Target="../media/image7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6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3.bin"/><Relationship Id="rId3" Type="http://schemas.openxmlformats.org/officeDocument/2006/relationships/image" Target="../media/image8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1.bin"/><Relationship Id="rId3" Type="http://schemas.openxmlformats.org/officeDocument/2006/relationships/image" Target="../media/image3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6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4.bin"/><Relationship Id="rId3" Type="http://schemas.openxmlformats.org/officeDocument/2006/relationships/image" Target="../media/image9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6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5.bin"/><Relationship Id="rId4" Type="http://schemas.openxmlformats.org/officeDocument/2006/relationships/image" Target="../media/image10.wmf"/><Relationship Id="rId5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image" Target="../media/image6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oleObject" Target="../embeddings/oleObject6.bin"/><Relationship Id="rId3" Type="http://schemas.openxmlformats.org/officeDocument/2006/relationships/image" Target="../media/image11.wmf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7.bin"/><Relationship Id="rId4" Type="http://schemas.openxmlformats.org/officeDocument/2006/relationships/image" Target="../media/image12.wmf"/><Relationship Id="rId5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6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5.png"/><Relationship Id="rId4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08890F5-9F8A-4868-9532-90BB067DA22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" name="Text Box 4"/>
          <p:cNvSpPr/>
          <p:nvPr/>
        </p:nvSpPr>
        <p:spPr>
          <a:xfrm>
            <a:off x="2153520" y="2104920"/>
            <a:ext cx="5598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Revision of Level 3 Algebra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" name="Text Box 5"/>
          <p:cNvSpPr/>
          <p:nvPr/>
        </p:nvSpPr>
        <p:spPr>
          <a:xfrm>
            <a:off x="2127240" y="2809800"/>
            <a:ext cx="4673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Harder Equations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" name="AutoShape 6">
            <a:hlinkClick r:id="rId1" action="ppaction://hlinksldjump"/>
          </p:cNvPr>
          <p:cNvSpPr/>
          <p:nvPr/>
        </p:nvSpPr>
        <p:spPr>
          <a:xfrm>
            <a:off x="1365120" y="2104920"/>
            <a:ext cx="609840" cy="533520"/>
          </a:xfrm>
          <a:custGeom>
            <a:avLst/>
            <a:gdLst>
              <a:gd name="textAreaLeft" fmla="*/ 34560 w 609840"/>
              <a:gd name="textAreaRight" fmla="*/ 575280 w 609840"/>
              <a:gd name="textAreaTop" fmla="*/ 34560 h 533520"/>
              <a:gd name="textAreaBottom" fmla="*/ 498960 h 533520"/>
            </a:gdLst>
            <a:ahLst/>
            <a:cxnLst/>
            <a:rect l="textAreaLeft" t="textAreaTop" r="textAreaRight" b="textAreaBottom"/>
            <a:pathLst>
              <a:path w="24688" h="21600">
                <a:moveTo>
                  <a:pt x="0" y="0"/>
                </a:moveTo>
                <a:lnTo>
                  <a:pt x="24688" y="0"/>
                </a:lnTo>
                <a:lnTo>
                  <a:pt x="24688" y="21600"/>
                </a:lnTo>
                <a:lnTo>
                  <a:pt x="0" y="21600"/>
                </a:lnTo>
                <a:close/>
              </a:path>
              <a:path fill="lightenLess" w="24688" h="21600">
                <a:moveTo>
                  <a:pt x="0" y="0"/>
                </a:moveTo>
                <a:lnTo>
                  <a:pt x="24688" y="0"/>
                </a:lnTo>
                <a:lnTo>
                  <a:pt x="23288" y="1400"/>
                </a:lnTo>
                <a:lnTo>
                  <a:pt x="1400" y="1400"/>
                </a:lnTo>
                <a:close/>
              </a:path>
              <a:path fill="darken" w="24688" h="21600">
                <a:moveTo>
                  <a:pt x="24688" y="0"/>
                </a:moveTo>
                <a:lnTo>
                  <a:pt x="24688" y="21600"/>
                </a:lnTo>
                <a:lnTo>
                  <a:pt x="23288" y="20200"/>
                </a:lnTo>
                <a:lnTo>
                  <a:pt x="23288" y="1400"/>
                </a:lnTo>
                <a:close/>
              </a:path>
              <a:path fill="darkenLess" w="24688" h="21600">
                <a:moveTo>
                  <a:pt x="24688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288" y="20200"/>
                </a:lnTo>
                <a:close/>
              </a:path>
              <a:path fill="lighten" w="24688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688" h="21600">
                <a:moveTo>
                  <a:pt x="5337" y="3794"/>
                </a:moveTo>
                <a:lnTo>
                  <a:pt x="19350" y="10800"/>
                </a:lnTo>
                <a:lnTo>
                  <a:pt x="5337" y="17806"/>
                </a:lnTo>
                <a:close/>
              </a:path>
            </a:pathLst>
          </a:custGeom>
          <a:solidFill>
            <a:srgbClr val="FF66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" name="AutoShape 7">
            <a:hlinkClick r:id="rId2" action="ppaction://hlinksldjump"/>
          </p:cNvPr>
          <p:cNvSpPr/>
          <p:nvPr/>
        </p:nvSpPr>
        <p:spPr>
          <a:xfrm>
            <a:off x="1365120" y="2809800"/>
            <a:ext cx="609840" cy="533520"/>
          </a:xfrm>
          <a:custGeom>
            <a:avLst/>
            <a:gdLst>
              <a:gd name="textAreaLeft" fmla="*/ 34560 w 609840"/>
              <a:gd name="textAreaRight" fmla="*/ 575280 w 609840"/>
              <a:gd name="textAreaTop" fmla="*/ 34560 h 533520"/>
              <a:gd name="textAreaBottom" fmla="*/ 498960 h 533520"/>
            </a:gdLst>
            <a:ahLst/>
            <a:cxnLst/>
            <a:rect l="textAreaLeft" t="textAreaTop" r="textAreaRight" b="textAreaBottom"/>
            <a:pathLst>
              <a:path w="24688" h="21600">
                <a:moveTo>
                  <a:pt x="0" y="0"/>
                </a:moveTo>
                <a:lnTo>
                  <a:pt x="24688" y="0"/>
                </a:lnTo>
                <a:lnTo>
                  <a:pt x="24688" y="21600"/>
                </a:lnTo>
                <a:lnTo>
                  <a:pt x="0" y="21600"/>
                </a:lnTo>
                <a:close/>
              </a:path>
              <a:path fill="lightenLess" w="24688" h="21600">
                <a:moveTo>
                  <a:pt x="0" y="0"/>
                </a:moveTo>
                <a:lnTo>
                  <a:pt x="24688" y="0"/>
                </a:lnTo>
                <a:lnTo>
                  <a:pt x="23288" y="1400"/>
                </a:lnTo>
                <a:lnTo>
                  <a:pt x="1400" y="1400"/>
                </a:lnTo>
                <a:close/>
              </a:path>
              <a:path fill="darken" w="24688" h="21600">
                <a:moveTo>
                  <a:pt x="24688" y="0"/>
                </a:moveTo>
                <a:lnTo>
                  <a:pt x="24688" y="21600"/>
                </a:lnTo>
                <a:lnTo>
                  <a:pt x="23288" y="20200"/>
                </a:lnTo>
                <a:lnTo>
                  <a:pt x="23288" y="1400"/>
                </a:lnTo>
                <a:close/>
              </a:path>
              <a:path fill="darkenLess" w="24688" h="21600">
                <a:moveTo>
                  <a:pt x="24688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288" y="20200"/>
                </a:lnTo>
                <a:close/>
              </a:path>
              <a:path fill="lighten" w="24688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688" h="21600">
                <a:moveTo>
                  <a:pt x="5337" y="3794"/>
                </a:moveTo>
                <a:lnTo>
                  <a:pt x="19350" y="10800"/>
                </a:lnTo>
                <a:lnTo>
                  <a:pt x="5337" y="17806"/>
                </a:lnTo>
                <a:close/>
              </a:path>
            </a:pathLst>
          </a:custGeom>
          <a:solidFill>
            <a:srgbClr val="00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2022120" y="374400"/>
            <a:ext cx="5537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47" name="Picture 9" descr="scottishflag"/>
          <p:cNvPicPr/>
          <p:nvPr/>
        </p:nvPicPr>
        <p:blipFill>
          <a:blip r:embed="rId3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" name="Text Box 10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9" name="Picture 11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" name="Text Box 12"/>
          <p:cNvSpPr/>
          <p:nvPr/>
        </p:nvSpPr>
        <p:spPr>
          <a:xfrm>
            <a:off x="2127600" y="3538440"/>
            <a:ext cx="4911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Equations with Brackets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" name="AutoShape 13">
            <a:hlinkClick r:id="rId5" action="ppaction://hlinksldjump"/>
          </p:cNvPr>
          <p:cNvSpPr/>
          <p:nvPr/>
        </p:nvSpPr>
        <p:spPr>
          <a:xfrm>
            <a:off x="1365120" y="3538440"/>
            <a:ext cx="609840" cy="533520"/>
          </a:xfrm>
          <a:custGeom>
            <a:avLst/>
            <a:gdLst>
              <a:gd name="textAreaLeft" fmla="*/ 34560 w 609840"/>
              <a:gd name="textAreaRight" fmla="*/ 575280 w 609840"/>
              <a:gd name="textAreaTop" fmla="*/ 34560 h 533520"/>
              <a:gd name="textAreaBottom" fmla="*/ 498960 h 533520"/>
            </a:gdLst>
            <a:ahLst/>
            <a:cxnLst/>
            <a:rect l="textAreaLeft" t="textAreaTop" r="textAreaRight" b="textAreaBottom"/>
            <a:pathLst>
              <a:path w="24688" h="21600">
                <a:moveTo>
                  <a:pt x="0" y="0"/>
                </a:moveTo>
                <a:lnTo>
                  <a:pt x="24688" y="0"/>
                </a:lnTo>
                <a:lnTo>
                  <a:pt x="24688" y="21600"/>
                </a:lnTo>
                <a:lnTo>
                  <a:pt x="0" y="21600"/>
                </a:lnTo>
                <a:close/>
              </a:path>
              <a:path fill="lightenLess" w="24688" h="21600">
                <a:moveTo>
                  <a:pt x="0" y="0"/>
                </a:moveTo>
                <a:lnTo>
                  <a:pt x="24688" y="0"/>
                </a:lnTo>
                <a:lnTo>
                  <a:pt x="23288" y="1400"/>
                </a:lnTo>
                <a:lnTo>
                  <a:pt x="1400" y="1400"/>
                </a:lnTo>
                <a:close/>
              </a:path>
              <a:path fill="darken" w="24688" h="21600">
                <a:moveTo>
                  <a:pt x="24688" y="0"/>
                </a:moveTo>
                <a:lnTo>
                  <a:pt x="24688" y="21600"/>
                </a:lnTo>
                <a:lnTo>
                  <a:pt x="23288" y="20200"/>
                </a:lnTo>
                <a:lnTo>
                  <a:pt x="23288" y="1400"/>
                </a:lnTo>
                <a:close/>
              </a:path>
              <a:path fill="darkenLess" w="24688" h="21600">
                <a:moveTo>
                  <a:pt x="24688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288" y="20200"/>
                </a:lnTo>
                <a:close/>
              </a:path>
              <a:path fill="lighten" w="24688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688" h="21600">
                <a:moveTo>
                  <a:pt x="5337" y="3794"/>
                </a:moveTo>
                <a:lnTo>
                  <a:pt x="19350" y="10800"/>
                </a:lnTo>
                <a:lnTo>
                  <a:pt x="5337" y="17806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" name="Text Box 14"/>
          <p:cNvSpPr/>
          <p:nvPr/>
        </p:nvSpPr>
        <p:spPr>
          <a:xfrm>
            <a:off x="2128320" y="4254480"/>
            <a:ext cx="4995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Equations with Fractions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" name="AutoShape 15">
            <a:hlinkClick r:id="rId6" action="ppaction://hlinksldjump"/>
          </p:cNvPr>
          <p:cNvSpPr/>
          <p:nvPr/>
        </p:nvSpPr>
        <p:spPr>
          <a:xfrm>
            <a:off x="1365120" y="4254480"/>
            <a:ext cx="609840" cy="533520"/>
          </a:xfrm>
          <a:custGeom>
            <a:avLst/>
            <a:gdLst>
              <a:gd name="textAreaLeft" fmla="*/ 34560 w 609840"/>
              <a:gd name="textAreaRight" fmla="*/ 575280 w 609840"/>
              <a:gd name="textAreaTop" fmla="*/ 34560 h 533520"/>
              <a:gd name="textAreaBottom" fmla="*/ 498960 h 533520"/>
            </a:gdLst>
            <a:ahLst/>
            <a:cxnLst/>
            <a:rect l="textAreaLeft" t="textAreaTop" r="textAreaRight" b="textAreaBottom"/>
            <a:pathLst>
              <a:path w="24688" h="21600">
                <a:moveTo>
                  <a:pt x="0" y="0"/>
                </a:moveTo>
                <a:lnTo>
                  <a:pt x="24688" y="0"/>
                </a:lnTo>
                <a:lnTo>
                  <a:pt x="24688" y="21600"/>
                </a:lnTo>
                <a:lnTo>
                  <a:pt x="0" y="21600"/>
                </a:lnTo>
                <a:close/>
              </a:path>
              <a:path fill="lightenLess" w="24688" h="21600">
                <a:moveTo>
                  <a:pt x="0" y="0"/>
                </a:moveTo>
                <a:lnTo>
                  <a:pt x="24688" y="0"/>
                </a:lnTo>
                <a:lnTo>
                  <a:pt x="23288" y="1400"/>
                </a:lnTo>
                <a:lnTo>
                  <a:pt x="1400" y="1400"/>
                </a:lnTo>
                <a:close/>
              </a:path>
              <a:path fill="darken" w="24688" h="21600">
                <a:moveTo>
                  <a:pt x="24688" y="0"/>
                </a:moveTo>
                <a:lnTo>
                  <a:pt x="24688" y="21600"/>
                </a:lnTo>
                <a:lnTo>
                  <a:pt x="23288" y="20200"/>
                </a:lnTo>
                <a:lnTo>
                  <a:pt x="23288" y="1400"/>
                </a:lnTo>
                <a:close/>
              </a:path>
              <a:path fill="darkenLess" w="24688" h="21600">
                <a:moveTo>
                  <a:pt x="24688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288" y="20200"/>
                </a:lnTo>
                <a:close/>
              </a:path>
              <a:path fill="lighten" w="24688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688" h="21600">
                <a:moveTo>
                  <a:pt x="5337" y="3794"/>
                </a:moveTo>
                <a:lnTo>
                  <a:pt x="19350" y="10800"/>
                </a:lnTo>
                <a:lnTo>
                  <a:pt x="5337" y="17806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" name="Text Box 23"/>
          <p:cNvSpPr/>
          <p:nvPr/>
        </p:nvSpPr>
        <p:spPr>
          <a:xfrm>
            <a:off x="2127960" y="5575320"/>
            <a:ext cx="39747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Solving Inequalities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" name="AutoShape 24">
            <a:hlinkClick r:id="rId7" action="ppaction://hlinksldjump"/>
          </p:cNvPr>
          <p:cNvSpPr/>
          <p:nvPr/>
        </p:nvSpPr>
        <p:spPr>
          <a:xfrm>
            <a:off x="1365120" y="5575320"/>
            <a:ext cx="609840" cy="533520"/>
          </a:xfrm>
          <a:custGeom>
            <a:avLst/>
            <a:gdLst>
              <a:gd name="textAreaLeft" fmla="*/ 34560 w 609840"/>
              <a:gd name="textAreaRight" fmla="*/ 575280 w 609840"/>
              <a:gd name="textAreaTop" fmla="*/ 34560 h 533520"/>
              <a:gd name="textAreaBottom" fmla="*/ 498960 h 533520"/>
            </a:gdLst>
            <a:ahLst/>
            <a:cxnLst/>
            <a:rect l="textAreaLeft" t="textAreaTop" r="textAreaRight" b="textAreaBottom"/>
            <a:pathLst>
              <a:path w="24688" h="21600">
                <a:moveTo>
                  <a:pt x="0" y="0"/>
                </a:moveTo>
                <a:lnTo>
                  <a:pt x="24688" y="0"/>
                </a:lnTo>
                <a:lnTo>
                  <a:pt x="24688" y="21600"/>
                </a:lnTo>
                <a:lnTo>
                  <a:pt x="0" y="21600"/>
                </a:lnTo>
                <a:close/>
              </a:path>
              <a:path fill="lightenLess" w="24688" h="21600">
                <a:moveTo>
                  <a:pt x="0" y="0"/>
                </a:moveTo>
                <a:lnTo>
                  <a:pt x="24688" y="0"/>
                </a:lnTo>
                <a:lnTo>
                  <a:pt x="23288" y="1400"/>
                </a:lnTo>
                <a:lnTo>
                  <a:pt x="1400" y="1400"/>
                </a:lnTo>
                <a:close/>
              </a:path>
              <a:path fill="darken" w="24688" h="21600">
                <a:moveTo>
                  <a:pt x="24688" y="0"/>
                </a:moveTo>
                <a:lnTo>
                  <a:pt x="24688" y="21600"/>
                </a:lnTo>
                <a:lnTo>
                  <a:pt x="23288" y="20200"/>
                </a:lnTo>
                <a:lnTo>
                  <a:pt x="23288" y="1400"/>
                </a:lnTo>
                <a:close/>
              </a:path>
              <a:path fill="darkenLess" w="24688" h="21600">
                <a:moveTo>
                  <a:pt x="24688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288" y="20200"/>
                </a:lnTo>
                <a:close/>
              </a:path>
              <a:path fill="lighten" w="24688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688" h="21600">
                <a:moveTo>
                  <a:pt x="5337" y="3794"/>
                </a:moveTo>
                <a:lnTo>
                  <a:pt x="19350" y="10800"/>
                </a:lnTo>
                <a:lnTo>
                  <a:pt x="5337" y="17806"/>
                </a:lnTo>
                <a:close/>
              </a:path>
            </a:pathLst>
          </a:custGeom>
          <a:solidFill>
            <a:srgbClr val="B2B2B2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" name="Text Box 25"/>
          <p:cNvSpPr/>
          <p:nvPr/>
        </p:nvSpPr>
        <p:spPr>
          <a:xfrm>
            <a:off x="2127240" y="4927680"/>
            <a:ext cx="3561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Harder Fractions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" name="AutoShape 26">
            <a:hlinkClick r:id="rId8" action="ppaction://hlinksldjump"/>
          </p:cNvPr>
          <p:cNvSpPr/>
          <p:nvPr/>
        </p:nvSpPr>
        <p:spPr>
          <a:xfrm>
            <a:off x="1365120" y="4927680"/>
            <a:ext cx="609840" cy="533160"/>
          </a:xfrm>
          <a:custGeom>
            <a:avLst/>
            <a:gdLst>
              <a:gd name="textAreaLeft" fmla="*/ 34560 w 609840"/>
              <a:gd name="textAreaRight" fmla="*/ 575280 w 609840"/>
              <a:gd name="textAreaTop" fmla="*/ 34560 h 533160"/>
              <a:gd name="textAreaBottom" fmla="*/ 498600 h 533160"/>
            </a:gdLst>
            <a:ahLst/>
            <a:cxnLst/>
            <a:rect l="textAreaLeft" t="textAreaTop" r="textAreaRight" b="textAreaBottom"/>
            <a:pathLst>
              <a:path w="24704" h="21600">
                <a:moveTo>
                  <a:pt x="0" y="0"/>
                </a:moveTo>
                <a:lnTo>
                  <a:pt x="24704" y="0"/>
                </a:lnTo>
                <a:lnTo>
                  <a:pt x="24704" y="21600"/>
                </a:lnTo>
                <a:lnTo>
                  <a:pt x="0" y="21600"/>
                </a:lnTo>
                <a:close/>
              </a:path>
              <a:path fill="lightenLess" w="24704" h="21600">
                <a:moveTo>
                  <a:pt x="0" y="0"/>
                </a:moveTo>
                <a:lnTo>
                  <a:pt x="24704" y="0"/>
                </a:lnTo>
                <a:lnTo>
                  <a:pt x="23304" y="1400"/>
                </a:lnTo>
                <a:lnTo>
                  <a:pt x="1400" y="1400"/>
                </a:lnTo>
                <a:close/>
              </a:path>
              <a:path fill="darken" w="24704" h="21600">
                <a:moveTo>
                  <a:pt x="24704" y="0"/>
                </a:moveTo>
                <a:lnTo>
                  <a:pt x="24704" y="21600"/>
                </a:lnTo>
                <a:lnTo>
                  <a:pt x="23304" y="20200"/>
                </a:lnTo>
                <a:lnTo>
                  <a:pt x="23304" y="1400"/>
                </a:lnTo>
                <a:close/>
              </a:path>
              <a:path fill="darkenLess" w="24704" h="21600">
                <a:moveTo>
                  <a:pt x="24704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304" y="20200"/>
                </a:lnTo>
                <a:close/>
              </a:path>
              <a:path fill="lighten" w="24704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704" h="21600">
                <a:moveTo>
                  <a:pt x="5346" y="3794"/>
                </a:moveTo>
                <a:lnTo>
                  <a:pt x="19359" y="10800"/>
                </a:lnTo>
                <a:lnTo>
                  <a:pt x="5346" y="17806"/>
                </a:lnTo>
                <a:close/>
              </a:path>
            </a:pathLst>
          </a:cu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0B94277-07EB-4514-BE56-59919F4E3F86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5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6" name="Text Box 36"/>
          <p:cNvSpPr/>
          <p:nvPr/>
        </p:nvSpPr>
        <p:spPr>
          <a:xfrm>
            <a:off x="2783160" y="2766960"/>
            <a:ext cx="4369680" cy="581760"/>
          </a:xfrm>
          <a:prstGeom prst="rect">
            <a:avLst/>
          </a:prstGeom>
          <a:solidFill>
            <a:srgbClr val="4D4D4D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Balancing Method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87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8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9" name="Text Box 33"/>
          <p:cNvSpPr/>
          <p:nvPr/>
        </p:nvSpPr>
        <p:spPr>
          <a:xfrm>
            <a:off x="3459240" y="1409760"/>
            <a:ext cx="283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Revision of Level 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0" name="Text Box 34"/>
          <p:cNvSpPr/>
          <p:nvPr/>
        </p:nvSpPr>
        <p:spPr>
          <a:xfrm>
            <a:off x="3443760" y="2039760"/>
            <a:ext cx="29264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Reminder !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91" name="Picture 35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2" name="Text Box 48"/>
          <p:cNvSpPr/>
          <p:nvPr/>
        </p:nvSpPr>
        <p:spPr>
          <a:xfrm>
            <a:off x="1020240" y="3333600"/>
            <a:ext cx="128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3" name="Rectangle 50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4" name="TextBox 20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5" name="TextBox 20"/>
          <p:cNvSpPr/>
          <p:nvPr/>
        </p:nvSpPr>
        <p:spPr>
          <a:xfrm>
            <a:off x="1102680" y="3971880"/>
            <a:ext cx="1909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– 5 = 11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6" name="TextBox 21"/>
          <p:cNvSpPr/>
          <p:nvPr/>
        </p:nvSpPr>
        <p:spPr>
          <a:xfrm>
            <a:off x="1575000" y="4467240"/>
            <a:ext cx="604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7" name="TextBox 22"/>
          <p:cNvSpPr/>
          <p:nvPr/>
        </p:nvSpPr>
        <p:spPr>
          <a:xfrm>
            <a:off x="2423520" y="4467240"/>
            <a:ext cx="604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8" name="TextBox 23"/>
          <p:cNvSpPr/>
          <p:nvPr/>
        </p:nvSpPr>
        <p:spPr>
          <a:xfrm>
            <a:off x="1607040" y="5092560"/>
            <a:ext cx="1424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 = 16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99" name="TextBox 25"/>
          <p:cNvSpPr/>
          <p:nvPr/>
        </p:nvSpPr>
        <p:spPr>
          <a:xfrm>
            <a:off x="6345360" y="3973680"/>
            <a:ext cx="20556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+ 8 = 37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0" name="TextBox 26"/>
          <p:cNvSpPr/>
          <p:nvPr/>
        </p:nvSpPr>
        <p:spPr>
          <a:xfrm>
            <a:off x="6845760" y="4470480"/>
            <a:ext cx="58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1" name="TextBox 27"/>
          <p:cNvSpPr/>
          <p:nvPr/>
        </p:nvSpPr>
        <p:spPr>
          <a:xfrm>
            <a:off x="7761600" y="4470480"/>
            <a:ext cx="58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2" name="TextBox 28"/>
          <p:cNvSpPr/>
          <p:nvPr/>
        </p:nvSpPr>
        <p:spPr>
          <a:xfrm>
            <a:off x="6850440" y="5095800"/>
            <a:ext cx="14900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 = 29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3" name="Straight Connector 20"/>
          <p:cNvSpPr/>
          <p:nvPr/>
        </p:nvSpPr>
        <p:spPr>
          <a:xfrm flipV="1">
            <a:off x="5214960" y="3642840"/>
            <a:ext cx="0" cy="242892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557" dur="indefinite" restart="never" nodeType="tmRoot">
          <p:childTnLst>
            <p:seq>
              <p:cTn id="558" dur="indefinite" nodeType="mainSeq">
                <p:childTnLst>
                  <p:par>
                    <p:cTn id="559" fill="hold">
                      <p:stCondLst>
                        <p:cond delay="indefinite"/>
                      </p:stCondLst>
                      <p:childTnLst>
                        <p:par>
                          <p:cTn id="560" fill="hold">
                            <p:stCondLst>
                              <p:cond delay="0"/>
                            </p:stCondLst>
                            <p:childTnLst>
                              <p:par>
                                <p:cTn id="561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563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4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566"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7" fill="hold">
                      <p:stCondLst>
                        <p:cond delay="indefinite"/>
                      </p:stCondLst>
                      <p:childTnLst>
                        <p:par>
                          <p:cTn id="568" fill="hold">
                            <p:stCondLst>
                              <p:cond delay="0"/>
                            </p:stCondLst>
                            <p:childTnLst>
                              <p:par>
                                <p:cTn id="56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71" dur="5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2" fill="hold">
                      <p:stCondLst>
                        <p:cond delay="indefinite"/>
                      </p:stCondLst>
                      <p:childTnLst>
                        <p:par>
                          <p:cTn id="573" fill="hold">
                            <p:stCondLst>
                              <p:cond delay="0"/>
                            </p:stCondLst>
                            <p:childTnLst>
                              <p:par>
                                <p:cTn id="574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576"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7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579"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0" fill="hold">
                      <p:stCondLst>
                        <p:cond delay="indefinite"/>
                      </p:stCondLst>
                      <p:childTnLst>
                        <p:par>
                          <p:cTn id="581" fill="hold">
                            <p:stCondLst>
                              <p:cond delay="0"/>
                            </p:stCondLst>
                            <p:childTnLst>
                              <p:par>
                                <p:cTn id="58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84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04EC487-A7E3-42B0-9ABB-E6020C46575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5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6" name="Text Box 36"/>
          <p:cNvSpPr/>
          <p:nvPr/>
        </p:nvSpPr>
        <p:spPr>
          <a:xfrm>
            <a:off x="2783160" y="2766960"/>
            <a:ext cx="4369680" cy="581760"/>
          </a:xfrm>
          <a:prstGeom prst="rect">
            <a:avLst/>
          </a:prstGeom>
          <a:solidFill>
            <a:srgbClr val="4D4D4D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Balancing Method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07" name="Picture 5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8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09" name="Text Box 33"/>
          <p:cNvSpPr/>
          <p:nvPr/>
        </p:nvSpPr>
        <p:spPr>
          <a:xfrm>
            <a:off x="3459240" y="1409760"/>
            <a:ext cx="283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Revision of Level 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0" name="Text Box 34"/>
          <p:cNvSpPr/>
          <p:nvPr/>
        </p:nvSpPr>
        <p:spPr>
          <a:xfrm>
            <a:off x="3443760" y="2039760"/>
            <a:ext cx="29264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Reminder !</a:t>
            </a:r>
            <a:endParaRPr lang="en-US" sz="4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11" name="Picture 35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2" name="Text Box 48"/>
          <p:cNvSpPr/>
          <p:nvPr/>
        </p:nvSpPr>
        <p:spPr>
          <a:xfrm>
            <a:off x="1020240" y="3333600"/>
            <a:ext cx="128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3" name="Rectangle 50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4" name="TextBox 20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5" name="TextBox 20"/>
          <p:cNvSpPr/>
          <p:nvPr/>
        </p:nvSpPr>
        <p:spPr>
          <a:xfrm>
            <a:off x="1810080" y="3971880"/>
            <a:ext cx="16167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6x = 72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6" name="TextBox 23"/>
          <p:cNvSpPr/>
          <p:nvPr/>
        </p:nvSpPr>
        <p:spPr>
          <a:xfrm>
            <a:off x="1935360" y="5638680"/>
            <a:ext cx="1424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 = 12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7" name="TextBox 29"/>
          <p:cNvSpPr/>
          <p:nvPr/>
        </p:nvSpPr>
        <p:spPr>
          <a:xfrm>
            <a:off x="6847920" y="3987720"/>
            <a:ext cx="1486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 = 11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18" name="TextBox 30"/>
          <p:cNvSpPr/>
          <p:nvPr/>
        </p:nvSpPr>
        <p:spPr>
          <a:xfrm>
            <a:off x="6867000" y="5637240"/>
            <a:ext cx="15915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 = 5.5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319" name="Group 22"/>
          <p:cNvGrpSpPr/>
          <p:nvPr/>
        </p:nvGrpSpPr>
        <p:grpSpPr>
          <a:xfrm>
            <a:off x="1816200" y="4637160"/>
            <a:ext cx="642960" cy="581760"/>
            <a:chOff x="1816200" y="4637160"/>
            <a:chExt cx="642960" cy="581760"/>
          </a:xfrm>
        </p:grpSpPr>
        <p:sp>
          <p:nvSpPr>
            <p:cNvPr id="320" name="TextBox 20"/>
            <p:cNvSpPr/>
            <p:nvPr/>
          </p:nvSpPr>
          <p:spPr>
            <a:xfrm>
              <a:off x="1923120" y="463716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6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21" name="Straight Connector 21"/>
            <p:cNvSpPr/>
            <p:nvPr/>
          </p:nvSpPr>
          <p:spPr>
            <a:xfrm>
              <a:off x="1816200" y="463716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322" name="Group 25"/>
          <p:cNvGrpSpPr/>
          <p:nvPr/>
        </p:nvGrpSpPr>
        <p:grpSpPr>
          <a:xfrm>
            <a:off x="2744640" y="4637160"/>
            <a:ext cx="642960" cy="581760"/>
            <a:chOff x="2744640" y="4637160"/>
            <a:chExt cx="642960" cy="581760"/>
          </a:xfrm>
        </p:grpSpPr>
        <p:sp>
          <p:nvSpPr>
            <p:cNvPr id="323" name="TextBox 20"/>
            <p:cNvSpPr/>
            <p:nvPr/>
          </p:nvSpPr>
          <p:spPr>
            <a:xfrm>
              <a:off x="2851560" y="463716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6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24" name="Straight Connector 27"/>
            <p:cNvSpPr/>
            <p:nvPr/>
          </p:nvSpPr>
          <p:spPr>
            <a:xfrm>
              <a:off x="2744640" y="463716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325" name="Group 28"/>
          <p:cNvGrpSpPr/>
          <p:nvPr/>
        </p:nvGrpSpPr>
        <p:grpSpPr>
          <a:xfrm>
            <a:off x="6786720" y="4637160"/>
            <a:ext cx="642960" cy="581760"/>
            <a:chOff x="6786720" y="4637160"/>
            <a:chExt cx="642960" cy="581760"/>
          </a:xfrm>
        </p:grpSpPr>
        <p:sp>
          <p:nvSpPr>
            <p:cNvPr id="326" name="TextBox 20"/>
            <p:cNvSpPr/>
            <p:nvPr/>
          </p:nvSpPr>
          <p:spPr>
            <a:xfrm>
              <a:off x="6893640" y="463716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2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27" name="Straight Connector 32"/>
            <p:cNvSpPr/>
            <p:nvPr/>
          </p:nvSpPr>
          <p:spPr>
            <a:xfrm>
              <a:off x="6786720" y="463716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328" name="Group 33"/>
          <p:cNvGrpSpPr/>
          <p:nvPr/>
        </p:nvGrpSpPr>
        <p:grpSpPr>
          <a:xfrm>
            <a:off x="7715160" y="4637160"/>
            <a:ext cx="642960" cy="581760"/>
            <a:chOff x="7715160" y="4637160"/>
            <a:chExt cx="642960" cy="581760"/>
          </a:xfrm>
        </p:grpSpPr>
        <p:sp>
          <p:nvSpPr>
            <p:cNvPr id="329" name="TextBox 20"/>
            <p:cNvSpPr/>
            <p:nvPr/>
          </p:nvSpPr>
          <p:spPr>
            <a:xfrm>
              <a:off x="7822080" y="463716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2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30" name="Straight Connector 35"/>
            <p:cNvSpPr/>
            <p:nvPr/>
          </p:nvSpPr>
          <p:spPr>
            <a:xfrm>
              <a:off x="7715160" y="463716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331" name="Straight Connector 28"/>
          <p:cNvSpPr/>
          <p:nvPr/>
        </p:nvSpPr>
        <p:spPr>
          <a:xfrm flipV="1">
            <a:off x="5214960" y="3642840"/>
            <a:ext cx="0" cy="242892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585" dur="indefinite" restart="never" nodeType="tmRoot">
          <p:childTnLst>
            <p:seq>
              <p:cTn id="586" dur="indefinite" nodeType="mainSeq">
                <p:childTnLst>
                  <p:par>
                    <p:cTn id="587" fill="hold">
                      <p:stCondLst>
                        <p:cond delay="indefinite"/>
                      </p:stCondLst>
                      <p:childTnLst>
                        <p:par>
                          <p:cTn id="588" fill="hold">
                            <p:stCondLst>
                              <p:cond delay="0"/>
                            </p:stCondLst>
                            <p:childTnLst>
                              <p:par>
                                <p:cTn id="589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591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2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594"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5" fill="hold">
                      <p:stCondLst>
                        <p:cond delay="indefinite"/>
                      </p:stCondLst>
                      <p:childTnLst>
                        <p:par>
                          <p:cTn id="596" fill="hold">
                            <p:stCondLst>
                              <p:cond delay="0"/>
                            </p:stCondLst>
                            <p:childTnLst>
                              <p:par>
                                <p:cTn id="59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99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0" fill="hold">
                      <p:stCondLst>
                        <p:cond delay="indefinite"/>
                      </p:stCondLst>
                      <p:childTnLst>
                        <p:par>
                          <p:cTn id="601" fill="hold">
                            <p:stCondLst>
                              <p:cond delay="0"/>
                            </p:stCondLst>
                            <p:childTnLst>
                              <p:par>
                                <p:cTn id="602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04" dur="5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5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07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8" fill="hold">
                      <p:stCondLst>
                        <p:cond delay="indefinite"/>
                      </p:stCondLst>
                      <p:childTnLst>
                        <p:par>
                          <p:cTn id="609" fill="hold">
                            <p:stCondLst>
                              <p:cond delay="0"/>
                            </p:stCondLst>
                            <p:childTnLst>
                              <p:par>
                                <p:cTn id="61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12"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F8BA50A-4F9B-4B2C-88FB-7DCECDB240C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3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34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5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36" name="Picture 6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7" name="Text Box 7"/>
          <p:cNvSpPr/>
          <p:nvPr/>
        </p:nvSpPr>
        <p:spPr>
          <a:xfrm>
            <a:off x="3459240" y="1409760"/>
            <a:ext cx="283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Revision of Level 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8" name="Text Box 16"/>
          <p:cNvSpPr/>
          <p:nvPr/>
        </p:nvSpPr>
        <p:spPr>
          <a:xfrm>
            <a:off x="945360" y="1925640"/>
            <a:ext cx="128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39" name="Rectangle 21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0" name="TextBox 26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1" name="TextBox 26"/>
          <p:cNvSpPr/>
          <p:nvPr/>
        </p:nvSpPr>
        <p:spPr>
          <a:xfrm>
            <a:off x="1404000" y="2689200"/>
            <a:ext cx="22878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4x – 2 = 34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2" name="TextBox 27"/>
          <p:cNvSpPr/>
          <p:nvPr/>
        </p:nvSpPr>
        <p:spPr>
          <a:xfrm>
            <a:off x="2094120" y="3184560"/>
            <a:ext cx="604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3" name="TextBox 28"/>
          <p:cNvSpPr/>
          <p:nvPr/>
        </p:nvSpPr>
        <p:spPr>
          <a:xfrm>
            <a:off x="3051360" y="3184560"/>
            <a:ext cx="604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4" name="TextBox 29"/>
          <p:cNvSpPr/>
          <p:nvPr/>
        </p:nvSpPr>
        <p:spPr>
          <a:xfrm>
            <a:off x="1936440" y="3809880"/>
            <a:ext cx="1738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4x  = 36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5" name="TextBox 30"/>
          <p:cNvSpPr/>
          <p:nvPr/>
        </p:nvSpPr>
        <p:spPr>
          <a:xfrm>
            <a:off x="2182680" y="5388120"/>
            <a:ext cx="12416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 = 9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6" name="TextBox 34"/>
          <p:cNvSpPr/>
          <p:nvPr/>
        </p:nvSpPr>
        <p:spPr>
          <a:xfrm>
            <a:off x="6032880" y="2690640"/>
            <a:ext cx="2238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 + 9 = 31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7" name="TextBox 35"/>
          <p:cNvSpPr/>
          <p:nvPr/>
        </p:nvSpPr>
        <p:spPr>
          <a:xfrm>
            <a:off x="6723360" y="3186000"/>
            <a:ext cx="58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- 9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8" name="TextBox 36"/>
          <p:cNvSpPr/>
          <p:nvPr/>
        </p:nvSpPr>
        <p:spPr>
          <a:xfrm>
            <a:off x="7680600" y="3186000"/>
            <a:ext cx="58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- 9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49" name="TextBox 37"/>
          <p:cNvSpPr/>
          <p:nvPr/>
        </p:nvSpPr>
        <p:spPr>
          <a:xfrm>
            <a:off x="6564240" y="3811680"/>
            <a:ext cx="1738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  = 22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50" name="TextBox 38"/>
          <p:cNvSpPr/>
          <p:nvPr/>
        </p:nvSpPr>
        <p:spPr>
          <a:xfrm>
            <a:off x="6811560" y="5386320"/>
            <a:ext cx="1359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 = 11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351" name="Group 22"/>
          <p:cNvGrpSpPr/>
          <p:nvPr/>
        </p:nvGrpSpPr>
        <p:grpSpPr>
          <a:xfrm>
            <a:off x="2000160" y="4424400"/>
            <a:ext cx="642960" cy="581760"/>
            <a:chOff x="2000160" y="4424400"/>
            <a:chExt cx="642960" cy="581760"/>
          </a:xfrm>
        </p:grpSpPr>
        <p:sp>
          <p:nvSpPr>
            <p:cNvPr id="352" name="TextBox 20"/>
            <p:cNvSpPr/>
            <p:nvPr/>
          </p:nvSpPr>
          <p:spPr>
            <a:xfrm>
              <a:off x="2107080" y="442440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4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53" name="Straight Connector 24"/>
            <p:cNvSpPr/>
            <p:nvPr/>
          </p:nvSpPr>
          <p:spPr>
            <a:xfrm>
              <a:off x="2000160" y="442440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354" name="Group 25"/>
          <p:cNvGrpSpPr/>
          <p:nvPr/>
        </p:nvGrpSpPr>
        <p:grpSpPr>
          <a:xfrm>
            <a:off x="2928960" y="4424400"/>
            <a:ext cx="642960" cy="581760"/>
            <a:chOff x="2928960" y="4424400"/>
            <a:chExt cx="642960" cy="581760"/>
          </a:xfrm>
        </p:grpSpPr>
        <p:sp>
          <p:nvSpPr>
            <p:cNvPr id="355" name="TextBox 20"/>
            <p:cNvSpPr/>
            <p:nvPr/>
          </p:nvSpPr>
          <p:spPr>
            <a:xfrm>
              <a:off x="3035880" y="442440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4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56" name="Straight Connector 31"/>
            <p:cNvSpPr/>
            <p:nvPr/>
          </p:nvSpPr>
          <p:spPr>
            <a:xfrm>
              <a:off x="2928960" y="442440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357" name="Group 32"/>
          <p:cNvGrpSpPr/>
          <p:nvPr/>
        </p:nvGrpSpPr>
        <p:grpSpPr>
          <a:xfrm>
            <a:off x="6643800" y="4424400"/>
            <a:ext cx="642960" cy="581760"/>
            <a:chOff x="6643800" y="4424400"/>
            <a:chExt cx="642960" cy="581760"/>
          </a:xfrm>
        </p:grpSpPr>
        <p:sp>
          <p:nvSpPr>
            <p:cNvPr id="358" name="TextBox 20"/>
            <p:cNvSpPr/>
            <p:nvPr/>
          </p:nvSpPr>
          <p:spPr>
            <a:xfrm>
              <a:off x="6750720" y="442440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2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59" name="Straight Connector 40"/>
            <p:cNvSpPr/>
            <p:nvPr/>
          </p:nvSpPr>
          <p:spPr>
            <a:xfrm>
              <a:off x="6643800" y="442440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360" name="Group 41"/>
          <p:cNvGrpSpPr/>
          <p:nvPr/>
        </p:nvGrpSpPr>
        <p:grpSpPr>
          <a:xfrm>
            <a:off x="7572240" y="4424400"/>
            <a:ext cx="642960" cy="581760"/>
            <a:chOff x="7572240" y="4424400"/>
            <a:chExt cx="642960" cy="581760"/>
          </a:xfrm>
        </p:grpSpPr>
        <p:sp>
          <p:nvSpPr>
            <p:cNvPr id="361" name="TextBox 20"/>
            <p:cNvSpPr/>
            <p:nvPr/>
          </p:nvSpPr>
          <p:spPr>
            <a:xfrm>
              <a:off x="7679160" y="442440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2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62" name="Straight Connector 43"/>
            <p:cNvSpPr/>
            <p:nvPr/>
          </p:nvSpPr>
          <p:spPr>
            <a:xfrm>
              <a:off x="7572240" y="442440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363" name="Straight Connector 32"/>
          <p:cNvSpPr/>
          <p:nvPr/>
        </p:nvSpPr>
        <p:spPr>
          <a:xfrm flipV="1">
            <a:off x="5214960" y="2142720"/>
            <a:ext cx="1440" cy="407196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613" dur="indefinite" restart="never" nodeType="tmRoot">
          <p:childTnLst>
            <p:seq>
              <p:cTn id="614" dur="indefinite" nodeType="mainSeq">
                <p:childTnLst>
                  <p:par>
                    <p:cTn id="615" fill="hold">
                      <p:stCondLst>
                        <p:cond delay="indefinite"/>
                      </p:stCondLst>
                      <p:childTnLst>
                        <p:par>
                          <p:cTn id="616" fill="hold">
                            <p:stCondLst>
                              <p:cond delay="0"/>
                            </p:stCondLst>
                            <p:childTnLst>
                              <p:par>
                                <p:cTn id="617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19" dur="500"/>
                                        <p:tgtEl>
                                          <p:spTgt spid="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0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22"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3" fill="hold">
                      <p:stCondLst>
                        <p:cond delay="indefinite"/>
                      </p:stCondLst>
                      <p:childTnLst>
                        <p:par>
                          <p:cTn id="624" fill="hold">
                            <p:stCondLst>
                              <p:cond delay="0"/>
                            </p:stCondLst>
                            <p:childTnLst>
                              <p:par>
                                <p:cTn id="62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27"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8" fill="hold">
                      <p:stCondLst>
                        <p:cond delay="indefinite"/>
                      </p:stCondLst>
                      <p:childTnLst>
                        <p:par>
                          <p:cTn id="629" fill="hold">
                            <p:stCondLst>
                              <p:cond delay="0"/>
                            </p:stCondLst>
                            <p:childTnLst>
                              <p:par>
                                <p:cTn id="630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32"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3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35"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6" fill="hold">
                      <p:stCondLst>
                        <p:cond delay="indefinite"/>
                      </p:stCondLst>
                      <p:childTnLst>
                        <p:par>
                          <p:cTn id="637" fill="hold">
                            <p:stCondLst>
                              <p:cond delay="0"/>
                            </p:stCondLst>
                            <p:childTnLst>
                              <p:par>
                                <p:cTn id="63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40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1" fill="hold">
                      <p:stCondLst>
                        <p:cond delay="indefinite"/>
                      </p:stCondLst>
                      <p:childTnLst>
                        <p:par>
                          <p:cTn id="642" fill="hold">
                            <p:stCondLst>
                              <p:cond delay="0"/>
                            </p:stCondLst>
                            <p:childTnLst>
                              <p:par>
                                <p:cTn id="643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45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6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48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9" fill="hold">
                      <p:stCondLst>
                        <p:cond delay="indefinite"/>
                      </p:stCondLst>
                      <p:childTnLst>
                        <p:par>
                          <p:cTn id="650" fill="hold">
                            <p:stCondLst>
                              <p:cond delay="0"/>
                            </p:stCondLst>
                            <p:childTnLst>
                              <p:par>
                                <p:cTn id="65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53" dur="5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4" fill="hold">
                      <p:stCondLst>
                        <p:cond delay="indefinite"/>
                      </p:stCondLst>
                      <p:childTnLst>
                        <p:par>
                          <p:cTn id="655" fill="hold">
                            <p:stCondLst>
                              <p:cond delay="0"/>
                            </p:stCondLst>
                            <p:childTnLst>
                              <p:par>
                                <p:cTn id="65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58" dur="500"/>
                                        <p:tgtEl>
                                          <p:spTgt spid="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9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61" dur="500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2" fill="hold">
                      <p:stCondLst>
                        <p:cond delay="indefinite"/>
                      </p:stCondLst>
                      <p:childTnLst>
                        <p:par>
                          <p:cTn id="663" fill="hold">
                            <p:stCondLst>
                              <p:cond delay="0"/>
                            </p:stCondLst>
                            <p:childTnLst>
                              <p:par>
                                <p:cTn id="66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666" dur="5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FC55ED5-29F2-4927-BE3A-157E4DFFEFC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5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6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67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TJ 4+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 9.1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Ch9 (page 55)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68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9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0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1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2" name="Text Box 9"/>
          <p:cNvSpPr/>
          <p:nvPr/>
        </p:nvSpPr>
        <p:spPr>
          <a:xfrm>
            <a:off x="3133800" y="1374840"/>
            <a:ext cx="283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Revision of Level 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3" name="Rectangle 10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4" name="TextBox 11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CA55F4C-B832-4060-A8A2-4D81E4A9CDB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6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77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378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9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380" name="Object 5"/>
          <p:cNvGraphicFramePr/>
          <p:nvPr/>
        </p:nvGraphicFramePr>
        <p:xfrm>
          <a:off x="1149480" y="1936800"/>
          <a:ext cx="7018200" cy="34290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381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149480" y="1936800"/>
                    <a:ext cx="7018200" cy="342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382" name="Picture 6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3" name="Rectangle 7"/>
          <p:cNvSpPr/>
          <p:nvPr/>
        </p:nvSpPr>
        <p:spPr>
          <a:xfrm>
            <a:off x="3798720" y="2481120"/>
            <a:ext cx="2089440" cy="914400"/>
          </a:xfrm>
          <a:prstGeom prst="rect">
            <a:avLst/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4" name="Text Box 8"/>
          <p:cNvSpPr/>
          <p:nvPr/>
        </p:nvSpPr>
        <p:spPr>
          <a:xfrm>
            <a:off x="4633560" y="3398760"/>
            <a:ext cx="54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85" name="Text Box 9"/>
          <p:cNvSpPr/>
          <p:nvPr/>
        </p:nvSpPr>
        <p:spPr>
          <a:xfrm>
            <a:off x="5906520" y="2657520"/>
            <a:ext cx="54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386" name="Group 17"/>
          <p:cNvGrpSpPr/>
          <p:nvPr/>
        </p:nvGrpSpPr>
        <p:grpSpPr>
          <a:xfrm>
            <a:off x="5975280" y="4416480"/>
            <a:ext cx="2884320" cy="1876320"/>
            <a:chOff x="5975280" y="4416480"/>
            <a:chExt cx="2884320" cy="1876320"/>
          </a:xfrm>
        </p:grpSpPr>
        <p:sp>
          <p:nvSpPr>
            <p:cNvPr id="387" name="Line 11"/>
            <p:cNvSpPr/>
            <p:nvPr/>
          </p:nvSpPr>
          <p:spPr>
            <a:xfrm flipV="1">
              <a:off x="6510240" y="5473440"/>
              <a:ext cx="2349360" cy="111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5640" rIns="90000" bIns="-3564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88" name="Line 12"/>
            <p:cNvSpPr/>
            <p:nvPr/>
          </p:nvSpPr>
          <p:spPr>
            <a:xfrm>
              <a:off x="5975280" y="6211800"/>
              <a:ext cx="2884320" cy="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89" name="Line 13"/>
            <p:cNvSpPr/>
            <p:nvPr/>
          </p:nvSpPr>
          <p:spPr>
            <a:xfrm flipV="1">
              <a:off x="6006960" y="4419720"/>
              <a:ext cx="1209600" cy="17841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90" name="Line 14"/>
            <p:cNvSpPr/>
            <p:nvPr/>
          </p:nvSpPr>
          <p:spPr>
            <a:xfrm flipH="1" flipV="1">
              <a:off x="7192440" y="4416480"/>
              <a:ext cx="1044360" cy="179712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91" name="Text Box 15"/>
            <p:cNvSpPr/>
            <p:nvPr/>
          </p:nvSpPr>
          <p:spPr>
            <a:xfrm>
              <a:off x="7760880" y="5029200"/>
              <a:ext cx="783000" cy="514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100</a:t>
              </a:r>
              <a:r>
                <a:rPr lang="en-GB" sz="2400" b="0" u="none" strike="noStrike" baseline="6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o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392" name="Text Box 16"/>
            <p:cNvSpPr/>
            <p:nvPr/>
          </p:nvSpPr>
          <p:spPr>
            <a:xfrm>
              <a:off x="6192720" y="5778360"/>
              <a:ext cx="645840" cy="514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60</a:t>
              </a:r>
              <a:r>
                <a:rPr lang="en-GB" sz="2400" b="0" u="none" strike="noStrike" baseline="60000">
                  <a:solidFill>
                    <a:srgbClr val="FFFFFF"/>
                  </a:solidFill>
                  <a:effectLst/>
                  <a:uFillTx/>
                  <a:latin typeface="Comic Sans MS"/>
                </a:rPr>
                <a:t>o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E94180B-FDDE-41E8-B319-8C177B6033F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95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6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397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8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399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0" name="Text Box 7"/>
          <p:cNvSpPr/>
          <p:nvPr/>
        </p:nvSpPr>
        <p:spPr>
          <a:xfrm>
            <a:off x="5029200" y="3025800"/>
            <a:ext cx="41148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Apply balancing method  to solve equations with more than one x term.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1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2" name="Rectangle 9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1. 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to apply balancing method to solve harder equations.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3" name="Text Box 12"/>
          <p:cNvSpPr/>
          <p:nvPr/>
        </p:nvSpPr>
        <p:spPr>
          <a:xfrm>
            <a:off x="3087720" y="1352520"/>
            <a:ext cx="2752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Harder Equations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4" name="PlaceHolder 1"/>
          <p:cNvSpPr>
            <a:spLocks noGrp="1"/>
          </p:cNvSpPr>
          <p:nvPr>
            <p:ph type="title"/>
          </p:nvPr>
        </p:nvSpPr>
        <p:spPr>
          <a:xfrm>
            <a:off x="1807920" y="374400"/>
            <a:ext cx="5537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67" dur="indefinite" restart="never" nodeType="tmRoot">
          <p:childTnLst>
            <p:seq>
              <p:cTn id="668" dur="indefinite" nodeType="mainSeq">
                <p:childTnLst>
                  <p:par>
                    <p:cTn id="669" fill="hold">
                      <p:stCondLst>
                        <p:cond delay="indefinite"/>
                      </p:stCondLst>
                      <p:childTnLst>
                        <p:par>
                          <p:cTn id="670" fill="hold">
                            <p:stCondLst>
                              <p:cond delay="0"/>
                            </p:stCondLst>
                            <p:childTnLst>
                              <p:par>
                                <p:cTn id="67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673" dur="5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4" fill="hold">
                      <p:stCondLst>
                        <p:cond delay="indefinite"/>
                      </p:stCondLst>
                      <p:childTnLst>
                        <p:par>
                          <p:cTn id="675" fill="hold">
                            <p:stCondLst>
                              <p:cond delay="0"/>
                            </p:stCondLst>
                            <p:childTnLst>
                              <p:par>
                                <p:cTn id="676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678" dur="50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Straight Connector 43"/>
          <p:cNvSpPr/>
          <p:nvPr/>
        </p:nvSpPr>
        <p:spPr>
          <a:xfrm flipV="1">
            <a:off x="5214960" y="2142720"/>
            <a:ext cx="1440" cy="407196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6" name="Text Box 16"/>
          <p:cNvSpPr/>
          <p:nvPr/>
        </p:nvSpPr>
        <p:spPr>
          <a:xfrm>
            <a:off x="945360" y="1925640"/>
            <a:ext cx="128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0FA51DA-2E4B-4747-B210-CD768A7AECF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0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09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0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11" name="Picture 38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2" name="Text Box 40"/>
          <p:cNvSpPr/>
          <p:nvPr/>
        </p:nvSpPr>
        <p:spPr>
          <a:xfrm>
            <a:off x="3086640" y="1395360"/>
            <a:ext cx="2661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Harder Equations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3" name="Rectangle 56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4" name="TextBox 29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5" name="TextBox 29"/>
          <p:cNvSpPr/>
          <p:nvPr/>
        </p:nvSpPr>
        <p:spPr>
          <a:xfrm>
            <a:off x="1381320" y="2565360"/>
            <a:ext cx="3039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3x + 2 =  x + 10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6" name="TextBox 30"/>
          <p:cNvSpPr/>
          <p:nvPr/>
        </p:nvSpPr>
        <p:spPr>
          <a:xfrm>
            <a:off x="2107080" y="3060720"/>
            <a:ext cx="58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7" name="TextBox 31"/>
          <p:cNvSpPr/>
          <p:nvPr/>
        </p:nvSpPr>
        <p:spPr>
          <a:xfrm>
            <a:off x="3802320" y="3060720"/>
            <a:ext cx="58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8" name="TextBox 32"/>
          <p:cNvSpPr/>
          <p:nvPr/>
        </p:nvSpPr>
        <p:spPr>
          <a:xfrm>
            <a:off x="1925640" y="3586320"/>
            <a:ext cx="22906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3x  =  x + 8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19" name="TextBox 33"/>
          <p:cNvSpPr/>
          <p:nvPr/>
        </p:nvSpPr>
        <p:spPr>
          <a:xfrm>
            <a:off x="1937160" y="4606920"/>
            <a:ext cx="14900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  = 8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0" name="TextBox 35"/>
          <p:cNvSpPr/>
          <p:nvPr/>
        </p:nvSpPr>
        <p:spPr>
          <a:xfrm>
            <a:off x="2000520" y="3990960"/>
            <a:ext cx="57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1" name="TextBox 36"/>
          <p:cNvSpPr/>
          <p:nvPr/>
        </p:nvSpPr>
        <p:spPr>
          <a:xfrm>
            <a:off x="2944440" y="3990960"/>
            <a:ext cx="57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2" name="TextBox 37"/>
          <p:cNvSpPr/>
          <p:nvPr/>
        </p:nvSpPr>
        <p:spPr>
          <a:xfrm>
            <a:off x="2170800" y="5916600"/>
            <a:ext cx="12416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 = 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3" name="TextBox 38"/>
          <p:cNvSpPr/>
          <p:nvPr/>
        </p:nvSpPr>
        <p:spPr>
          <a:xfrm>
            <a:off x="5915520" y="2589120"/>
            <a:ext cx="330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4x - 5 =  2x - 25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4" name="TextBox 39"/>
          <p:cNvSpPr/>
          <p:nvPr/>
        </p:nvSpPr>
        <p:spPr>
          <a:xfrm>
            <a:off x="6640560" y="3084480"/>
            <a:ext cx="604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5" name="TextBox 40"/>
          <p:cNvSpPr/>
          <p:nvPr/>
        </p:nvSpPr>
        <p:spPr>
          <a:xfrm>
            <a:off x="8567640" y="3084480"/>
            <a:ext cx="604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6" name="TextBox 41"/>
          <p:cNvSpPr/>
          <p:nvPr/>
        </p:nvSpPr>
        <p:spPr>
          <a:xfrm>
            <a:off x="6461280" y="3610080"/>
            <a:ext cx="2771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4x  =  2x – 20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7" name="TextBox 42"/>
          <p:cNvSpPr/>
          <p:nvPr/>
        </p:nvSpPr>
        <p:spPr>
          <a:xfrm>
            <a:off x="6473160" y="4630680"/>
            <a:ext cx="1908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  = -20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8" name="TextBox 44"/>
          <p:cNvSpPr/>
          <p:nvPr/>
        </p:nvSpPr>
        <p:spPr>
          <a:xfrm>
            <a:off x="6384240" y="4014720"/>
            <a:ext cx="76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- 2x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29" name="TextBox 45"/>
          <p:cNvSpPr/>
          <p:nvPr/>
        </p:nvSpPr>
        <p:spPr>
          <a:xfrm>
            <a:off x="7546320" y="4014720"/>
            <a:ext cx="76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- 2x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0" name="TextBox 46"/>
          <p:cNvSpPr/>
          <p:nvPr/>
        </p:nvSpPr>
        <p:spPr>
          <a:xfrm>
            <a:off x="6705000" y="5916600"/>
            <a:ext cx="1594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 = -10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31" name="Cloud 28"/>
          <p:cNvSpPr/>
          <p:nvPr/>
        </p:nvSpPr>
        <p:spPr>
          <a:xfrm>
            <a:off x="971640" y="0"/>
            <a:ext cx="4608360" cy="2565360"/>
          </a:xfrm>
          <a:custGeom>
            <a:avLst/>
            <a:gdLst>
              <a:gd name="textAreaLeft" fmla="*/ 635040 w 4608360"/>
              <a:gd name="textAreaRight" fmla="*/ 3645720 w 4608360"/>
              <a:gd name="textAreaTop" fmla="*/ 387360 h 2565360"/>
              <a:gd name="textAreaBottom" fmla="*/ 2059200 h 2565360"/>
              <a:gd name="GluePoint1X" fmla="*/ 4604673 w 43200"/>
              <a:gd name="GluePoint1Y" fmla="*/ 1282700 h 43200"/>
              <a:gd name="GluePoint2X" fmla="*/ 2304257 w 43200"/>
              <a:gd name="GluePoint2Y" fmla="*/ 2562668 h 43200"/>
              <a:gd name="GluePoint3X" fmla="*/ 14295 w 43200"/>
              <a:gd name="GluePoint3Y" fmla="*/ 1282700 h 43200"/>
              <a:gd name="GluePoint4X" fmla="*/ 2304257 w 43200"/>
              <a:gd name="GluePoint4Y" fmla="*/ 146679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Each group has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2 minutes come up with a method for solving this type of equation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432" name="Group 29"/>
          <p:cNvGrpSpPr/>
          <p:nvPr/>
        </p:nvGrpSpPr>
        <p:grpSpPr>
          <a:xfrm>
            <a:off x="1928880" y="5143680"/>
            <a:ext cx="642960" cy="581760"/>
            <a:chOff x="1928880" y="5143680"/>
            <a:chExt cx="642960" cy="581760"/>
          </a:xfrm>
        </p:grpSpPr>
        <p:sp>
          <p:nvSpPr>
            <p:cNvPr id="433" name="TextBox 20"/>
            <p:cNvSpPr/>
            <p:nvPr/>
          </p:nvSpPr>
          <p:spPr>
            <a:xfrm>
              <a:off x="2035800" y="514368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2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34" name="Straight Connector 47"/>
            <p:cNvSpPr/>
            <p:nvPr/>
          </p:nvSpPr>
          <p:spPr>
            <a:xfrm>
              <a:off x="1928880" y="514368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435" name="Group 48"/>
          <p:cNvGrpSpPr/>
          <p:nvPr/>
        </p:nvGrpSpPr>
        <p:grpSpPr>
          <a:xfrm>
            <a:off x="2857680" y="5143680"/>
            <a:ext cx="642600" cy="581760"/>
            <a:chOff x="2857680" y="5143680"/>
            <a:chExt cx="642600" cy="581760"/>
          </a:xfrm>
        </p:grpSpPr>
        <p:sp>
          <p:nvSpPr>
            <p:cNvPr id="436" name="TextBox 20"/>
            <p:cNvSpPr/>
            <p:nvPr/>
          </p:nvSpPr>
          <p:spPr>
            <a:xfrm>
              <a:off x="2964240" y="514368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2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37" name="Straight Connector 50"/>
            <p:cNvSpPr/>
            <p:nvPr/>
          </p:nvSpPr>
          <p:spPr>
            <a:xfrm>
              <a:off x="2857680" y="5143680"/>
              <a:ext cx="64260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438" name="Group 51"/>
          <p:cNvGrpSpPr/>
          <p:nvPr/>
        </p:nvGrpSpPr>
        <p:grpSpPr>
          <a:xfrm>
            <a:off x="6500880" y="5214960"/>
            <a:ext cx="642960" cy="581760"/>
            <a:chOff x="6500880" y="5214960"/>
            <a:chExt cx="642960" cy="581760"/>
          </a:xfrm>
        </p:grpSpPr>
        <p:sp>
          <p:nvSpPr>
            <p:cNvPr id="439" name="TextBox 20"/>
            <p:cNvSpPr/>
            <p:nvPr/>
          </p:nvSpPr>
          <p:spPr>
            <a:xfrm>
              <a:off x="6607800" y="521496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2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40" name="Straight Connector 53"/>
            <p:cNvSpPr/>
            <p:nvPr/>
          </p:nvSpPr>
          <p:spPr>
            <a:xfrm>
              <a:off x="6500880" y="521496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441" name="Group 54"/>
          <p:cNvGrpSpPr/>
          <p:nvPr/>
        </p:nvGrpSpPr>
        <p:grpSpPr>
          <a:xfrm>
            <a:off x="7643880" y="5214960"/>
            <a:ext cx="642960" cy="581760"/>
            <a:chOff x="7643880" y="5214960"/>
            <a:chExt cx="642960" cy="581760"/>
          </a:xfrm>
        </p:grpSpPr>
        <p:sp>
          <p:nvSpPr>
            <p:cNvPr id="442" name="TextBox 20"/>
            <p:cNvSpPr/>
            <p:nvPr/>
          </p:nvSpPr>
          <p:spPr>
            <a:xfrm>
              <a:off x="7750800" y="521496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2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43" name="Straight Connector 56"/>
            <p:cNvSpPr/>
            <p:nvPr/>
          </p:nvSpPr>
          <p:spPr>
            <a:xfrm>
              <a:off x="7643880" y="521496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</p:spTree>
  </p:cSld>
  <p:timing>
    <p:tnLst>
      <p:par>
        <p:cTn id="679" dur="indefinite" restart="never" nodeType="tmRoot">
          <p:childTnLst>
            <p:seq>
              <p:cTn id="680" dur="indefinite" nodeType="mainSeq">
                <p:childTnLst>
                  <p:par>
                    <p:cTn id="681" fill="hold">
                      <p:stCondLst>
                        <p:cond delay="indefinite"/>
                      </p:stCondLst>
                      <p:childTnLst>
                        <p:par>
                          <p:cTn id="682" fill="hold">
                            <p:stCondLst>
                              <p:cond delay="0"/>
                            </p:stCondLst>
                            <p:childTnLst>
                              <p:par>
                                <p:cTn id="683" presetID="2" presetClass="entr" fill="hold" nodeType="clickEffect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5" dur="500" fill="hold"/>
                                        <p:tgtEl>
                                          <p:spTgt spid="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6" dur="500" fill="hold"/>
                                        <p:tgtEl>
                                          <p:spTgt spid="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7" fill="hold">
                      <p:stCondLst>
                        <p:cond delay="indefinite"/>
                      </p:stCondLst>
                      <p:childTnLst>
                        <p:par>
                          <p:cTn id="688" fill="hold">
                            <p:stCondLst>
                              <p:cond delay="0"/>
                            </p:stCondLst>
                            <p:childTnLst>
                              <p:par>
                                <p:cTn id="689" presetID="2" presetClass="exit" fill="hold" nodeType="clickEffect" presetSubtype="9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90" dur="500"/>
                                        <p:tgtEl>
                                          <p:spTgt spid="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1" dur="500"/>
                                        <p:tgtEl>
                                          <p:spTgt spid="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3" fill="hold">
                      <p:stCondLst>
                        <p:cond delay="indefinite"/>
                      </p:stCondLst>
                      <p:childTnLst>
                        <p:par>
                          <p:cTn id="694" fill="hold">
                            <p:stCondLst>
                              <p:cond delay="0"/>
                            </p:stCondLst>
                            <p:childTnLst>
                              <p:par>
                                <p:cTn id="695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697"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8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00"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1" fill="hold">
                      <p:stCondLst>
                        <p:cond delay="indefinite"/>
                      </p:stCondLst>
                      <p:childTnLst>
                        <p:par>
                          <p:cTn id="702" fill="hold">
                            <p:stCondLst>
                              <p:cond delay="0"/>
                            </p:stCondLst>
                            <p:childTnLst>
                              <p:par>
                                <p:cTn id="70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05" dur="5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6" fill="hold">
                      <p:stCondLst>
                        <p:cond delay="indefinite"/>
                      </p:stCondLst>
                      <p:childTnLst>
                        <p:par>
                          <p:cTn id="707" fill="hold">
                            <p:stCondLst>
                              <p:cond delay="0"/>
                            </p:stCondLst>
                            <p:childTnLst>
                              <p:par>
                                <p:cTn id="708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10" dur="5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1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13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4" fill="hold">
                      <p:stCondLst>
                        <p:cond delay="indefinite"/>
                      </p:stCondLst>
                      <p:childTnLst>
                        <p:par>
                          <p:cTn id="715" fill="hold">
                            <p:stCondLst>
                              <p:cond delay="0"/>
                            </p:stCondLst>
                            <p:childTnLst>
                              <p:par>
                                <p:cTn id="71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18" dur="5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9" fill="hold">
                      <p:stCondLst>
                        <p:cond delay="indefinite"/>
                      </p:stCondLst>
                      <p:childTnLst>
                        <p:par>
                          <p:cTn id="720" fill="hold">
                            <p:stCondLst>
                              <p:cond delay="0"/>
                            </p:stCondLst>
                            <p:childTnLst>
                              <p:par>
                                <p:cTn id="721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23" dur="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4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26" dur="500"/>
                                        <p:tgtEl>
                                          <p:spTgt spid="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7" fill="hold">
                      <p:stCondLst>
                        <p:cond delay="indefinite"/>
                      </p:stCondLst>
                      <p:childTnLst>
                        <p:par>
                          <p:cTn id="728" fill="hold">
                            <p:stCondLst>
                              <p:cond delay="0"/>
                            </p:stCondLst>
                            <p:childTnLst>
                              <p:par>
                                <p:cTn id="72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31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2" fill="hold">
                      <p:stCondLst>
                        <p:cond delay="indefinite"/>
                      </p:stCondLst>
                      <p:childTnLst>
                        <p:par>
                          <p:cTn id="733" fill="hold">
                            <p:stCondLst>
                              <p:cond delay="0"/>
                            </p:stCondLst>
                            <p:childTnLst>
                              <p:par>
                                <p:cTn id="734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36" dur="5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7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39" dur="5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0" fill="hold">
                      <p:stCondLst>
                        <p:cond delay="indefinite"/>
                      </p:stCondLst>
                      <p:childTnLst>
                        <p:par>
                          <p:cTn id="741" fill="hold">
                            <p:stCondLst>
                              <p:cond delay="0"/>
                            </p:stCondLst>
                            <p:childTnLst>
                              <p:par>
                                <p:cTn id="74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44" dur="5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5" fill="hold">
                      <p:stCondLst>
                        <p:cond delay="indefinite"/>
                      </p:stCondLst>
                      <p:childTnLst>
                        <p:par>
                          <p:cTn id="746" fill="hold">
                            <p:stCondLst>
                              <p:cond delay="0"/>
                            </p:stCondLst>
                            <p:childTnLst>
                              <p:par>
                                <p:cTn id="74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49" dur="5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0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52" dur="5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3" fill="hold">
                      <p:stCondLst>
                        <p:cond delay="indefinite"/>
                      </p:stCondLst>
                      <p:childTnLst>
                        <p:par>
                          <p:cTn id="754" fill="hold">
                            <p:stCondLst>
                              <p:cond delay="0"/>
                            </p:stCondLst>
                            <p:childTnLst>
                              <p:par>
                                <p:cTn id="75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57" dur="5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8" fill="hold">
                      <p:stCondLst>
                        <p:cond delay="indefinite"/>
                      </p:stCondLst>
                      <p:childTnLst>
                        <p:par>
                          <p:cTn id="759" fill="hold">
                            <p:stCondLst>
                              <p:cond delay="0"/>
                            </p:stCondLst>
                            <p:childTnLst>
                              <p:par>
                                <p:cTn id="760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62" dur="500"/>
                                        <p:tgtEl>
                                          <p:spTgt spid="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3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65" dur="5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6" fill="hold">
                      <p:stCondLst>
                        <p:cond delay="indefinite"/>
                      </p:stCondLst>
                      <p:childTnLst>
                        <p:par>
                          <p:cTn id="767" fill="hold">
                            <p:stCondLst>
                              <p:cond delay="0"/>
                            </p:stCondLst>
                            <p:childTnLst>
                              <p:par>
                                <p:cTn id="76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70"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Straight Connector 42"/>
          <p:cNvSpPr/>
          <p:nvPr/>
        </p:nvSpPr>
        <p:spPr>
          <a:xfrm flipV="1">
            <a:off x="5214960" y="1928880"/>
            <a:ext cx="1440" cy="457344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4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81BAE2B-925A-4701-A8B0-23BF3670798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46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7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48" name="Picture 38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49" name="Text Box 40"/>
          <p:cNvSpPr/>
          <p:nvPr/>
        </p:nvSpPr>
        <p:spPr>
          <a:xfrm>
            <a:off x="3086640" y="1395360"/>
            <a:ext cx="2661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Harder Equations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0" name="Rectangle 56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1" name="TextBox 29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2" name="TextBox 29"/>
          <p:cNvSpPr/>
          <p:nvPr/>
        </p:nvSpPr>
        <p:spPr>
          <a:xfrm>
            <a:off x="1380960" y="1882800"/>
            <a:ext cx="3013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+ 4 =  3x - 10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3" name="TextBox 33"/>
          <p:cNvSpPr/>
          <p:nvPr/>
        </p:nvSpPr>
        <p:spPr>
          <a:xfrm>
            <a:off x="1695600" y="3500280"/>
            <a:ext cx="23522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3x  = x + 14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4" name="TextBox 35"/>
          <p:cNvSpPr/>
          <p:nvPr/>
        </p:nvSpPr>
        <p:spPr>
          <a:xfrm>
            <a:off x="1700640" y="3071880"/>
            <a:ext cx="74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+ 10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5" name="TextBox 36"/>
          <p:cNvSpPr/>
          <p:nvPr/>
        </p:nvSpPr>
        <p:spPr>
          <a:xfrm>
            <a:off x="3218400" y="3071880"/>
            <a:ext cx="74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+ 10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6" name="TextBox 37"/>
          <p:cNvSpPr/>
          <p:nvPr/>
        </p:nvSpPr>
        <p:spPr>
          <a:xfrm>
            <a:off x="1952280" y="5702400"/>
            <a:ext cx="12416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 = 7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7" name="TextBox 48"/>
          <p:cNvSpPr/>
          <p:nvPr/>
        </p:nvSpPr>
        <p:spPr>
          <a:xfrm>
            <a:off x="977040" y="2558880"/>
            <a:ext cx="3013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3x - 10 =  x + 4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8" name="TextBox 49"/>
          <p:cNvSpPr/>
          <p:nvPr/>
        </p:nvSpPr>
        <p:spPr>
          <a:xfrm>
            <a:off x="1770480" y="4017960"/>
            <a:ext cx="57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59" name="TextBox 50"/>
          <p:cNvSpPr/>
          <p:nvPr/>
        </p:nvSpPr>
        <p:spPr>
          <a:xfrm>
            <a:off x="2619720" y="4017960"/>
            <a:ext cx="57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0" name="TextBox 51"/>
          <p:cNvSpPr/>
          <p:nvPr/>
        </p:nvSpPr>
        <p:spPr>
          <a:xfrm>
            <a:off x="1697040" y="4476600"/>
            <a:ext cx="1673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  = 14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1" name="TextBox 53"/>
          <p:cNvSpPr/>
          <p:nvPr/>
        </p:nvSpPr>
        <p:spPr>
          <a:xfrm>
            <a:off x="5964480" y="1954080"/>
            <a:ext cx="3131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4x - 1 =  7x + 11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2" name="TextBox 57"/>
          <p:cNvSpPr/>
          <p:nvPr/>
        </p:nvSpPr>
        <p:spPr>
          <a:xfrm>
            <a:off x="6484320" y="3578400"/>
            <a:ext cx="2574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7x  = 4x - 12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3" name="TextBox 59"/>
          <p:cNvSpPr/>
          <p:nvPr/>
        </p:nvSpPr>
        <p:spPr>
          <a:xfrm>
            <a:off x="6538680" y="3164040"/>
            <a:ext cx="67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- 11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4" name="TextBox 60"/>
          <p:cNvSpPr/>
          <p:nvPr/>
        </p:nvSpPr>
        <p:spPr>
          <a:xfrm>
            <a:off x="8218440" y="3164040"/>
            <a:ext cx="67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- 11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5" name="TextBox 61"/>
          <p:cNvSpPr/>
          <p:nvPr/>
        </p:nvSpPr>
        <p:spPr>
          <a:xfrm>
            <a:off x="6741360" y="5694480"/>
            <a:ext cx="1411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 = -4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6" name="Cloud 62"/>
          <p:cNvSpPr/>
          <p:nvPr/>
        </p:nvSpPr>
        <p:spPr>
          <a:xfrm>
            <a:off x="4643280" y="1285920"/>
            <a:ext cx="1638360" cy="914400"/>
          </a:xfrm>
          <a:custGeom>
            <a:avLst/>
            <a:gdLst>
              <a:gd name="textAreaLeft" fmla="*/ 225720 w 1638360"/>
              <a:gd name="textAreaRight" fmla="*/ 1296000 w 1638360"/>
              <a:gd name="textAreaTop" fmla="*/ 137880 h 914400"/>
              <a:gd name="textAreaBottom" fmla="*/ 734040 h 914400"/>
              <a:gd name="GluePoint1X" fmla="*/ 1636935 w 43200"/>
              <a:gd name="GluePoint1Y" fmla="*/ 457200 h 43200"/>
              <a:gd name="GluePoint2X" fmla="*/ 819150 w 43200"/>
              <a:gd name="GluePoint2Y" fmla="*/ 913426 h 43200"/>
              <a:gd name="GluePoint3X" fmla="*/ 5082 w 43200"/>
              <a:gd name="GluePoint3Y" fmla="*/ 457200 h 43200"/>
              <a:gd name="GluePoint4X" fmla="*/ 819150 w 43200"/>
              <a:gd name="GluePoint4Y" fmla="*/ 5228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FFFF00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Swap Round !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7" name="TextBox 63"/>
          <p:cNvSpPr/>
          <p:nvPr/>
        </p:nvSpPr>
        <p:spPr>
          <a:xfrm>
            <a:off x="5762880" y="2643120"/>
            <a:ext cx="3131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7x + 11 =  4x - 1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8" name="TextBox 64"/>
          <p:cNvSpPr/>
          <p:nvPr/>
        </p:nvSpPr>
        <p:spPr>
          <a:xfrm>
            <a:off x="6395400" y="4168800"/>
            <a:ext cx="76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- 4x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69" name="TextBox 65"/>
          <p:cNvSpPr/>
          <p:nvPr/>
        </p:nvSpPr>
        <p:spPr>
          <a:xfrm>
            <a:off x="7475040" y="4168800"/>
            <a:ext cx="76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- 4x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0" name="TextBox 66"/>
          <p:cNvSpPr/>
          <p:nvPr/>
        </p:nvSpPr>
        <p:spPr>
          <a:xfrm>
            <a:off x="6485040" y="4572000"/>
            <a:ext cx="1842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3x  = -12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71" name="Text Box 16"/>
          <p:cNvSpPr/>
          <p:nvPr/>
        </p:nvSpPr>
        <p:spPr>
          <a:xfrm>
            <a:off x="945360" y="1413000"/>
            <a:ext cx="128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472" name="Group 38"/>
          <p:cNvGrpSpPr/>
          <p:nvPr/>
        </p:nvGrpSpPr>
        <p:grpSpPr>
          <a:xfrm>
            <a:off x="1785960" y="5025960"/>
            <a:ext cx="642960" cy="581760"/>
            <a:chOff x="1785960" y="5025960"/>
            <a:chExt cx="642960" cy="581760"/>
          </a:xfrm>
        </p:grpSpPr>
        <p:sp>
          <p:nvSpPr>
            <p:cNvPr id="473" name="TextBox 20"/>
            <p:cNvSpPr/>
            <p:nvPr/>
          </p:nvSpPr>
          <p:spPr>
            <a:xfrm>
              <a:off x="1892880" y="502596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2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74" name="Straight Connector 40"/>
            <p:cNvSpPr/>
            <p:nvPr/>
          </p:nvSpPr>
          <p:spPr>
            <a:xfrm>
              <a:off x="1785960" y="502596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475" name="Group 41"/>
          <p:cNvGrpSpPr/>
          <p:nvPr/>
        </p:nvGrpSpPr>
        <p:grpSpPr>
          <a:xfrm>
            <a:off x="2714760" y="5025960"/>
            <a:ext cx="642960" cy="581760"/>
            <a:chOff x="2714760" y="5025960"/>
            <a:chExt cx="642960" cy="581760"/>
          </a:xfrm>
        </p:grpSpPr>
        <p:sp>
          <p:nvSpPr>
            <p:cNvPr id="476" name="TextBox 20"/>
            <p:cNvSpPr/>
            <p:nvPr/>
          </p:nvSpPr>
          <p:spPr>
            <a:xfrm>
              <a:off x="2821680" y="502596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2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77" name="Straight Connector 43"/>
            <p:cNvSpPr/>
            <p:nvPr/>
          </p:nvSpPr>
          <p:spPr>
            <a:xfrm>
              <a:off x="2714760" y="502596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478" name="Group 44"/>
          <p:cNvGrpSpPr/>
          <p:nvPr/>
        </p:nvGrpSpPr>
        <p:grpSpPr>
          <a:xfrm>
            <a:off x="6554880" y="5135400"/>
            <a:ext cx="642960" cy="581760"/>
            <a:chOff x="6554880" y="5135400"/>
            <a:chExt cx="642960" cy="581760"/>
          </a:xfrm>
        </p:grpSpPr>
        <p:sp>
          <p:nvSpPr>
            <p:cNvPr id="479" name="TextBox 20"/>
            <p:cNvSpPr/>
            <p:nvPr/>
          </p:nvSpPr>
          <p:spPr>
            <a:xfrm>
              <a:off x="6661800" y="513540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3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80" name="Straight Connector 46"/>
            <p:cNvSpPr/>
            <p:nvPr/>
          </p:nvSpPr>
          <p:spPr>
            <a:xfrm>
              <a:off x="6554880" y="513540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481" name="Group 52"/>
          <p:cNvGrpSpPr/>
          <p:nvPr/>
        </p:nvGrpSpPr>
        <p:grpSpPr>
          <a:xfrm>
            <a:off x="7626240" y="5135400"/>
            <a:ext cx="642960" cy="581760"/>
            <a:chOff x="7626240" y="5135400"/>
            <a:chExt cx="642960" cy="581760"/>
          </a:xfrm>
        </p:grpSpPr>
        <p:sp>
          <p:nvSpPr>
            <p:cNvPr id="482" name="TextBox 20"/>
            <p:cNvSpPr/>
            <p:nvPr/>
          </p:nvSpPr>
          <p:spPr>
            <a:xfrm>
              <a:off x="7733160" y="513540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3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483" name="Straight Connector 67"/>
            <p:cNvSpPr/>
            <p:nvPr/>
          </p:nvSpPr>
          <p:spPr>
            <a:xfrm>
              <a:off x="7626240" y="513540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484" name="Cloud 47"/>
          <p:cNvSpPr/>
          <p:nvPr/>
        </p:nvSpPr>
        <p:spPr>
          <a:xfrm>
            <a:off x="0" y="1157400"/>
            <a:ext cx="1636560" cy="914400"/>
          </a:xfrm>
          <a:custGeom>
            <a:avLst/>
            <a:gdLst>
              <a:gd name="textAreaLeft" fmla="*/ 225360 w 1636560"/>
              <a:gd name="textAreaRight" fmla="*/ 1294560 w 1636560"/>
              <a:gd name="textAreaTop" fmla="*/ 137880 h 914400"/>
              <a:gd name="textAreaBottom" fmla="*/ 734040 h 914400"/>
              <a:gd name="GluePoint1X" fmla="*/ 1635349 w 43200"/>
              <a:gd name="GluePoint1Y" fmla="*/ 457200 h 43200"/>
              <a:gd name="GluePoint2X" fmla="*/ 818357 w 43200"/>
              <a:gd name="GluePoint2Y" fmla="*/ 913426 h 43200"/>
              <a:gd name="GluePoint3X" fmla="*/ 5077 w 43200"/>
              <a:gd name="GluePoint3Y" fmla="*/ 457200 h 43200"/>
              <a:gd name="GluePoint4X" fmla="*/ 818357 w 43200"/>
              <a:gd name="GluePoint4Y" fmla="*/ 5228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FFFF00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Swap Round !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771" dur="indefinite" restart="never" nodeType="tmRoot">
          <p:childTnLst>
            <p:seq>
              <p:cTn id="772" dur="indefinite" nodeType="mainSeq">
                <p:childTnLst>
                  <p:par>
                    <p:cTn id="773" fill="hold">
                      <p:stCondLst>
                        <p:cond delay="indefinite"/>
                      </p:stCondLst>
                      <p:childTnLst>
                        <p:par>
                          <p:cTn id="774" fill="hold">
                            <p:stCondLst>
                              <p:cond delay="0"/>
                            </p:stCondLst>
                            <p:childTnLst>
                              <p:par>
                                <p:cTn id="775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77" dur="5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8" fill="hold">
                      <p:stCondLst>
                        <p:cond delay="indefinite"/>
                      </p:stCondLst>
                      <p:childTnLst>
                        <p:par>
                          <p:cTn id="779" fill="hold">
                            <p:stCondLst>
                              <p:cond delay="0"/>
                            </p:stCondLst>
                            <p:childTnLst>
                              <p:par>
                                <p:cTn id="78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82" dur="5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3" fill="hold">
                      <p:stCondLst>
                        <p:cond delay="indefinite"/>
                      </p:stCondLst>
                      <p:childTnLst>
                        <p:par>
                          <p:cTn id="784" fill="hold">
                            <p:stCondLst>
                              <p:cond delay="0"/>
                            </p:stCondLst>
                            <p:childTnLst>
                              <p:par>
                                <p:cTn id="785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87" dur="5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8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790" dur="5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1" fill="hold">
                      <p:stCondLst>
                        <p:cond delay="indefinite"/>
                      </p:stCondLst>
                      <p:childTnLst>
                        <p:par>
                          <p:cTn id="792" fill="hold">
                            <p:stCondLst>
                              <p:cond delay="0"/>
                            </p:stCondLst>
                            <p:childTnLst>
                              <p:par>
                                <p:cTn id="79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95" dur="5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6" fill="hold">
                      <p:stCondLst>
                        <p:cond delay="indefinite"/>
                      </p:stCondLst>
                      <p:childTnLst>
                        <p:par>
                          <p:cTn id="797" fill="hold">
                            <p:stCondLst>
                              <p:cond delay="0"/>
                            </p:stCondLst>
                            <p:childTnLst>
                              <p:par>
                                <p:cTn id="798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00" dur="5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1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03" dur="500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4" fill="hold">
                      <p:stCondLst>
                        <p:cond delay="indefinite"/>
                      </p:stCondLst>
                      <p:childTnLst>
                        <p:par>
                          <p:cTn id="805" fill="hold">
                            <p:stCondLst>
                              <p:cond delay="0"/>
                            </p:stCondLst>
                            <p:childTnLst>
                              <p:par>
                                <p:cTn id="80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08" dur="500"/>
                                        <p:tgtEl>
                                          <p:spTgt spid="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9" fill="hold">
                      <p:stCondLst>
                        <p:cond delay="indefinite"/>
                      </p:stCondLst>
                      <p:childTnLst>
                        <p:par>
                          <p:cTn id="810" fill="hold">
                            <p:stCondLst>
                              <p:cond delay="0"/>
                            </p:stCondLst>
                            <p:childTnLst>
                              <p:par>
                                <p:cTn id="811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13" dur="500"/>
                                        <p:tgtEl>
                                          <p:spTgt spid="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4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16" dur="500"/>
                                        <p:tgtEl>
                                          <p:spTgt spid="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7" fill="hold">
                      <p:stCondLst>
                        <p:cond delay="indefinite"/>
                      </p:stCondLst>
                      <p:childTnLst>
                        <p:par>
                          <p:cTn id="818" fill="hold">
                            <p:stCondLst>
                              <p:cond delay="0"/>
                            </p:stCondLst>
                            <p:childTnLst>
                              <p:par>
                                <p:cTn id="81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21" dur="5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2" fill="hold">
                      <p:stCondLst>
                        <p:cond delay="indefinite"/>
                      </p:stCondLst>
                      <p:childTnLst>
                        <p:par>
                          <p:cTn id="823" fill="hold">
                            <p:stCondLst>
                              <p:cond delay="0"/>
                            </p:stCondLst>
                            <p:childTnLst>
                              <p:par>
                                <p:cTn id="824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26" dur="500"/>
                                        <p:tgtEl>
                                          <p:spTgt spid="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7" fill="hold">
                      <p:stCondLst>
                        <p:cond delay="indefinite"/>
                      </p:stCondLst>
                      <p:childTnLst>
                        <p:par>
                          <p:cTn id="828" fill="hold">
                            <p:stCondLst>
                              <p:cond delay="0"/>
                            </p:stCondLst>
                            <p:childTnLst>
                              <p:par>
                                <p:cTn id="82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31"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2" fill="hold">
                      <p:stCondLst>
                        <p:cond delay="indefinite"/>
                      </p:stCondLst>
                      <p:childTnLst>
                        <p:par>
                          <p:cTn id="833" fill="hold">
                            <p:stCondLst>
                              <p:cond delay="0"/>
                            </p:stCondLst>
                            <p:childTnLst>
                              <p:par>
                                <p:cTn id="834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36" dur="5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7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39" dur="5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0" fill="hold">
                      <p:stCondLst>
                        <p:cond delay="indefinite"/>
                      </p:stCondLst>
                      <p:childTnLst>
                        <p:par>
                          <p:cTn id="841" fill="hold">
                            <p:stCondLst>
                              <p:cond delay="0"/>
                            </p:stCondLst>
                            <p:childTnLst>
                              <p:par>
                                <p:cTn id="84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44" dur="50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5" fill="hold">
                      <p:stCondLst>
                        <p:cond delay="indefinite"/>
                      </p:stCondLst>
                      <p:childTnLst>
                        <p:par>
                          <p:cTn id="846" fill="hold">
                            <p:stCondLst>
                              <p:cond delay="0"/>
                            </p:stCondLst>
                            <p:childTnLst>
                              <p:par>
                                <p:cTn id="847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49" dur="500"/>
                                        <p:tgtEl>
                                          <p:spTgt spid="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0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52" dur="500"/>
                                        <p:tgtEl>
                                          <p:spTgt spid="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3" fill="hold">
                      <p:stCondLst>
                        <p:cond delay="indefinite"/>
                      </p:stCondLst>
                      <p:childTnLst>
                        <p:par>
                          <p:cTn id="854" fill="hold">
                            <p:stCondLst>
                              <p:cond delay="0"/>
                            </p:stCondLst>
                            <p:childTnLst>
                              <p:par>
                                <p:cTn id="85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57" dur="5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8" fill="hold">
                      <p:stCondLst>
                        <p:cond delay="indefinite"/>
                      </p:stCondLst>
                      <p:childTnLst>
                        <p:par>
                          <p:cTn id="859" fill="hold">
                            <p:stCondLst>
                              <p:cond delay="0"/>
                            </p:stCondLst>
                            <p:childTnLst>
                              <p:par>
                                <p:cTn id="860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62" dur="5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3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865"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6" fill="hold">
                      <p:stCondLst>
                        <p:cond delay="indefinite"/>
                      </p:stCondLst>
                      <p:childTnLst>
                        <p:par>
                          <p:cTn id="867" fill="hold">
                            <p:stCondLst>
                              <p:cond delay="0"/>
                            </p:stCondLst>
                            <p:childTnLst>
                              <p:par>
                                <p:cTn id="86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870" dur="5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62C241D-7C70-405E-9AA2-867E8114689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6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7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88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TJ 4+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 9.1 Q4 ... Q7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Ch9 (page 56)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489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0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1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2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3" name="Rectangle 10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4" name="TextBox 11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AC85B10-CA2D-46C3-8F74-4B4EF404A62E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6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497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498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9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500" name="Object 5"/>
          <p:cNvGraphicFramePr/>
          <p:nvPr/>
        </p:nvGraphicFramePr>
        <p:xfrm>
          <a:off x="1062000" y="2362320"/>
          <a:ext cx="7967880" cy="3111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01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62000" y="2362320"/>
                    <a:ext cx="7967880" cy="3111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502" name="Picture 6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137A677-B30A-4302-9FAE-E8A3E7F8CA9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61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63" name="Object 14"/>
          <p:cNvGraphicFramePr/>
          <p:nvPr/>
        </p:nvGraphicFramePr>
        <p:xfrm>
          <a:off x="1116000" y="2271600"/>
          <a:ext cx="7736040" cy="31212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4" name="Object 14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116000" y="2271600"/>
                    <a:ext cx="7736040" cy="3121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65" name="Picture 17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86E3256-B608-4C5E-A2B3-EC378ED008D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4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05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6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07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8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09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0" name="Line 7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1" name="Rectangle 8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1. We are learning  how to solve equations with brackets 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2" name="Rectangle 9"/>
          <p:cNvSpPr/>
          <p:nvPr/>
        </p:nvSpPr>
        <p:spPr>
          <a:xfrm>
            <a:off x="5537160" y="2892600"/>
            <a:ext cx="3360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1.  Remember rule for Multiply out brackets.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3" name="Rectangle 12"/>
          <p:cNvSpPr/>
          <p:nvPr/>
        </p:nvSpPr>
        <p:spPr>
          <a:xfrm>
            <a:off x="5521320" y="3860640"/>
            <a:ext cx="36226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2.  Apply ‘Balancing Method’ to solve equations.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4" name="Text Box 13"/>
          <p:cNvSpPr/>
          <p:nvPr/>
        </p:nvSpPr>
        <p:spPr>
          <a:xfrm>
            <a:off x="2909880" y="1362240"/>
            <a:ext cx="3611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Equations with Brackets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15" name="PlaceHolder 1"/>
          <p:cNvSpPr>
            <a:spLocks noGrp="1"/>
          </p:cNvSpPr>
          <p:nvPr>
            <p:ph type="title"/>
          </p:nvPr>
        </p:nvSpPr>
        <p:spPr>
          <a:xfrm>
            <a:off x="1807920" y="374400"/>
            <a:ext cx="5537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516" name="Rectangle 12"/>
          <p:cNvSpPr/>
          <p:nvPr/>
        </p:nvSpPr>
        <p:spPr>
          <a:xfrm>
            <a:off x="5521320" y="4857840"/>
            <a:ext cx="3622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3.  Focus on proper layout.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71" dur="indefinite" restart="never" nodeType="tmRoot">
          <p:childTnLst>
            <p:seq>
              <p:cTn id="872" dur="indefinite" nodeType="mainSeq">
                <p:childTnLst>
                  <p:par>
                    <p:cTn id="873" fill="hold">
                      <p:stCondLst>
                        <p:cond delay="indefinite"/>
                      </p:stCondLst>
                      <p:childTnLst>
                        <p:par>
                          <p:cTn id="874" fill="hold">
                            <p:stCondLst>
                              <p:cond delay="0"/>
                            </p:stCondLst>
                            <p:childTnLst>
                              <p:par>
                                <p:cTn id="87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77" dur="5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8" fill="hold">
                      <p:stCondLst>
                        <p:cond delay="indefinite"/>
                      </p:stCondLst>
                      <p:childTnLst>
                        <p:par>
                          <p:cTn id="879" fill="hold">
                            <p:stCondLst>
                              <p:cond delay="0"/>
                            </p:stCondLst>
                            <p:childTnLst>
                              <p:par>
                                <p:cTn id="88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82" dur="500"/>
                                        <p:tgtEl>
                                          <p:spTgt spid="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3" fill="hold">
                      <p:stCondLst>
                        <p:cond delay="indefinite"/>
                      </p:stCondLst>
                      <p:childTnLst>
                        <p:par>
                          <p:cTn id="884" fill="hold">
                            <p:stCondLst>
                              <p:cond delay="0"/>
                            </p:stCondLst>
                            <p:childTnLst>
                              <p:par>
                                <p:cTn id="88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87" dur="500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8" fill="hold">
                      <p:stCondLst>
                        <p:cond delay="indefinite"/>
                      </p:stCondLst>
                      <p:childTnLst>
                        <p:par>
                          <p:cTn id="889" fill="hold">
                            <p:stCondLst>
                              <p:cond delay="0"/>
                            </p:stCondLst>
                            <p:childTnLst>
                              <p:par>
                                <p:cTn id="89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92" dur="500"/>
                                        <p:tgtEl>
                                          <p:spTgt spid="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TextBox 22"/>
          <p:cNvSpPr/>
          <p:nvPr/>
        </p:nvSpPr>
        <p:spPr>
          <a:xfrm>
            <a:off x="5937840" y="2333520"/>
            <a:ext cx="2585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3(x – 2) = 33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18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9" name="TextBox 21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0" name="Rectangle 17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 with Brackets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1" name="Cloud 32"/>
          <p:cNvSpPr/>
          <p:nvPr/>
        </p:nvSpPr>
        <p:spPr>
          <a:xfrm>
            <a:off x="357120" y="0"/>
            <a:ext cx="4608720" cy="2879640"/>
          </a:xfrm>
          <a:custGeom>
            <a:avLst/>
            <a:gdLst>
              <a:gd name="textAreaLeft" fmla="*/ 635040 w 4608720"/>
              <a:gd name="textAreaRight" fmla="*/ 3646080 w 4608720"/>
              <a:gd name="textAreaTop" fmla="*/ 434880 h 2879640"/>
              <a:gd name="textAreaBottom" fmla="*/ 2311560 h 2879640"/>
              <a:gd name="GluePoint1X" fmla="*/ 4604672 w 43200"/>
              <a:gd name="GluePoint1Y" fmla="*/ 1439863 h 43200"/>
              <a:gd name="GluePoint2X" fmla="*/ 2304256 w 43200"/>
              <a:gd name="GluePoint2Y" fmla="*/ 2876659 h 43200"/>
              <a:gd name="GluePoint3X" fmla="*/ 14295 w 43200"/>
              <a:gd name="GluePoint3Y" fmla="*/ 1439863 h 43200"/>
              <a:gd name="GluePoint4X" fmla="*/ 2304256 w 43200"/>
              <a:gd name="GluePoint4Y" fmla="*/ 164651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Each group has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2 minutes come up with a method for solving this type of equation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2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11E64AD-0A3E-4548-A453-D69D139114B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3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24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525" name="Group 33"/>
          <p:cNvGrpSpPr/>
          <p:nvPr/>
        </p:nvGrpSpPr>
        <p:grpSpPr>
          <a:xfrm>
            <a:off x="882720" y="1936800"/>
            <a:ext cx="3921120" cy="1312920"/>
            <a:chOff x="882720" y="1936800"/>
            <a:chExt cx="3921120" cy="1312920"/>
          </a:xfrm>
        </p:grpSpPr>
        <p:sp>
          <p:nvSpPr>
            <p:cNvPr id="526" name="Rectangle 2"/>
            <p:cNvSpPr/>
            <p:nvPr/>
          </p:nvSpPr>
          <p:spPr>
            <a:xfrm>
              <a:off x="955440" y="1936800"/>
              <a:ext cx="3848400" cy="1312920"/>
            </a:xfrm>
            <a:prstGeom prst="rect">
              <a:avLst/>
            </a:prstGeom>
            <a:solidFill>
              <a:srgbClr val="4D4D4D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27" name="Text Box 6"/>
            <p:cNvSpPr/>
            <p:nvPr/>
          </p:nvSpPr>
          <p:spPr>
            <a:xfrm>
              <a:off x="882720" y="1977480"/>
              <a:ext cx="3894120" cy="119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Multiply out the brackets first and then 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Balancing Method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528" name="Text Box 7"/>
          <p:cNvSpPr/>
          <p:nvPr/>
        </p:nvSpPr>
        <p:spPr>
          <a:xfrm>
            <a:off x="7615080" y="1766880"/>
            <a:ext cx="1843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29" name="Picture 8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0" name="Arc 16"/>
          <p:cNvSpPr/>
          <p:nvPr/>
        </p:nvSpPr>
        <p:spPr>
          <a:xfrm rot="18975600">
            <a:off x="5951520" y="2333160"/>
            <a:ext cx="716040" cy="700200"/>
          </a:xfrm>
          <a:custGeom>
            <a:avLst/>
            <a:gdLst>
              <a:gd name="textAreaLeft" fmla="*/ 358200 w 716040"/>
              <a:gd name="textAreaRight" fmla="*/ 716400 w 716040"/>
              <a:gd name="textAreaTop" fmla="*/ 0 h 700200"/>
              <a:gd name="textAreaBottom" fmla="*/ 350280 h 700200"/>
              <a:gd name="GluePoint1X" fmla="*/ 357981 w 715962"/>
              <a:gd name="GluePoint1Y" fmla="*/ 0 h 700088"/>
              <a:gd name="GluePoint2X" fmla="*/ 357981 w 715962"/>
              <a:gd name="GluePoint2Y" fmla="*/ 350044 h 700088"/>
              <a:gd name="GluePoint3X" fmla="*/ 715962 w 715962"/>
              <a:gd name="GluePoint3Y" fmla="*/ 350044 h 700088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715962" h="700088">
                <a:moveTo>
                  <a:pt x="357981" y="0"/>
                </a:moveTo>
                <a:lnTo>
                  <a:pt x="357981" y="0"/>
                </a:lnTo>
                <a:arcTo wR="357981" hR="350044" stAng="-5400000" swAng="5400010"/>
                <a:lnTo>
                  <a:pt x="357981" y="350044"/>
                </a:lnTo>
                <a:close/>
              </a:path>
              <a:path fill="none" w="715962" h="700088">
                <a:moveTo>
                  <a:pt x="357981" y="0"/>
                </a:moveTo>
                <a:lnTo>
                  <a:pt x="357981" y="0"/>
                </a:lnTo>
                <a:arcTo wR="357981" hR="350044" stAng="-5400000" swAng="5400010"/>
              </a:path>
            </a:pathLst>
          </a:custGeom>
          <a:noFill/>
          <a:ln w="381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1" name="Arc 17"/>
          <p:cNvSpPr/>
          <p:nvPr/>
        </p:nvSpPr>
        <p:spPr>
          <a:xfrm rot="18975600">
            <a:off x="6194520" y="1974600"/>
            <a:ext cx="1197000" cy="1763640"/>
          </a:xfrm>
          <a:custGeom>
            <a:avLst/>
            <a:gdLst>
              <a:gd name="textAreaLeft" fmla="*/ 381960 w 1197000"/>
              <a:gd name="textAreaRight" fmla="*/ 1192320 w 1197000"/>
              <a:gd name="textAreaTop" fmla="*/ 0 h 1763640"/>
              <a:gd name="textAreaBottom" fmla="*/ 770040 h 1763640"/>
              <a:gd name="GluePoint1X" fmla="*/ 381849 w 1196975"/>
              <a:gd name="GluePoint1Y" fmla="*/ 59801 h 1763713"/>
              <a:gd name="GluePoint2X" fmla="*/ 598488 w 1196975"/>
              <a:gd name="GluePoint2Y" fmla="*/ 881857 h 1763713"/>
              <a:gd name="GluePoint3X" fmla="*/ 1192156 w 1196975"/>
              <a:gd name="GluePoint3Y" fmla="*/ 770178 h 1763713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1196975" h="1763713">
                <a:moveTo>
                  <a:pt x="381849" y="59801"/>
                </a:moveTo>
                <a:lnTo>
                  <a:pt x="381849" y="59801"/>
                </a:lnTo>
                <a:arcTo wR="598488" hR="881857" stAng="-6285820" swAng="5646593"/>
                <a:lnTo>
                  <a:pt x="598488" y="881857"/>
                </a:lnTo>
                <a:close/>
              </a:path>
              <a:path fill="none" w="1196975" h="1763713">
                <a:moveTo>
                  <a:pt x="381849" y="59801"/>
                </a:moveTo>
                <a:lnTo>
                  <a:pt x="381849" y="59801"/>
                </a:lnTo>
                <a:arcTo wR="598488" hR="881857" stAng="-6285820" swAng="5646593"/>
              </a:path>
            </a:pathLst>
          </a:custGeom>
          <a:noFill/>
          <a:ln w="381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2" name="TextBox 25"/>
          <p:cNvSpPr/>
          <p:nvPr/>
        </p:nvSpPr>
        <p:spPr>
          <a:xfrm>
            <a:off x="6258600" y="3354480"/>
            <a:ext cx="2277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3x - 6 = 33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3" name="TextBox 26"/>
          <p:cNvSpPr/>
          <p:nvPr/>
        </p:nvSpPr>
        <p:spPr>
          <a:xfrm>
            <a:off x="6778440" y="4376880"/>
            <a:ext cx="1738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3x  = 39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4" name="TextBox 27"/>
          <p:cNvSpPr/>
          <p:nvPr/>
        </p:nvSpPr>
        <p:spPr>
          <a:xfrm>
            <a:off x="6924600" y="3835440"/>
            <a:ext cx="604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5" name="TextBox 28"/>
          <p:cNvSpPr/>
          <p:nvPr/>
        </p:nvSpPr>
        <p:spPr>
          <a:xfrm>
            <a:off x="7869240" y="3835440"/>
            <a:ext cx="604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6" name="TextBox 29"/>
          <p:cNvSpPr/>
          <p:nvPr/>
        </p:nvSpPr>
        <p:spPr>
          <a:xfrm>
            <a:off x="7012440" y="5559480"/>
            <a:ext cx="1424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 = 13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37" name="Text Box 12"/>
          <p:cNvSpPr/>
          <p:nvPr/>
        </p:nvSpPr>
        <p:spPr>
          <a:xfrm>
            <a:off x="4808520" y="1978200"/>
            <a:ext cx="1163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538" name="Group 24"/>
          <p:cNvGrpSpPr/>
          <p:nvPr/>
        </p:nvGrpSpPr>
        <p:grpSpPr>
          <a:xfrm>
            <a:off x="6786720" y="4929120"/>
            <a:ext cx="642960" cy="581760"/>
            <a:chOff x="6786720" y="4929120"/>
            <a:chExt cx="642960" cy="581760"/>
          </a:xfrm>
        </p:grpSpPr>
        <p:sp>
          <p:nvSpPr>
            <p:cNvPr id="539" name="TextBox 20"/>
            <p:cNvSpPr/>
            <p:nvPr/>
          </p:nvSpPr>
          <p:spPr>
            <a:xfrm>
              <a:off x="6893640" y="492912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3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40" name="Straight Connector 33"/>
            <p:cNvSpPr/>
            <p:nvPr/>
          </p:nvSpPr>
          <p:spPr>
            <a:xfrm>
              <a:off x="6786720" y="492912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541" name="Group 34"/>
          <p:cNvGrpSpPr/>
          <p:nvPr/>
        </p:nvGrpSpPr>
        <p:grpSpPr>
          <a:xfrm>
            <a:off x="7800840" y="4929120"/>
            <a:ext cx="642960" cy="581760"/>
            <a:chOff x="7800840" y="4929120"/>
            <a:chExt cx="642960" cy="581760"/>
          </a:xfrm>
        </p:grpSpPr>
        <p:sp>
          <p:nvSpPr>
            <p:cNvPr id="542" name="TextBox 20"/>
            <p:cNvSpPr/>
            <p:nvPr/>
          </p:nvSpPr>
          <p:spPr>
            <a:xfrm>
              <a:off x="7907760" y="492912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3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43" name="Straight Connector 36"/>
            <p:cNvSpPr/>
            <p:nvPr/>
          </p:nvSpPr>
          <p:spPr>
            <a:xfrm>
              <a:off x="7800840" y="492912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</p:spTree>
  </p:cSld>
  <p:timing>
    <p:tnLst>
      <p:par>
        <p:cTn id="893" dur="indefinite" restart="never" nodeType="tmRoot">
          <p:childTnLst>
            <p:seq>
              <p:cTn id="894" dur="indefinite" nodeType="mainSeq">
                <p:childTnLst>
                  <p:par>
                    <p:cTn id="895" fill="hold">
                      <p:stCondLst>
                        <p:cond delay="indefinite"/>
                      </p:stCondLst>
                      <p:childTnLst>
                        <p:par>
                          <p:cTn id="896" fill="hold">
                            <p:stCondLst>
                              <p:cond delay="0"/>
                            </p:stCondLst>
                            <p:childTnLst>
                              <p:par>
                                <p:cTn id="897" presetID="2" presetClass="entr" fill="hold" nodeType="clickEffect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9" dur="500" fill="hold"/>
                                        <p:tgtEl>
                                          <p:spTgt spid="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0" dur="500" fill="hold"/>
                                        <p:tgtEl>
                                          <p:spTgt spid="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1" fill="hold">
                      <p:stCondLst>
                        <p:cond delay="indefinite"/>
                      </p:stCondLst>
                      <p:childTnLst>
                        <p:par>
                          <p:cTn id="902" fill="hold">
                            <p:stCondLst>
                              <p:cond delay="0"/>
                            </p:stCondLst>
                            <p:childTnLst>
                              <p:par>
                                <p:cTn id="903" presetID="2" presetClass="exit" fill="hold" nodeType="clickEffect" presetSubtype="9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4" dur="500"/>
                                        <p:tgtEl>
                                          <p:spTgt spid="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5" dur="500"/>
                                        <p:tgtEl>
                                          <p:spTgt spid="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7" fill="hold">
                      <p:stCondLst>
                        <p:cond delay="indefinite"/>
                      </p:stCondLst>
                      <p:childTnLst>
                        <p:par>
                          <p:cTn id="908" fill="hold">
                            <p:stCondLst>
                              <p:cond delay="0"/>
                            </p:stCondLst>
                            <p:childTnLst>
                              <p:par>
                                <p:cTn id="909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911" dur="500"/>
                                        <p:tgtEl>
                                          <p:spTgt spid="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2" fill="hold">
                      <p:stCondLst>
                        <p:cond delay="indefinite"/>
                      </p:stCondLst>
                      <p:childTnLst>
                        <p:par>
                          <p:cTn id="913" fill="hold">
                            <p:stCondLst>
                              <p:cond delay="0"/>
                            </p:stCondLst>
                            <p:childTnLst>
                              <p:par>
                                <p:cTn id="91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16" dur="500"/>
                                        <p:tgtEl>
                                          <p:spTgt spid="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7" fill="hold">
                      <p:stCondLst>
                        <p:cond delay="indefinite"/>
                      </p:stCondLst>
                      <p:childTnLst>
                        <p:par>
                          <p:cTn id="918" fill="hold">
                            <p:stCondLst>
                              <p:cond delay="0"/>
                            </p:stCondLst>
                            <p:childTnLst>
                              <p:par>
                                <p:cTn id="91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21" dur="500"/>
                                        <p:tgtEl>
                                          <p:spTgt spid="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2" fill="hold">
                      <p:stCondLst>
                        <p:cond delay="indefinite"/>
                      </p:stCondLst>
                      <p:childTnLst>
                        <p:par>
                          <p:cTn id="923" fill="hold">
                            <p:stCondLst>
                              <p:cond delay="0"/>
                            </p:stCondLst>
                            <p:childTnLst>
                              <p:par>
                                <p:cTn id="92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26" dur="500"/>
                                        <p:tgtEl>
                                          <p:spTgt spid="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7" fill="hold">
                      <p:stCondLst>
                        <p:cond delay="indefinite"/>
                      </p:stCondLst>
                      <p:childTnLst>
                        <p:par>
                          <p:cTn id="928" fill="hold">
                            <p:stCondLst>
                              <p:cond delay="0"/>
                            </p:stCondLst>
                            <p:childTnLst>
                              <p:par>
                                <p:cTn id="929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931" dur="50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2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934" dur="500"/>
                                        <p:tgtEl>
                                          <p:spTgt spid="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5" fill="hold">
                      <p:stCondLst>
                        <p:cond delay="indefinite"/>
                      </p:stCondLst>
                      <p:childTnLst>
                        <p:par>
                          <p:cTn id="936" fill="hold">
                            <p:stCondLst>
                              <p:cond delay="0"/>
                            </p:stCondLst>
                            <p:childTnLst>
                              <p:par>
                                <p:cTn id="93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39" dur="500"/>
                                        <p:tgtEl>
                                          <p:spTgt spid="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0" fill="hold">
                      <p:stCondLst>
                        <p:cond delay="indefinite"/>
                      </p:stCondLst>
                      <p:childTnLst>
                        <p:par>
                          <p:cTn id="941" fill="hold">
                            <p:stCondLst>
                              <p:cond delay="0"/>
                            </p:stCondLst>
                            <p:childTnLst>
                              <p:par>
                                <p:cTn id="942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944" dur="50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5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947" dur="50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8" fill="hold">
                      <p:stCondLst>
                        <p:cond delay="indefinite"/>
                      </p:stCondLst>
                      <p:childTnLst>
                        <p:par>
                          <p:cTn id="949" fill="hold">
                            <p:stCondLst>
                              <p:cond delay="0"/>
                            </p:stCondLst>
                            <p:childTnLst>
                              <p:par>
                                <p:cTn id="95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52" dur="500"/>
                                        <p:tgtEl>
                                          <p:spTgt spid="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Straight Connector 42"/>
          <p:cNvSpPr/>
          <p:nvPr/>
        </p:nvSpPr>
        <p:spPr>
          <a:xfrm flipV="1">
            <a:off x="5214960" y="1928880"/>
            <a:ext cx="1440" cy="457344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4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532FB71-14BF-430A-8F7E-84FACFA9BEF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46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7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48" name="Picture 38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9" name="Text Box 40"/>
          <p:cNvSpPr/>
          <p:nvPr/>
        </p:nvSpPr>
        <p:spPr>
          <a:xfrm>
            <a:off x="3086640" y="1395360"/>
            <a:ext cx="2661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Harder Equations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0" name="Rectangle 56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 with Brackets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1" name="TextBox 29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2" name="TextBox 29"/>
          <p:cNvSpPr/>
          <p:nvPr/>
        </p:nvSpPr>
        <p:spPr>
          <a:xfrm>
            <a:off x="5629320" y="2286000"/>
            <a:ext cx="35208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-2(x – 4) - 5 = -13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3" name="TextBox 33"/>
          <p:cNvSpPr/>
          <p:nvPr/>
        </p:nvSpPr>
        <p:spPr>
          <a:xfrm>
            <a:off x="6571800" y="3618000"/>
            <a:ext cx="25776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-2x + 3 = -13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4" name="TextBox 37"/>
          <p:cNvSpPr/>
          <p:nvPr/>
        </p:nvSpPr>
        <p:spPr>
          <a:xfrm>
            <a:off x="7580160" y="5819760"/>
            <a:ext cx="12416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 = 8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5" name="TextBox 48"/>
          <p:cNvSpPr/>
          <p:nvPr/>
        </p:nvSpPr>
        <p:spPr>
          <a:xfrm>
            <a:off x="5913360" y="2962440"/>
            <a:ext cx="32389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-2x 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+ 8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- 5 = -13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6" name="TextBox 49"/>
          <p:cNvSpPr/>
          <p:nvPr/>
        </p:nvSpPr>
        <p:spPr>
          <a:xfrm>
            <a:off x="7489440" y="4143240"/>
            <a:ext cx="58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7" name="TextBox 50"/>
          <p:cNvSpPr/>
          <p:nvPr/>
        </p:nvSpPr>
        <p:spPr>
          <a:xfrm>
            <a:off x="8541000" y="4143240"/>
            <a:ext cx="58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8" name="TextBox 51"/>
          <p:cNvSpPr/>
          <p:nvPr/>
        </p:nvSpPr>
        <p:spPr>
          <a:xfrm>
            <a:off x="7140240" y="4594320"/>
            <a:ext cx="20120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-2x  = -16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59" name="Text Box 16"/>
          <p:cNvSpPr/>
          <p:nvPr/>
        </p:nvSpPr>
        <p:spPr>
          <a:xfrm>
            <a:off x="945360" y="1413000"/>
            <a:ext cx="128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560" name="Group 38"/>
          <p:cNvGrpSpPr/>
          <p:nvPr/>
        </p:nvGrpSpPr>
        <p:grpSpPr>
          <a:xfrm>
            <a:off x="7250040" y="5143680"/>
            <a:ext cx="707040" cy="581760"/>
            <a:chOff x="7250040" y="5143680"/>
            <a:chExt cx="707040" cy="581760"/>
          </a:xfrm>
        </p:grpSpPr>
        <p:sp>
          <p:nvSpPr>
            <p:cNvPr id="561" name="TextBox 20"/>
            <p:cNvSpPr/>
            <p:nvPr/>
          </p:nvSpPr>
          <p:spPr>
            <a:xfrm>
              <a:off x="7358400" y="5143680"/>
              <a:ext cx="59868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-2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62" name="Straight Connector 40"/>
            <p:cNvSpPr/>
            <p:nvPr/>
          </p:nvSpPr>
          <p:spPr>
            <a:xfrm>
              <a:off x="7250040" y="5143680"/>
              <a:ext cx="64332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563" name="Group 41"/>
          <p:cNvGrpSpPr/>
          <p:nvPr/>
        </p:nvGrpSpPr>
        <p:grpSpPr>
          <a:xfrm>
            <a:off x="8415360" y="5143680"/>
            <a:ext cx="642960" cy="581760"/>
            <a:chOff x="8415360" y="5143680"/>
            <a:chExt cx="642960" cy="581760"/>
          </a:xfrm>
        </p:grpSpPr>
        <p:sp>
          <p:nvSpPr>
            <p:cNvPr id="564" name="TextBox 20"/>
            <p:cNvSpPr/>
            <p:nvPr/>
          </p:nvSpPr>
          <p:spPr>
            <a:xfrm>
              <a:off x="8419320" y="5143680"/>
              <a:ext cx="59868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-2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65" name="Straight Connector 43"/>
            <p:cNvSpPr/>
            <p:nvPr/>
          </p:nvSpPr>
          <p:spPr>
            <a:xfrm>
              <a:off x="8415360" y="514368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566" name="Arc 44"/>
          <p:cNvSpPr/>
          <p:nvPr/>
        </p:nvSpPr>
        <p:spPr>
          <a:xfrm rot="18975600">
            <a:off x="5637240" y="2241360"/>
            <a:ext cx="716040" cy="699840"/>
          </a:xfrm>
          <a:custGeom>
            <a:avLst/>
            <a:gdLst>
              <a:gd name="textAreaLeft" fmla="*/ 358200 w 716040"/>
              <a:gd name="textAreaRight" fmla="*/ 716400 w 716040"/>
              <a:gd name="textAreaTop" fmla="*/ 0 h 699840"/>
              <a:gd name="textAreaBottom" fmla="*/ 349920 h 699840"/>
              <a:gd name="GluePoint1X" fmla="*/ 357981 w 715962"/>
              <a:gd name="GluePoint1Y" fmla="*/ 0 h 700088"/>
              <a:gd name="GluePoint2X" fmla="*/ 357981 w 715962"/>
              <a:gd name="GluePoint2Y" fmla="*/ 350044 h 700088"/>
              <a:gd name="GluePoint3X" fmla="*/ 715962 w 715962"/>
              <a:gd name="GluePoint3Y" fmla="*/ 350044 h 700088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715962" h="700088">
                <a:moveTo>
                  <a:pt x="357981" y="0"/>
                </a:moveTo>
                <a:lnTo>
                  <a:pt x="357981" y="0"/>
                </a:lnTo>
                <a:arcTo wR="357981" hR="350044" stAng="-5400000" swAng="5400010"/>
                <a:lnTo>
                  <a:pt x="357981" y="350044"/>
                </a:lnTo>
                <a:close/>
              </a:path>
              <a:path fill="none" w="715962" h="700088">
                <a:moveTo>
                  <a:pt x="357981" y="0"/>
                </a:moveTo>
                <a:lnTo>
                  <a:pt x="357981" y="0"/>
                </a:lnTo>
                <a:arcTo wR="357981" hR="350044" stAng="-5400000" swAng="5400010"/>
              </a:path>
            </a:pathLst>
          </a:custGeom>
          <a:noFill/>
          <a:ln w="381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7" name="Arc 45"/>
          <p:cNvSpPr/>
          <p:nvPr/>
        </p:nvSpPr>
        <p:spPr>
          <a:xfrm rot="18975600">
            <a:off x="5872320" y="1898640"/>
            <a:ext cx="1196640" cy="1763640"/>
          </a:xfrm>
          <a:custGeom>
            <a:avLst/>
            <a:gdLst>
              <a:gd name="textAreaLeft" fmla="*/ 381600 w 1196640"/>
              <a:gd name="textAreaRight" fmla="*/ 1191960 w 1196640"/>
              <a:gd name="textAreaTop" fmla="*/ 0 h 1763640"/>
              <a:gd name="textAreaBottom" fmla="*/ 770040 h 1763640"/>
              <a:gd name="GluePoint1X" fmla="*/ 381849 w 1196975"/>
              <a:gd name="GluePoint1Y" fmla="*/ 59801 h 1763713"/>
              <a:gd name="GluePoint2X" fmla="*/ 598488 w 1196975"/>
              <a:gd name="GluePoint2Y" fmla="*/ 881857 h 1763713"/>
              <a:gd name="GluePoint3X" fmla="*/ 1192156 w 1196975"/>
              <a:gd name="GluePoint3Y" fmla="*/ 770178 h 1763713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1196975" h="1763713">
                <a:moveTo>
                  <a:pt x="381849" y="59801"/>
                </a:moveTo>
                <a:lnTo>
                  <a:pt x="381849" y="59801"/>
                </a:lnTo>
                <a:arcTo wR="598488" hR="881857" stAng="-6285820" swAng="5646593"/>
                <a:lnTo>
                  <a:pt x="598488" y="881857"/>
                </a:lnTo>
                <a:close/>
              </a:path>
              <a:path fill="none" w="1196975" h="1763713">
                <a:moveTo>
                  <a:pt x="381849" y="59801"/>
                </a:moveTo>
                <a:lnTo>
                  <a:pt x="381849" y="59801"/>
                </a:lnTo>
                <a:arcTo wR="598488" hR="881857" stAng="-6285820" swAng="5646593"/>
              </a:path>
            </a:pathLst>
          </a:custGeom>
          <a:noFill/>
          <a:ln w="381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8" name="TextBox 29"/>
          <p:cNvSpPr/>
          <p:nvPr/>
        </p:nvSpPr>
        <p:spPr>
          <a:xfrm>
            <a:off x="1175760" y="2343240"/>
            <a:ext cx="32630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4(x - 3) + 9 = 25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69" name="TextBox 53"/>
          <p:cNvSpPr/>
          <p:nvPr/>
        </p:nvSpPr>
        <p:spPr>
          <a:xfrm>
            <a:off x="2175120" y="3675240"/>
            <a:ext cx="2277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4x - 3 = 25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0" name="TextBox 54"/>
          <p:cNvSpPr/>
          <p:nvPr/>
        </p:nvSpPr>
        <p:spPr>
          <a:xfrm>
            <a:off x="2987640" y="5877000"/>
            <a:ext cx="12416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 = 7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1" name="TextBox 55"/>
          <p:cNvSpPr/>
          <p:nvPr/>
        </p:nvSpPr>
        <p:spPr>
          <a:xfrm>
            <a:off x="1294200" y="3019320"/>
            <a:ext cx="3158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4x – 12 + 9 = 25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2" name="TextBox 56"/>
          <p:cNvSpPr/>
          <p:nvPr/>
        </p:nvSpPr>
        <p:spPr>
          <a:xfrm>
            <a:off x="2820960" y="4192560"/>
            <a:ext cx="604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3" name="TextBox 58"/>
          <p:cNvSpPr/>
          <p:nvPr/>
        </p:nvSpPr>
        <p:spPr>
          <a:xfrm>
            <a:off x="3749760" y="4192560"/>
            <a:ext cx="604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+ 3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74" name="TextBox 68"/>
          <p:cNvSpPr/>
          <p:nvPr/>
        </p:nvSpPr>
        <p:spPr>
          <a:xfrm>
            <a:off x="2732040" y="4651200"/>
            <a:ext cx="1738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4x  = 28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575" name="Group 38"/>
          <p:cNvGrpSpPr/>
          <p:nvPr/>
        </p:nvGrpSpPr>
        <p:grpSpPr>
          <a:xfrm>
            <a:off x="2820960" y="5200560"/>
            <a:ext cx="642960" cy="581760"/>
            <a:chOff x="2820960" y="5200560"/>
            <a:chExt cx="642960" cy="581760"/>
          </a:xfrm>
        </p:grpSpPr>
        <p:sp>
          <p:nvSpPr>
            <p:cNvPr id="576" name="TextBox 20"/>
            <p:cNvSpPr/>
            <p:nvPr/>
          </p:nvSpPr>
          <p:spPr>
            <a:xfrm>
              <a:off x="2927880" y="520056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4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77" name="Straight Connector 71"/>
            <p:cNvSpPr/>
            <p:nvPr/>
          </p:nvSpPr>
          <p:spPr>
            <a:xfrm>
              <a:off x="2820960" y="520056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578" name="Group 41"/>
          <p:cNvGrpSpPr/>
          <p:nvPr/>
        </p:nvGrpSpPr>
        <p:grpSpPr>
          <a:xfrm>
            <a:off x="3749760" y="5200560"/>
            <a:ext cx="642960" cy="581760"/>
            <a:chOff x="3749760" y="5200560"/>
            <a:chExt cx="642960" cy="581760"/>
          </a:xfrm>
        </p:grpSpPr>
        <p:sp>
          <p:nvSpPr>
            <p:cNvPr id="579" name="TextBox 20"/>
            <p:cNvSpPr/>
            <p:nvPr/>
          </p:nvSpPr>
          <p:spPr>
            <a:xfrm>
              <a:off x="3856680" y="520056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4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580" name="Straight Connector 74"/>
            <p:cNvSpPr/>
            <p:nvPr/>
          </p:nvSpPr>
          <p:spPr>
            <a:xfrm>
              <a:off x="3749760" y="520056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581" name="Arc 75"/>
          <p:cNvSpPr/>
          <p:nvPr/>
        </p:nvSpPr>
        <p:spPr>
          <a:xfrm rot="18975600">
            <a:off x="1208160" y="2298240"/>
            <a:ext cx="716040" cy="700200"/>
          </a:xfrm>
          <a:custGeom>
            <a:avLst/>
            <a:gdLst>
              <a:gd name="textAreaLeft" fmla="*/ 358200 w 716040"/>
              <a:gd name="textAreaRight" fmla="*/ 716400 w 716040"/>
              <a:gd name="textAreaTop" fmla="*/ 0 h 700200"/>
              <a:gd name="textAreaBottom" fmla="*/ 350280 h 700200"/>
              <a:gd name="GluePoint1X" fmla="*/ 357981 w 715962"/>
              <a:gd name="GluePoint1Y" fmla="*/ 0 h 700088"/>
              <a:gd name="GluePoint2X" fmla="*/ 357981 w 715962"/>
              <a:gd name="GluePoint2Y" fmla="*/ 350044 h 700088"/>
              <a:gd name="GluePoint3X" fmla="*/ 715962 w 715962"/>
              <a:gd name="GluePoint3Y" fmla="*/ 350044 h 700088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715962" h="700088">
                <a:moveTo>
                  <a:pt x="357981" y="0"/>
                </a:moveTo>
                <a:lnTo>
                  <a:pt x="357981" y="0"/>
                </a:lnTo>
                <a:arcTo wR="357981" hR="350044" stAng="-5400000" swAng="5400010"/>
                <a:lnTo>
                  <a:pt x="357981" y="350044"/>
                </a:lnTo>
                <a:close/>
              </a:path>
              <a:path fill="none" w="715962" h="700088">
                <a:moveTo>
                  <a:pt x="357981" y="0"/>
                </a:moveTo>
                <a:lnTo>
                  <a:pt x="357981" y="0"/>
                </a:lnTo>
                <a:arcTo wR="357981" hR="350044" stAng="-5400000" swAng="5400010"/>
              </a:path>
            </a:pathLst>
          </a:custGeom>
          <a:noFill/>
          <a:ln w="381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2" name="Arc 76"/>
          <p:cNvSpPr/>
          <p:nvPr/>
        </p:nvSpPr>
        <p:spPr>
          <a:xfrm rot="18975600">
            <a:off x="1442520" y="1953720"/>
            <a:ext cx="1197000" cy="1764000"/>
          </a:xfrm>
          <a:custGeom>
            <a:avLst/>
            <a:gdLst>
              <a:gd name="textAreaLeft" fmla="*/ 381960 w 1197000"/>
              <a:gd name="textAreaRight" fmla="*/ 1192320 w 1197000"/>
              <a:gd name="textAreaTop" fmla="*/ 0 h 1764000"/>
              <a:gd name="textAreaBottom" fmla="*/ 770400 h 1764000"/>
              <a:gd name="GluePoint1X" fmla="*/ 381849 w 1196975"/>
              <a:gd name="GluePoint1Y" fmla="*/ 59801 h 1763712"/>
              <a:gd name="GluePoint2X" fmla="*/ 598488 w 1196975"/>
              <a:gd name="GluePoint2Y" fmla="*/ 881856 h 1763712"/>
              <a:gd name="GluePoint3X" fmla="*/ 1192156 w 1196975"/>
              <a:gd name="GluePoint3Y" fmla="*/ 770178 h 1763712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1196975" h="1763712">
                <a:moveTo>
                  <a:pt x="381849" y="59801"/>
                </a:moveTo>
                <a:lnTo>
                  <a:pt x="381849" y="59801"/>
                </a:lnTo>
                <a:arcTo wR="598488" hR="881856" stAng="-6285821" swAng="5646594"/>
                <a:lnTo>
                  <a:pt x="598488" y="881856"/>
                </a:lnTo>
                <a:close/>
              </a:path>
              <a:path fill="none" w="1196975" h="1763712">
                <a:moveTo>
                  <a:pt x="381849" y="59801"/>
                </a:moveTo>
                <a:lnTo>
                  <a:pt x="381849" y="59801"/>
                </a:lnTo>
                <a:arcTo wR="598488" hR="881856" stAng="-6285821" swAng="5646594"/>
              </a:path>
            </a:pathLst>
          </a:custGeom>
          <a:noFill/>
          <a:ln w="381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953" dur="indefinite" restart="never" nodeType="tmRoot">
          <p:childTnLst>
            <p:seq>
              <p:cTn id="954" dur="indefinite" nodeType="mainSeq">
                <p:childTnLst>
                  <p:par>
                    <p:cTn id="955" fill="hold">
                      <p:stCondLst>
                        <p:cond delay="indefinite"/>
                      </p:stCondLst>
                      <p:childTnLst>
                        <p:par>
                          <p:cTn id="956" fill="hold">
                            <p:stCondLst>
                              <p:cond delay="0"/>
                            </p:stCondLst>
                            <p:childTnLst>
                              <p:par>
                                <p:cTn id="95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59" dur="500"/>
                                        <p:tgtEl>
                                          <p:spTgt spid="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0" fill="hold">
                      <p:stCondLst>
                        <p:cond delay="indefinite"/>
                      </p:stCondLst>
                      <p:childTnLst>
                        <p:par>
                          <p:cTn id="961" fill="hold">
                            <p:stCondLst>
                              <p:cond delay="0"/>
                            </p:stCondLst>
                            <p:childTnLst>
                              <p:par>
                                <p:cTn id="96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64" dur="500"/>
                                        <p:tgtEl>
                                          <p:spTgt spid="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5" fill="hold">
                      <p:stCondLst>
                        <p:cond delay="indefinite"/>
                      </p:stCondLst>
                      <p:childTnLst>
                        <p:par>
                          <p:cTn id="966" fill="hold">
                            <p:stCondLst>
                              <p:cond delay="0"/>
                            </p:stCondLst>
                            <p:childTnLst>
                              <p:par>
                                <p:cTn id="96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69" dur="500"/>
                                        <p:tgtEl>
                                          <p:spTgt spid="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0" fill="hold">
                      <p:stCondLst>
                        <p:cond delay="indefinite"/>
                      </p:stCondLst>
                      <p:childTnLst>
                        <p:par>
                          <p:cTn id="971" fill="hold">
                            <p:stCondLst>
                              <p:cond delay="0"/>
                            </p:stCondLst>
                            <p:childTnLst>
                              <p:par>
                                <p:cTn id="97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74" dur="500"/>
                                        <p:tgtEl>
                                          <p:spTgt spid="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5" fill="hold">
                      <p:stCondLst>
                        <p:cond delay="indefinite"/>
                      </p:stCondLst>
                      <p:childTnLst>
                        <p:par>
                          <p:cTn id="976" fill="hold">
                            <p:stCondLst>
                              <p:cond delay="0"/>
                            </p:stCondLst>
                            <p:childTnLst>
                              <p:par>
                                <p:cTn id="977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979" dur="500"/>
                                        <p:tgtEl>
                                          <p:spTgt spid="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0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982" dur="500"/>
                                        <p:tgtEl>
                                          <p:spTgt spid="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3" fill="hold">
                      <p:stCondLst>
                        <p:cond delay="indefinite"/>
                      </p:stCondLst>
                      <p:childTnLst>
                        <p:par>
                          <p:cTn id="984" fill="hold">
                            <p:stCondLst>
                              <p:cond delay="0"/>
                            </p:stCondLst>
                            <p:childTnLst>
                              <p:par>
                                <p:cTn id="98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87" dur="500"/>
                                        <p:tgtEl>
                                          <p:spTgt spid="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8" fill="hold">
                      <p:stCondLst>
                        <p:cond delay="indefinite"/>
                      </p:stCondLst>
                      <p:childTnLst>
                        <p:par>
                          <p:cTn id="989" fill="hold">
                            <p:stCondLst>
                              <p:cond delay="0"/>
                            </p:stCondLst>
                            <p:childTnLst>
                              <p:par>
                                <p:cTn id="990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992" dur="500"/>
                                        <p:tgtEl>
                                          <p:spTgt spid="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3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995" dur="500"/>
                                        <p:tgtEl>
                                          <p:spTgt spid="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6" fill="hold">
                      <p:stCondLst>
                        <p:cond delay="indefinite"/>
                      </p:stCondLst>
                      <p:childTnLst>
                        <p:par>
                          <p:cTn id="997" fill="hold">
                            <p:stCondLst>
                              <p:cond delay="0"/>
                            </p:stCondLst>
                            <p:childTnLst>
                              <p:par>
                                <p:cTn id="99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00" dur="500"/>
                                        <p:tgtEl>
                                          <p:spTgt spid="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1" fill="hold">
                      <p:stCondLst>
                        <p:cond delay="indefinite"/>
                      </p:stCondLst>
                      <p:childTnLst>
                        <p:par>
                          <p:cTn id="1002" fill="hold">
                            <p:stCondLst>
                              <p:cond delay="0"/>
                            </p:stCondLst>
                            <p:childTnLst>
                              <p:par>
                                <p:cTn id="100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05" dur="500"/>
                                        <p:tgtEl>
                                          <p:spTgt spid="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6" fill="hold">
                      <p:stCondLst>
                        <p:cond delay="indefinite"/>
                      </p:stCondLst>
                      <p:childTnLst>
                        <p:par>
                          <p:cTn id="1007" fill="hold">
                            <p:stCondLst>
                              <p:cond delay="0"/>
                            </p:stCondLst>
                            <p:childTnLst>
                              <p:par>
                                <p:cTn id="100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10" dur="500"/>
                                        <p:tgtEl>
                                          <p:spTgt spid="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1" fill="hold">
                      <p:stCondLst>
                        <p:cond delay="indefinite"/>
                      </p:stCondLst>
                      <p:childTnLst>
                        <p:par>
                          <p:cTn id="1012" fill="hold">
                            <p:stCondLst>
                              <p:cond delay="0"/>
                            </p:stCondLst>
                            <p:childTnLst>
                              <p:par>
                                <p:cTn id="101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15" dur="500"/>
                                        <p:tgtEl>
                                          <p:spTgt spid="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6" fill="hold">
                      <p:stCondLst>
                        <p:cond delay="indefinite"/>
                      </p:stCondLst>
                      <p:childTnLst>
                        <p:par>
                          <p:cTn id="1017" fill="hold">
                            <p:stCondLst>
                              <p:cond delay="0"/>
                            </p:stCondLst>
                            <p:childTnLst>
                              <p:par>
                                <p:cTn id="101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20" dur="5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1" fill="hold">
                      <p:stCondLst>
                        <p:cond delay="indefinite"/>
                      </p:stCondLst>
                      <p:childTnLst>
                        <p:par>
                          <p:cTn id="1022" fill="hold">
                            <p:stCondLst>
                              <p:cond delay="0"/>
                            </p:stCondLst>
                            <p:childTnLst>
                              <p:par>
                                <p:cTn id="1023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025" dur="5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6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028" dur="500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9" fill="hold">
                      <p:stCondLst>
                        <p:cond delay="indefinite"/>
                      </p:stCondLst>
                      <p:childTnLst>
                        <p:par>
                          <p:cTn id="1030" fill="hold">
                            <p:stCondLst>
                              <p:cond delay="0"/>
                            </p:stCondLst>
                            <p:childTnLst>
                              <p:par>
                                <p:cTn id="103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33" dur="5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4" fill="hold">
                      <p:stCondLst>
                        <p:cond delay="indefinite"/>
                      </p:stCondLst>
                      <p:childTnLst>
                        <p:par>
                          <p:cTn id="1035" fill="hold">
                            <p:stCondLst>
                              <p:cond delay="0"/>
                            </p:stCondLst>
                            <p:childTnLst>
                              <p:par>
                                <p:cTn id="103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038" dur="500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9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041" dur="500"/>
                                        <p:tgtEl>
                                          <p:spTgt spid="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2" fill="hold">
                      <p:stCondLst>
                        <p:cond delay="indefinite"/>
                      </p:stCondLst>
                      <p:childTnLst>
                        <p:par>
                          <p:cTn id="1043" fill="hold">
                            <p:stCondLst>
                              <p:cond delay="0"/>
                            </p:stCondLst>
                            <p:childTnLst>
                              <p:par>
                                <p:cTn id="104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46" dur="5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940E6F9-E5CC-43BE-94F4-CCCECCC0868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84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85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586" name="Picture 8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87" name="Text Box 12"/>
          <p:cNvSpPr/>
          <p:nvPr/>
        </p:nvSpPr>
        <p:spPr>
          <a:xfrm>
            <a:off x="932760" y="1978200"/>
            <a:ext cx="1163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8" name="Rectangle 18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 with Brackets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89" name="TextBox 15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0" name="Arc 16"/>
          <p:cNvSpPr/>
          <p:nvPr/>
        </p:nvSpPr>
        <p:spPr>
          <a:xfrm rot="18975600">
            <a:off x="2954160" y="2338200"/>
            <a:ext cx="721080" cy="554040"/>
          </a:xfrm>
          <a:custGeom>
            <a:avLst/>
            <a:gdLst>
              <a:gd name="textAreaLeft" fmla="*/ 360720 w 721080"/>
              <a:gd name="textAreaRight" fmla="*/ 721440 w 721080"/>
              <a:gd name="textAreaTop" fmla="*/ 0 h 554040"/>
              <a:gd name="textAreaBottom" fmla="*/ 277200 h 554040"/>
              <a:gd name="GluePoint1X" fmla="*/ 360363 w 720725"/>
              <a:gd name="GluePoint1Y" fmla="*/ 0 h 554037"/>
              <a:gd name="GluePoint2X" fmla="*/ 360363 w 720725"/>
              <a:gd name="GluePoint2Y" fmla="*/ 277019 h 554037"/>
              <a:gd name="GluePoint3X" fmla="*/ 720725 w 720725"/>
              <a:gd name="GluePoint3Y" fmla="*/ 277019 h 554037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720725" h="554037">
                <a:moveTo>
                  <a:pt x="360363" y="0"/>
                </a:moveTo>
                <a:lnTo>
                  <a:pt x="360363" y="0"/>
                </a:lnTo>
                <a:arcTo wR="360363" hR="277019" stAng="-5400000" swAng="5400010"/>
                <a:lnTo>
                  <a:pt x="360363" y="277019"/>
                </a:lnTo>
                <a:close/>
              </a:path>
              <a:path fill="none" w="720725" h="554037">
                <a:moveTo>
                  <a:pt x="360363" y="0"/>
                </a:moveTo>
                <a:lnTo>
                  <a:pt x="360363" y="0"/>
                </a:lnTo>
                <a:arcTo wR="360363" hR="277019" stAng="-5400000" swAng="5400010"/>
              </a:path>
            </a:pathLst>
          </a:custGeom>
          <a:noFill/>
          <a:ln w="381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1" name="Arc 17"/>
          <p:cNvSpPr/>
          <p:nvPr/>
        </p:nvSpPr>
        <p:spPr>
          <a:xfrm rot="18975600">
            <a:off x="3273480" y="1898640"/>
            <a:ext cx="1401840" cy="2001960"/>
          </a:xfrm>
          <a:custGeom>
            <a:avLst/>
            <a:gdLst>
              <a:gd name="textAreaLeft" fmla="*/ 453960 w 1401840"/>
              <a:gd name="textAreaRight" fmla="*/ 1396080 w 1401840"/>
              <a:gd name="textAreaTop" fmla="*/ 0 h 2001960"/>
              <a:gd name="textAreaBottom" fmla="*/ 870120 h 2001960"/>
              <a:gd name="GluePoint1X" fmla="*/ 454011 w 1401763"/>
              <a:gd name="GluePoint1Y" fmla="*/ 64145 h 2001838"/>
              <a:gd name="GluePoint2X" fmla="*/ 700882 w 1401763"/>
              <a:gd name="GluePoint2Y" fmla="*/ 1000919 h 2001838"/>
              <a:gd name="GluePoint3X" fmla="*/ 1395760 w 1401763"/>
              <a:gd name="GluePoint3Y" fmla="*/ 870201 h 2001838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1401763" h="2001838">
                <a:moveTo>
                  <a:pt x="454011" y="64145"/>
                </a:moveTo>
                <a:lnTo>
                  <a:pt x="454011" y="64145"/>
                </a:lnTo>
                <a:arcTo wR="700882" hR="1000919" stAng="-6285820" swAng="5646595"/>
                <a:lnTo>
                  <a:pt x="700882" y="1000919"/>
                </a:lnTo>
                <a:close/>
              </a:path>
              <a:path fill="none" w="1401763" h="2001838">
                <a:moveTo>
                  <a:pt x="454011" y="64145"/>
                </a:moveTo>
                <a:lnTo>
                  <a:pt x="454011" y="64145"/>
                </a:lnTo>
                <a:arcTo wR="700882" hR="1000919" stAng="-6285820" swAng="5646595"/>
              </a:path>
            </a:pathLst>
          </a:custGeom>
          <a:noFill/>
          <a:ln w="381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2" name="TextBox 18"/>
          <p:cNvSpPr/>
          <p:nvPr/>
        </p:nvSpPr>
        <p:spPr>
          <a:xfrm>
            <a:off x="3004200" y="2360520"/>
            <a:ext cx="5896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5(3x + 2) – 2(4x - 3) = 2x + 36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3" name="Arc 19"/>
          <p:cNvSpPr/>
          <p:nvPr/>
        </p:nvSpPr>
        <p:spPr>
          <a:xfrm rot="18975600">
            <a:off x="5191200" y="2288880"/>
            <a:ext cx="655560" cy="600120"/>
          </a:xfrm>
          <a:custGeom>
            <a:avLst/>
            <a:gdLst>
              <a:gd name="textAreaLeft" fmla="*/ 327960 w 655560"/>
              <a:gd name="textAreaRight" fmla="*/ 655920 w 655560"/>
              <a:gd name="textAreaTop" fmla="*/ 0 h 600120"/>
              <a:gd name="textAreaBottom" fmla="*/ 300240 h 600120"/>
              <a:gd name="GluePoint1X" fmla="*/ 327819 w 655638"/>
              <a:gd name="GluePoint1Y" fmla="*/ 0 h 600075"/>
              <a:gd name="GluePoint2X" fmla="*/ 327819 w 655638"/>
              <a:gd name="GluePoint2Y" fmla="*/ 300038 h 600075"/>
              <a:gd name="GluePoint3X" fmla="*/ 655638 w 655638"/>
              <a:gd name="GluePoint3Y" fmla="*/ 300038 h 600075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655638" h="600075">
                <a:moveTo>
                  <a:pt x="327819" y="0"/>
                </a:moveTo>
                <a:lnTo>
                  <a:pt x="327819" y="0"/>
                </a:lnTo>
                <a:arcTo wR="327819" hR="300038" stAng="-5400000" swAng="5400010"/>
                <a:lnTo>
                  <a:pt x="327819" y="300038"/>
                </a:lnTo>
                <a:close/>
              </a:path>
              <a:path fill="none" w="655638" h="600075">
                <a:moveTo>
                  <a:pt x="327819" y="0"/>
                </a:moveTo>
                <a:lnTo>
                  <a:pt x="327819" y="0"/>
                </a:lnTo>
                <a:arcTo wR="327819" hR="300038" stAng="-5400000" swAng="5400010"/>
              </a:path>
            </a:pathLst>
          </a:custGeom>
          <a:noFill/>
          <a:ln w="381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4" name="Arc 20"/>
          <p:cNvSpPr/>
          <p:nvPr/>
        </p:nvSpPr>
        <p:spPr>
          <a:xfrm rot="18975600">
            <a:off x="5459400" y="1895040"/>
            <a:ext cx="1197000" cy="1763640"/>
          </a:xfrm>
          <a:custGeom>
            <a:avLst/>
            <a:gdLst>
              <a:gd name="textAreaLeft" fmla="*/ 381960 w 1197000"/>
              <a:gd name="textAreaRight" fmla="*/ 1192320 w 1197000"/>
              <a:gd name="textAreaTop" fmla="*/ 0 h 1763640"/>
              <a:gd name="textAreaBottom" fmla="*/ 770040 h 1763640"/>
              <a:gd name="GluePoint1X" fmla="*/ 381849 w 1196975"/>
              <a:gd name="GluePoint1Y" fmla="*/ 59801 h 1763713"/>
              <a:gd name="GluePoint2X" fmla="*/ 598488 w 1196975"/>
              <a:gd name="GluePoint2Y" fmla="*/ 881857 h 1763713"/>
              <a:gd name="GluePoint3X" fmla="*/ 1192156 w 1196975"/>
              <a:gd name="GluePoint3Y" fmla="*/ 770178 h 1763713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1196975" h="1763713">
                <a:moveTo>
                  <a:pt x="381849" y="59801"/>
                </a:moveTo>
                <a:lnTo>
                  <a:pt x="381849" y="59801"/>
                </a:lnTo>
                <a:arcTo wR="598488" hR="881857" stAng="-6285820" swAng="5646593"/>
                <a:lnTo>
                  <a:pt x="598488" y="881857"/>
                </a:lnTo>
                <a:close/>
              </a:path>
              <a:path fill="none" w="1196975" h="1763713">
                <a:moveTo>
                  <a:pt x="381849" y="59801"/>
                </a:moveTo>
                <a:lnTo>
                  <a:pt x="381849" y="59801"/>
                </a:lnTo>
                <a:arcTo wR="598488" hR="881857" stAng="-6285820" swAng="5646593"/>
              </a:path>
            </a:pathLst>
          </a:custGeom>
          <a:noFill/>
          <a:ln w="381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5" name="TextBox 22"/>
          <p:cNvSpPr/>
          <p:nvPr/>
        </p:nvSpPr>
        <p:spPr>
          <a:xfrm>
            <a:off x="5375880" y="3578400"/>
            <a:ext cx="35359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7x + 16  = 2x + 36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6" name="TextBox 23"/>
          <p:cNvSpPr/>
          <p:nvPr/>
        </p:nvSpPr>
        <p:spPr>
          <a:xfrm>
            <a:off x="6147720" y="4040280"/>
            <a:ext cx="722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- 16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7" name="TextBox 24"/>
          <p:cNvSpPr/>
          <p:nvPr/>
        </p:nvSpPr>
        <p:spPr>
          <a:xfrm>
            <a:off x="8142480" y="4040280"/>
            <a:ext cx="722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- 16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8" name="TextBox 25"/>
          <p:cNvSpPr/>
          <p:nvPr/>
        </p:nvSpPr>
        <p:spPr>
          <a:xfrm>
            <a:off x="6372360" y="4349880"/>
            <a:ext cx="25441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7x = 2x + 20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599" name="TextBox 26"/>
          <p:cNvSpPr/>
          <p:nvPr/>
        </p:nvSpPr>
        <p:spPr>
          <a:xfrm>
            <a:off x="6231960" y="4834080"/>
            <a:ext cx="76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- 2x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0" name="TextBox 27"/>
          <p:cNvSpPr/>
          <p:nvPr/>
        </p:nvSpPr>
        <p:spPr>
          <a:xfrm>
            <a:off x="7203600" y="4834080"/>
            <a:ext cx="76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- 2x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1" name="TextBox 28"/>
          <p:cNvSpPr/>
          <p:nvPr/>
        </p:nvSpPr>
        <p:spPr>
          <a:xfrm>
            <a:off x="6397920" y="5203800"/>
            <a:ext cx="16167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5x = 20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2" name="TextBox 30"/>
          <p:cNvSpPr/>
          <p:nvPr/>
        </p:nvSpPr>
        <p:spPr>
          <a:xfrm>
            <a:off x="6658200" y="6202440"/>
            <a:ext cx="1119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= 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3" name="TextBox 31"/>
          <p:cNvSpPr/>
          <p:nvPr/>
        </p:nvSpPr>
        <p:spPr>
          <a:xfrm>
            <a:off x="3430800" y="2930400"/>
            <a:ext cx="9741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15x 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4" name="TextBox 32"/>
          <p:cNvSpPr/>
          <p:nvPr/>
        </p:nvSpPr>
        <p:spPr>
          <a:xfrm>
            <a:off x="4127400" y="2930400"/>
            <a:ext cx="1050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+ 10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5" name="TextBox 33"/>
          <p:cNvSpPr/>
          <p:nvPr/>
        </p:nvSpPr>
        <p:spPr>
          <a:xfrm>
            <a:off x="4974840" y="2930400"/>
            <a:ext cx="12135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–  8x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6" name="TextBox 34"/>
          <p:cNvSpPr/>
          <p:nvPr/>
        </p:nvSpPr>
        <p:spPr>
          <a:xfrm>
            <a:off x="6078600" y="2930400"/>
            <a:ext cx="867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7" name="TextBox 35"/>
          <p:cNvSpPr/>
          <p:nvPr/>
        </p:nvSpPr>
        <p:spPr>
          <a:xfrm>
            <a:off x="6848640" y="2968560"/>
            <a:ext cx="20556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= 2x + 36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08" name="Cloud 36"/>
          <p:cNvSpPr/>
          <p:nvPr/>
        </p:nvSpPr>
        <p:spPr>
          <a:xfrm>
            <a:off x="887400" y="3206880"/>
            <a:ext cx="2238480" cy="914400"/>
          </a:xfrm>
          <a:custGeom>
            <a:avLst/>
            <a:gdLst>
              <a:gd name="textAreaLeft" fmla="*/ 308520 w 2238480"/>
              <a:gd name="textAreaRight" fmla="*/ 1770840 w 2238480"/>
              <a:gd name="textAreaTop" fmla="*/ 137880 h 914400"/>
              <a:gd name="textAreaBottom" fmla="*/ 734040 h 914400"/>
              <a:gd name="GluePoint1X" fmla="*/ 2236510 w 43200"/>
              <a:gd name="GluePoint1Y" fmla="*/ 457200 h 43200"/>
              <a:gd name="GluePoint2X" fmla="*/ 1119188 w 43200"/>
              <a:gd name="GluePoint2Y" fmla="*/ 913426 h 43200"/>
              <a:gd name="GluePoint3X" fmla="*/ 6943 w 43200"/>
              <a:gd name="GluePoint3Y" fmla="*/ 457200 h 43200"/>
              <a:gd name="GluePoint4X" fmla="*/ 1119188 w 43200"/>
              <a:gd name="GluePoint4Y" fmla="*/ 5228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FFFF00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Tidy up terms !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609" name="Group 37"/>
          <p:cNvGrpSpPr/>
          <p:nvPr/>
        </p:nvGrpSpPr>
        <p:grpSpPr>
          <a:xfrm>
            <a:off x="6429240" y="5715000"/>
            <a:ext cx="642960" cy="581760"/>
            <a:chOff x="6429240" y="5715000"/>
            <a:chExt cx="642960" cy="581760"/>
          </a:xfrm>
        </p:grpSpPr>
        <p:sp>
          <p:nvSpPr>
            <p:cNvPr id="610" name="TextBox 20"/>
            <p:cNvSpPr/>
            <p:nvPr/>
          </p:nvSpPr>
          <p:spPr>
            <a:xfrm>
              <a:off x="6536160" y="571500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5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11" name="Straight Connector 39"/>
            <p:cNvSpPr/>
            <p:nvPr/>
          </p:nvSpPr>
          <p:spPr>
            <a:xfrm>
              <a:off x="6429240" y="571500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612" name="Group 40"/>
          <p:cNvGrpSpPr/>
          <p:nvPr/>
        </p:nvGrpSpPr>
        <p:grpSpPr>
          <a:xfrm>
            <a:off x="7358040" y="5715000"/>
            <a:ext cx="642960" cy="581760"/>
            <a:chOff x="7358040" y="5715000"/>
            <a:chExt cx="642960" cy="581760"/>
          </a:xfrm>
        </p:grpSpPr>
        <p:sp>
          <p:nvSpPr>
            <p:cNvPr id="613" name="TextBox 20"/>
            <p:cNvSpPr/>
            <p:nvPr/>
          </p:nvSpPr>
          <p:spPr>
            <a:xfrm>
              <a:off x="7464960" y="571500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5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14" name="Straight Connector 42"/>
            <p:cNvSpPr/>
            <p:nvPr/>
          </p:nvSpPr>
          <p:spPr>
            <a:xfrm>
              <a:off x="7358040" y="571500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</p:spTree>
  </p:cSld>
  <p:timing>
    <p:tnLst>
      <p:par>
        <p:cTn id="1047" dur="indefinite" restart="never" nodeType="tmRoot">
          <p:childTnLst>
            <p:seq>
              <p:cTn id="1048" dur="indefinite" nodeType="mainSeq">
                <p:childTnLst>
                  <p:par>
                    <p:cTn id="1049" fill="hold">
                      <p:stCondLst>
                        <p:cond delay="indefinite"/>
                      </p:stCondLst>
                      <p:childTnLst>
                        <p:par>
                          <p:cTn id="1050" fill="hold">
                            <p:stCondLst>
                              <p:cond delay="0"/>
                            </p:stCondLst>
                            <p:childTnLst>
                              <p:par>
                                <p:cTn id="105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53" dur="500"/>
                                        <p:tgtEl>
                                          <p:spTgt spid="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4" fill="hold">
                      <p:stCondLst>
                        <p:cond delay="indefinite"/>
                      </p:stCondLst>
                      <p:childTnLst>
                        <p:par>
                          <p:cTn id="1055" fill="hold">
                            <p:stCondLst>
                              <p:cond delay="0"/>
                            </p:stCondLst>
                            <p:childTnLst>
                              <p:par>
                                <p:cTn id="105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58" dur="500"/>
                                        <p:tgtEl>
                                          <p:spTgt spid="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9" fill="hold">
                      <p:stCondLst>
                        <p:cond delay="indefinite"/>
                      </p:stCondLst>
                      <p:childTnLst>
                        <p:par>
                          <p:cTn id="1060" fill="hold">
                            <p:stCondLst>
                              <p:cond delay="0"/>
                            </p:stCondLst>
                            <p:childTnLst>
                              <p:par>
                                <p:cTn id="106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63" dur="500"/>
                                        <p:tgtEl>
                                          <p:spTgt spid="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4" fill="hold">
                      <p:stCondLst>
                        <p:cond delay="indefinite"/>
                      </p:stCondLst>
                      <p:childTnLst>
                        <p:par>
                          <p:cTn id="1065" fill="hold">
                            <p:stCondLst>
                              <p:cond delay="0"/>
                            </p:stCondLst>
                            <p:childTnLst>
                              <p:par>
                                <p:cTn id="106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68" dur="500"/>
                                        <p:tgtEl>
                                          <p:spTgt spid="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9" fill="hold">
                      <p:stCondLst>
                        <p:cond delay="indefinite"/>
                      </p:stCondLst>
                      <p:childTnLst>
                        <p:par>
                          <p:cTn id="1070" fill="hold">
                            <p:stCondLst>
                              <p:cond delay="0"/>
                            </p:stCondLst>
                            <p:childTnLst>
                              <p:par>
                                <p:cTn id="107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73" dur="500"/>
                                        <p:tgtEl>
                                          <p:spTgt spid="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4" fill="hold">
                      <p:stCondLst>
                        <p:cond delay="indefinite"/>
                      </p:stCondLst>
                      <p:childTnLst>
                        <p:par>
                          <p:cTn id="1075" fill="hold">
                            <p:stCondLst>
                              <p:cond delay="0"/>
                            </p:stCondLst>
                            <p:childTnLst>
                              <p:par>
                                <p:cTn id="107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78" dur="500"/>
                                        <p:tgtEl>
                                          <p:spTgt spid="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9" fill="hold">
                      <p:stCondLst>
                        <p:cond delay="indefinite"/>
                      </p:stCondLst>
                      <p:childTnLst>
                        <p:par>
                          <p:cTn id="1080" fill="hold">
                            <p:stCondLst>
                              <p:cond delay="0"/>
                            </p:stCondLst>
                            <p:childTnLst>
                              <p:par>
                                <p:cTn id="108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83" dur="500"/>
                                        <p:tgtEl>
                                          <p:spTgt spid="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4" fill="hold">
                      <p:stCondLst>
                        <p:cond delay="indefinite"/>
                      </p:stCondLst>
                      <p:childTnLst>
                        <p:par>
                          <p:cTn id="1085" fill="hold">
                            <p:stCondLst>
                              <p:cond delay="0"/>
                            </p:stCondLst>
                            <p:childTnLst>
                              <p:par>
                                <p:cTn id="108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88" dur="500"/>
                                        <p:tgtEl>
                                          <p:spTgt spid="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9" fill="hold">
                      <p:stCondLst>
                        <p:cond delay="indefinite"/>
                      </p:stCondLst>
                      <p:childTnLst>
                        <p:par>
                          <p:cTn id="1090" fill="hold">
                            <p:stCondLst>
                              <p:cond delay="0"/>
                            </p:stCondLst>
                            <p:childTnLst>
                              <p:par>
                                <p:cTn id="109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093" dur="50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4" fill="hold">
                      <p:stCondLst>
                        <p:cond delay="indefinite"/>
                      </p:stCondLst>
                      <p:childTnLst>
                        <p:par>
                          <p:cTn id="1095" fill="hold">
                            <p:stCondLst>
                              <p:cond delay="0"/>
                            </p:stCondLst>
                            <p:childTnLst>
                              <p:par>
                                <p:cTn id="109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098" dur="500"/>
                                        <p:tgtEl>
                                          <p:spTgt spid="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9" fill="hold">
                      <p:stCondLst>
                        <p:cond delay="indefinite"/>
                      </p:stCondLst>
                      <p:childTnLst>
                        <p:par>
                          <p:cTn id="1100" fill="hold">
                            <p:stCondLst>
                              <p:cond delay="0"/>
                            </p:stCondLst>
                            <p:childTnLst>
                              <p:par>
                                <p:cTn id="110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03" dur="500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4" fill="hold">
                      <p:stCondLst>
                        <p:cond delay="indefinite"/>
                      </p:stCondLst>
                      <p:childTnLst>
                        <p:par>
                          <p:cTn id="1105" fill="hold">
                            <p:stCondLst>
                              <p:cond delay="0"/>
                            </p:stCondLst>
                            <p:childTnLst>
                              <p:par>
                                <p:cTn id="110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08" dur="500"/>
                                        <p:tgtEl>
                                          <p:spTgt spid="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9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11" dur="500"/>
                                        <p:tgtEl>
                                          <p:spTgt spid="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2" fill="hold">
                      <p:stCondLst>
                        <p:cond delay="indefinite"/>
                      </p:stCondLst>
                      <p:childTnLst>
                        <p:par>
                          <p:cTn id="1113" fill="hold">
                            <p:stCondLst>
                              <p:cond delay="0"/>
                            </p:stCondLst>
                            <p:childTnLst>
                              <p:par>
                                <p:cTn id="111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16" dur="500"/>
                                        <p:tgtEl>
                                          <p:spTgt spid="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7" fill="hold">
                      <p:stCondLst>
                        <p:cond delay="indefinite"/>
                      </p:stCondLst>
                      <p:childTnLst>
                        <p:par>
                          <p:cTn id="1118" fill="hold">
                            <p:stCondLst>
                              <p:cond delay="0"/>
                            </p:stCondLst>
                            <p:childTnLst>
                              <p:par>
                                <p:cTn id="1119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21" dur="500"/>
                                        <p:tgtEl>
                                          <p:spTgt spid="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2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24" dur="500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5" fill="hold">
                      <p:stCondLst>
                        <p:cond delay="indefinite"/>
                      </p:stCondLst>
                      <p:childTnLst>
                        <p:par>
                          <p:cTn id="1126" fill="hold">
                            <p:stCondLst>
                              <p:cond delay="0"/>
                            </p:stCondLst>
                            <p:childTnLst>
                              <p:par>
                                <p:cTn id="112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29" dur="500"/>
                                        <p:tgtEl>
                                          <p:spTgt spid="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0" fill="hold">
                      <p:stCondLst>
                        <p:cond delay="indefinite"/>
                      </p:stCondLst>
                      <p:childTnLst>
                        <p:par>
                          <p:cTn id="1131" fill="hold">
                            <p:stCondLst>
                              <p:cond delay="0"/>
                            </p:stCondLst>
                            <p:childTnLst>
                              <p:par>
                                <p:cTn id="1132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34" dur="500"/>
                                        <p:tgtEl>
                                          <p:spTgt spid="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5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37" dur="500"/>
                                        <p:tgtEl>
                                          <p:spTgt spid="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8" fill="hold">
                      <p:stCondLst>
                        <p:cond delay="indefinite"/>
                      </p:stCondLst>
                      <p:childTnLst>
                        <p:par>
                          <p:cTn id="1139" fill="hold">
                            <p:stCondLst>
                              <p:cond delay="0"/>
                            </p:stCondLst>
                            <p:childTnLst>
                              <p:par>
                                <p:cTn id="114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42" dur="500"/>
                                        <p:tgtEl>
                                          <p:spTgt spid="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6B93EA6-FF07-46B1-8380-7F15453AE8A2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6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7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18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TJ 4+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 9.1 Q7 onwards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Ch9 (page 56)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19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0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1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2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3" name="Rectangle 10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 with Brackets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4" name="TextBox 11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9AB83E0-D764-4142-87B4-576D91430DEE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6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27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628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29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630" name="Object 5"/>
          <p:cNvGraphicFramePr/>
          <p:nvPr/>
        </p:nvGraphicFramePr>
        <p:xfrm>
          <a:off x="1028880" y="2022480"/>
          <a:ext cx="5713200" cy="39765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31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028880" y="2022480"/>
                    <a:ext cx="5713200" cy="397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632" name="Picture 6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33" name="AutoShape 10"/>
          <p:cNvSpPr/>
          <p:nvPr/>
        </p:nvSpPr>
        <p:spPr>
          <a:xfrm>
            <a:off x="7846920" y="4719600"/>
            <a:ext cx="669960" cy="1803600"/>
          </a:xfrm>
          <a:prstGeom prst="diamond">
            <a:avLst/>
          </a:prstGeom>
          <a:solidFill>
            <a:srgbClr val="66CCFF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4" name="Line 11"/>
          <p:cNvSpPr/>
          <p:nvPr/>
        </p:nvSpPr>
        <p:spPr>
          <a:xfrm>
            <a:off x="7846920" y="4624560"/>
            <a:ext cx="679680" cy="0"/>
          </a:xfrm>
          <a:prstGeom prst="line">
            <a:avLst/>
          </a:prstGeom>
          <a:ln w="381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5" name="Line 12"/>
          <p:cNvSpPr/>
          <p:nvPr/>
        </p:nvSpPr>
        <p:spPr>
          <a:xfrm flipV="1">
            <a:off x="7583400" y="4674960"/>
            <a:ext cx="0" cy="1873080"/>
          </a:xfrm>
          <a:prstGeom prst="line">
            <a:avLst/>
          </a:prstGeom>
          <a:ln w="381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6" name="Text Box 13"/>
          <p:cNvSpPr/>
          <p:nvPr/>
        </p:nvSpPr>
        <p:spPr>
          <a:xfrm>
            <a:off x="7824240" y="3987720"/>
            <a:ext cx="664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5cm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7" name="Text Box 14"/>
          <p:cNvSpPr/>
          <p:nvPr/>
        </p:nvSpPr>
        <p:spPr>
          <a:xfrm>
            <a:off x="6769800" y="5283360"/>
            <a:ext cx="7383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11cm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3CC211A-1CEE-41E7-9338-5291DDFE0B0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3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40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1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42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3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4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5" name="Line 8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6" name="Rectangle 9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1. 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to solve equations that contain fractional terms.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7" name="Rectangle 10"/>
          <p:cNvSpPr/>
          <p:nvPr/>
        </p:nvSpPr>
        <p:spPr>
          <a:xfrm>
            <a:off x="5537160" y="2892600"/>
            <a:ext cx="33606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1.  Remember to multiply every term to get rid of fractional term.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8" name="Text Box 13"/>
          <p:cNvSpPr/>
          <p:nvPr/>
        </p:nvSpPr>
        <p:spPr>
          <a:xfrm>
            <a:off x="2726280" y="1362240"/>
            <a:ext cx="3678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Equations with Fractions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49" name="Rectangle 15"/>
          <p:cNvSpPr/>
          <p:nvPr/>
        </p:nvSpPr>
        <p:spPr>
          <a:xfrm>
            <a:off x="5521320" y="3848040"/>
            <a:ext cx="3622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2.  Apply ‘Balancing Method’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0" name="PlaceHolder 1"/>
          <p:cNvSpPr>
            <a:spLocks noGrp="1"/>
          </p:cNvSpPr>
          <p:nvPr>
            <p:ph type="title"/>
          </p:nvPr>
        </p:nvSpPr>
        <p:spPr>
          <a:xfrm>
            <a:off x="1807920" y="374400"/>
            <a:ext cx="5537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43" dur="indefinite" restart="never" nodeType="tmRoot">
          <p:childTnLst>
            <p:seq>
              <p:cTn id="1144" dur="indefinite" nodeType="mainSeq">
                <p:childTnLst>
                  <p:par>
                    <p:cTn id="1145" fill="hold">
                      <p:stCondLst>
                        <p:cond delay="indefinite"/>
                      </p:stCondLst>
                      <p:childTnLst>
                        <p:par>
                          <p:cTn id="1146" fill="hold">
                            <p:stCondLst>
                              <p:cond delay="0"/>
                            </p:stCondLst>
                            <p:childTnLst>
                              <p:par>
                                <p:cTn id="114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149" dur="500"/>
                                        <p:tgtEl>
                                          <p:spTgt spid="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0" fill="hold">
                      <p:stCondLst>
                        <p:cond delay="indefinite"/>
                      </p:stCondLst>
                      <p:childTnLst>
                        <p:par>
                          <p:cTn id="1151" fill="hold">
                            <p:stCondLst>
                              <p:cond delay="0"/>
                            </p:stCondLst>
                            <p:childTnLst>
                              <p:par>
                                <p:cTn id="115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154" dur="500"/>
                                        <p:tgtEl>
                                          <p:spTgt spid="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5" fill="hold">
                      <p:stCondLst>
                        <p:cond delay="indefinite"/>
                      </p:stCondLst>
                      <p:childTnLst>
                        <p:par>
                          <p:cTn id="1156" fill="hold">
                            <p:stCondLst>
                              <p:cond delay="0"/>
                            </p:stCondLst>
                            <p:childTnLst>
                              <p:par>
                                <p:cTn id="115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159" dur="500"/>
                                        <p:tgtEl>
                                          <p:spTgt spid="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46245DC-DBE8-4691-8021-656AB8492BA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52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53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4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655" name="Group 45"/>
          <p:cNvGrpSpPr/>
          <p:nvPr/>
        </p:nvGrpSpPr>
        <p:grpSpPr>
          <a:xfrm>
            <a:off x="982800" y="1952640"/>
            <a:ext cx="4421160" cy="1650960"/>
            <a:chOff x="982800" y="1952640"/>
            <a:chExt cx="4421160" cy="1650960"/>
          </a:xfrm>
        </p:grpSpPr>
        <p:sp>
          <p:nvSpPr>
            <p:cNvPr id="656" name="Rectangle 29"/>
            <p:cNvSpPr/>
            <p:nvPr/>
          </p:nvSpPr>
          <p:spPr>
            <a:xfrm>
              <a:off x="982800" y="1952640"/>
              <a:ext cx="4421160" cy="1650960"/>
            </a:xfrm>
            <a:prstGeom prst="rect">
              <a:avLst/>
            </a:prstGeom>
            <a:solidFill>
              <a:srgbClr val="4D4D4D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57" name="Text Box 6"/>
            <p:cNvSpPr/>
            <p:nvPr/>
          </p:nvSpPr>
          <p:spPr>
            <a:xfrm>
              <a:off x="1009800" y="2006640"/>
              <a:ext cx="4394160" cy="1557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Multiply </a:t>
              </a: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EVERY</a:t>
              </a: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 term to get rid of fractional term. 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and then apply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 ‘Balancing Method’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658" name="Text Box 10"/>
          <p:cNvSpPr/>
          <p:nvPr/>
        </p:nvSpPr>
        <p:spPr>
          <a:xfrm>
            <a:off x="7615080" y="1628640"/>
            <a:ext cx="1843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59" name="Picture 1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0" name="Text Box 37"/>
          <p:cNvSpPr/>
          <p:nvPr/>
        </p:nvSpPr>
        <p:spPr>
          <a:xfrm>
            <a:off x="2726280" y="1362240"/>
            <a:ext cx="3678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Equations with Fractions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1" name="Rectangle 38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62" name="TextBox 19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663" name="Group 29"/>
          <p:cNvGrpSpPr/>
          <p:nvPr/>
        </p:nvGrpSpPr>
        <p:grpSpPr>
          <a:xfrm>
            <a:off x="6714000" y="2463840"/>
            <a:ext cx="2168280" cy="849240"/>
            <a:chOff x="6714000" y="2463840"/>
            <a:chExt cx="2168280" cy="849240"/>
          </a:xfrm>
        </p:grpSpPr>
        <p:sp>
          <p:nvSpPr>
            <p:cNvPr id="664" name="TextBox 21"/>
            <p:cNvSpPr/>
            <p:nvPr/>
          </p:nvSpPr>
          <p:spPr>
            <a:xfrm>
              <a:off x="7075080" y="2568960"/>
              <a:ext cx="180720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x + 3 = 7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665" name="Group 27"/>
            <p:cNvGrpSpPr/>
            <p:nvPr/>
          </p:nvGrpSpPr>
          <p:grpSpPr>
            <a:xfrm>
              <a:off x="6714000" y="2463840"/>
              <a:ext cx="372600" cy="849240"/>
              <a:chOff x="6714000" y="2463840"/>
              <a:chExt cx="372600" cy="849240"/>
            </a:xfrm>
          </p:grpSpPr>
          <p:sp>
            <p:nvSpPr>
              <p:cNvPr id="666" name="TextBox 23"/>
              <p:cNvSpPr/>
              <p:nvPr/>
            </p:nvSpPr>
            <p:spPr>
              <a:xfrm>
                <a:off x="6714000" y="2463840"/>
                <a:ext cx="31788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400" b="0" u="none" strike="noStrike">
                    <a:solidFill>
                      <a:srgbClr val="FFFF00"/>
                    </a:solidFill>
                    <a:effectLst/>
                    <a:uFillTx/>
                    <a:latin typeface="Comic Sans MS"/>
                  </a:rPr>
                  <a:t>1</a:t>
                </a: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67" name="TextBox 24"/>
              <p:cNvSpPr/>
              <p:nvPr/>
            </p:nvSpPr>
            <p:spPr>
              <a:xfrm>
                <a:off x="6719760" y="2853360"/>
                <a:ext cx="36684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400" b="0" u="none" strike="noStrike">
                    <a:solidFill>
                      <a:srgbClr val="FFFF00"/>
                    </a:solidFill>
                    <a:effectLst/>
                    <a:uFillTx/>
                    <a:latin typeface="Comic Sans MS"/>
                  </a:rPr>
                  <a:t>2</a:t>
                </a: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68" name="Straight Connector 26"/>
              <p:cNvSpPr/>
              <p:nvPr/>
            </p:nvSpPr>
            <p:spPr>
              <a:xfrm flipH="1">
                <a:off x="6756120" y="2867040"/>
                <a:ext cx="288720" cy="0"/>
              </a:xfrm>
              <a:prstGeom prst="line">
                <a:avLst/>
              </a:prstGeom>
              <a:ln w="2844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46800" rIns="90000" bIns="-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669" name="TextBox 34"/>
          <p:cNvSpPr/>
          <p:nvPr/>
        </p:nvSpPr>
        <p:spPr>
          <a:xfrm>
            <a:off x="5655960" y="3284640"/>
            <a:ext cx="861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 2)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0" name="TextBox 36"/>
          <p:cNvSpPr/>
          <p:nvPr/>
        </p:nvSpPr>
        <p:spPr>
          <a:xfrm>
            <a:off x="7071480" y="3619440"/>
            <a:ext cx="1990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+ 6 = 14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1" name="TextBox 41"/>
          <p:cNvSpPr/>
          <p:nvPr/>
        </p:nvSpPr>
        <p:spPr>
          <a:xfrm>
            <a:off x="7765560" y="4716360"/>
            <a:ext cx="1119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= 8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2" name="TextBox 42"/>
          <p:cNvSpPr/>
          <p:nvPr/>
        </p:nvSpPr>
        <p:spPr>
          <a:xfrm>
            <a:off x="7583760" y="4076640"/>
            <a:ext cx="58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3" name="TextBox 43"/>
          <p:cNvSpPr/>
          <p:nvPr/>
        </p:nvSpPr>
        <p:spPr>
          <a:xfrm>
            <a:off x="8447400" y="4076640"/>
            <a:ext cx="58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4" name="Cloud 44"/>
          <p:cNvSpPr/>
          <p:nvPr/>
        </p:nvSpPr>
        <p:spPr>
          <a:xfrm>
            <a:off x="468360" y="189000"/>
            <a:ext cx="4608360" cy="2879640"/>
          </a:xfrm>
          <a:custGeom>
            <a:avLst/>
            <a:gdLst>
              <a:gd name="textAreaLeft" fmla="*/ 635040 w 4608360"/>
              <a:gd name="textAreaRight" fmla="*/ 3645720 w 4608360"/>
              <a:gd name="textAreaTop" fmla="*/ 434880 h 2879640"/>
              <a:gd name="textAreaBottom" fmla="*/ 2311560 h 2879640"/>
              <a:gd name="GluePoint1X" fmla="*/ 4604672 w 43200"/>
              <a:gd name="GluePoint1Y" fmla="*/ 1439863 h 43200"/>
              <a:gd name="GluePoint2X" fmla="*/ 2304256 w 43200"/>
              <a:gd name="GluePoint2Y" fmla="*/ 2876659 h 43200"/>
              <a:gd name="GluePoint3X" fmla="*/ 14295 w 43200"/>
              <a:gd name="GluePoint3Y" fmla="*/ 1439863 h 43200"/>
              <a:gd name="GluePoint4X" fmla="*/ 2304256 w 43200"/>
              <a:gd name="GluePoint4Y" fmla="*/ 164651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Each group has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2 minutes come up with a method for solving this type of equation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5" name="Text Box 16"/>
          <p:cNvSpPr/>
          <p:nvPr/>
        </p:nvSpPr>
        <p:spPr>
          <a:xfrm>
            <a:off x="5449320" y="1925640"/>
            <a:ext cx="1163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160" dur="indefinite" restart="never" nodeType="tmRoot">
          <p:childTnLst>
            <p:seq>
              <p:cTn id="1161" dur="indefinite" nodeType="mainSeq">
                <p:childTnLst>
                  <p:par>
                    <p:cTn id="1162" fill="hold">
                      <p:stCondLst>
                        <p:cond delay="indefinite"/>
                      </p:stCondLst>
                      <p:childTnLst>
                        <p:par>
                          <p:cTn id="1163" fill="hold">
                            <p:stCondLst>
                              <p:cond delay="0"/>
                            </p:stCondLst>
                            <p:childTnLst>
                              <p:par>
                                <p:cTn id="1164" presetID="2" presetClass="entr" fill="hold" nodeType="clickEffect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6" dur="500" fill="hold"/>
                                        <p:tgtEl>
                                          <p:spTgt spid="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7" dur="500" fill="hold"/>
                                        <p:tgtEl>
                                          <p:spTgt spid="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8" fill="hold">
                      <p:stCondLst>
                        <p:cond delay="indefinite"/>
                      </p:stCondLst>
                      <p:childTnLst>
                        <p:par>
                          <p:cTn id="1169" fill="hold">
                            <p:stCondLst>
                              <p:cond delay="0"/>
                            </p:stCondLst>
                            <p:childTnLst>
                              <p:par>
                                <p:cTn id="1170" presetID="2" presetClass="exit" fill="hold" nodeType="clickEffect" presetSubtype="9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71" dur="500"/>
                                        <p:tgtEl>
                                          <p:spTgt spid="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2" dur="500"/>
                                        <p:tgtEl>
                                          <p:spTgt spid="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4" fill="hold">
                      <p:stCondLst>
                        <p:cond delay="indefinite"/>
                      </p:stCondLst>
                      <p:childTnLst>
                        <p:par>
                          <p:cTn id="1175" fill="hold">
                            <p:stCondLst>
                              <p:cond delay="0"/>
                            </p:stCondLst>
                            <p:childTnLst>
                              <p:par>
                                <p:cTn id="117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78" dur="500"/>
                                        <p:tgtEl>
                                          <p:spTgt spid="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9" fill="hold">
                      <p:stCondLst>
                        <p:cond delay="indefinite"/>
                      </p:stCondLst>
                      <p:childTnLst>
                        <p:par>
                          <p:cTn id="1180" fill="hold">
                            <p:stCondLst>
                              <p:cond delay="0"/>
                            </p:stCondLst>
                            <p:childTnLst>
                              <p:par>
                                <p:cTn id="118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83" dur="500"/>
                                        <p:tgtEl>
                                          <p:spTgt spid="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4" fill="hold">
                      <p:stCondLst>
                        <p:cond delay="indefinite"/>
                      </p:stCondLst>
                      <p:childTnLst>
                        <p:par>
                          <p:cTn id="1185" fill="hold">
                            <p:stCondLst>
                              <p:cond delay="0"/>
                            </p:stCondLst>
                            <p:childTnLst>
                              <p:par>
                                <p:cTn id="118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188" dur="500"/>
                                        <p:tgtEl>
                                          <p:spTgt spid="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9" fill="hold">
                      <p:stCondLst>
                        <p:cond delay="indefinite"/>
                      </p:stCondLst>
                      <p:childTnLst>
                        <p:par>
                          <p:cTn id="1190" fill="hold">
                            <p:stCondLst>
                              <p:cond delay="0"/>
                            </p:stCondLst>
                            <p:childTnLst>
                              <p:par>
                                <p:cTn id="1191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93" dur="500"/>
                                        <p:tgtEl>
                                          <p:spTgt spid="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4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196" dur="500"/>
                                        <p:tgtEl>
                                          <p:spTgt spid="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7" fill="hold">
                      <p:stCondLst>
                        <p:cond delay="indefinite"/>
                      </p:stCondLst>
                      <p:childTnLst>
                        <p:par>
                          <p:cTn id="1198" fill="hold">
                            <p:stCondLst>
                              <p:cond delay="0"/>
                            </p:stCondLst>
                            <p:childTnLst>
                              <p:par>
                                <p:cTn id="119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01" dur="500"/>
                                        <p:tgtEl>
                                          <p:spTgt spid="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0045590-9E17-4FF7-B416-2B2EFE3F66A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7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78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79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0" name="Text Box 7"/>
          <p:cNvSpPr/>
          <p:nvPr/>
        </p:nvSpPr>
        <p:spPr>
          <a:xfrm>
            <a:off x="7615080" y="1766880"/>
            <a:ext cx="1843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81" name="Picture 8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82" name="Text Box 16"/>
          <p:cNvSpPr/>
          <p:nvPr/>
        </p:nvSpPr>
        <p:spPr>
          <a:xfrm>
            <a:off x="2726280" y="1362240"/>
            <a:ext cx="3678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Equations with Fractions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3" name="Rectangle 17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84" name="TextBox 20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685" name="Group 20"/>
          <p:cNvGrpSpPr/>
          <p:nvPr/>
        </p:nvGrpSpPr>
        <p:grpSpPr>
          <a:xfrm>
            <a:off x="6714360" y="2103480"/>
            <a:ext cx="2136960" cy="849240"/>
            <a:chOff x="6714360" y="2103480"/>
            <a:chExt cx="2136960" cy="849240"/>
          </a:xfrm>
        </p:grpSpPr>
        <p:sp>
          <p:nvSpPr>
            <p:cNvPr id="686" name="TextBox 21"/>
            <p:cNvSpPr/>
            <p:nvPr/>
          </p:nvSpPr>
          <p:spPr>
            <a:xfrm>
              <a:off x="7075440" y="2208600"/>
              <a:ext cx="177588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x -    = 4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687" name="Group 27"/>
            <p:cNvGrpSpPr/>
            <p:nvPr/>
          </p:nvGrpSpPr>
          <p:grpSpPr>
            <a:xfrm>
              <a:off x="6714360" y="2103480"/>
              <a:ext cx="372240" cy="849240"/>
              <a:chOff x="6714360" y="2103480"/>
              <a:chExt cx="372240" cy="849240"/>
            </a:xfrm>
          </p:grpSpPr>
          <p:sp>
            <p:nvSpPr>
              <p:cNvPr id="688" name="TextBox 23"/>
              <p:cNvSpPr/>
              <p:nvPr/>
            </p:nvSpPr>
            <p:spPr>
              <a:xfrm>
                <a:off x="6714360" y="2103480"/>
                <a:ext cx="36684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400" b="0" u="none" strike="noStrike">
                    <a:solidFill>
                      <a:srgbClr val="FFFF00"/>
                    </a:solidFill>
                    <a:effectLst/>
                    <a:uFillTx/>
                    <a:latin typeface="Comic Sans MS"/>
                  </a:rPr>
                  <a:t>3</a:t>
                </a: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89" name="TextBox 24"/>
              <p:cNvSpPr/>
              <p:nvPr/>
            </p:nvSpPr>
            <p:spPr>
              <a:xfrm>
                <a:off x="6719760" y="2493000"/>
                <a:ext cx="366840" cy="4597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400" b="0" u="none" strike="noStrike">
                    <a:solidFill>
                      <a:srgbClr val="FFFF00"/>
                    </a:solidFill>
                    <a:effectLst/>
                    <a:uFillTx/>
                    <a:latin typeface="Comic Sans MS"/>
                  </a:rPr>
                  <a:t>4</a:t>
                </a:r>
                <a:endParaRPr lang="en-US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690" name="Straight Connector 25"/>
              <p:cNvSpPr/>
              <p:nvPr/>
            </p:nvSpPr>
            <p:spPr>
              <a:xfrm flipH="1">
                <a:off x="6755760" y="2506680"/>
                <a:ext cx="289080" cy="0"/>
              </a:xfrm>
              <a:prstGeom prst="line">
                <a:avLst/>
              </a:prstGeom>
              <a:ln w="2844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46800" rIns="90000" bIns="-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691" name="TextBox 26"/>
          <p:cNvSpPr/>
          <p:nvPr/>
        </p:nvSpPr>
        <p:spPr>
          <a:xfrm>
            <a:off x="5655960" y="2924280"/>
            <a:ext cx="861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 4)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2" name="TextBox 27"/>
          <p:cNvSpPr/>
          <p:nvPr/>
        </p:nvSpPr>
        <p:spPr>
          <a:xfrm>
            <a:off x="6815880" y="3213000"/>
            <a:ext cx="22125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3x - 2 = 16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3" name="TextBox 28"/>
          <p:cNvSpPr/>
          <p:nvPr/>
        </p:nvSpPr>
        <p:spPr>
          <a:xfrm>
            <a:off x="7459920" y="4317840"/>
            <a:ext cx="15516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3x = 18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4" name="TextBox 29"/>
          <p:cNvSpPr/>
          <p:nvPr/>
        </p:nvSpPr>
        <p:spPr>
          <a:xfrm>
            <a:off x="7527960" y="3716280"/>
            <a:ext cx="604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95" name="TextBox 30"/>
          <p:cNvSpPr/>
          <p:nvPr/>
        </p:nvSpPr>
        <p:spPr>
          <a:xfrm>
            <a:off x="8447040" y="3716280"/>
            <a:ext cx="604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696" name="Group 34"/>
          <p:cNvGrpSpPr/>
          <p:nvPr/>
        </p:nvGrpSpPr>
        <p:grpSpPr>
          <a:xfrm>
            <a:off x="7752600" y="2114640"/>
            <a:ext cx="372600" cy="849240"/>
            <a:chOff x="7752600" y="2114640"/>
            <a:chExt cx="372600" cy="849240"/>
          </a:xfrm>
        </p:grpSpPr>
        <p:sp>
          <p:nvSpPr>
            <p:cNvPr id="697" name="TextBox 31"/>
            <p:cNvSpPr/>
            <p:nvPr/>
          </p:nvSpPr>
          <p:spPr>
            <a:xfrm>
              <a:off x="7752600" y="2114640"/>
              <a:ext cx="3178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1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98" name="TextBox 32"/>
            <p:cNvSpPr/>
            <p:nvPr/>
          </p:nvSpPr>
          <p:spPr>
            <a:xfrm>
              <a:off x="7758360" y="2504160"/>
              <a:ext cx="3668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2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699" name="Straight Connector 33"/>
            <p:cNvSpPr/>
            <p:nvPr/>
          </p:nvSpPr>
          <p:spPr>
            <a:xfrm flipH="1">
              <a:off x="7794000" y="2517840"/>
              <a:ext cx="289080" cy="0"/>
            </a:xfrm>
            <a:prstGeom prst="line">
              <a:avLst/>
            </a:prstGeom>
            <a:ln w="284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700" name="TextBox 36"/>
          <p:cNvSpPr/>
          <p:nvPr/>
        </p:nvSpPr>
        <p:spPr>
          <a:xfrm>
            <a:off x="7693200" y="5702400"/>
            <a:ext cx="1119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= 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701" name="Group 37"/>
          <p:cNvGrpSpPr/>
          <p:nvPr/>
        </p:nvGrpSpPr>
        <p:grpSpPr>
          <a:xfrm>
            <a:off x="982800" y="1952640"/>
            <a:ext cx="4421160" cy="1650960"/>
            <a:chOff x="982800" y="1952640"/>
            <a:chExt cx="4421160" cy="1650960"/>
          </a:xfrm>
        </p:grpSpPr>
        <p:sp>
          <p:nvSpPr>
            <p:cNvPr id="702" name="Rectangle 29"/>
            <p:cNvSpPr/>
            <p:nvPr/>
          </p:nvSpPr>
          <p:spPr>
            <a:xfrm>
              <a:off x="982800" y="1952640"/>
              <a:ext cx="4421160" cy="1650960"/>
            </a:xfrm>
            <a:prstGeom prst="rect">
              <a:avLst/>
            </a:prstGeom>
            <a:solidFill>
              <a:srgbClr val="4D4D4D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03" name="Text Box 6"/>
            <p:cNvSpPr/>
            <p:nvPr/>
          </p:nvSpPr>
          <p:spPr>
            <a:xfrm>
              <a:off x="1009800" y="2006640"/>
              <a:ext cx="4394160" cy="1557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Multiply </a:t>
              </a: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EVERY</a:t>
              </a: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 term to get rid of fractional term. 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and then apply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 ‘Balancing Method’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704" name="Text Box 16"/>
          <p:cNvSpPr/>
          <p:nvPr/>
        </p:nvSpPr>
        <p:spPr>
          <a:xfrm>
            <a:off x="5449320" y="1925640"/>
            <a:ext cx="1163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705" name="Group 31"/>
          <p:cNvGrpSpPr/>
          <p:nvPr/>
        </p:nvGrpSpPr>
        <p:grpSpPr>
          <a:xfrm>
            <a:off x="7429680" y="4929120"/>
            <a:ext cx="642600" cy="581760"/>
            <a:chOff x="7429680" y="4929120"/>
            <a:chExt cx="642600" cy="581760"/>
          </a:xfrm>
        </p:grpSpPr>
        <p:sp>
          <p:nvSpPr>
            <p:cNvPr id="706" name="TextBox 20"/>
            <p:cNvSpPr/>
            <p:nvPr/>
          </p:nvSpPr>
          <p:spPr>
            <a:xfrm>
              <a:off x="7536240" y="492912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3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07" name="Straight Connector 34"/>
            <p:cNvSpPr/>
            <p:nvPr/>
          </p:nvSpPr>
          <p:spPr>
            <a:xfrm>
              <a:off x="7429680" y="4929120"/>
              <a:ext cx="64260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708" name="Group 37"/>
          <p:cNvGrpSpPr/>
          <p:nvPr/>
        </p:nvGrpSpPr>
        <p:grpSpPr>
          <a:xfrm>
            <a:off x="8358120" y="4929120"/>
            <a:ext cx="642960" cy="581760"/>
            <a:chOff x="8358120" y="4929120"/>
            <a:chExt cx="642960" cy="581760"/>
          </a:xfrm>
        </p:grpSpPr>
        <p:sp>
          <p:nvSpPr>
            <p:cNvPr id="709" name="TextBox 20"/>
            <p:cNvSpPr/>
            <p:nvPr/>
          </p:nvSpPr>
          <p:spPr>
            <a:xfrm>
              <a:off x="8465040" y="492912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3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10" name="Straight Connector 39"/>
            <p:cNvSpPr/>
            <p:nvPr/>
          </p:nvSpPr>
          <p:spPr>
            <a:xfrm>
              <a:off x="8358120" y="492912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</p:spTree>
  </p:cSld>
  <p:timing>
    <p:tnLst>
      <p:par>
        <p:cTn id="1202" dur="indefinite" restart="never" nodeType="tmRoot">
          <p:childTnLst>
            <p:seq>
              <p:cTn id="1203" dur="indefinite" nodeType="mainSeq">
                <p:childTnLst>
                  <p:par>
                    <p:cTn id="1204" fill="hold">
                      <p:stCondLst>
                        <p:cond delay="indefinite"/>
                      </p:stCondLst>
                      <p:childTnLst>
                        <p:par>
                          <p:cTn id="1205" fill="hold">
                            <p:stCondLst>
                              <p:cond delay="0"/>
                            </p:stCondLst>
                            <p:childTnLst>
                              <p:par>
                                <p:cTn id="120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08" dur="500"/>
                                        <p:tgtEl>
                                          <p:spTgt spid="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9" fill="hold">
                      <p:stCondLst>
                        <p:cond delay="indefinite"/>
                      </p:stCondLst>
                      <p:childTnLst>
                        <p:par>
                          <p:cTn id="1210" fill="hold">
                            <p:stCondLst>
                              <p:cond delay="0"/>
                            </p:stCondLst>
                            <p:childTnLst>
                              <p:par>
                                <p:cTn id="121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13" dur="500"/>
                                        <p:tgtEl>
                                          <p:spTgt spid="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4" fill="hold">
                      <p:stCondLst>
                        <p:cond delay="indefinite"/>
                      </p:stCondLst>
                      <p:childTnLst>
                        <p:par>
                          <p:cTn id="1215" fill="hold">
                            <p:stCondLst>
                              <p:cond delay="0"/>
                            </p:stCondLst>
                            <p:childTnLst>
                              <p:par>
                                <p:cTn id="121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18" dur="500"/>
                                        <p:tgtEl>
                                          <p:spTgt spid="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9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21" dur="500"/>
                                        <p:tgtEl>
                                          <p:spTgt spid="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2" fill="hold">
                      <p:stCondLst>
                        <p:cond delay="indefinite"/>
                      </p:stCondLst>
                      <p:childTnLst>
                        <p:par>
                          <p:cTn id="1223" fill="hold">
                            <p:stCondLst>
                              <p:cond delay="0"/>
                            </p:stCondLst>
                            <p:childTnLst>
                              <p:par>
                                <p:cTn id="122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26" dur="500"/>
                                        <p:tgtEl>
                                          <p:spTgt spid="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7" fill="hold">
                      <p:stCondLst>
                        <p:cond delay="indefinite"/>
                      </p:stCondLst>
                      <p:childTnLst>
                        <p:par>
                          <p:cTn id="1228" fill="hold">
                            <p:stCondLst>
                              <p:cond delay="0"/>
                            </p:stCondLst>
                            <p:childTnLst>
                              <p:par>
                                <p:cTn id="1229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31" dur="500"/>
                                        <p:tgtEl>
                                          <p:spTgt spid="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2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34" dur="500"/>
                                        <p:tgtEl>
                                          <p:spTgt spid="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5" fill="hold">
                      <p:stCondLst>
                        <p:cond delay="indefinite"/>
                      </p:stCondLst>
                      <p:childTnLst>
                        <p:par>
                          <p:cTn id="1236" fill="hold">
                            <p:stCondLst>
                              <p:cond delay="0"/>
                            </p:stCondLst>
                            <p:childTnLst>
                              <p:par>
                                <p:cTn id="1237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39" dur="500"/>
                                        <p:tgtEl>
                                          <p:spTgt spid="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1720C3A-ECBE-43A4-99C3-2115B1C5C32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2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3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4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TJ 4+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 9.2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Ch9 (page 57)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15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6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7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8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19" name="Rectangle 10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0" name="TextBox 11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145D722-6F74-436D-AA6F-06C313D5A6E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67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68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0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1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" name="Text Box 8"/>
          <p:cNvSpPr/>
          <p:nvPr/>
        </p:nvSpPr>
        <p:spPr>
          <a:xfrm>
            <a:off x="5057640" y="3992400"/>
            <a:ext cx="3834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Solving simple algebraic equations.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" name="Rectangle 10"/>
          <p:cNvSpPr/>
          <p:nvPr/>
        </p:nvSpPr>
        <p:spPr>
          <a:xfrm>
            <a:off x="977760" y="30052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Today we are revise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Level 2 using the 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800280" lvl="1" indent="-343080"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‘Balancing Method’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" name="Text Box 20"/>
          <p:cNvSpPr/>
          <p:nvPr/>
        </p:nvSpPr>
        <p:spPr>
          <a:xfrm>
            <a:off x="3357720" y="1386000"/>
            <a:ext cx="283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Revision of Level 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" name="Text Box 21"/>
          <p:cNvSpPr/>
          <p:nvPr/>
        </p:nvSpPr>
        <p:spPr>
          <a:xfrm>
            <a:off x="5057640" y="3005280"/>
            <a:ext cx="40863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1.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Understand the process of the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marL="800280" lvl="1" indent="-343080"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‘Balancing Method’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1807920" y="374400"/>
            <a:ext cx="5537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2466238-EB8D-4F21-9EE1-DED50896F7BE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2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23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724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25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26" name="Picture 6" descr="Office Objects 0572"/>
          <p:cNvPicPr/>
          <p:nvPr/>
        </p:nvPicPr>
        <p:blipFill>
          <a:blip r:embed="rId2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27" name="Object 10"/>
          <p:cNvGraphicFramePr/>
          <p:nvPr/>
        </p:nvGraphicFramePr>
        <p:xfrm>
          <a:off x="1135080" y="2192400"/>
          <a:ext cx="5499000" cy="3635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28" name="Object 10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135080" y="2192400"/>
                    <a:ext cx="5499000" cy="3635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29" name="Line 12"/>
          <p:cNvSpPr/>
          <p:nvPr/>
        </p:nvSpPr>
        <p:spPr>
          <a:xfrm>
            <a:off x="7551720" y="4764240"/>
            <a:ext cx="871560" cy="1440"/>
          </a:xfrm>
          <a:prstGeom prst="line">
            <a:avLst/>
          </a:prstGeom>
          <a:ln w="381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-45360" rIns="90000" bIns="-4536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0" name="Line 13"/>
          <p:cNvSpPr/>
          <p:nvPr/>
        </p:nvSpPr>
        <p:spPr>
          <a:xfrm flipV="1">
            <a:off x="7139160" y="4913280"/>
            <a:ext cx="0" cy="1873440"/>
          </a:xfrm>
          <a:prstGeom prst="line">
            <a:avLst/>
          </a:prstGeom>
          <a:ln w="381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1" name="Text Box 14"/>
          <p:cNvSpPr/>
          <p:nvPr/>
        </p:nvSpPr>
        <p:spPr>
          <a:xfrm>
            <a:off x="7668720" y="4292640"/>
            <a:ext cx="664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7cm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2" name="Text Box 15"/>
          <p:cNvSpPr/>
          <p:nvPr/>
        </p:nvSpPr>
        <p:spPr>
          <a:xfrm>
            <a:off x="6325560" y="5521320"/>
            <a:ext cx="779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13cm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3" name="AutoShape 16"/>
          <p:cNvSpPr/>
          <p:nvPr/>
        </p:nvSpPr>
        <p:spPr>
          <a:xfrm>
            <a:off x="7226280" y="4943520"/>
            <a:ext cx="1219320" cy="1784160"/>
          </a:xfrm>
          <a:prstGeom prst="parallelogram">
            <a:avLst>
              <a:gd name="adj" fmla="val 25000"/>
            </a:avLst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4" name="Text Box 17"/>
          <p:cNvSpPr/>
          <p:nvPr/>
        </p:nvSpPr>
        <p:spPr>
          <a:xfrm>
            <a:off x="8363880" y="5810400"/>
            <a:ext cx="779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15cm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575F87C-7583-49C7-91B2-FC3C1BAD38E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36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37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8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39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40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1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2" name="Line 7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3" name="Rectangle 8"/>
          <p:cNvSpPr/>
          <p:nvPr/>
        </p:nvSpPr>
        <p:spPr>
          <a:xfrm>
            <a:off x="977760" y="3044880"/>
            <a:ext cx="3886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1. 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to  solve HARDER fractional equations using all the rules learned so far.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4" name="Rectangle 9"/>
          <p:cNvSpPr/>
          <p:nvPr/>
        </p:nvSpPr>
        <p:spPr>
          <a:xfrm>
            <a:off x="5537160" y="2892600"/>
            <a:ext cx="3360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1.  Apply Balancing Method to solve harder equations.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5" name="Text Box 13"/>
          <p:cNvSpPr/>
          <p:nvPr/>
        </p:nvSpPr>
        <p:spPr>
          <a:xfrm>
            <a:off x="1245240" y="1382760"/>
            <a:ext cx="6255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Harder Fractional Equations with Brackets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6" name="PlaceHolder 1"/>
          <p:cNvSpPr>
            <a:spLocks noGrp="1"/>
          </p:cNvSpPr>
          <p:nvPr>
            <p:ph type="title"/>
          </p:nvPr>
        </p:nvSpPr>
        <p:spPr>
          <a:xfrm>
            <a:off x="1807920" y="374400"/>
            <a:ext cx="5537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40" dur="indefinite" restart="never" nodeType="tmRoot">
          <p:childTnLst>
            <p:seq>
              <p:cTn id="1241" dur="indefinite" nodeType="mainSeq">
                <p:childTnLst>
                  <p:par>
                    <p:cTn id="1242" fill="hold">
                      <p:stCondLst>
                        <p:cond delay="indefinite"/>
                      </p:stCondLst>
                      <p:childTnLst>
                        <p:par>
                          <p:cTn id="1243" fill="hold">
                            <p:stCondLst>
                              <p:cond delay="0"/>
                            </p:stCondLst>
                            <p:childTnLst>
                              <p:par>
                                <p:cTn id="1244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46" dur="500"/>
                                        <p:tgtEl>
                                          <p:spTgt spid="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7" fill="hold">
                      <p:stCondLst>
                        <p:cond delay="indefinite"/>
                      </p:stCondLst>
                      <p:childTnLst>
                        <p:par>
                          <p:cTn id="1248" fill="hold">
                            <p:stCondLst>
                              <p:cond delay="0"/>
                            </p:stCondLst>
                            <p:childTnLst>
                              <p:par>
                                <p:cTn id="124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51" dur="500"/>
                                        <p:tgtEl>
                                          <p:spTgt spid="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E79EADB-A040-4E7E-B171-17739E3AC77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4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49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50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1" name="Text Box 7"/>
          <p:cNvSpPr/>
          <p:nvPr/>
        </p:nvSpPr>
        <p:spPr>
          <a:xfrm>
            <a:off x="7615080" y="1641600"/>
            <a:ext cx="1843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52" name="Picture 8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53" name="Text Box 16"/>
          <p:cNvSpPr/>
          <p:nvPr/>
        </p:nvSpPr>
        <p:spPr>
          <a:xfrm>
            <a:off x="1245240" y="1382760"/>
            <a:ext cx="6255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Harder Fractional Equations with Brackets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4" name="Rectangle 17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55" name="TextBox 19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756" name="Group 20"/>
          <p:cNvGrpSpPr/>
          <p:nvPr/>
        </p:nvGrpSpPr>
        <p:grpSpPr>
          <a:xfrm>
            <a:off x="6483240" y="2349360"/>
            <a:ext cx="2473200" cy="1085040"/>
            <a:chOff x="6483240" y="2349360"/>
            <a:chExt cx="2473200" cy="1085040"/>
          </a:xfrm>
        </p:grpSpPr>
        <p:sp>
          <p:nvSpPr>
            <p:cNvPr id="757" name="TextBox 21"/>
            <p:cNvSpPr/>
            <p:nvPr/>
          </p:nvSpPr>
          <p:spPr>
            <a:xfrm>
              <a:off x="7511040" y="2568960"/>
              <a:ext cx="144540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+ 5 = 8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grpSp>
          <p:nvGrpSpPr>
            <p:cNvPr id="758" name="Group 27"/>
            <p:cNvGrpSpPr/>
            <p:nvPr/>
          </p:nvGrpSpPr>
          <p:grpSpPr>
            <a:xfrm>
              <a:off x="6483240" y="2349360"/>
              <a:ext cx="1108080" cy="1085040"/>
              <a:chOff x="6483240" y="2349360"/>
              <a:chExt cx="1108080" cy="1085040"/>
            </a:xfrm>
          </p:grpSpPr>
          <p:sp>
            <p:nvSpPr>
              <p:cNvPr id="759" name="TextBox 23"/>
              <p:cNvSpPr/>
              <p:nvPr/>
            </p:nvSpPr>
            <p:spPr>
              <a:xfrm>
                <a:off x="6483240" y="2349360"/>
                <a:ext cx="1108080" cy="581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3200" b="0" u="none" strike="noStrike">
                    <a:solidFill>
                      <a:srgbClr val="FFFF00"/>
                    </a:solidFill>
                    <a:effectLst/>
                    <a:uFillTx/>
                    <a:latin typeface="Comic Sans MS"/>
                  </a:rPr>
                  <a:t>x + 2</a:t>
                </a:r>
                <a:endParaRPr lang="en-US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60" name="TextBox 24"/>
              <p:cNvSpPr/>
              <p:nvPr/>
            </p:nvSpPr>
            <p:spPr>
              <a:xfrm>
                <a:off x="6839640" y="2852640"/>
                <a:ext cx="429120" cy="581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3200" b="0" u="none" strike="noStrike">
                    <a:solidFill>
                      <a:srgbClr val="FFFF00"/>
                    </a:solidFill>
                    <a:effectLst/>
                    <a:uFillTx/>
                    <a:latin typeface="Comic Sans MS"/>
                  </a:rPr>
                  <a:t>4</a:t>
                </a:r>
                <a:endParaRPr lang="en-US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61" name="Straight Connector 25"/>
              <p:cNvSpPr/>
              <p:nvPr/>
            </p:nvSpPr>
            <p:spPr>
              <a:xfrm flipH="1">
                <a:off x="6504120" y="2870280"/>
                <a:ext cx="936720" cy="0"/>
              </a:xfrm>
              <a:prstGeom prst="line">
                <a:avLst/>
              </a:prstGeom>
              <a:ln w="2844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46800" rIns="90000" bIns="-46800" anchor="t">
                <a:noAutofit/>
              </a:bodyPr>
              <a:p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  <p:sp>
        <p:nvSpPr>
          <p:cNvPr id="762" name="TextBox 26"/>
          <p:cNvSpPr/>
          <p:nvPr/>
        </p:nvSpPr>
        <p:spPr>
          <a:xfrm>
            <a:off x="5512320" y="3182760"/>
            <a:ext cx="861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 4)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3" name="TextBox 27"/>
          <p:cNvSpPr/>
          <p:nvPr/>
        </p:nvSpPr>
        <p:spPr>
          <a:xfrm>
            <a:off x="6226920" y="3573360"/>
            <a:ext cx="29908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+ 2 + 20 = 32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4" name="TextBox 28"/>
          <p:cNvSpPr/>
          <p:nvPr/>
        </p:nvSpPr>
        <p:spPr>
          <a:xfrm>
            <a:off x="6916320" y="4365720"/>
            <a:ext cx="23040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+ 22 = 32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5" name="TextBox 29"/>
          <p:cNvSpPr/>
          <p:nvPr/>
        </p:nvSpPr>
        <p:spPr>
          <a:xfrm>
            <a:off x="7455960" y="4911840"/>
            <a:ext cx="770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- 22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6" name="TextBox 30"/>
          <p:cNvSpPr/>
          <p:nvPr/>
        </p:nvSpPr>
        <p:spPr>
          <a:xfrm>
            <a:off x="8392680" y="4911840"/>
            <a:ext cx="770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- 22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67" name="TextBox 36"/>
          <p:cNvSpPr/>
          <p:nvPr/>
        </p:nvSpPr>
        <p:spPr>
          <a:xfrm>
            <a:off x="7806600" y="5653080"/>
            <a:ext cx="13032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= 10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768" name="Group 37"/>
          <p:cNvGrpSpPr/>
          <p:nvPr/>
        </p:nvGrpSpPr>
        <p:grpSpPr>
          <a:xfrm>
            <a:off x="982800" y="1952640"/>
            <a:ext cx="4421160" cy="1650960"/>
            <a:chOff x="982800" y="1952640"/>
            <a:chExt cx="4421160" cy="1650960"/>
          </a:xfrm>
        </p:grpSpPr>
        <p:sp>
          <p:nvSpPr>
            <p:cNvPr id="769" name="Rectangle 29"/>
            <p:cNvSpPr/>
            <p:nvPr/>
          </p:nvSpPr>
          <p:spPr>
            <a:xfrm>
              <a:off x="982800" y="1952640"/>
              <a:ext cx="4421160" cy="1650960"/>
            </a:xfrm>
            <a:prstGeom prst="rect">
              <a:avLst/>
            </a:prstGeom>
            <a:solidFill>
              <a:srgbClr val="4D4D4D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70" name="Text Box 6"/>
            <p:cNvSpPr/>
            <p:nvPr/>
          </p:nvSpPr>
          <p:spPr>
            <a:xfrm>
              <a:off x="1009800" y="2006640"/>
              <a:ext cx="4394160" cy="1557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Multiply </a:t>
              </a:r>
              <a:r>
                <a:rPr lang="en-GB" sz="24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EVERY</a:t>
              </a: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 term to get rid of fractional term. 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and then apply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 ‘Balancing Method’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771" name="Text Box 16"/>
          <p:cNvSpPr/>
          <p:nvPr/>
        </p:nvSpPr>
        <p:spPr>
          <a:xfrm>
            <a:off x="5449320" y="1925640"/>
            <a:ext cx="1163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2" name="Cloud 47"/>
          <p:cNvSpPr/>
          <p:nvPr/>
        </p:nvSpPr>
        <p:spPr>
          <a:xfrm>
            <a:off x="4427640" y="3789360"/>
            <a:ext cx="1638360" cy="914400"/>
          </a:xfrm>
          <a:custGeom>
            <a:avLst/>
            <a:gdLst>
              <a:gd name="textAreaLeft" fmla="*/ 225720 w 1638360"/>
              <a:gd name="textAreaRight" fmla="*/ 1296000 w 1638360"/>
              <a:gd name="textAreaTop" fmla="*/ 137880 h 914400"/>
              <a:gd name="textAreaBottom" fmla="*/ 734040 h 914400"/>
              <a:gd name="GluePoint1X" fmla="*/ 1636935 w 43200"/>
              <a:gd name="GluePoint1Y" fmla="*/ 457200 h 43200"/>
              <a:gd name="GluePoint2X" fmla="*/ 819150 w 43200"/>
              <a:gd name="GluePoint2Y" fmla="*/ 913426 h 43200"/>
              <a:gd name="GluePoint3X" fmla="*/ 5082 w 43200"/>
              <a:gd name="GluePoint3Y" fmla="*/ 457200 h 43200"/>
              <a:gd name="GluePoint4X" fmla="*/ 819150 w 43200"/>
              <a:gd name="GluePoint4Y" fmla="*/ 5228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FFFF00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Tidy Up !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252" dur="indefinite" restart="never" nodeType="tmRoot">
          <p:childTnLst>
            <p:seq>
              <p:cTn id="1253" dur="indefinite" nodeType="mainSeq">
                <p:childTnLst>
                  <p:par>
                    <p:cTn id="1254" fill="hold">
                      <p:stCondLst>
                        <p:cond delay="indefinite"/>
                      </p:stCondLst>
                      <p:childTnLst>
                        <p:par>
                          <p:cTn id="1255" fill="hold">
                            <p:stCondLst>
                              <p:cond delay="0"/>
                            </p:stCondLst>
                            <p:childTnLst>
                              <p:par>
                                <p:cTn id="125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58" dur="500"/>
                                        <p:tgtEl>
                                          <p:spTgt spid="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9" fill="hold">
                      <p:stCondLst>
                        <p:cond delay="indefinite"/>
                      </p:stCondLst>
                      <p:childTnLst>
                        <p:par>
                          <p:cTn id="1260" fill="hold">
                            <p:stCondLst>
                              <p:cond delay="0"/>
                            </p:stCondLst>
                            <p:childTnLst>
                              <p:par>
                                <p:cTn id="126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63" dur="500"/>
                                        <p:tgtEl>
                                          <p:spTgt spid="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4" fill="hold">
                      <p:stCondLst>
                        <p:cond delay="indefinite"/>
                      </p:stCondLst>
                      <p:childTnLst>
                        <p:par>
                          <p:cTn id="1265" fill="hold">
                            <p:stCondLst>
                              <p:cond delay="0"/>
                            </p:stCondLst>
                            <p:childTnLst>
                              <p:par>
                                <p:cTn id="126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68" dur="80"/>
                                        <p:tgtEl>
                                          <p:spTgt spid="7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69" dur="80"/>
                                        <p:tgtEl>
                                          <p:spTgt spid="7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0" dur="80"/>
                                        <p:tgtEl>
                                          <p:spTgt spid="7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1" fill="hold">
                      <p:stCondLst>
                        <p:cond delay="indefinite"/>
                      </p:stCondLst>
                      <p:childTnLst>
                        <p:par>
                          <p:cTn id="1272" fill="hold">
                            <p:stCondLst>
                              <p:cond delay="0"/>
                            </p:stCondLst>
                            <p:childTnLst>
                              <p:par>
                                <p:cTn id="127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75" dur="500"/>
                                        <p:tgtEl>
                                          <p:spTgt spid="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6" fill="hold">
                      <p:stCondLst>
                        <p:cond delay="indefinite"/>
                      </p:stCondLst>
                      <p:childTnLst>
                        <p:par>
                          <p:cTn id="1277" fill="hold">
                            <p:stCondLst>
                              <p:cond delay="0"/>
                            </p:stCondLst>
                            <p:childTnLst>
                              <p:par>
                                <p:cTn id="1278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80" dur="500"/>
                                        <p:tgtEl>
                                          <p:spTgt spid="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1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283" dur="500"/>
                                        <p:tgtEl>
                                          <p:spTgt spid="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4" fill="hold">
                      <p:stCondLst>
                        <p:cond delay="indefinite"/>
                      </p:stCondLst>
                      <p:childTnLst>
                        <p:par>
                          <p:cTn id="1285" fill="hold">
                            <p:stCondLst>
                              <p:cond delay="0"/>
                            </p:stCondLst>
                            <p:childTnLst>
                              <p:par>
                                <p:cTn id="128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88" dur="500"/>
                                        <p:tgtEl>
                                          <p:spTgt spid="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9F49D1C-4911-43E5-B6AF-90376C0344A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4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75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6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77" name="Text Box 7"/>
          <p:cNvSpPr/>
          <p:nvPr/>
        </p:nvSpPr>
        <p:spPr>
          <a:xfrm>
            <a:off x="7615080" y="1641600"/>
            <a:ext cx="1843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778" name="Picture 8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9" name="Text Box 16"/>
          <p:cNvSpPr/>
          <p:nvPr/>
        </p:nvSpPr>
        <p:spPr>
          <a:xfrm>
            <a:off x="1245240" y="1382760"/>
            <a:ext cx="6255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Harder Fractional Equations with Brackets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0" name="Rectangle 17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1" name="TextBox 19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2" name="TextBox 26"/>
          <p:cNvSpPr/>
          <p:nvPr/>
        </p:nvSpPr>
        <p:spPr>
          <a:xfrm>
            <a:off x="682200" y="3357720"/>
            <a:ext cx="861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(x 6)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3" name="TextBox 27"/>
          <p:cNvSpPr/>
          <p:nvPr/>
        </p:nvSpPr>
        <p:spPr>
          <a:xfrm>
            <a:off x="1996920" y="4537080"/>
            <a:ext cx="852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18x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4" name="TextBox 28"/>
          <p:cNvSpPr/>
          <p:nvPr/>
        </p:nvSpPr>
        <p:spPr>
          <a:xfrm>
            <a:off x="2857680" y="5364000"/>
            <a:ext cx="2774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22x - 36 = 96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785" name="TextBox 36"/>
          <p:cNvSpPr/>
          <p:nvPr/>
        </p:nvSpPr>
        <p:spPr>
          <a:xfrm>
            <a:off x="7572600" y="4130640"/>
            <a:ext cx="1119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= 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786" name="Group 35"/>
          <p:cNvGrpSpPr/>
          <p:nvPr/>
        </p:nvGrpSpPr>
        <p:grpSpPr>
          <a:xfrm>
            <a:off x="1478880" y="2349360"/>
            <a:ext cx="4066200" cy="1085040"/>
            <a:chOff x="1478880" y="2349360"/>
            <a:chExt cx="4066200" cy="1085040"/>
          </a:xfrm>
        </p:grpSpPr>
        <p:grpSp>
          <p:nvGrpSpPr>
            <p:cNvPr id="787" name="Group 20"/>
            <p:cNvGrpSpPr/>
            <p:nvPr/>
          </p:nvGrpSpPr>
          <p:grpSpPr>
            <a:xfrm>
              <a:off x="1478880" y="2349360"/>
              <a:ext cx="4066200" cy="1085040"/>
              <a:chOff x="1478880" y="2349360"/>
              <a:chExt cx="4066200" cy="1085040"/>
            </a:xfrm>
          </p:grpSpPr>
          <p:sp>
            <p:nvSpPr>
              <p:cNvPr id="788" name="TextBox 21"/>
              <p:cNvSpPr/>
              <p:nvPr/>
            </p:nvSpPr>
            <p:spPr>
              <a:xfrm>
                <a:off x="1859040" y="2568960"/>
                <a:ext cx="3686040" cy="581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3200" b="0" u="none" strike="noStrike">
                    <a:solidFill>
                      <a:srgbClr val="FFFF00"/>
                    </a:solidFill>
                    <a:effectLst/>
                    <a:uFillTx/>
                    <a:latin typeface="Comic Sans MS"/>
                  </a:rPr>
                  <a:t>(2x – 4) +     x = 16</a:t>
                </a:r>
                <a:endParaRPr lang="en-US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grpSp>
            <p:nvGrpSpPr>
              <p:cNvPr id="789" name="Group 27"/>
              <p:cNvGrpSpPr/>
              <p:nvPr/>
            </p:nvGrpSpPr>
            <p:grpSpPr>
              <a:xfrm>
                <a:off x="1478880" y="2349360"/>
                <a:ext cx="431640" cy="1085040"/>
                <a:chOff x="1478880" y="2349360"/>
                <a:chExt cx="431640" cy="1085040"/>
              </a:xfrm>
            </p:grpSpPr>
            <p:sp>
              <p:nvSpPr>
                <p:cNvPr id="790" name="TextBox 23"/>
                <p:cNvSpPr/>
                <p:nvPr/>
              </p:nvSpPr>
              <p:spPr>
                <a:xfrm>
                  <a:off x="1481400" y="2349360"/>
                  <a:ext cx="429120" cy="5817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t">
                  <a:sp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3200" b="0" u="none" strike="noStrike">
                      <a:solidFill>
                        <a:srgbClr val="FFFF00"/>
                      </a:solidFill>
                      <a:effectLst/>
                      <a:uFillTx/>
                      <a:latin typeface="Comic Sans MS"/>
                    </a:rPr>
                    <a:t>3</a:t>
                  </a:r>
                  <a:endParaRPr lang="en-US" sz="32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791" name="TextBox 24"/>
                <p:cNvSpPr/>
                <p:nvPr/>
              </p:nvSpPr>
              <p:spPr>
                <a:xfrm>
                  <a:off x="1478880" y="2852640"/>
                  <a:ext cx="429120" cy="5817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tIns="46800" rIns="90000" bIns="46800" anchor="t">
                  <a:spAutoFit/>
                </a:bodyPr>
                <a:p>
                  <a:pPr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3200" b="0" u="none" strike="noStrike">
                      <a:solidFill>
                        <a:srgbClr val="FFFF00"/>
                      </a:solidFill>
                      <a:effectLst/>
                      <a:uFillTx/>
                      <a:latin typeface="Comic Sans MS"/>
                    </a:rPr>
                    <a:t>2</a:t>
                  </a:r>
                  <a:endParaRPr lang="en-US" sz="32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792" name="Straight Connector 25"/>
                <p:cNvSpPr/>
                <p:nvPr/>
              </p:nvSpPr>
              <p:spPr>
                <a:xfrm flipH="1">
                  <a:off x="1506240" y="2870280"/>
                  <a:ext cx="403200" cy="0"/>
                </a:xfrm>
                <a:prstGeom prst="line">
                  <a:avLst/>
                </a:prstGeom>
                <a:ln w="28440">
                  <a:solidFill>
                    <a:srgbClr val="FFFF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-46800" rIns="90000" bIns="-46800" anchor="t">
                  <a:noAutofit/>
                </a:bodyPr>
                <a:p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</p:grpSp>
        </p:grpSp>
        <p:sp>
          <p:nvSpPr>
            <p:cNvPr id="793" name="TextBox 32"/>
            <p:cNvSpPr/>
            <p:nvPr/>
          </p:nvSpPr>
          <p:spPr>
            <a:xfrm>
              <a:off x="3782880" y="234936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2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94" name="TextBox 33"/>
            <p:cNvSpPr/>
            <p:nvPr/>
          </p:nvSpPr>
          <p:spPr>
            <a:xfrm>
              <a:off x="3780000" y="285264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3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795" name="Straight Connector 34"/>
            <p:cNvSpPr/>
            <p:nvPr/>
          </p:nvSpPr>
          <p:spPr>
            <a:xfrm flipH="1">
              <a:off x="3806640" y="2870280"/>
              <a:ext cx="404640" cy="0"/>
            </a:xfrm>
            <a:prstGeom prst="line">
              <a:avLst/>
            </a:prstGeom>
            <a:ln w="284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796" name="Group 37"/>
          <p:cNvGrpSpPr/>
          <p:nvPr/>
        </p:nvGrpSpPr>
        <p:grpSpPr>
          <a:xfrm>
            <a:off x="1674000" y="3681360"/>
            <a:ext cx="3952440" cy="609840"/>
            <a:chOff x="1674000" y="3681360"/>
            <a:chExt cx="3952440" cy="609840"/>
          </a:xfrm>
        </p:grpSpPr>
        <p:grpSp>
          <p:nvGrpSpPr>
            <p:cNvPr id="797" name="Group 20"/>
            <p:cNvGrpSpPr/>
            <p:nvPr/>
          </p:nvGrpSpPr>
          <p:grpSpPr>
            <a:xfrm>
              <a:off x="1674000" y="3681360"/>
              <a:ext cx="3952440" cy="609840"/>
              <a:chOff x="1674000" y="3681360"/>
              <a:chExt cx="3952440" cy="609840"/>
            </a:xfrm>
          </p:grpSpPr>
          <p:sp>
            <p:nvSpPr>
              <p:cNvPr id="798" name="TextBox 44"/>
              <p:cNvSpPr/>
              <p:nvPr/>
            </p:nvSpPr>
            <p:spPr>
              <a:xfrm>
                <a:off x="1996560" y="3681360"/>
                <a:ext cx="3629880" cy="581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3200" b="0" u="none" strike="noStrike">
                    <a:solidFill>
                      <a:srgbClr val="FFFF00"/>
                    </a:solidFill>
                    <a:effectLst/>
                    <a:uFillTx/>
                    <a:latin typeface="Comic Sans MS"/>
                  </a:rPr>
                  <a:t>(2x – 4) +    x = 96</a:t>
                </a:r>
                <a:endParaRPr lang="en-US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799" name="TextBox 46"/>
              <p:cNvSpPr/>
              <p:nvPr/>
            </p:nvSpPr>
            <p:spPr>
              <a:xfrm>
                <a:off x="1674000" y="3709440"/>
                <a:ext cx="429120" cy="581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3200" b="0" u="none" strike="noStrike">
                    <a:solidFill>
                      <a:srgbClr val="FFFF00"/>
                    </a:solidFill>
                    <a:effectLst/>
                    <a:uFillTx/>
                    <a:latin typeface="Comic Sans MS"/>
                  </a:rPr>
                  <a:t>9</a:t>
                </a:r>
                <a:endParaRPr lang="en-US" sz="32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800" name="TextBox 41"/>
            <p:cNvSpPr/>
            <p:nvPr/>
          </p:nvSpPr>
          <p:spPr>
            <a:xfrm>
              <a:off x="3990240" y="368604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4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801" name="Arc 49"/>
          <p:cNvSpPr/>
          <p:nvPr/>
        </p:nvSpPr>
        <p:spPr>
          <a:xfrm rot="18975600">
            <a:off x="1824120" y="3596760"/>
            <a:ext cx="716040" cy="698760"/>
          </a:xfrm>
          <a:custGeom>
            <a:avLst/>
            <a:gdLst>
              <a:gd name="textAreaLeft" fmla="*/ 358200 w 716040"/>
              <a:gd name="textAreaRight" fmla="*/ 716400 w 716040"/>
              <a:gd name="textAreaTop" fmla="*/ 0 h 698760"/>
              <a:gd name="textAreaBottom" fmla="*/ 349560 h 698760"/>
              <a:gd name="GluePoint1X" fmla="*/ 357981 w 715962"/>
              <a:gd name="GluePoint1Y" fmla="*/ 0 h 698500"/>
              <a:gd name="GluePoint2X" fmla="*/ 357981 w 715962"/>
              <a:gd name="GluePoint2Y" fmla="*/ 349250 h 698500"/>
              <a:gd name="GluePoint3X" fmla="*/ 715962 w 715962"/>
              <a:gd name="GluePoint3Y" fmla="*/ 349250 h 6985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715962" h="698500">
                <a:moveTo>
                  <a:pt x="357981" y="0"/>
                </a:moveTo>
                <a:lnTo>
                  <a:pt x="357981" y="0"/>
                </a:lnTo>
                <a:arcTo wR="357981" hR="349250" stAng="-5400000" swAng="5400010"/>
                <a:lnTo>
                  <a:pt x="357981" y="349250"/>
                </a:lnTo>
                <a:close/>
              </a:path>
              <a:path fill="none" w="715962" h="698500">
                <a:moveTo>
                  <a:pt x="357981" y="0"/>
                </a:moveTo>
                <a:lnTo>
                  <a:pt x="357981" y="0"/>
                </a:lnTo>
                <a:arcTo wR="357981" hR="349250" stAng="-5400000" swAng="5400010"/>
              </a:path>
            </a:pathLst>
          </a:custGeom>
          <a:noFill/>
          <a:ln w="381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2" name="Arc 50"/>
          <p:cNvSpPr/>
          <p:nvPr/>
        </p:nvSpPr>
        <p:spPr>
          <a:xfrm rot="18975600">
            <a:off x="2066760" y="3238200"/>
            <a:ext cx="1197000" cy="1763640"/>
          </a:xfrm>
          <a:custGeom>
            <a:avLst/>
            <a:gdLst>
              <a:gd name="textAreaLeft" fmla="*/ 381960 w 1197000"/>
              <a:gd name="textAreaRight" fmla="*/ 1192320 w 1197000"/>
              <a:gd name="textAreaTop" fmla="*/ 0 h 1763640"/>
              <a:gd name="textAreaBottom" fmla="*/ 770040 h 1763640"/>
              <a:gd name="GluePoint1X" fmla="*/ 381849 w 1196975"/>
              <a:gd name="GluePoint1Y" fmla="*/ 59801 h 1763713"/>
              <a:gd name="GluePoint2X" fmla="*/ 598488 w 1196975"/>
              <a:gd name="GluePoint2Y" fmla="*/ 881857 h 1763713"/>
              <a:gd name="GluePoint3X" fmla="*/ 1192156 w 1196975"/>
              <a:gd name="GluePoint3Y" fmla="*/ 770178 h 1763713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1196975" h="1763713">
                <a:moveTo>
                  <a:pt x="381849" y="59801"/>
                </a:moveTo>
                <a:lnTo>
                  <a:pt x="381849" y="59801"/>
                </a:lnTo>
                <a:arcTo wR="598488" hR="881857" stAng="-6285820" swAng="5646593"/>
                <a:lnTo>
                  <a:pt x="598488" y="881857"/>
                </a:lnTo>
                <a:close/>
              </a:path>
              <a:path fill="none" w="1196975" h="1763713">
                <a:moveTo>
                  <a:pt x="381849" y="59801"/>
                </a:moveTo>
                <a:lnTo>
                  <a:pt x="381849" y="59801"/>
                </a:lnTo>
                <a:arcTo wR="598488" hR="881857" stAng="-6285820" swAng="5646593"/>
              </a:path>
            </a:pathLst>
          </a:custGeom>
          <a:noFill/>
          <a:ln w="381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3" name="TextBox 51"/>
          <p:cNvSpPr/>
          <p:nvPr/>
        </p:nvSpPr>
        <p:spPr>
          <a:xfrm>
            <a:off x="7050600" y="2565360"/>
            <a:ext cx="2048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22x = 132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4" name="Straight Connector 53"/>
          <p:cNvSpPr/>
          <p:nvPr/>
        </p:nvSpPr>
        <p:spPr>
          <a:xfrm>
            <a:off x="6012000" y="2492280"/>
            <a:ext cx="0" cy="3529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5" name="TextBox 54"/>
          <p:cNvSpPr/>
          <p:nvPr/>
        </p:nvSpPr>
        <p:spPr>
          <a:xfrm>
            <a:off x="2788200" y="4537080"/>
            <a:ext cx="968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- 36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6" name="TextBox 55"/>
          <p:cNvSpPr/>
          <p:nvPr/>
        </p:nvSpPr>
        <p:spPr>
          <a:xfrm>
            <a:off x="3585600" y="4537080"/>
            <a:ext cx="20556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+ 4x = 96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7" name="Text Box 16"/>
          <p:cNvSpPr/>
          <p:nvPr/>
        </p:nvSpPr>
        <p:spPr>
          <a:xfrm>
            <a:off x="905760" y="1876320"/>
            <a:ext cx="1163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8" name="Cloud 57"/>
          <p:cNvSpPr/>
          <p:nvPr/>
        </p:nvSpPr>
        <p:spPr>
          <a:xfrm>
            <a:off x="324000" y="4508640"/>
            <a:ext cx="1636560" cy="914400"/>
          </a:xfrm>
          <a:custGeom>
            <a:avLst/>
            <a:gdLst>
              <a:gd name="textAreaLeft" fmla="*/ 225360 w 1636560"/>
              <a:gd name="textAreaRight" fmla="*/ 1294560 w 1636560"/>
              <a:gd name="textAreaTop" fmla="*/ 137880 h 914400"/>
              <a:gd name="textAreaBottom" fmla="*/ 734040 h 914400"/>
              <a:gd name="GluePoint1X" fmla="*/ 1635349 w 43200"/>
              <a:gd name="GluePoint1Y" fmla="*/ 457200 h 43200"/>
              <a:gd name="GluePoint2X" fmla="*/ 818357 w 43200"/>
              <a:gd name="GluePoint2Y" fmla="*/ 913426 h 43200"/>
              <a:gd name="GluePoint3X" fmla="*/ 5077 w 43200"/>
              <a:gd name="GluePoint3Y" fmla="*/ 457200 h 43200"/>
              <a:gd name="GluePoint4X" fmla="*/ 818357 w 43200"/>
              <a:gd name="GluePoint4Y" fmla="*/ 5228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FFFF00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Tidy Up !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9" name="TextBox 58"/>
          <p:cNvSpPr/>
          <p:nvPr/>
        </p:nvSpPr>
        <p:spPr>
          <a:xfrm>
            <a:off x="3855240" y="5775480"/>
            <a:ext cx="79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+ 36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0" name="TextBox 59"/>
          <p:cNvSpPr/>
          <p:nvPr/>
        </p:nvSpPr>
        <p:spPr>
          <a:xfrm>
            <a:off x="4844160" y="5775480"/>
            <a:ext cx="790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+ 36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811" name="Group 40"/>
          <p:cNvGrpSpPr/>
          <p:nvPr/>
        </p:nvGrpSpPr>
        <p:grpSpPr>
          <a:xfrm>
            <a:off x="7199280" y="3143160"/>
            <a:ext cx="677520" cy="581760"/>
            <a:chOff x="7199280" y="3143160"/>
            <a:chExt cx="677520" cy="581760"/>
          </a:xfrm>
        </p:grpSpPr>
        <p:sp>
          <p:nvSpPr>
            <p:cNvPr id="812" name="TextBox 20"/>
            <p:cNvSpPr/>
            <p:nvPr/>
          </p:nvSpPr>
          <p:spPr>
            <a:xfrm>
              <a:off x="7199280" y="3143160"/>
              <a:ext cx="6775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22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813" name="Straight Connector 42"/>
            <p:cNvSpPr/>
            <p:nvPr/>
          </p:nvSpPr>
          <p:spPr>
            <a:xfrm>
              <a:off x="7216560" y="3143160"/>
              <a:ext cx="64332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814" name="Group 43"/>
          <p:cNvGrpSpPr/>
          <p:nvPr/>
        </p:nvGrpSpPr>
        <p:grpSpPr>
          <a:xfrm>
            <a:off x="8361360" y="3143160"/>
            <a:ext cx="677520" cy="581760"/>
            <a:chOff x="8361360" y="3143160"/>
            <a:chExt cx="677520" cy="581760"/>
          </a:xfrm>
        </p:grpSpPr>
        <p:sp>
          <p:nvSpPr>
            <p:cNvPr id="815" name="TextBox 20"/>
            <p:cNvSpPr/>
            <p:nvPr/>
          </p:nvSpPr>
          <p:spPr>
            <a:xfrm>
              <a:off x="8361360" y="3143160"/>
              <a:ext cx="6775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22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816" name="Straight Connector 45"/>
            <p:cNvSpPr/>
            <p:nvPr/>
          </p:nvSpPr>
          <p:spPr>
            <a:xfrm>
              <a:off x="8378640" y="3143160"/>
              <a:ext cx="64332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</p:spTree>
  </p:cSld>
  <p:timing>
    <p:tnLst>
      <p:par>
        <p:cTn id="1289" dur="indefinite" restart="never" nodeType="tmRoot">
          <p:childTnLst>
            <p:seq>
              <p:cTn id="1290" dur="indefinite" nodeType="mainSeq">
                <p:childTnLst>
                  <p:par>
                    <p:cTn id="1291" fill="hold">
                      <p:stCondLst>
                        <p:cond delay="indefinite"/>
                      </p:stCondLst>
                      <p:childTnLst>
                        <p:par>
                          <p:cTn id="1292" fill="hold">
                            <p:stCondLst>
                              <p:cond delay="0"/>
                            </p:stCondLst>
                            <p:childTnLst>
                              <p:par>
                                <p:cTn id="129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95" dur="500"/>
                                        <p:tgtEl>
                                          <p:spTgt spid="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6" fill="hold">
                      <p:stCondLst>
                        <p:cond delay="indefinite"/>
                      </p:stCondLst>
                      <p:childTnLst>
                        <p:par>
                          <p:cTn id="1297" fill="hold">
                            <p:stCondLst>
                              <p:cond delay="0"/>
                            </p:stCondLst>
                            <p:childTnLst>
                              <p:par>
                                <p:cTn id="129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00" dur="500"/>
                                        <p:tgtEl>
                                          <p:spTgt spid="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1" fill="hold">
                      <p:stCondLst>
                        <p:cond delay="indefinite"/>
                      </p:stCondLst>
                      <p:childTnLst>
                        <p:par>
                          <p:cTn id="1302" fill="hold">
                            <p:stCondLst>
                              <p:cond delay="0"/>
                            </p:stCondLst>
                            <p:childTnLst>
                              <p:par>
                                <p:cTn id="130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05" dur="500"/>
                                        <p:tgtEl>
                                          <p:spTgt spid="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6" fill="hold">
                      <p:stCondLst>
                        <p:cond delay="indefinite"/>
                      </p:stCondLst>
                      <p:childTnLst>
                        <p:par>
                          <p:cTn id="1307" fill="hold">
                            <p:stCondLst>
                              <p:cond delay="0"/>
                            </p:stCondLst>
                            <p:childTnLst>
                              <p:par>
                                <p:cTn id="130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10" dur="500"/>
                                        <p:tgtEl>
                                          <p:spTgt spid="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1" fill="hold">
                      <p:stCondLst>
                        <p:cond delay="indefinite"/>
                      </p:stCondLst>
                      <p:childTnLst>
                        <p:par>
                          <p:cTn id="1312" fill="hold">
                            <p:stCondLst>
                              <p:cond delay="0"/>
                            </p:stCondLst>
                            <p:childTnLst>
                              <p:par>
                                <p:cTn id="131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15" dur="500"/>
                                        <p:tgtEl>
                                          <p:spTgt spid="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6" fill="hold">
                      <p:stCondLst>
                        <p:cond delay="indefinite"/>
                      </p:stCondLst>
                      <p:childTnLst>
                        <p:par>
                          <p:cTn id="1317" fill="hold">
                            <p:stCondLst>
                              <p:cond delay="0"/>
                            </p:stCondLst>
                            <p:childTnLst>
                              <p:par>
                                <p:cTn id="131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20" dur="500"/>
                                        <p:tgtEl>
                                          <p:spTgt spid="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1" fill="hold">
                      <p:stCondLst>
                        <p:cond delay="indefinite"/>
                      </p:stCondLst>
                      <p:childTnLst>
                        <p:par>
                          <p:cTn id="1322" fill="hold">
                            <p:stCondLst>
                              <p:cond delay="0"/>
                            </p:stCondLst>
                            <p:childTnLst>
                              <p:par>
                                <p:cTn id="132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25" dur="500"/>
                                        <p:tgtEl>
                                          <p:spTgt spid="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6" fill="hold">
                      <p:stCondLst>
                        <p:cond delay="indefinite"/>
                      </p:stCondLst>
                      <p:childTnLst>
                        <p:par>
                          <p:cTn id="1327" fill="hold">
                            <p:stCondLst>
                              <p:cond delay="0"/>
                            </p:stCondLst>
                            <p:childTnLst>
                              <p:par>
                                <p:cTn id="132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30" dur="80"/>
                                        <p:tgtEl>
                                          <p:spTgt spid="8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31" dur="80"/>
                                        <p:tgtEl>
                                          <p:spTgt spid="8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2" dur="80"/>
                                        <p:tgtEl>
                                          <p:spTgt spid="8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3" fill="hold">
                      <p:stCondLst>
                        <p:cond delay="indefinite"/>
                      </p:stCondLst>
                      <p:childTnLst>
                        <p:par>
                          <p:cTn id="1334" fill="hold">
                            <p:stCondLst>
                              <p:cond delay="0"/>
                            </p:stCondLst>
                            <p:childTnLst>
                              <p:par>
                                <p:cTn id="133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37" dur="500"/>
                                        <p:tgtEl>
                                          <p:spTgt spid="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8" fill="hold">
                      <p:stCondLst>
                        <p:cond delay="indefinite"/>
                      </p:stCondLst>
                      <p:childTnLst>
                        <p:par>
                          <p:cTn id="1339" fill="hold">
                            <p:stCondLst>
                              <p:cond delay="0"/>
                            </p:stCondLst>
                            <p:childTnLst>
                              <p:par>
                                <p:cTn id="1340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342" dur="500"/>
                                        <p:tgtEl>
                                          <p:spTgt spid="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3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345" dur="500"/>
                                        <p:tgtEl>
                                          <p:spTgt spid="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6" fill="hold">
                      <p:stCondLst>
                        <p:cond delay="indefinite"/>
                      </p:stCondLst>
                      <p:childTnLst>
                        <p:par>
                          <p:cTn id="1347" fill="hold">
                            <p:stCondLst>
                              <p:cond delay="0"/>
                            </p:stCondLst>
                            <p:childTnLst>
                              <p:par>
                                <p:cTn id="1348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350" dur="500"/>
                                        <p:tgtEl>
                                          <p:spTgt spid="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1" fill="hold">
                      <p:stCondLst>
                        <p:cond delay="indefinite"/>
                      </p:stCondLst>
                      <p:childTnLst>
                        <p:par>
                          <p:cTn id="1352" fill="hold">
                            <p:stCondLst>
                              <p:cond delay="0"/>
                            </p:stCondLst>
                            <p:childTnLst>
                              <p:par>
                                <p:cTn id="1353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55" dur="500"/>
                                        <p:tgtEl>
                                          <p:spTgt spid="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6" fill="hold">
                      <p:stCondLst>
                        <p:cond delay="indefinite"/>
                      </p:stCondLst>
                      <p:childTnLst>
                        <p:par>
                          <p:cTn id="1357" fill="hold">
                            <p:stCondLst>
                              <p:cond delay="0"/>
                            </p:stCondLst>
                            <p:childTnLst>
                              <p:par>
                                <p:cTn id="1358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360" dur="500"/>
                                        <p:tgtEl>
                                          <p:spTgt spid="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1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363" dur="500"/>
                                        <p:tgtEl>
                                          <p:spTgt spid="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4" fill="hold">
                      <p:stCondLst>
                        <p:cond delay="indefinite"/>
                      </p:stCondLst>
                      <p:childTnLst>
                        <p:par>
                          <p:cTn id="1365" fill="hold">
                            <p:stCondLst>
                              <p:cond delay="0"/>
                            </p:stCondLst>
                            <p:childTnLst>
                              <p:par>
                                <p:cTn id="136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368" dur="500"/>
                                        <p:tgtEl>
                                          <p:spTgt spid="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B87198D-0C76-4378-960E-18481369BDEE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9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0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TJ 4+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 9.3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Ch9 (page 58)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21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22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23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24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5" name="Rectangle 10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6" name="TextBox 11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9F0C3D1-45E7-40CE-879F-59AA84B504F6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8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29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830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31" name="Text Box 4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832" name="Object 5"/>
          <p:cNvGraphicFramePr/>
          <p:nvPr/>
        </p:nvGraphicFramePr>
        <p:xfrm>
          <a:off x="1339920" y="2454120"/>
          <a:ext cx="7529400" cy="346104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833" name="Object 5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339920" y="2454120"/>
                    <a:ext cx="7529400" cy="3461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834" name="Picture 6" descr="Office Objects 0572"/>
          <p:cNvPicPr/>
          <p:nvPr/>
        </p:nvPicPr>
        <p:blipFill>
          <a:blip r:embed="rId4"/>
          <a:stretch/>
        </p:blipFill>
        <p:spPr>
          <a:xfrm>
            <a:off x="7385040" y="227160"/>
            <a:ext cx="1444680" cy="1468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85405D5-4FFA-4F1F-8A17-B5D3D7125C6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36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37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38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39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40" name="Rectangle 5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1" name="Rectangle 6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2" name="Line 7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3" name="Rectangle 8"/>
          <p:cNvSpPr/>
          <p:nvPr/>
        </p:nvSpPr>
        <p:spPr>
          <a:xfrm>
            <a:off x="977760" y="3044880"/>
            <a:ext cx="3886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1. 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	</a:t>
            </a: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We are learning how we can solve inequalities using the same rules we use for equations.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4" name="Rectangle 9"/>
          <p:cNvSpPr/>
          <p:nvPr/>
        </p:nvSpPr>
        <p:spPr>
          <a:xfrm>
            <a:off x="5537160" y="2892600"/>
            <a:ext cx="33606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1.  Understand the term inequality.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5" name="Rectangle 11"/>
          <p:cNvSpPr/>
          <p:nvPr/>
        </p:nvSpPr>
        <p:spPr>
          <a:xfrm>
            <a:off x="5470560" y="3586320"/>
            <a:ext cx="33606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2.  Solve inequalities using the same method as equations.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6" name="Text Box 12"/>
          <p:cNvSpPr/>
          <p:nvPr/>
        </p:nvSpPr>
        <p:spPr>
          <a:xfrm>
            <a:off x="3251520" y="1371600"/>
            <a:ext cx="2961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Solving Inequalities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7" name="PlaceHolder 1"/>
          <p:cNvSpPr>
            <a:spLocks noGrp="1"/>
          </p:cNvSpPr>
          <p:nvPr>
            <p:ph type="title"/>
          </p:nvPr>
        </p:nvSpPr>
        <p:spPr>
          <a:xfrm>
            <a:off x="1807920" y="374400"/>
            <a:ext cx="55371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69" dur="indefinite" restart="never" nodeType="tmRoot">
          <p:childTnLst>
            <p:seq>
              <p:cTn id="1370" dur="indefinite" nodeType="mainSeq">
                <p:childTnLst>
                  <p:par>
                    <p:cTn id="1371" fill="hold">
                      <p:stCondLst>
                        <p:cond delay="indefinite"/>
                      </p:stCondLst>
                      <p:childTnLst>
                        <p:par>
                          <p:cTn id="1372" fill="hold">
                            <p:stCondLst>
                              <p:cond delay="0"/>
                            </p:stCondLst>
                            <p:childTnLst>
                              <p:par>
                                <p:cTn id="137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75" dur="500"/>
                                        <p:tgtEl>
                                          <p:spTgt spid="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6" fill="hold">
                      <p:stCondLst>
                        <p:cond delay="indefinite"/>
                      </p:stCondLst>
                      <p:childTnLst>
                        <p:par>
                          <p:cTn id="1377" fill="hold">
                            <p:stCondLst>
                              <p:cond delay="0"/>
                            </p:stCondLst>
                            <p:childTnLst>
                              <p:par>
                                <p:cTn id="137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80" dur="500"/>
                                        <p:tgtEl>
                                          <p:spTgt spid="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1" fill="hold">
                      <p:stCondLst>
                        <p:cond delay="indefinite"/>
                      </p:stCondLst>
                      <p:childTnLst>
                        <p:par>
                          <p:cTn id="1382" fill="hold">
                            <p:stCondLst>
                              <p:cond delay="0"/>
                            </p:stCondLst>
                            <p:childTnLst>
                              <p:par>
                                <p:cTn id="138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85" dur="500"/>
                                        <p:tgtEl>
                                          <p:spTgt spid="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2D59FEC-50FB-4277-938D-ED009BFADDF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49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50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51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52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53" name="Text Box 7"/>
          <p:cNvSpPr/>
          <p:nvPr/>
        </p:nvSpPr>
        <p:spPr>
          <a:xfrm>
            <a:off x="1079640" y="2522520"/>
            <a:ext cx="79387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Inequalities are similar to equations except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we replace the “=“ with one of the following symbols : 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4" name="Text Box 23"/>
          <p:cNvSpPr/>
          <p:nvPr/>
        </p:nvSpPr>
        <p:spPr>
          <a:xfrm>
            <a:off x="3270600" y="1362240"/>
            <a:ext cx="2961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Solving Inequalities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aphicFrame>
        <p:nvGraphicFramePr>
          <p:cNvPr id="855" name="Object 33"/>
          <p:cNvGraphicFramePr/>
          <p:nvPr/>
        </p:nvGraphicFramePr>
        <p:xfrm>
          <a:off x="2284560" y="3594240"/>
          <a:ext cx="4265640" cy="5601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856" name="Object 33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284560" y="3594240"/>
                    <a:ext cx="4265640" cy="56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57" name="Line 34"/>
          <p:cNvSpPr/>
          <p:nvPr/>
        </p:nvSpPr>
        <p:spPr>
          <a:xfrm flipV="1">
            <a:off x="1969920" y="4024440"/>
            <a:ext cx="689040" cy="52056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8" name="Line 35"/>
          <p:cNvSpPr/>
          <p:nvPr/>
        </p:nvSpPr>
        <p:spPr>
          <a:xfrm flipV="1">
            <a:off x="2941560" y="4100400"/>
            <a:ext cx="725400" cy="117504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9" name="Line 36"/>
          <p:cNvSpPr/>
          <p:nvPr/>
        </p:nvSpPr>
        <p:spPr>
          <a:xfrm flipH="1" flipV="1">
            <a:off x="4717800" y="4119480"/>
            <a:ext cx="27000" cy="74448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0" name="Line 37"/>
          <p:cNvSpPr/>
          <p:nvPr/>
        </p:nvSpPr>
        <p:spPr>
          <a:xfrm flipH="1" flipV="1">
            <a:off x="6194520" y="4118040"/>
            <a:ext cx="366480" cy="636480"/>
          </a:xfrm>
          <a:prstGeom prst="line">
            <a:avLst/>
          </a:prstGeom>
          <a:ln w="381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1" name="Text Box 38"/>
          <p:cNvSpPr/>
          <p:nvPr/>
        </p:nvSpPr>
        <p:spPr>
          <a:xfrm>
            <a:off x="4483800" y="5008680"/>
            <a:ext cx="139068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Less than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or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equal to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2" name="Text Box 39"/>
          <p:cNvSpPr/>
          <p:nvPr/>
        </p:nvSpPr>
        <p:spPr>
          <a:xfrm>
            <a:off x="6300000" y="4713120"/>
            <a:ext cx="180972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Greater than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or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equal to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3" name="Text Box 40"/>
          <p:cNvSpPr/>
          <p:nvPr/>
        </p:nvSpPr>
        <p:spPr>
          <a:xfrm>
            <a:off x="2116800" y="5389560"/>
            <a:ext cx="1809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Greater than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4" name="Text Box 41"/>
          <p:cNvSpPr/>
          <p:nvPr/>
        </p:nvSpPr>
        <p:spPr>
          <a:xfrm>
            <a:off x="1043640" y="4659480"/>
            <a:ext cx="1390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Less than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5" name="Text Box 42"/>
          <p:cNvSpPr/>
          <p:nvPr/>
        </p:nvSpPr>
        <p:spPr>
          <a:xfrm>
            <a:off x="2853360" y="1951200"/>
            <a:ext cx="31255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Good News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6" name="Rectangle 43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7" name="TextBox 19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386" dur="indefinite" restart="never" nodeType="tmRoot">
          <p:childTnLst>
            <p:seq>
              <p:cTn id="1387" dur="indefinite" nodeType="mainSeq">
                <p:childTnLst>
                  <p:par>
                    <p:cTn id="1388" fill="hold">
                      <p:stCondLst>
                        <p:cond delay="indefinite"/>
                      </p:stCondLst>
                      <p:childTnLst>
                        <p:par>
                          <p:cTn id="1389" fill="hold">
                            <p:stCondLst>
                              <p:cond delay="0"/>
                            </p:stCondLst>
                            <p:childTnLst>
                              <p:par>
                                <p:cTn id="139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92" dur="80"/>
                                        <p:tgtEl>
                                          <p:spTgt spid="8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93" dur="80"/>
                                        <p:tgtEl>
                                          <p:spTgt spid="8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4" dur="80"/>
                                        <p:tgtEl>
                                          <p:spTgt spid="8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5" fill="hold">
                      <p:stCondLst>
                        <p:cond delay="indefinite"/>
                      </p:stCondLst>
                      <p:childTnLst>
                        <p:par>
                          <p:cTn id="1396" fill="hold">
                            <p:stCondLst>
                              <p:cond delay="0"/>
                            </p:stCondLst>
                            <p:childTnLst>
                              <p:par>
                                <p:cTn id="139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99" dur="500"/>
                                        <p:tgtEl>
                                          <p:spTgt spid="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0" fill="hold">
                      <p:stCondLst>
                        <p:cond delay="indefinite"/>
                      </p:stCondLst>
                      <p:childTnLst>
                        <p:par>
                          <p:cTn id="1401" fill="hold">
                            <p:stCondLst>
                              <p:cond delay="0"/>
                            </p:stCondLst>
                            <p:childTnLst>
                              <p:par>
                                <p:cTn id="1402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404" dur="2000"/>
                                        <p:tgtEl>
                                          <p:spTgt spid="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5" presetID="22" presetClass="entr" fill="hold" nodeType="with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407" dur="2000"/>
                                        <p:tgtEl>
                                          <p:spTgt spid="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8" presetID="22" presetClass="entr" fill="hold" nodeType="with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410" dur="2000"/>
                                        <p:tgtEl>
                                          <p:spTgt spid="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1" presetID="22" presetClass="entr" fill="hold" nodeType="with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413" dur="2000"/>
                                        <p:tgtEl>
                                          <p:spTgt spid="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4" fill="hold">
                      <p:stCondLst>
                        <p:cond delay="indefinite"/>
                      </p:stCondLst>
                      <p:childTnLst>
                        <p:par>
                          <p:cTn id="1415" fill="hold">
                            <p:stCondLst>
                              <p:cond delay="0"/>
                            </p:stCondLst>
                            <p:childTnLst>
                              <p:par>
                                <p:cTn id="141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18" dur="80"/>
                                        <p:tgtEl>
                                          <p:spTgt spid="8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19" dur="80"/>
                                        <p:tgtEl>
                                          <p:spTgt spid="8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0" dur="80"/>
                                        <p:tgtEl>
                                          <p:spTgt spid="8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1" fill="hold">
                      <p:stCondLst>
                        <p:cond delay="indefinite"/>
                      </p:stCondLst>
                      <p:childTnLst>
                        <p:par>
                          <p:cTn id="1422" fill="hold">
                            <p:stCondLst>
                              <p:cond delay="0"/>
                            </p:stCondLst>
                            <p:childTnLst>
                              <p:par>
                                <p:cTn id="142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25" dur="80"/>
                                        <p:tgtEl>
                                          <p:spTgt spid="8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26" dur="80"/>
                                        <p:tgtEl>
                                          <p:spTgt spid="8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7" dur="80"/>
                                        <p:tgtEl>
                                          <p:spTgt spid="8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8" fill="hold">
                      <p:stCondLst>
                        <p:cond delay="indefinite"/>
                      </p:stCondLst>
                      <p:childTnLst>
                        <p:par>
                          <p:cTn id="1429" fill="hold">
                            <p:stCondLst>
                              <p:cond delay="0"/>
                            </p:stCondLst>
                            <p:childTnLst>
                              <p:par>
                                <p:cTn id="143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32" dur="80"/>
                                        <p:tgtEl>
                                          <p:spTgt spid="8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33" dur="80"/>
                                        <p:tgtEl>
                                          <p:spTgt spid="8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4" dur="80"/>
                                        <p:tgtEl>
                                          <p:spTgt spid="8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5" fill="hold">
                      <p:stCondLst>
                        <p:cond delay="indefinite"/>
                      </p:stCondLst>
                      <p:childTnLst>
                        <p:par>
                          <p:cTn id="1436" fill="hold">
                            <p:stCondLst>
                              <p:cond delay="0"/>
                            </p:stCondLst>
                            <p:childTnLst>
                              <p:par>
                                <p:cTn id="143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39" dur="80"/>
                                        <p:tgtEl>
                                          <p:spTgt spid="8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40" dur="80"/>
                                        <p:tgtEl>
                                          <p:spTgt spid="8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1" dur="80"/>
                                        <p:tgtEl>
                                          <p:spTgt spid="8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TextBox 19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9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CB12FE4-9B6F-4DDB-A9D9-21CAAF4B27E6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0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71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72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73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18432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74" name="Text Box 6"/>
          <p:cNvSpPr/>
          <p:nvPr/>
        </p:nvSpPr>
        <p:spPr>
          <a:xfrm>
            <a:off x="982080" y="2600280"/>
            <a:ext cx="786204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Solving inequalities is almost identical to solving equations :</a:t>
            </a:r>
            <a:endParaRPr lang="en-US" sz="2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5" name="Text Box 9"/>
          <p:cNvSpPr/>
          <p:nvPr/>
        </p:nvSpPr>
        <p:spPr>
          <a:xfrm>
            <a:off x="3191040" y="1379520"/>
            <a:ext cx="2961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Solving Inequalities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6" name="Text Box 34"/>
          <p:cNvSpPr/>
          <p:nvPr/>
        </p:nvSpPr>
        <p:spPr>
          <a:xfrm>
            <a:off x="5164560" y="5268960"/>
            <a:ext cx="3756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is any value less than 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7" name="Text Box 35"/>
          <p:cNvSpPr/>
          <p:nvPr/>
        </p:nvSpPr>
        <p:spPr>
          <a:xfrm>
            <a:off x="2853720" y="1951200"/>
            <a:ext cx="38350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Even Better News !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8" name="Rectangle 36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9" name="Text Box 16"/>
          <p:cNvSpPr/>
          <p:nvPr/>
        </p:nvSpPr>
        <p:spPr>
          <a:xfrm>
            <a:off x="1026360" y="3292560"/>
            <a:ext cx="1163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80" name="TextBox 20"/>
          <p:cNvSpPr/>
          <p:nvPr/>
        </p:nvSpPr>
        <p:spPr>
          <a:xfrm>
            <a:off x="2853720" y="3333600"/>
            <a:ext cx="19220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 – 1 &lt; 7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81" name="TextBox 21"/>
          <p:cNvSpPr/>
          <p:nvPr/>
        </p:nvSpPr>
        <p:spPr>
          <a:xfrm>
            <a:off x="3544920" y="3828960"/>
            <a:ext cx="555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82" name="TextBox 22"/>
          <p:cNvSpPr/>
          <p:nvPr/>
        </p:nvSpPr>
        <p:spPr>
          <a:xfrm>
            <a:off x="4241160" y="3828960"/>
            <a:ext cx="555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+ 1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83" name="TextBox 23"/>
          <p:cNvSpPr/>
          <p:nvPr/>
        </p:nvSpPr>
        <p:spPr>
          <a:xfrm>
            <a:off x="3386520" y="4356000"/>
            <a:ext cx="1437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2x  &lt; 8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84" name="TextBox 24"/>
          <p:cNvSpPr/>
          <p:nvPr/>
        </p:nvSpPr>
        <p:spPr>
          <a:xfrm>
            <a:off x="3633840" y="5292720"/>
            <a:ext cx="11890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 &lt; 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85" name="Cloud 32"/>
          <p:cNvSpPr/>
          <p:nvPr/>
        </p:nvSpPr>
        <p:spPr>
          <a:xfrm>
            <a:off x="5940360" y="3405240"/>
            <a:ext cx="3203640" cy="1584360"/>
          </a:xfrm>
          <a:custGeom>
            <a:avLst/>
            <a:gdLst>
              <a:gd name="textAreaLeft" fmla="*/ 441360 w 3203640"/>
              <a:gd name="textAreaRight" fmla="*/ 2534400 w 3203640"/>
              <a:gd name="textAreaTop" fmla="*/ 239040 h 1584360"/>
              <a:gd name="textAreaBottom" fmla="*/ 1271880 h 1584360"/>
              <a:gd name="GluePoint1X" fmla="*/ 3200905 w 43200"/>
              <a:gd name="GluePoint1Y" fmla="*/ 792163 h 43200"/>
              <a:gd name="GluePoint2X" fmla="*/ 1601788 w 43200"/>
              <a:gd name="GluePoint2Y" fmla="*/ 1582638 h 43200"/>
              <a:gd name="GluePoint3X" fmla="*/ 9937 w 43200"/>
              <a:gd name="GluePoint3Y" fmla="*/ 792163 h 43200"/>
              <a:gd name="GluePoint4X" fmla="*/ 1601788 w 43200"/>
              <a:gd name="GluePoint4Y" fmla="*/ 90585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NEVER</a:t>
            </a: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put in an equal sign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p:timing>
    <p:tnLst>
      <p:par>
        <p:cTn id="1442" dur="indefinite" restart="never" nodeType="tmRoot">
          <p:childTnLst>
            <p:seq>
              <p:cTn id="1443" dur="indefinite" nodeType="mainSeq">
                <p:childTnLst>
                  <p:par>
                    <p:cTn id="1444" fill="hold">
                      <p:stCondLst>
                        <p:cond delay="indefinite"/>
                      </p:stCondLst>
                      <p:childTnLst>
                        <p:par>
                          <p:cTn id="1445" fill="hold">
                            <p:stCondLst>
                              <p:cond delay="0"/>
                            </p:stCondLst>
                            <p:childTnLst>
                              <p:par>
                                <p:cTn id="144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48" dur="80"/>
                                        <p:tgtEl>
                                          <p:spTgt spid="8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49" dur="80"/>
                                        <p:tgtEl>
                                          <p:spTgt spid="8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0" dur="80"/>
                                        <p:tgtEl>
                                          <p:spTgt spid="8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1" fill="hold">
                      <p:stCondLst>
                        <p:cond delay="indefinite"/>
                      </p:stCondLst>
                      <p:childTnLst>
                        <p:par>
                          <p:cTn id="1452" fill="hold">
                            <p:stCondLst>
                              <p:cond delay="0"/>
                            </p:stCondLst>
                            <p:childTnLst>
                              <p:par>
                                <p:cTn id="1453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455" dur="500"/>
                                        <p:tgtEl>
                                          <p:spTgt spid="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6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458" dur="500"/>
                                        <p:tgtEl>
                                          <p:spTgt spid="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9" fill="hold">
                      <p:stCondLst>
                        <p:cond delay="indefinite"/>
                      </p:stCondLst>
                      <p:childTnLst>
                        <p:par>
                          <p:cTn id="1460" fill="hold">
                            <p:stCondLst>
                              <p:cond delay="0"/>
                            </p:stCondLst>
                            <p:childTnLst>
                              <p:par>
                                <p:cTn id="146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63" dur="500"/>
                                        <p:tgtEl>
                                          <p:spTgt spid="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4" fill="hold">
                      <p:stCondLst>
                        <p:cond delay="indefinite"/>
                      </p:stCondLst>
                      <p:childTnLst>
                        <p:par>
                          <p:cTn id="1465" fill="hold">
                            <p:stCondLst>
                              <p:cond delay="0"/>
                            </p:stCondLst>
                            <p:childTnLst>
                              <p:par>
                                <p:cTn id="146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68" dur="500"/>
                                        <p:tgtEl>
                                          <p:spTgt spid="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9" fill="hold">
                      <p:stCondLst>
                        <p:cond delay="indefinite"/>
                      </p:stCondLst>
                      <p:childTnLst>
                        <p:par>
                          <p:cTn id="1470" fill="hold">
                            <p:stCondLst>
                              <p:cond delay="0"/>
                            </p:stCondLst>
                            <p:childTnLst>
                              <p:par>
                                <p:cTn id="1471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3" dur="500" fill="hold"/>
                                        <p:tgtEl>
                                          <p:spTgt spid="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4" dur="500" fill="hold"/>
                                        <p:tgtEl>
                                          <p:spTgt spid="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TextBox 19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8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879FDCA-62AE-480A-AD32-0EFB182D57D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88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89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890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18432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91" name="Text Box 9"/>
          <p:cNvSpPr/>
          <p:nvPr/>
        </p:nvSpPr>
        <p:spPr>
          <a:xfrm>
            <a:off x="3191040" y="1379520"/>
            <a:ext cx="2961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Solving Inequalities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2" name="Rectangle 36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3" name="Text Box 16"/>
          <p:cNvSpPr/>
          <p:nvPr/>
        </p:nvSpPr>
        <p:spPr>
          <a:xfrm>
            <a:off x="977400" y="1949400"/>
            <a:ext cx="1163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4" name="TextBox 20"/>
          <p:cNvSpPr/>
          <p:nvPr/>
        </p:nvSpPr>
        <p:spPr>
          <a:xfrm>
            <a:off x="2358000" y="2060640"/>
            <a:ext cx="33339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2(2x – 3) ≥  x + 9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5" name="TextBox 21"/>
          <p:cNvSpPr/>
          <p:nvPr/>
        </p:nvSpPr>
        <p:spPr>
          <a:xfrm>
            <a:off x="3471840" y="3213000"/>
            <a:ext cx="604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6" name="TextBox 22"/>
          <p:cNvSpPr/>
          <p:nvPr/>
        </p:nvSpPr>
        <p:spPr>
          <a:xfrm>
            <a:off x="5061960" y="3213000"/>
            <a:ext cx="604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+ 6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7" name="TextBox 24"/>
          <p:cNvSpPr/>
          <p:nvPr/>
        </p:nvSpPr>
        <p:spPr>
          <a:xfrm>
            <a:off x="3857760" y="6059520"/>
            <a:ext cx="10677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≥ 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8" name="Cloud 32"/>
          <p:cNvSpPr/>
          <p:nvPr/>
        </p:nvSpPr>
        <p:spPr>
          <a:xfrm>
            <a:off x="5940360" y="2421000"/>
            <a:ext cx="3203640" cy="1584360"/>
          </a:xfrm>
          <a:custGeom>
            <a:avLst/>
            <a:gdLst>
              <a:gd name="textAreaLeft" fmla="*/ 441360 w 3203640"/>
              <a:gd name="textAreaRight" fmla="*/ 2534400 w 3203640"/>
              <a:gd name="textAreaTop" fmla="*/ 239040 h 1584360"/>
              <a:gd name="textAreaBottom" fmla="*/ 1271880 h 1584360"/>
              <a:gd name="GluePoint1X" fmla="*/ 3200905 w 43200"/>
              <a:gd name="GluePoint1Y" fmla="*/ 792163 h 43200"/>
              <a:gd name="GluePoint2X" fmla="*/ 1601788 w 43200"/>
              <a:gd name="GluePoint2Y" fmla="*/ 1582638 h 43200"/>
              <a:gd name="GluePoint3X" fmla="*/ 9937 w 43200"/>
              <a:gd name="GluePoint3Y" fmla="*/ 792163 h 43200"/>
              <a:gd name="GluePoint4X" fmla="*/ 1601788 w 43200"/>
              <a:gd name="GluePoint4Y" fmla="*/ 90585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NEVER</a:t>
            </a: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put in an equal sign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99" name="Arc 26"/>
          <p:cNvSpPr/>
          <p:nvPr/>
        </p:nvSpPr>
        <p:spPr>
          <a:xfrm rot="18975600">
            <a:off x="2468160" y="2012760"/>
            <a:ext cx="716040" cy="698400"/>
          </a:xfrm>
          <a:custGeom>
            <a:avLst/>
            <a:gdLst>
              <a:gd name="textAreaLeft" fmla="*/ 358200 w 716040"/>
              <a:gd name="textAreaRight" fmla="*/ 716400 w 716040"/>
              <a:gd name="textAreaTop" fmla="*/ 0 h 698400"/>
              <a:gd name="textAreaBottom" fmla="*/ 349200 h 698400"/>
              <a:gd name="GluePoint1X" fmla="*/ 357981 w 715962"/>
              <a:gd name="GluePoint1Y" fmla="*/ 0 h 698500"/>
              <a:gd name="GluePoint2X" fmla="*/ 357981 w 715962"/>
              <a:gd name="GluePoint2Y" fmla="*/ 349250 h 698500"/>
              <a:gd name="GluePoint3X" fmla="*/ 715962 w 715962"/>
              <a:gd name="GluePoint3Y" fmla="*/ 349250 h 6985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715962" h="698500">
                <a:moveTo>
                  <a:pt x="357981" y="0"/>
                </a:moveTo>
                <a:lnTo>
                  <a:pt x="357981" y="0"/>
                </a:lnTo>
                <a:arcTo wR="357981" hR="349250" stAng="-5400000" swAng="5400010"/>
                <a:lnTo>
                  <a:pt x="357981" y="349250"/>
                </a:lnTo>
                <a:close/>
              </a:path>
              <a:path fill="none" w="715962" h="698500">
                <a:moveTo>
                  <a:pt x="357981" y="0"/>
                </a:moveTo>
                <a:lnTo>
                  <a:pt x="357981" y="0"/>
                </a:lnTo>
                <a:arcTo wR="357981" hR="349250" stAng="-5400000" swAng="5400010"/>
              </a:path>
            </a:pathLst>
          </a:custGeom>
          <a:noFill/>
          <a:ln w="381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0" name="Arc 27"/>
          <p:cNvSpPr/>
          <p:nvPr/>
        </p:nvSpPr>
        <p:spPr>
          <a:xfrm rot="18975600">
            <a:off x="2711520" y="1653840"/>
            <a:ext cx="1197000" cy="1763640"/>
          </a:xfrm>
          <a:custGeom>
            <a:avLst/>
            <a:gdLst>
              <a:gd name="textAreaLeft" fmla="*/ 381960 w 1197000"/>
              <a:gd name="textAreaRight" fmla="*/ 1192320 w 1197000"/>
              <a:gd name="textAreaTop" fmla="*/ 0 h 1763640"/>
              <a:gd name="textAreaBottom" fmla="*/ 770040 h 1763640"/>
              <a:gd name="GluePoint1X" fmla="*/ 381849 w 1196975"/>
              <a:gd name="GluePoint1Y" fmla="*/ 59801 h 1763713"/>
              <a:gd name="GluePoint2X" fmla="*/ 598488 w 1196975"/>
              <a:gd name="GluePoint2Y" fmla="*/ 881857 h 1763713"/>
              <a:gd name="GluePoint3X" fmla="*/ 1192156 w 1196975"/>
              <a:gd name="GluePoint3Y" fmla="*/ 770178 h 1763713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1196975" h="1763713">
                <a:moveTo>
                  <a:pt x="381849" y="59801"/>
                </a:moveTo>
                <a:lnTo>
                  <a:pt x="381849" y="59801"/>
                </a:lnTo>
                <a:arcTo wR="598488" hR="881857" stAng="-6285820" swAng="5646593"/>
                <a:lnTo>
                  <a:pt x="598488" y="881857"/>
                </a:lnTo>
                <a:close/>
              </a:path>
              <a:path fill="none" w="1196975" h="1763713">
                <a:moveTo>
                  <a:pt x="381849" y="59801"/>
                </a:moveTo>
                <a:lnTo>
                  <a:pt x="381849" y="59801"/>
                </a:lnTo>
                <a:arcTo wR="598488" hR="881857" stAng="-6285820" swAng="5646593"/>
              </a:path>
            </a:pathLst>
          </a:custGeom>
          <a:noFill/>
          <a:ln w="381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1" name="TextBox 28"/>
          <p:cNvSpPr/>
          <p:nvPr/>
        </p:nvSpPr>
        <p:spPr>
          <a:xfrm>
            <a:off x="2703600" y="2708280"/>
            <a:ext cx="6692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2" name="TextBox 29"/>
          <p:cNvSpPr/>
          <p:nvPr/>
        </p:nvSpPr>
        <p:spPr>
          <a:xfrm>
            <a:off x="4077720" y="2708280"/>
            <a:ext cx="16279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≥  x + 9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3" name="TextBox 30"/>
          <p:cNvSpPr/>
          <p:nvPr/>
        </p:nvSpPr>
        <p:spPr>
          <a:xfrm>
            <a:off x="3332880" y="2708280"/>
            <a:ext cx="730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– 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4" name="TextBox 31"/>
          <p:cNvSpPr/>
          <p:nvPr/>
        </p:nvSpPr>
        <p:spPr>
          <a:xfrm>
            <a:off x="3576240" y="3637080"/>
            <a:ext cx="22996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4x ≥  x + 15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5" name="TextBox 33"/>
          <p:cNvSpPr/>
          <p:nvPr/>
        </p:nvSpPr>
        <p:spPr>
          <a:xfrm>
            <a:off x="3632760" y="4149720"/>
            <a:ext cx="57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6" name="TextBox 34"/>
          <p:cNvSpPr/>
          <p:nvPr/>
        </p:nvSpPr>
        <p:spPr>
          <a:xfrm>
            <a:off x="4431240" y="4149720"/>
            <a:ext cx="57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x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7" name="Text Box 13"/>
          <p:cNvSpPr/>
          <p:nvPr/>
        </p:nvSpPr>
        <p:spPr>
          <a:xfrm>
            <a:off x="6022080" y="4797360"/>
            <a:ext cx="2206440" cy="1313280"/>
          </a:xfrm>
          <a:prstGeom prst="rect">
            <a:avLst/>
          </a:prstGeom>
          <a:solidFill>
            <a:srgbClr val="080808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is any value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greater than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or equal to 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08" name="TextBox 40"/>
          <p:cNvSpPr/>
          <p:nvPr/>
        </p:nvSpPr>
        <p:spPr>
          <a:xfrm>
            <a:off x="3589920" y="4724280"/>
            <a:ext cx="1620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3x ≥  15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909" name="Group 35"/>
          <p:cNvGrpSpPr/>
          <p:nvPr/>
        </p:nvGrpSpPr>
        <p:grpSpPr>
          <a:xfrm>
            <a:off x="3571920" y="5286240"/>
            <a:ext cx="642960" cy="581760"/>
            <a:chOff x="3571920" y="5286240"/>
            <a:chExt cx="642960" cy="581760"/>
          </a:xfrm>
        </p:grpSpPr>
        <p:sp>
          <p:nvSpPr>
            <p:cNvPr id="910" name="TextBox 20"/>
            <p:cNvSpPr/>
            <p:nvPr/>
          </p:nvSpPr>
          <p:spPr>
            <a:xfrm>
              <a:off x="3678840" y="528624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3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11" name="Straight Connector 37"/>
            <p:cNvSpPr/>
            <p:nvPr/>
          </p:nvSpPr>
          <p:spPr>
            <a:xfrm>
              <a:off x="3571920" y="528624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912" name="Group 41"/>
          <p:cNvGrpSpPr/>
          <p:nvPr/>
        </p:nvGrpSpPr>
        <p:grpSpPr>
          <a:xfrm>
            <a:off x="4572000" y="5286240"/>
            <a:ext cx="642960" cy="581760"/>
            <a:chOff x="4572000" y="5286240"/>
            <a:chExt cx="642960" cy="581760"/>
          </a:xfrm>
        </p:grpSpPr>
        <p:sp>
          <p:nvSpPr>
            <p:cNvPr id="913" name="TextBox 20"/>
            <p:cNvSpPr/>
            <p:nvPr/>
          </p:nvSpPr>
          <p:spPr>
            <a:xfrm>
              <a:off x="4678920" y="5286240"/>
              <a:ext cx="42912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3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14" name="Straight Connector 43"/>
            <p:cNvSpPr/>
            <p:nvPr/>
          </p:nvSpPr>
          <p:spPr>
            <a:xfrm>
              <a:off x="4572000" y="528624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</p:spTree>
  </p:cSld>
  <p:timing>
    <p:tnLst>
      <p:par>
        <p:cTn id="1475" dur="indefinite" restart="never" nodeType="tmRoot">
          <p:childTnLst>
            <p:seq>
              <p:cTn id="1476" dur="indefinite" nodeType="mainSeq">
                <p:childTnLst>
                  <p:par>
                    <p:cTn id="1477" fill="hold">
                      <p:stCondLst>
                        <p:cond delay="indefinite"/>
                      </p:stCondLst>
                      <p:childTnLst>
                        <p:par>
                          <p:cTn id="1478" fill="hold">
                            <p:stCondLst>
                              <p:cond delay="0"/>
                            </p:stCondLst>
                            <p:childTnLst>
                              <p:par>
                                <p:cTn id="147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81" dur="500"/>
                                        <p:tgtEl>
                                          <p:spTgt spid="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2" fill="hold">
                      <p:stCondLst>
                        <p:cond delay="indefinite"/>
                      </p:stCondLst>
                      <p:childTnLst>
                        <p:par>
                          <p:cTn id="1483" fill="hold">
                            <p:stCondLst>
                              <p:cond delay="0"/>
                            </p:stCondLst>
                            <p:childTnLst>
                              <p:par>
                                <p:cTn id="148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86" dur="500"/>
                                        <p:tgtEl>
                                          <p:spTgt spid="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7" fill="hold">
                      <p:stCondLst>
                        <p:cond delay="indefinite"/>
                      </p:stCondLst>
                      <p:childTnLst>
                        <p:par>
                          <p:cTn id="1488" fill="hold">
                            <p:stCondLst>
                              <p:cond delay="0"/>
                            </p:stCondLst>
                            <p:childTnLst>
                              <p:par>
                                <p:cTn id="148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91" dur="500"/>
                                        <p:tgtEl>
                                          <p:spTgt spid="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2" fill="hold">
                      <p:stCondLst>
                        <p:cond delay="indefinite"/>
                      </p:stCondLst>
                      <p:childTnLst>
                        <p:par>
                          <p:cTn id="1493" fill="hold">
                            <p:stCondLst>
                              <p:cond delay="0"/>
                            </p:stCondLst>
                            <p:childTnLst>
                              <p:par>
                                <p:cTn id="1494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496" dur="500"/>
                                        <p:tgtEl>
                                          <p:spTgt spid="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7" fill="hold">
                      <p:stCondLst>
                        <p:cond delay="indefinite"/>
                      </p:stCondLst>
                      <p:childTnLst>
                        <p:par>
                          <p:cTn id="1498" fill="hold">
                            <p:stCondLst>
                              <p:cond delay="0"/>
                            </p:stCondLst>
                            <p:childTnLst>
                              <p:par>
                                <p:cTn id="149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01" dur="500"/>
                                        <p:tgtEl>
                                          <p:spTgt spid="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2" fill="hold">
                      <p:stCondLst>
                        <p:cond delay="indefinite"/>
                      </p:stCondLst>
                      <p:childTnLst>
                        <p:par>
                          <p:cTn id="1503" fill="hold">
                            <p:stCondLst>
                              <p:cond delay="0"/>
                            </p:stCondLst>
                            <p:childTnLst>
                              <p:par>
                                <p:cTn id="1504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06" dur="500"/>
                                        <p:tgtEl>
                                          <p:spTgt spid="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7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09" dur="500"/>
                                        <p:tgtEl>
                                          <p:spTgt spid="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0" fill="hold">
                      <p:stCondLst>
                        <p:cond delay="indefinite"/>
                      </p:stCondLst>
                      <p:childTnLst>
                        <p:par>
                          <p:cTn id="1511" fill="hold">
                            <p:stCondLst>
                              <p:cond delay="0"/>
                            </p:stCondLst>
                            <p:childTnLst>
                              <p:par>
                                <p:cTn id="151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14" dur="500"/>
                                        <p:tgtEl>
                                          <p:spTgt spid="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5" fill="hold">
                      <p:stCondLst>
                        <p:cond delay="indefinite"/>
                      </p:stCondLst>
                      <p:childTnLst>
                        <p:par>
                          <p:cTn id="1516" fill="hold">
                            <p:stCondLst>
                              <p:cond delay="0"/>
                            </p:stCondLst>
                            <p:childTnLst>
                              <p:par>
                                <p:cTn id="1517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19" dur="500"/>
                                        <p:tgtEl>
                                          <p:spTgt spid="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0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22" dur="500"/>
                                        <p:tgtEl>
                                          <p:spTgt spid="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3" fill="hold">
                      <p:stCondLst>
                        <p:cond delay="indefinite"/>
                      </p:stCondLst>
                      <p:childTnLst>
                        <p:par>
                          <p:cTn id="1524" fill="hold">
                            <p:stCondLst>
                              <p:cond delay="0"/>
                            </p:stCondLst>
                            <p:childTnLst>
                              <p:par>
                                <p:cTn id="152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27" dur="500"/>
                                        <p:tgtEl>
                                          <p:spTgt spid="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8" fill="hold">
                      <p:stCondLst>
                        <p:cond delay="indefinite"/>
                      </p:stCondLst>
                      <p:childTnLst>
                        <p:par>
                          <p:cTn id="1529" fill="hold">
                            <p:stCondLst>
                              <p:cond delay="0"/>
                            </p:stCondLst>
                            <p:childTnLst>
                              <p:par>
                                <p:cTn id="1530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32" dur="500"/>
                                        <p:tgtEl>
                                          <p:spTgt spid="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3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35" dur="500"/>
                                        <p:tgtEl>
                                          <p:spTgt spid="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6" fill="hold">
                      <p:stCondLst>
                        <p:cond delay="indefinite"/>
                      </p:stCondLst>
                      <p:childTnLst>
                        <p:par>
                          <p:cTn id="1537" fill="hold">
                            <p:stCondLst>
                              <p:cond delay="0"/>
                            </p:stCondLst>
                            <p:childTnLst>
                              <p:par>
                                <p:cTn id="153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40" dur="500"/>
                                        <p:tgtEl>
                                          <p:spTgt spid="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1" fill="hold">
                      <p:stCondLst>
                        <p:cond delay="indefinite"/>
                      </p:stCondLst>
                      <p:childTnLst>
                        <p:par>
                          <p:cTn id="1542" fill="hold">
                            <p:stCondLst>
                              <p:cond delay="0"/>
                            </p:stCondLst>
                            <p:childTnLst>
                              <p:par>
                                <p:cTn id="154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45" dur="80"/>
                                        <p:tgtEl>
                                          <p:spTgt spid="9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46" dur="80"/>
                                        <p:tgtEl>
                                          <p:spTgt spid="9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7" dur="80"/>
                                        <p:tgtEl>
                                          <p:spTgt spid="9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8" fill="hold">
                      <p:stCondLst>
                        <p:cond delay="indefinite"/>
                      </p:stCondLst>
                      <p:childTnLst>
                        <p:par>
                          <p:cTn id="1549" fill="hold">
                            <p:stCondLst>
                              <p:cond delay="0"/>
                            </p:stCondLst>
                            <p:childTnLst>
                              <p:par>
                                <p:cTn id="1550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2" dur="500" fill="hold"/>
                                        <p:tgtEl>
                                          <p:spTgt spid="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3" dur="500" fill="hold"/>
                                        <p:tgtEl>
                                          <p:spTgt spid="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18"/>
          <p:cNvSpPr/>
          <p:nvPr/>
        </p:nvSpPr>
        <p:spPr>
          <a:xfrm>
            <a:off x="0" y="57240"/>
            <a:ext cx="825480" cy="33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30F35C8-E8EB-42D2-A6AB-E1D9F6CA18A2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0" name="Rectangle 19"/>
          <p:cNvSpPr/>
          <p:nvPr/>
        </p:nvSpPr>
        <p:spPr>
          <a:xfrm>
            <a:off x="3086280" y="63360"/>
            <a:ext cx="289548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952200" y="742680"/>
            <a:ext cx="624204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Balancing Method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82" name="Picture 3" descr="scottishflag"/>
          <p:cNvPicPr/>
          <p:nvPr/>
        </p:nvPicPr>
        <p:blipFill>
          <a:blip r:embed="rId1"/>
          <a:stretch/>
        </p:blipFill>
        <p:spPr>
          <a:xfrm>
            <a:off x="921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3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4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5" name="Isosceles Triangle 59"/>
          <p:cNvSpPr/>
          <p:nvPr/>
        </p:nvSpPr>
        <p:spPr>
          <a:xfrm>
            <a:off x="7454880" y="4013280"/>
            <a:ext cx="1587600" cy="96516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6" name="Isosceles Triangle 58"/>
          <p:cNvSpPr/>
          <p:nvPr/>
        </p:nvSpPr>
        <p:spPr>
          <a:xfrm>
            <a:off x="5207040" y="4064040"/>
            <a:ext cx="1587600" cy="96516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87" name="Isosceles Triangle 50"/>
          <p:cNvSpPr/>
          <p:nvPr/>
        </p:nvSpPr>
        <p:spPr>
          <a:xfrm>
            <a:off x="6692760" y="3987720"/>
            <a:ext cx="838440" cy="280692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88" name="Group 56"/>
          <p:cNvGrpSpPr/>
          <p:nvPr/>
        </p:nvGrpSpPr>
        <p:grpSpPr>
          <a:xfrm>
            <a:off x="5829480" y="3828960"/>
            <a:ext cx="2508120" cy="324000"/>
            <a:chOff x="5829480" y="3828960"/>
            <a:chExt cx="2508120" cy="324000"/>
          </a:xfrm>
        </p:grpSpPr>
        <p:sp>
          <p:nvSpPr>
            <p:cNvPr id="89" name="Straight Connector 45"/>
            <p:cNvSpPr/>
            <p:nvPr/>
          </p:nvSpPr>
          <p:spPr>
            <a:xfrm>
              <a:off x="6147000" y="3975120"/>
              <a:ext cx="2044800" cy="1440"/>
            </a:xfrm>
            <a:prstGeom prst="line">
              <a:avLst/>
            </a:prstGeom>
            <a:ln w="57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0" name="Oval 48"/>
            <p:cNvSpPr/>
            <p:nvPr/>
          </p:nvSpPr>
          <p:spPr>
            <a:xfrm>
              <a:off x="5829480" y="3828960"/>
              <a:ext cx="323640" cy="324000"/>
            </a:xfrm>
            <a:prstGeom prst="ellipse">
              <a:avLst/>
            </a:prstGeom>
            <a:solidFill>
              <a:srgbClr val="FF0000"/>
            </a:solidFill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1" name="Oval 49"/>
            <p:cNvSpPr/>
            <p:nvPr/>
          </p:nvSpPr>
          <p:spPr>
            <a:xfrm>
              <a:off x="8013960" y="3828960"/>
              <a:ext cx="323640" cy="324000"/>
            </a:xfrm>
            <a:prstGeom prst="ellipse">
              <a:avLst/>
            </a:prstGeom>
            <a:solidFill>
              <a:srgbClr val="FF0000"/>
            </a:solidFill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92" name="Group 25"/>
          <p:cNvGrpSpPr/>
          <p:nvPr/>
        </p:nvGrpSpPr>
        <p:grpSpPr>
          <a:xfrm>
            <a:off x="5384880" y="4280040"/>
            <a:ext cx="1307880" cy="736560"/>
            <a:chOff x="5384880" y="4280040"/>
            <a:chExt cx="1307880" cy="736560"/>
          </a:xfrm>
        </p:grpSpPr>
        <p:sp>
          <p:nvSpPr>
            <p:cNvPr id="93" name="Rectangle 60"/>
            <p:cNvSpPr/>
            <p:nvPr/>
          </p:nvSpPr>
          <p:spPr>
            <a:xfrm>
              <a:off x="5384880" y="4280040"/>
              <a:ext cx="431640" cy="73656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4" name="Rectangle 61"/>
            <p:cNvSpPr/>
            <p:nvPr/>
          </p:nvSpPr>
          <p:spPr>
            <a:xfrm>
              <a:off x="5861160" y="4280040"/>
              <a:ext cx="431640" cy="73656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5" name="Rectangle 65"/>
            <p:cNvSpPr/>
            <p:nvPr/>
          </p:nvSpPr>
          <p:spPr>
            <a:xfrm>
              <a:off x="6337440" y="4597560"/>
              <a:ext cx="355320" cy="41904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4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96" name="Group 44"/>
          <p:cNvGrpSpPr/>
          <p:nvPr/>
        </p:nvGrpSpPr>
        <p:grpSpPr>
          <a:xfrm>
            <a:off x="7632720" y="3708360"/>
            <a:ext cx="1257120" cy="851040"/>
            <a:chOff x="7632720" y="3708360"/>
            <a:chExt cx="1257120" cy="851040"/>
          </a:xfrm>
        </p:grpSpPr>
        <p:grpSp>
          <p:nvGrpSpPr>
            <p:cNvPr id="97" name="Group 26"/>
            <p:cNvGrpSpPr/>
            <p:nvPr/>
          </p:nvGrpSpPr>
          <p:grpSpPr>
            <a:xfrm>
              <a:off x="7632720" y="3822480"/>
              <a:ext cx="1257120" cy="736920"/>
              <a:chOff x="7632720" y="3822480"/>
              <a:chExt cx="1257120" cy="736920"/>
            </a:xfrm>
          </p:grpSpPr>
          <p:sp>
            <p:nvSpPr>
              <p:cNvPr id="98" name="Rectangle 64"/>
              <p:cNvSpPr/>
              <p:nvPr/>
            </p:nvSpPr>
            <p:spPr>
              <a:xfrm>
                <a:off x="7632720" y="3822480"/>
                <a:ext cx="431640" cy="736920"/>
              </a:xfrm>
              <a:prstGeom prst="rect">
                <a:avLst/>
              </a:prstGeom>
              <a:solidFill>
                <a:srgbClr val="FF00FF"/>
              </a:solidFill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99" name="Rectangle 66"/>
              <p:cNvSpPr/>
              <p:nvPr/>
            </p:nvSpPr>
            <p:spPr>
              <a:xfrm>
                <a:off x="8534520" y="4140000"/>
                <a:ext cx="355320" cy="419400"/>
              </a:xfrm>
              <a:prstGeom prst="rect">
                <a:avLst/>
              </a:prstGeom>
              <a:solidFill>
                <a:srgbClr val="00FF00"/>
              </a:solidFill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4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100" name="Rectangle 67"/>
              <p:cNvSpPr/>
              <p:nvPr/>
            </p:nvSpPr>
            <p:spPr>
              <a:xfrm>
                <a:off x="8121600" y="4140000"/>
                <a:ext cx="355320" cy="419400"/>
              </a:xfrm>
              <a:prstGeom prst="rect">
                <a:avLst/>
              </a:prstGeom>
              <a:solidFill>
                <a:srgbClr val="00FF00"/>
              </a:solidFill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4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  <p:sp>
          <p:nvSpPr>
            <p:cNvPr id="101" name="Rectangle 68"/>
            <p:cNvSpPr/>
            <p:nvPr/>
          </p:nvSpPr>
          <p:spPr>
            <a:xfrm>
              <a:off x="8343720" y="3708360"/>
              <a:ext cx="355320" cy="41904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4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02" name="TextBox 69"/>
          <p:cNvSpPr/>
          <p:nvPr/>
        </p:nvSpPr>
        <p:spPr>
          <a:xfrm>
            <a:off x="1578240" y="1866960"/>
            <a:ext cx="721260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Kirsty goes to the shops every week to buy some potatoes.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She always buys the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same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total weight.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One week she buys </a:t>
            </a:r>
            <a:r>
              <a:rPr lang="en-GB" sz="20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2 large bags 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and </a:t>
            </a:r>
            <a:r>
              <a:rPr lang="en-GB" sz="20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1 small bag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 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following week she buys </a:t>
            </a:r>
            <a:r>
              <a:rPr lang="en-GB" sz="20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1 large bag 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and </a:t>
            </a:r>
            <a:r>
              <a:rPr lang="en-GB" sz="20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3 small bags</a:t>
            </a: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3" name="TextBox 70"/>
          <p:cNvSpPr/>
          <p:nvPr/>
        </p:nvSpPr>
        <p:spPr>
          <a:xfrm>
            <a:off x="977760" y="3505320"/>
            <a:ext cx="42800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If a small bags weighs 4 kgs. How much does a large bag weigh?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4" name="Cloud 72"/>
          <p:cNvSpPr/>
          <p:nvPr/>
        </p:nvSpPr>
        <p:spPr>
          <a:xfrm>
            <a:off x="927000" y="4915080"/>
            <a:ext cx="4241880" cy="1498320"/>
          </a:xfrm>
          <a:custGeom>
            <a:avLst/>
            <a:gdLst>
              <a:gd name="textAreaLeft" fmla="*/ 584640 w 4241880"/>
              <a:gd name="textAreaRight" fmla="*/ 3355560 w 4241880"/>
              <a:gd name="textAreaTop" fmla="*/ 226080 h 1498320"/>
              <a:gd name="textAreaBottom" fmla="*/ 1202760 h 1498320"/>
              <a:gd name="GluePoint1X" fmla="*/ 4238265 w 43200"/>
              <a:gd name="GluePoint1Y" fmla="*/ 749300 h 43200"/>
              <a:gd name="GluePoint2X" fmla="*/ 2120900 w 43200"/>
              <a:gd name="GluePoint2Y" fmla="*/ 1497004 h 43200"/>
              <a:gd name="GluePoint3X" fmla="*/ 13157 w 43200"/>
              <a:gd name="GluePoint3Y" fmla="*/ 749300 h 43200"/>
              <a:gd name="GluePoint4X" fmla="*/ 2120900 w 43200"/>
              <a:gd name="GluePoint4Y" fmla="*/ 8568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What instrument measures balance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5" name="Cloud 24"/>
          <p:cNvSpPr/>
          <p:nvPr/>
        </p:nvSpPr>
        <p:spPr>
          <a:xfrm>
            <a:off x="939960" y="4927680"/>
            <a:ext cx="4241520" cy="1498680"/>
          </a:xfrm>
          <a:custGeom>
            <a:avLst/>
            <a:gdLst>
              <a:gd name="textAreaLeft" fmla="*/ 584280 w 4241520"/>
              <a:gd name="textAreaRight" fmla="*/ 3355560 w 4241520"/>
              <a:gd name="textAreaTop" fmla="*/ 226080 h 1498680"/>
              <a:gd name="textAreaBottom" fmla="*/ 1203120 h 1498680"/>
              <a:gd name="GluePoint1X" fmla="*/ 4238265 w 43200"/>
              <a:gd name="GluePoint1Y" fmla="*/ 749300 h 43200"/>
              <a:gd name="GluePoint2X" fmla="*/ 2120900 w 43200"/>
              <a:gd name="GluePoint2Y" fmla="*/ 1497004 h 43200"/>
              <a:gd name="GluePoint3X" fmla="*/ 13157 w 43200"/>
              <a:gd name="GluePoint3Y" fmla="*/ 749300 h 43200"/>
              <a:gd name="GluePoint4X" fmla="*/ 2120900 w 43200"/>
              <a:gd name="GluePoint4Y" fmla="*/ 8568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How can we go about solving this using balance ?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" dur="indefinite" restart="never" nodeType="tmRoot">
          <p:childTnLst>
            <p:seq>
              <p:cTn id="19" dur="indefinite" nodeType="mainSeq">
                <p:childTnLst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4" dur="8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5" dur="8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fill="hold" nodeType="with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fill="hold" nodeType="with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fill="hold" nodeType="with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9" dur="8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0" dur="8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mp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320000">
                                      <p:cBhvr>
                                        <p:cTn id="60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016 -2.96296E-006 L 1.11022E-016 0.06297 E">
                                      <p:cBhvr>
                                        <p:cTn id="62" dur="2000" fill="hold"/>
                                        <p:tgtEl>
                                          <p:spTgt spid="86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7 0.0037 L -0.00833 -0.05741 E">
                                      <p:cBhvr>
                                        <p:cTn id="64" dur="2000" fill="hold"/>
                                        <p:tgtEl>
                                          <p:spTgt spid="8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2.22222E-006 L 3.33333E-006 0.06481 E">
                                      <p:cBhvr>
                                        <p:cTn id="66" dur="2000" fill="hold"/>
                                        <p:tgtEl>
                                          <p:spTgt spid="92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74" dur="2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5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2.22222E-006 L 0.00972 0.08148 E">
                                      <p:cBhvr>
                                        <p:cTn id="76" dur="2000" fill="hold"/>
                                        <p:tgtEl>
                                          <p:spTgt spid="96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7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0.0574 L -0.00694 0.02408 E">
                                      <p:cBhvr>
                                        <p:cTn id="78" dur="2000" fill="hold"/>
                                        <p:tgtEl>
                                          <p:spTgt spid="8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9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016 0.06667 L 1.11022E-016 0.01482 E">
                                      <p:cBhvr>
                                        <p:cTn id="80" dur="2000" fill="hold"/>
                                        <p:tgtEl>
                                          <p:spTgt spid="86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1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0.06296 L 0.00139 0.01666 E">
                                      <p:cBhvr>
                                        <p:cTn id="82" dur="2000" fill="hold"/>
                                        <p:tgtEl>
                                          <p:spTgt spid="92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FB3CFE7-2AE8-4E4E-AD06-E853C6B0A9D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916" name="Picture 4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17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18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19" name="Text Box 12"/>
          <p:cNvSpPr/>
          <p:nvPr/>
        </p:nvSpPr>
        <p:spPr>
          <a:xfrm>
            <a:off x="3251520" y="1371600"/>
            <a:ext cx="2961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Solving Inequalities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0" name="Rectangle 13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1" name="Text Box 14"/>
          <p:cNvSpPr/>
          <p:nvPr/>
        </p:nvSpPr>
        <p:spPr>
          <a:xfrm>
            <a:off x="927360" y="2085840"/>
            <a:ext cx="8199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only one to watch out for is when you are dividing by a negative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2" name="Text Box 15"/>
          <p:cNvSpPr/>
          <p:nvPr/>
        </p:nvSpPr>
        <p:spPr>
          <a:xfrm>
            <a:off x="1051920" y="2717640"/>
            <a:ext cx="1163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3" name="TextBox 16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4" name="TextBox 17"/>
          <p:cNvSpPr/>
          <p:nvPr/>
        </p:nvSpPr>
        <p:spPr>
          <a:xfrm>
            <a:off x="3935520" y="3213000"/>
            <a:ext cx="20631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8 – 3m &lt;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5" name="TextBox 18"/>
          <p:cNvSpPr/>
          <p:nvPr/>
        </p:nvSpPr>
        <p:spPr>
          <a:xfrm>
            <a:off x="3711240" y="3708360"/>
            <a:ext cx="58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6" name="TextBox 19"/>
          <p:cNvSpPr/>
          <p:nvPr/>
        </p:nvSpPr>
        <p:spPr>
          <a:xfrm>
            <a:off x="5423400" y="3708360"/>
            <a:ext cx="58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- 8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7" name="TextBox 20"/>
          <p:cNvSpPr/>
          <p:nvPr/>
        </p:nvSpPr>
        <p:spPr>
          <a:xfrm>
            <a:off x="4294800" y="4192560"/>
            <a:ext cx="18525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-3m  &lt; -6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8" name="TextBox 21"/>
          <p:cNvSpPr/>
          <p:nvPr/>
        </p:nvSpPr>
        <p:spPr>
          <a:xfrm>
            <a:off x="4811400" y="5559480"/>
            <a:ext cx="12654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  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&gt;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29" name="Cloud 23"/>
          <p:cNvSpPr/>
          <p:nvPr/>
        </p:nvSpPr>
        <p:spPr>
          <a:xfrm>
            <a:off x="6156360" y="4365720"/>
            <a:ext cx="2808360" cy="1079280"/>
          </a:xfrm>
          <a:custGeom>
            <a:avLst/>
            <a:gdLst>
              <a:gd name="textAreaLeft" fmla="*/ 387000 w 2808360"/>
              <a:gd name="textAreaRight" fmla="*/ 2221560 w 2808360"/>
              <a:gd name="textAreaTop" fmla="*/ 162720 h 1079280"/>
              <a:gd name="textAreaBottom" fmla="*/ 866520 h 1079280"/>
              <a:gd name="GluePoint1X" fmla="*/ 2805948 w 43200"/>
              <a:gd name="GluePoint1Y" fmla="*/ 539750 h 43200"/>
              <a:gd name="GluePoint2X" fmla="*/ 1404144 w 43200"/>
              <a:gd name="GluePoint2Y" fmla="*/ 1078351 h 43200"/>
              <a:gd name="GluePoint3X" fmla="*/ 8711 w 43200"/>
              <a:gd name="GluePoint3Y" fmla="*/ 539750 h 43200"/>
              <a:gd name="GluePoint4X" fmla="*/ 1404144 w 43200"/>
              <a:gd name="GluePoint4Y" fmla="*/ 61721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FLIP</a:t>
            </a: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sign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930" name="Group 17"/>
          <p:cNvGrpSpPr/>
          <p:nvPr/>
        </p:nvGrpSpPr>
        <p:grpSpPr>
          <a:xfrm>
            <a:off x="4470480" y="4786200"/>
            <a:ext cx="642960" cy="581760"/>
            <a:chOff x="4470480" y="4786200"/>
            <a:chExt cx="642960" cy="581760"/>
          </a:xfrm>
        </p:grpSpPr>
        <p:sp>
          <p:nvSpPr>
            <p:cNvPr id="931" name="TextBox 20"/>
            <p:cNvSpPr/>
            <p:nvPr/>
          </p:nvSpPr>
          <p:spPr>
            <a:xfrm>
              <a:off x="4492440" y="4786200"/>
              <a:ext cx="59868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-3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32" name="Straight Connector 25"/>
            <p:cNvSpPr/>
            <p:nvPr/>
          </p:nvSpPr>
          <p:spPr>
            <a:xfrm>
              <a:off x="4470480" y="478620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933" name="Group 26"/>
          <p:cNvGrpSpPr/>
          <p:nvPr/>
        </p:nvGrpSpPr>
        <p:grpSpPr>
          <a:xfrm>
            <a:off x="5500800" y="4786200"/>
            <a:ext cx="642960" cy="581760"/>
            <a:chOff x="5500800" y="4786200"/>
            <a:chExt cx="642960" cy="581760"/>
          </a:xfrm>
        </p:grpSpPr>
        <p:sp>
          <p:nvSpPr>
            <p:cNvPr id="934" name="TextBox 20"/>
            <p:cNvSpPr/>
            <p:nvPr/>
          </p:nvSpPr>
          <p:spPr>
            <a:xfrm>
              <a:off x="5522760" y="4786200"/>
              <a:ext cx="59868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-3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35" name="Straight Connector 28"/>
            <p:cNvSpPr/>
            <p:nvPr/>
          </p:nvSpPr>
          <p:spPr>
            <a:xfrm>
              <a:off x="5500800" y="478620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</p:spTree>
  </p:cSld>
  <p:timing>
    <p:tnLst>
      <p:par>
        <p:cTn id="1554" dur="indefinite" restart="never" nodeType="tmRoot">
          <p:childTnLst>
            <p:seq>
              <p:cTn id="1555" dur="indefinite" nodeType="mainSeq">
                <p:childTnLst>
                  <p:par>
                    <p:cTn id="1556" fill="hold">
                      <p:stCondLst>
                        <p:cond delay="indefinite"/>
                      </p:stCondLst>
                      <p:childTnLst>
                        <p:par>
                          <p:cTn id="1557" fill="hold">
                            <p:stCondLst>
                              <p:cond delay="0"/>
                            </p:stCondLst>
                            <p:childTnLst>
                              <p:par>
                                <p:cTn id="155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0" fill="hold">
                      <p:stCondLst>
                        <p:cond delay="indefinite"/>
                      </p:stCondLst>
                      <p:childTnLst>
                        <p:par>
                          <p:cTn id="1561" fill="hold">
                            <p:stCondLst>
                              <p:cond delay="0"/>
                            </p:stCondLst>
                            <p:childTnLst>
                              <p:par>
                                <p:cTn id="1562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64" dur="500"/>
                                        <p:tgtEl>
                                          <p:spTgt spid="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5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67" dur="500"/>
                                        <p:tgtEl>
                                          <p:spTgt spid="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8" fill="hold">
                      <p:stCondLst>
                        <p:cond delay="indefinite"/>
                      </p:stCondLst>
                      <p:childTnLst>
                        <p:par>
                          <p:cTn id="1569" fill="hold">
                            <p:stCondLst>
                              <p:cond delay="0"/>
                            </p:stCondLst>
                            <p:childTnLst>
                              <p:par>
                                <p:cTn id="157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72" dur="500"/>
                                        <p:tgtEl>
                                          <p:spTgt spid="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3" fill="hold">
                      <p:stCondLst>
                        <p:cond delay="indefinite"/>
                      </p:stCondLst>
                      <p:childTnLst>
                        <p:par>
                          <p:cTn id="1574" fill="hold">
                            <p:stCondLst>
                              <p:cond delay="0"/>
                            </p:stCondLst>
                            <p:childTnLst>
                              <p:par>
                                <p:cTn id="1575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77" dur="500"/>
                                        <p:tgtEl>
                                          <p:spTgt spid="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8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80" dur="500"/>
                                        <p:tgtEl>
                                          <p:spTgt spid="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1" fill="hold">
                      <p:stCondLst>
                        <p:cond delay="indefinite"/>
                      </p:stCondLst>
                      <p:childTnLst>
                        <p:par>
                          <p:cTn id="1582" fill="hold">
                            <p:stCondLst>
                              <p:cond delay="0"/>
                            </p:stCondLst>
                            <p:childTnLst>
                              <p:par>
                                <p:cTn id="1583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5" dur="500" fill="hold"/>
                                        <p:tgtEl>
                                          <p:spTgt spid="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6" dur="500" fill="hold"/>
                                        <p:tgtEl>
                                          <p:spTgt spid="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7" fill="hold">
                      <p:stCondLst>
                        <p:cond delay="indefinite"/>
                      </p:stCondLst>
                      <p:childTnLst>
                        <p:par>
                          <p:cTn id="1588" fill="hold">
                            <p:stCondLst>
                              <p:cond delay="0"/>
                            </p:stCondLst>
                            <p:childTnLst>
                              <p:par>
                                <p:cTn id="158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91" dur="500"/>
                                        <p:tgtEl>
                                          <p:spTgt spid="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TextBox 19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3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A66797C-7890-4E28-8973-782468B8374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938" name="Picture 2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39" name="Text Box 3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940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18432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41" name="Text Box 9"/>
          <p:cNvSpPr/>
          <p:nvPr/>
        </p:nvSpPr>
        <p:spPr>
          <a:xfrm>
            <a:off x="3191040" y="1379520"/>
            <a:ext cx="2961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Solving Inequalities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42" name="Rectangle 36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43" name="Text Box 16"/>
          <p:cNvSpPr/>
          <p:nvPr/>
        </p:nvSpPr>
        <p:spPr>
          <a:xfrm>
            <a:off x="977400" y="1949400"/>
            <a:ext cx="1163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Example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44" name="TextBox 20"/>
          <p:cNvSpPr/>
          <p:nvPr/>
        </p:nvSpPr>
        <p:spPr>
          <a:xfrm>
            <a:off x="2359080" y="2060640"/>
            <a:ext cx="35956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5(x – 1) - 8x ≥  -17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45" name="TextBox 21"/>
          <p:cNvSpPr/>
          <p:nvPr/>
        </p:nvSpPr>
        <p:spPr>
          <a:xfrm>
            <a:off x="4252320" y="4005360"/>
            <a:ext cx="604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46" name="TextBox 22"/>
          <p:cNvSpPr/>
          <p:nvPr/>
        </p:nvSpPr>
        <p:spPr>
          <a:xfrm>
            <a:off x="5332320" y="4005360"/>
            <a:ext cx="604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+ 5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47" name="TextBox 24"/>
          <p:cNvSpPr/>
          <p:nvPr/>
        </p:nvSpPr>
        <p:spPr>
          <a:xfrm>
            <a:off x="4434120" y="5773680"/>
            <a:ext cx="10677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 </a:t>
            </a:r>
            <a:r>
              <a:rPr lang="en-GB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≤</a:t>
            </a: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4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48" name="Arc 26"/>
          <p:cNvSpPr/>
          <p:nvPr/>
        </p:nvSpPr>
        <p:spPr>
          <a:xfrm rot="18975600">
            <a:off x="2450880" y="2037960"/>
            <a:ext cx="585720" cy="512640"/>
          </a:xfrm>
          <a:custGeom>
            <a:avLst/>
            <a:gdLst>
              <a:gd name="textAreaLeft" fmla="*/ 293040 w 585720"/>
              <a:gd name="textAreaRight" fmla="*/ 586080 w 585720"/>
              <a:gd name="textAreaTop" fmla="*/ 0 h 512640"/>
              <a:gd name="textAreaBottom" fmla="*/ 328680 h 512640"/>
              <a:gd name="GluePoint1X" fmla="*/ 292894 w 585788"/>
              <a:gd name="GluePoint1Y" fmla="*/ 0 h 512763"/>
              <a:gd name="GluePoint2X" fmla="*/ 292894 w 585788"/>
              <a:gd name="GluePoint2Y" fmla="*/ 256382 h 512763"/>
              <a:gd name="GluePoint3X" fmla="*/ 573949 w 585788"/>
              <a:gd name="GluePoint3Y" fmla="*/ 328538 h 512763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585788" h="512763">
                <a:moveTo>
                  <a:pt x="292894" y="0"/>
                </a:moveTo>
                <a:lnTo>
                  <a:pt x="292894" y="0"/>
                </a:lnTo>
                <a:arcTo wR="292894" hR="256382" stAng="-5400000" swAng="6263938"/>
                <a:lnTo>
                  <a:pt x="292894" y="256382"/>
                </a:lnTo>
                <a:close/>
              </a:path>
              <a:path fill="none" w="585788" h="512763">
                <a:moveTo>
                  <a:pt x="292894" y="0"/>
                </a:moveTo>
                <a:lnTo>
                  <a:pt x="292894" y="0"/>
                </a:lnTo>
                <a:arcTo wR="292894" hR="256382" stAng="-5400000" swAng="6263938"/>
              </a:path>
            </a:pathLst>
          </a:custGeom>
          <a:noFill/>
          <a:ln w="381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49" name="Arc 27"/>
          <p:cNvSpPr/>
          <p:nvPr/>
        </p:nvSpPr>
        <p:spPr>
          <a:xfrm rot="18975600">
            <a:off x="2663640" y="1720440"/>
            <a:ext cx="1079280" cy="1579680"/>
          </a:xfrm>
          <a:custGeom>
            <a:avLst/>
            <a:gdLst>
              <a:gd name="textAreaLeft" fmla="*/ 345240 w 1079280"/>
              <a:gd name="textAreaRight" fmla="*/ 1074960 w 1079280"/>
              <a:gd name="textAreaTop" fmla="*/ 0 h 1579680"/>
              <a:gd name="textAreaBottom" fmla="*/ 689040 h 1579680"/>
              <a:gd name="GluePoint1X" fmla="*/ 345554 w 1079500"/>
              <a:gd name="GluePoint1Y" fmla="*/ 52889 h 1579563"/>
              <a:gd name="GluePoint2X" fmla="*/ 539750 w 1079500"/>
              <a:gd name="GluePoint2Y" fmla="*/ 789782 h 1579563"/>
              <a:gd name="GluePoint3X" fmla="*/ 1075094 w 1079500"/>
              <a:gd name="GluePoint3Y" fmla="*/ 689075 h 1579563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stroke="0" w="1079500" h="1579563">
                <a:moveTo>
                  <a:pt x="345554" y="52889"/>
                </a:moveTo>
                <a:lnTo>
                  <a:pt x="345554" y="52889"/>
                </a:lnTo>
                <a:arcTo wR="539750" hR="789782" stAng="-6285821" swAng="5646601"/>
                <a:lnTo>
                  <a:pt x="539750" y="789782"/>
                </a:lnTo>
                <a:close/>
              </a:path>
              <a:path fill="none" w="1079500" h="1579563">
                <a:moveTo>
                  <a:pt x="345554" y="52889"/>
                </a:moveTo>
                <a:lnTo>
                  <a:pt x="345554" y="52889"/>
                </a:lnTo>
                <a:arcTo wR="539750" hR="789782" stAng="-6285821" swAng="5646601"/>
              </a:path>
            </a:pathLst>
          </a:custGeom>
          <a:noFill/>
          <a:ln w="3816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0" name="TextBox 28"/>
          <p:cNvSpPr/>
          <p:nvPr/>
        </p:nvSpPr>
        <p:spPr>
          <a:xfrm>
            <a:off x="2415600" y="2708280"/>
            <a:ext cx="6692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5x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1" name="TextBox 29"/>
          <p:cNvSpPr/>
          <p:nvPr/>
        </p:nvSpPr>
        <p:spPr>
          <a:xfrm>
            <a:off x="3778560" y="2708280"/>
            <a:ext cx="2202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- 8x ≥  -17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2" name="TextBox 30"/>
          <p:cNvSpPr/>
          <p:nvPr/>
        </p:nvSpPr>
        <p:spPr>
          <a:xfrm>
            <a:off x="3044880" y="2708280"/>
            <a:ext cx="7304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– 5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3" name="TextBox 31"/>
          <p:cNvSpPr/>
          <p:nvPr/>
        </p:nvSpPr>
        <p:spPr>
          <a:xfrm>
            <a:off x="3362400" y="3500280"/>
            <a:ext cx="262080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-3x - 5 ≥  -17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4" name="Text Box 13"/>
          <p:cNvSpPr/>
          <p:nvPr/>
        </p:nvSpPr>
        <p:spPr>
          <a:xfrm>
            <a:off x="6012000" y="5300640"/>
            <a:ext cx="2160360" cy="1313280"/>
          </a:xfrm>
          <a:prstGeom prst="rect">
            <a:avLst/>
          </a:prstGeom>
          <a:solidFill>
            <a:srgbClr val="080808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x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is any value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less than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or equal to 4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5" name="TextBox 40"/>
          <p:cNvSpPr/>
          <p:nvPr/>
        </p:nvSpPr>
        <p:spPr>
          <a:xfrm>
            <a:off x="4006440" y="4581360"/>
            <a:ext cx="1959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-3x ≥  -12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6" name="Cloud 35"/>
          <p:cNvSpPr/>
          <p:nvPr/>
        </p:nvSpPr>
        <p:spPr>
          <a:xfrm>
            <a:off x="755640" y="2637000"/>
            <a:ext cx="1638360" cy="914400"/>
          </a:xfrm>
          <a:custGeom>
            <a:avLst/>
            <a:gdLst>
              <a:gd name="textAreaLeft" fmla="*/ 225720 w 1638360"/>
              <a:gd name="textAreaRight" fmla="*/ 1296000 w 1638360"/>
              <a:gd name="textAreaTop" fmla="*/ 137880 h 914400"/>
              <a:gd name="textAreaBottom" fmla="*/ 734040 h 914400"/>
              <a:gd name="GluePoint1X" fmla="*/ 1636935 w 43200"/>
              <a:gd name="GluePoint1Y" fmla="*/ 457200 h 43200"/>
              <a:gd name="GluePoint2X" fmla="*/ 819150 w 43200"/>
              <a:gd name="GluePoint2Y" fmla="*/ 913426 h 43200"/>
              <a:gd name="GluePoint3X" fmla="*/ 5082 w 43200"/>
              <a:gd name="GluePoint3Y" fmla="*/ 457200 h 43200"/>
              <a:gd name="GluePoint4X" fmla="*/ 819150 w 43200"/>
              <a:gd name="GluePoint4Y" fmla="*/ 52282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FFFF00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Tidy Up !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57" name="Cloud 36"/>
          <p:cNvSpPr/>
          <p:nvPr/>
        </p:nvSpPr>
        <p:spPr>
          <a:xfrm>
            <a:off x="6012000" y="4149720"/>
            <a:ext cx="2808000" cy="1079640"/>
          </a:xfrm>
          <a:custGeom>
            <a:avLst/>
            <a:gdLst>
              <a:gd name="textAreaLeft" fmla="*/ 387000 w 2808000"/>
              <a:gd name="textAreaRight" fmla="*/ 2221560 w 2808000"/>
              <a:gd name="textAreaTop" fmla="*/ 163080 h 1079640"/>
              <a:gd name="textAreaBottom" fmla="*/ 866520 h 1079640"/>
              <a:gd name="GluePoint1X" fmla="*/ 2805947 w 43200"/>
              <a:gd name="GluePoint1Y" fmla="*/ 539750 h 43200"/>
              <a:gd name="GluePoint2X" fmla="*/ 1404144 w 43200"/>
              <a:gd name="GluePoint2Y" fmla="*/ 1078351 h 43200"/>
              <a:gd name="GluePoint3X" fmla="*/ 8711 w 43200"/>
              <a:gd name="GluePoint3Y" fmla="*/ 539750 h 43200"/>
              <a:gd name="GluePoint4X" fmla="*/ 1404144 w 43200"/>
              <a:gd name="GluePoint4Y" fmla="*/ 61721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8080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sng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FLIP</a:t>
            </a:r>
            <a:r>
              <a:rPr lang="en-GB" sz="2000" b="0" u="none" strike="noStrike">
                <a:solidFill>
                  <a:srgbClr val="080808"/>
                </a:solidFill>
                <a:effectLst/>
                <a:uFillTx/>
                <a:latin typeface="Comic Sans MS"/>
              </a:rPr>
              <a:t> sign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958" name="Group 25"/>
          <p:cNvGrpSpPr/>
          <p:nvPr/>
        </p:nvGrpSpPr>
        <p:grpSpPr>
          <a:xfrm>
            <a:off x="4143240" y="5130720"/>
            <a:ext cx="642960" cy="581760"/>
            <a:chOff x="4143240" y="5130720"/>
            <a:chExt cx="642960" cy="581760"/>
          </a:xfrm>
        </p:grpSpPr>
        <p:sp>
          <p:nvSpPr>
            <p:cNvPr id="959" name="TextBox 20"/>
            <p:cNvSpPr/>
            <p:nvPr/>
          </p:nvSpPr>
          <p:spPr>
            <a:xfrm>
              <a:off x="4165200" y="5130720"/>
              <a:ext cx="59868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-3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60" name="Straight Connector 33"/>
            <p:cNvSpPr/>
            <p:nvPr/>
          </p:nvSpPr>
          <p:spPr>
            <a:xfrm>
              <a:off x="4143240" y="513072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961" name="Group 34"/>
          <p:cNvGrpSpPr/>
          <p:nvPr/>
        </p:nvGrpSpPr>
        <p:grpSpPr>
          <a:xfrm>
            <a:off x="5214960" y="5130720"/>
            <a:ext cx="642960" cy="581760"/>
            <a:chOff x="5214960" y="5130720"/>
            <a:chExt cx="642960" cy="581760"/>
          </a:xfrm>
        </p:grpSpPr>
        <p:sp>
          <p:nvSpPr>
            <p:cNvPr id="962" name="TextBox 20"/>
            <p:cNvSpPr/>
            <p:nvPr/>
          </p:nvSpPr>
          <p:spPr>
            <a:xfrm>
              <a:off x="5236920" y="5130720"/>
              <a:ext cx="598680" cy="5817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200" b="0" u="none" strike="noStrike">
                  <a:solidFill>
                    <a:srgbClr val="FFFF00"/>
                  </a:solidFill>
                  <a:effectLst/>
                  <a:uFillTx/>
                  <a:latin typeface="Comic Sans MS"/>
                </a:rPr>
                <a:t>-3</a:t>
              </a:r>
              <a:endParaRPr lang="en-US" sz="32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963" name="Straight Connector 41"/>
            <p:cNvSpPr/>
            <p:nvPr/>
          </p:nvSpPr>
          <p:spPr>
            <a:xfrm>
              <a:off x="5214960" y="5130720"/>
              <a:ext cx="642960" cy="1440"/>
            </a:xfrm>
            <a:prstGeom prst="line">
              <a:avLst/>
            </a:prstGeom>
            <a:ln w="381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</p:spTree>
  </p:cSld>
  <p:timing>
    <p:tnLst>
      <p:par>
        <p:cTn id="1592" dur="indefinite" restart="never" nodeType="tmRoot">
          <p:childTnLst>
            <p:seq>
              <p:cTn id="1593" dur="indefinite" nodeType="mainSeq">
                <p:childTnLst>
                  <p:par>
                    <p:cTn id="1594" fill="hold">
                      <p:stCondLst>
                        <p:cond delay="indefinite"/>
                      </p:stCondLst>
                      <p:childTnLst>
                        <p:par>
                          <p:cTn id="1595" fill="hold">
                            <p:stCondLst>
                              <p:cond delay="0"/>
                            </p:stCondLst>
                            <p:childTnLst>
                              <p:par>
                                <p:cTn id="159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98" dur="500"/>
                                        <p:tgtEl>
                                          <p:spTgt spid="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9" fill="hold">
                      <p:stCondLst>
                        <p:cond delay="indefinite"/>
                      </p:stCondLst>
                      <p:childTnLst>
                        <p:par>
                          <p:cTn id="1600" fill="hold">
                            <p:stCondLst>
                              <p:cond delay="0"/>
                            </p:stCondLst>
                            <p:childTnLst>
                              <p:par>
                                <p:cTn id="160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03" dur="500"/>
                                        <p:tgtEl>
                                          <p:spTgt spid="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4" fill="hold">
                      <p:stCondLst>
                        <p:cond delay="indefinite"/>
                      </p:stCondLst>
                      <p:childTnLst>
                        <p:par>
                          <p:cTn id="1605" fill="hold">
                            <p:stCondLst>
                              <p:cond delay="0"/>
                            </p:stCondLst>
                            <p:childTnLst>
                              <p:par>
                                <p:cTn id="160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08" dur="500"/>
                                        <p:tgtEl>
                                          <p:spTgt spid="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9" fill="hold">
                      <p:stCondLst>
                        <p:cond delay="indefinite"/>
                      </p:stCondLst>
                      <p:childTnLst>
                        <p:par>
                          <p:cTn id="1610" fill="hold">
                            <p:stCondLst>
                              <p:cond delay="0"/>
                            </p:stCondLst>
                            <p:childTnLst>
                              <p:par>
                                <p:cTn id="161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13" dur="500"/>
                                        <p:tgtEl>
                                          <p:spTgt spid="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4" fill="hold">
                      <p:stCondLst>
                        <p:cond delay="indefinite"/>
                      </p:stCondLst>
                      <p:childTnLst>
                        <p:par>
                          <p:cTn id="1615" fill="hold">
                            <p:stCondLst>
                              <p:cond delay="0"/>
                            </p:stCondLst>
                            <p:childTnLst>
                              <p:par>
                                <p:cTn id="1616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18" dur="500"/>
                                        <p:tgtEl>
                                          <p:spTgt spid="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9" fill="hold">
                      <p:stCondLst>
                        <p:cond delay="indefinite"/>
                      </p:stCondLst>
                      <p:childTnLst>
                        <p:par>
                          <p:cTn id="1620" fill="hold">
                            <p:stCondLst>
                              <p:cond delay="0"/>
                            </p:stCondLst>
                            <p:childTnLst>
                              <p:par>
                                <p:cTn id="162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23" dur="80"/>
                                        <p:tgtEl>
                                          <p:spTgt spid="9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24" dur="80"/>
                                        <p:tgtEl>
                                          <p:spTgt spid="9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5" dur="80"/>
                                        <p:tgtEl>
                                          <p:spTgt spid="9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6" fill="hold">
                      <p:stCondLst>
                        <p:cond delay="indefinite"/>
                      </p:stCondLst>
                      <p:childTnLst>
                        <p:par>
                          <p:cTn id="1627" fill="hold">
                            <p:stCondLst>
                              <p:cond delay="0"/>
                            </p:stCondLst>
                            <p:childTnLst>
                              <p:par>
                                <p:cTn id="162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30" dur="500"/>
                                        <p:tgtEl>
                                          <p:spTgt spid="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1" fill="hold">
                      <p:stCondLst>
                        <p:cond delay="indefinite"/>
                      </p:stCondLst>
                      <p:childTnLst>
                        <p:par>
                          <p:cTn id="1632" fill="hold">
                            <p:stCondLst>
                              <p:cond delay="0"/>
                            </p:stCondLst>
                            <p:childTnLst>
                              <p:par>
                                <p:cTn id="1633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635" dur="500"/>
                                        <p:tgtEl>
                                          <p:spTgt spid="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6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638" dur="500"/>
                                        <p:tgtEl>
                                          <p:spTgt spid="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9" fill="hold">
                      <p:stCondLst>
                        <p:cond delay="indefinite"/>
                      </p:stCondLst>
                      <p:childTnLst>
                        <p:par>
                          <p:cTn id="1640" fill="hold">
                            <p:stCondLst>
                              <p:cond delay="0"/>
                            </p:stCondLst>
                            <p:childTnLst>
                              <p:par>
                                <p:cTn id="164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43" dur="500"/>
                                        <p:tgtEl>
                                          <p:spTgt spid="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4" fill="hold">
                      <p:stCondLst>
                        <p:cond delay="indefinite"/>
                      </p:stCondLst>
                      <p:childTnLst>
                        <p:par>
                          <p:cTn id="1645" fill="hold">
                            <p:stCondLst>
                              <p:cond delay="0"/>
                            </p:stCondLst>
                            <p:childTnLst>
                              <p:par>
                                <p:cTn id="164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648" dur="500"/>
                                        <p:tgtEl>
                                          <p:spTgt spid="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9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651" dur="500"/>
                                        <p:tgtEl>
                                          <p:spTgt spid="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2" fill="hold">
                      <p:stCondLst>
                        <p:cond delay="indefinite"/>
                      </p:stCondLst>
                      <p:childTnLst>
                        <p:par>
                          <p:cTn id="1653" fill="hold">
                            <p:stCondLst>
                              <p:cond delay="0"/>
                            </p:stCondLst>
                            <p:childTnLst>
                              <p:par>
                                <p:cTn id="1654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6" dur="500" fill="hold"/>
                                        <p:tgtEl>
                                          <p:spTgt spid="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7" dur="500" fill="hold"/>
                                        <p:tgtEl>
                                          <p:spTgt spid="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8" fill="hold">
                      <p:stCondLst>
                        <p:cond delay="indefinite"/>
                      </p:stCondLst>
                      <p:childTnLst>
                        <p:par>
                          <p:cTn id="1659" fill="hold">
                            <p:stCondLst>
                              <p:cond delay="0"/>
                            </p:stCondLst>
                            <p:childTnLst>
                              <p:par>
                                <p:cTn id="166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62" dur="500"/>
                                        <p:tgtEl>
                                          <p:spTgt spid="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3" fill="hold">
                      <p:stCondLst>
                        <p:cond delay="indefinite"/>
                      </p:stCondLst>
                      <p:childTnLst>
                        <p:par>
                          <p:cTn id="1664" fill="hold">
                            <p:stCondLst>
                              <p:cond delay="0"/>
                            </p:stCondLst>
                            <p:childTnLst>
                              <p:par>
                                <p:cTn id="166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67" dur="80"/>
                                        <p:tgtEl>
                                          <p:spTgt spid="9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68" dur="80"/>
                                        <p:tgtEl>
                                          <p:spTgt spid="9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9" dur="80"/>
                                        <p:tgtEl>
                                          <p:spTgt spid="9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7230DB7-48E2-45BA-99AE-668158C391C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5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6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67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TJ 4+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Ex 9.4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Ch9 (page 59)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968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69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70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1" name="Text Box 7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2" name="Rectangle 10"/>
          <p:cNvSpPr/>
          <p:nvPr/>
        </p:nvSpPr>
        <p:spPr>
          <a:xfrm>
            <a:off x="1808280" y="374760"/>
            <a:ext cx="5537160" cy="94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Equations &amp; Inequalities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973" name="TextBox 11"/>
          <p:cNvSpPr/>
          <p:nvPr/>
        </p:nvSpPr>
        <p:spPr>
          <a:xfrm>
            <a:off x="12600" y="1425600"/>
            <a:ext cx="10098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3-15a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1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MTH 4-15a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8"/>
          <p:cNvSpPr/>
          <p:nvPr/>
        </p:nvSpPr>
        <p:spPr>
          <a:xfrm>
            <a:off x="0" y="57240"/>
            <a:ext cx="825480" cy="33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ACBD586-18BA-47D5-B469-7B998BE4358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7" name="Rectangle 19"/>
          <p:cNvSpPr/>
          <p:nvPr/>
        </p:nvSpPr>
        <p:spPr>
          <a:xfrm>
            <a:off x="3086280" y="63360"/>
            <a:ext cx="289548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952200" y="742680"/>
            <a:ext cx="624204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Balancing Method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09" name="Picture 3" descr="scottishflag"/>
          <p:cNvPicPr/>
          <p:nvPr/>
        </p:nvPicPr>
        <p:blipFill>
          <a:blip r:embed="rId1"/>
          <a:stretch/>
        </p:blipFill>
        <p:spPr>
          <a:xfrm>
            <a:off x="921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0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1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2" name="Isosceles Triangle 59"/>
          <p:cNvSpPr/>
          <p:nvPr/>
        </p:nvSpPr>
        <p:spPr>
          <a:xfrm>
            <a:off x="7442280" y="2336760"/>
            <a:ext cx="1587600" cy="96516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3" name="Isosceles Triangle 58"/>
          <p:cNvSpPr/>
          <p:nvPr/>
        </p:nvSpPr>
        <p:spPr>
          <a:xfrm>
            <a:off x="5257800" y="2324160"/>
            <a:ext cx="1587600" cy="96516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14" name="Isosceles Triangle 50"/>
          <p:cNvSpPr/>
          <p:nvPr/>
        </p:nvSpPr>
        <p:spPr>
          <a:xfrm>
            <a:off x="6743880" y="2247840"/>
            <a:ext cx="838080" cy="280692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15" name="Group 56"/>
          <p:cNvGrpSpPr/>
          <p:nvPr/>
        </p:nvGrpSpPr>
        <p:grpSpPr>
          <a:xfrm>
            <a:off x="5880240" y="2089080"/>
            <a:ext cx="2508120" cy="324000"/>
            <a:chOff x="5880240" y="2089080"/>
            <a:chExt cx="2508120" cy="324000"/>
          </a:xfrm>
        </p:grpSpPr>
        <p:sp>
          <p:nvSpPr>
            <p:cNvPr id="116" name="Straight Connector 45"/>
            <p:cNvSpPr/>
            <p:nvPr/>
          </p:nvSpPr>
          <p:spPr>
            <a:xfrm>
              <a:off x="6197760" y="2235240"/>
              <a:ext cx="2044800" cy="1440"/>
            </a:xfrm>
            <a:prstGeom prst="line">
              <a:avLst/>
            </a:prstGeom>
            <a:ln w="57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7" name="Oval 48"/>
            <p:cNvSpPr/>
            <p:nvPr/>
          </p:nvSpPr>
          <p:spPr>
            <a:xfrm>
              <a:off x="5880240" y="2089080"/>
              <a:ext cx="323640" cy="324000"/>
            </a:xfrm>
            <a:prstGeom prst="ellipse">
              <a:avLst/>
            </a:prstGeom>
            <a:solidFill>
              <a:srgbClr val="FF0000"/>
            </a:solidFill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18" name="Oval 49"/>
            <p:cNvSpPr/>
            <p:nvPr/>
          </p:nvSpPr>
          <p:spPr>
            <a:xfrm>
              <a:off x="8064720" y="2089080"/>
              <a:ext cx="323640" cy="324000"/>
            </a:xfrm>
            <a:prstGeom prst="ellipse">
              <a:avLst/>
            </a:prstGeom>
            <a:solidFill>
              <a:srgbClr val="FF0000"/>
            </a:solidFill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19" name="Rectangle 60"/>
          <p:cNvSpPr/>
          <p:nvPr/>
        </p:nvSpPr>
        <p:spPr>
          <a:xfrm>
            <a:off x="5435640" y="2540160"/>
            <a:ext cx="431640" cy="736560"/>
          </a:xfrm>
          <a:prstGeom prst="rect">
            <a:avLst/>
          </a:prstGeom>
          <a:solidFill>
            <a:srgbClr val="FF00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0" name="Rectangle 61"/>
          <p:cNvSpPr/>
          <p:nvPr/>
        </p:nvSpPr>
        <p:spPr>
          <a:xfrm>
            <a:off x="5911920" y="2540160"/>
            <a:ext cx="431640" cy="736560"/>
          </a:xfrm>
          <a:prstGeom prst="rect">
            <a:avLst/>
          </a:prstGeom>
          <a:solidFill>
            <a:srgbClr val="FF00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1" name="Rectangle 65"/>
          <p:cNvSpPr/>
          <p:nvPr/>
        </p:nvSpPr>
        <p:spPr>
          <a:xfrm>
            <a:off x="6388200" y="2857680"/>
            <a:ext cx="355680" cy="419040"/>
          </a:xfrm>
          <a:prstGeom prst="rect">
            <a:avLst/>
          </a:prstGeom>
          <a:solidFill>
            <a:srgbClr val="00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2" name="Rectangle 64"/>
          <p:cNvSpPr/>
          <p:nvPr/>
        </p:nvSpPr>
        <p:spPr>
          <a:xfrm>
            <a:off x="7620120" y="2552760"/>
            <a:ext cx="431640" cy="736560"/>
          </a:xfrm>
          <a:prstGeom prst="rect">
            <a:avLst/>
          </a:prstGeom>
          <a:solidFill>
            <a:srgbClr val="FF00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3" name="Rectangle 66"/>
          <p:cNvSpPr/>
          <p:nvPr/>
        </p:nvSpPr>
        <p:spPr>
          <a:xfrm>
            <a:off x="8521560" y="2870280"/>
            <a:ext cx="355680" cy="419040"/>
          </a:xfrm>
          <a:prstGeom prst="rect">
            <a:avLst/>
          </a:prstGeom>
          <a:solidFill>
            <a:srgbClr val="00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4" name="Rectangle 67"/>
          <p:cNvSpPr/>
          <p:nvPr/>
        </p:nvSpPr>
        <p:spPr>
          <a:xfrm>
            <a:off x="8109000" y="2870280"/>
            <a:ext cx="355680" cy="419040"/>
          </a:xfrm>
          <a:prstGeom prst="rect">
            <a:avLst/>
          </a:prstGeom>
          <a:solidFill>
            <a:srgbClr val="00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5" name="Rectangle 68"/>
          <p:cNvSpPr/>
          <p:nvPr/>
        </p:nvSpPr>
        <p:spPr>
          <a:xfrm>
            <a:off x="8331120" y="2438280"/>
            <a:ext cx="355680" cy="419400"/>
          </a:xfrm>
          <a:prstGeom prst="rect">
            <a:avLst/>
          </a:prstGeom>
          <a:solidFill>
            <a:srgbClr val="00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6" name="TextBox 28"/>
          <p:cNvSpPr/>
          <p:nvPr/>
        </p:nvSpPr>
        <p:spPr>
          <a:xfrm>
            <a:off x="1092960" y="1981080"/>
            <a:ext cx="38991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Take a </a:t>
            </a: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small bag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away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from each side.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7" name="TextBox 29"/>
          <p:cNvSpPr/>
          <p:nvPr/>
        </p:nvSpPr>
        <p:spPr>
          <a:xfrm>
            <a:off x="1256040" y="3086280"/>
            <a:ext cx="3572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Take a </a:t>
            </a: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big bag 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away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from each side.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8" name="TextBox 30"/>
          <p:cNvSpPr/>
          <p:nvPr/>
        </p:nvSpPr>
        <p:spPr>
          <a:xfrm>
            <a:off x="956160" y="4863960"/>
            <a:ext cx="45817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We can see that a big bag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is equal to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29" name="TextBox 31"/>
          <p:cNvSpPr/>
          <p:nvPr/>
        </p:nvSpPr>
        <p:spPr>
          <a:xfrm>
            <a:off x="2332800" y="5994360"/>
            <a:ext cx="1284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4 + 4 =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0" name="TextBox 32"/>
          <p:cNvSpPr/>
          <p:nvPr/>
        </p:nvSpPr>
        <p:spPr>
          <a:xfrm>
            <a:off x="3562560" y="5994360"/>
            <a:ext cx="883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8 kg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3" dur="indefinite" restart="never" nodeType="tmRoot">
          <p:childTnLst>
            <p:seq>
              <p:cTn id="84" dur="indefinite" nodeType="mainSeq">
                <p:childTnLst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9" dur="8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90" dur="8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1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xit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" presetClass="exit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6" dur="8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7" dur="8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80"/>
                                        <p:tgtEl>
                                          <p:spTgt spid="1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xit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2" presetClass="exit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23" dur="8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24" dur="8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8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0" dur="8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1" dur="8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2" dur="80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37" dur="8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38" dur="8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8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Rectangle 18"/>
          <p:cNvSpPr/>
          <p:nvPr/>
        </p:nvSpPr>
        <p:spPr>
          <a:xfrm>
            <a:off x="0" y="57240"/>
            <a:ext cx="825480" cy="33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C58C0FF-F57E-48C8-9E17-46E32EA121E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2" name="Rectangle 19"/>
          <p:cNvSpPr/>
          <p:nvPr/>
        </p:nvSpPr>
        <p:spPr>
          <a:xfrm>
            <a:off x="3086280" y="63360"/>
            <a:ext cx="289548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952200" y="742680"/>
            <a:ext cx="624204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Balancing Method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34" name="Picture 3" descr="scottishflag"/>
          <p:cNvPicPr/>
          <p:nvPr/>
        </p:nvPicPr>
        <p:blipFill>
          <a:blip r:embed="rId1"/>
          <a:stretch/>
        </p:blipFill>
        <p:spPr>
          <a:xfrm>
            <a:off x="921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5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6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7" name="Isosceles Triangle 59"/>
          <p:cNvSpPr/>
          <p:nvPr/>
        </p:nvSpPr>
        <p:spPr>
          <a:xfrm>
            <a:off x="7442280" y="2336760"/>
            <a:ext cx="1587600" cy="96516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8" name="Isosceles Triangle 58"/>
          <p:cNvSpPr/>
          <p:nvPr/>
        </p:nvSpPr>
        <p:spPr>
          <a:xfrm>
            <a:off x="5257800" y="2324160"/>
            <a:ext cx="1587600" cy="96516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39" name="Isosceles Triangle 50"/>
          <p:cNvSpPr/>
          <p:nvPr/>
        </p:nvSpPr>
        <p:spPr>
          <a:xfrm>
            <a:off x="6743880" y="2247840"/>
            <a:ext cx="838080" cy="280692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40" name="Group 56"/>
          <p:cNvGrpSpPr/>
          <p:nvPr/>
        </p:nvGrpSpPr>
        <p:grpSpPr>
          <a:xfrm>
            <a:off x="5880240" y="2089080"/>
            <a:ext cx="2508120" cy="324000"/>
            <a:chOff x="5880240" y="2089080"/>
            <a:chExt cx="2508120" cy="324000"/>
          </a:xfrm>
        </p:grpSpPr>
        <p:sp>
          <p:nvSpPr>
            <p:cNvPr id="141" name="Straight Connector 45"/>
            <p:cNvSpPr/>
            <p:nvPr/>
          </p:nvSpPr>
          <p:spPr>
            <a:xfrm>
              <a:off x="6197760" y="2235240"/>
              <a:ext cx="2044800" cy="1440"/>
            </a:xfrm>
            <a:prstGeom prst="line">
              <a:avLst/>
            </a:prstGeom>
            <a:ln w="57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2" name="Oval 48"/>
            <p:cNvSpPr/>
            <p:nvPr/>
          </p:nvSpPr>
          <p:spPr>
            <a:xfrm>
              <a:off x="5880240" y="2089080"/>
              <a:ext cx="323640" cy="324000"/>
            </a:xfrm>
            <a:prstGeom prst="ellipse">
              <a:avLst/>
            </a:prstGeom>
            <a:solidFill>
              <a:srgbClr val="FF0000"/>
            </a:solidFill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43" name="Oval 49"/>
            <p:cNvSpPr/>
            <p:nvPr/>
          </p:nvSpPr>
          <p:spPr>
            <a:xfrm>
              <a:off x="8064720" y="2089080"/>
              <a:ext cx="323640" cy="324000"/>
            </a:xfrm>
            <a:prstGeom prst="ellipse">
              <a:avLst/>
            </a:prstGeom>
            <a:solidFill>
              <a:srgbClr val="FF0000"/>
            </a:solidFill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44" name="Rectangle 60"/>
          <p:cNvSpPr/>
          <p:nvPr/>
        </p:nvSpPr>
        <p:spPr>
          <a:xfrm>
            <a:off x="5435640" y="2540160"/>
            <a:ext cx="431640" cy="736560"/>
          </a:xfrm>
          <a:prstGeom prst="rect">
            <a:avLst/>
          </a:prstGeom>
          <a:solidFill>
            <a:srgbClr val="FF00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P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5" name="Rectangle 61"/>
          <p:cNvSpPr/>
          <p:nvPr/>
        </p:nvSpPr>
        <p:spPr>
          <a:xfrm>
            <a:off x="5911920" y="2540160"/>
            <a:ext cx="431640" cy="736560"/>
          </a:xfrm>
          <a:prstGeom prst="rect">
            <a:avLst/>
          </a:prstGeom>
          <a:solidFill>
            <a:srgbClr val="FF00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P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6" name="Rectangle 65"/>
          <p:cNvSpPr/>
          <p:nvPr/>
        </p:nvSpPr>
        <p:spPr>
          <a:xfrm>
            <a:off x="6388200" y="2857680"/>
            <a:ext cx="355680" cy="419040"/>
          </a:xfrm>
          <a:prstGeom prst="rect">
            <a:avLst/>
          </a:prstGeom>
          <a:solidFill>
            <a:srgbClr val="00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7" name="Rectangle 64"/>
          <p:cNvSpPr/>
          <p:nvPr/>
        </p:nvSpPr>
        <p:spPr>
          <a:xfrm>
            <a:off x="7620120" y="2552760"/>
            <a:ext cx="431640" cy="736560"/>
          </a:xfrm>
          <a:prstGeom prst="rect">
            <a:avLst/>
          </a:prstGeom>
          <a:solidFill>
            <a:srgbClr val="FF00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Tahoma"/>
              </a:rPr>
              <a:t>P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8" name="Rectangle 66"/>
          <p:cNvSpPr/>
          <p:nvPr/>
        </p:nvSpPr>
        <p:spPr>
          <a:xfrm>
            <a:off x="8521560" y="2870280"/>
            <a:ext cx="355680" cy="419040"/>
          </a:xfrm>
          <a:prstGeom prst="rect">
            <a:avLst/>
          </a:prstGeom>
          <a:solidFill>
            <a:srgbClr val="00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49" name="Rectangle 67"/>
          <p:cNvSpPr/>
          <p:nvPr/>
        </p:nvSpPr>
        <p:spPr>
          <a:xfrm>
            <a:off x="8109000" y="2870280"/>
            <a:ext cx="355680" cy="419040"/>
          </a:xfrm>
          <a:prstGeom prst="rect">
            <a:avLst/>
          </a:prstGeom>
          <a:solidFill>
            <a:srgbClr val="00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0" name="Rectangle 68"/>
          <p:cNvSpPr/>
          <p:nvPr/>
        </p:nvSpPr>
        <p:spPr>
          <a:xfrm>
            <a:off x="8331120" y="2438280"/>
            <a:ext cx="355680" cy="419400"/>
          </a:xfrm>
          <a:prstGeom prst="rect">
            <a:avLst/>
          </a:prstGeom>
          <a:solidFill>
            <a:srgbClr val="00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1" name="TextBox 28"/>
          <p:cNvSpPr/>
          <p:nvPr/>
        </p:nvSpPr>
        <p:spPr>
          <a:xfrm>
            <a:off x="924120" y="1981080"/>
            <a:ext cx="4349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Lets solve it using maths.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2" name="TextBox 29"/>
          <p:cNvSpPr/>
          <p:nvPr/>
        </p:nvSpPr>
        <p:spPr>
          <a:xfrm>
            <a:off x="1342080" y="2730600"/>
            <a:ext cx="335592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Let </a:t>
            </a: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P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be the weigh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of a big bag.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3" name="TextBox 30"/>
          <p:cNvSpPr/>
          <p:nvPr/>
        </p:nvSpPr>
        <p:spPr>
          <a:xfrm>
            <a:off x="891720" y="3873600"/>
            <a:ext cx="5001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We know that a small bag = </a:t>
            </a: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4" name="TextBox 31"/>
          <p:cNvSpPr/>
          <p:nvPr/>
        </p:nvSpPr>
        <p:spPr>
          <a:xfrm>
            <a:off x="1888920" y="4584600"/>
            <a:ext cx="1181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2P</a:t>
            </a: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 + 4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5" name="TextBox 32"/>
          <p:cNvSpPr/>
          <p:nvPr/>
        </p:nvSpPr>
        <p:spPr>
          <a:xfrm>
            <a:off x="3284640" y="4584600"/>
            <a:ext cx="1125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P </a:t>
            </a: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+ 12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6" name="Cloud 26"/>
          <p:cNvSpPr/>
          <p:nvPr/>
        </p:nvSpPr>
        <p:spPr>
          <a:xfrm>
            <a:off x="4991040" y="368280"/>
            <a:ext cx="3898800" cy="1612800"/>
          </a:xfrm>
          <a:custGeom>
            <a:avLst/>
            <a:gdLst>
              <a:gd name="textAreaLeft" fmla="*/ 537120 w 3898800"/>
              <a:gd name="textAreaRight" fmla="*/ 3084480 w 3898800"/>
              <a:gd name="textAreaTop" fmla="*/ 243360 h 1612800"/>
              <a:gd name="textAreaBottom" fmla="*/ 1294560 h 1612800"/>
              <a:gd name="GluePoint1X" fmla="*/ 3895651 w 43200"/>
              <a:gd name="GluePoint1Y" fmla="*/ 806450 h 43200"/>
              <a:gd name="GluePoint2X" fmla="*/ 1949450 w 43200"/>
              <a:gd name="GluePoint2Y" fmla="*/ 1611183 h 43200"/>
              <a:gd name="GluePoint3X" fmla="*/ 12094 w 43200"/>
              <a:gd name="GluePoint3Y" fmla="*/ 806450 h 43200"/>
              <a:gd name="GluePoint4X" fmla="*/ 1949450 w 43200"/>
              <a:gd name="GluePoint4Y" fmla="*/ 92219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What symbol should we use for the scales ?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7" name="TextBox 27"/>
          <p:cNvSpPr/>
          <p:nvPr/>
        </p:nvSpPr>
        <p:spPr>
          <a:xfrm>
            <a:off x="2974320" y="4597560"/>
            <a:ext cx="361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8" name="Cloud 33"/>
          <p:cNvSpPr/>
          <p:nvPr/>
        </p:nvSpPr>
        <p:spPr>
          <a:xfrm>
            <a:off x="4622760" y="4381560"/>
            <a:ext cx="3060720" cy="1333440"/>
          </a:xfrm>
          <a:custGeom>
            <a:avLst/>
            <a:gdLst>
              <a:gd name="textAreaLeft" fmla="*/ 421560 w 3060720"/>
              <a:gd name="textAreaRight" fmla="*/ 2421360 w 3060720"/>
              <a:gd name="textAreaTop" fmla="*/ 201240 h 1333440"/>
              <a:gd name="textAreaBottom" fmla="*/ 1070280 h 1333440"/>
              <a:gd name="GluePoint1X" fmla="*/ 3058149 w 43200"/>
              <a:gd name="GluePoint1Y" fmla="*/ 666750 h 43200"/>
              <a:gd name="GluePoint2X" fmla="*/ 1530350 w 43200"/>
              <a:gd name="GluePoint2Y" fmla="*/ 1332080 h 43200"/>
              <a:gd name="GluePoint3X" fmla="*/ 9494 w 43200"/>
              <a:gd name="GluePoint3Y" fmla="*/ 666750 h 43200"/>
              <a:gd name="GluePoint4X" fmla="*/ 1530350 w 43200"/>
              <a:gd name="GluePoint4Y" fmla="*/ 7624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Subtract 4 from each side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59" name="TextBox 34"/>
          <p:cNvSpPr/>
          <p:nvPr/>
        </p:nvSpPr>
        <p:spPr>
          <a:xfrm>
            <a:off x="2581560" y="5003640"/>
            <a:ext cx="442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0" name="TextBox 35"/>
          <p:cNvSpPr/>
          <p:nvPr/>
        </p:nvSpPr>
        <p:spPr>
          <a:xfrm>
            <a:off x="3889800" y="5003640"/>
            <a:ext cx="442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1" name="TextBox 36"/>
          <p:cNvSpPr/>
          <p:nvPr/>
        </p:nvSpPr>
        <p:spPr>
          <a:xfrm>
            <a:off x="2519640" y="5448240"/>
            <a:ext cx="582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2P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2" name="TextBox 37"/>
          <p:cNvSpPr/>
          <p:nvPr/>
        </p:nvSpPr>
        <p:spPr>
          <a:xfrm>
            <a:off x="2974320" y="5448240"/>
            <a:ext cx="361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3" name="TextBox 38"/>
          <p:cNvSpPr/>
          <p:nvPr/>
        </p:nvSpPr>
        <p:spPr>
          <a:xfrm>
            <a:off x="3283560" y="5448240"/>
            <a:ext cx="965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P </a:t>
            </a: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+ 8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4" name="Cloud 39"/>
          <p:cNvSpPr/>
          <p:nvPr/>
        </p:nvSpPr>
        <p:spPr>
          <a:xfrm>
            <a:off x="4813200" y="5143680"/>
            <a:ext cx="3060720" cy="1333440"/>
          </a:xfrm>
          <a:custGeom>
            <a:avLst/>
            <a:gdLst>
              <a:gd name="textAreaLeft" fmla="*/ 421560 w 3060720"/>
              <a:gd name="textAreaRight" fmla="*/ 2421360 w 3060720"/>
              <a:gd name="textAreaTop" fmla="*/ 201240 h 1333440"/>
              <a:gd name="textAreaBottom" fmla="*/ 1070280 h 1333440"/>
              <a:gd name="GluePoint1X" fmla="*/ 3058149 w 43200"/>
              <a:gd name="GluePoint1Y" fmla="*/ 666750 h 43200"/>
              <a:gd name="GluePoint2X" fmla="*/ 1530350 w 43200"/>
              <a:gd name="GluePoint2Y" fmla="*/ 1332080 h 43200"/>
              <a:gd name="GluePoint3X" fmla="*/ 9494 w 43200"/>
              <a:gd name="GluePoint3Y" fmla="*/ 666750 h 43200"/>
              <a:gd name="GluePoint4X" fmla="*/ 1530350 w 43200"/>
              <a:gd name="GluePoint4Y" fmla="*/ 7624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Subtract P from each side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5" name="TextBox 40"/>
          <p:cNvSpPr/>
          <p:nvPr/>
        </p:nvSpPr>
        <p:spPr>
          <a:xfrm>
            <a:off x="2630520" y="5803920"/>
            <a:ext cx="419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-P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6" name="TextBox 41"/>
          <p:cNvSpPr/>
          <p:nvPr/>
        </p:nvSpPr>
        <p:spPr>
          <a:xfrm>
            <a:off x="3176640" y="5803920"/>
            <a:ext cx="419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-P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7" name="TextBox 42"/>
          <p:cNvSpPr/>
          <p:nvPr/>
        </p:nvSpPr>
        <p:spPr>
          <a:xfrm>
            <a:off x="2695320" y="6146640"/>
            <a:ext cx="365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P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8" name="TextBox 43"/>
          <p:cNvSpPr/>
          <p:nvPr/>
        </p:nvSpPr>
        <p:spPr>
          <a:xfrm>
            <a:off x="2990160" y="6146640"/>
            <a:ext cx="361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69" name="TextBox 44"/>
          <p:cNvSpPr/>
          <p:nvPr/>
        </p:nvSpPr>
        <p:spPr>
          <a:xfrm>
            <a:off x="3280320" y="6146640"/>
            <a:ext cx="39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8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170" name="Picture 46" descr="TICK.jpg"/>
          <p:cNvPicPr/>
          <p:nvPr/>
        </p:nvPicPr>
        <p:blipFill>
          <a:blip r:embed="rId3"/>
          <a:stretch/>
        </p:blipFill>
        <p:spPr>
          <a:xfrm>
            <a:off x="5443560" y="5657760"/>
            <a:ext cx="1000080" cy="1005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40" dur="indefinite" restart="never" nodeType="tmRoot">
          <p:childTnLst>
            <p:seq>
              <p:cTn id="141" dur="indefinite" nodeType="mainSeq">
                <p:childTnLst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6" dur="8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7" dur="8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8" dur="8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53" dur="8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54" dur="8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8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0" dur="8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1" dur="8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2" dur="8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7" dur="8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8" dur="8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8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74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79" dur="8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0" dur="8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1" dur="8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86" dur="8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87" dur="8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8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xit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 additive="repl">
                                        <p:cTn id="192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98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" presetClass="exit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2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2" presetClass="exit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6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13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22" presetClass="entr" fill="hold" nodeType="with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16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500"/>
                            </p:stCondLst>
                            <p:childTnLst>
                              <p:par>
                                <p:cTn id="218" presetID="22" presetClass="exit" fill="hold" nodeType="afterEffect" presetSubtype="1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Effect transition="out" filter="wipe(up)">
                                      <p:cBhvr additive="repl">
                                        <p:cTn id="219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25" dur="8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26" dur="8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7" dur="8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32" dur="8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33" dur="8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4" dur="8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39" dur="8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40" dur="8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1" dur="8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46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" presetClass="exit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0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1" dur="500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2" presetClass="exit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4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5"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61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22" presetClass="entr" fill="hold" nodeType="with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64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500"/>
                            </p:stCondLst>
                            <p:childTnLst>
                              <p:par>
                                <p:cTn id="266" presetID="22" presetClass="exit" fill="hold" nodeType="afterEffect" presetSubtype="1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 additive="repl">
                                        <p:cTn id="267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73" dur="8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74" dur="8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5" dur="8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>
                      <p:stCondLst>
                        <p:cond delay="indefinite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80" dur="8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81" dur="8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2" dur="8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287" dur="8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288" dur="8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9" dur="8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94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Isosceles Triangle 58"/>
          <p:cNvSpPr/>
          <p:nvPr/>
        </p:nvSpPr>
        <p:spPr>
          <a:xfrm>
            <a:off x="5207040" y="4089240"/>
            <a:ext cx="1587600" cy="96552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2" name="Rectangle 18"/>
          <p:cNvSpPr/>
          <p:nvPr/>
        </p:nvSpPr>
        <p:spPr>
          <a:xfrm>
            <a:off x="0" y="57240"/>
            <a:ext cx="825480" cy="33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B112BC4-11D1-410E-8E49-F654CC331D56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3" name="Rectangle 19"/>
          <p:cNvSpPr/>
          <p:nvPr/>
        </p:nvSpPr>
        <p:spPr>
          <a:xfrm>
            <a:off x="3086280" y="63360"/>
            <a:ext cx="289548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952200" y="742680"/>
            <a:ext cx="624204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Balancing Method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75" name="Picture 3" descr="scottishflag"/>
          <p:cNvPicPr/>
          <p:nvPr/>
        </p:nvPicPr>
        <p:blipFill>
          <a:blip r:embed="rId1"/>
          <a:stretch/>
        </p:blipFill>
        <p:spPr>
          <a:xfrm>
            <a:off x="921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6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7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8" name="Isosceles Triangle 59"/>
          <p:cNvSpPr/>
          <p:nvPr/>
        </p:nvSpPr>
        <p:spPr>
          <a:xfrm>
            <a:off x="7454880" y="4013280"/>
            <a:ext cx="1587600" cy="96516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79" name="Isosceles Triangle 50"/>
          <p:cNvSpPr/>
          <p:nvPr/>
        </p:nvSpPr>
        <p:spPr>
          <a:xfrm>
            <a:off x="6692760" y="3987720"/>
            <a:ext cx="838440" cy="280692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80" name="Group 56"/>
          <p:cNvGrpSpPr/>
          <p:nvPr/>
        </p:nvGrpSpPr>
        <p:grpSpPr>
          <a:xfrm>
            <a:off x="5829480" y="3828960"/>
            <a:ext cx="2508120" cy="324000"/>
            <a:chOff x="5829480" y="3828960"/>
            <a:chExt cx="2508120" cy="324000"/>
          </a:xfrm>
        </p:grpSpPr>
        <p:sp>
          <p:nvSpPr>
            <p:cNvPr id="181" name="Straight Connector 45"/>
            <p:cNvSpPr/>
            <p:nvPr/>
          </p:nvSpPr>
          <p:spPr>
            <a:xfrm>
              <a:off x="6147000" y="3975120"/>
              <a:ext cx="2044800" cy="1440"/>
            </a:xfrm>
            <a:prstGeom prst="line">
              <a:avLst/>
            </a:prstGeom>
            <a:ln w="57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2" name="Oval 48"/>
            <p:cNvSpPr/>
            <p:nvPr/>
          </p:nvSpPr>
          <p:spPr>
            <a:xfrm>
              <a:off x="5829480" y="3828960"/>
              <a:ext cx="323640" cy="324000"/>
            </a:xfrm>
            <a:prstGeom prst="ellipse">
              <a:avLst/>
            </a:prstGeom>
            <a:solidFill>
              <a:srgbClr val="FF0000"/>
            </a:solidFill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3" name="Oval 49"/>
            <p:cNvSpPr/>
            <p:nvPr/>
          </p:nvSpPr>
          <p:spPr>
            <a:xfrm>
              <a:off x="8013960" y="3828960"/>
              <a:ext cx="323640" cy="324000"/>
            </a:xfrm>
            <a:prstGeom prst="ellipse">
              <a:avLst/>
            </a:prstGeom>
            <a:solidFill>
              <a:srgbClr val="FF0000"/>
            </a:solidFill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84" name="TextBox 69"/>
          <p:cNvSpPr/>
          <p:nvPr/>
        </p:nvSpPr>
        <p:spPr>
          <a:xfrm>
            <a:off x="861480" y="1866960"/>
            <a:ext cx="8196840" cy="149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3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Group of </a:t>
            </a:r>
            <a:r>
              <a:rPr lang="en-GB" sz="23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5</a:t>
            </a:r>
            <a:r>
              <a:rPr lang="en-GB" sz="23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adults and </a:t>
            </a:r>
            <a:r>
              <a:rPr lang="en-GB" sz="23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3</a:t>
            </a:r>
            <a:r>
              <a:rPr lang="en-GB" sz="23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children go to the local swimming.</a:t>
            </a:r>
            <a:endParaRPr lang="en-US" sz="23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3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Another group of </a:t>
            </a:r>
            <a:r>
              <a:rPr lang="en-GB" sz="23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3</a:t>
            </a:r>
            <a:r>
              <a:rPr lang="en-GB" sz="23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adults and </a:t>
            </a:r>
            <a:r>
              <a:rPr lang="en-GB" sz="23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8</a:t>
            </a:r>
            <a:r>
              <a:rPr lang="en-GB" sz="23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children also go swimming.</a:t>
            </a:r>
            <a:endParaRPr lang="en-US" sz="23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3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total cost for each group is the same. </a:t>
            </a:r>
            <a:endParaRPr lang="en-US" sz="23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3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 child’s ticket costs £</a:t>
            </a:r>
            <a:r>
              <a:rPr lang="en-GB" sz="23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2</a:t>
            </a:r>
            <a:r>
              <a:rPr lang="en-GB" sz="23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.</a:t>
            </a:r>
            <a:endParaRPr lang="en-US" sz="23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85" name="TextBox 70"/>
          <p:cNvSpPr/>
          <p:nvPr/>
        </p:nvSpPr>
        <p:spPr>
          <a:xfrm>
            <a:off x="977760" y="3505320"/>
            <a:ext cx="45975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If a child’s ticket costs £</a:t>
            </a:r>
            <a:r>
              <a:rPr lang="en-GB" sz="20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2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. How much for an adult ticket ?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86" name="Group 25"/>
          <p:cNvGrpSpPr/>
          <p:nvPr/>
        </p:nvGrpSpPr>
        <p:grpSpPr>
          <a:xfrm>
            <a:off x="5524560" y="4292640"/>
            <a:ext cx="1181160" cy="330120"/>
            <a:chOff x="5524560" y="4292640"/>
            <a:chExt cx="1181160" cy="330120"/>
          </a:xfrm>
        </p:grpSpPr>
        <p:sp>
          <p:nvSpPr>
            <p:cNvPr id="187" name="Rectangle 31"/>
            <p:cNvSpPr/>
            <p:nvPr/>
          </p:nvSpPr>
          <p:spPr>
            <a:xfrm>
              <a:off x="5524560" y="4292640"/>
              <a:ext cx="304560" cy="33012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a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8" name="Rectangle 32"/>
            <p:cNvSpPr/>
            <p:nvPr/>
          </p:nvSpPr>
          <p:spPr>
            <a:xfrm>
              <a:off x="5969160" y="4292640"/>
              <a:ext cx="266760" cy="33012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a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89" name="Rectangle 33"/>
            <p:cNvSpPr/>
            <p:nvPr/>
          </p:nvSpPr>
          <p:spPr>
            <a:xfrm>
              <a:off x="6363000" y="4292640"/>
              <a:ext cx="342720" cy="33012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90" name="Group 25"/>
          <p:cNvGrpSpPr/>
          <p:nvPr/>
        </p:nvGrpSpPr>
        <p:grpSpPr>
          <a:xfrm>
            <a:off x="5524560" y="3873600"/>
            <a:ext cx="1181160" cy="368280"/>
            <a:chOff x="5524560" y="3873600"/>
            <a:chExt cx="1181160" cy="368280"/>
          </a:xfrm>
        </p:grpSpPr>
        <p:sp>
          <p:nvSpPr>
            <p:cNvPr id="191" name="Rectangle 40"/>
            <p:cNvSpPr/>
            <p:nvPr/>
          </p:nvSpPr>
          <p:spPr>
            <a:xfrm>
              <a:off x="5524560" y="3924360"/>
              <a:ext cx="330120" cy="31752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a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92" name="Rectangle 42"/>
            <p:cNvSpPr/>
            <p:nvPr/>
          </p:nvSpPr>
          <p:spPr>
            <a:xfrm>
              <a:off x="6375600" y="3873600"/>
              <a:ext cx="330120" cy="35568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193" name="Group 25"/>
          <p:cNvGrpSpPr/>
          <p:nvPr/>
        </p:nvGrpSpPr>
        <p:grpSpPr>
          <a:xfrm>
            <a:off x="5537160" y="4724280"/>
            <a:ext cx="1155600" cy="292320"/>
            <a:chOff x="5537160" y="4724280"/>
            <a:chExt cx="1155600" cy="292320"/>
          </a:xfrm>
        </p:grpSpPr>
        <p:sp>
          <p:nvSpPr>
            <p:cNvPr id="194" name="Rectangle 60"/>
            <p:cNvSpPr/>
            <p:nvPr/>
          </p:nvSpPr>
          <p:spPr>
            <a:xfrm>
              <a:off x="5537160" y="4724280"/>
              <a:ext cx="279360" cy="29232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a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95" name="Rectangle 61"/>
            <p:cNvSpPr/>
            <p:nvPr/>
          </p:nvSpPr>
          <p:spPr>
            <a:xfrm>
              <a:off x="5968800" y="4736880"/>
              <a:ext cx="253800" cy="27972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a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196" name="Rectangle 65"/>
            <p:cNvSpPr/>
            <p:nvPr/>
          </p:nvSpPr>
          <p:spPr>
            <a:xfrm>
              <a:off x="6375240" y="4724280"/>
              <a:ext cx="317520" cy="29232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197" name="TextBox 69"/>
          <p:cNvSpPr/>
          <p:nvPr/>
        </p:nvSpPr>
        <p:spPr>
          <a:xfrm>
            <a:off x="1342800" y="4508640"/>
            <a:ext cx="32594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Let </a:t>
            </a: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a</a:t>
            </a: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 be the price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of an adult ticket.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198" name="TextBox 70"/>
          <p:cNvSpPr/>
          <p:nvPr/>
        </p:nvSpPr>
        <p:spPr>
          <a:xfrm>
            <a:off x="897480" y="5651640"/>
            <a:ext cx="5507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We know that a child price = </a:t>
            </a: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£2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199" name="Group 95"/>
          <p:cNvGrpSpPr/>
          <p:nvPr/>
        </p:nvGrpSpPr>
        <p:grpSpPr>
          <a:xfrm>
            <a:off x="7683480" y="3048120"/>
            <a:ext cx="1193760" cy="1498320"/>
            <a:chOff x="7683480" y="3048120"/>
            <a:chExt cx="1193760" cy="1498320"/>
          </a:xfrm>
        </p:grpSpPr>
        <p:grpSp>
          <p:nvGrpSpPr>
            <p:cNvPr id="200" name="Group 81"/>
            <p:cNvGrpSpPr/>
            <p:nvPr/>
          </p:nvGrpSpPr>
          <p:grpSpPr>
            <a:xfrm>
              <a:off x="7683480" y="3048120"/>
              <a:ext cx="1193760" cy="1104840"/>
              <a:chOff x="7683480" y="3048120"/>
              <a:chExt cx="1193760" cy="1104840"/>
            </a:xfrm>
          </p:grpSpPr>
          <p:grpSp>
            <p:nvGrpSpPr>
              <p:cNvPr id="201" name="Group 63"/>
              <p:cNvGrpSpPr/>
              <p:nvPr/>
            </p:nvGrpSpPr>
            <p:grpSpPr>
              <a:xfrm>
                <a:off x="7683480" y="3048120"/>
                <a:ext cx="1181160" cy="723960"/>
                <a:chOff x="7683480" y="3048120"/>
                <a:chExt cx="1181160" cy="723960"/>
              </a:xfrm>
            </p:grpSpPr>
            <p:grpSp>
              <p:nvGrpSpPr>
                <p:cNvPr id="202" name="Group 26"/>
                <p:cNvGrpSpPr/>
                <p:nvPr/>
              </p:nvGrpSpPr>
              <p:grpSpPr>
                <a:xfrm>
                  <a:off x="7683480" y="3429000"/>
                  <a:ext cx="1181160" cy="343080"/>
                  <a:chOff x="7683480" y="3429000"/>
                  <a:chExt cx="1181160" cy="343080"/>
                </a:xfrm>
              </p:grpSpPr>
              <p:sp>
                <p:nvSpPr>
                  <p:cNvPr id="203" name="Rectangle 52"/>
                  <p:cNvSpPr/>
                  <p:nvPr/>
                </p:nvSpPr>
                <p:spPr>
                  <a:xfrm>
                    <a:off x="7683480" y="3429000"/>
                    <a:ext cx="317520" cy="343080"/>
                  </a:xfrm>
                  <a:prstGeom prst="rect">
                    <a:avLst/>
                  </a:prstGeom>
                  <a:solidFill>
                    <a:srgbClr val="00FF00"/>
                  </a:solidFill>
                  <a:ln w="255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tIns="46800" rIns="90000" bIns="46800" anchor="ctr">
                    <a:noAutofit/>
                  </a:bodyPr>
                  <a:p>
                    <a:pPr algn="ctr"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omic Sans MS"/>
                      </a:rPr>
                      <a:t>2</a:t>
                    </a:r>
                    <a:endParaRPr lang="en-US" sz="2000" b="0" u="none" strike="noStrike">
                      <a:solidFill>
                        <a:srgbClr val="FFFFFF"/>
                      </a:solidFill>
                      <a:effectLst/>
                      <a:uFillTx/>
                      <a:latin typeface="Comic Sans MS"/>
                    </a:endParaRPr>
                  </a:p>
                </p:txBody>
              </p:sp>
              <p:sp>
                <p:nvSpPr>
                  <p:cNvPr id="204" name="Rectangle 53"/>
                  <p:cNvSpPr/>
                  <p:nvPr/>
                </p:nvSpPr>
                <p:spPr>
                  <a:xfrm>
                    <a:off x="8572680" y="3441600"/>
                    <a:ext cx="291960" cy="330480"/>
                  </a:xfrm>
                  <a:prstGeom prst="rect">
                    <a:avLst/>
                  </a:prstGeom>
                  <a:solidFill>
                    <a:srgbClr val="FF00FF"/>
                  </a:solidFill>
                  <a:ln w="255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tIns="46800" rIns="90000" bIns="46800" anchor="ctr">
                    <a:noAutofit/>
                  </a:bodyPr>
                  <a:p>
                    <a:pPr algn="ctr"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omic Sans MS"/>
                      </a:rPr>
                      <a:t>a</a:t>
                    </a:r>
                    <a:endParaRPr lang="en-US" sz="2000" b="0" u="none" strike="noStrike">
                      <a:solidFill>
                        <a:srgbClr val="FFFFFF"/>
                      </a:solidFill>
                      <a:effectLst/>
                      <a:uFillTx/>
                      <a:latin typeface="Comic Sans MS"/>
                    </a:endParaRPr>
                  </a:p>
                </p:txBody>
              </p:sp>
              <p:sp>
                <p:nvSpPr>
                  <p:cNvPr id="205" name="Rectangle 54"/>
                  <p:cNvSpPr/>
                  <p:nvPr/>
                </p:nvSpPr>
                <p:spPr>
                  <a:xfrm>
                    <a:off x="8242200" y="3441600"/>
                    <a:ext cx="253800" cy="330480"/>
                  </a:xfrm>
                  <a:prstGeom prst="rect">
                    <a:avLst/>
                  </a:prstGeom>
                  <a:solidFill>
                    <a:srgbClr val="FF00FF"/>
                  </a:solidFill>
                  <a:ln w="255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tIns="46800" rIns="90000" bIns="46800" anchor="ctr">
                    <a:noAutofit/>
                  </a:bodyPr>
                  <a:p>
                    <a:pPr algn="ctr"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omic Sans MS"/>
                      </a:rPr>
                      <a:t>a</a:t>
                    </a:r>
                    <a:endParaRPr lang="en-US" sz="2000" b="0" u="none" strike="noStrike">
                      <a:solidFill>
                        <a:srgbClr val="FFFFFF"/>
                      </a:solidFill>
                      <a:effectLst/>
                      <a:uFillTx/>
                      <a:latin typeface="Comic Sans MS"/>
                    </a:endParaRPr>
                  </a:p>
                </p:txBody>
              </p:sp>
            </p:grpSp>
            <p:grpSp>
              <p:nvGrpSpPr>
                <p:cNvPr id="206" name="Group 26"/>
                <p:cNvGrpSpPr/>
                <p:nvPr/>
              </p:nvGrpSpPr>
              <p:grpSpPr>
                <a:xfrm>
                  <a:off x="7683480" y="3048120"/>
                  <a:ext cx="1181160" cy="343080"/>
                  <a:chOff x="7683480" y="3048120"/>
                  <a:chExt cx="1181160" cy="343080"/>
                </a:xfrm>
              </p:grpSpPr>
              <p:sp>
                <p:nvSpPr>
                  <p:cNvPr id="207" name="Rectangle 56"/>
                  <p:cNvSpPr/>
                  <p:nvPr/>
                </p:nvSpPr>
                <p:spPr>
                  <a:xfrm>
                    <a:off x="7683480" y="3048120"/>
                    <a:ext cx="317520" cy="343080"/>
                  </a:xfrm>
                  <a:prstGeom prst="rect">
                    <a:avLst/>
                  </a:prstGeom>
                  <a:solidFill>
                    <a:srgbClr val="00FF00"/>
                  </a:solidFill>
                  <a:ln w="255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tIns="46800" rIns="90000" bIns="46800" anchor="ctr">
                    <a:noAutofit/>
                  </a:bodyPr>
                  <a:p>
                    <a:pPr algn="ctr"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omic Sans MS"/>
                      </a:rPr>
                      <a:t>2</a:t>
                    </a:r>
                    <a:endParaRPr lang="en-US" sz="2000" b="0" u="none" strike="noStrike">
                      <a:solidFill>
                        <a:srgbClr val="FFFFFF"/>
                      </a:solidFill>
                      <a:effectLst/>
                      <a:uFillTx/>
                      <a:latin typeface="Comic Sans MS"/>
                    </a:endParaRPr>
                  </a:p>
                </p:txBody>
              </p:sp>
              <p:sp>
                <p:nvSpPr>
                  <p:cNvPr id="208" name="Rectangle 57"/>
                  <p:cNvSpPr/>
                  <p:nvPr/>
                </p:nvSpPr>
                <p:spPr>
                  <a:xfrm>
                    <a:off x="8585280" y="3048120"/>
                    <a:ext cx="279360" cy="343080"/>
                  </a:xfrm>
                  <a:prstGeom prst="rect">
                    <a:avLst/>
                  </a:prstGeom>
                  <a:solidFill>
                    <a:srgbClr val="FF00FF"/>
                  </a:solidFill>
                  <a:ln w="255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tIns="46800" rIns="90000" bIns="46800" anchor="ctr">
                    <a:noAutofit/>
                  </a:bodyPr>
                  <a:p>
                    <a:pPr algn="ctr">
                      <a:tabLst>
                        <a:tab pos="0" algn="l"/>
                        <a:tab pos="914400" algn="l"/>
                        <a:tab pos="1828800" algn="l"/>
                        <a:tab pos="2743200" algn="l"/>
                        <a:tab pos="3657600" algn="l"/>
                        <a:tab pos="4572000" algn="l"/>
                        <a:tab pos="5486400" algn="l"/>
                        <a:tab pos="6400800" algn="l"/>
                        <a:tab pos="7315200" algn="l"/>
                        <a:tab pos="8229600" algn="l"/>
                        <a:tab pos="9144000" algn="l"/>
                        <a:tab pos="10058400" algn="l"/>
                      </a:tabLst>
                    </a:pPr>
                    <a:r>
                      <a:rPr lang="en-GB" sz="20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Comic Sans MS"/>
                      </a:rPr>
                      <a:t>a</a:t>
                    </a:r>
                    <a:endParaRPr lang="en-US" sz="2000" b="0" u="none" strike="noStrike">
                      <a:solidFill>
                        <a:srgbClr val="FFFFFF"/>
                      </a:solidFill>
                      <a:effectLst/>
                      <a:uFillTx/>
                      <a:latin typeface="Comic Sans MS"/>
                    </a:endParaRPr>
                  </a:p>
                </p:txBody>
              </p:sp>
            </p:grpSp>
          </p:grpSp>
          <p:grpSp>
            <p:nvGrpSpPr>
              <p:cNvPr id="209" name="Group 26"/>
              <p:cNvGrpSpPr/>
              <p:nvPr/>
            </p:nvGrpSpPr>
            <p:grpSpPr>
              <a:xfrm>
                <a:off x="7696080" y="3810240"/>
                <a:ext cx="1181160" cy="342720"/>
                <a:chOff x="7696080" y="3810240"/>
                <a:chExt cx="1181160" cy="342720"/>
              </a:xfrm>
            </p:grpSpPr>
            <p:sp>
              <p:nvSpPr>
                <p:cNvPr id="210" name="Rectangle 78"/>
                <p:cNvSpPr/>
                <p:nvPr/>
              </p:nvSpPr>
              <p:spPr>
                <a:xfrm>
                  <a:off x="7696080" y="3810240"/>
                  <a:ext cx="317520" cy="342720"/>
                </a:xfrm>
                <a:prstGeom prst="rect">
                  <a:avLst/>
                </a:prstGeom>
                <a:solidFill>
                  <a:srgbClr val="00FF00"/>
                </a:solidFill>
                <a:ln w="255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2000" b="0" u="none" strike="noStrike">
                      <a:solidFill>
                        <a:srgbClr val="000000"/>
                      </a:solidFill>
                      <a:effectLst/>
                      <a:uFillTx/>
                      <a:latin typeface="Comic Sans MS"/>
                    </a:rPr>
                    <a:t>2</a:t>
                  </a: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211" name="Rectangle 79"/>
                <p:cNvSpPr/>
                <p:nvPr/>
              </p:nvSpPr>
              <p:spPr>
                <a:xfrm>
                  <a:off x="8585280" y="3822840"/>
                  <a:ext cx="291960" cy="330120"/>
                </a:xfrm>
                <a:prstGeom prst="rect">
                  <a:avLst/>
                </a:prstGeom>
                <a:solidFill>
                  <a:srgbClr val="00FF00"/>
                </a:solidFill>
                <a:ln w="255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2000" b="0" u="none" strike="noStrike">
                      <a:solidFill>
                        <a:srgbClr val="000000"/>
                      </a:solidFill>
                      <a:effectLst/>
                      <a:uFillTx/>
                      <a:latin typeface="Comic Sans MS"/>
                    </a:rPr>
                    <a:t>2</a:t>
                  </a: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  <p:sp>
              <p:nvSpPr>
                <p:cNvPr id="212" name="Rectangle 80"/>
                <p:cNvSpPr/>
                <p:nvPr/>
              </p:nvSpPr>
              <p:spPr>
                <a:xfrm>
                  <a:off x="8254800" y="3822840"/>
                  <a:ext cx="253800" cy="330120"/>
                </a:xfrm>
                <a:prstGeom prst="rect">
                  <a:avLst/>
                </a:prstGeom>
                <a:solidFill>
                  <a:srgbClr val="00FF00"/>
                </a:solidFill>
                <a:ln w="255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tIns="46800" rIns="90000" bIns="46800" anchor="ctr">
                  <a:noAutofit/>
                </a:bodyPr>
                <a:p>
                  <a:pPr algn="ctr"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2000" b="0" u="none" strike="noStrike">
                      <a:solidFill>
                        <a:srgbClr val="000000"/>
                      </a:solidFill>
                      <a:effectLst/>
                      <a:uFillTx/>
                      <a:latin typeface="Comic Sans MS"/>
                    </a:rPr>
                    <a:t>2</a:t>
                  </a:r>
                  <a:endParaRPr lang="en-US" sz="20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endParaRPr>
                </a:p>
              </p:txBody>
            </p:sp>
          </p:grpSp>
        </p:grpSp>
        <p:grpSp>
          <p:nvGrpSpPr>
            <p:cNvPr id="213" name="Group 26"/>
            <p:cNvGrpSpPr/>
            <p:nvPr/>
          </p:nvGrpSpPr>
          <p:grpSpPr>
            <a:xfrm>
              <a:off x="7696080" y="4203720"/>
              <a:ext cx="1181160" cy="342720"/>
              <a:chOff x="7696080" y="4203720"/>
              <a:chExt cx="1181160" cy="342720"/>
            </a:xfrm>
          </p:grpSpPr>
          <p:sp>
            <p:nvSpPr>
              <p:cNvPr id="214" name="Rectangle 85"/>
              <p:cNvSpPr/>
              <p:nvPr/>
            </p:nvSpPr>
            <p:spPr>
              <a:xfrm>
                <a:off x="7696080" y="4203720"/>
                <a:ext cx="317520" cy="342720"/>
              </a:xfrm>
              <a:prstGeom prst="rect">
                <a:avLst/>
              </a:prstGeom>
              <a:solidFill>
                <a:srgbClr val="00FF00"/>
              </a:solidFill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2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15" name="Rectangle 86"/>
              <p:cNvSpPr/>
              <p:nvPr/>
            </p:nvSpPr>
            <p:spPr>
              <a:xfrm>
                <a:off x="8585280" y="4216320"/>
                <a:ext cx="291960" cy="330120"/>
              </a:xfrm>
              <a:prstGeom prst="rect">
                <a:avLst/>
              </a:prstGeom>
              <a:solidFill>
                <a:srgbClr val="00FF00"/>
              </a:solidFill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2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  <p:sp>
            <p:nvSpPr>
              <p:cNvPr id="216" name="Rectangle 87"/>
              <p:cNvSpPr/>
              <p:nvPr/>
            </p:nvSpPr>
            <p:spPr>
              <a:xfrm>
                <a:off x="8254800" y="4216320"/>
                <a:ext cx="253800" cy="330120"/>
              </a:xfrm>
              <a:prstGeom prst="rect">
                <a:avLst/>
              </a:prstGeom>
              <a:solidFill>
                <a:srgbClr val="00FF00"/>
              </a:solidFill>
              <a:ln w="255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ctr">
                <a:noAutofit/>
              </a:bodyPr>
              <a:p>
                <a:pPr algn="ctr"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0" u="none" strike="noStrike">
                    <a:solidFill>
                      <a:srgbClr val="000000"/>
                    </a:solidFill>
                    <a:effectLst/>
                    <a:uFillTx/>
                    <a:latin typeface="Comic Sans MS"/>
                  </a:rPr>
                  <a:t>2</a:t>
                </a:r>
                <a:endParaRPr lang="en-US" sz="20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endParaRPr>
              </a:p>
            </p:txBody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95" dur="indefinite" restart="never" nodeType="tmRoot">
          <p:childTnLst>
            <p:seq>
              <p:cTn id="296" dur="indefinite" nodeType="mainSeq">
                <p:childTnLst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301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500"/>
                            </p:stCondLst>
                            <p:childTnLst>
                              <p:par>
                                <p:cTn id="303" presetID="22" presetClass="entr" fill="hold" nodeType="after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305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1000"/>
                            </p:stCondLst>
                            <p:childTnLst>
                              <p:par>
                                <p:cTn id="307" presetID="22" presetClass="entr" fill="hold" nodeType="after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309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8" presetClass="emp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320000">
                                      <p:cBhvr>
                                        <p:cTn id="313" dur="2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4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016 1.85185E-006 L 0.00139 0.07037 E">
                                      <p:cBhvr>
                                        <p:cTn id="315" dur="2000" fill="hold"/>
                                        <p:tgtEl>
                                          <p:spTgt spid="186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6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016 -2.96296E-006 L 1.11022E-016 0.06297 E">
                                      <p:cBhvr>
                                        <p:cTn id="317" dur="2000" fill="hold"/>
                                        <p:tgtEl>
                                          <p:spTgt spid="171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18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7 0.0037 L -0.00833 -0.05741 E">
                                      <p:cBhvr>
                                        <p:cTn id="319" dur="2000" fill="hold"/>
                                        <p:tgtEl>
                                          <p:spTgt spid="178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0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2.22222E-006 L 3.33333E-006 0.06481 E">
                                      <p:cBhvr>
                                        <p:cTn id="321" dur="2000" fill="hold"/>
                                        <p:tgtEl>
                                          <p:spTgt spid="193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2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-0.0037 L -4.44444E-006 0.07037 E">
                                      <p:cBhvr>
                                        <p:cTn id="323" dur="2000" fill="hold"/>
                                        <p:tgtEl>
                                          <p:spTgt spid="19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328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9" fill="hold">
                      <p:stCondLst>
                        <p:cond delay="indefinite"/>
                      </p:stCondLst>
                      <p:childTnLst>
                        <p:par>
                          <p:cTn id="330" fill="hold">
                            <p:stCondLst>
                              <p:cond delay="0"/>
                            </p:stCondLst>
                            <p:childTnLst>
                              <p:par>
                                <p:cTn id="331" presetID="8" presetClass="emp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332" dur="2000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3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0.0574 L -0.00694 0.02408 E">
                                      <p:cBhvr>
                                        <p:cTn id="334" dur="2000" fill="hold"/>
                                        <p:tgtEl>
                                          <p:spTgt spid="178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5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016 0.06296 L 1.11022E-016 0.01111 E">
                                      <p:cBhvr>
                                        <p:cTn id="336" dur="2000" fill="hold"/>
                                        <p:tgtEl>
                                          <p:spTgt spid="171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7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0.06296 L 0.00139 0.01666 E">
                                      <p:cBhvr>
                                        <p:cTn id="338" dur="2000" fill="hold"/>
                                        <p:tgtEl>
                                          <p:spTgt spid="193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39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2.22222E-006 L 3.33333E-006 0.06481 E">
                                      <p:cBhvr>
                                        <p:cTn id="340" dur="2000" fill="hold"/>
                                        <p:tgtEl>
                                          <p:spTgt spid="186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1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0.06296 L 0.00139 0.01666 E">
                                      <p:cBhvr>
                                        <p:cTn id="342" dur="2000" fill="hold"/>
                                        <p:tgtEl>
                                          <p:spTgt spid="186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3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2.22222E-006 L 3.33333E-006 0.06481 E">
                                      <p:cBhvr>
                                        <p:cTn id="344" dur="2000" fill="hold"/>
                                        <p:tgtEl>
                                          <p:spTgt spid="19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5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0.06296 L 0.00139 0.01666 E">
                                      <p:cBhvr>
                                        <p:cTn id="346" dur="2000" fill="hold"/>
                                        <p:tgtEl>
                                          <p:spTgt spid="19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7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77 -3.7037E-006 L 0.00138 0.08704 E">
                                      <p:cBhvr>
                                        <p:cTn id="348" dur="2000" fill="hold"/>
                                        <p:tgtEl>
                                          <p:spTgt spid="199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53" dur="8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54" dur="8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5" dur="8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>
                      <p:stCondLst>
                        <p:cond delay="indefinite"/>
                      </p:stCondLst>
                      <p:childTnLst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60" dur="8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61" dur="8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2" dur="80"/>
                                        <p:tgtEl>
                                          <p:spTgt spid="1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Rectangle 18"/>
          <p:cNvSpPr/>
          <p:nvPr/>
        </p:nvSpPr>
        <p:spPr>
          <a:xfrm>
            <a:off x="0" y="57240"/>
            <a:ext cx="825480" cy="33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5466B32-04C6-48E9-B8A8-6E850F56260F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8" name="Rectangle 19"/>
          <p:cNvSpPr/>
          <p:nvPr/>
        </p:nvSpPr>
        <p:spPr>
          <a:xfrm>
            <a:off x="3086280" y="63360"/>
            <a:ext cx="289548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952200" y="742680"/>
            <a:ext cx="624204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Balancing Method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220" name="Picture 3" descr="scottishflag"/>
          <p:cNvPicPr/>
          <p:nvPr/>
        </p:nvPicPr>
        <p:blipFill>
          <a:blip r:embed="rId1"/>
          <a:stretch/>
        </p:blipFill>
        <p:spPr>
          <a:xfrm>
            <a:off x="921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1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2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3" name="TextBox 28"/>
          <p:cNvSpPr/>
          <p:nvPr/>
        </p:nvSpPr>
        <p:spPr>
          <a:xfrm>
            <a:off x="919080" y="1981080"/>
            <a:ext cx="3497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For balance we have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4" name="TextBox 31"/>
          <p:cNvSpPr/>
          <p:nvPr/>
        </p:nvSpPr>
        <p:spPr>
          <a:xfrm>
            <a:off x="1379880" y="2692440"/>
            <a:ext cx="1178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5a</a:t>
            </a: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 + 6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5" name="TextBox 32"/>
          <p:cNvSpPr/>
          <p:nvPr/>
        </p:nvSpPr>
        <p:spPr>
          <a:xfrm>
            <a:off x="2777760" y="2692440"/>
            <a:ext cx="1338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3a </a:t>
            </a: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+ 16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6" name="TextBox 27"/>
          <p:cNvSpPr/>
          <p:nvPr/>
        </p:nvSpPr>
        <p:spPr>
          <a:xfrm>
            <a:off x="2466360" y="2705040"/>
            <a:ext cx="361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7" name="Cloud 33"/>
          <p:cNvSpPr/>
          <p:nvPr/>
        </p:nvSpPr>
        <p:spPr>
          <a:xfrm>
            <a:off x="3606840" y="1460520"/>
            <a:ext cx="3060720" cy="1333440"/>
          </a:xfrm>
          <a:custGeom>
            <a:avLst/>
            <a:gdLst>
              <a:gd name="textAreaLeft" fmla="*/ 421560 w 3060720"/>
              <a:gd name="textAreaRight" fmla="*/ 2421360 w 3060720"/>
              <a:gd name="textAreaTop" fmla="*/ 201240 h 1333440"/>
              <a:gd name="textAreaBottom" fmla="*/ 1070280 h 1333440"/>
              <a:gd name="GluePoint1X" fmla="*/ 3058149 w 43200"/>
              <a:gd name="GluePoint1Y" fmla="*/ 666750 h 43200"/>
              <a:gd name="GluePoint2X" fmla="*/ 1530350 w 43200"/>
              <a:gd name="GluePoint2Y" fmla="*/ 1332080 h 43200"/>
              <a:gd name="GluePoint3X" fmla="*/ 9494 w 43200"/>
              <a:gd name="GluePoint3Y" fmla="*/ 666750 h 43200"/>
              <a:gd name="GluePoint4X" fmla="*/ 1530350 w 43200"/>
              <a:gd name="GluePoint4Y" fmla="*/ 7624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Subtract 6 from each side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8" name="TextBox 34"/>
          <p:cNvSpPr/>
          <p:nvPr/>
        </p:nvSpPr>
        <p:spPr>
          <a:xfrm>
            <a:off x="2073600" y="3111480"/>
            <a:ext cx="442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-6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29" name="TextBox 35"/>
          <p:cNvSpPr/>
          <p:nvPr/>
        </p:nvSpPr>
        <p:spPr>
          <a:xfrm>
            <a:off x="3635640" y="3111480"/>
            <a:ext cx="442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-6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0" name="TextBox 36"/>
          <p:cNvSpPr/>
          <p:nvPr/>
        </p:nvSpPr>
        <p:spPr>
          <a:xfrm>
            <a:off x="2011320" y="3556080"/>
            <a:ext cx="579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5a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1" name="TextBox 37"/>
          <p:cNvSpPr/>
          <p:nvPr/>
        </p:nvSpPr>
        <p:spPr>
          <a:xfrm>
            <a:off x="2466360" y="3556080"/>
            <a:ext cx="361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2" name="TextBox 38"/>
          <p:cNvSpPr/>
          <p:nvPr/>
        </p:nvSpPr>
        <p:spPr>
          <a:xfrm>
            <a:off x="2777760" y="3556080"/>
            <a:ext cx="1338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3a </a:t>
            </a: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+ 10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3" name="Cloud 39"/>
          <p:cNvSpPr/>
          <p:nvPr/>
        </p:nvSpPr>
        <p:spPr>
          <a:xfrm>
            <a:off x="3594240" y="1460520"/>
            <a:ext cx="3060720" cy="1333440"/>
          </a:xfrm>
          <a:custGeom>
            <a:avLst/>
            <a:gdLst>
              <a:gd name="textAreaLeft" fmla="*/ 421560 w 3060720"/>
              <a:gd name="textAreaRight" fmla="*/ 2421360 w 3060720"/>
              <a:gd name="textAreaTop" fmla="*/ 201240 h 1333440"/>
              <a:gd name="textAreaBottom" fmla="*/ 1070280 h 1333440"/>
              <a:gd name="GluePoint1X" fmla="*/ 3058149 w 43200"/>
              <a:gd name="GluePoint1Y" fmla="*/ 666750 h 43200"/>
              <a:gd name="GluePoint2X" fmla="*/ 1530350 w 43200"/>
              <a:gd name="GluePoint2Y" fmla="*/ 1332080 h 43200"/>
              <a:gd name="GluePoint3X" fmla="*/ 9494 w 43200"/>
              <a:gd name="GluePoint3Y" fmla="*/ 666750 h 43200"/>
              <a:gd name="GluePoint4X" fmla="*/ 1530350 w 43200"/>
              <a:gd name="GluePoint4Y" fmla="*/ 7624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Subtract 3a from each side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4" name="TextBox 40"/>
          <p:cNvSpPr/>
          <p:nvPr/>
        </p:nvSpPr>
        <p:spPr>
          <a:xfrm>
            <a:off x="1972800" y="3911760"/>
            <a:ext cx="572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-3a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5" name="TextBox 41"/>
          <p:cNvSpPr/>
          <p:nvPr/>
        </p:nvSpPr>
        <p:spPr>
          <a:xfrm>
            <a:off x="2734920" y="3911760"/>
            <a:ext cx="572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-3a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6" name="TextBox 42"/>
          <p:cNvSpPr/>
          <p:nvPr/>
        </p:nvSpPr>
        <p:spPr>
          <a:xfrm>
            <a:off x="2036520" y="4406760"/>
            <a:ext cx="579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2a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7" name="TextBox 43"/>
          <p:cNvSpPr/>
          <p:nvPr/>
        </p:nvSpPr>
        <p:spPr>
          <a:xfrm>
            <a:off x="2482200" y="4406760"/>
            <a:ext cx="361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38" name="TextBox 44"/>
          <p:cNvSpPr/>
          <p:nvPr/>
        </p:nvSpPr>
        <p:spPr>
          <a:xfrm>
            <a:off x="2773440" y="4406760"/>
            <a:ext cx="557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10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pic>
        <p:nvPicPr>
          <p:cNvPr id="239" name="Picture 46" descr="TICK.jpg"/>
          <p:cNvPicPr/>
          <p:nvPr/>
        </p:nvPicPr>
        <p:blipFill>
          <a:blip r:embed="rId3"/>
          <a:stretch/>
        </p:blipFill>
        <p:spPr>
          <a:xfrm>
            <a:off x="3193920" y="4857840"/>
            <a:ext cx="1006560" cy="1000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0" name="Isosceles Triangle 116"/>
          <p:cNvSpPr/>
          <p:nvPr/>
        </p:nvSpPr>
        <p:spPr>
          <a:xfrm>
            <a:off x="5207040" y="2908440"/>
            <a:ext cx="1587600" cy="96516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1" name="Isosceles Triangle 117"/>
          <p:cNvSpPr/>
          <p:nvPr/>
        </p:nvSpPr>
        <p:spPr>
          <a:xfrm>
            <a:off x="7454880" y="2832120"/>
            <a:ext cx="1587600" cy="96516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42" name="Isosceles Triangle 118"/>
          <p:cNvSpPr/>
          <p:nvPr/>
        </p:nvSpPr>
        <p:spPr>
          <a:xfrm>
            <a:off x="6692760" y="2806560"/>
            <a:ext cx="838440" cy="280692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243" name="Group 56"/>
          <p:cNvGrpSpPr/>
          <p:nvPr/>
        </p:nvGrpSpPr>
        <p:grpSpPr>
          <a:xfrm>
            <a:off x="5829480" y="2647800"/>
            <a:ext cx="2508120" cy="324000"/>
            <a:chOff x="5829480" y="2647800"/>
            <a:chExt cx="2508120" cy="324000"/>
          </a:xfrm>
        </p:grpSpPr>
        <p:sp>
          <p:nvSpPr>
            <p:cNvPr id="244" name="Straight Connector 120"/>
            <p:cNvSpPr/>
            <p:nvPr/>
          </p:nvSpPr>
          <p:spPr>
            <a:xfrm>
              <a:off x="6147000" y="2793960"/>
              <a:ext cx="2044800" cy="1440"/>
            </a:xfrm>
            <a:prstGeom prst="line">
              <a:avLst/>
            </a:prstGeom>
            <a:ln w="57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5360" rIns="90000" bIns="-45360" anchor="t">
              <a:noAutofit/>
            </a:bodyPr>
            <a:p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45" name="Oval 121"/>
            <p:cNvSpPr/>
            <p:nvPr/>
          </p:nvSpPr>
          <p:spPr>
            <a:xfrm>
              <a:off x="5829480" y="2647800"/>
              <a:ext cx="323640" cy="324000"/>
            </a:xfrm>
            <a:prstGeom prst="ellipse">
              <a:avLst/>
            </a:prstGeom>
            <a:solidFill>
              <a:srgbClr val="FF0000"/>
            </a:solidFill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46" name="Oval 122"/>
            <p:cNvSpPr/>
            <p:nvPr/>
          </p:nvSpPr>
          <p:spPr>
            <a:xfrm>
              <a:off x="8013960" y="2647800"/>
              <a:ext cx="323640" cy="324000"/>
            </a:xfrm>
            <a:prstGeom prst="ellipse">
              <a:avLst/>
            </a:prstGeom>
            <a:solidFill>
              <a:srgbClr val="FF0000"/>
            </a:solidFill>
            <a:ln w="572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247" name="Group 161"/>
          <p:cNvGrpSpPr/>
          <p:nvPr/>
        </p:nvGrpSpPr>
        <p:grpSpPr>
          <a:xfrm>
            <a:off x="5524560" y="2743200"/>
            <a:ext cx="710640" cy="698400"/>
            <a:chOff x="5524560" y="2743200"/>
            <a:chExt cx="710640" cy="698400"/>
          </a:xfrm>
        </p:grpSpPr>
        <p:sp>
          <p:nvSpPr>
            <p:cNvPr id="248" name="Rectangle 124"/>
            <p:cNvSpPr/>
            <p:nvPr/>
          </p:nvSpPr>
          <p:spPr>
            <a:xfrm>
              <a:off x="5524560" y="3111480"/>
              <a:ext cx="304560" cy="33012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a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49" name="Rectangle 125"/>
            <p:cNvSpPr/>
            <p:nvPr/>
          </p:nvSpPr>
          <p:spPr>
            <a:xfrm>
              <a:off x="5968800" y="3111480"/>
              <a:ext cx="266400" cy="33012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a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50" name="Rectangle 128"/>
            <p:cNvSpPr/>
            <p:nvPr/>
          </p:nvSpPr>
          <p:spPr>
            <a:xfrm>
              <a:off x="5524560" y="2743200"/>
              <a:ext cx="330120" cy="31752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a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251" name="Rectangle 131"/>
          <p:cNvSpPr/>
          <p:nvPr/>
        </p:nvSpPr>
        <p:spPr>
          <a:xfrm>
            <a:off x="5537160" y="3543480"/>
            <a:ext cx="279360" cy="291960"/>
          </a:xfrm>
          <a:prstGeom prst="rect">
            <a:avLst/>
          </a:prstGeom>
          <a:solidFill>
            <a:srgbClr val="FF00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a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52" name="Rectangle 132"/>
          <p:cNvSpPr/>
          <p:nvPr/>
        </p:nvSpPr>
        <p:spPr>
          <a:xfrm>
            <a:off x="5969160" y="3556080"/>
            <a:ext cx="253800" cy="279360"/>
          </a:xfrm>
          <a:prstGeom prst="rect">
            <a:avLst/>
          </a:prstGeom>
          <a:solidFill>
            <a:srgbClr val="FF00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a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253" name="Group 158"/>
          <p:cNvGrpSpPr/>
          <p:nvPr/>
        </p:nvGrpSpPr>
        <p:grpSpPr>
          <a:xfrm>
            <a:off x="6362640" y="2692440"/>
            <a:ext cx="343080" cy="1143000"/>
            <a:chOff x="6362640" y="2692440"/>
            <a:chExt cx="343080" cy="1143000"/>
          </a:xfrm>
        </p:grpSpPr>
        <p:sp>
          <p:nvSpPr>
            <p:cNvPr id="254" name="Rectangle 126"/>
            <p:cNvSpPr/>
            <p:nvPr/>
          </p:nvSpPr>
          <p:spPr>
            <a:xfrm>
              <a:off x="6362640" y="3111480"/>
              <a:ext cx="343080" cy="33012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55" name="Rectangle 129"/>
            <p:cNvSpPr/>
            <p:nvPr/>
          </p:nvSpPr>
          <p:spPr>
            <a:xfrm>
              <a:off x="6375240" y="2692440"/>
              <a:ext cx="330480" cy="35568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56" name="Rectangle 133"/>
            <p:cNvSpPr/>
            <p:nvPr/>
          </p:nvSpPr>
          <p:spPr>
            <a:xfrm>
              <a:off x="6375240" y="3543480"/>
              <a:ext cx="317880" cy="29196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257" name="Group 160"/>
          <p:cNvGrpSpPr/>
          <p:nvPr/>
        </p:nvGrpSpPr>
        <p:grpSpPr>
          <a:xfrm>
            <a:off x="8242200" y="2286000"/>
            <a:ext cx="622440" cy="723960"/>
            <a:chOff x="8242200" y="2286000"/>
            <a:chExt cx="622440" cy="723960"/>
          </a:xfrm>
        </p:grpSpPr>
        <p:sp>
          <p:nvSpPr>
            <p:cNvPr id="258" name="Rectangle 150"/>
            <p:cNvSpPr/>
            <p:nvPr/>
          </p:nvSpPr>
          <p:spPr>
            <a:xfrm>
              <a:off x="8572320" y="2679840"/>
              <a:ext cx="292320" cy="33012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a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59" name="Rectangle 151"/>
            <p:cNvSpPr/>
            <p:nvPr/>
          </p:nvSpPr>
          <p:spPr>
            <a:xfrm>
              <a:off x="8242200" y="2679840"/>
              <a:ext cx="254160" cy="33012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a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60" name="Rectangle 148"/>
            <p:cNvSpPr/>
            <p:nvPr/>
          </p:nvSpPr>
          <p:spPr>
            <a:xfrm>
              <a:off x="8585280" y="2286000"/>
              <a:ext cx="279360" cy="343080"/>
            </a:xfrm>
            <a:prstGeom prst="rect">
              <a:avLst/>
            </a:prstGeom>
            <a:solidFill>
              <a:srgbClr val="FF00FF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a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grpSp>
        <p:nvGrpSpPr>
          <p:cNvPr id="261" name="Group 159"/>
          <p:cNvGrpSpPr/>
          <p:nvPr/>
        </p:nvGrpSpPr>
        <p:grpSpPr>
          <a:xfrm>
            <a:off x="7683480" y="2286000"/>
            <a:ext cx="330120" cy="1104840"/>
            <a:chOff x="7683480" y="2286000"/>
            <a:chExt cx="330120" cy="1104840"/>
          </a:xfrm>
        </p:grpSpPr>
        <p:sp>
          <p:nvSpPr>
            <p:cNvPr id="262" name="Rectangle 149"/>
            <p:cNvSpPr/>
            <p:nvPr/>
          </p:nvSpPr>
          <p:spPr>
            <a:xfrm>
              <a:off x="7683480" y="2666880"/>
              <a:ext cx="317520" cy="34272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63" name="Rectangle 147"/>
            <p:cNvSpPr/>
            <p:nvPr/>
          </p:nvSpPr>
          <p:spPr>
            <a:xfrm>
              <a:off x="7683480" y="2286000"/>
              <a:ext cx="317520" cy="34272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64" name="Rectangle 142"/>
            <p:cNvSpPr/>
            <p:nvPr/>
          </p:nvSpPr>
          <p:spPr>
            <a:xfrm>
              <a:off x="7696080" y="3048120"/>
              <a:ext cx="317520" cy="34272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265" name="Rectangle 137"/>
          <p:cNvSpPr/>
          <p:nvPr/>
        </p:nvSpPr>
        <p:spPr>
          <a:xfrm>
            <a:off x="7696080" y="3441600"/>
            <a:ext cx="317520" cy="343080"/>
          </a:xfrm>
          <a:prstGeom prst="rect">
            <a:avLst/>
          </a:prstGeom>
          <a:solidFill>
            <a:srgbClr val="00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grpSp>
        <p:nvGrpSpPr>
          <p:cNvPr id="266" name="Group 162"/>
          <p:cNvGrpSpPr/>
          <p:nvPr/>
        </p:nvGrpSpPr>
        <p:grpSpPr>
          <a:xfrm>
            <a:off x="8255160" y="3060720"/>
            <a:ext cx="622080" cy="723960"/>
            <a:chOff x="8255160" y="3060720"/>
            <a:chExt cx="622080" cy="723960"/>
          </a:xfrm>
        </p:grpSpPr>
        <p:sp>
          <p:nvSpPr>
            <p:cNvPr id="267" name="Rectangle 143"/>
            <p:cNvSpPr/>
            <p:nvPr/>
          </p:nvSpPr>
          <p:spPr>
            <a:xfrm>
              <a:off x="8585280" y="3060720"/>
              <a:ext cx="291960" cy="33012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68" name="Rectangle 144"/>
            <p:cNvSpPr/>
            <p:nvPr/>
          </p:nvSpPr>
          <p:spPr>
            <a:xfrm>
              <a:off x="8255160" y="3060720"/>
              <a:ext cx="253800" cy="33012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  <p:sp>
          <p:nvSpPr>
            <p:cNvPr id="269" name="Rectangle 138"/>
            <p:cNvSpPr/>
            <p:nvPr/>
          </p:nvSpPr>
          <p:spPr>
            <a:xfrm>
              <a:off x="8585280" y="3454560"/>
              <a:ext cx="291960" cy="330120"/>
            </a:xfrm>
            <a:prstGeom prst="rect">
              <a:avLst/>
            </a:prstGeom>
            <a:solidFill>
              <a:srgbClr val="00FF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ctr">
              <a:noAutofit/>
            </a:bodyPr>
            <a:p>
              <a:pPr algn="ct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2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Comic Sans MS"/>
              </a:endParaRPr>
            </a:p>
          </p:txBody>
        </p:sp>
      </p:grpSp>
      <p:sp>
        <p:nvSpPr>
          <p:cNvPr id="270" name="Rectangle 139"/>
          <p:cNvSpPr/>
          <p:nvPr/>
        </p:nvSpPr>
        <p:spPr>
          <a:xfrm>
            <a:off x="8255160" y="3454560"/>
            <a:ext cx="253800" cy="330120"/>
          </a:xfrm>
          <a:prstGeom prst="rect">
            <a:avLst/>
          </a:prstGeom>
          <a:solidFill>
            <a:srgbClr val="00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1" name="Cloud 152"/>
          <p:cNvSpPr/>
          <p:nvPr/>
        </p:nvSpPr>
        <p:spPr>
          <a:xfrm>
            <a:off x="3759120" y="4089240"/>
            <a:ext cx="3060720" cy="1333800"/>
          </a:xfrm>
          <a:custGeom>
            <a:avLst/>
            <a:gdLst>
              <a:gd name="textAreaLeft" fmla="*/ 421560 w 3060720"/>
              <a:gd name="textAreaRight" fmla="*/ 2421360 w 3060720"/>
              <a:gd name="textAreaTop" fmla="*/ 201240 h 1333800"/>
              <a:gd name="textAreaBottom" fmla="*/ 1070640 h 1333800"/>
              <a:gd name="GluePoint1X" fmla="*/ 3058149 w 43200"/>
              <a:gd name="GluePoint1Y" fmla="*/ 666750 h 43200"/>
              <a:gd name="GluePoint2X" fmla="*/ 1530350 w 43200"/>
              <a:gd name="GluePoint2Y" fmla="*/ 1332080 h 43200"/>
              <a:gd name="GluePoint3X" fmla="*/ 9494 w 43200"/>
              <a:gd name="GluePoint3Y" fmla="*/ 666750 h 43200"/>
              <a:gd name="GluePoint4X" fmla="*/ 1530350 w 43200"/>
              <a:gd name="GluePoint4Y" fmla="*/ 7624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Divide each side by 2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2" name="TextBox 153"/>
          <p:cNvSpPr/>
          <p:nvPr/>
        </p:nvSpPr>
        <p:spPr>
          <a:xfrm>
            <a:off x="2276280" y="5041800"/>
            <a:ext cx="362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00FF"/>
                </a:solidFill>
                <a:effectLst/>
                <a:uFillTx/>
                <a:latin typeface="Comic Sans MS"/>
              </a:rPr>
              <a:t>a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3" name="TextBox 154"/>
          <p:cNvSpPr/>
          <p:nvPr/>
        </p:nvSpPr>
        <p:spPr>
          <a:xfrm>
            <a:off x="2532960" y="5041800"/>
            <a:ext cx="361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=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4" name="TextBox 155"/>
          <p:cNvSpPr/>
          <p:nvPr/>
        </p:nvSpPr>
        <p:spPr>
          <a:xfrm>
            <a:off x="2823120" y="5041800"/>
            <a:ext cx="3974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5" name="TextBox 156"/>
          <p:cNvSpPr/>
          <p:nvPr/>
        </p:nvSpPr>
        <p:spPr>
          <a:xfrm>
            <a:off x="1309680" y="6172200"/>
            <a:ext cx="4133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Adult ticket price is </a:t>
            </a:r>
            <a:r>
              <a:rPr lang="en-GB" sz="28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£5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6" name="Rectangle 163"/>
          <p:cNvSpPr/>
          <p:nvPr/>
        </p:nvSpPr>
        <p:spPr>
          <a:xfrm>
            <a:off x="8597880" y="3454560"/>
            <a:ext cx="254160" cy="330120"/>
          </a:xfrm>
          <a:prstGeom prst="rect">
            <a:avLst/>
          </a:prstGeom>
          <a:solidFill>
            <a:srgbClr val="00FF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1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63" dur="indefinite" restart="never" nodeType="tmRoot">
          <p:childTnLst>
            <p:seq>
              <p:cTn id="364" dur="indefinite" nodeType="mainSeq">
                <p:childTnLst>
                  <p:par>
                    <p:cTn id="365" fill="hold">
                      <p:stCondLst>
                        <p:cond delay="indefinite"/>
                      </p:stCondLst>
                      <p:childTnLst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69" dur="8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70" dur="8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1" dur="8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2" fill="hold">
                      <p:stCondLst>
                        <p:cond delay="indefinite"/>
                      </p:stCondLst>
                      <p:childTnLst>
                        <p:par>
                          <p:cTn id="373" fill="hold">
                            <p:stCondLst>
                              <p:cond delay="0"/>
                            </p:stCondLst>
                            <p:childTnLst>
                              <p:par>
                                <p:cTn id="37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76" dur="8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77" dur="8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8" dur="80"/>
                                        <p:tgtEl>
                                          <p:spTgt spid="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9" fill="hold">
                      <p:stCondLst>
                        <p:cond delay="indefinite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83" dur="80"/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84" dur="80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5" dur="80"/>
                                        <p:tgtEl>
                                          <p:spTgt spid="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6" fill="hold">
                      <p:stCondLst>
                        <p:cond delay="indefinite"/>
                      </p:stCondLst>
                      <p:childTnLst>
                        <p:par>
                          <p:cTn id="387" fill="hold">
                            <p:stCondLst>
                              <p:cond delay="0"/>
                            </p:stCondLst>
                            <p:childTnLst>
                              <p:par>
                                <p:cTn id="38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90" dur="8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91" dur="8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2" dur="8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22" presetClass="entr" fill="hold" nodeType="clickEffect" presetSubtype="1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97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8" fill="hold">
                      <p:stCondLst>
                        <p:cond delay="indefinite"/>
                      </p:stCondLst>
                      <p:childTnLst>
                        <p:par>
                          <p:cTn id="399" fill="hold">
                            <p:stCondLst>
                              <p:cond delay="0"/>
                            </p:stCondLst>
                            <p:childTnLst>
                              <p:par>
                                <p:cTn id="400" presetID="2" presetClass="exit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1" dur="50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2" dur="500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2" presetClass="exit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5" dur="50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6" dur="50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8" fill="hold">
                      <p:stCondLst>
                        <p:cond delay="indefinite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12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3" presetID="22" presetClass="entr" fill="hold" nodeType="with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15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500"/>
                            </p:stCondLst>
                            <p:childTnLst>
                              <p:par>
                                <p:cTn id="417" presetID="22" presetClass="exit" fill="hold" nodeType="afterEffect" presetSubtype="1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Effect transition="out" filter="wipe(up)">
                                      <p:cBhvr additive="repl">
                                        <p:cTn id="418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0" fill="hold">
                      <p:stCondLst>
                        <p:cond delay="indefinite"/>
                      </p:stCondLst>
                      <p:childTnLst>
                        <p:par>
                          <p:cTn id="421" fill="hold">
                            <p:stCondLst>
                              <p:cond delay="0"/>
                            </p:stCondLst>
                            <p:childTnLst>
                              <p:par>
                                <p:cTn id="42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24" dur="8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25" dur="8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6" dur="80"/>
                                        <p:tgtEl>
                                          <p:spTgt spid="2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7" fill="hold">
                      <p:stCondLst>
                        <p:cond delay="indefinite"/>
                      </p:stCondLst>
                      <p:childTnLst>
                        <p:par>
                          <p:cTn id="428" fill="hold">
                            <p:stCondLst>
                              <p:cond delay="0"/>
                            </p:stCondLst>
                            <p:childTnLst>
                              <p:par>
                                <p:cTn id="42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31" dur="8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32" dur="8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3" dur="8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4" fill="hold">
                      <p:stCondLst>
                        <p:cond delay="indefinite"/>
                      </p:stCondLst>
                      <p:childTnLst>
                        <p:par>
                          <p:cTn id="435" fill="hold">
                            <p:stCondLst>
                              <p:cond delay="0"/>
                            </p:stCondLst>
                            <p:childTnLst>
                              <p:par>
                                <p:cTn id="43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38" dur="80"/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39" dur="80"/>
                                        <p:tgtEl>
                                          <p:spTgt spid="2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0" dur="80"/>
                                        <p:tgtEl>
                                          <p:spTgt spid="2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1" fill="hold">
                      <p:stCondLst>
                        <p:cond delay="indefinite"/>
                      </p:stCondLst>
                      <p:childTnLst>
                        <p:par>
                          <p:cTn id="442" fill="hold">
                            <p:stCondLst>
                              <p:cond delay="0"/>
                            </p:stCondLst>
                            <p:childTnLst>
                              <p:par>
                                <p:cTn id="443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45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6" fill="hold">
                      <p:stCondLst>
                        <p:cond delay="indefinite"/>
                      </p:stCondLst>
                      <p:childTnLst>
                        <p:par>
                          <p:cTn id="447" fill="hold">
                            <p:stCondLst>
                              <p:cond delay="0"/>
                            </p:stCondLst>
                            <p:childTnLst>
                              <p:par>
                                <p:cTn id="448" presetID="2" presetClass="exit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9" dur="500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0" dur="500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2" presetID="2" presetClass="exit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3" dur="5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4" dur="500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6" fill="hold">
                      <p:stCondLst>
                        <p:cond delay="indefinite"/>
                      </p:stCondLst>
                      <p:childTnLst>
                        <p:par>
                          <p:cTn id="457" fill="hold">
                            <p:stCondLst>
                              <p:cond delay="0"/>
                            </p:stCondLst>
                            <p:childTnLst>
                              <p:par>
                                <p:cTn id="45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60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1" presetID="22" presetClass="entr" fill="hold" nodeType="with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63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>
                            <p:stCondLst>
                              <p:cond delay="500"/>
                            </p:stCondLst>
                            <p:childTnLst>
                              <p:par>
                                <p:cTn id="465" presetID="22" presetClass="exit" fill="hold" nodeType="afterEffect" presetSubtype="1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 additive="repl">
                                        <p:cTn id="466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8" fill="hold">
                      <p:stCondLst>
                        <p:cond delay="indefinite"/>
                      </p:stCondLst>
                      <p:childTnLst>
                        <p:par>
                          <p:cTn id="469" fill="hold">
                            <p:stCondLst>
                              <p:cond delay="0"/>
                            </p:stCondLst>
                            <p:childTnLst>
                              <p:par>
                                <p:cTn id="47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72" dur="80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73" dur="80"/>
                                        <p:tgtEl>
                                          <p:spTgt spid="2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4" dur="80"/>
                                        <p:tgtEl>
                                          <p:spTgt spid="2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5" fill="hold">
                      <p:stCondLst>
                        <p:cond delay="indefinite"/>
                      </p:stCondLst>
                      <p:childTnLst>
                        <p:par>
                          <p:cTn id="476" fill="hold">
                            <p:stCondLst>
                              <p:cond delay="0"/>
                            </p:stCondLst>
                            <p:childTnLst>
                              <p:par>
                                <p:cTn id="47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79" dur="8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80" dur="8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1" dur="8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2" fill="hold">
                      <p:stCondLst>
                        <p:cond delay="indefinite"/>
                      </p:stCondLst>
                      <p:childTnLst>
                        <p:par>
                          <p:cTn id="483" fill="hold">
                            <p:stCondLst>
                              <p:cond delay="0"/>
                            </p:stCondLst>
                            <p:childTnLst>
                              <p:par>
                                <p:cTn id="48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486" dur="8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487" dur="8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8" dur="80"/>
                                        <p:tgtEl>
                                          <p:spTgt spid="2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9" fill="hold">
                      <p:stCondLst>
                        <p:cond delay="indefinite"/>
                      </p:stCondLst>
                      <p:childTnLst>
                        <p:par>
                          <p:cTn id="490" fill="hold">
                            <p:stCondLst>
                              <p:cond delay="0"/>
                            </p:stCondLst>
                            <p:childTnLst>
                              <p:par>
                                <p:cTn id="491" presetID="22" presetClass="entr" fill="hold" nodeType="clickEffect" presetSubtype="1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493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4" fill="hold">
                      <p:stCondLst>
                        <p:cond delay="indefinite"/>
                      </p:stCondLst>
                      <p:childTnLst>
                        <p:par>
                          <p:cTn id="495" fill="hold">
                            <p:stCondLst>
                              <p:cond delay="0"/>
                            </p:stCondLst>
                            <p:childTnLst>
                              <p:par>
                                <p:cTn id="496" presetID="2" presetClass="exit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7" dur="50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8" dur="500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0" fill="hold">
                      <p:stCondLst>
                        <p:cond delay="indefinite"/>
                      </p:stCondLst>
                      <p:childTnLst>
                        <p:par>
                          <p:cTn id="501" fill="hold">
                            <p:stCondLst>
                              <p:cond delay="0"/>
                            </p:stCondLst>
                            <p:childTnLst>
                              <p:par>
                                <p:cTn id="502" presetID="2" presetClass="exit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3" dur="50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4" dur="500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6" fill="hold">
                            <p:stCondLst>
                              <p:cond delay="500"/>
                            </p:stCondLst>
                            <p:childTnLst>
                              <p:par>
                                <p:cTn id="507" presetID="2" presetClass="entr" fill="hold" nodeType="after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9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0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1" fill="hold">
                      <p:stCondLst>
                        <p:cond delay="indefinite"/>
                      </p:stCondLst>
                      <p:childTnLst>
                        <p:par>
                          <p:cTn id="512" fill="hold">
                            <p:stCondLst>
                              <p:cond delay="0"/>
                            </p:stCondLst>
                            <p:childTnLst>
                              <p:par>
                                <p:cTn id="51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15" dur="8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16" dur="8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7" dur="80"/>
                                        <p:tgtEl>
                                          <p:spTgt spid="2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8" fill="hold">
                      <p:stCondLst>
                        <p:cond delay="indefinite"/>
                      </p:stCondLst>
                      <p:childTnLst>
                        <p:par>
                          <p:cTn id="519" fill="hold">
                            <p:stCondLst>
                              <p:cond delay="0"/>
                            </p:stCondLst>
                            <p:childTnLst>
                              <p:par>
                                <p:cTn id="52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22" dur="80"/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23" dur="80"/>
                                        <p:tgtEl>
                                          <p:spTgt spid="2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4" dur="80"/>
                                        <p:tgtEl>
                                          <p:spTgt spid="2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5" fill="hold">
                      <p:stCondLst>
                        <p:cond delay="indefinite"/>
                      </p:stCondLst>
                      <p:childTnLst>
                        <p:par>
                          <p:cTn id="526" fill="hold">
                            <p:stCondLst>
                              <p:cond delay="0"/>
                            </p:stCondLst>
                            <p:childTnLst>
                              <p:par>
                                <p:cTn id="52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29" dur="80"/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30" dur="80"/>
                                        <p:tgtEl>
                                          <p:spTgt spid="2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1" dur="80"/>
                                        <p:tgtEl>
                                          <p:spTgt spid="2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2" fill="hold">
                            <p:stCondLst>
                              <p:cond delay="80"/>
                            </p:stCondLst>
                            <p:childTnLst>
                              <p:par>
                                <p:cTn id="533" presetID="22" presetClass="exit" fill="hold" nodeType="afterEffect" presetSubtype="1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Effect transition="out" filter="wipe(up)">
                                      <p:cBhvr additive="repl">
                                        <p:cTn id="534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6" fill="hold">
                      <p:stCondLst>
                        <p:cond delay="indefinite"/>
                      </p:stCondLst>
                      <p:childTnLst>
                        <p:par>
                          <p:cTn id="537" fill="hold">
                            <p:stCondLst>
                              <p:cond delay="0"/>
                            </p:stCondLst>
                            <p:childTnLst>
                              <p:par>
                                <p:cTn id="538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540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1" fill="hold">
                      <p:stCondLst>
                        <p:cond delay="indefinite"/>
                      </p:stCondLst>
                      <p:childTnLst>
                        <p:par>
                          <p:cTn id="542" fill="hold">
                            <p:stCondLst>
                              <p:cond delay="0"/>
                            </p:stCondLst>
                            <p:childTnLst>
                              <p:par>
                                <p:cTn id="54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45" dur="8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46" dur="8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7" dur="8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Rectangle 18"/>
          <p:cNvSpPr/>
          <p:nvPr/>
        </p:nvSpPr>
        <p:spPr>
          <a:xfrm>
            <a:off x="0" y="57240"/>
            <a:ext cx="825480" cy="33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B506A60-4CA6-4476-B686-A18495B2A99C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11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8" name="Rectangle 19"/>
          <p:cNvSpPr/>
          <p:nvPr/>
        </p:nvSpPr>
        <p:spPr>
          <a:xfrm>
            <a:off x="3086280" y="63360"/>
            <a:ext cx="2895480" cy="3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 Lafferty Maths Dept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79" name="PlaceHolder 1"/>
          <p:cNvSpPr>
            <a:spLocks noGrp="1"/>
          </p:cNvSpPr>
          <p:nvPr>
            <p:ph type="title"/>
          </p:nvPr>
        </p:nvSpPr>
        <p:spPr>
          <a:xfrm>
            <a:off x="952200" y="742680"/>
            <a:ext cx="6242040" cy="69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Balancing Method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280" name="Picture 3" descr="scottishflag"/>
          <p:cNvPicPr/>
          <p:nvPr/>
        </p:nvPicPr>
        <p:blipFill>
          <a:blip r:embed="rId1"/>
          <a:stretch/>
        </p:blipFill>
        <p:spPr>
          <a:xfrm>
            <a:off x="921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1" name="Picture 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2" name="Text Box 11"/>
          <p:cNvSpPr/>
          <p:nvPr/>
        </p:nvSpPr>
        <p:spPr>
          <a:xfrm rot="16200000">
            <a:off x="-1541160" y="416016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  <p:sp>
        <p:nvSpPr>
          <p:cNvPr id="283" name="TextBox 61"/>
          <p:cNvSpPr/>
          <p:nvPr/>
        </p:nvSpPr>
        <p:spPr>
          <a:xfrm>
            <a:off x="801720" y="2768760"/>
            <a:ext cx="8346960" cy="22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It would be far too time consuming to draw out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the balancing scales each time.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We will now review how to use the rules for solving equations.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Comic Sans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48" dur="indefinite" restart="never" nodeType="tmRoot">
          <p:childTnLst>
            <p:seq>
              <p:cTn id="549" dur="indefinite" nodeType="mainSeq">
                <p:childTnLst>
                  <p:par>
                    <p:cTn id="550" fill="hold">
                      <p:stCondLst>
                        <p:cond delay="indefinite"/>
                      </p:stCondLst>
                      <p:childTnLst>
                        <p:par>
                          <p:cTn id="551" fill="hold">
                            <p:stCondLst>
                              <p:cond delay="0"/>
                            </p:stCondLst>
                            <p:childTnLst>
                              <p:par>
                                <p:cTn id="55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54" dur="80"/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55" dur="80"/>
                                        <p:tgtEl>
                                          <p:spTgt spid="2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6" dur="80"/>
                                        <p:tgtEl>
                                          <p:spTgt spid="2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2881</TotalTime>
  <Application>LibreOffice/26.2.3.2$Linux_X86_64 LibreOffice_project/620$Build-2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2005-04-06T16:52:43Z</dcterms:created>
  <dc:creator>UOS</dc:creator>
  <dc:description/>
  <dc:language>en-US</dc:language>
  <cp:lastModifiedBy>Bernie</cp:lastModifiedBy>
  <dcterms:modified xsi:type="dcterms:W3CDTF">2017-03-28T19:08:37Z</dcterms:modified>
  <cp:revision>270</cp:revision>
  <dc:subject/>
  <dc:title>Slide 1</dc:title>
</cp:coreProperties>
</file>