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theme/theme15.xml" ContentType="application/vnd.openxmlformats-officedocument.theme+xml"/>
  <Override PartName="/ppt/slideLayouts/slideLayout36.xml" ContentType="application/vnd.openxmlformats-officedocument.presentationml.slideLayout+xml"/>
  <Override PartName="/ppt/theme/theme16.xml" ContentType="application/vnd.openxmlformats-officedocument.theme+xml"/>
  <Override PartName="/ppt/slideLayouts/slideLayout37.xml" ContentType="application/vnd.openxmlformats-officedocument.presentationml.slideLayout+xml"/>
  <Override PartName="/ppt/theme/theme17.xml" ContentType="application/vnd.openxmlformats-officedocument.theme+xml"/>
  <Override PartName="/ppt/slideLayouts/slideLayout38.xml" ContentType="application/vnd.openxmlformats-officedocument.presentationml.slideLayout+xml"/>
  <Override PartName="/ppt/theme/theme18.xml" ContentType="application/vnd.openxmlformats-officedocument.theme+xml"/>
  <Override PartName="/ppt/slideLayouts/slideLayout39.xml" ContentType="application/vnd.openxmlformats-officedocument.presentationml.slideLayout+xml"/>
  <Override PartName="/ppt/theme/theme19.xml" ContentType="application/vnd.openxmlformats-officedocument.theme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theme/theme21.xml" ContentType="application/vnd.openxmlformats-officedocument.theme+xml"/>
  <Override PartName="/ppt/slideLayouts/slideLayout42.xml" ContentType="application/vnd.openxmlformats-officedocument.presentationml.slideLayout+xml"/>
  <Override PartName="/ppt/theme/theme22.xml" ContentType="application/vnd.openxmlformats-officedocument.theme+xml"/>
  <Override PartName="/ppt/slideLayouts/slideLayout43.xml" ContentType="application/vnd.openxmlformats-officedocument.presentationml.slideLayout+xml"/>
  <Override PartName="/ppt/theme/theme23.xml" ContentType="application/vnd.openxmlformats-officedocument.theme+xml"/>
  <Override PartName="/ppt/slideLayouts/slideLayout44.xml" ContentType="application/vnd.openxmlformats-officedocument.presentationml.slideLayout+xml"/>
  <Override PartName="/ppt/theme/theme24.xml" ContentType="application/vnd.openxmlformats-officedocument.theme+xml"/>
  <Override PartName="/ppt/slideLayouts/slideLayout45.xml" ContentType="application/vnd.openxmlformats-officedocument.presentationml.slideLayout+xml"/>
  <Override PartName="/ppt/theme/theme25.xml" ContentType="application/vnd.openxmlformats-officedocument.theme+xml"/>
  <Override PartName="/ppt/slideLayouts/slideLayout46.xml" ContentType="application/vnd.openxmlformats-officedocument.presentationml.slideLayout+xml"/>
  <Override PartName="/ppt/theme/theme26.xml" ContentType="application/vnd.openxmlformats-officedocument.theme+xml"/>
  <Override PartName="/ppt/slideLayouts/slideLayout47.xml" ContentType="application/vnd.openxmlformats-officedocument.presentationml.slideLayout+xml"/>
  <Override PartName="/ppt/theme/theme27.xml" ContentType="application/vnd.openxmlformats-officedocument.theme+xml"/>
  <Override PartName="/ppt/slideLayouts/slideLayout48.xml" ContentType="application/vnd.openxmlformats-officedocument.presentationml.slideLayout+xml"/>
  <Override PartName="/ppt/theme/theme28.xml" ContentType="application/vnd.openxmlformats-officedocument.theme+xml"/>
  <Override PartName="/ppt/slideLayouts/slideLayout49.xml" ContentType="application/vnd.openxmlformats-officedocument.presentationml.slideLayout+xml"/>
  <Override PartName="/ppt/theme/theme29.xml" ContentType="application/vnd.openxmlformats-officedocument.theme+xml"/>
  <Override PartName="/ppt/slideLayouts/slideLayout50.xml" ContentType="application/vnd.openxmlformats-officedocument.presentationml.slideLayout+xml"/>
  <Override PartName="/ppt/theme/theme30.xml" ContentType="application/vnd.openxmlformats-officedocument.theme+xml"/>
  <Override PartName="/ppt/slideLayouts/slideLayout51.xml" ContentType="application/vnd.openxmlformats-officedocument.presentationml.slideLayout+xml"/>
  <Override PartName="/ppt/theme/theme31.xml" ContentType="application/vnd.openxmlformats-officedocument.theme+xml"/>
  <Override PartName="/ppt/slideLayouts/slideLayout52.xml" ContentType="application/vnd.openxmlformats-officedocument.presentationml.slideLayout+xml"/>
  <Override PartName="/ppt/theme/theme32.xml" ContentType="application/vnd.openxmlformats-officedocument.theme+xml"/>
  <Override PartName="/ppt/slideLayouts/slideLayout53.xml" ContentType="application/vnd.openxmlformats-officedocument.presentationml.slideLayout+xml"/>
  <Override PartName="/ppt/theme/theme33.xml" ContentType="application/vnd.openxmlformats-officedocument.theme+xml"/>
  <Override PartName="/ppt/slideLayouts/slideLayout54.xml" ContentType="application/vnd.openxmlformats-officedocument.presentationml.slideLayout+xml"/>
  <Override PartName="/ppt/theme/theme34.xml" ContentType="application/vnd.openxmlformats-officedocument.theme+xml"/>
  <Override PartName="/ppt/slideLayouts/slideLayout55.xml" ContentType="application/vnd.openxmlformats-officedocument.presentationml.slideLayout+xml"/>
  <Override PartName="/ppt/theme/theme35.xml" ContentType="application/vnd.openxmlformats-officedocument.theme+xml"/>
  <Override PartName="/ppt/slideLayouts/slideLayout56.xml" ContentType="application/vnd.openxmlformats-officedocument.presentationml.slideLayout+xml"/>
  <Override PartName="/ppt/theme/theme36.xml" ContentType="application/vnd.openxmlformats-officedocument.theme+xml"/>
  <Override PartName="/ppt/slideLayouts/slideLayout57.xml" ContentType="application/vnd.openxmlformats-officedocument.presentationml.slideLayout+xml"/>
  <Override PartName="/ppt/theme/theme37.xml" ContentType="application/vnd.openxmlformats-officedocument.theme+xml"/>
  <Override PartName="/ppt/slideLayouts/slideLayout58.xml" ContentType="application/vnd.openxmlformats-officedocument.presentationml.slideLayout+xml"/>
  <Override PartName="/ppt/theme/theme38.xml" ContentType="application/vnd.openxmlformats-officedocument.theme+xml"/>
  <Override PartName="/ppt/slideLayouts/slideLayout59.xml" ContentType="application/vnd.openxmlformats-officedocument.presentationml.slideLayout+xml"/>
  <Override PartName="/ppt/theme/theme39.xml" ContentType="application/vnd.openxmlformats-officedocument.theme+xml"/>
  <Override PartName="/ppt/slideLayouts/slideLayout60.xml" ContentType="application/vnd.openxmlformats-officedocument.presentationml.slideLayout+xml"/>
  <Override PartName="/ppt/theme/theme40.xml" ContentType="application/vnd.openxmlformats-officedocument.theme+xml"/>
  <Override PartName="/ppt/slideLayouts/slideLayout61.xml" ContentType="application/vnd.openxmlformats-officedocument.presentationml.slideLayout+xml"/>
  <Override PartName="/ppt/theme/theme41.xml" ContentType="application/vnd.openxmlformats-officedocument.theme+xml"/>
  <Override PartName="/ppt/slideLayouts/slideLayout62.xml" ContentType="application/vnd.openxmlformats-officedocument.presentationml.slideLayout+xml"/>
  <Override PartName="/ppt/theme/theme42.xml" ContentType="application/vnd.openxmlformats-officedocument.theme+xml"/>
  <Override PartName="/ppt/slideLayouts/slideLayout63.xml" ContentType="application/vnd.openxmlformats-officedocument.presentationml.slideLayout+xml"/>
  <Override PartName="/ppt/theme/theme43.xml" ContentType="application/vnd.openxmlformats-officedocument.theme+xml"/>
  <Override PartName="/ppt/slideLayouts/slideLayout64.xml" ContentType="application/vnd.openxmlformats-officedocument.presentationml.slideLayout+xml"/>
  <Override PartName="/ppt/theme/theme44.xml" ContentType="application/vnd.openxmlformats-officedocument.theme+xml"/>
  <Override PartName="/ppt/slideLayouts/slideLayout65.xml" ContentType="application/vnd.openxmlformats-officedocument.presentationml.slideLayout+xml"/>
  <Override PartName="/ppt/theme/theme45.xml" ContentType="application/vnd.openxmlformats-officedocument.theme+xml"/>
  <Override PartName="/ppt/slideLayouts/slideLayout66.xml" ContentType="application/vnd.openxmlformats-officedocument.presentationml.slideLayout+xml"/>
  <Override PartName="/ppt/theme/theme46.xml" ContentType="application/vnd.openxmlformats-officedocument.theme+xml"/>
  <Override PartName="/ppt/slideLayouts/slideLayout67.xml" ContentType="application/vnd.openxmlformats-officedocument.presentationml.slideLayout+xml"/>
  <Override PartName="/ppt/theme/theme47.xml" ContentType="application/vnd.openxmlformats-officedocument.theme+xml"/>
  <Override PartName="/ppt/slideLayouts/slideLayout68.xml" ContentType="application/vnd.openxmlformats-officedocument.presentationml.slideLayout+xml"/>
  <Override PartName="/ppt/theme/theme48.xml" ContentType="application/vnd.openxmlformats-officedocument.theme+xml"/>
  <Override PartName="/ppt/slideLayouts/slideLayout69.xml" ContentType="application/vnd.openxmlformats-officedocument.presentationml.slideLayout+xml"/>
  <Override PartName="/ppt/theme/theme49.xml" ContentType="application/vnd.openxmlformats-officedocument.theme+xml"/>
  <Override PartName="/ppt/slideLayouts/slideLayout70.xml" ContentType="application/vnd.openxmlformats-officedocument.presentationml.slideLayout+xml"/>
  <Override PartName="/ppt/theme/theme50.xml" ContentType="application/vnd.openxmlformats-officedocument.theme+xml"/>
  <Override PartName="/ppt/slideLayouts/slideLayout71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97" r:id="rId2"/>
    <p:sldMasterId id="2147484415" r:id="rId3"/>
    <p:sldMasterId id="2147484417" r:id="rId4"/>
    <p:sldMasterId id="2147484419" r:id="rId5"/>
    <p:sldMasterId id="2147484421" r:id="rId6"/>
    <p:sldMasterId id="2147484431" r:id="rId7"/>
    <p:sldMasterId id="2147484433" r:id="rId8"/>
    <p:sldMasterId id="2147484435" r:id="rId9"/>
    <p:sldMasterId id="2147484437" r:id="rId10"/>
    <p:sldMasterId id="2147484439" r:id="rId11"/>
    <p:sldMasterId id="2147484441" r:id="rId12"/>
    <p:sldMasterId id="2147484443" r:id="rId13"/>
    <p:sldMasterId id="2147484445" r:id="rId14"/>
    <p:sldMasterId id="2147484447" r:id="rId15"/>
    <p:sldMasterId id="2147484449" r:id="rId16"/>
    <p:sldMasterId id="2147484451" r:id="rId17"/>
    <p:sldMasterId id="2147484453" r:id="rId18"/>
    <p:sldMasterId id="2147484455" r:id="rId19"/>
    <p:sldMasterId id="2147484457" r:id="rId20"/>
    <p:sldMasterId id="2147484459" r:id="rId21"/>
    <p:sldMasterId id="2147484461" r:id="rId22"/>
    <p:sldMasterId id="2147484463" r:id="rId23"/>
    <p:sldMasterId id="2147484465" r:id="rId24"/>
    <p:sldMasterId id="2147484467" r:id="rId25"/>
    <p:sldMasterId id="2147484469" r:id="rId26"/>
    <p:sldMasterId id="2147484471" r:id="rId27"/>
    <p:sldMasterId id="2147484473" r:id="rId28"/>
    <p:sldMasterId id="2147484475" r:id="rId29"/>
    <p:sldMasterId id="2147484477" r:id="rId30"/>
    <p:sldMasterId id="2147484479" r:id="rId31"/>
    <p:sldMasterId id="2147484481" r:id="rId32"/>
    <p:sldMasterId id="2147484483" r:id="rId33"/>
    <p:sldMasterId id="2147484485" r:id="rId34"/>
    <p:sldMasterId id="2147484487" r:id="rId35"/>
    <p:sldMasterId id="2147484489" r:id="rId36"/>
    <p:sldMasterId id="2147484491" r:id="rId37"/>
    <p:sldMasterId id="2147484493" r:id="rId38"/>
    <p:sldMasterId id="2147484495" r:id="rId39"/>
    <p:sldMasterId id="2147484497" r:id="rId40"/>
    <p:sldMasterId id="2147484499" r:id="rId41"/>
    <p:sldMasterId id="2147484501" r:id="rId42"/>
    <p:sldMasterId id="2147484503" r:id="rId43"/>
    <p:sldMasterId id="2147484505" r:id="rId44"/>
    <p:sldMasterId id="2147484507" r:id="rId45"/>
    <p:sldMasterId id="2147484509" r:id="rId46"/>
    <p:sldMasterId id="2147484511" r:id="rId47"/>
    <p:sldMasterId id="2147484513" r:id="rId48"/>
    <p:sldMasterId id="2147484515" r:id="rId49"/>
    <p:sldMasterId id="2147484517" r:id="rId50"/>
    <p:sldMasterId id="2147484519" r:id="rId51"/>
  </p:sldMasterIdLst>
  <p:notesMasterIdLst>
    <p:notesMasterId r:id="rId155"/>
  </p:notesMasterIdLst>
  <p:sldIdLst>
    <p:sldId id="298" r:id="rId52"/>
    <p:sldId id="559" r:id="rId53"/>
    <p:sldId id="568" r:id="rId54"/>
    <p:sldId id="560" r:id="rId55"/>
    <p:sldId id="561" r:id="rId56"/>
    <p:sldId id="562" r:id="rId57"/>
    <p:sldId id="563" r:id="rId58"/>
    <p:sldId id="564" r:id="rId59"/>
    <p:sldId id="565" r:id="rId60"/>
    <p:sldId id="566" r:id="rId61"/>
    <p:sldId id="567" r:id="rId62"/>
    <p:sldId id="379" r:id="rId63"/>
    <p:sldId id="384" r:id="rId64"/>
    <p:sldId id="557" r:id="rId65"/>
    <p:sldId id="558" r:id="rId66"/>
    <p:sldId id="555" r:id="rId67"/>
    <p:sldId id="516" r:id="rId68"/>
    <p:sldId id="513" r:id="rId69"/>
    <p:sldId id="517" r:id="rId70"/>
    <p:sldId id="556" r:id="rId71"/>
    <p:sldId id="569" r:id="rId72"/>
    <p:sldId id="523" r:id="rId73"/>
    <p:sldId id="531" r:id="rId74"/>
    <p:sldId id="510" r:id="rId75"/>
    <p:sldId id="541" r:id="rId76"/>
    <p:sldId id="534" r:id="rId77"/>
    <p:sldId id="536" r:id="rId78"/>
    <p:sldId id="537" r:id="rId79"/>
    <p:sldId id="570" r:id="rId80"/>
    <p:sldId id="533" r:id="rId81"/>
    <p:sldId id="532" r:id="rId82"/>
    <p:sldId id="538" r:id="rId83"/>
    <p:sldId id="539" r:id="rId84"/>
    <p:sldId id="540" r:id="rId85"/>
    <p:sldId id="571" r:id="rId86"/>
    <p:sldId id="521" r:id="rId87"/>
    <p:sldId id="522" r:id="rId88"/>
    <p:sldId id="511" r:id="rId89"/>
    <p:sldId id="546" r:id="rId90"/>
    <p:sldId id="547" r:id="rId91"/>
    <p:sldId id="512" r:id="rId92"/>
    <p:sldId id="548" r:id="rId93"/>
    <p:sldId id="549" r:id="rId94"/>
    <p:sldId id="550" r:id="rId95"/>
    <p:sldId id="572" r:id="rId96"/>
    <p:sldId id="528" r:id="rId97"/>
    <p:sldId id="529" r:id="rId98"/>
    <p:sldId id="530" r:id="rId99"/>
    <p:sldId id="551" r:id="rId100"/>
    <p:sldId id="552" r:id="rId101"/>
    <p:sldId id="553" r:id="rId102"/>
    <p:sldId id="554" r:id="rId103"/>
    <p:sldId id="573" r:id="rId104"/>
    <p:sldId id="480" r:id="rId105"/>
    <p:sldId id="527" r:id="rId106"/>
    <p:sldId id="542" r:id="rId107"/>
    <p:sldId id="544" r:id="rId108"/>
    <p:sldId id="543" r:id="rId109"/>
    <p:sldId id="545" r:id="rId110"/>
    <p:sldId id="574" r:id="rId111"/>
    <p:sldId id="578" r:id="rId112"/>
    <p:sldId id="583" r:id="rId113"/>
    <p:sldId id="589" r:id="rId114"/>
    <p:sldId id="610" r:id="rId115"/>
    <p:sldId id="584" r:id="rId116"/>
    <p:sldId id="577" r:id="rId117"/>
    <p:sldId id="608" r:id="rId118"/>
    <p:sldId id="614" r:id="rId119"/>
    <p:sldId id="582" r:id="rId120"/>
    <p:sldId id="587" r:id="rId121"/>
    <p:sldId id="579" r:id="rId122"/>
    <p:sldId id="580" r:id="rId123"/>
    <p:sldId id="581" r:id="rId124"/>
    <p:sldId id="575" r:id="rId125"/>
    <p:sldId id="576" r:id="rId126"/>
    <p:sldId id="585" r:id="rId127"/>
    <p:sldId id="586" r:id="rId128"/>
    <p:sldId id="588" r:id="rId129"/>
    <p:sldId id="590" r:id="rId130"/>
    <p:sldId id="591" r:id="rId131"/>
    <p:sldId id="592" r:id="rId132"/>
    <p:sldId id="593" r:id="rId133"/>
    <p:sldId id="594" r:id="rId134"/>
    <p:sldId id="595" r:id="rId135"/>
    <p:sldId id="596" r:id="rId136"/>
    <p:sldId id="597" r:id="rId137"/>
    <p:sldId id="598" r:id="rId138"/>
    <p:sldId id="599" r:id="rId139"/>
    <p:sldId id="600" r:id="rId140"/>
    <p:sldId id="601" r:id="rId141"/>
    <p:sldId id="602" r:id="rId142"/>
    <p:sldId id="603" r:id="rId143"/>
    <p:sldId id="604" r:id="rId144"/>
    <p:sldId id="605" r:id="rId145"/>
    <p:sldId id="606" r:id="rId146"/>
    <p:sldId id="607" r:id="rId147"/>
    <p:sldId id="609" r:id="rId148"/>
    <p:sldId id="611" r:id="rId149"/>
    <p:sldId id="612" r:id="rId150"/>
    <p:sldId id="613" r:id="rId151"/>
    <p:sldId id="615" r:id="rId152"/>
    <p:sldId id="616" r:id="rId153"/>
    <p:sldId id="617" r:id="rId1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FFFF"/>
    <a:srgbClr val="FFFFFF"/>
    <a:srgbClr val="4D4D4D"/>
    <a:srgbClr val="FFFF00"/>
    <a:srgbClr val="FF0066"/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2" autoAdjust="0"/>
    <p:restoredTop sz="94667" autoAdjust="0"/>
  </p:normalViewPr>
  <p:slideViewPr>
    <p:cSldViewPr snapToGrid="0">
      <p:cViewPr varScale="1">
        <p:scale>
          <a:sx n="71" d="100"/>
          <a:sy n="71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6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12.xml"/><Relationship Id="rId84" Type="http://schemas.openxmlformats.org/officeDocument/2006/relationships/slide" Target="slides/slide33.xml"/><Relationship Id="rId138" Type="http://schemas.openxmlformats.org/officeDocument/2006/relationships/slide" Target="slides/slide87.xml"/><Relationship Id="rId159" Type="http://schemas.openxmlformats.org/officeDocument/2006/relationships/tableStyles" Target="tableStyles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2.xml"/><Relationship Id="rId74" Type="http://schemas.openxmlformats.org/officeDocument/2006/relationships/slide" Target="slides/slide23.xml"/><Relationship Id="rId128" Type="http://schemas.openxmlformats.org/officeDocument/2006/relationships/slide" Target="slides/slide77.xml"/><Relationship Id="rId149" Type="http://schemas.openxmlformats.org/officeDocument/2006/relationships/slide" Target="slides/slide98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44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" Target="slides/slide13.xml"/><Relationship Id="rId118" Type="http://schemas.openxmlformats.org/officeDocument/2006/relationships/slide" Target="slides/slide67.xml"/><Relationship Id="rId139" Type="http://schemas.openxmlformats.org/officeDocument/2006/relationships/slide" Target="slides/slide88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150" Type="http://schemas.openxmlformats.org/officeDocument/2006/relationships/slide" Target="slides/slide99.xml"/><Relationship Id="rId155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8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124" Type="http://schemas.openxmlformats.org/officeDocument/2006/relationships/slide" Target="slides/slide73.xml"/><Relationship Id="rId129" Type="http://schemas.openxmlformats.org/officeDocument/2006/relationships/slide" Target="slides/slide78.xml"/><Relationship Id="rId54" Type="http://schemas.openxmlformats.org/officeDocument/2006/relationships/slide" Target="slides/slide3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40" Type="http://schemas.openxmlformats.org/officeDocument/2006/relationships/slide" Target="slides/slide89.xml"/><Relationship Id="rId145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3.xml"/><Relationship Id="rId119" Type="http://schemas.openxmlformats.org/officeDocument/2006/relationships/slide" Target="slides/slide68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130" Type="http://schemas.openxmlformats.org/officeDocument/2006/relationships/slide" Target="slides/slide79.xml"/><Relationship Id="rId135" Type="http://schemas.openxmlformats.org/officeDocument/2006/relationships/slide" Target="slides/slide84.xml"/><Relationship Id="rId151" Type="http://schemas.openxmlformats.org/officeDocument/2006/relationships/slide" Target="slides/slide100.xml"/><Relationship Id="rId156" Type="http://schemas.openxmlformats.org/officeDocument/2006/relationships/presProps" Target="pres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120" Type="http://schemas.openxmlformats.org/officeDocument/2006/relationships/slide" Target="slides/slide69.xml"/><Relationship Id="rId125" Type="http://schemas.openxmlformats.org/officeDocument/2006/relationships/slide" Target="slides/slide74.xml"/><Relationship Id="rId141" Type="http://schemas.openxmlformats.org/officeDocument/2006/relationships/slide" Target="slides/slide90.xml"/><Relationship Id="rId146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5.xml"/><Relationship Id="rId87" Type="http://schemas.openxmlformats.org/officeDocument/2006/relationships/slide" Target="slides/slide36.xml"/><Relationship Id="rId110" Type="http://schemas.openxmlformats.org/officeDocument/2006/relationships/slide" Target="slides/slide59.xml"/><Relationship Id="rId115" Type="http://schemas.openxmlformats.org/officeDocument/2006/relationships/slide" Target="slides/slide64.xml"/><Relationship Id="rId131" Type="http://schemas.openxmlformats.org/officeDocument/2006/relationships/slide" Target="slides/slide80.xml"/><Relationship Id="rId136" Type="http://schemas.openxmlformats.org/officeDocument/2006/relationships/slide" Target="slides/slide85.xml"/><Relationship Id="rId157" Type="http://schemas.openxmlformats.org/officeDocument/2006/relationships/viewProps" Target="viewProps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152" Type="http://schemas.openxmlformats.org/officeDocument/2006/relationships/slide" Target="slides/slide10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5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126" Type="http://schemas.openxmlformats.org/officeDocument/2006/relationships/slide" Target="slides/slide75.xml"/><Relationship Id="rId147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121" Type="http://schemas.openxmlformats.org/officeDocument/2006/relationships/slide" Target="slides/slide70.xml"/><Relationship Id="rId142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6.xml"/><Relationship Id="rId116" Type="http://schemas.openxmlformats.org/officeDocument/2006/relationships/slide" Target="slides/slide65.xml"/><Relationship Id="rId137" Type="http://schemas.openxmlformats.org/officeDocument/2006/relationships/slide" Target="slides/slide86.xml"/><Relationship Id="rId15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1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111" Type="http://schemas.openxmlformats.org/officeDocument/2006/relationships/slide" Target="slides/slide60.xml"/><Relationship Id="rId132" Type="http://schemas.openxmlformats.org/officeDocument/2006/relationships/slide" Target="slides/slide81.xml"/><Relationship Id="rId153" Type="http://schemas.openxmlformats.org/officeDocument/2006/relationships/slide" Target="slides/slide102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27" Type="http://schemas.openxmlformats.org/officeDocument/2006/relationships/slide" Target="slides/slide7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122" Type="http://schemas.openxmlformats.org/officeDocument/2006/relationships/slide" Target="slides/slide71.xml"/><Relationship Id="rId143" Type="http://schemas.openxmlformats.org/officeDocument/2006/relationships/slide" Target="slides/slide92.xml"/><Relationship Id="rId148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17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33" Type="http://schemas.openxmlformats.org/officeDocument/2006/relationships/slide" Target="slides/slide82.xml"/><Relationship Id="rId154" Type="http://schemas.openxmlformats.org/officeDocument/2006/relationships/slide" Target="slides/slide103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7.xml"/><Relationship Id="rId79" Type="http://schemas.openxmlformats.org/officeDocument/2006/relationships/slide" Target="slides/slide28.xml"/><Relationship Id="rId102" Type="http://schemas.openxmlformats.org/officeDocument/2006/relationships/slide" Target="slides/slide51.xml"/><Relationship Id="rId123" Type="http://schemas.openxmlformats.org/officeDocument/2006/relationships/slide" Target="slides/slide72.xml"/><Relationship Id="rId144" Type="http://schemas.openxmlformats.org/officeDocument/2006/relationships/slide" Target="slides/slide93.xml"/><Relationship Id="rId90" Type="http://schemas.openxmlformats.org/officeDocument/2006/relationships/slide" Target="slides/slide39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" Target="slides/slide18.xml"/><Relationship Id="rId113" Type="http://schemas.openxmlformats.org/officeDocument/2006/relationships/slide" Target="slides/slide62.xml"/><Relationship Id="rId134" Type="http://schemas.openxmlformats.org/officeDocument/2006/relationships/slide" Target="slides/slide8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34EBFCC-5A96-4939-ACBC-78C8CC0F96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0C1E8AF-438F-4DD6-93DF-4AE753E326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62982CEB-E70D-4704-8AEB-5200D4EE52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13BBEB3-4A13-4A65-955B-93C94518DB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9349612-216B-44DF-8BE3-2B5D268732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CD43317-6A99-4020-972D-603DEA3B9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1D6CB5-6F7A-4587-A23F-EC8B18C627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09917001-0D87-424A-A3B0-9548371732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CB0F1628-429D-44A2-81B5-C60124EB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5E69516F-12BA-46C0-9C4B-A3A35A239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A27BCC-B09E-42D2-BB0B-64B9E46053B8}" type="slidenum">
              <a:rPr lang="en-GB" altLang="en-US" sz="1200">
                <a:latin typeface="Arial" panose="020B0604020202020204" pitchFamily="34" charset="0"/>
              </a:rPr>
              <a:pPr eaLnBrk="1" hangingPunct="1"/>
              <a:t>50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003FF4B-1FA2-4707-AC00-CE774EF54B2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F7229B7-0A31-498C-B723-2EDC19A41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B3C628C-6AAC-4B72-9A11-81D88DABC3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9193F51-19D2-4C8A-AA46-1A9CF7F0F0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24A00CA-D5EE-48C7-AEDD-6FBEEB1CDE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578595-38C5-4879-9FD7-03363A48AC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F1D11DB-6137-4249-8D29-34B6CB1CA6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8954F47-D195-4D11-8D0C-C423174C4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1B555E9-0396-4E1E-B71B-D2CA347454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FB56526-681D-4F28-8107-E4A15E1EFDE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18CF2A9-8C7D-4B6D-B197-1BE35EA02B7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9F89583-E3CB-4146-8827-0D2A506888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2786173-3463-43B1-8B33-C07E3639D4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6BD8383-341A-4766-8B2E-1463D64E02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F187DF6-38A0-4A66-9A1D-52AB1B17F3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059F-B73C-4FD5-B3D3-0DC1D6B49BAB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9067681-E58A-45DA-8F3D-B196DCEF0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1EDB1F0-0598-4E6B-9CAA-1AB242E7B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749F6C3-8233-4DAD-86F2-D3282F0D6A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72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D4DCC23-505C-48CC-B239-689D77040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0B85-615E-41F4-8481-9951F28C2CE1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0A79D9D-4560-4BC6-BC7E-C8C03742B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453F435-56DA-4BF0-ABEB-4CFF7A685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FDBA3-9042-497C-AA98-1FBA3A405B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35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0A8D46-2B1D-403C-B7EA-893E12E25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A83E-62E2-455C-A31E-0729D832943F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3CE5330-9C12-4452-AFFE-CF0BA661B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B531673-A595-4E13-BFAD-1E6C5318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11168-C111-4E79-B8C7-B56000B92F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15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46CC-3C18-4863-B976-7A9FBBFD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579A-E54D-44EE-9827-BF06620AA58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8735-48A3-40BE-9C5C-83BCF6CF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2EC0-2A04-49CC-A314-6BA45D08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2FD96-ECD0-4BF4-AA52-31ED91742A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95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325C-4E98-4E5A-8EB2-096D2488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2512-2772-4326-871D-555943F8B9ED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72A85-9658-4C22-9D5F-B21A44CA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2F0D-398B-4974-AD8F-525D4BE3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85599-BD7C-487A-9BC2-E865B2DA9E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5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FBFC-C7A9-4A1F-98EE-0A47CE9E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30E0-56B0-4735-932D-5DA94E45A7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A7AC-E2EC-4B79-BC64-725E9AC3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ED5D-DA9D-4320-9F44-B02CAF6F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296F-9A1B-4197-9CDF-CA7B6D687C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99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BEA6D3-E53D-4046-ACE7-0D781B0F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9A97-701D-4CB8-B555-4864268D346D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1218D-2ACB-4191-A206-6E27DD2B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5101C-36AD-47C5-9300-3504192A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5C16-58A4-45DD-8364-C6DC3FA7F5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233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FBEC9F-8B74-41F2-933A-0C83F95F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3229-E6EB-4E08-A63E-E89742C2876D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28AB5D-75ED-4B8C-B6A1-B1CE6F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78B877-018B-4B25-942D-7148D790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8E98E-415F-4134-91F2-707E60C9E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44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AB8E4C-A0A0-4128-8074-25C6F7DE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0386-1510-423C-8764-6450801E8369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86629E-B8A3-45A8-9F0F-1FBD5DE9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83A9D-B4BD-4961-93A2-C8707B52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3EE81-02D6-4E26-A2CA-F2C622C3F3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5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56C7CF-DC96-46BE-9219-9C50A715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CC28-092A-4482-8A63-53F34104341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FFDB77-1F63-42FB-BA5E-5E1B598B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D66151-DBAC-437E-9563-E220E43D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ECE1-AE14-456F-AC4D-6FA1DD06F7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782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2A2F57-DA8F-4797-9B81-E51CFE18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C503-1DF7-4FB5-A828-66500036FD1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4B0607-ABFC-4421-8CF9-CCD916B2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1F382A-4B53-4B95-AA70-8FB3063C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2EDA0-02D2-49F0-9669-DED6E8D2EA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2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7A83AEA-29F1-4DD8-AAAD-790A491F0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2A5E-5907-4E60-AEBB-4CAEF611584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C8E4BFD-86F8-450A-AF73-64FE75820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4C1474B-0CDE-458B-9432-5122281A8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5E523-A094-4E19-AC3F-CECCF0F7C7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9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5C4EF1-6A39-4A1E-9051-097CE436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58A4-F53D-4085-B4EE-051A03F32B4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E0776-C83E-4D12-AE1B-037053BF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E0522-7AC9-4BA0-8732-F23327A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7FA4-F335-40D4-BDC0-842C8C5EBF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995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E25B8-6384-4232-BD30-B738BA77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D89A-C3E9-4237-AA26-D41538F089DB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F27C-CA20-49E0-8E12-170D233F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1AFF-C332-4C59-BDD6-7CD161D7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7C4A-63FC-4DD2-9CF6-9FF033B5C5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0970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A507-373F-4F81-A3A3-DF92CEF4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5BA8-C06B-4CC0-B6B0-04F86D22996E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974C-BB1E-481F-B983-48A2DBE7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67955-1CEC-44D0-83FF-3D820552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DA06-994B-4FC8-BA8D-4C231E0FA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850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C8650F2-2F20-4DE9-B39C-1C881BAC5E9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A310168-CE63-4BD0-9556-313CE1B88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4884E948-5380-41F8-BB28-64125A81D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9E36AB95-2B5F-41C8-A24A-106FA623A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021149-CFAA-4CA4-98B1-D14217981F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15BABB4-8518-4700-8AEE-2FEA80B612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9794FF-1230-48AB-B1F2-C1DE01FB2D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3108831-0C6E-40C3-BF94-4EA4132E9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17B7BE2-5072-4B51-8D50-A4E4931D95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3A62525-8D6F-43D5-B7CB-11BD828F9A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D4D0B07-702A-4A8C-9367-92723468363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EE2F17B-A6BA-46FA-8590-0E72F5BD3F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246212F-DF42-4490-B0DA-33F571A8CC1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3CF82D8E-A1C6-4C6B-A8A2-884D3D107E3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8" name="Picture 21" descr="scottishflag">
            <a:extLst>
              <a:ext uri="{FF2B5EF4-FFF2-40B4-BE49-F238E27FC236}">
                <a16:creationId xmlns:a16="http://schemas.microsoft.com/office/drawing/2014/main" id="{45DCDE0C-7CCC-43D2-9F04-246BA3960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Office Objects 0572">
            <a:extLst>
              <a:ext uri="{FF2B5EF4-FFF2-40B4-BE49-F238E27FC236}">
                <a16:creationId xmlns:a16="http://schemas.microsoft.com/office/drawing/2014/main" id="{7026BE37-3696-4F33-8E84-7E169323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700088"/>
            <a:ext cx="7086600" cy="712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Trigonometry</a:t>
            </a: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5F96914-A4E7-4926-9355-88CF50BECD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9339165-DB8F-4E83-8E7C-83BF2E17F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D23FC9A4-3F07-42EC-B136-82951028F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0E852B9-388E-40CA-B358-8E268EC259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6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6572466-7E5B-4E39-82D5-97282C6F421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FE0AFA7-CD82-4683-94FC-7524BB124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812959E8-9533-4E31-A00E-6134C6F4A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5353320-9858-43E7-AADE-AF5782B853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A3B79A7-3B04-492D-8C60-70F2634AEE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006902-F73D-4B1C-95BC-00F0817A48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7E622D-F865-491E-95C7-0F1E25E07B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BF4C765-8910-41C7-B47F-A2D28A578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F55B219-5537-49BE-8D33-28242894832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87C91AE-2078-4B4D-BF46-8B99A7554A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6D754B6-081E-4890-B3C3-D809C4422C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C9387C-8BB2-4FC6-B216-5F468A50023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FFF0786-D00E-409F-9F16-D69BA27B62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5F193A6-70BA-4C71-B61C-84D79D6A9A8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8" name="Picture 21" descr="scottishflag">
            <a:extLst>
              <a:ext uri="{FF2B5EF4-FFF2-40B4-BE49-F238E27FC236}">
                <a16:creationId xmlns:a16="http://schemas.microsoft.com/office/drawing/2014/main" id="{FB1BA84D-6071-4BA3-8677-4CF5F4EB5B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Office Objects 0572">
            <a:extLst>
              <a:ext uri="{FF2B5EF4-FFF2-40B4-BE49-F238E27FC236}">
                <a16:creationId xmlns:a16="http://schemas.microsoft.com/office/drawing/2014/main" id="{A0D5A8AF-373C-47FD-A0F8-CD74FD1E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700088"/>
            <a:ext cx="7086600" cy="712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Trigonometry</a:t>
            </a: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AEC9C15-1A1B-40EC-96FF-8A8A158AF37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4237829-A47F-403E-8905-FB6CE4D9C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F9EE1C53-403D-4371-81E5-157F13586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BC2C0A6-871E-4135-8044-D2369D1027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020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D33D5B7-E2DA-4AEC-9A45-D5946F824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31FBB50-D8E6-45FA-A1F6-95A5C4953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D3F5C85-5B0D-4473-9F34-39B98338A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C978E-3E84-4825-A60E-026D5831BE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35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1836712-406B-457F-A6E9-C9B2D643F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3587BB9-DF3D-44F0-B683-720827425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2ABBCC9-B2A2-4134-B9EE-C1B11EA5A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EBD1D-E094-45B8-8C40-CB86C1B88E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13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42A99EB0-B138-4AB4-BD7E-A7367928C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1039E16-81B3-4878-9908-7392B359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707C11D-E7BD-4D47-8AAA-E33B4B3C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D52428-DC43-40BE-B680-9542E805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ADC84-B000-46A5-80CA-F93A3F78EF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506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0F108A-3374-447A-B8D4-B36F47FA3D7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08FCBA1-4AF6-423A-987B-F71E8E7F7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CDB2E3AC-1D4C-4F1B-B92B-B58A097C73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B053479-611B-47A1-978E-36F0F05A6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2BB034-0FA3-415F-B769-4740523267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F313B5D-D3BD-43F1-B278-8ED23DA506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C895331-0629-4CCA-BC02-8CAFE997D0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8E6F2EB-DD3E-4642-9154-968C491D79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689FCEC-AC67-4739-A235-44BFC9EA1C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CCF94F3-C825-4D03-894B-D1F99B0F4D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03433D8-EC9F-44BC-A886-79DBE2EC35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B07F3DF-3A0B-4519-953A-85CD2E96A83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A7C1D1A-51BE-4F23-A4FE-633F8BAE52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B2DB586-EAFC-435E-B15C-95FDF2D212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8" name="Picture 21" descr="scottishflag">
            <a:extLst>
              <a:ext uri="{FF2B5EF4-FFF2-40B4-BE49-F238E27FC236}">
                <a16:creationId xmlns:a16="http://schemas.microsoft.com/office/drawing/2014/main" id="{4EA24132-202C-4595-8741-0D97031F0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Office Objects 0572">
            <a:extLst>
              <a:ext uri="{FF2B5EF4-FFF2-40B4-BE49-F238E27FC236}">
                <a16:creationId xmlns:a16="http://schemas.microsoft.com/office/drawing/2014/main" id="{04C1A191-509A-443C-8D99-97CAC77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700088"/>
            <a:ext cx="7086600" cy="712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Trigonometry</a:t>
            </a: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6EBB19D-4BB9-4850-85A2-E83AD171BF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BE23476C-67C4-4CE3-AE21-340C42B0E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A2A3DAA2-D48F-4E4C-8CDA-ED0A9338E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12593B0-A47E-42C6-A5D2-EF8977652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762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F3BC6-A8C1-4641-8BF3-B4BDBCF43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C7869-B547-41D0-9EB2-326B6A0BB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A16ED-4FD0-4265-877F-7C805DF97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900D7-FDED-47B0-9EA9-552264C2D6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6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EB7E2C0-68B7-4E19-9751-B3BCB9111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ED2D-655D-4493-99B1-4F9B7235A5A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996D0E6-67CF-44D7-89E9-BE7560E03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CF4CC50-E25E-47CC-BCE9-00610F049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06CD4-5D47-42B5-B5C4-BD03DDCDE1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3304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38CC5-54F8-4C4A-A148-4F1ABAC62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7C2C3-EF2F-4697-A690-55F4C5338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6744D-D627-4861-B6D0-A0533BE09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230F-2ECB-4220-92DC-A9AF46F12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069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F67B6-7710-4429-958A-434899038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8D514-3FE7-48C1-B909-DA4629898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624F4-BD9E-4A56-995C-5A8C2ED6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D6E2B-F3EB-4235-B94F-6BC96C8AB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42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4845D-EA05-41E7-905E-01BEEEBC7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E0625-E7D2-4FCE-886F-08FACEA47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BD0EF-8BE2-47AC-9120-14EA59388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CDA41-1721-42DF-81D5-DB91A14EB3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418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E5BF6C-4BC3-48A5-B192-5CCB97CD2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DC400-25A1-4A40-9DC9-DF9D0334B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D6AE3-A64F-49A2-B434-1F44A1925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37977-1491-4A13-8B94-BC8237335B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350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933AB-9866-46AE-864C-27033BCDE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AA2A5-149B-4993-AE91-2A2EDE808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3E95B-AC3F-4F05-A57B-3A66901FA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A073A-856E-4D27-B54C-E92CAF3730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9336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FA7A-5BB3-4D4E-83B9-789D69E56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92717-D9D3-4A6B-B979-F7C73C9EA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E104A-D650-498E-9ED8-7E47B64B6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6D2F5-1494-4710-B6D9-D0C4309945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3192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CD5A2-A5FD-494D-99A9-F9972F499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CA188-540C-47E3-AE37-11D042937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1F6A1-2FEB-45A1-9DFA-9219F6885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5225F-AF89-4E04-9908-073BC118CD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117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7D5E90-D587-4BB6-BF45-4773D04DD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0634A-AFC6-4F14-B491-DD5A8FA64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84826-1BB8-43E9-A6EA-454525021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39F6E-29AC-480F-9FAF-F9B4837B03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936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1CDD8-DADF-419B-B183-0BF652E2B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FC546-B40D-4C74-A6DE-44BC4AB4C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56D0F-F76A-4EED-88C1-B0A2CF88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6B57-05CC-4A73-AE25-C41CBB63F9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7337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28BD0-0878-4C2B-847D-39F1C94BC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25AA7-6634-4A4F-960A-C0669A9F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A16E5A-3B12-4098-AFDC-05F4B8DC0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59FBF-F1AB-4FD3-9FF4-1183D0FEEB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4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435FEFD-BB2F-4C00-BDFF-CCD91BEC5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5CD8-BE1F-40EF-95D5-577280964F13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8D01ACC-166E-4C2B-98CD-72BF19227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888423E-E114-48FB-84B9-4EA30108E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55ED3-9B49-4523-8641-591F0E2ABA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767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B520D-5D2D-44D3-9010-A0496C006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1E3EB-7017-4D01-8D32-B6065CAE4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0CC4B0-0FED-480B-8D56-B1A886885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5EB09-DF03-4577-9814-0E83A83014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147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F7660-54B5-4F78-B796-CEB4BDBC7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E94E93-3DBD-418A-BAF6-33B5FFFB1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727A7-1E27-4E43-8BEA-445977C43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73641-777F-4DDB-B893-229289BA25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5405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FF74A-42BC-438D-AD60-FC7DE3BD2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FF113-5741-4660-8DB1-D6811C027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9F9C5-76FA-4D1E-9573-0C28B5267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8BBD8-1EED-4B64-BACA-C653099F77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08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38FC8-2D62-42DF-BF08-739B31394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4E3775-BAA0-4952-8CA5-F04CF77BA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9CA627-A982-418B-BF15-A139C988D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AB0C3-10D8-41FB-9732-A346FD1D6B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899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B5B2A4-1294-4919-AB48-CB4B5A8A6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34C72-FED8-4A18-9889-2884DC946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C08A1-A3CF-411C-850E-D633F7F66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40142-4050-4F2A-96F6-9FC863F611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81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6F6E0-F616-493E-8671-097F33C8A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56081-526F-414D-BE97-220B755E0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65939A-3A33-46E3-9161-D92106854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3EDF4-7B99-4BEA-BEF6-AEB01BD5EC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0729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1C9FE2-6B47-4888-94AC-BC1BFE92E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34029-EF23-4DE1-A471-47D9A282B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19650-EF5E-4791-B482-BD7C2FF87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AE129-36A6-4140-AFE9-2847E3B89A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141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9323D-DD38-4999-BD6C-3437B8F23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D3B37-FE80-4A5A-A1C5-A19114692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8CEF6-4EFA-4E91-A9B9-E52627D75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A11BB-0A31-4270-86F6-DDEF27DE1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900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0F1740-6947-47A3-B293-1D8029E83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345B5-C521-439F-A73A-291169813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0AF3FA-960B-41CA-A8B3-141488BF5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D237-45CF-4796-A160-965A51CFF4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704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1FBDF0-16B2-4FF7-BFFE-49FB93A90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81E65-216C-4B92-AB3B-E5EDBBC70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9910A-C3FD-409F-82C7-B92F94AC9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DAD18-27F4-4583-B5D5-DF29258FC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2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4C4B426-2D31-450B-96DC-8B4C6912E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F2E3-0E15-41AB-8D5C-BE75B762B6E9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2EFFD83-EB2B-4B87-878E-25BF4C9C1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C7578B9-B04D-4C34-8851-E79AAF142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5A7E-7C7E-4731-8D4D-447169C296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4622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80D776-5B19-410D-AB57-8214C1ACB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C5C3B-B113-4A69-92DA-B60C5EB6B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081A0-B6D6-4105-A2F2-C7FEB4175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26747-A7D3-4C37-A5FF-48639F68EC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8371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B966A-EB1F-4D40-9406-3AFF45F89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691A5-FD7B-4488-94A9-CBCDC6637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BA52C-1C0F-439D-9A42-1E0A2D1B7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A6F3B-79FB-4966-8031-126746DED7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572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F8225D-9E24-457B-AEDA-007F047D1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CFA136-D457-42DF-88C0-4ABDEF3B6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1A77A-E6B1-41EA-A44C-7162E7BE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5A0C1-5877-4ECF-BD47-9417532C13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9901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66DA76-DA11-4D30-9932-F8B368FE7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9A6BF-132B-4579-80E5-14E6F00AA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1EB88D-DAD0-4B79-93CF-CCEA43796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9F44D-5816-4AC9-AB5D-5697091422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29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CB492-A8A0-4518-9060-A07FC9A5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75492-0254-4375-AA96-3AF9DF373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0482E-81F7-47A6-9490-24F3108CB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CECE5-F393-42F5-9388-4A2ECAD385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462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33C44-1893-405D-99D4-BD4F11557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15780B-A7E1-4F9A-93D9-6035A5CCB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17C76C-831B-401F-A2E6-9CC68D101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6E936-2A31-475A-8D6D-C39DF83484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4684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F77F8-EC00-4E89-9D11-1F0CDFE82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38E22-BAEB-4DEC-8D12-161E7910D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588BD5-F152-4055-9F7F-07D5C6A49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64264-05A7-4946-BC6C-A5FD60F83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395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51F6B6-85CD-42A0-8014-B31FFA872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B4B3A-4031-46EE-B886-E55E6B5C5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CD3A05-1A33-4041-8AF4-9431E8256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7BCA2-96D6-4993-B095-ABB88F4FC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846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94D1AD-164A-4C3D-AF4D-0BF8A5A97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A7DCC2-A5A6-4E64-95AD-F69643A30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2E2754-AD2D-45B8-94A2-27D0AE6C7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95C0-FFD0-46C1-BC64-FFBDB9843D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4817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7B8C2-604C-4859-835F-727B086BD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C2AE3F-FED8-49E5-97ED-A73CB2102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D283AB-E5A2-47F2-B5F0-3B0111512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841CD-A44F-425E-8A5A-20F0DEC497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2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64B9357-E4C8-4723-AC10-E141B8F52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5C03-6177-40BB-A708-B9AD8A8954CF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3838749-5609-453A-8720-5FE969C6D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7D64DC2-DAE6-4A9C-98D2-64551B641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6B7D9-69C2-4D71-A919-1AA41D77B4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949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48A2B6-E4B9-4815-93BF-F31B101A4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42F474-3F66-4B9F-A3EC-13B0E276E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77A50B-AE07-41DA-866A-FC6378126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10717-1217-4671-A07D-6DFD64073F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969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76F340-41FE-40C7-9BCB-DD1B7F128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230283-DA06-4831-8D2A-6D3B7E510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9635A4-A768-4562-B255-D2F7E692A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55F47-A721-4579-B002-51BD5099E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397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3F9A14-A952-431B-A4C7-8DD356958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B026FE-0CFC-4331-9F42-1DC3DDAFE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373ECB-F906-475B-9893-9615AB837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B3163-5B0C-48ED-8B0A-5A5AFD485C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188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919F45-7E57-4C1F-BA4A-63909B170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55F56-8608-4F15-BF9A-58BC3203C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DF4718-FE11-423B-9F71-E74A5B6C5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E49EE-3F81-4137-B72A-38C946EA9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024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1B4CA-0F78-41CE-92A5-2F132BA04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D99152-47FD-41A8-9479-E90B35499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A1C6C4-0D56-4407-9D48-BF5F35AC6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14780-6E01-4D46-A578-C9AD475E7E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795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C88538-10B0-4B06-B4A1-520D49838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93F3C9-6522-4214-9445-14862AF54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244861-6823-4E72-BC6A-4543F374A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0167E-7BF0-421A-8C91-1F13DA0DFF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510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4F5DD2-46A4-456F-B500-0C6E7BB25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E2966-FEA5-4625-8D3F-31A07EDA3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B49114-8F30-4CDA-92A0-83904AE2D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0A699-85C2-410E-B111-C7B80FA8B4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610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FCBF4C-444D-4B4D-BC51-5BDDD8F0D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33E6A-A2C9-43C5-A5F9-2DBFB5EA5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2400FC-721C-4722-9AB7-405438472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2617B-56EC-4AFE-B80C-95D8D5579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7444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3AD1C-1A3B-40F0-91E5-E60A04D7C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0B3C42-CF33-4BEB-A76C-96FBD19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AB2FDF-AE8D-4684-B9EA-E5EE31691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2389C-12DB-426A-9BA2-3704D271FD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606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695356-5B9E-4D1B-8239-5797357A3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212FDD-6176-4C47-867E-55803ADEB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438CCC-FF8E-4EAB-AD8D-A8963D180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F7B27-0F49-487F-9E30-7317880473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54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2C21D3-F9BC-47E9-ADE1-70E181365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D6D6-10C8-45DA-9AB1-42D83ED07652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8AA5F2B-FA4B-4DB8-A941-74AAE1A7E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80C9C8B-F86F-4B36-B45A-83A5317CA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EEF94-7279-4AEE-9B11-D07D199BB7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230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DFB3CE-F457-4F14-8FAD-910DD20C3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FB5CE0-B581-49FD-B4A9-34318C979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8546A-897B-44B0-9409-6D4FB7F31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CC816-6B9F-44C2-81F8-30DAB94922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570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EA0D15-48C2-47D7-ADA5-0DBA8F9C4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F5242-FE81-4C94-8C48-AE48959BD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48B536-BC35-42B0-BA26-F082BD468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6ED3F-1D91-4E3F-A0D1-99E0A27487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33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6614197-910F-4B25-829D-C8D645457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6BD5-4290-4F7E-9C60-526A4E544600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055DB86-A19B-4C41-A12F-D7635A468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EA5C393-C4D4-4FDA-95DA-F9678280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24386-AAB6-41A6-98E5-1E26971C1E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822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5934AD1-3CA4-4A29-B482-7EFF0F1B4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525F-8BF0-4484-88FB-644E4CF1DA92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5773EB8-BBEB-4343-9CEA-7FA5C0A85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90EE84F-E18A-43CE-8F57-F4AA09D8C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9BFA5-F2F2-47CC-94BD-F2F0121733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782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7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F0C64F0F-8099-48FC-AD37-2CA510609C6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CCBF5D05-B968-4192-B6B4-C437F156D0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7CCE04C1-298E-4CFF-8400-46E149F308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27658" name="Group 5">
              <a:extLst>
                <a:ext uri="{FF2B5EF4-FFF2-40B4-BE49-F238E27FC236}">
                  <a16:creationId xmlns:a16="http://schemas.microsoft.com/office/drawing/2014/main" id="{172B4693-FB9A-4E83-9ACC-C646707C3A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7B1200B5-AEC0-41E6-9AF3-25193EBB943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BF3D4B4F-741C-4328-9A30-D9E9538C47D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960034C1-0050-46F4-B5BC-2A4E6FEB168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CA844D7C-9F0A-4789-BD84-B7AA72B7FD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E5890D66-33EC-4EC3-98B5-6EFA60A541C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A3AD0773-2CD8-439B-BEA6-192D02E409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FB522478-C221-40B6-BDB4-3E80A968F3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6BEEEDE7-B7C4-4484-B862-71418264DA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4A66CF96-ABF5-4427-8DFB-D429A6717C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002EE7C3-6E5E-4387-9C9B-BE3125CEA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419BAF20-6A44-4BCF-996A-812CB79FF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8B3517CB-DDF2-4A01-9C79-47B7002B4C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4EFC141-48DE-41FF-AC58-DAFC366A56DF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D99BBE2F-5EBB-406F-AAC0-41BF5680D0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25CC1C55-6822-4F28-8B20-6287703763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B82669-61A6-46B9-A846-9F828589E0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0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11C165-9CCF-408F-92BF-A308A21C0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E791E9C-E12C-455D-BA2C-DF949CC9E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D3BE63-25ED-4F3B-A580-2AF6231761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B5A7A3-A533-4E0E-AFA0-394608DE8F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2CE156-5257-4108-A03F-CCCDA19963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56AF99D-6C4B-4368-8AF5-D5E246A6F56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868877-831E-4BE8-AF3F-08197A702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EE6B96B-9CDA-43B0-8D7F-A19657F2B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759E67-0121-4772-961D-6DE423E670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887C29-8074-4A3B-A29C-58D85E1C66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CE6AF0-E163-46FD-B81D-26840B87FF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A4FE573-498D-4BAA-87E2-9FD65C4E552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17E5E15-92DB-483C-A8A3-E16C7D51B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30B4794-8AB6-4DD3-B4E6-FF17FB187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B90A3F-31DF-43BD-BFB8-A80711D23C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3F00F4-738B-4406-90F1-13950259F7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743884-30F1-47B0-B5B3-6AE172D629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520EEAE-0DDD-4344-AB2C-E1676E5E5C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FF1DE59-69A6-4518-A35F-A0EE0EC3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E749CAA-2A7E-42FD-8AB2-AF004A1AE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D75685-991E-4B48-B259-4681165CF4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D6BA24-0FD5-4A57-BC80-48E353B438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7BD7EF-B999-49F7-B9CD-DBC097C53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704CC98-0B92-44A0-8A3C-BCA0123F7E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3E88054-E833-48E3-8E1C-25D08272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220A114-4271-4686-A000-124F38A80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C66778-9D60-4A3D-809D-7B9F3D8D8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90BF4A-43E3-4DB2-AD18-DD57B5586C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935C6D-11D0-431F-86DB-4A2C7C4B0E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39EE122-9343-41BA-A36A-107899A7AA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FAE884D-73CC-4FC1-8287-E75328E5D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9582E92-4F27-419A-AFB6-27FFBE5FD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D4559E-DB41-4AFB-A3C1-E41C2E1AB5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F7B2D6-0E37-497C-8B22-5841A3BEC7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388307-7CA7-4C2D-BC73-0F1C3D6A47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E234280-5EC5-4701-9E2E-FD1C49A292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922F6F-DC9B-4005-B16C-2A2D557A2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AF4059B-FB0E-4A3B-8BDB-A66D93C11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EE85F0-A822-4599-9789-9CFB2E0EB5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D97B16-FF74-4939-A7BF-5E9C938957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D11705-AB28-49A3-AFFA-EF5C8344F3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5BB1F88-7047-4B67-B9F7-12F03437D5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B4ECCE4-769B-48AB-B01E-F4D734A89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CBA621D-6CB0-48AD-B57A-AC1A6012F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6C8575-60E4-4B94-B748-08DBAC633F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1882EF-F810-4D7B-B454-0FAF77809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CF7EBC-4B7F-4168-96B6-D903CA35FD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BD26549-D41F-46B7-96E0-299160CB12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5846D19-9545-41A3-837C-41861481C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6AAA336-4373-4075-AE1F-068E6B484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EE69AF-8F96-4352-BB3A-DFB68E362C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5F76CC-BAFB-4FED-9132-0DDF13F323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E3D3BE-EF17-4D08-B6F9-D1084401D4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969B6D7-E9D6-42EE-933C-B1796DF3DF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B529219-14F9-4C65-BB04-0B80E7D27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246AD41-2621-4612-86F2-5FB30DFAC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7BB222-A47D-422A-9A4C-E3FC579E6E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A5565D-C9D6-4F31-8F34-AF4821F5EE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4BF707-8126-4D2D-A44A-40F5B98EE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808BBC5-8317-4129-8783-8F06A47D5F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>
            <a:extLst>
              <a:ext uri="{FF2B5EF4-FFF2-40B4-BE49-F238E27FC236}">
                <a16:creationId xmlns:a16="http://schemas.microsoft.com/office/drawing/2014/main" id="{81191454-B566-4C8D-BB84-673ED14725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B233D815-CAAA-442F-94CF-E0E86CB2F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5656-5A6D-4C5C-9C67-6410952A7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10C59F0-F5F6-4160-9DB0-EC0053EBA36B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614E5-DC9A-4BDD-96E8-E7CD925E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F9346-9E05-4974-AAA7-EF5A91B51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6CFD62-5153-42B2-A08F-6B7474B95C1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83B779D-DE3C-464B-83EB-55CC7195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661631-893E-43B9-8689-6D0C62708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63AFDD-21A6-43BF-BB46-79894C78C0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0847E2-84E8-4F5E-9C35-D531155EDD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829FED-AA1F-4AF5-990F-FBACF74177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7CD434B-84DA-49A9-AC79-040AF83F037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6471A5A-26C7-4006-89CB-8602F92A7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12958BD-AECF-41CF-AA6E-7D86DC1EC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E7548A-C0C0-41B8-BB7E-3C3AA7BDBE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4B0AB1-E3AF-4085-8AEC-7A0BBAFE47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08C3C7-D5AA-467B-8CD3-4622EB2D70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FC6E19D-E96A-45B8-A323-F41C5EBC335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529DF99-E640-45DF-9B20-DA58AA891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13C0123-82F2-43BC-89E6-BBC0A7241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1F35B7-1690-4265-B04F-B6735481F0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5D7E6B-1C74-491F-BC86-CF981C64CE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5DE358-3AF3-4C0D-862A-214A232CBB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DCDCE89-6830-464B-95E8-80CAE07E24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6D06A1C-F590-42E0-9DCA-57FD00609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CFEAFB1-B975-4676-9551-60F7670AB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6B795D-FF5E-4783-840F-F551FF848E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29503D-24B0-4069-A937-D4D9E19F15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DAE4D3-CEDD-40B1-810E-2B97F79AA1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F0B4ABC-2B58-4103-A830-065E294A476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724D82F-89E0-4806-9C53-989CDBE9E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0B17C84-A230-483D-BF1D-BD6D714B8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3E472D-A3B8-44FF-A482-0D31126F02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119C34-8E81-4B5D-B199-2DEF3798C9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EC290E-1141-4018-931F-360479397F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5CE217F-A0C4-4C8F-A27F-23C8C0A9131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F80C984-ECA8-4659-ABFC-96B06AFD2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B8220E1-60CE-439B-BD83-AC5A7F75C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850E4F-20DC-43B3-81ED-99A32A0F05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74F673-970A-47B8-9B3A-23B1A03B22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47D165-E79A-4820-95AA-1C8666BAA7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D9098A6-49A1-4A00-B353-6261DC180E9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184F9EB-6CBF-4F84-B92A-DEEAED0FC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A02F150-E95E-4971-A897-9E67644DF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0BFEBD-F7B7-4F99-9E25-64842C11B9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2F3E81-26C2-4E4A-BFCB-4CEBF015C4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D43388-816E-4AB2-B22D-F7D7FFBCC0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73D9F1A-1675-408D-8049-9F2F44A8A0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DF51943-BE8F-43C7-A546-FACAA15BB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C1709E2-5F5E-4303-A703-8F363BEF1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6CF08B-0F2D-43E5-979C-5284162DA3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62CA0D-11D7-4898-AD94-AD609837FE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13212E-369C-44AA-AD18-A4B4FE7165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A6951A5-D75C-4C0C-BFFC-3464E2F666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35553CB-ED5B-46BC-B519-EFDF80CA7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B65ABEA-4D88-4AB3-9A0F-1345054F5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0C1783-6E8F-431B-99B5-FE0D05F6A3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2A2598-C603-48A2-A04F-5023371D6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60D254-44B8-4F6B-9FF1-64FE37F07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6220527-BA7A-4D22-A5B0-C04463C2ECC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C3F3F49-835B-42F5-92A9-D94CC7905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C7FE0A7-EA2A-4F08-8A60-9D51C469B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223B69-512E-4322-AA0A-0904E769BC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36288F-AB7A-4C1B-B607-E9C88476AE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923B01-FE15-4BDD-BB8D-4BF4A8AABE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A452299-AB66-47C9-898A-1DC801E605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78C0B1E0-AF2E-4205-9F89-E606600D15E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AB644145-FF84-4CB9-8CA3-1D1CCC69CB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BB4D64D4-193A-4394-BF2E-9AE90540FB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9709" name="Group 5">
              <a:extLst>
                <a:ext uri="{FF2B5EF4-FFF2-40B4-BE49-F238E27FC236}">
                  <a16:creationId xmlns:a16="http://schemas.microsoft.com/office/drawing/2014/main" id="{604DFC2C-301A-497F-81F4-BC3396EE8E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491EDCB4-40BC-41FD-A9A1-32858F8EBC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01380E88-F193-432D-819A-36CBD51FEA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D99B6425-FCDC-47F6-BE25-991DCCAFBD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00D18AC7-072F-4DD7-BF4A-9CAAFCB7DA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DB23EC1D-1E5A-48D3-B2A4-531A8DB85A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B5F72082-C5FE-4071-9D25-21DDF8F407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CEB091D6-CA00-49A7-86B6-6C4E843802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4E8E3DFE-83DD-4388-83FD-DA6D002F313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8295EF8F-BD60-4D02-BA50-46BDE870555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3944DA9C-E6EA-4DE8-94F7-F82E1623D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04FCD903-3CFB-4950-BC1B-1D7833A402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3435E567-D305-4B7C-8E2B-B5A060B890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C8D8EAEF-CFB3-43BE-A255-5F6A1DA4FB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E10A32-E7E1-4013-9323-17876BBA468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9703" name="Picture 20" descr="scottishflag">
            <a:extLst>
              <a:ext uri="{FF2B5EF4-FFF2-40B4-BE49-F238E27FC236}">
                <a16:creationId xmlns:a16="http://schemas.microsoft.com/office/drawing/2014/main" id="{407A11D2-5B32-4880-87ED-B4D20976130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13B97440-2578-45A2-B2F6-D815F29D45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29705" name="Picture 22" descr="Office Objects 0572">
            <a:extLst>
              <a:ext uri="{FF2B5EF4-FFF2-40B4-BE49-F238E27FC236}">
                <a16:creationId xmlns:a16="http://schemas.microsoft.com/office/drawing/2014/main" id="{B15368FC-2BD7-4BA4-9FF4-CDA5F0FF7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B99C9B5F-3BA0-4098-832C-6AB453A573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0B6F958-B26F-44B9-8505-C7501944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E9E08B0-6A4B-4B7B-A9B0-3C21A9287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2F5EFF-DBF3-41A8-AE52-86BA8BCF0B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A3FC65-245B-4299-8764-AAAFD4FD8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09C67A-1A1A-4331-9E0F-F0793C2AE1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BC2F925-B419-4D8B-940C-0010BDD0146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9E0A2A-D59D-486B-96BF-1F2F55F65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567433C-7FF0-4451-A712-681367A84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C76074-13B7-432D-B4EE-BE78039882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EB93DF-1AB2-4680-A4E9-0111C70A29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2CD3A2-F09D-4D1D-9972-F45052D2E1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EA3F486-3605-4FBB-B5BD-97DC51DB79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3C32CFD-9888-4984-B3B6-178C26822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422E8A9-D76A-49EA-9570-259687329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ECF35A-C7C2-4E79-A998-1176794C7F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82D404-06AD-44C0-9244-C99FE386C1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A3604F-274E-41E8-89AC-49D7D6D3BA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BE045AA-FCD4-46F2-BF26-1C65E683CE5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FC1582C-A1E6-4288-B5D9-CCFB75A08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00A7A79-3999-43DD-BBE4-C0660BB8B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3651BA-BA01-4259-81D5-EBD83B9E52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FE7939-7AE8-4962-8C8E-CAE0034B64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7DE1FE-D35B-4AE6-8734-BA990CADEE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B9A96A6-204E-40ED-9523-EEE0BAD38D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63CCCC5-D676-48EA-8363-0CBB96C3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C12E276-10C8-43ED-AE41-C055196AE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71E45C-FAA2-4862-B3C5-E51D9AE570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538A17-BD52-43E1-8657-CB18DFE810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F5AFB7-3659-4622-A903-720C30711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0C613C8-7695-42F4-A2A4-65BC02C513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9D829-4B7E-45EC-8CEC-2071757D8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E449284-260F-41B6-AD6F-BE3708D2F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70B11A-1EB4-4AED-99EC-83BF58916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5E66D5-5050-46BF-B1B2-DECA74100E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7BA567-B669-46D6-88AD-F0C1FD9DBE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538A83D-FD85-484D-8DCC-934FA6A23B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D5E3E68-396A-4ED8-AE1A-1E5DF09A5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938FA2D-1990-4AE0-A673-8ABDD9899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79A814-AF6F-4E51-811F-F000F104A7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AE62B0-0C1C-4A63-B9F2-589D3A5C28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AC9835-DDEA-434F-A84E-0CC43C7C32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C6C7574-3C91-4A8B-BAB4-DD14DF35395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08551B4-8696-4EDE-9E51-2E6B6F92A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C541874-50F1-49C5-90FB-281870D3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0E01DA-DE5B-4942-ABFB-F9F544E81F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06025C-1BF9-4F0D-88E0-0352BF2984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69C2BA-707A-4CCE-BEBE-17A3FA230D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0D91A9A-4C8E-4FA7-AE19-4A99BAC483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DC8B4DB-9F0C-4EF7-9004-A8B5D2DED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8030EBB-237C-4FE5-9E35-FDE1F40AA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D1BB97-064F-4B83-B257-7968F896C9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4EE0C7-69F6-4AE1-9896-73D5E572F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C9D363-2DC3-4F1E-9D04-1454F6F1B6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2333BD7-9240-4EBE-9178-4AEB2471D85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1855558-F4E6-4148-A588-46EC5F05B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A153694-B74E-47ED-91A1-386C87DC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3F62DD-5D27-4174-8817-693F97DBA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C1D19A-5C94-4DB7-A29E-83C960EBC1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DC292E-7063-498F-BB4A-BFD08958B0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8810D13-03D2-42A2-8597-F6B16E62CF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FD3D5533-3D2A-4437-BA94-DC0634BF4A1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88DCD428-36B0-4D42-A406-8E251A0C4B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D82ED6D8-BC58-4A2E-A5A6-A22A589BB2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0733" name="Group 5">
              <a:extLst>
                <a:ext uri="{FF2B5EF4-FFF2-40B4-BE49-F238E27FC236}">
                  <a16:creationId xmlns:a16="http://schemas.microsoft.com/office/drawing/2014/main" id="{4107D04D-FAE6-4F31-AB99-0993455CF9C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32AACF27-06F3-4728-8CC6-89479DC3C0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E77CAB93-D853-43AE-AC10-C719ED281E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FEF05EE5-5633-4449-83F4-5996C57573C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B5498254-16D5-4549-A48F-DDD0C12D0F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15E2EB23-C614-4ABF-A842-9824DB566C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D6A4CF8A-6853-4B21-AEAD-5F2E77A68F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BD88858F-B3D2-41CF-AABD-F2EC791E24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DD230AEF-AF6D-4F25-BCA2-8217349E953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398EDF4B-469D-4E23-92BA-1F8C3B8D53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8D42C5A3-17F5-48E9-9DEF-75077768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477EA92E-063A-4CD9-BA40-666BF210FC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41D038B6-1ABD-41C4-AA1D-E63CE3712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766BC3CF-5FC1-43AD-8064-F573CB427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6B9A0D9-EE1E-4BDE-B727-A0F9FA088CF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727" name="Picture 20" descr="scottishflag">
            <a:extLst>
              <a:ext uri="{FF2B5EF4-FFF2-40B4-BE49-F238E27FC236}">
                <a16:creationId xmlns:a16="http://schemas.microsoft.com/office/drawing/2014/main" id="{7EA8EAB2-BCFD-4D65-B6FA-19380BC4D81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57ACEE90-2346-42EE-983A-C62AAB0AA1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30729" name="Picture 22" descr="Office Objects 0572">
            <a:extLst>
              <a:ext uri="{FF2B5EF4-FFF2-40B4-BE49-F238E27FC236}">
                <a16:creationId xmlns:a16="http://schemas.microsoft.com/office/drawing/2014/main" id="{FEC6F251-DEC7-47A8-843D-2B18BC0887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D1B75C94-775C-4827-A4EE-75CA8363FA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0E0F7D8-2EF8-4266-BBEE-12AB045E8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3032FB9-C362-4BE4-B751-AC0EBE3F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F3967B-8863-4A61-9BE3-4E2F9DCA24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75AC7B-3B50-44E5-9F9F-526788A73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278833-0C8B-46F3-9170-6BA6511041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B231F40-48AC-4D59-B9CF-2324A3E4923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25400F6-D87B-443C-861A-F93909E7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3324801-70F5-4721-BFC9-63A40BB88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F20489-52D1-4EE5-A67B-328735BD28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2C5E62-EAE4-4FDD-BB04-1CB4DA04B0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754E9B-0EEB-4920-ACFA-1781EDAAC5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B951A8D-59B3-4FB0-8458-7AA66E9A6AD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7C52B83-6977-42A7-9AA6-F2046A4B1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8D81BE8-E4E1-4872-A6A0-F97B688A9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7E4631-0941-4DFC-8B5A-96F1DA979B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59AEBC-D0F9-4C79-A2C2-3F257EE502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B549FA-2EC4-4107-B055-61D50CC1E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18EE50E-D822-41DA-8F41-C9E82A12E1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0D0B1D5-F6A3-461A-B801-5311D77DF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5D77C10-A00A-414F-8747-8874DA56D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934EED-0843-4D92-9ADA-5EFB705CB0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E38312-C890-446A-A674-19691F332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7EA2A7-545A-4F34-B0BA-F910DC961F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F33CB08-3CF5-45AA-AC87-7AD726788E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55A031E-6456-4473-B1CB-95D0A07F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39F9C7F-9F4E-455C-96FE-96541A2C9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A4D222-6E8A-41A1-A398-B4A6A751A8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314CAD-9002-414E-9EF4-410F834077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A96954-912B-4047-A4B5-C67192310E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985973F-1345-4BAB-8E42-B30B7108653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777FA65-6AF0-489B-9872-7B73579FB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F764AFD-68D8-4548-825B-A1569AEA7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4EF556-5870-43B0-90C1-90D343FC05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FEE0B9-46FD-4139-81B0-0204447729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0B1F3D-2EBA-4BCC-AE9C-E676582371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A5FA878-C5E9-4713-88F7-D014F7DDED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6916471-FB65-4EC1-A65B-CDED13A0F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0EC05D6-5CCD-4FD7-9596-9FE0482AA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27D19E-09E0-4EF6-91A9-E8EB495584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53A45B-1C49-408D-A9D2-81FAECB939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555B67-8F0C-4967-B2D5-7BF15EE607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A8537D6-BBF5-4519-B6BC-7E497ECA17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BED1D1B-ACDB-4DBA-941D-433A2278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6A3C9AE-B1C2-421C-BDE5-B9146430C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C9FEB6-D511-429A-BAA9-CAD81B14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C33F47-2E5B-4C2E-9078-7275750DC8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B36DB9-E27F-458D-8925-FAC0CDC868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1B7E176-4C41-48AD-930F-949C6AF752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E9B530A-8705-4338-9F5F-6E6C0EDD0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A5E5984-EA1F-49E0-B284-57E2BDF73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5A7320-338A-4E99-9A73-13C111938F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400776-D992-48FF-A315-CD95739A1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D40067-7DB6-4212-A937-5186AF3909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1FC239B-7C18-41EB-A5B4-4FF3CDD2D62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30843FA-30B4-44A6-B56C-8264CC8A7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1912802-B3BB-442E-B3FC-002A4ED53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D114E3-405C-4D9C-BA07-2554EA6555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2A2D91-811B-4B41-B5C2-6B6D435579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2B7F19-FC48-4281-97DA-02C7E612FE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6FCE01E-23A0-4EF3-B768-3E67069038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DD25BEB2-AFAF-47CA-8677-552D5297875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58F92B67-31C6-49D5-A411-9689D3E9DD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958B37E3-C9D7-462B-A7D7-A5289B45C1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1757" name="Group 5">
              <a:extLst>
                <a:ext uri="{FF2B5EF4-FFF2-40B4-BE49-F238E27FC236}">
                  <a16:creationId xmlns:a16="http://schemas.microsoft.com/office/drawing/2014/main" id="{3598BB16-F001-4CB8-ADF9-CB6A5B7A20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609311FC-9285-4663-9C7E-44A66B8F07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624EC1D9-D207-4F5A-A97F-598BE03F915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BC885C1F-8AFD-44E0-9369-1CDB170CD88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AFD7C283-B9EC-49AE-B5D5-9DF293CF361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1D7C2B5F-325E-41F5-B427-9049633463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E3C40912-1F12-48DA-BD6A-D94635CA8A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607AB8FA-77B2-409C-99DA-4B9612B026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91CD5F8A-0F20-444D-B20B-B640BACCF3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D54CCD84-D8C4-435B-89A2-959D00A8A7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04512B90-5226-464D-97F0-DFF55C88E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4D32E77D-EEA1-41E5-AC36-E83FD3EF48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CC38159F-58D5-4776-BCE1-B98B6E3AF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F6E46D4D-671A-4D43-9783-8750A2AB09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726475-AE73-4B80-8509-92BEECB9264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1751" name="Picture 20" descr="scottishflag">
            <a:extLst>
              <a:ext uri="{FF2B5EF4-FFF2-40B4-BE49-F238E27FC236}">
                <a16:creationId xmlns:a16="http://schemas.microsoft.com/office/drawing/2014/main" id="{FA3440DB-D120-4974-9845-12E483F0A32B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DE857655-1564-4F82-8300-4DB5958D52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31753" name="Picture 22" descr="Office Objects 0572">
            <a:extLst>
              <a:ext uri="{FF2B5EF4-FFF2-40B4-BE49-F238E27FC236}">
                <a16:creationId xmlns:a16="http://schemas.microsoft.com/office/drawing/2014/main" id="{F595ECAE-61F7-401E-8A5F-EA6ED9F30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201BC8AD-06EB-40F7-8625-1868B66A95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6BB90C2-06E7-447F-BF2C-F32237D49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10B3C97-36AA-45BD-85F0-465F41E49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89AB94-6EC8-4967-8082-FCC6EBD8A9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CE67AC-E015-4A3E-9D86-15216977DB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E135B9-0B59-4556-86ED-B97A6C4CD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EB2870F-EB38-4321-A941-499DD78A23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5FB3F3D-4D20-4FE0-8838-C8F199DED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EE910F9-F142-4030-86C6-9576228C4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D97D71-6898-4A2F-8E0A-C855625D64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924EFF-C062-4CD9-9CEC-795EA48C2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6B283C-EF38-46AA-A417-5BD7321E9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EDA7342-2165-4F69-A796-165BEA29590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ED400BAE-56B9-4A58-8938-505C156FBA0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720E16BE-46BB-44D5-93BD-305E3431BE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AE40101F-6520-4245-9CC8-D993A0158E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2781" name="Group 5">
              <a:extLst>
                <a:ext uri="{FF2B5EF4-FFF2-40B4-BE49-F238E27FC236}">
                  <a16:creationId xmlns:a16="http://schemas.microsoft.com/office/drawing/2014/main" id="{F8E5436A-1861-4C8C-9D7B-2739142D4E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630D3F05-E5FC-4795-BB5C-84A400DFD80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2C14EF78-661F-41AF-A47A-693AC8BD55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FF08F494-828C-4177-A98D-2C62FFE536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23458F27-AFD0-4B16-A2C1-83F06E282A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34F4DE9A-DA5F-4D5E-86F7-C095691186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31938F59-EDC1-4E64-91AD-6B310C7195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9A926650-4B11-42E1-95F5-0705A64D5E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5C7C5C9F-6576-4FE9-91DF-C06802F1E72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A357F7CA-32AC-478F-BAD2-D54ECC34F6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12401A9F-25B7-4E2D-A662-B76A116D2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8A2BC031-85BD-44C6-A4CB-09AB7A375D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FCAC3B3B-FC9D-428C-B3CA-EADD17E99E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DA75D8CD-26CA-419C-BE60-0F80A2CD34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0D791E-0957-4D88-90DF-46782F3E6C3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2775" name="Picture 20" descr="scottishflag">
            <a:extLst>
              <a:ext uri="{FF2B5EF4-FFF2-40B4-BE49-F238E27FC236}">
                <a16:creationId xmlns:a16="http://schemas.microsoft.com/office/drawing/2014/main" id="{629F978E-72D3-4851-946A-515CCBD3684B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B5552484-196B-4F59-87E2-F364878001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32777" name="Picture 22" descr="Office Objects 0572">
            <a:extLst>
              <a:ext uri="{FF2B5EF4-FFF2-40B4-BE49-F238E27FC236}">
                <a16:creationId xmlns:a16="http://schemas.microsoft.com/office/drawing/2014/main" id="{A3ED3D2F-AF47-45BC-AAFA-2C624DB15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29CEE5E5-9949-4C94-8401-113526B35E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id="{C97ADE5B-3E8F-48C2-9CE9-0F5BC83B3B6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58933778-60E0-4A64-9D42-55FAE24352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50488FE7-B25B-430F-84D7-2C58C54FF3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3805" name="Group 5">
              <a:extLst>
                <a:ext uri="{FF2B5EF4-FFF2-40B4-BE49-F238E27FC236}">
                  <a16:creationId xmlns:a16="http://schemas.microsoft.com/office/drawing/2014/main" id="{80959E56-CF36-4055-99E3-B50F9B36A0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EFBAF0A3-A43D-4D75-9376-9E47D7365E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711BCD08-8F8F-4400-AA6D-85C7183CEB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B7090D23-DBB1-490E-8F9A-848D1CC90E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2A0B74CD-3792-4693-A65B-AFB6D348443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6C2B8B09-B91A-4177-BAC7-C4D5C140E1B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D9C5D131-1E47-4DED-8F0D-629FDD0716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CBD9F13D-C9A3-4252-A649-87F9E6C7A79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7F78602B-E29D-4776-A9F3-55E8F63187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97ACB406-E7C7-4558-BA95-8345316F48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2C2B1148-4C45-4FBD-8928-882D7473D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DBB2217C-9F8E-4ECD-BAB5-E22416A854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07251149-BCB7-4CE8-A370-50B44EFACA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550DAF5F-AB67-46C6-B8A2-B847E37D4B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CB1DDF-8994-463A-9DA6-08729FD9F50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3799" name="Picture 20" descr="scottishflag">
            <a:extLst>
              <a:ext uri="{FF2B5EF4-FFF2-40B4-BE49-F238E27FC236}">
                <a16:creationId xmlns:a16="http://schemas.microsoft.com/office/drawing/2014/main" id="{B3D2461B-BD34-440B-A8E1-D48F6EA4112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ACA2DD7A-6287-450D-8D69-AAE7757047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33801" name="Picture 22" descr="Office Objects 0572">
            <a:extLst>
              <a:ext uri="{FF2B5EF4-FFF2-40B4-BE49-F238E27FC236}">
                <a16:creationId xmlns:a16="http://schemas.microsoft.com/office/drawing/2014/main" id="{93E6E6E2-C976-4F86-BEC0-EBC560B66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987AFF63-DCF6-44EB-9BD4-492971E284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0B1D15D5-2D78-404B-918F-2C11F5196D1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>
              <a:extLst>
                <a:ext uri="{FF2B5EF4-FFF2-40B4-BE49-F238E27FC236}">
                  <a16:creationId xmlns:a16="http://schemas.microsoft.com/office/drawing/2014/main" id="{038C5505-0DBB-4568-B6E4-EEAE88D5F7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636" name="Freeform 4">
              <a:extLst>
                <a:ext uri="{FF2B5EF4-FFF2-40B4-BE49-F238E27FC236}">
                  <a16:creationId xmlns:a16="http://schemas.microsoft.com/office/drawing/2014/main" id="{48AF6453-1235-4F43-8CEF-D952709AD4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4829" name="Group 5">
              <a:extLst>
                <a:ext uri="{FF2B5EF4-FFF2-40B4-BE49-F238E27FC236}">
                  <a16:creationId xmlns:a16="http://schemas.microsoft.com/office/drawing/2014/main" id="{EECF4818-6334-491D-8DA8-B7E3D21794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>
                <a:extLst>
                  <a:ext uri="{FF2B5EF4-FFF2-40B4-BE49-F238E27FC236}">
                    <a16:creationId xmlns:a16="http://schemas.microsoft.com/office/drawing/2014/main" id="{7B56B4AB-A5FE-44C9-ABA8-36E14122B0E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1CE60340-23ED-479D-9567-FE9A63A108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0" name="Freeform 8">
                <a:extLst>
                  <a:ext uri="{FF2B5EF4-FFF2-40B4-BE49-F238E27FC236}">
                    <a16:creationId xmlns:a16="http://schemas.microsoft.com/office/drawing/2014/main" id="{FC1412FD-B6F4-4BB3-8873-2980DBD500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1" name="Freeform 9">
                <a:extLst>
                  <a:ext uri="{FF2B5EF4-FFF2-40B4-BE49-F238E27FC236}">
                    <a16:creationId xmlns:a16="http://schemas.microsoft.com/office/drawing/2014/main" id="{FB47B806-9B91-4F5A-AB9A-CC211133BD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2" name="Freeform 10">
                <a:extLst>
                  <a:ext uri="{FF2B5EF4-FFF2-40B4-BE49-F238E27FC236}">
                    <a16:creationId xmlns:a16="http://schemas.microsoft.com/office/drawing/2014/main" id="{E37E8994-E262-4FE7-92F6-6D0133F489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3" name="Freeform 11">
                <a:extLst>
                  <a:ext uri="{FF2B5EF4-FFF2-40B4-BE49-F238E27FC236}">
                    <a16:creationId xmlns:a16="http://schemas.microsoft.com/office/drawing/2014/main" id="{7794A446-F229-4788-9219-A7061A3F76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4" name="Freeform 12">
                <a:extLst>
                  <a:ext uri="{FF2B5EF4-FFF2-40B4-BE49-F238E27FC236}">
                    <a16:creationId xmlns:a16="http://schemas.microsoft.com/office/drawing/2014/main" id="{6E906A02-0CE6-4F3C-BC6D-FC0247A01D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5" name="Freeform 13">
                <a:extLst>
                  <a:ext uri="{FF2B5EF4-FFF2-40B4-BE49-F238E27FC236}">
                    <a16:creationId xmlns:a16="http://schemas.microsoft.com/office/drawing/2014/main" id="{589C82F7-CD49-48A5-AC92-E55134D6CF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ACDECFEF-26CE-4BA5-8C3A-9DFDB307E2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4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F871F464-2091-49ED-BDF0-280BD46B7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07F0181B-B591-48EC-BEA5-8BE54507BA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D4D75F12-A0C1-4B64-A794-0F73066A5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2DA8A8EA-6DB0-4811-8A01-6596F7C6FA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73852EF-054D-4651-BB64-26E2FF8A725F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4823" name="Picture 20" descr="scottishflag">
            <a:extLst>
              <a:ext uri="{FF2B5EF4-FFF2-40B4-BE49-F238E27FC236}">
                <a16:creationId xmlns:a16="http://schemas.microsoft.com/office/drawing/2014/main" id="{A154D6F2-A083-4324-AB33-6FC166468CAB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3" name="Text Box 21">
            <a:extLst>
              <a:ext uri="{FF2B5EF4-FFF2-40B4-BE49-F238E27FC236}">
                <a16:creationId xmlns:a16="http://schemas.microsoft.com/office/drawing/2014/main" id="{31FDA1E2-9F33-4AA7-B6A8-AA8B7BECB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34825" name="Picture 22" descr="Office Objects 0572">
            <a:extLst>
              <a:ext uri="{FF2B5EF4-FFF2-40B4-BE49-F238E27FC236}">
                <a16:creationId xmlns:a16="http://schemas.microsoft.com/office/drawing/2014/main" id="{7D0B5646-74CF-422F-A9DD-538450D61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>
            <a:extLst>
              <a:ext uri="{FF2B5EF4-FFF2-40B4-BE49-F238E27FC236}">
                <a16:creationId xmlns:a16="http://schemas.microsoft.com/office/drawing/2014/main" id="{1D9C97D8-D459-4A73-880D-7A0CAEB8DA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A0D4F53-C87C-4B45-B035-208CB58AB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880D33-F09C-44FE-B964-45D8B3692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6F2E3E-D598-47C3-952F-45F926DA75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7E39C-1BAC-4104-AE8F-BB593A4116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DC80D9-BA4B-4280-A13C-40C8950915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4FA84A2-C7C7-4675-9D03-56BADF9280A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30.xml"/><Relationship Id="rId10" Type="http://schemas.openxmlformats.org/officeDocument/2006/relationships/slide" Target="slide2.xml"/><Relationship Id="rId4" Type="http://schemas.openxmlformats.org/officeDocument/2006/relationships/slide" Target="slide46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slideLayout" Target="../slideLayouts/slideLayout6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slideLayout" Target="../slideLayouts/slideLayout7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.png"/><Relationship Id="rId5" Type="http://schemas.openxmlformats.org/officeDocument/2006/relationships/image" Target="../media/image14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18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10" Type="http://schemas.openxmlformats.org/officeDocument/2006/relationships/hyperlink" Target="http://ggbtu.be/mA0GR21pM" TargetMode="Externa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7" Type="http://schemas.openxmlformats.org/officeDocument/2006/relationships/image" Target="../media/image24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gbtu.be/mrnnspvjU" TargetMode="Externa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image" Target="../media/image28.jpeg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0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9.bin"/><Relationship Id="rId2" Type="http://schemas.openxmlformats.org/officeDocument/2006/relationships/oleObject" Target="../embeddings/oleObject25.bin"/><Relationship Id="rId16" Type="http://schemas.openxmlformats.org/officeDocument/2006/relationships/hyperlink" Target="http://ggbtu.be/mrnnspvjU" TargetMode="Externa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.png"/><Relationship Id="rId5" Type="http://schemas.openxmlformats.org/officeDocument/2006/relationships/image" Target="../media/image37.wmf"/><Relationship Id="rId15" Type="http://schemas.openxmlformats.org/officeDocument/2006/relationships/image" Target="../media/image5.jpeg"/><Relationship Id="rId10" Type="http://schemas.openxmlformats.org/officeDocument/2006/relationships/image" Target="../media/image1.gi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Relationship Id="rId1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5.wmf"/><Relationship Id="rId3" Type="http://schemas.openxmlformats.org/officeDocument/2006/relationships/image" Target="../media/image2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4.bin"/><Relationship Id="rId2" Type="http://schemas.openxmlformats.org/officeDocument/2006/relationships/image" Target="../media/image1.gif"/><Relationship Id="rId16" Type="http://schemas.openxmlformats.org/officeDocument/2006/relationships/hyperlink" Target="http://ggbtu.be/mrnnspvjU" TargetMode="Externa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5.jpeg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3.wmf"/><Relationship Id="rId1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1.wmf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6.bin"/><Relationship Id="rId16" Type="http://schemas.openxmlformats.org/officeDocument/2006/relationships/hyperlink" Target="http://ggbtu.be/mrnnspvjU" TargetMode="Externa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.png"/><Relationship Id="rId5" Type="http://schemas.openxmlformats.org/officeDocument/2006/relationships/image" Target="../media/image48.wmf"/><Relationship Id="rId15" Type="http://schemas.openxmlformats.org/officeDocument/2006/relationships/image" Target="../media/image5.jpeg"/><Relationship Id="rId10" Type="http://schemas.openxmlformats.org/officeDocument/2006/relationships/image" Target="../media/image1.gi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Relationship Id="rId1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1.bin"/><Relationship Id="rId16" Type="http://schemas.openxmlformats.org/officeDocument/2006/relationships/hyperlink" Target="http://ggbtu.be/mrnnspvjU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.png"/><Relationship Id="rId5" Type="http://schemas.openxmlformats.org/officeDocument/2006/relationships/image" Target="../media/image53.wmf"/><Relationship Id="rId15" Type="http://schemas.openxmlformats.org/officeDocument/2006/relationships/image" Target="../media/image5.jpeg"/><Relationship Id="rId10" Type="http://schemas.openxmlformats.org/officeDocument/2006/relationships/image" Target="../media/image1.gi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5.wmf"/><Relationship Id="rId1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gbtu.be/mrnnspvjU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gbtu.be/mrnnspvj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52.bin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3.wmf"/><Relationship Id="rId9" Type="http://schemas.openxmlformats.org/officeDocument/2006/relationships/hyperlink" Target="http://ggbtu.be/mrnnspvjU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ggbtu.be/mrnnspvjU" TargetMode="External"/><Relationship Id="rId3" Type="http://schemas.openxmlformats.org/officeDocument/2006/relationships/image" Target="../media/image65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72.wmf"/><Relationship Id="rId18" Type="http://schemas.openxmlformats.org/officeDocument/2006/relationships/image" Target="../media/image4.jpeg"/><Relationship Id="rId3" Type="http://schemas.openxmlformats.org/officeDocument/2006/relationships/image" Target="../media/image68.wmf"/><Relationship Id="rId7" Type="http://schemas.openxmlformats.org/officeDocument/2006/relationships/image" Target="../media/image59.jpeg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57.bin"/><Relationship Id="rId16" Type="http://schemas.openxmlformats.org/officeDocument/2006/relationships/oleObject" Target="../embeddings/oleObject64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5.jpe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6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6.wmf"/><Relationship Id="rId7" Type="http://schemas.openxmlformats.org/officeDocument/2006/relationships/oleObject" Target="../embeddings/oleObject66.bin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7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82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87.wmf"/><Relationship Id="rId2" Type="http://schemas.openxmlformats.org/officeDocument/2006/relationships/image" Target="../media/image81.wmf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5.wmf"/><Relationship Id="rId5" Type="http://schemas.openxmlformats.org/officeDocument/2006/relationships/image" Target="../media/image69.wmf"/><Relationship Id="rId15" Type="http://schemas.openxmlformats.org/officeDocument/2006/relationships/image" Target="../media/image5.jpeg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4.wmf"/><Relationship Id="rId1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93.png"/><Relationship Id="rId5" Type="http://schemas.openxmlformats.org/officeDocument/2006/relationships/image" Target="../media/image89.wmf"/><Relationship Id="rId10" Type="http://schemas.openxmlformats.org/officeDocument/2006/relationships/image" Target="../media/image92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9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42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5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A8BA857D-41ED-446D-AECC-9EF4EB28DE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62097C-14EB-4E10-B980-A8111C273FEC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F3C37ECF-E65F-4900-9134-DDC9C22EA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11CB0C06-41E3-450C-B08B-654EB9AD5E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1675" y="3746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Trigonometry</a:t>
            </a:r>
          </a:p>
        </p:txBody>
      </p:sp>
      <p:pic>
        <p:nvPicPr>
          <p:cNvPr id="84997" name="Picture 9" descr="scottishflag">
            <a:extLst>
              <a:ext uri="{FF2B5EF4-FFF2-40B4-BE49-F238E27FC236}">
                <a16:creationId xmlns:a16="http://schemas.microsoft.com/office/drawing/2014/main" id="{5B024820-F5B5-4102-930B-8FD1B0419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10">
            <a:extLst>
              <a:ext uri="{FF2B5EF4-FFF2-40B4-BE49-F238E27FC236}">
                <a16:creationId xmlns:a16="http://schemas.microsoft.com/office/drawing/2014/main" id="{49ED9B0C-E38A-42A2-A266-527924297D2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84999" name="Picture 11" descr="Office Objects 0572">
            <a:extLst>
              <a:ext uri="{FF2B5EF4-FFF2-40B4-BE49-F238E27FC236}">
                <a16:creationId xmlns:a16="http://schemas.microsoft.com/office/drawing/2014/main" id="{CF9E833A-AB31-4ABE-A54C-424283DB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23">
            <a:extLst>
              <a:ext uri="{FF2B5EF4-FFF2-40B4-BE49-F238E27FC236}">
                <a16:creationId xmlns:a16="http://schemas.microsoft.com/office/drawing/2014/main" id="{BBA2A866-334C-4AA4-9D43-2A898EB2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044950"/>
            <a:ext cx="444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Cosine Rule Finding a Length</a:t>
            </a:r>
          </a:p>
        </p:txBody>
      </p:sp>
      <p:sp>
        <p:nvSpPr>
          <p:cNvPr id="85001" name="AutoShape 2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38ADAE4-4B58-417D-AB72-3370AC58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4587875"/>
            <a:ext cx="430212" cy="346075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2" name="Text Box 25">
            <a:extLst>
              <a:ext uri="{FF2B5EF4-FFF2-40B4-BE49-F238E27FC236}">
                <a16:creationId xmlns:a16="http://schemas.microsoft.com/office/drawing/2014/main" id="{E3B6F522-A6D6-4B03-A5EC-D18479A1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041650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Sine Rule Finding a length</a:t>
            </a:r>
          </a:p>
        </p:txBody>
      </p:sp>
      <p:sp>
        <p:nvSpPr>
          <p:cNvPr id="85003" name="AutoShape 2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6B42B72-C720-4DE9-9C82-9628321F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3589338"/>
            <a:ext cx="420687" cy="33655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27">
            <a:extLst>
              <a:ext uri="{FF2B5EF4-FFF2-40B4-BE49-F238E27FC236}">
                <a16:creationId xmlns:a16="http://schemas.microsoft.com/office/drawing/2014/main" id="{EC0A4681-ED70-4471-8323-A07CA493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5046663"/>
            <a:ext cx="2509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Mixed Problems</a:t>
            </a:r>
          </a:p>
        </p:txBody>
      </p:sp>
      <p:sp>
        <p:nvSpPr>
          <p:cNvPr id="85005" name="AutoShape 2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C8FB149-1FE8-4B1E-A3D7-8300B14E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5092700"/>
            <a:ext cx="430212" cy="346075"/>
          </a:xfrm>
          <a:prstGeom prst="actionButtonForwardNex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Box 23">
            <a:extLst>
              <a:ext uri="{FF2B5EF4-FFF2-40B4-BE49-F238E27FC236}">
                <a16:creationId xmlns:a16="http://schemas.microsoft.com/office/drawing/2014/main" id="{636E6184-C914-42DA-9579-00ABCC5D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85007" name="AutoShape 2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DFA5111-4D6F-4846-B451-DC8C2AD7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3094038"/>
            <a:ext cx="420687" cy="336550"/>
          </a:xfrm>
          <a:prstGeom prst="actionButtonForwardNex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AutoShape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24A2353-80F6-4733-804B-0CCA36FD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4083050"/>
            <a:ext cx="430212" cy="346075"/>
          </a:xfrm>
          <a:prstGeom prst="actionButtonForwardNex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9" name="Text Box 25">
            <a:extLst>
              <a:ext uri="{FF2B5EF4-FFF2-40B4-BE49-F238E27FC236}">
                <a16:creationId xmlns:a16="http://schemas.microsoft.com/office/drawing/2014/main" id="{E50E897D-57EA-4343-B66F-DC080925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543300"/>
            <a:ext cx="413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Sine Rule Finding an Angle</a:t>
            </a:r>
          </a:p>
        </p:txBody>
      </p:sp>
      <p:sp>
        <p:nvSpPr>
          <p:cNvPr id="85010" name="Text Box 25">
            <a:extLst>
              <a:ext uri="{FF2B5EF4-FFF2-40B4-BE49-F238E27FC236}">
                <a16:creationId xmlns:a16="http://schemas.microsoft.com/office/drawing/2014/main" id="{BBA09650-4C56-4B7A-9BAF-867868A5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546600"/>
            <a:ext cx="442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Cosine Rule Finding an Angle</a:t>
            </a:r>
          </a:p>
        </p:txBody>
      </p:sp>
      <p:sp>
        <p:nvSpPr>
          <p:cNvPr id="85011" name="Text Box 27">
            <a:extLst>
              <a:ext uri="{FF2B5EF4-FFF2-40B4-BE49-F238E27FC236}">
                <a16:creationId xmlns:a16="http://schemas.microsoft.com/office/drawing/2014/main" id="{CE2FC8C2-5352-4C13-A97D-4684D4DF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540000"/>
            <a:ext cx="349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Area of ANY Triangle</a:t>
            </a:r>
          </a:p>
        </p:txBody>
      </p:sp>
      <p:sp>
        <p:nvSpPr>
          <p:cNvPr id="85012" name="AutoShape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28AA65B-BCD9-422C-86A2-0F649D39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589213"/>
            <a:ext cx="430212" cy="346075"/>
          </a:xfrm>
          <a:prstGeom prst="actionButtonForwardNex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3" name="Text Box 27">
            <a:extLst>
              <a:ext uri="{FF2B5EF4-FFF2-40B4-BE49-F238E27FC236}">
                <a16:creationId xmlns:a16="http://schemas.microsoft.com/office/drawing/2014/main" id="{1B2A5CF0-17F8-4495-8D84-4F2DBE64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038350"/>
            <a:ext cx="3948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Revision (S</a:t>
            </a:r>
            <a:r>
              <a:rPr lang="en-GB" altLang="en-US" sz="2400" b="1" baseline="30000">
                <a:solidFill>
                  <a:srgbClr val="F9F911"/>
                </a:solidFill>
              </a:rPr>
              <a:t>O</a:t>
            </a:r>
            <a:r>
              <a:rPr lang="en-GB" altLang="en-US" sz="2400" b="1">
                <a:solidFill>
                  <a:srgbClr val="F9F911"/>
                </a:solidFill>
              </a:rPr>
              <a:t>H)(C</a:t>
            </a:r>
            <a:r>
              <a:rPr lang="en-GB" altLang="en-US" sz="2400" b="1" baseline="30000">
                <a:solidFill>
                  <a:srgbClr val="F9F911"/>
                </a:solidFill>
              </a:rPr>
              <a:t>A</a:t>
            </a:r>
            <a:r>
              <a:rPr lang="en-GB" altLang="en-US" sz="2400" b="1">
                <a:solidFill>
                  <a:srgbClr val="F9F911"/>
                </a:solidFill>
              </a:rPr>
              <a:t>H)(T</a:t>
            </a:r>
            <a:r>
              <a:rPr lang="en-GB" altLang="en-US" sz="2400" b="1" baseline="30000">
                <a:solidFill>
                  <a:srgbClr val="F9F911"/>
                </a:solidFill>
              </a:rPr>
              <a:t>O</a:t>
            </a:r>
            <a:r>
              <a:rPr lang="en-GB" altLang="en-US" sz="2400" b="1">
                <a:solidFill>
                  <a:srgbClr val="F9F911"/>
                </a:solidFill>
              </a:rPr>
              <a:t>A)</a:t>
            </a:r>
          </a:p>
        </p:txBody>
      </p:sp>
      <p:sp>
        <p:nvSpPr>
          <p:cNvPr id="85014" name="AutoShape 2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3DAAFB6-4253-4775-B44F-056B1E72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084388"/>
            <a:ext cx="430212" cy="346075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5" name="Text Box 27">
            <a:extLst>
              <a:ext uri="{FF2B5EF4-FFF2-40B4-BE49-F238E27FC236}">
                <a16:creationId xmlns:a16="http://schemas.microsoft.com/office/drawing/2014/main" id="{D7B3CAC1-84D8-4B39-A5D1-9EFF4D91B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5548313"/>
            <a:ext cx="340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26" name="AutoShape 2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E5C92D-7C60-49D5-87AD-0B6EFCAA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5597525"/>
            <a:ext cx="430212" cy="346075"/>
          </a:xfrm>
          <a:prstGeom prst="actionButtonForwardNex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73161460-1331-42D1-A64F-80417DEA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20025"/>
          <a:stretch>
            <a:fillRect/>
          </a:stretch>
        </p:blipFill>
        <p:spPr bwMode="auto">
          <a:xfrm>
            <a:off x="0" y="1179513"/>
            <a:ext cx="7475538" cy="5610225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8CA13-5071-46A3-81D0-862363E27658}"/>
              </a:ext>
            </a:extLst>
          </p:cNvPr>
          <p:cNvSpPr txBox="1"/>
          <p:nvPr/>
        </p:nvSpPr>
        <p:spPr>
          <a:xfrm>
            <a:off x="5964238" y="6373813"/>
            <a:ext cx="1141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66">
                    <a:lumMod val="50000"/>
                  </a:srgbClr>
                </a:solidFill>
                <a:cs typeface="+mn-cs"/>
              </a:rPr>
              <a:t>(4marks)</a:t>
            </a:r>
          </a:p>
        </p:txBody>
      </p:sp>
      <p:sp>
        <p:nvSpPr>
          <p:cNvPr id="6" name="Text Box 1038">
            <a:extLst>
              <a:ext uri="{FF2B5EF4-FFF2-40B4-BE49-F238E27FC236}">
                <a16:creationId xmlns:a16="http://schemas.microsoft.com/office/drawing/2014/main" id="{44F3FC7C-0CD1-4E08-960C-44112548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2028825"/>
            <a:ext cx="35893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+mn-cs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H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  <a:cs typeface="+mn-cs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H 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pic>
        <p:nvPicPr>
          <p:cNvPr id="7" name="Picture 6" descr="TICK.jpg">
            <a:extLst>
              <a:ext uri="{FF2B5EF4-FFF2-40B4-BE49-F238E27FC236}">
                <a16:creationId xmlns:a16="http://schemas.microsoft.com/office/drawing/2014/main" id="{4A68AB1F-8F16-4A24-811E-C5BAC9C2E7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782" y="253789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>
            <a:extLst>
              <a:ext uri="{FF2B5EF4-FFF2-40B4-BE49-F238E27FC236}">
                <a16:creationId xmlns:a16="http://schemas.microsoft.com/office/drawing/2014/main" id="{EE88196C-17EC-40C9-BA83-2992DF1AFD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0639" y="171083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>
            <a:extLst>
              <a:ext uri="{FF2B5EF4-FFF2-40B4-BE49-F238E27FC236}">
                <a16:creationId xmlns:a16="http://schemas.microsoft.com/office/drawing/2014/main" id="{AAC0002D-C81C-47E0-8886-C56E24DE39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9659" y="171083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>
            <a:extLst>
              <a:ext uri="{FF2B5EF4-FFF2-40B4-BE49-F238E27FC236}">
                <a16:creationId xmlns:a16="http://schemas.microsoft.com/office/drawing/2014/main" id="{DD6C3C74-F5DF-48C6-8468-3D23D686C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7069" y="253789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ICK.jpg">
            <a:extLst>
              <a:ext uri="{FF2B5EF4-FFF2-40B4-BE49-F238E27FC236}">
                <a16:creationId xmlns:a16="http://schemas.microsoft.com/office/drawing/2014/main" id="{86D887B7-CC54-4F69-9882-F49330A420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1720" y="253789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question mark.jpg">
            <a:extLst>
              <a:ext uri="{FF2B5EF4-FFF2-40B4-BE49-F238E27FC236}">
                <a16:creationId xmlns:a16="http://schemas.microsoft.com/office/drawing/2014/main" id="{693B4500-D0C0-4F19-8FC6-90015CA8C8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4715" y="171083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2AABF561-1F26-472D-B610-2E4FBBC8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5423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>
            <a:extLst>
              <a:ext uri="{FF2B5EF4-FFF2-40B4-BE49-F238E27FC236}">
                <a16:creationId xmlns:a16="http://schemas.microsoft.com/office/drawing/2014/main" id="{79A2BD9B-79F8-4541-ABFA-5D15B31F450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7063"/>
            <a:ext cx="8229600" cy="5145087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CD601AA0-0AFC-473D-BAC9-6885BFCA780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90538"/>
            <a:ext cx="8229600" cy="5419725"/>
          </a:xfr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6FE26D61-7AC2-4F32-9FCF-6648FCDCB33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92125"/>
            <a:ext cx="8229600" cy="54165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FE3F75D0-14A8-49EC-9DDF-89DBAF62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Ex8.1 Q3 onwards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71)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94211" name="Picture 3" descr="ag00463_">
            <a:extLst>
              <a:ext uri="{FF2B5EF4-FFF2-40B4-BE49-F238E27FC236}">
                <a16:creationId xmlns:a16="http://schemas.microsoft.com/office/drawing/2014/main" id="{98FE01F0-D19C-4D7A-972E-4B140DAA2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68263BB-EFC5-4B55-BDB6-7A615115FF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052EF-8393-4218-A42A-C642B63E06D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7D8AA4E1-CDAB-4F32-90FA-3C345857C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6445A646-9883-4144-8F61-FACD6EA79F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054" name="Picture 3" descr="scottishflag">
            <a:extLst>
              <a:ext uri="{FF2B5EF4-FFF2-40B4-BE49-F238E27FC236}">
                <a16:creationId xmlns:a16="http://schemas.microsoft.com/office/drawing/2014/main" id="{4F9BD266-5CFD-4560-AFAC-141AB47EB4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>
            <a:extLst>
              <a:ext uri="{FF2B5EF4-FFF2-40B4-BE49-F238E27FC236}">
                <a16:creationId xmlns:a16="http://schemas.microsoft.com/office/drawing/2014/main" id="{6C2745EC-4B2E-40CB-B610-BC290EE5CD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056" name="Picture 6" descr="Office Objects 0572">
            <a:extLst>
              <a:ext uri="{FF2B5EF4-FFF2-40B4-BE49-F238E27FC236}">
                <a16:creationId xmlns:a16="http://schemas.microsoft.com/office/drawing/2014/main" id="{B929D85A-FBEB-4888-8548-85CEF121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0">
            <a:extLst>
              <a:ext uri="{FF2B5EF4-FFF2-40B4-BE49-F238E27FC236}">
                <a16:creationId xmlns:a16="http://schemas.microsoft.com/office/drawing/2014/main" id="{C6872984-8A63-4BDD-BC20-8D7A8A512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838" y="2025650"/>
          <a:ext cx="7908925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1879560" progId="Equation.DSMT4">
                  <p:embed/>
                </p:oleObj>
              </mc:Choice>
              <mc:Fallback>
                <p:oleObj name="Equation" r:id="rId4" imgW="3149280" imgH="1879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025650"/>
                        <a:ext cx="7908925" cy="398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Box 8">
            <a:extLst>
              <a:ext uri="{FF2B5EF4-FFF2-40B4-BE49-F238E27FC236}">
                <a16:creationId xmlns:a16="http://schemas.microsoft.com/office/drawing/2014/main" id="{0EF3ABCE-FD51-4F75-A63D-CE6DA929B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3C0CD2AD-9660-4287-8CE5-9BFA2120244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A8E090A-32B9-496F-98E3-3DC489C57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5236" name="Picture 2" descr="scottishflag">
            <a:extLst>
              <a:ext uri="{FF2B5EF4-FFF2-40B4-BE49-F238E27FC236}">
                <a16:creationId xmlns:a16="http://schemas.microsoft.com/office/drawing/2014/main" id="{A7513591-6F4B-4356-B55C-E43F54112B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3">
            <a:extLst>
              <a:ext uri="{FF2B5EF4-FFF2-40B4-BE49-F238E27FC236}">
                <a16:creationId xmlns:a16="http://schemas.microsoft.com/office/drawing/2014/main" id="{EDE64878-5540-41DA-99FC-21356DF5BA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95238" name="Picture 4" descr="Office Objects 0572">
            <a:extLst>
              <a:ext uri="{FF2B5EF4-FFF2-40B4-BE49-F238E27FC236}">
                <a16:creationId xmlns:a16="http://schemas.microsoft.com/office/drawing/2014/main" id="{96DDA9A7-D5A7-4274-A5CB-109B3C42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62562FDA-8DC3-455B-A969-C859888D3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CC6FEFE2-DAE5-4C0D-9744-CCF1CDB6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4B1F209F-727E-42D2-8C17-7D63D94C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the formula for the area of any triangle.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95242" name="Line 8">
            <a:extLst>
              <a:ext uri="{FF2B5EF4-FFF2-40B4-BE49-F238E27FC236}">
                <a16:creationId xmlns:a16="http://schemas.microsoft.com/office/drawing/2014/main" id="{D5183A32-C57C-4E40-82D9-905FC7030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CBCB390B-8496-4C35-8E17-26F0E9BC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how to apply the Area formula for ANY triangle.</a:t>
            </a:r>
          </a:p>
        </p:txBody>
      </p:sp>
      <p:sp>
        <p:nvSpPr>
          <p:cNvPr id="95244" name="TextBox 15">
            <a:extLst>
              <a:ext uri="{FF2B5EF4-FFF2-40B4-BE49-F238E27FC236}">
                <a16:creationId xmlns:a16="http://schemas.microsoft.com/office/drawing/2014/main" id="{84EB023B-904A-49ED-9FD5-5B6AAF5E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40D3DF3-BC18-4A7B-B2E6-094BA1FC02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Area of ANY Triangle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D803F6FF-E74B-4E62-9BBC-F87A1C5F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3875088"/>
            <a:ext cx="4114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Use formula to find area of any triangle given two length and angle in between.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966F17F9-F5F1-404D-A529-DCCAF4E2B5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721DC29-52F8-494C-BE5D-537FB4972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BEEAA88-3989-4DDE-9A51-7EB7EEDCCC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Labelling Triangles</a:t>
            </a:r>
          </a:p>
        </p:txBody>
      </p:sp>
      <p:pic>
        <p:nvPicPr>
          <p:cNvPr id="96261" name="Picture 3" descr="scottishflag">
            <a:extLst>
              <a:ext uri="{FF2B5EF4-FFF2-40B4-BE49-F238E27FC236}">
                <a16:creationId xmlns:a16="http://schemas.microsoft.com/office/drawing/2014/main" id="{D24220E3-A326-4346-8F4A-24505EE86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4" descr="Office Objects 0572">
            <a:extLst>
              <a:ext uri="{FF2B5EF4-FFF2-40B4-BE49-F238E27FC236}">
                <a16:creationId xmlns:a16="http://schemas.microsoft.com/office/drawing/2014/main" id="{6FC122F4-1BC3-4FAF-A1C5-074DA813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5">
            <a:extLst>
              <a:ext uri="{FF2B5EF4-FFF2-40B4-BE49-F238E27FC236}">
                <a16:creationId xmlns:a16="http://schemas.microsoft.com/office/drawing/2014/main" id="{E44B44E4-19FC-4E2C-A250-7A5C88EF68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6264" name="TextBox 22">
            <a:extLst>
              <a:ext uri="{FF2B5EF4-FFF2-40B4-BE49-F238E27FC236}">
                <a16:creationId xmlns:a16="http://schemas.microsoft.com/office/drawing/2014/main" id="{A78D7768-817D-4EE8-B132-927AE1111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3185F5-AD82-4919-82EB-3B1F3EAB9EC5}"/>
              </a:ext>
            </a:extLst>
          </p:cNvPr>
          <p:cNvSpPr/>
          <p:nvPr/>
        </p:nvSpPr>
        <p:spPr>
          <a:xfrm rot="20512326">
            <a:off x="2425700" y="2651125"/>
            <a:ext cx="4237038" cy="2184400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6266" name="TextBox 23">
            <a:extLst>
              <a:ext uri="{FF2B5EF4-FFF2-40B4-BE49-F238E27FC236}">
                <a16:creationId xmlns:a16="http://schemas.microsoft.com/office/drawing/2014/main" id="{104D3C82-BE78-4413-94E8-A5122A55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5399088"/>
            <a:ext cx="484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96267" name="TextBox 24">
            <a:extLst>
              <a:ext uri="{FF2B5EF4-FFF2-40B4-BE49-F238E27FC236}">
                <a16:creationId xmlns:a16="http://schemas.microsoft.com/office/drawing/2014/main" id="{C388DEE3-7834-4B4B-9608-BAC7C390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2300288"/>
            <a:ext cx="442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96268" name="TextBox 25">
            <a:extLst>
              <a:ext uri="{FF2B5EF4-FFF2-40B4-BE49-F238E27FC236}">
                <a16:creationId xmlns:a16="http://schemas.microsoft.com/office/drawing/2014/main" id="{96680001-5AC5-4E64-BF3B-B228DB26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3744913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991816-4D86-4507-B25A-AF435492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392738"/>
            <a:ext cx="48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26A3F-0B5A-4039-AF70-2BCCEEA4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287337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4FDB4-8C1C-4184-AAD2-8F1752C6B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2308225"/>
            <a:ext cx="44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15278B-EEFA-44E2-AB27-711C9574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49418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38C254-00D8-41F1-84A1-BB53289A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736975"/>
            <a:ext cx="43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88344-5645-4975-8CE8-5E729544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3730625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1B6881-360B-4A93-9432-637177F6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5514975"/>
            <a:ext cx="494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Small letters </a:t>
            </a:r>
            <a:r>
              <a:rPr lang="en-GB" altLang="en-US">
                <a:solidFill>
                  <a:srgbClr val="FFFF00"/>
                </a:solidFill>
              </a:rPr>
              <a:t>a, b, c </a:t>
            </a:r>
            <a:r>
              <a:rPr lang="en-GB" altLang="en-US"/>
              <a:t>refer to distances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6D4E64-D565-4960-B2D3-D76893EB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5870575"/>
            <a:ext cx="481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Capital letters A, B, C refer to angles</a:t>
            </a:r>
          </a:p>
        </p:txBody>
      </p:sp>
      <p:sp>
        <p:nvSpPr>
          <p:cNvPr id="96277" name="TextBox 36">
            <a:extLst>
              <a:ext uri="{FF2B5EF4-FFF2-40B4-BE49-F238E27FC236}">
                <a16:creationId xmlns:a16="http://schemas.microsoft.com/office/drawing/2014/main" id="{2ADA3565-1DBC-408E-B44E-5F4384D1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916113"/>
            <a:ext cx="756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In Mathematics we have a convention for labelling triangles.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35838E-7 L 0.34202 -0.36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2312E-6 L 0.14201 0.379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0867E-6 L -0.44687 -0.000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07D05EC-B528-489E-8D68-062F5AA9F813}"/>
              </a:ext>
            </a:extLst>
          </p:cNvPr>
          <p:cNvSpPr/>
          <p:nvPr/>
        </p:nvSpPr>
        <p:spPr>
          <a:xfrm rot="20512326">
            <a:off x="2425700" y="2651125"/>
            <a:ext cx="4237038" cy="2184400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7283" name="TextBox 25">
            <a:extLst>
              <a:ext uri="{FF2B5EF4-FFF2-40B4-BE49-F238E27FC236}">
                <a16:creationId xmlns:a16="http://schemas.microsoft.com/office/drawing/2014/main" id="{91C7230F-5A7D-4596-AF77-80989BC5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3744913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</a:t>
            </a:r>
          </a:p>
        </p:txBody>
      </p:sp>
      <p:sp>
        <p:nvSpPr>
          <p:cNvPr id="97284" name="TextBox 24">
            <a:extLst>
              <a:ext uri="{FF2B5EF4-FFF2-40B4-BE49-F238E27FC236}">
                <a16:creationId xmlns:a16="http://schemas.microsoft.com/office/drawing/2014/main" id="{48A76967-D293-49E5-B66D-6E872CCE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2300288"/>
            <a:ext cx="441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</a:t>
            </a:r>
          </a:p>
        </p:txBody>
      </p:sp>
      <p:sp>
        <p:nvSpPr>
          <p:cNvPr id="97285" name="TextBox 23">
            <a:extLst>
              <a:ext uri="{FF2B5EF4-FFF2-40B4-BE49-F238E27FC236}">
                <a16:creationId xmlns:a16="http://schemas.microsoft.com/office/drawing/2014/main" id="{48AB8145-2D16-4F38-8930-F4174551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5399088"/>
            <a:ext cx="48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3A0FBD-75D1-4A9C-96F3-6A14480A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736975"/>
            <a:ext cx="433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6A2F3D-B734-428C-9C09-8AC417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2308225"/>
            <a:ext cx="43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28B35-2ABE-4DDE-9E55-EE2F97C1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392738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D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3E6BFDF-14F6-411D-AC49-76FADEFD5F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A7158831-210D-4EE4-B473-F93611D94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93B94D3-DDC6-40C8-92FE-AFE58BAEFF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Labelling Triangles</a:t>
            </a:r>
          </a:p>
        </p:txBody>
      </p:sp>
      <p:pic>
        <p:nvPicPr>
          <p:cNvPr id="97292" name="Picture 3" descr="scottishflag">
            <a:extLst>
              <a:ext uri="{FF2B5EF4-FFF2-40B4-BE49-F238E27FC236}">
                <a16:creationId xmlns:a16="http://schemas.microsoft.com/office/drawing/2014/main" id="{81CBBA64-BE7D-40D6-A4AC-6E16D49EF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4" descr="Office Objects 0572">
            <a:extLst>
              <a:ext uri="{FF2B5EF4-FFF2-40B4-BE49-F238E27FC236}">
                <a16:creationId xmlns:a16="http://schemas.microsoft.com/office/drawing/2014/main" id="{077501AD-54BF-46A2-9894-D157C0C7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4" name="Text Box 5">
            <a:extLst>
              <a:ext uri="{FF2B5EF4-FFF2-40B4-BE49-F238E27FC236}">
                <a16:creationId xmlns:a16="http://schemas.microsoft.com/office/drawing/2014/main" id="{1D963082-DD34-4AF7-BF6B-B47D754BAA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7295" name="TextBox 22">
            <a:extLst>
              <a:ext uri="{FF2B5EF4-FFF2-40B4-BE49-F238E27FC236}">
                <a16:creationId xmlns:a16="http://schemas.microsoft.com/office/drawing/2014/main" id="{6B1E8CA6-4CC0-444C-8ED9-7D338D73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E0987-66D3-4FEF-A476-34F6E123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2873375"/>
            <a:ext cx="425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F1B119-40DD-42A2-B9DF-22AAF3A9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4840288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179508-10EA-41F2-8667-3989314F5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3730625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97299" name="TextBox 36">
            <a:extLst>
              <a:ext uri="{FF2B5EF4-FFF2-40B4-BE49-F238E27FC236}">
                <a16:creationId xmlns:a16="http://schemas.microsoft.com/office/drawing/2014/main" id="{3BBD6A2A-D346-438F-9AEB-7B3DD20D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916113"/>
            <a:ext cx="560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Have a go at labelling the following triangle.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35838E-7 L 0.34202 -0.36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2312E-6 L 0.14201 0.379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0867E-6 L -0.44687 -0.000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1" grpId="0"/>
      <p:bldP spid="31" grpId="1"/>
      <p:bldP spid="27" grpId="0"/>
      <p:bldP spid="27" grpId="1"/>
      <p:bldP spid="28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9A4FCD-56E3-43F3-97A7-EFADC7C06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152400"/>
            <a:ext cx="6248400" cy="1196975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General Formula for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Area of ANY Triangle</a:t>
            </a:r>
          </a:p>
        </p:txBody>
      </p:sp>
      <p:sp>
        <p:nvSpPr>
          <p:cNvPr id="3079" name="Text Box 3">
            <a:extLst>
              <a:ext uri="{FF2B5EF4-FFF2-40B4-BE49-F238E27FC236}">
                <a16:creationId xmlns:a16="http://schemas.microsoft.com/office/drawing/2014/main" id="{315A4169-931E-4DD6-8790-5F96B582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862138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Consider the triangle below:</a:t>
            </a:r>
          </a:p>
        </p:txBody>
      </p:sp>
      <p:grpSp>
        <p:nvGrpSpPr>
          <p:cNvPr id="3080" name="Group 14">
            <a:extLst>
              <a:ext uri="{FF2B5EF4-FFF2-40B4-BE49-F238E27FC236}">
                <a16:creationId xmlns:a16="http://schemas.microsoft.com/office/drawing/2014/main" id="{174209CC-3092-4A6E-AD11-829F5B6B0A3A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330325"/>
            <a:ext cx="5675312" cy="2433638"/>
            <a:chOff x="864" y="939"/>
            <a:chExt cx="3575" cy="1533"/>
          </a:xfrm>
        </p:grpSpPr>
        <p:grpSp>
          <p:nvGrpSpPr>
            <p:cNvPr id="3094" name="Group 7">
              <a:extLst>
                <a:ext uri="{FF2B5EF4-FFF2-40B4-BE49-F238E27FC236}">
                  <a16:creationId xmlns:a16="http://schemas.microsoft.com/office/drawing/2014/main" id="{BA543CEC-4B10-4410-98AA-BA8A773A2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00"/>
              <a:ext cx="2935" cy="960"/>
              <a:chOff x="1152" y="1200"/>
              <a:chExt cx="2935" cy="960"/>
            </a:xfrm>
          </p:grpSpPr>
          <p:sp>
            <p:nvSpPr>
              <p:cNvPr id="3101" name="Line 4">
                <a:extLst>
                  <a:ext uri="{FF2B5EF4-FFF2-40B4-BE49-F238E27FC236}">
                    <a16:creationId xmlns:a16="http://schemas.microsoft.com/office/drawing/2014/main" id="{EEA56814-BEE7-4BAC-9A87-3793FFE69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200"/>
                <a:ext cx="1152" cy="96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02" name="Line 5">
                <a:extLst>
                  <a:ext uri="{FF2B5EF4-FFF2-40B4-BE49-F238E27FC236}">
                    <a16:creationId xmlns:a16="http://schemas.microsoft.com/office/drawing/2014/main" id="{C7DB433A-D9CC-4B64-B227-A4B53A3EA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200"/>
                <a:ext cx="1783" cy="95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03" name="Line 6">
                <a:extLst>
                  <a:ext uri="{FF2B5EF4-FFF2-40B4-BE49-F238E27FC236}">
                    <a16:creationId xmlns:a16="http://schemas.microsoft.com/office/drawing/2014/main" id="{58BD7F0A-107D-4D9D-B60F-A1AAD23A7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2928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95" name="Text Box 8">
              <a:extLst>
                <a:ext uri="{FF2B5EF4-FFF2-40B4-BE49-F238E27FC236}">
                  <a16:creationId xmlns:a16="http://schemas.microsoft.com/office/drawing/2014/main" id="{A66A277B-6215-4DF0-80C6-F96198997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A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3096" name="Text Box 9">
              <a:extLst>
                <a:ext uri="{FF2B5EF4-FFF2-40B4-BE49-F238E27FC236}">
                  <a16:creationId xmlns:a16="http://schemas.microsoft.com/office/drawing/2014/main" id="{E1619076-20E8-46BE-B249-615BAE597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2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B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3097" name="Text Box 10">
              <a:extLst>
                <a:ext uri="{FF2B5EF4-FFF2-40B4-BE49-F238E27FC236}">
                  <a16:creationId xmlns:a16="http://schemas.microsoft.com/office/drawing/2014/main" id="{E08B667B-CD74-4BB9-9AA3-CD5C80876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39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C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3098" name="Text Box 11">
              <a:extLst>
                <a:ext uri="{FF2B5EF4-FFF2-40B4-BE49-F238E27FC236}">
                  <a16:creationId xmlns:a16="http://schemas.microsoft.com/office/drawing/2014/main" id="{C18752F1-7817-4593-B9B6-2FA5CF617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" y="1406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099" name="Text Box 12">
              <a:extLst>
                <a:ext uri="{FF2B5EF4-FFF2-40B4-BE49-F238E27FC236}">
                  <a16:creationId xmlns:a16="http://schemas.microsoft.com/office/drawing/2014/main" id="{0FDCDEA3-34DF-46AA-B75B-98F6527EF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410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3100" name="Text Box 13">
              <a:extLst>
                <a:ext uri="{FF2B5EF4-FFF2-40B4-BE49-F238E27FC236}">
                  <a16:creationId xmlns:a16="http://schemas.microsoft.com/office/drawing/2014/main" id="{2358B1EF-7A18-4359-A216-58B84393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142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3D7C776F-6D88-459C-8F33-154D75E8C83D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1770063"/>
            <a:ext cx="457200" cy="1455737"/>
            <a:chOff x="2091" y="1008"/>
            <a:chExt cx="288" cy="960"/>
          </a:xfrm>
        </p:grpSpPr>
        <p:sp>
          <p:nvSpPr>
            <p:cNvPr id="3092" name="Line 16">
              <a:extLst>
                <a:ext uri="{FF2B5EF4-FFF2-40B4-BE49-F238E27FC236}">
                  <a16:creationId xmlns:a16="http://schemas.microsoft.com/office/drawing/2014/main" id="{71240FA6-5950-46A2-B7F2-E7BB3CFAD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008"/>
              <a:ext cx="0" cy="960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Text Box 17">
              <a:extLst>
                <a:ext uri="{FF2B5EF4-FFF2-40B4-BE49-F238E27FC236}">
                  <a16:creationId xmlns:a16="http://schemas.microsoft.com/office/drawing/2014/main" id="{28BA1810-970F-4D87-BE3B-3BC9FE7AB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1460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5138" name="Text Box 18">
            <a:extLst>
              <a:ext uri="{FF2B5EF4-FFF2-40B4-BE49-F238E27FC236}">
                <a16:creationId xmlns:a16="http://schemas.microsoft.com/office/drawing/2014/main" id="{D3D54B7F-F2AB-405D-8589-A3D53001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3581400"/>
            <a:ext cx="401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Area = ½ x base x height</a:t>
            </a:r>
          </a:p>
        </p:txBody>
      </p:sp>
      <p:graphicFrame>
        <p:nvGraphicFramePr>
          <p:cNvPr id="9216" name="Object 2">
            <a:extLst>
              <a:ext uri="{FF2B5EF4-FFF2-40B4-BE49-F238E27FC236}">
                <a16:creationId xmlns:a16="http://schemas.microsoft.com/office/drawing/2014/main" id="{4D214357-D710-4BB0-A402-620FD46FD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0" y="4114800"/>
          <a:ext cx="16240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114800"/>
                        <a:ext cx="1624013" cy="812800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22">
            <a:extLst>
              <a:ext uri="{FF2B5EF4-FFF2-40B4-BE49-F238E27FC236}">
                <a16:creationId xmlns:a16="http://schemas.microsoft.com/office/drawing/2014/main" id="{EC41B39F-A123-4EBF-BC00-EA9E57CF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3849688"/>
            <a:ext cx="470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What does the sine of A</a:t>
            </a:r>
            <a:r>
              <a:rPr lang="en-GB" altLang="en-US" sz="2400" baseline="30000"/>
              <a:t>o</a:t>
            </a:r>
            <a:r>
              <a:rPr lang="en-GB" altLang="en-US" sz="2400"/>
              <a:t> equal</a:t>
            </a:r>
          </a:p>
        </p:txBody>
      </p:sp>
      <p:graphicFrame>
        <p:nvGraphicFramePr>
          <p:cNvPr id="9217" name="Object 3">
            <a:extLst>
              <a:ext uri="{FF2B5EF4-FFF2-40B4-BE49-F238E27FC236}">
                <a16:creationId xmlns:a16="http://schemas.microsoft.com/office/drawing/2014/main" id="{A5772271-EB25-4270-BAC9-231383D74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775" y="4310063"/>
          <a:ext cx="13223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4310063"/>
                        <a:ext cx="1322388" cy="773112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24">
            <a:extLst>
              <a:ext uri="{FF2B5EF4-FFF2-40B4-BE49-F238E27FC236}">
                <a16:creationId xmlns:a16="http://schemas.microsoft.com/office/drawing/2014/main" id="{A862ADB0-876C-4DBF-9CFB-64C4035F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5119688"/>
            <a:ext cx="368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Change the subject to h.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E2578073-4F1D-4A3C-8759-8C5DD8FB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5605463"/>
            <a:ext cx="1749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h = b sinA</a:t>
            </a:r>
            <a:r>
              <a:rPr lang="en-GB" altLang="en-US" sz="2400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C86A5EDD-A900-42CC-BA50-538325B1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096000"/>
            <a:ext cx="500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Substitute into the area formula</a:t>
            </a:r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3BE8D13B-0D12-40C3-A3FC-BE5FC3A18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4313" y="5032375"/>
          <a:ext cx="22129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5032375"/>
                        <a:ext cx="2212975" cy="754063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>
            <a:extLst>
              <a:ext uri="{FF2B5EF4-FFF2-40B4-BE49-F238E27FC236}">
                <a16:creationId xmlns:a16="http://schemas.microsoft.com/office/drawing/2014/main" id="{A2F25E3D-922B-4D6D-9093-639081113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5600" y="5892800"/>
          <a:ext cx="1930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393480" progId="Equation.DSMT4">
                  <p:embed/>
                </p:oleObj>
              </mc:Choice>
              <mc:Fallback>
                <p:oleObj name="Equation" r:id="rId8" imgW="939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892800"/>
                        <a:ext cx="1930400" cy="808038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7" name="Picture 5" descr="scottishflag">
            <a:extLst>
              <a:ext uri="{FF2B5EF4-FFF2-40B4-BE49-F238E27FC236}">
                <a16:creationId xmlns:a16="http://schemas.microsoft.com/office/drawing/2014/main" id="{B3A10061-F364-47D9-899D-3A0518704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" descr="Office Objects 0572">
            <a:extLst>
              <a:ext uri="{FF2B5EF4-FFF2-40B4-BE49-F238E27FC236}">
                <a16:creationId xmlns:a16="http://schemas.microsoft.com/office/drawing/2014/main" id="{2B8BC144-7974-4DDA-B361-3EB14CBD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7">
            <a:extLst>
              <a:ext uri="{FF2B5EF4-FFF2-40B4-BE49-F238E27FC236}">
                <a16:creationId xmlns:a16="http://schemas.microsoft.com/office/drawing/2014/main" id="{EF3672B6-8C1F-4A77-8D5D-6DAC185C3E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081D90-64F1-467C-BF9A-06D5B2D15F78}"/>
              </a:ext>
            </a:extLst>
          </p:cNvPr>
          <p:cNvCxnSpPr/>
          <p:nvPr/>
        </p:nvCxnSpPr>
        <p:spPr>
          <a:xfrm rot="16200000" flipV="1">
            <a:off x="3113882" y="5318918"/>
            <a:ext cx="2597150" cy="301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22">
            <a:extLst>
              <a:ext uri="{FF2B5EF4-FFF2-40B4-BE49-F238E27FC236}">
                <a16:creationId xmlns:a16="http://schemas.microsoft.com/office/drawing/2014/main" id="{40345871-0671-46C8-8EFD-E61E430B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42" grpId="0"/>
      <p:bldP spid="5144" grpId="0"/>
      <p:bldP spid="5145" grpId="0"/>
      <p:bldP spid="5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1A5852AA-D368-409D-B786-AA20130B63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101C5CF-21AE-43D2-9C75-B0B700DB0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056EC99-F7D2-460F-9EA9-88136051E6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Area of ANY Triangle</a:t>
            </a:r>
          </a:p>
        </p:txBody>
      </p:sp>
      <p:pic>
        <p:nvPicPr>
          <p:cNvPr id="4104" name="Picture 3" descr="scottishflag">
            <a:extLst>
              <a:ext uri="{FF2B5EF4-FFF2-40B4-BE49-F238E27FC236}">
                <a16:creationId xmlns:a16="http://schemas.microsoft.com/office/drawing/2014/main" id="{FA51D3F7-0D7B-42F5-9DE6-F44744408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Office Objects 0572">
            <a:extLst>
              <a:ext uri="{FF2B5EF4-FFF2-40B4-BE49-F238E27FC236}">
                <a16:creationId xmlns:a16="http://schemas.microsoft.com/office/drawing/2014/main" id="{BB9DD353-3119-47BF-A84E-8368FA6B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5">
            <a:extLst>
              <a:ext uri="{FF2B5EF4-FFF2-40B4-BE49-F238E27FC236}">
                <a16:creationId xmlns:a16="http://schemas.microsoft.com/office/drawing/2014/main" id="{66246FCF-9AB4-41AA-BFFA-B81D78768E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107" name="TextBox 22">
            <a:extLst>
              <a:ext uri="{FF2B5EF4-FFF2-40B4-BE49-F238E27FC236}">
                <a16:creationId xmlns:a16="http://schemas.microsoft.com/office/drawing/2014/main" id="{D8BF8EFD-5022-4DDD-B002-4EE295B6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2F56182-CDBF-4D38-860B-4C4F3B18C472}"/>
              </a:ext>
            </a:extLst>
          </p:cNvPr>
          <p:cNvSpPr/>
          <p:nvPr/>
        </p:nvSpPr>
        <p:spPr>
          <a:xfrm rot="20512326">
            <a:off x="887413" y="2882900"/>
            <a:ext cx="4237037" cy="2184400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109" name="TextBox 23">
            <a:extLst>
              <a:ext uri="{FF2B5EF4-FFF2-40B4-BE49-F238E27FC236}">
                <a16:creationId xmlns:a16="http://schemas.microsoft.com/office/drawing/2014/main" id="{222C4C97-CBBB-4B21-8400-46C30684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30863"/>
            <a:ext cx="48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4110" name="TextBox 24">
            <a:extLst>
              <a:ext uri="{FF2B5EF4-FFF2-40B4-BE49-F238E27FC236}">
                <a16:creationId xmlns:a16="http://schemas.microsoft.com/office/drawing/2014/main" id="{80BC51E3-A763-4703-B4DD-B8E608DA0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2532063"/>
            <a:ext cx="442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4111" name="TextBox 25">
            <a:extLst>
              <a:ext uri="{FF2B5EF4-FFF2-40B4-BE49-F238E27FC236}">
                <a16:creationId xmlns:a16="http://schemas.microsoft.com/office/drawing/2014/main" id="{90189AFA-B55A-403F-BD4C-FEBAA863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39766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4112" name="TextBox 26">
            <a:extLst>
              <a:ext uri="{FF2B5EF4-FFF2-40B4-BE49-F238E27FC236}">
                <a16:creationId xmlns:a16="http://schemas.microsoft.com/office/drawing/2014/main" id="{8BA878EA-CC20-4D27-AA34-D457D272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24513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4113" name="TextBox 27">
            <a:extLst>
              <a:ext uri="{FF2B5EF4-FFF2-40B4-BE49-F238E27FC236}">
                <a16:creationId xmlns:a16="http://schemas.microsoft.com/office/drawing/2014/main" id="{144F45BA-4652-4AFC-8643-31B412DF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3105150"/>
            <a:ext cx="395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114" name="TextBox 30">
            <a:extLst>
              <a:ext uri="{FF2B5EF4-FFF2-40B4-BE49-F238E27FC236}">
                <a16:creationId xmlns:a16="http://schemas.microsoft.com/office/drawing/2014/main" id="{C5EFA5B3-37FE-4B78-BF45-05ED574A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540000"/>
            <a:ext cx="44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4115" name="TextBox 31">
            <a:extLst>
              <a:ext uri="{FF2B5EF4-FFF2-40B4-BE49-F238E27FC236}">
                <a16:creationId xmlns:a16="http://schemas.microsoft.com/office/drawing/2014/main" id="{053D7B94-6E50-4BFC-BA1D-2038652C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173663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116" name="TextBox 32">
            <a:extLst>
              <a:ext uri="{FF2B5EF4-FFF2-40B4-BE49-F238E27FC236}">
                <a16:creationId xmlns:a16="http://schemas.microsoft.com/office/drawing/2014/main" id="{CD33BE27-800F-49BC-AD74-D51D9C92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968750"/>
            <a:ext cx="43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4117" name="TextBox 33">
            <a:extLst>
              <a:ext uri="{FF2B5EF4-FFF2-40B4-BE49-F238E27FC236}">
                <a16:creationId xmlns:a16="http://schemas.microsoft.com/office/drawing/2014/main" id="{9BC389C8-6B9D-4905-B222-CA6BE271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962400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4118" name="TextBox 36">
            <a:extLst>
              <a:ext uri="{FF2B5EF4-FFF2-40B4-BE49-F238E27FC236}">
                <a16:creationId xmlns:a16="http://schemas.microsoft.com/office/drawing/2014/main" id="{1A621565-8914-4E24-8528-DF88499E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1887538"/>
            <a:ext cx="585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The area of ANY triangle can be found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by the following formula.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421FE80C-7B55-4311-A9AE-76DF22495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1600" y="5630863"/>
          <a:ext cx="24098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5630863"/>
                        <a:ext cx="2409825" cy="8397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>
            <a:extLst>
              <a:ext uri="{FF2B5EF4-FFF2-40B4-BE49-F238E27FC236}">
                <a16:creationId xmlns:a16="http://schemas.microsoft.com/office/drawing/2014/main" id="{48D8D061-E5FE-416C-8A62-4EBCCF21D4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4192588"/>
          <a:ext cx="23558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393480" progId="Equation.DSMT4">
                  <p:embed/>
                </p:oleObj>
              </mc:Choice>
              <mc:Fallback>
                <p:oleObj name="Equation" r:id="rId6" imgW="11048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192588"/>
                        <a:ext cx="2355850" cy="8397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>
            <a:extLst>
              <a:ext uri="{FF2B5EF4-FFF2-40B4-BE49-F238E27FC236}">
                <a16:creationId xmlns:a16="http://schemas.microsoft.com/office/drawing/2014/main" id="{FECC3C72-E11D-4265-8079-F69CEE135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7313" y="2695575"/>
          <a:ext cx="2411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393480" progId="Equation.DSMT4">
                  <p:embed/>
                </p:oleObj>
              </mc:Choice>
              <mc:Fallback>
                <p:oleObj name="Equation" r:id="rId8" imgW="11300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2695575"/>
                        <a:ext cx="2411412" cy="839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A3B3028-A90E-4B30-8E98-744B34021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3686175"/>
            <a:ext cx="2106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Another version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018268-C3D3-49FA-92FA-62AE0CA6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5102225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Another version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7F24297-7E54-4F78-A3D1-DD4696E32202}"/>
              </a:ext>
            </a:extLst>
          </p:cNvPr>
          <p:cNvSpPr/>
          <p:nvPr/>
        </p:nvSpPr>
        <p:spPr>
          <a:xfrm>
            <a:off x="2249488" y="0"/>
            <a:ext cx="5094287" cy="3541713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u="sng" dirty="0">
                <a:solidFill>
                  <a:srgbClr val="080808"/>
                </a:solidFill>
                <a:latin typeface="Comic Sans MS" pitchFamily="66" charset="0"/>
              </a:rPr>
              <a:t>Key feature 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To find the area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you need to know 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 sides and the angle in between (SAS)</a:t>
            </a:r>
          </a:p>
        </p:txBody>
      </p:sp>
      <p:sp>
        <p:nvSpPr>
          <p:cNvPr id="27" name="Rounded Rectangle 26">
            <a:hlinkClick r:id="rId10"/>
            <a:extLst>
              <a:ext uri="{FF2B5EF4-FFF2-40B4-BE49-F238E27FC236}">
                <a16:creationId xmlns:a16="http://schemas.microsoft.com/office/drawing/2014/main" id="{C152F092-9E10-46C4-9728-4D3B3DD74948}"/>
              </a:ext>
            </a:extLst>
          </p:cNvPr>
          <p:cNvSpPr/>
          <p:nvPr/>
        </p:nvSpPr>
        <p:spPr>
          <a:xfrm>
            <a:off x="3846513" y="5443538"/>
            <a:ext cx="1597025" cy="63817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104224A2-3DD7-42C4-A1B6-8EC9FF347E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60D1EB-D117-4D18-B338-3D7DB6F36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8AD47E2-8188-4D73-A092-0FC703F52C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Area of ANY Triangle</a:t>
            </a:r>
          </a:p>
        </p:txBody>
      </p:sp>
      <p:pic>
        <p:nvPicPr>
          <p:cNvPr id="5128" name="Picture 3" descr="scottishflag">
            <a:extLst>
              <a:ext uri="{FF2B5EF4-FFF2-40B4-BE49-F238E27FC236}">
                <a16:creationId xmlns:a16="http://schemas.microsoft.com/office/drawing/2014/main" id="{290DAB22-375D-43B0-997D-31243F2531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Office Objects 0572">
            <a:extLst>
              <a:ext uri="{FF2B5EF4-FFF2-40B4-BE49-F238E27FC236}">
                <a16:creationId xmlns:a16="http://schemas.microsoft.com/office/drawing/2014/main" id="{3C37EA54-6AC9-4EAB-88CC-2E7776F6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5">
            <a:extLst>
              <a:ext uri="{FF2B5EF4-FFF2-40B4-BE49-F238E27FC236}">
                <a16:creationId xmlns:a16="http://schemas.microsoft.com/office/drawing/2014/main" id="{29C36403-5B14-4D52-BC5F-2DF6D09D2B0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131" name="TextBox 22">
            <a:extLst>
              <a:ext uri="{FF2B5EF4-FFF2-40B4-BE49-F238E27FC236}">
                <a16:creationId xmlns:a16="http://schemas.microsoft.com/office/drawing/2014/main" id="{F904CC1D-411C-4C81-9F9D-9712C7E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A1B1F28-8AEA-4E15-B461-450B1975E4EF}"/>
              </a:ext>
            </a:extLst>
          </p:cNvPr>
          <p:cNvSpPr/>
          <p:nvPr/>
        </p:nvSpPr>
        <p:spPr>
          <a:xfrm rot="20512326">
            <a:off x="887413" y="2882900"/>
            <a:ext cx="4237037" cy="2184400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33" name="TextBox 23">
            <a:extLst>
              <a:ext uri="{FF2B5EF4-FFF2-40B4-BE49-F238E27FC236}">
                <a16:creationId xmlns:a16="http://schemas.microsoft.com/office/drawing/2014/main" id="{0C89882D-5846-4741-95CA-DB73E39B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30863"/>
            <a:ext cx="48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5134" name="TextBox 24">
            <a:extLst>
              <a:ext uri="{FF2B5EF4-FFF2-40B4-BE49-F238E27FC236}">
                <a16:creationId xmlns:a16="http://schemas.microsoft.com/office/drawing/2014/main" id="{3F8B21C8-3D8A-4376-A485-53C5FBBA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2532063"/>
            <a:ext cx="442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5135" name="TextBox 25">
            <a:extLst>
              <a:ext uri="{FF2B5EF4-FFF2-40B4-BE49-F238E27FC236}">
                <a16:creationId xmlns:a16="http://schemas.microsoft.com/office/drawing/2014/main" id="{486EC28B-EEA3-4AFE-86E4-66A714A9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39766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5136" name="TextBox 26">
            <a:extLst>
              <a:ext uri="{FF2B5EF4-FFF2-40B4-BE49-F238E27FC236}">
                <a16:creationId xmlns:a16="http://schemas.microsoft.com/office/drawing/2014/main" id="{5289FF3A-3C71-4119-AA6D-2697BB0A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24513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5137" name="TextBox 27">
            <a:extLst>
              <a:ext uri="{FF2B5EF4-FFF2-40B4-BE49-F238E27FC236}">
                <a16:creationId xmlns:a16="http://schemas.microsoft.com/office/drawing/2014/main" id="{C92461BF-E268-4307-A9A4-4530380A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3105150"/>
            <a:ext cx="121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20cm</a:t>
            </a:r>
          </a:p>
        </p:txBody>
      </p:sp>
      <p:sp>
        <p:nvSpPr>
          <p:cNvPr id="5138" name="TextBox 30">
            <a:extLst>
              <a:ext uri="{FF2B5EF4-FFF2-40B4-BE49-F238E27FC236}">
                <a16:creationId xmlns:a16="http://schemas.microsoft.com/office/drawing/2014/main" id="{9CDF54D6-F7AC-406A-86EE-B0D361E0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540000"/>
            <a:ext cx="44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5139" name="TextBox 31">
            <a:extLst>
              <a:ext uri="{FF2B5EF4-FFF2-40B4-BE49-F238E27FC236}">
                <a16:creationId xmlns:a16="http://schemas.microsoft.com/office/drawing/2014/main" id="{9833EABA-C7B8-40C8-978E-67055872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173663"/>
            <a:ext cx="121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25cm</a:t>
            </a:r>
          </a:p>
        </p:txBody>
      </p:sp>
      <p:sp>
        <p:nvSpPr>
          <p:cNvPr id="5140" name="TextBox 32">
            <a:extLst>
              <a:ext uri="{FF2B5EF4-FFF2-40B4-BE49-F238E27FC236}">
                <a16:creationId xmlns:a16="http://schemas.microsoft.com/office/drawing/2014/main" id="{A5D38145-809A-4654-A62A-31A81FE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968750"/>
            <a:ext cx="43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5141" name="TextBox 33">
            <a:extLst>
              <a:ext uri="{FF2B5EF4-FFF2-40B4-BE49-F238E27FC236}">
                <a16:creationId xmlns:a16="http://schemas.microsoft.com/office/drawing/2014/main" id="{8FD186F2-B732-4B1E-905F-DE019C60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962400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142" name="TextBox 36">
            <a:extLst>
              <a:ext uri="{FF2B5EF4-FFF2-40B4-BE49-F238E27FC236}">
                <a16:creationId xmlns:a16="http://schemas.microsoft.com/office/drawing/2014/main" id="{48A057A8-6607-41C4-AFA1-A0FE6E535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873250"/>
            <a:ext cx="591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Example : Find the area of the triangle.</a:t>
            </a:r>
          </a:p>
        </p:txBody>
      </p:sp>
      <p:graphicFrame>
        <p:nvGraphicFramePr>
          <p:cNvPr id="95236" name="Object 4">
            <a:extLst>
              <a:ext uri="{FF2B5EF4-FFF2-40B4-BE49-F238E27FC236}">
                <a16:creationId xmlns:a16="http://schemas.microsoft.com/office/drawing/2014/main" id="{AADF4182-FE47-43AA-BAEF-4EB3CE1BA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2675" y="2943225"/>
          <a:ext cx="24368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393480" progId="Equation.DSMT4">
                  <p:embed/>
                </p:oleObj>
              </mc:Choice>
              <mc:Fallback>
                <p:oleObj name="Equation" r:id="rId4" imgW="11430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2943225"/>
                        <a:ext cx="2436813" cy="839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185C19E-250F-40BD-999A-9292FDC9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89200"/>
            <a:ext cx="272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 version we use is</a:t>
            </a:r>
          </a:p>
        </p:txBody>
      </p:sp>
      <p:sp>
        <p:nvSpPr>
          <p:cNvPr id="5144" name="TextBox 31">
            <a:extLst>
              <a:ext uri="{FF2B5EF4-FFF2-40B4-BE49-F238E27FC236}">
                <a16:creationId xmlns:a16="http://schemas.microsoft.com/office/drawing/2014/main" id="{DE7F7CE4-6F0A-4514-B79E-F419ED1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033838"/>
            <a:ext cx="830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80808"/>
                </a:solidFill>
              </a:rPr>
              <a:t>30</a:t>
            </a:r>
            <a:r>
              <a:rPr lang="en-GB" altLang="en-US" sz="3200" baseline="30000">
                <a:solidFill>
                  <a:srgbClr val="080808"/>
                </a:solidFill>
              </a:rPr>
              <a:t>o</a:t>
            </a:r>
            <a:endParaRPr lang="en-GB" altLang="en-US" sz="3200">
              <a:solidFill>
                <a:srgbClr val="080808"/>
              </a:solidFill>
            </a:endParaRPr>
          </a:p>
        </p:txBody>
      </p:sp>
      <p:graphicFrame>
        <p:nvGraphicFramePr>
          <p:cNvPr id="2" name="Object 26">
            <a:extLst>
              <a:ext uri="{FF2B5EF4-FFF2-40B4-BE49-F238E27FC236}">
                <a16:creationId xmlns:a16="http://schemas.microsoft.com/office/drawing/2014/main" id="{94F61492-DC5B-4B15-9F02-3FD907B457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5925" y="4559300"/>
          <a:ext cx="35750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393480" progId="Equation.DSMT4">
                  <p:embed/>
                </p:oleObj>
              </mc:Choice>
              <mc:Fallback>
                <p:oleObj name="Equation" r:id="rId6" imgW="167616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4559300"/>
                        <a:ext cx="3575050" cy="839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7">
            <a:extLst>
              <a:ext uri="{FF2B5EF4-FFF2-40B4-BE49-F238E27FC236}">
                <a16:creationId xmlns:a16="http://schemas.microsoft.com/office/drawing/2014/main" id="{68AAEE38-D55D-4620-BC7D-0E84C591B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7475" y="5754688"/>
          <a:ext cx="38735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203040" progId="Equation.DSMT4">
                  <p:embed/>
                </p:oleObj>
              </mc:Choice>
              <mc:Fallback>
                <p:oleObj name="Equation" r:id="rId8" imgW="181584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5754688"/>
                        <a:ext cx="3873500" cy="4333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4FFB3B52-5385-4603-867A-B31CE75EBD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FE7D19D7-3F9B-4156-88FA-71DDCA4E7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9B10CE9-F9B1-49D1-87EC-363B012479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Area of ANY Triangle</a:t>
            </a:r>
          </a:p>
        </p:txBody>
      </p:sp>
      <p:pic>
        <p:nvPicPr>
          <p:cNvPr id="6152" name="Picture 3" descr="scottishflag">
            <a:extLst>
              <a:ext uri="{FF2B5EF4-FFF2-40B4-BE49-F238E27FC236}">
                <a16:creationId xmlns:a16="http://schemas.microsoft.com/office/drawing/2014/main" id="{A585316D-1818-4366-8574-C7446FE80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Office Objects 0572">
            <a:extLst>
              <a:ext uri="{FF2B5EF4-FFF2-40B4-BE49-F238E27FC236}">
                <a16:creationId xmlns:a16="http://schemas.microsoft.com/office/drawing/2014/main" id="{029D7EAB-3D28-4C62-AB14-4D4DB14B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5">
            <a:extLst>
              <a:ext uri="{FF2B5EF4-FFF2-40B4-BE49-F238E27FC236}">
                <a16:creationId xmlns:a16="http://schemas.microsoft.com/office/drawing/2014/main" id="{87C059E3-B7A6-4B48-ACAF-912E81A190A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6155" name="TextBox 22">
            <a:extLst>
              <a:ext uri="{FF2B5EF4-FFF2-40B4-BE49-F238E27FC236}">
                <a16:creationId xmlns:a16="http://schemas.microsoft.com/office/drawing/2014/main" id="{7EC0E8C8-36B7-450D-A9BC-4E7CBD0B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9300E07-2494-4B91-BE29-CB045A2A7F00}"/>
              </a:ext>
            </a:extLst>
          </p:cNvPr>
          <p:cNvSpPr/>
          <p:nvPr/>
        </p:nvSpPr>
        <p:spPr>
          <a:xfrm rot="20512326">
            <a:off x="887413" y="2882900"/>
            <a:ext cx="4237037" cy="2184400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57" name="TextBox 23">
            <a:extLst>
              <a:ext uri="{FF2B5EF4-FFF2-40B4-BE49-F238E27FC236}">
                <a16:creationId xmlns:a16="http://schemas.microsoft.com/office/drawing/2014/main" id="{7730CBE1-E09C-4D5C-B58A-04179801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30863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D</a:t>
            </a:r>
          </a:p>
        </p:txBody>
      </p:sp>
      <p:sp>
        <p:nvSpPr>
          <p:cNvPr id="6158" name="TextBox 24">
            <a:extLst>
              <a:ext uri="{FF2B5EF4-FFF2-40B4-BE49-F238E27FC236}">
                <a16:creationId xmlns:a16="http://schemas.microsoft.com/office/drawing/2014/main" id="{02C61D04-95A8-4AAC-B101-7CD9872F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2532063"/>
            <a:ext cx="44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</a:t>
            </a:r>
          </a:p>
        </p:txBody>
      </p:sp>
      <p:sp>
        <p:nvSpPr>
          <p:cNvPr id="6159" name="TextBox 25">
            <a:extLst>
              <a:ext uri="{FF2B5EF4-FFF2-40B4-BE49-F238E27FC236}">
                <a16:creationId xmlns:a16="http://schemas.microsoft.com/office/drawing/2014/main" id="{640AADFB-8E39-479F-B10E-0465EB04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3948113"/>
            <a:ext cx="433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</a:t>
            </a:r>
          </a:p>
        </p:txBody>
      </p:sp>
      <p:sp>
        <p:nvSpPr>
          <p:cNvPr id="6160" name="TextBox 27">
            <a:extLst>
              <a:ext uri="{FF2B5EF4-FFF2-40B4-BE49-F238E27FC236}">
                <a16:creationId xmlns:a16="http://schemas.microsoft.com/office/drawing/2014/main" id="{0EA974DC-AF2E-446D-B7B8-384363E26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3105150"/>
            <a:ext cx="114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10cm</a:t>
            </a:r>
          </a:p>
        </p:txBody>
      </p:sp>
      <p:sp>
        <p:nvSpPr>
          <p:cNvPr id="6161" name="TextBox 31">
            <a:extLst>
              <a:ext uri="{FF2B5EF4-FFF2-40B4-BE49-F238E27FC236}">
                <a16:creationId xmlns:a16="http://schemas.microsoft.com/office/drawing/2014/main" id="{0344F25F-260C-4CD0-80F8-275E4277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925888"/>
            <a:ext cx="96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8cm</a:t>
            </a:r>
          </a:p>
        </p:txBody>
      </p:sp>
      <p:sp>
        <p:nvSpPr>
          <p:cNvPr id="6162" name="TextBox 33">
            <a:extLst>
              <a:ext uri="{FF2B5EF4-FFF2-40B4-BE49-F238E27FC236}">
                <a16:creationId xmlns:a16="http://schemas.microsoft.com/office/drawing/2014/main" id="{0787EA56-A46F-4E5A-959C-6C056090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9624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FF00"/>
              </a:solidFill>
            </a:endParaRPr>
          </a:p>
        </p:txBody>
      </p:sp>
      <p:sp>
        <p:nvSpPr>
          <p:cNvPr id="6163" name="TextBox 36">
            <a:extLst>
              <a:ext uri="{FF2B5EF4-FFF2-40B4-BE49-F238E27FC236}">
                <a16:creationId xmlns:a16="http://schemas.microsoft.com/office/drawing/2014/main" id="{C26CE663-755C-4C18-877A-D0739B29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873250"/>
            <a:ext cx="591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Example : Find the area of the triangle.</a:t>
            </a:r>
          </a:p>
        </p:txBody>
      </p:sp>
      <p:graphicFrame>
        <p:nvGraphicFramePr>
          <p:cNvPr id="95236" name="Object 4">
            <a:extLst>
              <a:ext uri="{FF2B5EF4-FFF2-40B4-BE49-F238E27FC236}">
                <a16:creationId xmlns:a16="http://schemas.microsoft.com/office/drawing/2014/main" id="{B2AAC23C-D7A4-4BB9-8B06-6535F695E7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9350" y="2943225"/>
          <a:ext cx="23018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2943225"/>
                        <a:ext cx="2301875" cy="839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6246AB-B7B3-4E6F-9CEF-F034D592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89200"/>
            <a:ext cx="272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 version we use is</a:t>
            </a:r>
          </a:p>
        </p:txBody>
      </p:sp>
      <p:sp>
        <p:nvSpPr>
          <p:cNvPr id="6165" name="TextBox 31">
            <a:extLst>
              <a:ext uri="{FF2B5EF4-FFF2-40B4-BE49-F238E27FC236}">
                <a16:creationId xmlns:a16="http://schemas.microsoft.com/office/drawing/2014/main" id="{244C9147-7B24-464D-A804-A6C79AB5E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294063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80808"/>
                </a:solidFill>
              </a:rPr>
              <a:t>60</a:t>
            </a:r>
            <a:r>
              <a:rPr lang="en-GB" altLang="en-US" sz="3200" baseline="30000">
                <a:solidFill>
                  <a:srgbClr val="080808"/>
                </a:solidFill>
              </a:rPr>
              <a:t>o</a:t>
            </a:r>
            <a:endParaRPr lang="en-GB" altLang="en-US" sz="3200">
              <a:solidFill>
                <a:srgbClr val="080808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F74ED130-3ED7-4033-B84B-594906EFC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75" y="4559300"/>
          <a:ext cx="33591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393480" progId="Equation.DSMT4">
                  <p:embed/>
                </p:oleObj>
              </mc:Choice>
              <mc:Fallback>
                <p:oleObj name="Equation" r:id="rId6" imgW="1574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4559300"/>
                        <a:ext cx="3359150" cy="83978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07DDCF83-494C-40D2-B5D4-CD4FEDBC7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0488" y="5754688"/>
          <a:ext cx="39274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203040" progId="Equation.DSMT4">
                  <p:embed/>
                </p:oleObj>
              </mc:Choice>
              <mc:Fallback>
                <p:oleObj name="Equation" r:id="rId8" imgW="18414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5754688"/>
                        <a:ext cx="3927475" cy="43338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382FBC8-B56D-4484-B758-5242701B623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374650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Starter Questions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7CFA4507-0101-49B4-A9F7-44215AE08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pic>
        <p:nvPicPr>
          <p:cNvPr id="1029" name="Picture 3" descr="scottishflag">
            <a:extLst>
              <a:ext uri="{FF2B5EF4-FFF2-40B4-BE49-F238E27FC236}">
                <a16:creationId xmlns:a16="http://schemas.microsoft.com/office/drawing/2014/main" id="{496164B5-88C4-444B-85EE-CECBE3B0FD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4">
            <a:extLst>
              <a:ext uri="{FF2B5EF4-FFF2-40B4-BE49-F238E27FC236}">
                <a16:creationId xmlns:a16="http://schemas.microsoft.com/office/drawing/2014/main" id="{7F2DBF19-921B-4A0E-BE69-39D80FDC908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396FF388-CBBE-45F0-A926-D2AC62FB9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125" y="1928813"/>
          <a:ext cx="8240713" cy="383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440" imgH="1879560" progId="Equation.DSMT4">
                  <p:embed/>
                </p:oleObj>
              </mc:Choice>
              <mc:Fallback>
                <p:oleObj name="Equation" r:id="rId3" imgW="3403440" imgH="1879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928813"/>
                        <a:ext cx="8240713" cy="383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6" descr="Office Objects 0572">
            <a:extLst>
              <a:ext uri="{FF2B5EF4-FFF2-40B4-BE49-F238E27FC236}">
                <a16:creationId xmlns:a16="http://schemas.microsoft.com/office/drawing/2014/main" id="{06B54E1E-5DE7-4533-9F01-2A422282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71EC098-FE10-4759-9C2F-34478E9C823F}"/>
              </a:ext>
            </a:extLst>
          </p:cNvPr>
          <p:cNvSpPr/>
          <p:nvPr/>
        </p:nvSpPr>
        <p:spPr>
          <a:xfrm>
            <a:off x="7215188" y="5214938"/>
            <a:ext cx="1500187" cy="1285875"/>
          </a:xfrm>
          <a:prstGeom prst="rtTriangl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A8FA4-5E55-4CE9-96CE-0D56FB37B2DD}"/>
              </a:ext>
            </a:extLst>
          </p:cNvPr>
          <p:cNvSpPr txBox="1"/>
          <p:nvPr/>
        </p:nvSpPr>
        <p:spPr>
          <a:xfrm>
            <a:off x="7215188" y="5429250"/>
            <a:ext cx="473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0066">
                    <a:lumMod val="50000"/>
                  </a:srgbClr>
                </a:solidFill>
                <a:cs typeface="+mn-cs"/>
              </a:rPr>
              <a:t>x</a:t>
            </a:r>
            <a:r>
              <a:rPr lang="en-GB" sz="2400" baseline="30000" dirty="0">
                <a:solidFill>
                  <a:srgbClr val="000066">
                    <a:lumMod val="50000"/>
                  </a:srgbClr>
                </a:solidFill>
                <a:cs typeface="+mn-cs"/>
              </a:rPr>
              <a:t>o</a:t>
            </a:r>
            <a:endParaRPr lang="en-GB" sz="2400" dirty="0">
              <a:solidFill>
                <a:srgbClr val="000066">
                  <a:lumMod val="50000"/>
                </a:srgbClr>
              </a:solidFill>
              <a:cs typeface="+mn-cs"/>
            </a:endParaRPr>
          </a:p>
        </p:txBody>
      </p:sp>
      <p:sp>
        <p:nvSpPr>
          <p:cNvPr id="17418" name="TextBox 14">
            <a:extLst>
              <a:ext uri="{FF2B5EF4-FFF2-40B4-BE49-F238E27FC236}">
                <a16:creationId xmlns:a16="http://schemas.microsoft.com/office/drawing/2014/main" id="{CE35791D-6B32-40F2-8689-CB0852C50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64356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cs typeface="+mn-cs"/>
              </a:rPr>
              <a:t>6</a:t>
            </a:r>
          </a:p>
        </p:txBody>
      </p:sp>
      <p:sp>
        <p:nvSpPr>
          <p:cNvPr id="17419" name="TextBox 15">
            <a:extLst>
              <a:ext uri="{FF2B5EF4-FFF2-40B4-BE49-F238E27FC236}">
                <a16:creationId xmlns:a16="http://schemas.microsoft.com/office/drawing/2014/main" id="{C9188318-B73E-410B-99F6-7CF951BAE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65008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cs typeface="+mn-cs"/>
              </a:rPr>
              <a:t>8</a:t>
            </a:r>
          </a:p>
        </p:txBody>
      </p:sp>
      <p:sp>
        <p:nvSpPr>
          <p:cNvPr id="17420" name="TextBox 16">
            <a:extLst>
              <a:ext uri="{FF2B5EF4-FFF2-40B4-BE49-F238E27FC236}">
                <a16:creationId xmlns:a16="http://schemas.microsoft.com/office/drawing/2014/main" id="{6A21C302-3BAD-42F7-AD6C-B3421B34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429250"/>
            <a:ext cx="50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cs typeface="+mn-cs"/>
              </a:rPr>
              <a:t>10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29D848-8E31-4709-A669-F53ED187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06D61DD-AB48-431A-9BB2-443011C91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7088" y="693738"/>
            <a:ext cx="5362575" cy="76200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What Goes In The Box ?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A409DAF8-7B79-4C0B-B32D-7C1FE1A4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865313"/>
            <a:ext cx="636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Calculate the areas of the triangles below:</a:t>
            </a:r>
          </a:p>
        </p:txBody>
      </p:sp>
      <p:grpSp>
        <p:nvGrpSpPr>
          <p:cNvPr id="98308" name="Group 12">
            <a:extLst>
              <a:ext uri="{FF2B5EF4-FFF2-40B4-BE49-F238E27FC236}">
                <a16:creationId xmlns:a16="http://schemas.microsoft.com/office/drawing/2014/main" id="{FE6968CC-E059-44C1-A959-FBD0FBD8174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463800"/>
            <a:ext cx="4114800" cy="1905000"/>
            <a:chOff x="864" y="1104"/>
            <a:chExt cx="2592" cy="1200"/>
          </a:xfrm>
        </p:grpSpPr>
        <p:sp>
          <p:nvSpPr>
            <p:cNvPr id="98327" name="Text Box 4">
              <a:extLst>
                <a:ext uri="{FF2B5EF4-FFF2-40B4-BE49-F238E27FC236}">
                  <a16:creationId xmlns:a16="http://schemas.microsoft.com/office/drawing/2014/main" id="{213C86DA-859B-4BE4-B455-8A68BBE26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1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(1)</a:t>
              </a:r>
            </a:p>
          </p:txBody>
        </p:sp>
        <p:grpSp>
          <p:nvGrpSpPr>
            <p:cNvPr id="98328" name="Group 8">
              <a:extLst>
                <a:ext uri="{FF2B5EF4-FFF2-40B4-BE49-F238E27FC236}">
                  <a16:creationId xmlns:a16="http://schemas.microsoft.com/office/drawing/2014/main" id="{76EB4E35-2C51-4E61-8A5C-EDFB8DE25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104"/>
              <a:ext cx="2448" cy="912"/>
              <a:chOff x="1008" y="1104"/>
              <a:chExt cx="2448" cy="912"/>
            </a:xfrm>
          </p:grpSpPr>
          <p:sp>
            <p:nvSpPr>
              <p:cNvPr id="98332" name="Line 5">
                <a:extLst>
                  <a:ext uri="{FF2B5EF4-FFF2-40B4-BE49-F238E27FC236}">
                    <a16:creationId xmlns:a16="http://schemas.microsoft.com/office/drawing/2014/main" id="{5D0D0AB3-B6D8-44DD-A6C0-BB4EF301A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104"/>
                <a:ext cx="864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3" name="Line 6">
                <a:extLst>
                  <a:ext uri="{FF2B5EF4-FFF2-40B4-BE49-F238E27FC236}">
                    <a16:creationId xmlns:a16="http://schemas.microsoft.com/office/drawing/2014/main" id="{DF9CDA0F-4F45-4771-B462-9B555086C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1584" cy="91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4" name="Line 7">
                <a:extLst>
                  <a:ext uri="{FF2B5EF4-FFF2-40B4-BE49-F238E27FC236}">
                    <a16:creationId xmlns:a16="http://schemas.microsoft.com/office/drawing/2014/main" id="{E5342F01-B68E-4041-B44F-5F3ADF8CE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2448" cy="14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8329" name="Text Box 9">
              <a:extLst>
                <a:ext uri="{FF2B5EF4-FFF2-40B4-BE49-F238E27FC236}">
                  <a16:creationId xmlns:a16="http://schemas.microsoft.com/office/drawing/2014/main" id="{892A3D24-97B6-4B24-98E4-5698F9F91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6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23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98330" name="Text Box 10">
              <a:extLst>
                <a:ext uri="{FF2B5EF4-FFF2-40B4-BE49-F238E27FC236}">
                  <a16:creationId xmlns:a16="http://schemas.microsoft.com/office/drawing/2014/main" id="{C25457EF-F98F-40CA-98DA-1B0A0AE6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01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15cm</a:t>
              </a:r>
            </a:p>
          </p:txBody>
        </p:sp>
        <p:sp>
          <p:nvSpPr>
            <p:cNvPr id="98331" name="Text Box 11">
              <a:extLst>
                <a:ext uri="{FF2B5EF4-FFF2-40B4-BE49-F238E27FC236}">
                  <a16:creationId xmlns:a16="http://schemas.microsoft.com/office/drawing/2014/main" id="{3647EA31-4F62-49B4-8FB7-0F89C74B0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1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12.6cm</a:t>
              </a:r>
            </a:p>
          </p:txBody>
        </p:sp>
      </p:grpSp>
      <p:grpSp>
        <p:nvGrpSpPr>
          <p:cNvPr id="98309" name="Group 21">
            <a:extLst>
              <a:ext uri="{FF2B5EF4-FFF2-40B4-BE49-F238E27FC236}">
                <a16:creationId xmlns:a16="http://schemas.microsoft.com/office/drawing/2014/main" id="{2AF5E3E9-1FEC-4908-B823-56CE1BC05BB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19600"/>
            <a:ext cx="3505200" cy="2209800"/>
            <a:chOff x="864" y="2784"/>
            <a:chExt cx="2208" cy="1392"/>
          </a:xfrm>
        </p:grpSpPr>
        <p:sp>
          <p:nvSpPr>
            <p:cNvPr id="98319" name="Text Box 13">
              <a:extLst>
                <a:ext uri="{FF2B5EF4-FFF2-40B4-BE49-F238E27FC236}">
                  <a16:creationId xmlns:a16="http://schemas.microsoft.com/office/drawing/2014/main" id="{FC3CCB12-13BB-4653-89F2-6888F07C6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78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(2)</a:t>
              </a:r>
            </a:p>
          </p:txBody>
        </p:sp>
        <p:grpSp>
          <p:nvGrpSpPr>
            <p:cNvPr id="98320" name="Group 17">
              <a:extLst>
                <a:ext uri="{FF2B5EF4-FFF2-40B4-BE49-F238E27FC236}">
                  <a16:creationId xmlns:a16="http://schemas.microsoft.com/office/drawing/2014/main" id="{7B4CAC06-76D4-4036-82D4-0C7E7CE53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1680" cy="1296"/>
              <a:chOff x="1392" y="2880"/>
              <a:chExt cx="1680" cy="1296"/>
            </a:xfrm>
          </p:grpSpPr>
          <p:sp>
            <p:nvSpPr>
              <p:cNvPr id="98324" name="Line 14">
                <a:extLst>
                  <a:ext uri="{FF2B5EF4-FFF2-40B4-BE49-F238E27FC236}">
                    <a16:creationId xmlns:a16="http://schemas.microsoft.com/office/drawing/2014/main" id="{5955BE92-81D0-4412-93C8-B3DCFF29E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1680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25" name="Line 15">
                <a:extLst>
                  <a:ext uri="{FF2B5EF4-FFF2-40B4-BE49-F238E27FC236}">
                    <a16:creationId xmlns:a16="http://schemas.microsoft.com/office/drawing/2014/main" id="{2348E781-C191-40BC-ABD6-171964B4D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144" cy="129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26" name="Line 16">
                <a:extLst>
                  <a:ext uri="{FF2B5EF4-FFF2-40B4-BE49-F238E27FC236}">
                    <a16:creationId xmlns:a16="http://schemas.microsoft.com/office/drawing/2014/main" id="{AAA7134A-27B3-4F4B-B899-87A7FD875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312"/>
                <a:ext cx="1536" cy="86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8321" name="Text Box 18">
              <a:extLst>
                <a:ext uri="{FF2B5EF4-FFF2-40B4-BE49-F238E27FC236}">
                  <a16:creationId xmlns:a16="http://schemas.microsoft.com/office/drawing/2014/main" id="{12308DC1-7D9D-4297-91F4-E23757B2F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6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71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98322" name="Text Box 19">
              <a:extLst>
                <a:ext uri="{FF2B5EF4-FFF2-40B4-BE49-F238E27FC236}">
                  <a16:creationId xmlns:a16="http://schemas.microsoft.com/office/drawing/2014/main" id="{C3168CA1-5308-4010-97C8-D8CF1F1A0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40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5.7m</a:t>
              </a:r>
            </a:p>
          </p:txBody>
        </p:sp>
        <p:sp>
          <p:nvSpPr>
            <p:cNvPr id="98323" name="Text Box 20">
              <a:extLst>
                <a:ext uri="{FF2B5EF4-FFF2-40B4-BE49-F238E27FC236}">
                  <a16:creationId xmlns:a16="http://schemas.microsoft.com/office/drawing/2014/main" id="{ED91F780-466B-4255-884C-D6DEF00DD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792"/>
              <a:ext cx="6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6.2m</a:t>
              </a:r>
            </a:p>
          </p:txBody>
        </p:sp>
      </p:grpSp>
      <p:sp>
        <p:nvSpPr>
          <p:cNvPr id="98310" name="Rectangle 31">
            <a:extLst>
              <a:ext uri="{FF2B5EF4-FFF2-40B4-BE49-F238E27FC236}">
                <a16:creationId xmlns:a16="http://schemas.microsoft.com/office/drawing/2014/main" id="{E96FFA96-4209-4BE2-81D8-2A1B34E8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2895600"/>
            <a:ext cx="1600200" cy="6096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1" name="Rectangle 32">
            <a:extLst>
              <a:ext uri="{FF2B5EF4-FFF2-40B4-BE49-F238E27FC236}">
                <a16:creationId xmlns:a16="http://schemas.microsoft.com/office/drawing/2014/main" id="{1C9587FC-022B-496D-9175-FB96FED9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89600"/>
            <a:ext cx="1600200" cy="6096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Text Box 34">
            <a:extLst>
              <a:ext uri="{FF2B5EF4-FFF2-40B4-BE49-F238E27FC236}">
                <a16:creationId xmlns:a16="http://schemas.microsoft.com/office/drawing/2014/main" id="{02C0A0A7-CC43-4414-8065-B62F7A4D2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971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36.9cm</a:t>
            </a:r>
            <a:r>
              <a:rPr lang="en-GB" altLang="en-US" baseline="30000"/>
              <a:t>2</a:t>
            </a: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ED5E5073-C62F-468B-BF72-C940F45A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57912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16.7m</a:t>
            </a:r>
            <a:r>
              <a:rPr lang="en-GB" altLang="en-US" baseline="30000"/>
              <a:t>2</a:t>
            </a:r>
          </a:p>
        </p:txBody>
      </p:sp>
      <p:pic>
        <p:nvPicPr>
          <p:cNvPr id="98314" name="Picture 3" descr="scottishflag">
            <a:extLst>
              <a:ext uri="{FF2B5EF4-FFF2-40B4-BE49-F238E27FC236}">
                <a16:creationId xmlns:a16="http://schemas.microsoft.com/office/drawing/2014/main" id="{E1F5162A-DDC7-4DD0-8595-FFAD287D1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4" descr="Office Objects 0572">
            <a:extLst>
              <a:ext uri="{FF2B5EF4-FFF2-40B4-BE49-F238E27FC236}">
                <a16:creationId xmlns:a16="http://schemas.microsoft.com/office/drawing/2014/main" id="{133BAA93-A447-4405-B0E3-94832AAD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6" name="Text Box 5">
            <a:extLst>
              <a:ext uri="{FF2B5EF4-FFF2-40B4-BE49-F238E27FC236}">
                <a16:creationId xmlns:a16="http://schemas.microsoft.com/office/drawing/2014/main" id="{E5C56618-35C1-40BF-8767-F15BD0C0ECD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8317" name="TextBox 22">
            <a:extLst>
              <a:ext uri="{FF2B5EF4-FFF2-40B4-BE49-F238E27FC236}">
                <a16:creationId xmlns:a16="http://schemas.microsoft.com/office/drawing/2014/main" id="{FBC72237-9CAD-4E2F-8DDE-A5D0616C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17FD2494-EB4C-4716-92EF-208B1A22164D}"/>
              </a:ext>
            </a:extLst>
          </p:cNvPr>
          <p:cNvSpPr/>
          <p:nvPr/>
        </p:nvSpPr>
        <p:spPr>
          <a:xfrm>
            <a:off x="5776913" y="101600"/>
            <a:ext cx="3294062" cy="19748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u="sng" dirty="0">
                <a:solidFill>
                  <a:srgbClr val="080808"/>
                </a:solidFill>
                <a:latin typeface="Comic Sans MS" pitchFamily="66" charset="0"/>
              </a:rPr>
              <a:t>Key feature 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Remember (SAS)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 autoUpdateAnimBg="0"/>
      <p:bldP spid="8228" grpId="0" autoUpdateAnimBg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2B3C6F6F-5296-408E-924F-E0B6F7C49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8.2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73)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99331" name="Picture 3" descr="ag00463_">
            <a:extLst>
              <a:ext uri="{FF2B5EF4-FFF2-40B4-BE49-F238E27FC236}">
                <a16:creationId xmlns:a16="http://schemas.microsoft.com/office/drawing/2014/main" id="{11D44D17-3038-47DC-A653-25BE0D1990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87B0B46D-7148-4583-B00F-02C2252E160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744D8743-22CE-43B5-8C5E-D71B39414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4E7238DF-2123-4DAF-AA87-50CE2A39A4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7174" name="Picture 3" descr="scottishflag">
            <a:extLst>
              <a:ext uri="{FF2B5EF4-FFF2-40B4-BE49-F238E27FC236}">
                <a16:creationId xmlns:a16="http://schemas.microsoft.com/office/drawing/2014/main" id="{C8AC9A0C-0691-4804-B215-E2BA15BEF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4">
            <a:extLst>
              <a:ext uri="{FF2B5EF4-FFF2-40B4-BE49-F238E27FC236}">
                <a16:creationId xmlns:a16="http://schemas.microsoft.com/office/drawing/2014/main" id="{F39B91F9-19CB-4F81-A1F5-0622098CC6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97496A32-98DC-4CA2-B02C-BCD1DCFF9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1713" y="2041525"/>
          <a:ext cx="7862887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0" imgH="2082600" progId="Equation.DSMT4">
                  <p:embed/>
                </p:oleObj>
              </mc:Choice>
              <mc:Fallback>
                <p:oleObj name="Equation" r:id="rId3" imgW="3657600" imgH="20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041525"/>
                        <a:ext cx="7862887" cy="401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6" descr="Office Objects 0572">
            <a:extLst>
              <a:ext uri="{FF2B5EF4-FFF2-40B4-BE49-F238E27FC236}">
                <a16:creationId xmlns:a16="http://schemas.microsoft.com/office/drawing/2014/main" id="{8C558B2B-2E8D-4E8D-AED7-71D9F934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8">
            <a:extLst>
              <a:ext uri="{FF2B5EF4-FFF2-40B4-BE49-F238E27FC236}">
                <a16:creationId xmlns:a16="http://schemas.microsoft.com/office/drawing/2014/main" id="{C69A049F-CF15-4C60-99C6-17B4E953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C721DE7E-B8E1-4FE7-AC11-C37737DBFF0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B09C07C-CEB8-4020-B30B-AEA3B47B9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0356" name="Picture 2" descr="scottishflag">
            <a:extLst>
              <a:ext uri="{FF2B5EF4-FFF2-40B4-BE49-F238E27FC236}">
                <a16:creationId xmlns:a16="http://schemas.microsoft.com/office/drawing/2014/main" id="{01B42A97-C7B5-474C-BA0E-9F85F6035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3">
            <a:extLst>
              <a:ext uri="{FF2B5EF4-FFF2-40B4-BE49-F238E27FC236}">
                <a16:creationId xmlns:a16="http://schemas.microsoft.com/office/drawing/2014/main" id="{6D9A0EB1-03AF-4511-BB04-343AFA105B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0358" name="Picture 4" descr="Office Objects 0572">
            <a:extLst>
              <a:ext uri="{FF2B5EF4-FFF2-40B4-BE49-F238E27FC236}">
                <a16:creationId xmlns:a16="http://schemas.microsoft.com/office/drawing/2014/main" id="{DE665374-6231-46C0-B832-314EA787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6D43671E-9EFA-4F9F-8145-62F8D8B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6A6448C5-4212-4538-B8CF-770B3A8F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B394C62-B716-4E4A-A845-C3E5190F4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how to use the sine rule to solve REAL LIFE problems involving lengths showing ALL appropriate working.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0362" name="Line 8">
            <a:extLst>
              <a:ext uri="{FF2B5EF4-FFF2-40B4-BE49-F238E27FC236}">
                <a16:creationId xmlns:a16="http://schemas.microsoft.com/office/drawing/2014/main" id="{7B9C21CA-0BE2-4334-BD58-A168E53F6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B47DDE9E-B179-460B-B318-8B9DB8464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how to use the sine rule to solve REAL LIFE problems involving finding  the  length of a side of a triangle 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63C5957C-58C4-46D8-92C8-E1A8549B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984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Sine Rule</a:t>
            </a:r>
          </a:p>
        </p:txBody>
      </p:sp>
      <p:sp>
        <p:nvSpPr>
          <p:cNvPr id="100365" name="TextBox 15">
            <a:extLst>
              <a:ext uri="{FF2B5EF4-FFF2-40B4-BE49-F238E27FC236}">
                <a16:creationId xmlns:a16="http://schemas.microsoft.com/office/drawing/2014/main" id="{2AC804BE-E808-4980-8088-1F543AE5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4530C0F-2A35-4E83-8CC6-61D65588F0FF}"/>
              </a:ext>
            </a:extLst>
          </p:cNvPr>
          <p:cNvSpPr/>
          <p:nvPr/>
        </p:nvSpPr>
        <p:spPr>
          <a:xfrm rot="20512326">
            <a:off x="4968875" y="3673475"/>
            <a:ext cx="3146425" cy="1520825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96" name="TextBox 25">
            <a:extLst>
              <a:ext uri="{FF2B5EF4-FFF2-40B4-BE49-F238E27FC236}">
                <a16:creationId xmlns:a16="http://schemas.microsoft.com/office/drawing/2014/main" id="{8C4AD1C3-C9F4-4E2A-B96C-4EE67042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8" y="4383088"/>
            <a:ext cx="431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8197" name="TextBox 24">
            <a:extLst>
              <a:ext uri="{FF2B5EF4-FFF2-40B4-BE49-F238E27FC236}">
                <a16:creationId xmlns:a16="http://schemas.microsoft.com/office/drawing/2014/main" id="{F1EBAAE0-56A9-4751-8226-5813F19F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3259138"/>
            <a:ext cx="44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8198" name="TextBox 26">
            <a:extLst>
              <a:ext uri="{FF2B5EF4-FFF2-40B4-BE49-F238E27FC236}">
                <a16:creationId xmlns:a16="http://schemas.microsoft.com/office/drawing/2014/main" id="{C2E4ECBD-62F6-4AE6-B2C5-BC422B5A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449888"/>
            <a:ext cx="484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453DDED2-6668-4A7E-BF75-0931F2A01AE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B64B3BA5-E14F-4131-A5D2-EA1953262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EFDFDBA-ABE5-4D9C-A7BD-F907DF748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Sine Rule</a:t>
            </a:r>
          </a:p>
        </p:txBody>
      </p:sp>
      <p:pic>
        <p:nvPicPr>
          <p:cNvPr id="8202" name="Picture 3" descr="scottishflag">
            <a:extLst>
              <a:ext uri="{FF2B5EF4-FFF2-40B4-BE49-F238E27FC236}">
                <a16:creationId xmlns:a16="http://schemas.microsoft.com/office/drawing/2014/main" id="{F56E64E6-D783-4EF8-A9EA-E8C1B60CC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Office Objects 0572">
            <a:extLst>
              <a:ext uri="{FF2B5EF4-FFF2-40B4-BE49-F238E27FC236}">
                <a16:creationId xmlns:a16="http://schemas.microsoft.com/office/drawing/2014/main" id="{C49FB665-C90D-44F8-BC8D-F464B88E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5">
            <a:extLst>
              <a:ext uri="{FF2B5EF4-FFF2-40B4-BE49-F238E27FC236}">
                <a16:creationId xmlns:a16="http://schemas.microsoft.com/office/drawing/2014/main" id="{ADACB2D7-C753-49C8-B672-FC5319EB17A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8205" name="TextBox 22">
            <a:extLst>
              <a:ext uri="{FF2B5EF4-FFF2-40B4-BE49-F238E27FC236}">
                <a16:creationId xmlns:a16="http://schemas.microsoft.com/office/drawing/2014/main" id="{619D81D3-B964-4D6F-93CB-EA496A25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BECD01-BA1C-40DB-9C6B-DF92BAD37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3513138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1B8A9C-5A63-4331-8D35-C76369810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51308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B72122-CB3B-48F9-8E1F-5E66492E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267200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8209" name="TextBox 36">
            <a:extLst>
              <a:ext uri="{FF2B5EF4-FFF2-40B4-BE49-F238E27FC236}">
                <a16:creationId xmlns:a16="http://schemas.microsoft.com/office/drawing/2014/main" id="{B29AAB1B-BA9F-4100-BAA9-648FDEBB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003425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The Sine Rule can be used with ANY triangle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as long as we have been given enough information.</a:t>
            </a:r>
          </a:p>
        </p:txBody>
      </p:sp>
      <p:sp>
        <p:nvSpPr>
          <p:cNvPr id="8210" name="TextBox 19">
            <a:extLst>
              <a:ext uri="{FF2B5EF4-FFF2-40B4-BE49-F238E27FC236}">
                <a16:creationId xmlns:a16="http://schemas.microsoft.com/office/drawing/2014/main" id="{8EE22EE2-972F-4173-8F60-E5019F109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D0F25C3F-828C-48CB-9167-1661AE7E0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238" y="3671888"/>
          <a:ext cx="386873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393480" progId="Equation.DSMT4">
                  <p:embed/>
                </p:oleObj>
              </mc:Choice>
              <mc:Fallback>
                <p:oleObj name="Equation" r:id="rId4" imgW="1295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671888"/>
                        <a:ext cx="3868737" cy="117633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635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>
            <a:hlinkClick r:id="rId6"/>
            <a:extLst>
              <a:ext uri="{FF2B5EF4-FFF2-40B4-BE49-F238E27FC236}">
                <a16:creationId xmlns:a16="http://schemas.microsoft.com/office/drawing/2014/main" id="{9E6306AD-CAB2-415B-B33B-50D8C86A43CD}"/>
              </a:ext>
            </a:extLst>
          </p:cNvPr>
          <p:cNvSpPr/>
          <p:nvPr/>
        </p:nvSpPr>
        <p:spPr>
          <a:xfrm>
            <a:off x="7300913" y="5748338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2804828F-83F5-4BCF-BD4F-CE158398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181100"/>
            <a:ext cx="2254250" cy="406400"/>
          </a:xfrm>
          <a:prstGeom prst="rect">
            <a:avLst/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Deriving the rule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F96ADC1-C6D9-47BA-9627-48B9FDA2198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162050"/>
            <a:ext cx="7334250" cy="3140075"/>
            <a:chOff x="336" y="732"/>
            <a:chExt cx="4620" cy="1978"/>
          </a:xfrm>
        </p:grpSpPr>
        <p:grpSp>
          <p:nvGrpSpPr>
            <p:cNvPr id="9236" name="Group 4">
              <a:extLst>
                <a:ext uri="{FF2B5EF4-FFF2-40B4-BE49-F238E27FC236}">
                  <a16:creationId xmlns:a16="http://schemas.microsoft.com/office/drawing/2014/main" id="{A83A25A2-FCE9-4BC8-A2E0-03E7D33C1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116"/>
              <a:ext cx="2220" cy="1594"/>
              <a:chOff x="0" y="1404"/>
              <a:chExt cx="2220" cy="1594"/>
            </a:xfrm>
          </p:grpSpPr>
          <p:sp>
            <p:nvSpPr>
              <p:cNvPr id="9238" name="Freeform 5">
                <a:extLst>
                  <a:ext uri="{FF2B5EF4-FFF2-40B4-BE49-F238E27FC236}">
                    <a16:creationId xmlns:a16="http://schemas.microsoft.com/office/drawing/2014/main" id="{9CDE192A-CEED-4570-9583-99F3D7E1C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668"/>
                <a:ext cx="1759" cy="1080"/>
              </a:xfrm>
              <a:custGeom>
                <a:avLst/>
                <a:gdLst>
                  <a:gd name="T0" fmla="*/ 0 w 1368"/>
                  <a:gd name="T1" fmla="*/ 449699 h 840"/>
                  <a:gd name="T2" fmla="*/ 734046 w 1368"/>
                  <a:gd name="T3" fmla="*/ 449699 h 840"/>
                  <a:gd name="T4" fmla="*/ 251048 w 1368"/>
                  <a:gd name="T5" fmla="*/ 0 h 840"/>
                  <a:gd name="T6" fmla="*/ 0 w 1368"/>
                  <a:gd name="T7" fmla="*/ 449699 h 8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8"/>
                  <a:gd name="T13" fmla="*/ 0 h 840"/>
                  <a:gd name="T14" fmla="*/ 1368 w 1368"/>
                  <a:gd name="T15" fmla="*/ 840 h 8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8" h="840">
                    <a:moveTo>
                      <a:pt x="0" y="840"/>
                    </a:moveTo>
                    <a:lnTo>
                      <a:pt x="1368" y="840"/>
                    </a:lnTo>
                    <a:lnTo>
                      <a:pt x="468" y="0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Text Box 6">
                <a:extLst>
                  <a:ext uri="{FF2B5EF4-FFF2-40B4-BE49-F238E27FC236}">
                    <a16:creationId xmlns:a16="http://schemas.microsoft.com/office/drawing/2014/main" id="{886FF104-6285-4127-805B-94662D684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0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9240" name="Text Box 7">
                <a:extLst>
                  <a:ext uri="{FF2B5EF4-FFF2-40B4-BE49-F238E27FC236}">
                    <a16:creationId xmlns:a16="http://schemas.microsoft.com/office/drawing/2014/main" id="{A0B9BD9F-7C47-4706-BCF5-FCE29D79A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" y="14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  <p:sp>
            <p:nvSpPr>
              <p:cNvPr id="9241" name="Text Box 8">
                <a:extLst>
                  <a:ext uri="{FF2B5EF4-FFF2-40B4-BE49-F238E27FC236}">
                    <a16:creationId xmlns:a16="http://schemas.microsoft.com/office/drawing/2014/main" id="{7FCAC167-72E4-4163-948D-97E48018CF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8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  <p:sp>
            <p:nvSpPr>
              <p:cNvPr id="9242" name="Text Box 9">
                <a:extLst>
                  <a:ext uri="{FF2B5EF4-FFF2-40B4-BE49-F238E27FC236}">
                    <a16:creationId xmlns:a16="http://schemas.microsoft.com/office/drawing/2014/main" id="{3E3333B5-7512-485C-B482-8A1E684D0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" y="198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9243" name="Text Box 10">
                <a:extLst>
                  <a:ext uri="{FF2B5EF4-FFF2-40B4-BE49-F238E27FC236}">
                    <a16:creationId xmlns:a16="http://schemas.microsoft.com/office/drawing/2014/main" id="{65476B58-C1AB-4A8A-9552-D5B8B0606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" y="274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  <p:sp>
            <p:nvSpPr>
              <p:cNvPr id="9244" name="Text Box 11">
                <a:extLst>
                  <a:ext uri="{FF2B5EF4-FFF2-40B4-BE49-F238E27FC236}">
                    <a16:creationId xmlns:a16="http://schemas.microsoft.com/office/drawing/2014/main" id="{042B64CB-DCBB-4623-A083-C2ECA74AD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" y="20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</p:grpSp>
        <p:sp>
          <p:nvSpPr>
            <p:cNvPr id="9237" name="Text Box 12">
              <a:extLst>
                <a:ext uri="{FF2B5EF4-FFF2-40B4-BE49-F238E27FC236}">
                  <a16:creationId xmlns:a16="http://schemas.microsoft.com/office/drawing/2014/main" id="{350A73AF-3F95-4734-BA7A-3A72B9187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732"/>
              <a:ext cx="2592" cy="231"/>
            </a:xfrm>
            <a:prstGeom prst="rect">
              <a:avLst/>
            </a:prstGeom>
            <a:gradFill rotWithShape="0">
              <a:gsLst>
                <a:gs pos="0">
                  <a:srgbClr val="A987A9"/>
                </a:gs>
                <a:gs pos="50000">
                  <a:srgbClr val="FFCCFF"/>
                </a:gs>
                <a:gs pos="100000">
                  <a:srgbClr val="A987A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Consider a general triangle ABC.</a:t>
              </a:r>
              <a:endParaRPr lang="en-GB" alt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9227" name="Text Box 13">
            <a:extLst>
              <a:ext uri="{FF2B5EF4-FFF2-40B4-BE49-F238E27FC236}">
                <a16:creationId xmlns:a16="http://schemas.microsoft.com/office/drawing/2014/main" id="{C2D48B5B-5C77-4D99-B877-DADFF273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260350"/>
            <a:ext cx="2667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bg1"/>
                </a:solidFill>
              </a:rPr>
              <a:t>The Sine Rule</a:t>
            </a:r>
          </a:p>
        </p:txBody>
      </p:sp>
      <p:sp>
        <p:nvSpPr>
          <p:cNvPr id="4110" name="Text Box 14" descr="Newsprint">
            <a:extLst>
              <a:ext uri="{FF2B5EF4-FFF2-40B4-BE49-F238E27FC236}">
                <a16:creationId xmlns:a16="http://schemas.microsoft.com/office/drawing/2014/main" id="{DA5F0A3D-C603-4B6B-B8E7-53E9206C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4267200"/>
            <a:ext cx="3048000" cy="346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Draw CP perpendicular to BA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E377A73-808E-48E0-8920-942E0E8A447A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2203450"/>
            <a:ext cx="565150" cy="1770063"/>
            <a:chOff x="940" y="1388"/>
            <a:chExt cx="356" cy="1115"/>
          </a:xfrm>
        </p:grpSpPr>
        <p:sp>
          <p:nvSpPr>
            <p:cNvPr id="9233" name="Line 16">
              <a:extLst>
                <a:ext uri="{FF2B5EF4-FFF2-40B4-BE49-F238E27FC236}">
                  <a16:creationId xmlns:a16="http://schemas.microsoft.com/office/drawing/2014/main" id="{601BDD4E-77D4-4E53-9A27-F163059F7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1388"/>
              <a:ext cx="0" cy="107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17">
              <a:extLst>
                <a:ext uri="{FF2B5EF4-FFF2-40B4-BE49-F238E27FC236}">
                  <a16:creationId xmlns:a16="http://schemas.microsoft.com/office/drawing/2014/main" id="{3C664D6D-4E49-45FB-B968-0439BBF9E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" y="2272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P</a:t>
              </a:r>
            </a:p>
          </p:txBody>
        </p:sp>
        <p:sp>
          <p:nvSpPr>
            <p:cNvPr id="9235" name="Rectangle 18">
              <a:extLst>
                <a:ext uri="{FF2B5EF4-FFF2-40B4-BE49-F238E27FC236}">
                  <a16:creationId xmlns:a16="http://schemas.microsoft.com/office/drawing/2014/main" id="{D56E8F45-D00A-4F25-B9EE-7E621EC4B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2304"/>
              <a:ext cx="156" cy="1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9216" name="Object 2">
            <a:extLst>
              <a:ext uri="{FF2B5EF4-FFF2-40B4-BE49-F238E27FC236}">
                <a16:creationId xmlns:a16="http://schemas.microsoft.com/office/drawing/2014/main" id="{532E86C0-CD6F-4902-8C6C-F1BBDCB42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911350"/>
          <a:ext cx="27384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406080" progId="Equation.DSMT4">
                  <p:embed/>
                </p:oleObj>
              </mc:Choice>
              <mc:Fallback>
                <p:oleObj name="Equation" r:id="rId3" imgW="175248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1350"/>
                        <a:ext cx="27384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" name="Object 3">
            <a:extLst>
              <a:ext uri="{FF2B5EF4-FFF2-40B4-BE49-F238E27FC236}">
                <a16:creationId xmlns:a16="http://schemas.microsoft.com/office/drawing/2014/main" id="{2EDBEF2B-DB3B-471B-A21D-A7AA7BFE1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6388" y="2616200"/>
          <a:ext cx="3194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44440" imgH="406080" progId="Equation.DSMT4">
                  <p:embed/>
                </p:oleObj>
              </mc:Choice>
              <mc:Fallback>
                <p:oleObj name="Equation" r:id="rId5" imgW="204444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616200"/>
                        <a:ext cx="31940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963023E3-8EC5-46D7-880E-F68A0235A1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2863" y="3279775"/>
          <a:ext cx="18653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190440" progId="Equation.DSMT4">
                  <p:embed/>
                </p:oleObj>
              </mc:Choice>
              <mc:Fallback>
                <p:oleObj name="Equation" r:id="rId7" imgW="119376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3279775"/>
                        <a:ext cx="1865312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>
            <a:extLst>
              <a:ext uri="{FF2B5EF4-FFF2-40B4-BE49-F238E27FC236}">
                <a16:creationId xmlns:a16="http://schemas.microsoft.com/office/drawing/2014/main" id="{42A428C4-BA80-478F-B2E0-A540C2E27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75" y="3644900"/>
          <a:ext cx="14493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406080" progId="Equation.DSMT4">
                  <p:embed/>
                </p:oleObj>
              </mc:Choice>
              <mc:Fallback>
                <p:oleObj name="Equation" r:id="rId9" imgW="9270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3644900"/>
                        <a:ext cx="144938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>
            <a:extLst>
              <a:ext uri="{FF2B5EF4-FFF2-40B4-BE49-F238E27FC236}">
                <a16:creationId xmlns:a16="http://schemas.microsoft.com/office/drawing/2014/main" id="{1022532B-12FC-48B3-9F1E-CFDE9B6F2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5563" y="4235450"/>
          <a:ext cx="16891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406080" progId="Equation.DSMT4">
                  <p:embed/>
                </p:oleObj>
              </mc:Choice>
              <mc:Fallback>
                <p:oleObj name="Equation" r:id="rId11" imgW="10792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235450"/>
                        <a:ext cx="16891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24">
            <a:extLst>
              <a:ext uri="{FF2B5EF4-FFF2-40B4-BE49-F238E27FC236}">
                <a16:creationId xmlns:a16="http://schemas.microsoft.com/office/drawing/2014/main" id="{47FDB1C3-E287-4E5D-8E96-7DC243A5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66900"/>
            <a:ext cx="3543300" cy="3067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ECA0E59C-02B2-4191-8864-0694FB5F0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313363"/>
            <a:ext cx="3286125" cy="406400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50000">
                <a:srgbClr val="F8F8F8"/>
              </a:gs>
              <a:gs pos="100000">
                <a:srgbClr val="BDBDBD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This can be extended to </a:t>
            </a:r>
          </a:p>
        </p:txBody>
      </p:sp>
      <p:graphicFrame>
        <p:nvGraphicFramePr>
          <p:cNvPr id="9221" name="Object 7">
            <a:extLst>
              <a:ext uri="{FF2B5EF4-FFF2-40B4-BE49-F238E27FC236}">
                <a16:creationId xmlns:a16="http://schemas.microsoft.com/office/drawing/2014/main" id="{31496374-EC08-44E1-8A49-66BEEC85F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738" y="5911850"/>
          <a:ext cx="22050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09400" imgH="406080" progId="Equation.DSMT4">
                  <p:embed/>
                </p:oleObj>
              </mc:Choice>
              <mc:Fallback>
                <p:oleObj name="Equation" r:id="rId13" imgW="140940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911850"/>
                        <a:ext cx="2205037" cy="6334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CC">
                              <a:gamma/>
                              <a:shade val="66275"/>
                              <a:invGamma/>
                            </a:srgbClr>
                          </a:gs>
                          <a:gs pos="50000">
                            <a:srgbClr val="FFFFCC"/>
                          </a:gs>
                          <a:gs pos="100000">
                            <a:srgbClr val="FFFFCC">
                              <a:gamma/>
                              <a:shade val="6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Text Box 27">
            <a:extLst>
              <a:ext uri="{FF2B5EF4-FFF2-40B4-BE49-F238E27FC236}">
                <a16:creationId xmlns:a16="http://schemas.microsoft.com/office/drawing/2014/main" id="{DDDFC4AF-4E98-4128-951C-6C10CBD0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37263"/>
            <a:ext cx="2136775" cy="396875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50000">
                <a:srgbClr val="F8F8F8"/>
              </a:gs>
              <a:gs pos="100000">
                <a:srgbClr val="BDBDB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or equivalently</a:t>
            </a:r>
          </a:p>
        </p:txBody>
      </p:sp>
      <p:graphicFrame>
        <p:nvGraphicFramePr>
          <p:cNvPr id="9222" name="Object 8">
            <a:extLst>
              <a:ext uri="{FF2B5EF4-FFF2-40B4-BE49-F238E27FC236}">
                <a16:creationId xmlns:a16="http://schemas.microsoft.com/office/drawing/2014/main" id="{C97490AF-C6CD-4BC0-B908-C7AE87DCF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9988" y="5873750"/>
          <a:ext cx="22050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9400" imgH="406080" progId="Equation.DSMT4">
                  <p:embed/>
                </p:oleObj>
              </mc:Choice>
              <mc:Fallback>
                <p:oleObj name="Equation" r:id="rId15" imgW="140940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5873750"/>
                        <a:ext cx="2205037" cy="6334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CC">
                              <a:gamma/>
                              <a:shade val="66275"/>
                              <a:invGamma/>
                            </a:srgbClr>
                          </a:gs>
                          <a:gs pos="50000">
                            <a:srgbClr val="FFFFCC"/>
                          </a:gs>
                          <a:gs pos="100000">
                            <a:srgbClr val="FFFFCC">
                              <a:gamma/>
                              <a:shade val="6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10" grpId="0" animBg="1" autoUpdateAnimBg="0"/>
      <p:bldP spid="4120" grpId="0" animBg="1"/>
      <p:bldP spid="4121" grpId="0" animBg="1" autoUpdateAnimBg="0"/>
      <p:bldP spid="412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B7E1A3-9CA8-4A1D-A3DF-8C46993B4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0138" y="434975"/>
            <a:ext cx="5089525" cy="76200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Calculating Sides 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Using The Sine Rule</a:t>
            </a:r>
          </a:p>
        </p:txBody>
      </p:sp>
      <p:grpSp>
        <p:nvGrpSpPr>
          <p:cNvPr id="10248" name="Group 12">
            <a:extLst>
              <a:ext uri="{FF2B5EF4-FFF2-40B4-BE49-F238E27FC236}">
                <a16:creationId xmlns:a16="http://schemas.microsoft.com/office/drawing/2014/main" id="{D3BA50CC-5544-4A94-B6B9-731A9B8C8DA7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2503488"/>
            <a:ext cx="4114800" cy="1219200"/>
            <a:chOff x="1584" y="864"/>
            <a:chExt cx="2592" cy="768"/>
          </a:xfrm>
        </p:grpSpPr>
        <p:grpSp>
          <p:nvGrpSpPr>
            <p:cNvPr id="10269" name="Group 6">
              <a:extLst>
                <a:ext uri="{FF2B5EF4-FFF2-40B4-BE49-F238E27FC236}">
                  <a16:creationId xmlns:a16="http://schemas.microsoft.com/office/drawing/2014/main" id="{BA5108F3-7E20-44A0-8C70-839544A0D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912"/>
              <a:ext cx="2592" cy="720"/>
              <a:chOff x="1584" y="912"/>
              <a:chExt cx="2592" cy="576"/>
            </a:xfrm>
          </p:grpSpPr>
          <p:sp>
            <p:nvSpPr>
              <p:cNvPr id="10274" name="Line 3">
                <a:extLst>
                  <a:ext uri="{FF2B5EF4-FFF2-40B4-BE49-F238E27FC236}">
                    <a16:creationId xmlns:a16="http://schemas.microsoft.com/office/drawing/2014/main" id="{D208858A-921A-4D88-8EF6-AD5D4091E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912"/>
                <a:ext cx="1008" cy="57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5" name="Line 4">
                <a:extLst>
                  <a:ext uri="{FF2B5EF4-FFF2-40B4-BE49-F238E27FC236}">
                    <a16:creationId xmlns:a16="http://schemas.microsoft.com/office/drawing/2014/main" id="{C38B136C-17EB-48B6-9C57-792E1D72F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1584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6" name="Line 5">
                <a:extLst>
                  <a:ext uri="{FF2B5EF4-FFF2-40B4-BE49-F238E27FC236}">
                    <a16:creationId xmlns:a16="http://schemas.microsoft.com/office/drawing/2014/main" id="{5286F731-3EAF-439D-9D52-25B624D45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1344"/>
                <a:ext cx="2592" cy="14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270" name="Text Box 7">
              <a:extLst>
                <a:ext uri="{FF2B5EF4-FFF2-40B4-BE49-F238E27FC236}">
                  <a16:creationId xmlns:a16="http://schemas.microsoft.com/office/drawing/2014/main" id="{5935F797-1111-4045-962D-C4625EEA4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9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10m</a:t>
              </a:r>
            </a:p>
          </p:txBody>
        </p:sp>
        <p:sp>
          <p:nvSpPr>
            <p:cNvPr id="10271" name="Text Box 8">
              <a:extLst>
                <a:ext uri="{FF2B5EF4-FFF2-40B4-BE49-F238E27FC236}">
                  <a16:creationId xmlns:a16="http://schemas.microsoft.com/office/drawing/2014/main" id="{C28548C6-F437-40F6-92DD-3B3891464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255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34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272" name="Text Box 9">
              <a:extLst>
                <a:ext uri="{FF2B5EF4-FFF2-40B4-BE49-F238E27FC236}">
                  <a16:creationId xmlns:a16="http://schemas.microsoft.com/office/drawing/2014/main" id="{FDA2AE16-9D92-4218-8FD4-4375DD494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" y="13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41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273" name="Text Box 10">
              <a:extLst>
                <a:ext uri="{FF2B5EF4-FFF2-40B4-BE49-F238E27FC236}">
                  <a16:creationId xmlns:a16="http://schemas.microsoft.com/office/drawing/2014/main" id="{05994BF3-0DBC-436F-A72E-C65FFD9A6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864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a</a:t>
              </a:r>
            </a:p>
          </p:txBody>
        </p:sp>
      </p:grpSp>
      <p:sp>
        <p:nvSpPr>
          <p:cNvPr id="6157" name="Text Box 13">
            <a:extLst>
              <a:ext uri="{FF2B5EF4-FFF2-40B4-BE49-F238E27FC236}">
                <a16:creationId xmlns:a16="http://schemas.microsoft.com/office/drawing/2014/main" id="{F5FECFAC-E8C1-4D97-847B-3205CB29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4138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Match up corresponding sides and angles:</a:t>
            </a:r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05BF7F04-4C3D-4D69-8585-749EEC868B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2175" y="2960688"/>
            <a:ext cx="1360488" cy="4794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360" name="Object 2">
            <a:extLst>
              <a:ext uri="{FF2B5EF4-FFF2-40B4-BE49-F238E27FC236}">
                <a16:creationId xmlns:a16="http://schemas.microsoft.com/office/drawing/2014/main" id="{03AC80E2-173E-474B-883A-31DE93AB5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8125" y="437515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393480" progId="Equation.DSMT4">
                  <p:embed/>
                </p:oleObj>
              </mc:Choice>
              <mc:Fallback>
                <p:oleObj name="Equation" r:id="rId2" imgW="596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437515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Line 17">
            <a:extLst>
              <a:ext uri="{FF2B5EF4-FFF2-40B4-BE49-F238E27FC236}">
                <a16:creationId xmlns:a16="http://schemas.microsoft.com/office/drawing/2014/main" id="{96328E02-FE7C-43E3-A514-90B0827EE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3036888"/>
            <a:ext cx="1644650" cy="257175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361" name="Object 3">
            <a:extLst>
              <a:ext uri="{FF2B5EF4-FFF2-40B4-BE49-F238E27FC236}">
                <a16:creationId xmlns:a16="http://schemas.microsoft.com/office/drawing/2014/main" id="{092EAD8C-43FF-42CE-B8CE-69E0B1F98B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7325" y="4375150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375150"/>
                        <a:ext cx="965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Text Box 22">
            <a:extLst>
              <a:ext uri="{FF2B5EF4-FFF2-40B4-BE49-F238E27FC236}">
                <a16:creationId xmlns:a16="http://schemas.microsoft.com/office/drawing/2014/main" id="{170ABC68-5F30-450F-AA78-19A717D47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5305425"/>
            <a:ext cx="401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Rearrange and solve for </a:t>
            </a:r>
            <a:r>
              <a:rPr lang="en-GB" altLang="en-US" sz="2400"/>
              <a:t>a</a:t>
            </a:r>
            <a:r>
              <a:rPr lang="en-GB" altLang="en-US" sz="240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9A1F36F7-75BC-4442-8016-EF924F040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475" y="5799138"/>
          <a:ext cx="18970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419040" progId="Equation.DSMT4">
                  <p:embed/>
                </p:oleObj>
              </mc:Choice>
              <mc:Fallback>
                <p:oleObj name="Equation" r:id="rId6" imgW="8632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5799138"/>
                        <a:ext cx="18970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4CDC4B24-0771-41A5-87FA-090D88D01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0688" y="5961063"/>
          <a:ext cx="302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393480" progId="Equation.DSMT4">
                  <p:embed/>
                </p:oleObj>
              </mc:Choice>
              <mc:Fallback>
                <p:oleObj name="Equation" r:id="rId8" imgW="1498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961063"/>
                        <a:ext cx="3022600" cy="685800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25">
            <a:extLst>
              <a:ext uri="{FF2B5EF4-FFF2-40B4-BE49-F238E27FC236}">
                <a16:creationId xmlns:a16="http://schemas.microsoft.com/office/drawing/2014/main" id="{5C19FA59-95DC-4CED-BE33-2CA345A8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919288"/>
            <a:ext cx="787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Example 1 : Find the length of </a:t>
            </a:r>
            <a:r>
              <a:rPr lang="en-GB" altLang="en-US" sz="2400"/>
              <a:t>a</a:t>
            </a:r>
            <a:r>
              <a:rPr lang="en-GB" altLang="en-US" sz="2400">
                <a:solidFill>
                  <a:srgbClr val="FFFF00"/>
                </a:solidFill>
              </a:rPr>
              <a:t> in this triangle.</a:t>
            </a:r>
          </a:p>
        </p:txBody>
      </p:sp>
      <p:pic>
        <p:nvPicPr>
          <p:cNvPr id="10254" name="Picture 3" descr="scottishflag">
            <a:extLst>
              <a:ext uri="{FF2B5EF4-FFF2-40B4-BE49-F238E27FC236}">
                <a16:creationId xmlns:a16="http://schemas.microsoft.com/office/drawing/2014/main" id="{71D236CD-6A05-4ADA-B532-68EE92943A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" descr="Office Objects 0572">
            <a:extLst>
              <a:ext uri="{FF2B5EF4-FFF2-40B4-BE49-F238E27FC236}">
                <a16:creationId xmlns:a16="http://schemas.microsoft.com/office/drawing/2014/main" id="{917F45CE-BDD2-41F9-86C6-9BB15A00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5">
            <a:extLst>
              <a:ext uri="{FF2B5EF4-FFF2-40B4-BE49-F238E27FC236}">
                <a16:creationId xmlns:a16="http://schemas.microsoft.com/office/drawing/2014/main" id="{2E8BFB5D-F03C-4DAB-8E73-F9F53DCCBD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257" name="TextBox 22">
            <a:extLst>
              <a:ext uri="{FF2B5EF4-FFF2-40B4-BE49-F238E27FC236}">
                <a16:creationId xmlns:a16="http://schemas.microsoft.com/office/drawing/2014/main" id="{2E5A7014-B63E-48EA-923D-C41CDB05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0258" name="TextBox 27">
            <a:extLst>
              <a:ext uri="{FF2B5EF4-FFF2-40B4-BE49-F238E27FC236}">
                <a16:creationId xmlns:a16="http://schemas.microsoft.com/office/drawing/2014/main" id="{BF17D1E9-4660-4349-84E0-9C64E00FA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3440113"/>
            <a:ext cx="40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A</a:t>
            </a:r>
          </a:p>
        </p:txBody>
      </p:sp>
      <p:sp>
        <p:nvSpPr>
          <p:cNvPr id="10259" name="TextBox 28">
            <a:extLst>
              <a:ext uri="{FF2B5EF4-FFF2-40B4-BE49-F238E27FC236}">
                <a16:creationId xmlns:a16="http://schemas.microsoft.com/office/drawing/2014/main" id="{A9DB4DF2-1A19-4F34-B2DD-1BD8A76A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2286000"/>
            <a:ext cx="37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B</a:t>
            </a:r>
          </a:p>
        </p:txBody>
      </p:sp>
      <p:sp>
        <p:nvSpPr>
          <p:cNvPr id="10260" name="TextBox 29">
            <a:extLst>
              <a:ext uri="{FF2B5EF4-FFF2-40B4-BE49-F238E27FC236}">
                <a16:creationId xmlns:a16="http://schemas.microsoft.com/office/drawing/2014/main" id="{29065977-6C7A-43F2-BADC-63D365A4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8" y="32734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8ECC37AB-1371-460E-8671-9052FBE81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1213" y="4286250"/>
          <a:ext cx="281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393480" progId="Equation.DSMT4">
                  <p:embed/>
                </p:oleObj>
              </mc:Choice>
              <mc:Fallback>
                <p:oleObj name="Equation" r:id="rId12" imgW="14094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4286250"/>
                        <a:ext cx="2819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TICK.jpg">
            <a:extLst>
              <a:ext uri="{FF2B5EF4-FFF2-40B4-BE49-F238E27FC236}">
                <a16:creationId xmlns:a16="http://schemas.microsoft.com/office/drawing/2014/main" id="{3DAE7036-F168-43CE-8CD6-1A831A73CA8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8143" y="4833257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question mark.jpg">
            <a:extLst>
              <a:ext uri="{FF2B5EF4-FFF2-40B4-BE49-F238E27FC236}">
                <a16:creationId xmlns:a16="http://schemas.microsoft.com/office/drawing/2014/main" id="{363C6677-C781-442A-A239-AF41ADD54C9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77581" y="3904342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TICK.jpg">
            <a:extLst>
              <a:ext uri="{FF2B5EF4-FFF2-40B4-BE49-F238E27FC236}">
                <a16:creationId xmlns:a16="http://schemas.microsoft.com/office/drawing/2014/main" id="{795C339B-04E3-4D76-B0BE-44A7001AF84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46143" y="3911599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TICK.jpg">
            <a:extLst>
              <a:ext uri="{FF2B5EF4-FFF2-40B4-BE49-F238E27FC236}">
                <a16:creationId xmlns:a16="http://schemas.microsoft.com/office/drawing/2014/main" id="{DCCF3A9A-2372-443E-8D5F-097194DEE38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67914" y="4963885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38">
            <a:extLst>
              <a:ext uri="{FF2B5EF4-FFF2-40B4-BE49-F238E27FC236}">
                <a16:creationId xmlns:a16="http://schemas.microsoft.com/office/drawing/2014/main" id="{B9BB6E42-42A2-4E4B-8FD9-1A4B92A53FD6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4325938"/>
            <a:ext cx="1016000" cy="869950"/>
            <a:chOff x="6828971" y="4325256"/>
            <a:chExt cx="1016000" cy="8708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21B8CFE-0E01-4986-9800-7EFC6FDAFA1A}"/>
                </a:ext>
              </a:extLst>
            </p:cNvPr>
            <p:cNvCxnSpPr/>
            <p:nvPr/>
          </p:nvCxnSpPr>
          <p:spPr>
            <a:xfrm rot="16200000" flipH="1">
              <a:off x="6908687" y="4324915"/>
              <a:ext cx="870857" cy="87153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8029A2-75AE-4422-A490-B0B4ABE13E95}"/>
                </a:ext>
              </a:extLst>
            </p:cNvPr>
            <p:cNvCxnSpPr/>
            <p:nvPr/>
          </p:nvCxnSpPr>
          <p:spPr>
            <a:xfrm flipH="1">
              <a:off x="6828971" y="4333201"/>
              <a:ext cx="1016000" cy="81205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>
            <a:hlinkClick r:id="rId16"/>
            <a:extLst>
              <a:ext uri="{FF2B5EF4-FFF2-40B4-BE49-F238E27FC236}">
                <a16:creationId xmlns:a16="http://schemas.microsoft.com/office/drawing/2014/main" id="{182E66D4-A602-4E7B-B208-954A561BF927}"/>
              </a:ext>
            </a:extLst>
          </p:cNvPr>
          <p:cNvSpPr/>
          <p:nvPr/>
        </p:nvSpPr>
        <p:spPr>
          <a:xfrm>
            <a:off x="7475538" y="5994400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D5BD10-7828-40ED-8B3C-F0E08E57B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888" y="581025"/>
            <a:ext cx="5091112" cy="762000"/>
          </a:xfrm>
        </p:spPr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Calculating Sides </a:t>
            </a:r>
            <a:br>
              <a:rPr lang="en-GB" sz="3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Using The Sine Rule</a:t>
            </a:r>
          </a:p>
        </p:txBody>
      </p:sp>
      <p:pic>
        <p:nvPicPr>
          <p:cNvPr id="11272" name="Picture 3" descr="scottishflag">
            <a:extLst>
              <a:ext uri="{FF2B5EF4-FFF2-40B4-BE49-F238E27FC236}">
                <a16:creationId xmlns:a16="http://schemas.microsoft.com/office/drawing/2014/main" id="{613A04FA-B440-4E8D-91E8-D322A18F81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159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Office Objects 0572">
            <a:extLst>
              <a:ext uri="{FF2B5EF4-FFF2-40B4-BE49-F238E27FC236}">
                <a16:creationId xmlns:a16="http://schemas.microsoft.com/office/drawing/2014/main" id="{B6CF2414-B212-4DCF-8E12-4D663269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5">
            <a:extLst>
              <a:ext uri="{FF2B5EF4-FFF2-40B4-BE49-F238E27FC236}">
                <a16:creationId xmlns:a16="http://schemas.microsoft.com/office/drawing/2014/main" id="{48A71A7F-7857-49F0-9D3F-89E5867FF7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275" name="TextBox 22">
            <a:extLst>
              <a:ext uri="{FF2B5EF4-FFF2-40B4-BE49-F238E27FC236}">
                <a16:creationId xmlns:a16="http://schemas.microsoft.com/office/drawing/2014/main" id="{928912C0-973B-4CC4-8E33-BF7BFD9A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grpSp>
        <p:nvGrpSpPr>
          <p:cNvPr id="11276" name="Group 11">
            <a:extLst>
              <a:ext uri="{FF2B5EF4-FFF2-40B4-BE49-F238E27FC236}">
                <a16:creationId xmlns:a16="http://schemas.microsoft.com/office/drawing/2014/main" id="{2990AA21-FE23-446E-97D0-20A73B0B4388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2379663"/>
            <a:ext cx="4114800" cy="1833562"/>
            <a:chOff x="1152" y="1008"/>
            <a:chExt cx="2592" cy="1155"/>
          </a:xfrm>
        </p:grpSpPr>
        <p:grpSp>
          <p:nvGrpSpPr>
            <p:cNvPr id="11294" name="Group 3">
              <a:extLst>
                <a:ext uri="{FF2B5EF4-FFF2-40B4-BE49-F238E27FC236}">
                  <a16:creationId xmlns:a16="http://schemas.microsoft.com/office/drawing/2014/main" id="{3120B23A-0492-4639-8177-ECDB6721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04"/>
              <a:ext cx="2592" cy="720"/>
              <a:chOff x="1584" y="912"/>
              <a:chExt cx="2592" cy="576"/>
            </a:xfrm>
          </p:grpSpPr>
          <p:sp>
            <p:nvSpPr>
              <p:cNvPr id="11299" name="Line 4">
                <a:extLst>
                  <a:ext uri="{FF2B5EF4-FFF2-40B4-BE49-F238E27FC236}">
                    <a16:creationId xmlns:a16="http://schemas.microsoft.com/office/drawing/2014/main" id="{048A827F-68A6-46D1-8319-E045FCAA5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912"/>
                <a:ext cx="1008" cy="57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00" name="Line 5">
                <a:extLst>
                  <a:ext uri="{FF2B5EF4-FFF2-40B4-BE49-F238E27FC236}">
                    <a16:creationId xmlns:a16="http://schemas.microsoft.com/office/drawing/2014/main" id="{FAD86131-E63C-477A-9090-2B779E246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1584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01" name="Line 6">
                <a:extLst>
                  <a:ext uri="{FF2B5EF4-FFF2-40B4-BE49-F238E27FC236}">
                    <a16:creationId xmlns:a16="http://schemas.microsoft.com/office/drawing/2014/main" id="{EB5041AA-7D0D-41BA-91C9-20BB55206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1344"/>
                <a:ext cx="2592" cy="14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295" name="Text Box 7">
              <a:extLst>
                <a:ext uri="{FF2B5EF4-FFF2-40B4-BE49-F238E27FC236}">
                  <a16:creationId xmlns:a16="http://schemas.microsoft.com/office/drawing/2014/main" id="{6C76515A-4A90-4A5F-B8EC-7A5DE388E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00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10m</a:t>
              </a:r>
            </a:p>
          </p:txBody>
        </p:sp>
        <p:sp>
          <p:nvSpPr>
            <p:cNvPr id="11296" name="Text Box 8">
              <a:extLst>
                <a:ext uri="{FF2B5EF4-FFF2-40B4-BE49-F238E27FC236}">
                  <a16:creationId xmlns:a16="http://schemas.microsoft.com/office/drawing/2014/main" id="{157AFC59-B228-493B-9061-B8EC7A2EC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" y="1136"/>
              <a:ext cx="5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133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11297" name="Text Box 9">
              <a:extLst>
                <a:ext uri="{FF2B5EF4-FFF2-40B4-BE49-F238E27FC236}">
                  <a16:creationId xmlns:a16="http://schemas.microsoft.com/office/drawing/2014/main" id="{74E84C87-61E0-4EAB-86BB-E9D1DB705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536"/>
              <a:ext cx="4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37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11298" name="Text Box 10">
              <a:extLst>
                <a:ext uri="{FF2B5EF4-FFF2-40B4-BE49-F238E27FC236}">
                  <a16:creationId xmlns:a16="http://schemas.microsoft.com/office/drawing/2014/main" id="{2BFC9934-13DC-4995-8284-17CC047E1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872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d</a:t>
              </a:r>
            </a:p>
          </p:txBody>
        </p:sp>
      </p:grpSp>
      <p:sp>
        <p:nvSpPr>
          <p:cNvPr id="42" name="Line 14">
            <a:extLst>
              <a:ext uri="{FF2B5EF4-FFF2-40B4-BE49-F238E27FC236}">
                <a16:creationId xmlns:a16="http://schemas.microsoft.com/office/drawing/2014/main" id="{214FBA2C-C233-4564-B1AF-DB461438C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5375" y="2974975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3" name="Object 7">
            <a:extLst>
              <a:ext uri="{FF2B5EF4-FFF2-40B4-BE49-F238E27FC236}">
                <a16:creationId xmlns:a16="http://schemas.microsoft.com/office/drawing/2014/main" id="{42905D9D-0777-4109-A7C7-9C99491FC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5563" y="4168775"/>
          <a:ext cx="1393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393480" progId="Equation.DSMT4">
                  <p:embed/>
                </p:oleObj>
              </mc:Choice>
              <mc:Fallback>
                <p:oleObj name="Equation" r:id="rId4" imgW="6602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168775"/>
                        <a:ext cx="1393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17">
            <a:extLst>
              <a:ext uri="{FF2B5EF4-FFF2-40B4-BE49-F238E27FC236}">
                <a16:creationId xmlns:a16="http://schemas.microsoft.com/office/drawing/2014/main" id="{9E1E6581-D669-47FD-8715-F2B922D670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3051175"/>
            <a:ext cx="1447800" cy="3048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5" name="Object 8">
            <a:extLst>
              <a:ext uri="{FF2B5EF4-FFF2-40B4-BE49-F238E27FC236}">
                <a16:creationId xmlns:a16="http://schemas.microsoft.com/office/drawing/2014/main" id="{BD934BD0-9907-4698-BB61-B940F1823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0675" y="4168775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168775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>
            <a:extLst>
              <a:ext uri="{FF2B5EF4-FFF2-40B4-BE49-F238E27FC236}">
                <a16:creationId xmlns:a16="http://schemas.microsoft.com/office/drawing/2014/main" id="{C88AB813-D649-4042-A270-7934DEAE8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6263" y="5740400"/>
          <a:ext cx="19764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419040" progId="Equation.DSMT4">
                  <p:embed/>
                </p:oleObj>
              </mc:Choice>
              <mc:Fallback>
                <p:oleObj name="Equation" r:id="rId8" imgW="93960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740400"/>
                        <a:ext cx="197643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1">
            <a:extLst>
              <a:ext uri="{FF2B5EF4-FFF2-40B4-BE49-F238E27FC236}">
                <a16:creationId xmlns:a16="http://schemas.microsoft.com/office/drawing/2014/main" id="{C60A864F-1886-4094-97B2-1D597AED2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8438" y="5802313"/>
          <a:ext cx="18526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802313"/>
                        <a:ext cx="18526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6">
            <a:extLst>
              <a:ext uri="{FF2B5EF4-FFF2-40B4-BE49-F238E27FC236}">
                <a16:creationId xmlns:a16="http://schemas.microsoft.com/office/drawing/2014/main" id="{F8AFC5D2-41BF-4000-A43E-AC1220D5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6026150"/>
            <a:ext cx="1371600" cy="4572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= 12.14m</a:t>
            </a: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FA3FC4BC-D141-42DF-88A8-56644682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4138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Match up corresponding sides and angles: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11EC0141-C28B-4845-AFC7-0AF888BE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5175250"/>
            <a:ext cx="428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Rearrange and solve for </a:t>
            </a:r>
            <a:r>
              <a:rPr lang="en-GB" altLang="en-US" sz="2400"/>
              <a:t>d</a:t>
            </a:r>
            <a:r>
              <a:rPr lang="en-GB" altLang="en-US" sz="2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282" name="Text Box 25">
            <a:extLst>
              <a:ext uri="{FF2B5EF4-FFF2-40B4-BE49-F238E27FC236}">
                <a16:creationId xmlns:a16="http://schemas.microsoft.com/office/drawing/2014/main" id="{C512504A-1767-420F-9DA7-8636B400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919288"/>
            <a:ext cx="787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Example 2 : Find the length of </a:t>
            </a:r>
            <a:r>
              <a:rPr lang="en-GB" altLang="en-US" sz="2400"/>
              <a:t>d</a:t>
            </a:r>
            <a:r>
              <a:rPr lang="en-GB" altLang="en-US" sz="2400">
                <a:solidFill>
                  <a:srgbClr val="FFFF00"/>
                </a:solidFill>
              </a:rPr>
              <a:t> in this triangle.</a:t>
            </a:r>
          </a:p>
        </p:txBody>
      </p:sp>
      <p:sp>
        <p:nvSpPr>
          <p:cNvPr id="11283" name="TextBox 56">
            <a:extLst>
              <a:ext uri="{FF2B5EF4-FFF2-40B4-BE49-F238E27FC236}">
                <a16:creationId xmlns:a16="http://schemas.microsoft.com/office/drawing/2014/main" id="{99E5F1F5-4E85-4020-9A5A-9BDE8836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544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</a:t>
            </a:r>
          </a:p>
        </p:txBody>
      </p:sp>
      <p:sp>
        <p:nvSpPr>
          <p:cNvPr id="11284" name="TextBox 57">
            <a:extLst>
              <a:ext uri="{FF2B5EF4-FFF2-40B4-BE49-F238E27FC236}">
                <a16:creationId xmlns:a16="http://schemas.microsoft.com/office/drawing/2014/main" id="{F6479148-1676-41F3-8CDB-66F6F573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22129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D</a:t>
            </a:r>
          </a:p>
        </p:txBody>
      </p:sp>
      <p:sp>
        <p:nvSpPr>
          <p:cNvPr id="11285" name="TextBox 58">
            <a:extLst>
              <a:ext uri="{FF2B5EF4-FFF2-40B4-BE49-F238E27FC236}">
                <a16:creationId xmlns:a16="http://schemas.microsoft.com/office/drawing/2014/main" id="{29364005-0752-414E-8FD1-A25F9AE1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3236913"/>
            <a:ext cx="37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E</a:t>
            </a:r>
          </a:p>
        </p:txBody>
      </p:sp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785B9B1F-AA4C-48BB-9E2E-A81CA19AF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4286250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22360" imgH="393480" progId="Equation.DSMT4">
                  <p:embed/>
                </p:oleObj>
              </mc:Choice>
              <mc:Fallback>
                <p:oleObj name="Equation" r:id="rId12" imgW="14223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4286250"/>
                        <a:ext cx="2844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TICK.jpg">
            <a:extLst>
              <a:ext uri="{FF2B5EF4-FFF2-40B4-BE49-F238E27FC236}">
                <a16:creationId xmlns:a16="http://schemas.microsoft.com/office/drawing/2014/main" id="{0DC34C21-1274-476E-9C6F-3FCBFCFECF5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79343" y="4978400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question mark.jpg">
            <a:extLst>
              <a:ext uri="{FF2B5EF4-FFF2-40B4-BE49-F238E27FC236}">
                <a16:creationId xmlns:a16="http://schemas.microsoft.com/office/drawing/2014/main" id="{7F45D7A9-9CF4-483A-8605-EC225916B2F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35524" y="3846285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TICK.jpg">
            <a:extLst>
              <a:ext uri="{FF2B5EF4-FFF2-40B4-BE49-F238E27FC236}">
                <a16:creationId xmlns:a16="http://schemas.microsoft.com/office/drawing/2014/main" id="{A120F861-9A61-4170-85F5-B8F4365D52C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88314" y="4027714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TICK.jpg">
            <a:extLst>
              <a:ext uri="{FF2B5EF4-FFF2-40B4-BE49-F238E27FC236}">
                <a16:creationId xmlns:a16="http://schemas.microsoft.com/office/drawing/2014/main" id="{957BC4D7-8516-4095-AF38-D08C77CB97B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52029" y="4992914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5">
            <a:extLst>
              <a:ext uri="{FF2B5EF4-FFF2-40B4-BE49-F238E27FC236}">
                <a16:creationId xmlns:a16="http://schemas.microsoft.com/office/drawing/2014/main" id="{65450EE3-721B-4AAE-A825-DB5D6F59EDA1}"/>
              </a:ext>
            </a:extLst>
          </p:cNvPr>
          <p:cNvGrpSpPr>
            <a:grpSpLocks/>
          </p:cNvGrpSpPr>
          <p:nvPr/>
        </p:nvGrpSpPr>
        <p:grpSpPr bwMode="auto">
          <a:xfrm>
            <a:off x="7859713" y="4310063"/>
            <a:ext cx="1016000" cy="871537"/>
            <a:chOff x="6828971" y="4325256"/>
            <a:chExt cx="1016000" cy="87085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C27B19-12DC-458F-BC9F-8E46E42A01C0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8FA57A-A53E-4BAB-AB39-C28820FB81BD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>
            <a:hlinkClick r:id="rId16"/>
            <a:extLst>
              <a:ext uri="{FF2B5EF4-FFF2-40B4-BE49-F238E27FC236}">
                <a16:creationId xmlns:a16="http://schemas.microsoft.com/office/drawing/2014/main" id="{03D3D44B-37F8-4171-B193-5013E69CBB7F}"/>
              </a:ext>
            </a:extLst>
          </p:cNvPr>
          <p:cNvSpPr/>
          <p:nvPr/>
        </p:nvSpPr>
        <p:spPr>
          <a:xfrm>
            <a:off x="7475538" y="5994400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3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B92B13C-1B94-4296-8648-04B66A533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1975" y="790575"/>
            <a:ext cx="5700713" cy="6096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What goes in the Box ?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0F2E2F4C-B254-43D6-83A1-E36E3DDF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028825"/>
            <a:ext cx="791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Find the unknown side in each of the triangles below:</a:t>
            </a:r>
          </a:p>
        </p:txBody>
      </p:sp>
      <p:grpSp>
        <p:nvGrpSpPr>
          <p:cNvPr id="101380" name="Group 13">
            <a:extLst>
              <a:ext uri="{FF2B5EF4-FFF2-40B4-BE49-F238E27FC236}">
                <a16:creationId xmlns:a16="http://schemas.microsoft.com/office/drawing/2014/main" id="{A00BCC6C-E8EA-4CAC-860C-163420D40032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3236913"/>
            <a:ext cx="2895600" cy="1600200"/>
            <a:chOff x="864" y="960"/>
            <a:chExt cx="1824" cy="1008"/>
          </a:xfrm>
        </p:grpSpPr>
        <p:sp>
          <p:nvSpPr>
            <p:cNvPr id="101401" name="Text Box 4">
              <a:extLst>
                <a:ext uri="{FF2B5EF4-FFF2-40B4-BE49-F238E27FC236}">
                  <a16:creationId xmlns:a16="http://schemas.microsoft.com/office/drawing/2014/main" id="{0170B72E-FB97-4137-B939-5F42B9F03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(1)</a:t>
              </a:r>
            </a:p>
          </p:txBody>
        </p:sp>
        <p:grpSp>
          <p:nvGrpSpPr>
            <p:cNvPr id="101402" name="Group 8">
              <a:extLst>
                <a:ext uri="{FF2B5EF4-FFF2-40B4-BE49-F238E27FC236}">
                  <a16:creationId xmlns:a16="http://schemas.microsoft.com/office/drawing/2014/main" id="{801155C0-3969-46F9-A01F-B83451A71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52"/>
              <a:ext cx="1344" cy="816"/>
              <a:chOff x="1344" y="1152"/>
              <a:chExt cx="1344" cy="816"/>
            </a:xfrm>
          </p:grpSpPr>
          <p:sp>
            <p:nvSpPr>
              <p:cNvPr id="101407" name="Line 5">
                <a:extLst>
                  <a:ext uri="{FF2B5EF4-FFF2-40B4-BE49-F238E27FC236}">
                    <a16:creationId xmlns:a16="http://schemas.microsoft.com/office/drawing/2014/main" id="{08CB0FC0-0165-4065-8B19-F203B1443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52"/>
                <a:ext cx="1344" cy="33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408" name="Line 6">
                <a:extLst>
                  <a:ext uri="{FF2B5EF4-FFF2-40B4-BE49-F238E27FC236}">
                    <a16:creationId xmlns:a16="http://schemas.microsoft.com/office/drawing/2014/main" id="{B762CD1B-1B3A-4A87-8E49-7A44D1AC5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52"/>
                <a:ext cx="0" cy="81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409" name="Line 7">
                <a:extLst>
                  <a:ext uri="{FF2B5EF4-FFF2-40B4-BE49-F238E27FC236}">
                    <a16:creationId xmlns:a16="http://schemas.microsoft.com/office/drawing/2014/main" id="{5723C5B4-D406-474C-93EE-2F287F580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1344" cy="48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1403" name="Text Box 9">
              <a:extLst>
                <a:ext uri="{FF2B5EF4-FFF2-40B4-BE49-F238E27FC236}">
                  <a16:creationId xmlns:a16="http://schemas.microsoft.com/office/drawing/2014/main" id="{018F7229-D3D2-4CF6-92CE-22709596C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96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12cm</a:t>
              </a:r>
            </a:p>
          </p:txBody>
        </p:sp>
        <p:sp>
          <p:nvSpPr>
            <p:cNvPr id="101404" name="Text Box 10">
              <a:extLst>
                <a:ext uri="{FF2B5EF4-FFF2-40B4-BE49-F238E27FC236}">
                  <a16:creationId xmlns:a16="http://schemas.microsoft.com/office/drawing/2014/main" id="{2A5A903D-5A41-4AF4-B06E-0F1929C58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1639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72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1405" name="Text Box 11">
              <a:extLst>
                <a:ext uri="{FF2B5EF4-FFF2-40B4-BE49-F238E27FC236}">
                  <a16:creationId xmlns:a16="http://schemas.microsoft.com/office/drawing/2014/main" id="{F5B842FD-EB6F-465E-949D-B994E4B16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139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32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1406" name="Text Box 12">
              <a:extLst>
                <a:ext uri="{FF2B5EF4-FFF2-40B4-BE49-F238E27FC236}">
                  <a16:creationId xmlns:a16="http://schemas.microsoft.com/office/drawing/2014/main" id="{07DD513F-CC70-4122-8043-C3FA0F2C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144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101381" name="Group 23">
            <a:extLst>
              <a:ext uri="{FF2B5EF4-FFF2-40B4-BE49-F238E27FC236}">
                <a16:creationId xmlns:a16="http://schemas.microsoft.com/office/drawing/2014/main" id="{1CDDEF25-0E7C-4374-855C-E1ACC6FD2CE8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3389313"/>
            <a:ext cx="3429000" cy="1828800"/>
            <a:chOff x="3504" y="1056"/>
            <a:chExt cx="2160" cy="1152"/>
          </a:xfrm>
        </p:grpSpPr>
        <p:sp>
          <p:nvSpPr>
            <p:cNvPr id="101392" name="Text Box 14">
              <a:extLst>
                <a:ext uri="{FF2B5EF4-FFF2-40B4-BE49-F238E27FC236}">
                  <a16:creationId xmlns:a16="http://schemas.microsoft.com/office/drawing/2014/main" id="{7DED3B2A-4436-4CF3-AD26-569D0DBD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0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(2)</a:t>
              </a:r>
            </a:p>
          </p:txBody>
        </p:sp>
        <p:grpSp>
          <p:nvGrpSpPr>
            <p:cNvPr id="101393" name="Group 18">
              <a:extLst>
                <a:ext uri="{FF2B5EF4-FFF2-40B4-BE49-F238E27FC236}">
                  <a16:creationId xmlns:a16="http://schemas.microsoft.com/office/drawing/2014/main" id="{0C2BE877-7283-418A-B23B-FAE2C0079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248"/>
              <a:ext cx="1776" cy="960"/>
              <a:chOff x="3936" y="1008"/>
              <a:chExt cx="1680" cy="768"/>
            </a:xfrm>
          </p:grpSpPr>
          <p:sp>
            <p:nvSpPr>
              <p:cNvPr id="101398" name="Line 15">
                <a:extLst>
                  <a:ext uri="{FF2B5EF4-FFF2-40B4-BE49-F238E27FC236}">
                    <a16:creationId xmlns:a16="http://schemas.microsoft.com/office/drawing/2014/main" id="{4D734E2B-E84A-4BB8-81AC-5CC972AC9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008"/>
                <a:ext cx="576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399" name="Line 16">
                <a:extLst>
                  <a:ext uri="{FF2B5EF4-FFF2-40B4-BE49-F238E27FC236}">
                    <a16:creationId xmlns:a16="http://schemas.microsoft.com/office/drawing/2014/main" id="{10E4D7E0-CD3B-4003-8B17-201D6C63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200"/>
                <a:ext cx="1104" cy="57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400" name="Line 17">
                <a:extLst>
                  <a:ext uri="{FF2B5EF4-FFF2-40B4-BE49-F238E27FC236}">
                    <a16:creationId xmlns:a16="http://schemas.microsoft.com/office/drawing/2014/main" id="{40051E69-52E1-4A66-B8AE-495025D91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008"/>
                <a:ext cx="1680" cy="19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1394" name="Text Box 19">
              <a:extLst>
                <a:ext uri="{FF2B5EF4-FFF2-40B4-BE49-F238E27FC236}">
                  <a16:creationId xmlns:a16="http://schemas.microsoft.com/office/drawing/2014/main" id="{0597DB43-3468-4FE9-8148-1AE425DE2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87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93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1395" name="Text Box 20">
              <a:extLst>
                <a:ext uri="{FF2B5EF4-FFF2-40B4-BE49-F238E27FC236}">
                  <a16:creationId xmlns:a16="http://schemas.microsoft.com/office/drawing/2014/main" id="{E3157CB1-01A9-46DB-A9F5-F6EFA3B5A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072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01396" name="Text Box 21">
              <a:extLst>
                <a:ext uri="{FF2B5EF4-FFF2-40B4-BE49-F238E27FC236}">
                  <a16:creationId xmlns:a16="http://schemas.microsoft.com/office/drawing/2014/main" id="{8898E440-F98D-478E-9B6A-7A1A574D6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47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01397" name="Text Box 22">
              <a:extLst>
                <a:ext uri="{FF2B5EF4-FFF2-40B4-BE49-F238E27FC236}">
                  <a16:creationId xmlns:a16="http://schemas.microsoft.com/office/drawing/2014/main" id="{51FEB77B-5558-4175-BFEE-E78943566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16mm</a:t>
              </a:r>
            </a:p>
          </p:txBody>
        </p:sp>
      </p:grpSp>
      <p:sp>
        <p:nvSpPr>
          <p:cNvPr id="101382" name="Rectangle 46">
            <a:extLst>
              <a:ext uri="{FF2B5EF4-FFF2-40B4-BE49-F238E27FC236}">
                <a16:creationId xmlns:a16="http://schemas.microsoft.com/office/drawing/2014/main" id="{BF0BF9C7-EF89-42B7-956A-D20692A7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087938"/>
            <a:ext cx="1524000" cy="5588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3" name="Rectangle 47">
            <a:extLst>
              <a:ext uri="{FF2B5EF4-FFF2-40B4-BE49-F238E27FC236}">
                <a16:creationId xmlns:a16="http://schemas.microsoft.com/office/drawing/2014/main" id="{67E2A369-071D-4A6A-9EFE-EB7A633E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421313"/>
            <a:ext cx="1484313" cy="6858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2" name="Text Box 50">
            <a:extLst>
              <a:ext uri="{FF2B5EF4-FFF2-40B4-BE49-F238E27FC236}">
                <a16:creationId xmlns:a16="http://schemas.microsoft.com/office/drawing/2014/main" id="{C5CFF388-6082-4AAE-9123-09F5545A6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51641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6.7cm</a:t>
            </a:r>
          </a:p>
        </p:txBody>
      </p:sp>
      <p:sp>
        <p:nvSpPr>
          <p:cNvPr id="8243" name="Text Box 51">
            <a:extLst>
              <a:ext uri="{FF2B5EF4-FFF2-40B4-BE49-F238E27FC236}">
                <a16:creationId xmlns:a16="http://schemas.microsoft.com/office/drawing/2014/main" id="{2AA2150F-BF79-4FD6-8CBD-5488D17F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557371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 = 21.8mm</a:t>
            </a:r>
          </a:p>
        </p:txBody>
      </p:sp>
      <p:pic>
        <p:nvPicPr>
          <p:cNvPr id="101386" name="Picture 3" descr="scottishflag">
            <a:extLst>
              <a:ext uri="{FF2B5EF4-FFF2-40B4-BE49-F238E27FC236}">
                <a16:creationId xmlns:a16="http://schemas.microsoft.com/office/drawing/2014/main" id="{F65BD174-AAFB-49AE-8B9A-006F47ADC7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159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4" descr="Office Objects 0572">
            <a:extLst>
              <a:ext uri="{FF2B5EF4-FFF2-40B4-BE49-F238E27FC236}">
                <a16:creationId xmlns:a16="http://schemas.microsoft.com/office/drawing/2014/main" id="{52234F22-DD1A-4A41-8501-5217948A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Text Box 5">
            <a:extLst>
              <a:ext uri="{FF2B5EF4-FFF2-40B4-BE49-F238E27FC236}">
                <a16:creationId xmlns:a16="http://schemas.microsoft.com/office/drawing/2014/main" id="{8D0B9ED0-6851-4DD0-B059-BF84253EF6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1389" name="TextBox 22">
            <a:extLst>
              <a:ext uri="{FF2B5EF4-FFF2-40B4-BE49-F238E27FC236}">
                <a16:creationId xmlns:a16="http://schemas.microsoft.com/office/drawing/2014/main" id="{E84F319B-25C1-4B80-8805-88C6BDD2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6ACF68B4-A0A4-4E4B-BFEA-422FFAA57C6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54A91C4D-E44F-4BE3-9B01-F40846461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Created by Mr Lafferty Maths Dept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2" grpId="0" autoUpdateAnimBg="0"/>
      <p:bldP spid="82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DC53698B-74F8-4490-9490-865085AB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8.3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76)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102403" name="Picture 3" descr="ag00463_">
            <a:extLst>
              <a:ext uri="{FF2B5EF4-FFF2-40B4-BE49-F238E27FC236}">
                <a16:creationId xmlns:a16="http://schemas.microsoft.com/office/drawing/2014/main" id="{C97A0543-3B40-47BD-B26E-735B897753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4513B4E3-DE31-4C63-942A-5FEC3615BE8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EFD140-98AA-44D2-94EC-77378261C9D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5396E3C-7459-4268-9E36-46C6E82D2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86020" name="Picture 3" descr="scottishflag">
            <a:extLst>
              <a:ext uri="{FF2B5EF4-FFF2-40B4-BE49-F238E27FC236}">
                <a16:creationId xmlns:a16="http://schemas.microsoft.com/office/drawing/2014/main" id="{E9ECA9C5-F935-4553-A7CD-EA21CF948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">
            <a:extLst>
              <a:ext uri="{FF2B5EF4-FFF2-40B4-BE49-F238E27FC236}">
                <a16:creationId xmlns:a16="http://schemas.microsoft.com/office/drawing/2014/main" id="{CB8EDDD2-3A37-4F23-BE7C-81F8C689EFF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86022" name="Picture 5" descr="Office Objects 0572">
            <a:extLst>
              <a:ext uri="{FF2B5EF4-FFF2-40B4-BE49-F238E27FC236}">
                <a16:creationId xmlns:a16="http://schemas.microsoft.com/office/drawing/2014/main" id="{1BA42A98-1B12-441F-A6F2-BDD8D631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6726134D-AA28-4E2A-9B2E-D4B4F0C9D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Learning Intention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20C9CC3E-7E2D-4052-B7EF-207D65A5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Success Criteria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4E54C7AA-894D-4FAC-A163-F09AE310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205288"/>
            <a:ext cx="4214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	Use 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HC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A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HT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A </a:t>
            </a:r>
            <a:r>
              <a:rPr lang="en-GB" dirty="0">
                <a:cs typeface="Arial" charset="0"/>
              </a:rPr>
              <a:t>to f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inding an angle or length given a right-angled triangle.</a:t>
            </a:r>
            <a:endParaRPr lang="en-GB" sz="36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66570" name="Line 9">
            <a:extLst>
              <a:ext uri="{FF2B5EF4-FFF2-40B4-BE49-F238E27FC236}">
                <a16:creationId xmlns:a16="http://schemas.microsoft.com/office/drawing/2014/main" id="{0B5F96EA-904C-4FF3-BE8F-FD660E9CC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440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7588509-35D6-4C5A-AF22-9120ECEF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cs typeface="+mn-cs"/>
              </a:rPr>
              <a:t>We are revising S</a:t>
            </a:r>
            <a:r>
              <a:rPr lang="en-GB" baseline="30000" dirty="0">
                <a:solidFill>
                  <a:srgbClr val="FFFF00"/>
                </a:solidFill>
                <a:cs typeface="+mn-cs"/>
              </a:rPr>
              <a:t>O</a:t>
            </a:r>
            <a:r>
              <a:rPr lang="en-GB" dirty="0">
                <a:solidFill>
                  <a:srgbClr val="FFFF00"/>
                </a:solidFill>
                <a:cs typeface="+mn-cs"/>
              </a:rPr>
              <a:t>HC</a:t>
            </a:r>
            <a:r>
              <a:rPr lang="en-GB" baseline="30000" dirty="0">
                <a:solidFill>
                  <a:srgbClr val="FFFF00"/>
                </a:solidFill>
                <a:cs typeface="+mn-cs"/>
              </a:rPr>
              <a:t>A</a:t>
            </a:r>
            <a:r>
              <a:rPr lang="en-GB" dirty="0">
                <a:solidFill>
                  <a:srgbClr val="FFFF00"/>
                </a:solidFill>
                <a:cs typeface="+mn-cs"/>
              </a:rPr>
              <a:t>HT</a:t>
            </a:r>
            <a:r>
              <a:rPr lang="en-GB" baseline="30000" dirty="0">
                <a:solidFill>
                  <a:srgbClr val="FFFF00"/>
                </a:solidFill>
                <a:cs typeface="+mn-cs"/>
              </a:rPr>
              <a:t>O</a:t>
            </a:r>
            <a:r>
              <a:rPr lang="en-GB" dirty="0">
                <a:solidFill>
                  <a:srgbClr val="FFFF00"/>
                </a:solidFill>
                <a:cs typeface="+mn-cs"/>
              </a:rPr>
              <a:t>A process.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205A0A45-A771-4BB9-B2C4-91057FC2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Angles &amp; Triangles </a:t>
            </a:r>
          </a:p>
        </p:txBody>
      </p:sp>
      <p:sp>
        <p:nvSpPr>
          <p:cNvPr id="59413" name="Text Box 21">
            <a:extLst>
              <a:ext uri="{FF2B5EF4-FFF2-40B4-BE49-F238E27FC236}">
                <a16:creationId xmlns:a16="http://schemas.microsoft.com/office/drawing/2014/main" id="{CAD46744-C660-470E-8AD0-5E42A1F3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005138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	Know the tree ratios for 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HC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A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HT</a:t>
            </a:r>
            <a:r>
              <a:rPr lang="en-GB" baseline="30000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A.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6574" name="TextBox 15">
            <a:extLst>
              <a:ext uri="{FF2B5EF4-FFF2-40B4-BE49-F238E27FC236}">
                <a16:creationId xmlns:a16="http://schemas.microsoft.com/office/drawing/2014/main" id="{41B28A2C-A3E4-4C53-BC12-75F1323B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3" grpId="0"/>
      <p:bldP spid="594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92468BAA-DF4D-4337-85C1-C7767739D6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D9BE44C-616E-4629-A168-FDC4FEE90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3090A19F-AFC0-4D1A-B080-22CEE96CC6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2294" name="Picture 3" descr="scottishflag">
            <a:extLst>
              <a:ext uri="{FF2B5EF4-FFF2-40B4-BE49-F238E27FC236}">
                <a16:creationId xmlns:a16="http://schemas.microsoft.com/office/drawing/2014/main" id="{6B8C0E00-3927-4E29-849D-96DE2748E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>
            <a:extLst>
              <a:ext uri="{FF2B5EF4-FFF2-40B4-BE49-F238E27FC236}">
                <a16:creationId xmlns:a16="http://schemas.microsoft.com/office/drawing/2014/main" id="{9B7B4A93-B727-4F19-BA34-691CB8E611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3ACCCE48-22C7-467D-AFED-B4CC18BB3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50" y="2398713"/>
          <a:ext cx="7926388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1815840" progId="Equation.DSMT4">
                  <p:embed/>
                </p:oleObj>
              </mc:Choice>
              <mc:Fallback>
                <p:oleObj name="Equation" r:id="rId3" imgW="3466800" imgH="1815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398713"/>
                        <a:ext cx="7926388" cy="350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6" descr="Office Objects 0572">
            <a:extLst>
              <a:ext uri="{FF2B5EF4-FFF2-40B4-BE49-F238E27FC236}">
                <a16:creationId xmlns:a16="http://schemas.microsoft.com/office/drawing/2014/main" id="{81387272-6F73-470D-BE5A-2625DAA5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8">
            <a:extLst>
              <a:ext uri="{FF2B5EF4-FFF2-40B4-BE49-F238E27FC236}">
                <a16:creationId xmlns:a16="http://schemas.microsoft.com/office/drawing/2014/main" id="{8DF6AFC9-1217-406B-90BF-FAA3530D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2A6A7876-EC47-4649-8DCB-5E67BAB3BFA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690534B-4FA4-4BF9-8B81-1AD6CC00F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3428" name="Picture 2" descr="scottishflag">
            <a:extLst>
              <a:ext uri="{FF2B5EF4-FFF2-40B4-BE49-F238E27FC236}">
                <a16:creationId xmlns:a16="http://schemas.microsoft.com/office/drawing/2014/main" id="{244D8B33-DBB9-474C-8141-0C589AE375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3">
            <a:extLst>
              <a:ext uri="{FF2B5EF4-FFF2-40B4-BE49-F238E27FC236}">
                <a16:creationId xmlns:a16="http://schemas.microsoft.com/office/drawing/2014/main" id="{1339DAE5-6559-4DF9-913A-F891FC35F3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3430" name="Picture 4" descr="Office Objects 0572">
            <a:extLst>
              <a:ext uri="{FF2B5EF4-FFF2-40B4-BE49-F238E27FC236}">
                <a16:creationId xmlns:a16="http://schemas.microsoft.com/office/drawing/2014/main" id="{3CA8F78E-CE18-4069-8B1F-B2AF91CE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0F74FA0B-C1F7-4D20-BD3A-2F2B354A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AC58F51A-4CF5-4A9E-B526-EFDBEB355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CAF89C30-FDDF-4C38-B378-8D02E7DC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how to use the sine rule to solve problems involving angles.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4" name="Line 8">
            <a:extLst>
              <a:ext uri="{FF2B5EF4-FFF2-40B4-BE49-F238E27FC236}">
                <a16:creationId xmlns:a16="http://schemas.microsoft.com/office/drawing/2014/main" id="{DF1971CC-DE93-49BB-AF29-B8076E062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2E9168B3-2F50-4A89-A71F-5D0459579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how to use the sine rule to solve problems involving finding  an angle of a triangle 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FB006AA5-0018-40AE-8078-363D7293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984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Sine Rule</a:t>
            </a:r>
          </a:p>
        </p:txBody>
      </p:sp>
      <p:sp>
        <p:nvSpPr>
          <p:cNvPr id="103437" name="TextBox 15">
            <a:extLst>
              <a:ext uri="{FF2B5EF4-FFF2-40B4-BE49-F238E27FC236}">
                <a16:creationId xmlns:a16="http://schemas.microsoft.com/office/drawing/2014/main" id="{ADF12D31-3586-43CE-92C2-CFAC3ADBE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2EDD3A6-D0E6-45D5-B550-2210E322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3" y="474663"/>
            <a:ext cx="5084762" cy="762000"/>
          </a:xfrm>
        </p:spPr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Calculating Angles </a:t>
            </a:r>
            <a:br>
              <a:rPr lang="en-GB" sz="3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Using The Sine Rule</a:t>
            </a:r>
          </a:p>
        </p:txBody>
      </p:sp>
      <p:sp>
        <p:nvSpPr>
          <p:cNvPr id="13320" name="Text Box 3">
            <a:extLst>
              <a:ext uri="{FF2B5EF4-FFF2-40B4-BE49-F238E27FC236}">
                <a16:creationId xmlns:a16="http://schemas.microsoft.com/office/drawing/2014/main" id="{86B68928-5B81-42A5-BE9B-128DCB16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1865313"/>
            <a:ext cx="4221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Example 1 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Find the angle </a:t>
            </a:r>
            <a:r>
              <a:rPr lang="en-GB" altLang="en-US" sz="2400"/>
              <a:t>A</a:t>
            </a:r>
            <a:r>
              <a:rPr lang="en-GB" altLang="en-US" sz="2400" baseline="30000"/>
              <a:t>o</a:t>
            </a:r>
            <a:endParaRPr lang="en-GB" altLang="en-US" sz="2400"/>
          </a:p>
        </p:txBody>
      </p:sp>
      <p:grpSp>
        <p:nvGrpSpPr>
          <p:cNvPr id="13321" name="Group 13">
            <a:extLst>
              <a:ext uri="{FF2B5EF4-FFF2-40B4-BE49-F238E27FC236}">
                <a16:creationId xmlns:a16="http://schemas.microsoft.com/office/drawing/2014/main" id="{07765668-12B7-416E-88A6-7992CDE3DF4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01825"/>
            <a:ext cx="5384800" cy="1574800"/>
            <a:chOff x="1696" y="960"/>
            <a:chExt cx="3392" cy="992"/>
          </a:xfrm>
        </p:grpSpPr>
        <p:grpSp>
          <p:nvGrpSpPr>
            <p:cNvPr id="13342" name="Group 7">
              <a:extLst>
                <a:ext uri="{FF2B5EF4-FFF2-40B4-BE49-F238E27FC236}">
                  <a16:creationId xmlns:a16="http://schemas.microsoft.com/office/drawing/2014/main" id="{4422CFC6-0196-4B44-84B0-9E8D285E4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960"/>
              <a:ext cx="3120" cy="864"/>
              <a:chOff x="1968" y="960"/>
              <a:chExt cx="3120" cy="864"/>
            </a:xfrm>
          </p:grpSpPr>
          <p:sp>
            <p:nvSpPr>
              <p:cNvPr id="13347" name="Line 4">
                <a:extLst>
                  <a:ext uri="{FF2B5EF4-FFF2-40B4-BE49-F238E27FC236}">
                    <a16:creationId xmlns:a16="http://schemas.microsoft.com/office/drawing/2014/main" id="{99E843F2-1C53-4BB3-8F17-55242F0F5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960"/>
                <a:ext cx="1344" cy="86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8" name="Line 5">
                <a:extLst>
                  <a:ext uri="{FF2B5EF4-FFF2-40B4-BE49-F238E27FC236}">
                    <a16:creationId xmlns:a16="http://schemas.microsoft.com/office/drawing/2014/main" id="{DFE15E97-D7E1-4EF6-8B25-6BD0BA892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960"/>
                <a:ext cx="1776" cy="72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9" name="Line 6">
                <a:extLst>
                  <a:ext uri="{FF2B5EF4-FFF2-40B4-BE49-F238E27FC236}">
                    <a16:creationId xmlns:a16="http://schemas.microsoft.com/office/drawing/2014/main" id="{27AE97CD-D829-4A19-8AB2-3B8952ECE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1680"/>
                <a:ext cx="3120" cy="14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343" name="Text Box 8">
              <a:extLst>
                <a:ext uri="{FF2B5EF4-FFF2-40B4-BE49-F238E27FC236}">
                  <a16:creationId xmlns:a16="http://schemas.microsoft.com/office/drawing/2014/main" id="{F6A0ABEE-0C1B-4480-8CED-116D9018D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1661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A</a:t>
              </a:r>
              <a:endParaRPr lang="en-GB" altLang="en-US" sz="2400" baseline="30000"/>
            </a:p>
          </p:txBody>
        </p:sp>
        <p:sp>
          <p:nvSpPr>
            <p:cNvPr id="13344" name="Text Box 10">
              <a:extLst>
                <a:ext uri="{FF2B5EF4-FFF2-40B4-BE49-F238E27FC236}">
                  <a16:creationId xmlns:a16="http://schemas.microsoft.com/office/drawing/2014/main" id="{74C11A8B-3548-4506-B4AB-506167157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9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45m</a:t>
              </a:r>
              <a:endParaRPr lang="en-GB" altLang="en-US"/>
            </a:p>
          </p:txBody>
        </p:sp>
        <p:sp>
          <p:nvSpPr>
            <p:cNvPr id="13345" name="Text Box 11">
              <a:extLst>
                <a:ext uri="{FF2B5EF4-FFF2-40B4-BE49-F238E27FC236}">
                  <a16:creationId xmlns:a16="http://schemas.microsoft.com/office/drawing/2014/main" id="{23492729-AFFA-4EE7-AEAB-1F87B0BE6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438"/>
              <a:ext cx="4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23</a:t>
              </a:r>
              <a:r>
                <a:rPr lang="en-GB" altLang="en-US" sz="2400" baseline="30000"/>
                <a:t>o</a:t>
              </a:r>
            </a:p>
          </p:txBody>
        </p:sp>
        <p:sp>
          <p:nvSpPr>
            <p:cNvPr id="13346" name="Text Box 12">
              <a:extLst>
                <a:ext uri="{FF2B5EF4-FFF2-40B4-BE49-F238E27FC236}">
                  <a16:creationId xmlns:a16="http://schemas.microsoft.com/office/drawing/2014/main" id="{34E4CACE-75B8-4EC8-A33C-CB7F6ABF4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5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38m</a:t>
              </a:r>
            </a:p>
          </p:txBody>
        </p:sp>
      </p:grpSp>
      <p:sp>
        <p:nvSpPr>
          <p:cNvPr id="9231" name="Text Box 15">
            <a:extLst>
              <a:ext uri="{FF2B5EF4-FFF2-40B4-BE49-F238E27FC236}">
                <a16:creationId xmlns:a16="http://schemas.microsoft.com/office/drawing/2014/main" id="{D67ADF27-686D-4D8D-A81C-E3D5EB2A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2845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Match up corresponding sides and angles:</a:t>
            </a:r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12D28081-663E-40CC-9989-5E4FC2CB8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8738" y="2344738"/>
            <a:ext cx="18288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7408" name="Object 2">
            <a:extLst>
              <a:ext uri="{FF2B5EF4-FFF2-40B4-BE49-F238E27FC236}">
                <a16:creationId xmlns:a16="http://schemas.microsoft.com/office/drawing/2014/main" id="{885C5251-A5D0-49E4-B613-15CC5DBCF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100" y="3657600"/>
          <a:ext cx="1168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393480" progId="Equation.DSMT4">
                  <p:embed/>
                </p:oleObj>
              </mc:Choice>
              <mc:Fallback>
                <p:oleObj name="Equation" r:id="rId2" imgW="558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657600"/>
                        <a:ext cx="11684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Line 19">
            <a:extLst>
              <a:ext uri="{FF2B5EF4-FFF2-40B4-BE49-F238E27FC236}">
                <a16:creationId xmlns:a16="http://schemas.microsoft.com/office/drawing/2014/main" id="{481FDC4A-688D-4EC2-91AD-7BFA7E563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1138" y="2497138"/>
            <a:ext cx="2057400" cy="2286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7409" name="Object 3">
            <a:extLst>
              <a:ext uri="{FF2B5EF4-FFF2-40B4-BE49-F238E27FC236}">
                <a16:creationId xmlns:a16="http://schemas.microsoft.com/office/drawing/2014/main" id="{9F0FD188-4C3E-4796-B10D-FD50779B8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00" y="3657600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657600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23">
            <a:extLst>
              <a:ext uri="{FF2B5EF4-FFF2-40B4-BE49-F238E27FC236}">
                <a16:creationId xmlns:a16="http://schemas.microsoft.com/office/drawing/2014/main" id="{7F0F8EF0-4017-4900-8550-3E6A117E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4657725"/>
            <a:ext cx="391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Rearrange and solve for sin </a:t>
            </a:r>
            <a:r>
              <a:rPr lang="en-GB" altLang="en-US"/>
              <a:t>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graphicFrame>
        <p:nvGraphicFramePr>
          <p:cNvPr id="17411" name="Object 5">
            <a:extLst>
              <a:ext uri="{FF2B5EF4-FFF2-40B4-BE49-F238E27FC236}">
                <a16:creationId xmlns:a16="http://schemas.microsoft.com/office/drawing/2014/main" id="{453BA613-1CAB-42E2-A29B-FFC1A761D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105400"/>
          <a:ext cx="2209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19040" progId="Equation.DSMT4">
                  <p:embed/>
                </p:oleObj>
              </mc:Choice>
              <mc:Fallback>
                <p:oleObj name="Equation" r:id="rId6" imgW="11682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05400"/>
                        <a:ext cx="2209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 Box 26">
            <a:extLst>
              <a:ext uri="{FF2B5EF4-FFF2-40B4-BE49-F238E27FC236}">
                <a16:creationId xmlns:a16="http://schemas.microsoft.com/office/drawing/2014/main" id="{6BF05BF2-3772-476E-BCA3-70B74457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08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= 0.463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CD1FC6BA-3133-4D25-B274-E79FA108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5300663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Use sin</a:t>
            </a:r>
            <a:r>
              <a:rPr lang="en-GB" altLang="en-US" baseline="30000">
                <a:solidFill>
                  <a:srgbClr val="FFFF00"/>
                </a:solidFill>
              </a:rPr>
              <a:t>-1</a:t>
            </a:r>
            <a:r>
              <a:rPr lang="en-GB" altLang="en-US">
                <a:solidFill>
                  <a:srgbClr val="FFFF00"/>
                </a:solidFill>
              </a:rPr>
              <a:t> 0.463 to find </a:t>
            </a:r>
            <a:r>
              <a:rPr lang="en-GB" altLang="en-US"/>
              <a:t>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8563C5D2-27EE-4BEC-892D-8D1F6F8C0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325" y="5965825"/>
          <a:ext cx="43243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5965825"/>
                        <a:ext cx="4324350" cy="592138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8" name="Picture 2" descr="scottishflag">
            <a:extLst>
              <a:ext uri="{FF2B5EF4-FFF2-40B4-BE49-F238E27FC236}">
                <a16:creationId xmlns:a16="http://schemas.microsoft.com/office/drawing/2014/main" id="{0E9C70D6-0EB6-4EBF-A0B7-532299D8D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3">
            <a:extLst>
              <a:ext uri="{FF2B5EF4-FFF2-40B4-BE49-F238E27FC236}">
                <a16:creationId xmlns:a16="http://schemas.microsoft.com/office/drawing/2014/main" id="{ABB8F66F-CE24-4AA9-B1D5-BF3A0E936D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3330" name="Picture 4" descr="Office Objects 0572">
            <a:extLst>
              <a:ext uri="{FF2B5EF4-FFF2-40B4-BE49-F238E27FC236}">
                <a16:creationId xmlns:a16="http://schemas.microsoft.com/office/drawing/2014/main" id="{6FD66267-0815-484B-BE1B-CE19E937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15">
            <a:extLst>
              <a:ext uri="{FF2B5EF4-FFF2-40B4-BE49-F238E27FC236}">
                <a16:creationId xmlns:a16="http://schemas.microsoft.com/office/drawing/2014/main" id="{A8C37122-44FE-41A6-B70F-952832F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E9D0B14F-4E09-4826-9E26-4B8C60750A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488" y="367665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393480" progId="Equation.DSMT4">
                  <p:embed/>
                </p:oleObj>
              </mc:Choice>
              <mc:Fallback>
                <p:oleObj name="Equation" r:id="rId12" imgW="1346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676650"/>
                        <a:ext cx="2692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TICK.jpg">
            <a:extLst>
              <a:ext uri="{FF2B5EF4-FFF2-40B4-BE49-F238E27FC236}">
                <a16:creationId xmlns:a16="http://schemas.microsoft.com/office/drawing/2014/main" id="{2CF68C89-9781-49F5-B8D9-E361D454618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27795" y="3381841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question mark.jpg">
            <a:extLst>
              <a:ext uri="{FF2B5EF4-FFF2-40B4-BE49-F238E27FC236}">
                <a16:creationId xmlns:a16="http://schemas.microsoft.com/office/drawing/2014/main" id="{97434B49-F8A0-4F41-BF5D-90ED5BFE5BC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06605" y="4354297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TICK.jpg">
            <a:extLst>
              <a:ext uri="{FF2B5EF4-FFF2-40B4-BE49-F238E27FC236}">
                <a16:creationId xmlns:a16="http://schemas.microsoft.com/office/drawing/2014/main" id="{94C2B646-FA9E-43F3-8F3C-2272569595B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20310" y="3403612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TICK.jpg">
            <a:extLst>
              <a:ext uri="{FF2B5EF4-FFF2-40B4-BE49-F238E27FC236}">
                <a16:creationId xmlns:a16="http://schemas.microsoft.com/office/drawing/2014/main" id="{F19DAE51-CD03-47D3-BFF3-65EE851E33B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42081" y="4368811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3">
            <a:extLst>
              <a:ext uri="{FF2B5EF4-FFF2-40B4-BE49-F238E27FC236}">
                <a16:creationId xmlns:a16="http://schemas.microsoft.com/office/drawing/2014/main" id="{76A46AE7-480D-40EA-BEDD-95263BD9434B}"/>
              </a:ext>
            </a:extLst>
          </p:cNvPr>
          <p:cNvGrpSpPr>
            <a:grpSpLocks/>
          </p:cNvGrpSpPr>
          <p:nvPr/>
        </p:nvGrpSpPr>
        <p:grpSpPr bwMode="auto">
          <a:xfrm>
            <a:off x="7002463" y="3700463"/>
            <a:ext cx="1016000" cy="871537"/>
            <a:chOff x="6828971" y="4325256"/>
            <a:chExt cx="1016000" cy="8708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75F3DE-B335-4555-860D-2E718BD2D599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A898360-C0F4-44D2-A848-86AC605F83E1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7" name="TextBox 36">
            <a:extLst>
              <a:ext uri="{FF2B5EF4-FFF2-40B4-BE49-F238E27FC236}">
                <a16:creationId xmlns:a16="http://schemas.microsoft.com/office/drawing/2014/main" id="{46E7652C-7FF5-44E5-90C5-B867A334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1524000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13338" name="TextBox 37">
            <a:extLst>
              <a:ext uri="{FF2B5EF4-FFF2-40B4-BE49-F238E27FC236}">
                <a16:creationId xmlns:a16="http://schemas.microsoft.com/office/drawing/2014/main" id="{21501B55-B0F8-48AC-861A-B8CE7839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863" y="2619375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37" name="Rounded Rectangle 36">
            <a:hlinkClick r:id="rId16"/>
            <a:extLst>
              <a:ext uri="{FF2B5EF4-FFF2-40B4-BE49-F238E27FC236}">
                <a16:creationId xmlns:a16="http://schemas.microsoft.com/office/drawing/2014/main" id="{25BC374B-74AB-4DD5-9032-78EBF26572AC}"/>
              </a:ext>
            </a:extLst>
          </p:cNvPr>
          <p:cNvSpPr/>
          <p:nvPr/>
        </p:nvSpPr>
        <p:spPr>
          <a:xfrm>
            <a:off x="7475538" y="5994400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9" grpId="0"/>
      <p:bldP spid="9242" grpId="0"/>
      <p:bldP spid="92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90F580D4-9867-434E-927C-4CB93E9F7A9C}"/>
              </a:ext>
            </a:extLst>
          </p:cNvPr>
          <p:cNvSpPr txBox="1">
            <a:spLocks noChangeArrowheads="1"/>
          </p:cNvSpPr>
          <p:nvPr/>
        </p:nvSpPr>
        <p:spPr>
          <a:xfrm>
            <a:off x="2201863" y="344488"/>
            <a:ext cx="5084762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Calculating Angles </a:t>
            </a:r>
            <a:b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</a:b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Using The Sine Rule</a:t>
            </a:r>
          </a:p>
        </p:txBody>
      </p:sp>
      <p:grpSp>
        <p:nvGrpSpPr>
          <p:cNvPr id="14344" name="Group 11">
            <a:extLst>
              <a:ext uri="{FF2B5EF4-FFF2-40B4-BE49-F238E27FC236}">
                <a16:creationId xmlns:a16="http://schemas.microsoft.com/office/drawing/2014/main" id="{99D948F4-B42E-47D2-A842-03D93CC09311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1789113"/>
            <a:ext cx="5537200" cy="1484312"/>
            <a:chOff x="1168" y="327"/>
            <a:chExt cx="3488" cy="935"/>
          </a:xfrm>
        </p:grpSpPr>
        <p:grpSp>
          <p:nvGrpSpPr>
            <p:cNvPr id="14366" name="Group 6">
              <a:extLst>
                <a:ext uri="{FF2B5EF4-FFF2-40B4-BE49-F238E27FC236}">
                  <a16:creationId xmlns:a16="http://schemas.microsoft.com/office/drawing/2014/main" id="{7AEAA8CE-01DC-4AC5-A989-904BE37E7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528"/>
              <a:ext cx="3264" cy="720"/>
              <a:chOff x="1440" y="480"/>
              <a:chExt cx="3216" cy="768"/>
            </a:xfrm>
          </p:grpSpPr>
          <p:sp>
            <p:nvSpPr>
              <p:cNvPr id="14371" name="Line 3">
                <a:extLst>
                  <a:ext uri="{FF2B5EF4-FFF2-40B4-BE49-F238E27FC236}">
                    <a16:creationId xmlns:a16="http://schemas.microsoft.com/office/drawing/2014/main" id="{7920B6A0-7E30-4F28-89CA-1CFE0DC33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528"/>
                <a:ext cx="1248" cy="72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72" name="Line 4">
                <a:extLst>
                  <a:ext uri="{FF2B5EF4-FFF2-40B4-BE49-F238E27FC236}">
                    <a16:creationId xmlns:a16="http://schemas.microsoft.com/office/drawing/2014/main" id="{D7039E5D-AA2E-4450-8F21-EE08CDEDF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8" y="480"/>
                <a:ext cx="1968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73" name="Line 5">
                <a:extLst>
                  <a:ext uri="{FF2B5EF4-FFF2-40B4-BE49-F238E27FC236}">
                    <a16:creationId xmlns:a16="http://schemas.microsoft.com/office/drawing/2014/main" id="{C1FB18FE-23B4-4DBE-937A-C87C642C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480"/>
                <a:ext cx="3216" cy="4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367" name="Text Box 7">
              <a:extLst>
                <a:ext uri="{FF2B5EF4-FFF2-40B4-BE49-F238E27FC236}">
                  <a16:creationId xmlns:a16="http://schemas.microsoft.com/office/drawing/2014/main" id="{392AC7B0-A3BD-4B5A-8BB3-0E9DA01B4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97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143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4368" name="Text Box 8">
              <a:extLst>
                <a:ext uri="{FF2B5EF4-FFF2-40B4-BE49-F238E27FC236}">
                  <a16:creationId xmlns:a16="http://schemas.microsoft.com/office/drawing/2014/main" id="{A912417B-019A-440B-B0C7-5C28B1EDE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" y="327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75m</a:t>
              </a:r>
            </a:p>
          </p:txBody>
        </p:sp>
        <p:sp>
          <p:nvSpPr>
            <p:cNvPr id="14369" name="Text Box 9">
              <a:extLst>
                <a:ext uri="{FF2B5EF4-FFF2-40B4-BE49-F238E27FC236}">
                  <a16:creationId xmlns:a16="http://schemas.microsoft.com/office/drawing/2014/main" id="{F87A3805-DE6D-4C11-8A78-2143F6D5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91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38m</a:t>
              </a:r>
            </a:p>
          </p:txBody>
        </p:sp>
        <p:sp>
          <p:nvSpPr>
            <p:cNvPr id="14370" name="Text Box 10">
              <a:extLst>
                <a:ext uri="{FF2B5EF4-FFF2-40B4-BE49-F238E27FC236}">
                  <a16:creationId xmlns:a16="http://schemas.microsoft.com/office/drawing/2014/main" id="{4687D75E-BA31-4BC0-84C2-7C74D7969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400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X</a:t>
              </a:r>
              <a:endParaRPr lang="en-GB" altLang="en-US" baseline="30000"/>
            </a:p>
          </p:txBody>
        </p:sp>
      </p:grpSp>
      <p:sp>
        <p:nvSpPr>
          <p:cNvPr id="10255" name="Line 15">
            <a:extLst>
              <a:ext uri="{FF2B5EF4-FFF2-40B4-BE49-F238E27FC236}">
                <a16:creationId xmlns:a16="http://schemas.microsoft.com/office/drawing/2014/main" id="{15BBEA0F-B642-4C5F-9338-EDC90C9BD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4738" y="2424113"/>
            <a:ext cx="20574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2" name="Object 2">
            <a:extLst>
              <a:ext uri="{FF2B5EF4-FFF2-40B4-BE49-F238E27FC236}">
                <a16:creationId xmlns:a16="http://schemas.microsoft.com/office/drawing/2014/main" id="{7336F4E3-F23D-4ADC-BE27-1BFF36899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3767138"/>
          <a:ext cx="12207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393480" progId="Equation.DSMT4">
                  <p:embed/>
                </p:oleObj>
              </mc:Choice>
              <mc:Fallback>
                <p:oleObj name="Equation" r:id="rId2" imgW="5839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767138"/>
                        <a:ext cx="122078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Line 18">
            <a:extLst>
              <a:ext uri="{FF2B5EF4-FFF2-40B4-BE49-F238E27FC236}">
                <a16:creationId xmlns:a16="http://schemas.microsoft.com/office/drawing/2014/main" id="{D158B674-FC7F-453C-AE71-719EF771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0" y="2271713"/>
            <a:ext cx="0" cy="533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4" name="Object 4">
            <a:extLst>
              <a:ext uri="{FF2B5EF4-FFF2-40B4-BE49-F238E27FC236}">
                <a16:creationId xmlns:a16="http://schemas.microsoft.com/office/drawing/2014/main" id="{70EDD62A-3B8A-48CD-A48D-E3CB971BF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7300" y="3767138"/>
          <a:ext cx="11176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767138"/>
                        <a:ext cx="11176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839674F1-73BA-456B-A779-0CBC49EDD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8900" y="5029200"/>
          <a:ext cx="27701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19040" progId="Equation.DSMT4">
                  <p:embed/>
                </p:oleObj>
              </mc:Choice>
              <mc:Fallback>
                <p:oleObj name="Equation" r:id="rId6" imgW="12571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5029200"/>
                        <a:ext cx="277018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>
            <a:extLst>
              <a:ext uri="{FF2B5EF4-FFF2-40B4-BE49-F238E27FC236}">
                <a16:creationId xmlns:a16="http://schemas.microsoft.com/office/drawing/2014/main" id="{70CEC78F-C77A-4C23-B323-ADEA2542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45113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= 0.305</a:t>
            </a:r>
          </a:p>
        </p:txBody>
      </p:sp>
      <p:graphicFrame>
        <p:nvGraphicFramePr>
          <p:cNvPr id="18436" name="Object 6">
            <a:extLst>
              <a:ext uri="{FF2B5EF4-FFF2-40B4-BE49-F238E27FC236}">
                <a16:creationId xmlns:a16="http://schemas.microsoft.com/office/drawing/2014/main" id="{94ECA084-A6F0-4EE2-BC19-529904A23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350" y="6019800"/>
          <a:ext cx="4457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6019800"/>
                        <a:ext cx="4457700" cy="609600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3">
            <a:extLst>
              <a:ext uri="{FF2B5EF4-FFF2-40B4-BE49-F238E27FC236}">
                <a16:creationId xmlns:a16="http://schemas.microsoft.com/office/drawing/2014/main" id="{F5A95DB0-726C-4EBE-980E-9F6AD63F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1865313"/>
            <a:ext cx="4221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Example 2 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Find the angle X</a:t>
            </a:r>
            <a:r>
              <a:rPr lang="en-GB" altLang="en-US" sz="2400" baseline="30000">
                <a:solidFill>
                  <a:srgbClr val="FFFF00"/>
                </a:solidFill>
              </a:rPr>
              <a:t>o</a:t>
            </a:r>
            <a:endParaRPr lang="en-GB" altLang="en-US" sz="2400">
              <a:solidFill>
                <a:srgbClr val="FFFF00"/>
              </a:solidFill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342B9530-3B03-4DFE-BC4A-515E8EB9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459163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Match up corresponding sides and angles:</a:t>
            </a: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7D9DE5A7-1311-4656-AD4A-48E1B838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630738"/>
            <a:ext cx="3852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Rearrange and solve for sin X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A15D5D77-9B35-4AF6-9272-246F283D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330825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Use sin</a:t>
            </a:r>
            <a:r>
              <a:rPr lang="en-GB" altLang="en-US" baseline="30000">
                <a:solidFill>
                  <a:srgbClr val="FFFF00"/>
                </a:solidFill>
              </a:rPr>
              <a:t>-1</a:t>
            </a:r>
            <a:r>
              <a:rPr lang="en-GB" altLang="en-US">
                <a:solidFill>
                  <a:srgbClr val="FFFF00"/>
                </a:solidFill>
              </a:rPr>
              <a:t> 0.305 to find X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pic>
        <p:nvPicPr>
          <p:cNvPr id="14352" name="Picture 2" descr="scottishflag">
            <a:extLst>
              <a:ext uri="{FF2B5EF4-FFF2-40B4-BE49-F238E27FC236}">
                <a16:creationId xmlns:a16="http://schemas.microsoft.com/office/drawing/2014/main" id="{5BF7B50A-1C36-40AF-AC03-32AEBA2D01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 Box 3">
            <a:extLst>
              <a:ext uri="{FF2B5EF4-FFF2-40B4-BE49-F238E27FC236}">
                <a16:creationId xmlns:a16="http://schemas.microsoft.com/office/drawing/2014/main" id="{4B46F36C-CC5B-4219-9F5A-A6476B467E4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4354" name="Picture 4" descr="Office Objects 0572">
            <a:extLst>
              <a:ext uri="{FF2B5EF4-FFF2-40B4-BE49-F238E27FC236}">
                <a16:creationId xmlns:a16="http://schemas.microsoft.com/office/drawing/2014/main" id="{6CC58EB4-82DB-41DA-8DE2-11B2201A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15">
            <a:extLst>
              <a:ext uri="{FF2B5EF4-FFF2-40B4-BE49-F238E27FC236}">
                <a16:creationId xmlns:a16="http://schemas.microsoft.com/office/drawing/2014/main" id="{DE882278-4482-4A88-9A89-A83B47690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4356" name="Text Box 10">
            <a:extLst>
              <a:ext uri="{FF2B5EF4-FFF2-40B4-BE49-F238E27FC236}">
                <a16:creationId xmlns:a16="http://schemas.microsoft.com/office/drawing/2014/main" id="{27A58A9D-5736-436B-9C86-17D44E40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23373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</a:t>
            </a:r>
            <a:endParaRPr lang="en-GB" altLang="en-US" baseline="30000"/>
          </a:p>
        </p:txBody>
      </p:sp>
      <p:sp>
        <p:nvSpPr>
          <p:cNvPr id="14357" name="Text Box 10">
            <a:extLst>
              <a:ext uri="{FF2B5EF4-FFF2-40B4-BE49-F238E27FC236}">
                <a16:creationId xmlns:a16="http://schemas.microsoft.com/office/drawing/2014/main" id="{F77419D1-9649-4467-84E4-12BA4B1E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890713"/>
            <a:ext cx="39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Z</a:t>
            </a:r>
            <a:endParaRPr lang="en-GB" altLang="en-US" baseline="30000"/>
          </a:p>
        </p:txBody>
      </p:sp>
      <p:graphicFrame>
        <p:nvGraphicFramePr>
          <p:cNvPr id="33" name="Object 3">
            <a:extLst>
              <a:ext uri="{FF2B5EF4-FFF2-40B4-BE49-F238E27FC236}">
                <a16:creationId xmlns:a16="http://schemas.microsoft.com/office/drawing/2014/main" id="{7E904005-5417-4167-978F-83F3AA1D8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3788" y="3560763"/>
          <a:ext cx="271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393480" progId="Equation.DSMT4">
                  <p:embed/>
                </p:oleObj>
              </mc:Choice>
              <mc:Fallback>
                <p:oleObj name="Equation" r:id="rId12" imgW="1358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3560763"/>
                        <a:ext cx="2717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 descr="TICK.jpg">
            <a:extLst>
              <a:ext uri="{FF2B5EF4-FFF2-40B4-BE49-F238E27FC236}">
                <a16:creationId xmlns:a16="http://schemas.microsoft.com/office/drawing/2014/main" id="{A2B2938D-D4B8-4DF0-9E9A-7603CB959F0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27795" y="3265729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question mark.jpg">
            <a:extLst>
              <a:ext uri="{FF2B5EF4-FFF2-40B4-BE49-F238E27FC236}">
                <a16:creationId xmlns:a16="http://schemas.microsoft.com/office/drawing/2014/main" id="{459E4B58-B126-479C-B003-6B55792D414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51745" y="4238185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TICK.jpg">
            <a:extLst>
              <a:ext uri="{FF2B5EF4-FFF2-40B4-BE49-F238E27FC236}">
                <a16:creationId xmlns:a16="http://schemas.microsoft.com/office/drawing/2014/main" id="{545883A5-540F-4C53-B5E4-35CDCF85B7D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20442" y="3287500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TICK.jpg">
            <a:extLst>
              <a:ext uri="{FF2B5EF4-FFF2-40B4-BE49-F238E27FC236}">
                <a16:creationId xmlns:a16="http://schemas.microsoft.com/office/drawing/2014/main" id="{AF595CBB-F9F2-421C-925F-ECA4457141C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1241" y="4252699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7">
            <a:extLst>
              <a:ext uri="{FF2B5EF4-FFF2-40B4-BE49-F238E27FC236}">
                <a16:creationId xmlns:a16="http://schemas.microsoft.com/office/drawing/2014/main" id="{AAEA0642-C62D-49F2-946C-6DABD5ED79E4}"/>
              </a:ext>
            </a:extLst>
          </p:cNvPr>
          <p:cNvGrpSpPr>
            <a:grpSpLocks/>
          </p:cNvGrpSpPr>
          <p:nvPr/>
        </p:nvGrpSpPr>
        <p:grpSpPr bwMode="auto">
          <a:xfrm>
            <a:off x="8034338" y="3584575"/>
            <a:ext cx="1016000" cy="871538"/>
            <a:chOff x="6828971" y="4325256"/>
            <a:chExt cx="1016000" cy="8708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00139BD-6346-49F7-BABA-C3F6BBA7F64E}"/>
                </a:ext>
              </a:extLst>
            </p:cNvPr>
            <p:cNvCxnSpPr/>
            <p:nvPr/>
          </p:nvCxnSpPr>
          <p:spPr>
            <a:xfrm rot="16200000" flipH="1">
              <a:off x="6908687" y="4324916"/>
              <a:ext cx="870857" cy="87153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D32A0D1-2AF3-4F4C-A343-A1C8CE2028D5}"/>
                </a:ext>
              </a:extLst>
            </p:cNvPr>
            <p:cNvCxnSpPr/>
            <p:nvPr/>
          </p:nvCxnSpPr>
          <p:spPr>
            <a:xfrm flipH="1">
              <a:off x="6828971" y="4333188"/>
              <a:ext cx="1016000" cy="8121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>
            <a:hlinkClick r:id="rId16"/>
            <a:extLst>
              <a:ext uri="{FF2B5EF4-FFF2-40B4-BE49-F238E27FC236}">
                <a16:creationId xmlns:a16="http://schemas.microsoft.com/office/drawing/2014/main" id="{6FFE2B99-0BF1-4B1B-B405-16E33A45518D}"/>
              </a:ext>
            </a:extLst>
          </p:cNvPr>
          <p:cNvSpPr/>
          <p:nvPr/>
        </p:nvSpPr>
        <p:spPr>
          <a:xfrm>
            <a:off x="7475538" y="5994400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27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6A3C99-6CFE-4963-9D84-6F5A3E83C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61975"/>
            <a:ext cx="5316538" cy="83820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What Goes In The Box ?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D6B43EFB-7CBD-4E22-B978-BEAE730D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58975"/>
            <a:ext cx="673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Calculate the unknown angle in the following:</a:t>
            </a:r>
          </a:p>
        </p:txBody>
      </p:sp>
      <p:grpSp>
        <p:nvGrpSpPr>
          <p:cNvPr id="104452" name="Group 13">
            <a:extLst>
              <a:ext uri="{FF2B5EF4-FFF2-40B4-BE49-F238E27FC236}">
                <a16:creationId xmlns:a16="http://schemas.microsoft.com/office/drawing/2014/main" id="{9A0A6BAE-ECCD-4100-85A8-9533AC50B9A6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746375"/>
            <a:ext cx="3660775" cy="1676400"/>
            <a:chOff x="912" y="1200"/>
            <a:chExt cx="2306" cy="1056"/>
          </a:xfrm>
        </p:grpSpPr>
        <p:sp>
          <p:nvSpPr>
            <p:cNvPr id="104472" name="Text Box 4">
              <a:extLst>
                <a:ext uri="{FF2B5EF4-FFF2-40B4-BE49-F238E27FC236}">
                  <a16:creationId xmlns:a16="http://schemas.microsoft.com/office/drawing/2014/main" id="{489F2572-3F62-420B-A219-969FFC5E5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24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(1)</a:t>
              </a:r>
            </a:p>
          </p:txBody>
        </p:sp>
        <p:grpSp>
          <p:nvGrpSpPr>
            <p:cNvPr id="104473" name="Group 8">
              <a:extLst>
                <a:ext uri="{FF2B5EF4-FFF2-40B4-BE49-F238E27FC236}">
                  <a16:creationId xmlns:a16="http://schemas.microsoft.com/office/drawing/2014/main" id="{A8A5EEF6-9FCA-4A46-9F70-CDFB0678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200"/>
              <a:ext cx="2162" cy="720"/>
              <a:chOff x="1056" y="1200"/>
              <a:chExt cx="2162" cy="720"/>
            </a:xfrm>
          </p:grpSpPr>
          <p:sp>
            <p:nvSpPr>
              <p:cNvPr id="104478" name="Line 5">
                <a:extLst>
                  <a:ext uri="{FF2B5EF4-FFF2-40B4-BE49-F238E27FC236}">
                    <a16:creationId xmlns:a16="http://schemas.microsoft.com/office/drawing/2014/main" id="{59F2454F-CF5A-434E-854A-E41FC152E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1200"/>
                <a:ext cx="1008" cy="72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479" name="Line 6">
                <a:extLst>
                  <a:ext uri="{FF2B5EF4-FFF2-40B4-BE49-F238E27FC236}">
                    <a16:creationId xmlns:a16="http://schemas.microsoft.com/office/drawing/2014/main" id="{FFD2BE5B-4432-4F46-BA03-EA62EFED0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875"/>
                <a:ext cx="2162" cy="45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480" name="Line 7">
                <a:extLst>
                  <a:ext uri="{FF2B5EF4-FFF2-40B4-BE49-F238E27FC236}">
                    <a16:creationId xmlns:a16="http://schemas.microsoft.com/office/drawing/2014/main" id="{7A1267CB-9A1F-4EDF-A4FA-BACF47BF8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200"/>
                <a:ext cx="1152" cy="67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4474" name="Text Box 9">
              <a:extLst>
                <a:ext uri="{FF2B5EF4-FFF2-40B4-BE49-F238E27FC236}">
                  <a16:creationId xmlns:a16="http://schemas.microsoft.com/office/drawing/2014/main" id="{7815B972-745D-4481-A068-8F71EFD1E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6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14.5m</a:t>
              </a:r>
            </a:p>
          </p:txBody>
        </p:sp>
        <p:sp>
          <p:nvSpPr>
            <p:cNvPr id="104475" name="Text Box 10">
              <a:extLst>
                <a:ext uri="{FF2B5EF4-FFF2-40B4-BE49-F238E27FC236}">
                  <a16:creationId xmlns:a16="http://schemas.microsoft.com/office/drawing/2014/main" id="{F8B017FB-1B7A-4A4D-A7B7-06F482409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248"/>
              <a:ext cx="6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8.9m</a:t>
              </a:r>
            </a:p>
          </p:txBody>
        </p:sp>
        <p:sp>
          <p:nvSpPr>
            <p:cNvPr id="104476" name="Text Box 11">
              <a:extLst>
                <a:ext uri="{FF2B5EF4-FFF2-40B4-BE49-F238E27FC236}">
                  <a16:creationId xmlns:a16="http://schemas.microsoft.com/office/drawing/2014/main" id="{937EEEAE-56E5-4125-9BCB-5859D0E26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" y="1605"/>
              <a:ext cx="4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A</a:t>
              </a:r>
              <a:r>
                <a:rPr lang="en-GB" altLang="en-US" sz="2800" baseline="30000">
                  <a:solidFill>
                    <a:srgbClr val="FFFF00"/>
                  </a:solidFill>
                </a:rPr>
                <a:t>o</a:t>
              </a:r>
            </a:p>
          </p:txBody>
        </p:sp>
        <p:sp>
          <p:nvSpPr>
            <p:cNvPr id="104477" name="Text Box 12">
              <a:extLst>
                <a:ext uri="{FF2B5EF4-FFF2-40B4-BE49-F238E27FC236}">
                  <a16:creationId xmlns:a16="http://schemas.microsoft.com/office/drawing/2014/main" id="{420D69BA-0F1B-454F-8CED-AD88C8F32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100</a:t>
              </a:r>
              <a:r>
                <a:rPr lang="en-GB" altLang="en-US" sz="2400" baseline="30000"/>
                <a:t>o</a:t>
              </a:r>
            </a:p>
          </p:txBody>
        </p:sp>
      </p:grpSp>
      <p:grpSp>
        <p:nvGrpSpPr>
          <p:cNvPr id="104453" name="Group 24">
            <a:extLst>
              <a:ext uri="{FF2B5EF4-FFF2-40B4-BE49-F238E27FC236}">
                <a16:creationId xmlns:a16="http://schemas.microsoft.com/office/drawing/2014/main" id="{1C1C0F1C-914A-4478-902F-CAC27D4AA8D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525713"/>
            <a:ext cx="2619375" cy="3505200"/>
            <a:chOff x="3600" y="1152"/>
            <a:chExt cx="1650" cy="2208"/>
          </a:xfrm>
        </p:grpSpPr>
        <p:sp>
          <p:nvSpPr>
            <p:cNvPr id="104462" name="Text Box 14">
              <a:extLst>
                <a:ext uri="{FF2B5EF4-FFF2-40B4-BE49-F238E27FC236}">
                  <a16:creationId xmlns:a16="http://schemas.microsoft.com/office/drawing/2014/main" id="{F0CA6E37-8DF1-4355-8812-D8F048D42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(2)</a:t>
              </a:r>
            </a:p>
          </p:txBody>
        </p:sp>
        <p:grpSp>
          <p:nvGrpSpPr>
            <p:cNvPr id="104463" name="Group 23">
              <a:extLst>
                <a:ext uri="{FF2B5EF4-FFF2-40B4-BE49-F238E27FC236}">
                  <a16:creationId xmlns:a16="http://schemas.microsoft.com/office/drawing/2014/main" id="{2EC1FB71-53C7-47EE-B57C-C74155450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152"/>
              <a:ext cx="1218" cy="2208"/>
              <a:chOff x="3360" y="1248"/>
              <a:chExt cx="1218" cy="2208"/>
            </a:xfrm>
          </p:grpSpPr>
          <p:grpSp>
            <p:nvGrpSpPr>
              <p:cNvPr id="104464" name="Group 18">
                <a:extLst>
                  <a:ext uri="{FF2B5EF4-FFF2-40B4-BE49-F238E27FC236}">
                    <a16:creationId xmlns:a16="http://schemas.microsoft.com/office/drawing/2014/main" id="{D60CD45B-510B-414C-8EE9-224FFD9B2D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248"/>
                <a:ext cx="720" cy="2208"/>
                <a:chOff x="3840" y="1248"/>
                <a:chExt cx="720" cy="2208"/>
              </a:xfrm>
            </p:grpSpPr>
            <p:sp>
              <p:nvSpPr>
                <p:cNvPr id="104469" name="Line 15">
                  <a:extLst>
                    <a:ext uri="{FF2B5EF4-FFF2-40B4-BE49-F238E27FC236}">
                      <a16:creationId xmlns:a16="http://schemas.microsoft.com/office/drawing/2014/main" id="{08610435-76BC-4A44-AE61-BB3E67527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0" y="1248"/>
                  <a:ext cx="576" cy="96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4470" name="Line 16">
                  <a:extLst>
                    <a:ext uri="{FF2B5EF4-FFF2-40B4-BE49-F238E27FC236}">
                      <a16:creationId xmlns:a16="http://schemas.microsoft.com/office/drawing/2014/main" id="{A2B3B42F-2328-44FE-B22F-0D4381FA2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2208"/>
                  <a:ext cx="720" cy="1248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4471" name="Line 17">
                  <a:extLst>
                    <a:ext uri="{FF2B5EF4-FFF2-40B4-BE49-F238E27FC236}">
                      <a16:creationId xmlns:a16="http://schemas.microsoft.com/office/drawing/2014/main" id="{1E8DD4E9-F082-4599-B799-19A84E3DA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16" y="1248"/>
                  <a:ext cx="144" cy="2208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4465" name="Text Box 19">
                <a:extLst>
                  <a:ext uri="{FF2B5EF4-FFF2-40B4-BE49-F238E27FC236}">
                    <a16:creationId xmlns:a16="http://schemas.microsoft.com/office/drawing/2014/main" id="{06FCA10E-896B-46A6-AFE4-F7F7EED15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8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14.7cm</a:t>
                </a:r>
              </a:p>
            </p:txBody>
          </p:sp>
          <p:sp>
            <p:nvSpPr>
              <p:cNvPr id="104466" name="Text Box 20">
                <a:extLst>
                  <a:ext uri="{FF2B5EF4-FFF2-40B4-BE49-F238E27FC236}">
                    <a16:creationId xmlns:a16="http://schemas.microsoft.com/office/drawing/2014/main" id="{B875A952-D72C-4CF0-ABA6-56934D755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" y="1627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>
                    <a:solidFill>
                      <a:srgbClr val="FFFF00"/>
                    </a:solidFill>
                  </a:rPr>
                  <a:t>B</a:t>
                </a:r>
                <a:r>
                  <a:rPr lang="en-GB" altLang="en-US" sz="2800" baseline="30000">
                    <a:solidFill>
                      <a:srgbClr val="FFFF00"/>
                    </a:solidFill>
                  </a:rPr>
                  <a:t>o</a:t>
                </a:r>
              </a:p>
            </p:txBody>
          </p:sp>
          <p:sp>
            <p:nvSpPr>
              <p:cNvPr id="104467" name="Text Box 21">
                <a:extLst>
                  <a:ext uri="{FF2B5EF4-FFF2-40B4-BE49-F238E27FC236}">
                    <a16:creationId xmlns:a16="http://schemas.microsoft.com/office/drawing/2014/main" id="{A9573B42-0088-445D-B304-7AD226684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2553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14</a:t>
                </a:r>
                <a:r>
                  <a:rPr lang="en-GB" altLang="en-US" sz="2400" baseline="30000"/>
                  <a:t>o</a:t>
                </a:r>
              </a:p>
            </p:txBody>
          </p:sp>
          <p:sp>
            <p:nvSpPr>
              <p:cNvPr id="104468" name="Text Box 22">
                <a:extLst>
                  <a:ext uri="{FF2B5EF4-FFF2-40B4-BE49-F238E27FC236}">
                    <a16:creationId xmlns:a16="http://schemas.microsoft.com/office/drawing/2014/main" id="{70C8532E-7EE5-41E2-8324-7F7288544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12.9cm</a:t>
                </a:r>
              </a:p>
            </p:txBody>
          </p:sp>
        </p:grpSp>
      </p:grpSp>
      <p:sp>
        <p:nvSpPr>
          <p:cNvPr id="104454" name="Rectangle 34">
            <a:extLst>
              <a:ext uri="{FF2B5EF4-FFF2-40B4-BE49-F238E27FC236}">
                <a16:creationId xmlns:a16="http://schemas.microsoft.com/office/drawing/2014/main" id="{C11CA5F9-B9FF-435F-BD19-F8334A8D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637088"/>
            <a:ext cx="1825625" cy="6858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04455" name="Rectangle 35">
            <a:extLst>
              <a:ext uri="{FF2B5EF4-FFF2-40B4-BE49-F238E27FC236}">
                <a16:creationId xmlns:a16="http://schemas.microsoft.com/office/drawing/2014/main" id="{75A08488-9EAA-49F8-BB66-B71FA6E6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856288"/>
            <a:ext cx="1600200" cy="68580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8FCA777F-CC74-4B38-830B-9AE40A55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727575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A</a:t>
            </a:r>
            <a:r>
              <a:rPr lang="en-GB" altLang="en-US" sz="2800" baseline="30000"/>
              <a:t>o</a:t>
            </a:r>
            <a:r>
              <a:rPr lang="en-GB" altLang="en-US" sz="2800"/>
              <a:t> = 37.2</a:t>
            </a:r>
            <a:r>
              <a:rPr lang="en-GB" altLang="en-US" sz="2800" baseline="30000"/>
              <a:t>o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E01CE243-6BBE-45FA-8545-8464A7D0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596582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B</a:t>
            </a:r>
            <a:r>
              <a:rPr lang="en-GB" altLang="en-US" sz="2800" baseline="30000"/>
              <a:t>o </a:t>
            </a:r>
            <a:r>
              <a:rPr lang="en-GB" altLang="en-US" sz="2800"/>
              <a:t>= 16</a:t>
            </a:r>
            <a:r>
              <a:rPr lang="en-GB" altLang="en-US" sz="2800" baseline="30000"/>
              <a:t>o</a:t>
            </a:r>
          </a:p>
        </p:txBody>
      </p:sp>
      <p:pic>
        <p:nvPicPr>
          <p:cNvPr id="104458" name="Picture 2" descr="scottishflag">
            <a:extLst>
              <a:ext uri="{FF2B5EF4-FFF2-40B4-BE49-F238E27FC236}">
                <a16:creationId xmlns:a16="http://schemas.microsoft.com/office/drawing/2014/main" id="{79C4E569-4AD3-41C8-B3EA-6A0C9AC1E1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Text Box 3">
            <a:extLst>
              <a:ext uri="{FF2B5EF4-FFF2-40B4-BE49-F238E27FC236}">
                <a16:creationId xmlns:a16="http://schemas.microsoft.com/office/drawing/2014/main" id="{541893BC-EDFA-4BA1-979A-EC50E8AD2E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4460" name="Picture 4" descr="Office Objects 0572">
            <a:extLst>
              <a:ext uri="{FF2B5EF4-FFF2-40B4-BE49-F238E27FC236}">
                <a16:creationId xmlns:a16="http://schemas.microsoft.com/office/drawing/2014/main" id="{801BD87B-4CA9-4AE1-9878-1D74EE4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1" name="TextBox 15">
            <a:extLst>
              <a:ext uri="{FF2B5EF4-FFF2-40B4-BE49-F238E27FC236}">
                <a16:creationId xmlns:a16="http://schemas.microsoft.com/office/drawing/2014/main" id="{2C825806-F425-425C-8CE0-30CED56E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utoUpdateAnimBg="0"/>
      <p:bldP spid="1130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774A5747-DF0B-491E-AE3B-9D80DB323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8.4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79)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105475" name="Picture 3" descr="ag00463_">
            <a:extLst>
              <a:ext uri="{FF2B5EF4-FFF2-40B4-BE49-F238E27FC236}">
                <a16:creationId xmlns:a16="http://schemas.microsoft.com/office/drawing/2014/main" id="{47902596-DF5C-4B5D-B155-2C5C2C7D7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DEED554F-7F19-41FF-9824-C33A8E5AAD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6EC7F023-8825-464F-9613-BC7B173F7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56186EA1-C295-43E5-A8E5-579B7610B5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5366" name="Picture 3" descr="scottishflag">
            <a:extLst>
              <a:ext uri="{FF2B5EF4-FFF2-40B4-BE49-F238E27FC236}">
                <a16:creationId xmlns:a16="http://schemas.microsoft.com/office/drawing/2014/main" id="{30C4AD51-0B16-4F5B-B442-3972995B8A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>
            <a:extLst>
              <a:ext uri="{FF2B5EF4-FFF2-40B4-BE49-F238E27FC236}">
                <a16:creationId xmlns:a16="http://schemas.microsoft.com/office/drawing/2014/main" id="{6C6F3363-D351-4A52-8025-7DD4ADEEEA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2415C475-AF2A-4412-82E8-FD39F76D6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0288" y="2224088"/>
          <a:ext cx="7920037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1892160" progId="Equation.DSMT4">
                  <p:embed/>
                </p:oleObj>
              </mc:Choice>
              <mc:Fallback>
                <p:oleObj name="Equation" r:id="rId3" imgW="3568680" imgH="1892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224088"/>
                        <a:ext cx="7920037" cy="364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6" descr="Office Objects 0572">
            <a:extLst>
              <a:ext uri="{FF2B5EF4-FFF2-40B4-BE49-F238E27FC236}">
                <a16:creationId xmlns:a16="http://schemas.microsoft.com/office/drawing/2014/main" id="{961F3890-0831-40E2-9B8B-C5655ACA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>
            <a:extLst>
              <a:ext uri="{FF2B5EF4-FFF2-40B4-BE49-F238E27FC236}">
                <a16:creationId xmlns:a16="http://schemas.microsoft.com/office/drawing/2014/main" id="{6E93546A-4594-4CA3-9B96-072570AD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F031934A-F5DF-403F-9A18-28E31CFF66A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6BF86C6-E5AA-4169-82FD-E3F8FD8C1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6500" name="Picture 2" descr="scottishflag">
            <a:extLst>
              <a:ext uri="{FF2B5EF4-FFF2-40B4-BE49-F238E27FC236}">
                <a16:creationId xmlns:a16="http://schemas.microsoft.com/office/drawing/2014/main" id="{2F6C96F5-6B7C-46AC-8A59-F7E326FF3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3">
            <a:extLst>
              <a:ext uri="{FF2B5EF4-FFF2-40B4-BE49-F238E27FC236}">
                <a16:creationId xmlns:a16="http://schemas.microsoft.com/office/drawing/2014/main" id="{674DE90D-F46F-4A5E-8854-A6792818BE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6502" name="Picture 4" descr="Office Objects 0572">
            <a:extLst>
              <a:ext uri="{FF2B5EF4-FFF2-40B4-BE49-F238E27FC236}">
                <a16:creationId xmlns:a16="http://schemas.microsoft.com/office/drawing/2014/main" id="{81459566-F3B0-41DB-B630-53DF0307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84C0DC4C-8AC4-4130-9E7B-C7C371825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6A9217B0-E59C-4653-AA57-65D459357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E1AABECC-AC86-420B-9306-35A68E63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when to use the cosine rule to solve problems.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6506" name="Line 8">
            <a:extLst>
              <a:ext uri="{FF2B5EF4-FFF2-40B4-BE49-F238E27FC236}">
                <a16:creationId xmlns:a16="http://schemas.microsoft.com/office/drawing/2014/main" id="{8A150620-AD18-48FC-8A7F-E14ABD292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0FFE3F29-D473-492D-BAB6-1E242222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when to use the cosine rule to solve problems involving finding  the  length of a side of a triangle 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4838605A-09C5-444F-B189-5080258E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984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Cosine Rule</a:t>
            </a:r>
          </a:p>
        </p:txBody>
      </p:sp>
      <p:sp>
        <p:nvSpPr>
          <p:cNvPr id="106509" name="TextBox 15">
            <a:extLst>
              <a:ext uri="{FF2B5EF4-FFF2-40B4-BE49-F238E27FC236}">
                <a16:creationId xmlns:a16="http://schemas.microsoft.com/office/drawing/2014/main" id="{678B5E65-287D-47FD-8314-87964E92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9490EED-4D7A-4DB9-B536-908F66D4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3802063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 	Solve problems that involve finding the length of a side.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DE33FD4-5BA8-4C4A-ADF5-A8F267D5C368}"/>
              </a:ext>
            </a:extLst>
          </p:cNvPr>
          <p:cNvSpPr/>
          <p:nvPr/>
        </p:nvSpPr>
        <p:spPr>
          <a:xfrm rot="20512326">
            <a:off x="5245100" y="3921125"/>
            <a:ext cx="3146425" cy="1519238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388" name="TextBox 25">
            <a:extLst>
              <a:ext uri="{FF2B5EF4-FFF2-40B4-BE49-F238E27FC236}">
                <a16:creationId xmlns:a16="http://schemas.microsoft.com/office/drawing/2014/main" id="{7B92DBDC-A93B-4980-A6FD-708FBFE7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46307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16389" name="TextBox 24">
            <a:extLst>
              <a:ext uri="{FF2B5EF4-FFF2-40B4-BE49-F238E27FC236}">
                <a16:creationId xmlns:a16="http://schemas.microsoft.com/office/drawing/2014/main" id="{AC8FB978-A775-4B21-B96E-B7D6EBAE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3505200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16390" name="TextBox 26">
            <a:extLst>
              <a:ext uri="{FF2B5EF4-FFF2-40B4-BE49-F238E27FC236}">
                <a16:creationId xmlns:a16="http://schemas.microsoft.com/office/drawing/2014/main" id="{B5163E19-AF57-440B-9166-31AB0A53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5653088"/>
            <a:ext cx="48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50696428-D629-4982-AE72-C0CF4D8219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A19CE4C6-35C7-445B-92D9-285AC8719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65E7B6F-E1C3-4F38-ACA0-78BE815EB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Cosine Rule</a:t>
            </a:r>
          </a:p>
        </p:txBody>
      </p:sp>
      <p:pic>
        <p:nvPicPr>
          <p:cNvPr id="16394" name="Picture 3" descr="scottishflag">
            <a:extLst>
              <a:ext uri="{FF2B5EF4-FFF2-40B4-BE49-F238E27FC236}">
                <a16:creationId xmlns:a16="http://schemas.microsoft.com/office/drawing/2014/main" id="{6F7929D9-9965-4115-A123-CE4EC8AA5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 descr="Office Objects 0572">
            <a:extLst>
              <a:ext uri="{FF2B5EF4-FFF2-40B4-BE49-F238E27FC236}">
                <a16:creationId xmlns:a16="http://schemas.microsoft.com/office/drawing/2014/main" id="{75508747-9E5E-4284-9E72-5943C9AA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5">
            <a:extLst>
              <a:ext uri="{FF2B5EF4-FFF2-40B4-BE49-F238E27FC236}">
                <a16:creationId xmlns:a16="http://schemas.microsoft.com/office/drawing/2014/main" id="{974E29AA-EA5C-4A2B-8584-AB8C515195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6397" name="TextBox 22">
            <a:extLst>
              <a:ext uri="{FF2B5EF4-FFF2-40B4-BE49-F238E27FC236}">
                <a16:creationId xmlns:a16="http://schemas.microsoft.com/office/drawing/2014/main" id="{A89CDB9E-33C3-4B95-9C82-0F675D4ED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F3668-1956-47C0-B423-03E8F04F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759200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AE3979-F87A-439A-9055-3A504D3B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5376863"/>
            <a:ext cx="42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06A84C-DC53-4623-9BDD-49568203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513263"/>
            <a:ext cx="396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6401" name="TextBox 36">
            <a:extLst>
              <a:ext uri="{FF2B5EF4-FFF2-40B4-BE49-F238E27FC236}">
                <a16:creationId xmlns:a16="http://schemas.microsoft.com/office/drawing/2014/main" id="{8D3C32E3-C432-4D94-A771-275D9D38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003425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The Cosine Rule can be used with ANY triangle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as long as we have been given enough information.</a:t>
            </a:r>
          </a:p>
        </p:txBody>
      </p:sp>
      <p:sp>
        <p:nvSpPr>
          <p:cNvPr id="16402" name="TextBox 19">
            <a:extLst>
              <a:ext uri="{FF2B5EF4-FFF2-40B4-BE49-F238E27FC236}">
                <a16:creationId xmlns:a16="http://schemas.microsoft.com/office/drawing/2014/main" id="{84F02367-D76D-475C-B42F-8ADB2914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8AB1E0D7-54D8-4FA8-8F7C-A1F32DC9A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3070225"/>
          <a:ext cx="47053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03040" progId="Equation.DSMT4">
                  <p:embed/>
                </p:oleObj>
              </mc:Choice>
              <mc:Fallback>
                <p:oleObj name="Equation" r:id="rId4" imgW="13586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070225"/>
                        <a:ext cx="4705350" cy="703263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635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92CE7D6A-5485-4218-8D92-DFA29C59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71650"/>
            <a:ext cx="2254250" cy="406400"/>
          </a:xfrm>
          <a:prstGeom prst="rect">
            <a:avLst/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Deriving the rule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DF456FE-CB97-42D3-9482-4E9F1AFE24CA}"/>
              </a:ext>
            </a:extLst>
          </p:cNvPr>
          <p:cNvGrpSpPr>
            <a:grpSpLocks/>
          </p:cNvGrpSpPr>
          <p:nvPr/>
        </p:nvGrpSpPr>
        <p:grpSpPr bwMode="auto">
          <a:xfrm>
            <a:off x="0" y="1714500"/>
            <a:ext cx="6953250" cy="3044825"/>
            <a:chOff x="0" y="1080"/>
            <a:chExt cx="4380" cy="1918"/>
          </a:xfrm>
        </p:grpSpPr>
        <p:grpSp>
          <p:nvGrpSpPr>
            <p:cNvPr id="107605" name="Group 4">
              <a:extLst>
                <a:ext uri="{FF2B5EF4-FFF2-40B4-BE49-F238E27FC236}">
                  <a16:creationId xmlns:a16="http://schemas.microsoft.com/office/drawing/2014/main" id="{0CA3E16E-1452-4FA1-A84B-F4272B6DA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04"/>
              <a:ext cx="2220" cy="1594"/>
              <a:chOff x="0" y="1404"/>
              <a:chExt cx="2220" cy="1594"/>
            </a:xfrm>
          </p:grpSpPr>
          <p:sp>
            <p:nvSpPr>
              <p:cNvPr id="107607" name="Freeform 5">
                <a:extLst>
                  <a:ext uri="{FF2B5EF4-FFF2-40B4-BE49-F238E27FC236}">
                    <a16:creationId xmlns:a16="http://schemas.microsoft.com/office/drawing/2014/main" id="{7B1BA07F-11CB-4B50-AD4F-EA688314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668"/>
                <a:ext cx="1759" cy="1080"/>
              </a:xfrm>
              <a:custGeom>
                <a:avLst/>
                <a:gdLst>
                  <a:gd name="T0" fmla="*/ 0 w 1368"/>
                  <a:gd name="T1" fmla="*/ 449699 h 840"/>
                  <a:gd name="T2" fmla="*/ 734046 w 1368"/>
                  <a:gd name="T3" fmla="*/ 449699 h 840"/>
                  <a:gd name="T4" fmla="*/ 251048 w 1368"/>
                  <a:gd name="T5" fmla="*/ 0 h 840"/>
                  <a:gd name="T6" fmla="*/ 0 w 1368"/>
                  <a:gd name="T7" fmla="*/ 449699 h 8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8"/>
                  <a:gd name="T13" fmla="*/ 0 h 840"/>
                  <a:gd name="T14" fmla="*/ 1368 w 1368"/>
                  <a:gd name="T15" fmla="*/ 840 h 8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8" h="840">
                    <a:moveTo>
                      <a:pt x="0" y="840"/>
                    </a:moveTo>
                    <a:lnTo>
                      <a:pt x="1368" y="840"/>
                    </a:lnTo>
                    <a:lnTo>
                      <a:pt x="468" y="0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8" name="Text Box 6">
                <a:extLst>
                  <a:ext uri="{FF2B5EF4-FFF2-40B4-BE49-F238E27FC236}">
                    <a16:creationId xmlns:a16="http://schemas.microsoft.com/office/drawing/2014/main" id="{1E8F959E-754D-4BDE-8456-BBD1E013B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0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  <p:sp>
            <p:nvSpPr>
              <p:cNvPr id="107609" name="Text Box 7">
                <a:extLst>
                  <a:ext uri="{FF2B5EF4-FFF2-40B4-BE49-F238E27FC236}">
                    <a16:creationId xmlns:a16="http://schemas.microsoft.com/office/drawing/2014/main" id="{04A813C0-F569-478D-AD6B-468EC434F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" y="14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107610" name="Text Box 8">
                <a:extLst>
                  <a:ext uri="{FF2B5EF4-FFF2-40B4-BE49-F238E27FC236}">
                    <a16:creationId xmlns:a16="http://schemas.microsoft.com/office/drawing/2014/main" id="{60AE8666-9079-42D6-A973-F4020662D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8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  <p:sp>
            <p:nvSpPr>
              <p:cNvPr id="107611" name="Text Box 9">
                <a:extLst>
                  <a:ext uri="{FF2B5EF4-FFF2-40B4-BE49-F238E27FC236}">
                    <a16:creationId xmlns:a16="http://schemas.microsoft.com/office/drawing/2014/main" id="{C4448C93-0E72-4649-825E-311E3CCE5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" y="198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  <p:sp>
            <p:nvSpPr>
              <p:cNvPr id="107612" name="Text Box 10">
                <a:extLst>
                  <a:ext uri="{FF2B5EF4-FFF2-40B4-BE49-F238E27FC236}">
                    <a16:creationId xmlns:a16="http://schemas.microsoft.com/office/drawing/2014/main" id="{B59D920B-D870-4A87-99CD-055571C2F1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" y="274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107613" name="Text Box 11">
                <a:extLst>
                  <a:ext uri="{FF2B5EF4-FFF2-40B4-BE49-F238E27FC236}">
                    <a16:creationId xmlns:a16="http://schemas.microsoft.com/office/drawing/2014/main" id="{6A2BB185-CB3D-4B02-9B51-9C1438FC7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" y="20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</p:grpSp>
        <p:sp>
          <p:nvSpPr>
            <p:cNvPr id="107606" name="Text Box 12">
              <a:extLst>
                <a:ext uri="{FF2B5EF4-FFF2-40B4-BE49-F238E27FC236}">
                  <a16:creationId xmlns:a16="http://schemas.microsoft.com/office/drawing/2014/main" id="{115A3B1E-51AB-4EFE-A2B0-EE2129745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" y="1080"/>
              <a:ext cx="2592" cy="404"/>
            </a:xfrm>
            <a:prstGeom prst="rect">
              <a:avLst/>
            </a:prstGeom>
            <a:gradFill rotWithShape="0">
              <a:gsLst>
                <a:gs pos="0">
                  <a:srgbClr val="A987A9"/>
                </a:gs>
                <a:gs pos="50000">
                  <a:srgbClr val="FFCCFF"/>
                </a:gs>
                <a:gs pos="100000">
                  <a:srgbClr val="A987A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Consider a general triangle ABC. We require </a:t>
              </a:r>
              <a:r>
                <a:rPr lang="en-GB" altLang="en-US" sz="1800">
                  <a:solidFill>
                    <a:schemeClr val="accent2"/>
                  </a:solidFill>
                </a:rPr>
                <a:t>a</a:t>
              </a:r>
              <a:r>
                <a:rPr lang="en-GB" altLang="en-US" sz="1800"/>
                <a:t> in terms of </a:t>
              </a:r>
              <a:r>
                <a:rPr lang="en-GB" altLang="en-US" sz="1800">
                  <a:solidFill>
                    <a:schemeClr val="accent2"/>
                  </a:solidFill>
                </a:rPr>
                <a:t>b, c and A.</a:t>
              </a:r>
            </a:p>
          </p:txBody>
        </p:sp>
      </p:grpSp>
      <p:sp>
        <p:nvSpPr>
          <p:cNvPr id="4109" name="Text Box 13">
            <a:extLst>
              <a:ext uri="{FF2B5EF4-FFF2-40B4-BE49-F238E27FC236}">
                <a16:creationId xmlns:a16="http://schemas.microsoft.com/office/drawing/2014/main" id="{5AAE4A9F-C3EE-45A4-AB14-479202CD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124450"/>
            <a:ext cx="3048000" cy="336550"/>
          </a:xfrm>
          <a:prstGeom prst="rect">
            <a:avLst/>
          </a:prstGeom>
          <a:gradFill rotWithShape="0">
            <a:gsLst>
              <a:gs pos="0">
                <a:srgbClr val="44A9A9"/>
              </a:gs>
              <a:gs pos="50000">
                <a:srgbClr val="66FFFF"/>
              </a:gs>
              <a:gs pos="100000">
                <a:srgbClr val="44A9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Draw BP perpendicular to AC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B5147E56-C2FA-468B-ABAC-91D135879518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4410075"/>
            <a:ext cx="2790825" cy="615950"/>
            <a:chOff x="162" y="2778"/>
            <a:chExt cx="1758" cy="388"/>
          </a:xfrm>
        </p:grpSpPr>
        <p:grpSp>
          <p:nvGrpSpPr>
            <p:cNvPr id="107600" name="Group 15">
              <a:extLst>
                <a:ext uri="{FF2B5EF4-FFF2-40B4-BE49-F238E27FC236}">
                  <a16:creationId xmlns:a16="http://schemas.microsoft.com/office/drawing/2014/main" id="{DE8B61A6-9058-44BE-930B-8B417D7DA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" y="2916"/>
              <a:ext cx="1758" cy="250"/>
              <a:chOff x="1902" y="3720"/>
              <a:chExt cx="1758" cy="250"/>
            </a:xfrm>
          </p:grpSpPr>
          <p:sp>
            <p:nvSpPr>
              <p:cNvPr id="107602" name="Text Box 16">
                <a:extLst>
                  <a:ext uri="{FF2B5EF4-FFF2-40B4-BE49-F238E27FC236}">
                    <a16:creationId xmlns:a16="http://schemas.microsoft.com/office/drawing/2014/main" id="{A377988E-E657-4193-9E0C-B6DE01E9E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6" y="372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107603" name="Line 17">
                <a:extLst>
                  <a:ext uri="{FF2B5EF4-FFF2-40B4-BE49-F238E27FC236}">
                    <a16:creationId xmlns:a16="http://schemas.microsoft.com/office/drawing/2014/main" id="{BFD0C2ED-E0BE-419E-9167-66675BF4C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2" y="3846"/>
                <a:ext cx="9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4" name="Line 18">
                <a:extLst>
                  <a:ext uri="{FF2B5EF4-FFF2-40B4-BE49-F238E27FC236}">
                    <a16:creationId xmlns:a16="http://schemas.microsoft.com/office/drawing/2014/main" id="{68F822B5-9A7C-44CC-9F22-D55B7BC89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2" y="3840"/>
                <a:ext cx="6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01" name="Rectangle 19" descr="Parchment">
              <a:extLst>
                <a:ext uri="{FF2B5EF4-FFF2-40B4-BE49-F238E27FC236}">
                  <a16:creationId xmlns:a16="http://schemas.microsoft.com/office/drawing/2014/main" id="{F9C5D6A0-BF18-4589-B38C-00119801C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2778"/>
              <a:ext cx="270" cy="17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27B3856D-6BBB-426F-AA0D-C6CC3DD44F56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654300"/>
            <a:ext cx="698500" cy="1781175"/>
            <a:chOff x="648" y="1672"/>
            <a:chExt cx="440" cy="1122"/>
          </a:xfrm>
        </p:grpSpPr>
        <p:sp>
          <p:nvSpPr>
            <p:cNvPr id="107597" name="Rectangle 21">
              <a:extLst>
                <a:ext uri="{FF2B5EF4-FFF2-40B4-BE49-F238E27FC236}">
                  <a16:creationId xmlns:a16="http://schemas.microsoft.com/office/drawing/2014/main" id="{16D1D843-331A-469E-BE97-18F832A73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2584"/>
              <a:ext cx="160" cy="1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598" name="Text Box 22">
              <a:extLst>
                <a:ext uri="{FF2B5EF4-FFF2-40B4-BE49-F238E27FC236}">
                  <a16:creationId xmlns:a16="http://schemas.microsoft.com/office/drawing/2014/main" id="{899867C8-70C0-4AD0-A5E7-7E75B19FD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544"/>
              <a:ext cx="3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</a:t>
              </a:r>
            </a:p>
          </p:txBody>
        </p:sp>
        <p:sp>
          <p:nvSpPr>
            <p:cNvPr id="107599" name="Line 23">
              <a:extLst>
                <a:ext uri="{FF2B5EF4-FFF2-40B4-BE49-F238E27FC236}">
                  <a16:creationId xmlns:a16="http://schemas.microsoft.com/office/drawing/2014/main" id="{71474B7C-1802-4FF8-B8C5-AC22F72DF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" y="1672"/>
              <a:ext cx="0" cy="10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150E0F69-DDB8-4203-AFEE-3E949368D21E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4305300"/>
            <a:ext cx="996950" cy="366713"/>
            <a:chOff x="168" y="2712"/>
            <a:chExt cx="620" cy="231"/>
          </a:xfrm>
        </p:grpSpPr>
        <p:sp>
          <p:nvSpPr>
            <p:cNvPr id="107594" name="Text Box 25">
              <a:extLst>
                <a:ext uri="{FF2B5EF4-FFF2-40B4-BE49-F238E27FC236}">
                  <a16:creationId xmlns:a16="http://schemas.microsoft.com/office/drawing/2014/main" id="{4FA7F183-55B4-455E-B955-9940262C1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271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x</a:t>
              </a:r>
            </a:p>
          </p:txBody>
        </p:sp>
        <p:sp>
          <p:nvSpPr>
            <p:cNvPr id="107595" name="Line 26">
              <a:extLst>
                <a:ext uri="{FF2B5EF4-FFF2-40B4-BE49-F238E27FC236}">
                  <a16:creationId xmlns:a16="http://schemas.microsoft.com/office/drawing/2014/main" id="{9FE45970-C51F-413C-A9D5-5F84F9BB7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" y="284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6" name="Line 27">
              <a:extLst>
                <a:ext uri="{FF2B5EF4-FFF2-40B4-BE49-F238E27FC236}">
                  <a16:creationId xmlns:a16="http://schemas.microsoft.com/office/drawing/2014/main" id="{AE5E66C7-E753-4DC5-9C03-38E1FEB1B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" y="2840"/>
              <a:ext cx="24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DC16A5E0-0ABF-4EE6-AAF9-719FCB88C1CE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4318000"/>
            <a:ext cx="1809750" cy="366713"/>
            <a:chOff x="796" y="2720"/>
            <a:chExt cx="1140" cy="231"/>
          </a:xfrm>
        </p:grpSpPr>
        <p:sp>
          <p:nvSpPr>
            <p:cNvPr id="107591" name="Text Box 29">
              <a:extLst>
                <a:ext uri="{FF2B5EF4-FFF2-40B4-BE49-F238E27FC236}">
                  <a16:creationId xmlns:a16="http://schemas.microsoft.com/office/drawing/2014/main" id="{99A2EC83-FC4B-42AA-9FBB-2F1E9E58A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2720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b - x</a:t>
              </a:r>
            </a:p>
          </p:txBody>
        </p:sp>
        <p:sp>
          <p:nvSpPr>
            <p:cNvPr id="107592" name="Line 30">
              <a:extLst>
                <a:ext uri="{FF2B5EF4-FFF2-40B4-BE49-F238E27FC236}">
                  <a16:creationId xmlns:a16="http://schemas.microsoft.com/office/drawing/2014/main" id="{26BEBA43-1D9F-4C8B-A28D-9F46FE38B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2852"/>
              <a:ext cx="4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3" name="Line 31">
              <a:extLst>
                <a:ext uri="{FF2B5EF4-FFF2-40B4-BE49-F238E27FC236}">
                  <a16:creationId xmlns:a16="http://schemas.microsoft.com/office/drawing/2014/main" id="{3DD428AF-D4A0-4CED-BDA9-6D97BA4C5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" y="28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8" name="Text Box 32">
            <a:extLst>
              <a:ext uri="{FF2B5EF4-FFF2-40B4-BE49-F238E27FC236}">
                <a16:creationId xmlns:a16="http://schemas.microsoft.com/office/drawing/2014/main" id="{91281955-32AC-4E01-9F80-7CAE2D6B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2481263"/>
            <a:ext cx="3686175" cy="285273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         BP</a:t>
            </a:r>
            <a:r>
              <a:rPr lang="en-GB" altLang="en-US" sz="1800" baseline="30000"/>
              <a:t>2</a:t>
            </a:r>
            <a:r>
              <a:rPr lang="en-GB" altLang="en-US" sz="1800"/>
              <a:t> = a</a:t>
            </a:r>
            <a:r>
              <a:rPr lang="en-GB" altLang="en-US" sz="1800" baseline="30000"/>
              <a:t>2</a:t>
            </a:r>
            <a:r>
              <a:rPr lang="en-GB" altLang="en-US" sz="1800"/>
              <a:t> – (b – x)</a:t>
            </a:r>
            <a:r>
              <a:rPr lang="en-GB" altLang="en-US" sz="1800" baseline="30000"/>
              <a:t>2</a:t>
            </a:r>
            <a:endParaRPr lang="en-GB" altLang="en-US" sz="1800"/>
          </a:p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</a:rPr>
              <a:t>Also</a:t>
            </a:r>
            <a:r>
              <a:rPr lang="en-GB" altLang="en-US" sz="1800"/>
              <a:t>: BP</a:t>
            </a:r>
            <a:r>
              <a:rPr lang="en-GB" altLang="en-US" sz="1800" baseline="30000"/>
              <a:t>2</a:t>
            </a:r>
            <a:r>
              <a:rPr lang="en-GB" altLang="en-US" sz="1800"/>
              <a:t> = c</a:t>
            </a:r>
            <a:r>
              <a:rPr lang="en-GB" altLang="en-US" sz="1800" baseline="30000"/>
              <a:t>2</a:t>
            </a:r>
            <a:r>
              <a:rPr lang="en-GB" altLang="en-US" sz="1800"/>
              <a:t> – x</a:t>
            </a:r>
            <a:r>
              <a:rPr lang="en-GB" altLang="en-US" sz="1800" baseline="30000"/>
              <a:t>2</a:t>
            </a:r>
            <a:endParaRPr lang="en-GB" altLang="en-US" sz="1800"/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 sz="1800">
                <a:sym typeface="Symbol" panose="05050102010706020507" pitchFamily="18" charset="2"/>
              </a:rPr>
              <a:t>  a</a:t>
            </a:r>
            <a:r>
              <a:rPr lang="en-GB" altLang="en-US" sz="1800" baseline="30000">
                <a:sym typeface="Symbol" panose="05050102010706020507" pitchFamily="18" charset="2"/>
              </a:rPr>
              <a:t>2</a:t>
            </a:r>
            <a:r>
              <a:rPr lang="en-GB" altLang="en-US" sz="1800">
                <a:sym typeface="Symbol" panose="05050102010706020507" pitchFamily="18" charset="2"/>
              </a:rPr>
              <a:t> – (b – x)</a:t>
            </a:r>
            <a:r>
              <a:rPr lang="en-GB" altLang="en-US" sz="1800" baseline="30000">
                <a:sym typeface="Symbol" panose="05050102010706020507" pitchFamily="18" charset="2"/>
              </a:rPr>
              <a:t>2</a:t>
            </a:r>
            <a:r>
              <a:rPr lang="en-GB" altLang="en-US" sz="1800">
                <a:sym typeface="Symbol" panose="05050102010706020507" pitchFamily="18" charset="2"/>
              </a:rPr>
              <a:t> = c</a:t>
            </a:r>
            <a:r>
              <a:rPr lang="en-GB" altLang="en-US" sz="1800" baseline="30000">
                <a:sym typeface="Symbol" panose="05050102010706020507" pitchFamily="18" charset="2"/>
              </a:rPr>
              <a:t>2</a:t>
            </a:r>
            <a:r>
              <a:rPr lang="en-GB" altLang="en-US" sz="1800">
                <a:sym typeface="Symbol" panose="05050102010706020507" pitchFamily="18" charset="2"/>
              </a:rPr>
              <a:t> – x</a:t>
            </a:r>
            <a:r>
              <a:rPr lang="en-GB" altLang="en-US" sz="1800" baseline="30000">
                <a:sym typeface="Symbol" panose="05050102010706020507" pitchFamily="18" charset="2"/>
              </a:rPr>
              <a:t>2</a:t>
            </a:r>
            <a:endParaRPr lang="en-GB" altLang="en-US" sz="18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 sz="1800"/>
              <a:t>  a</a:t>
            </a:r>
            <a:r>
              <a:rPr lang="en-GB" altLang="en-US" sz="1800" baseline="30000"/>
              <a:t>2</a:t>
            </a:r>
            <a:r>
              <a:rPr lang="en-GB" altLang="en-US" sz="1800"/>
              <a:t> – (b</a:t>
            </a:r>
            <a:r>
              <a:rPr lang="en-GB" altLang="en-US" sz="1800" baseline="30000"/>
              <a:t>2</a:t>
            </a:r>
            <a:r>
              <a:rPr lang="en-GB" altLang="en-US" sz="1800"/>
              <a:t> – 2bx + x</a:t>
            </a:r>
            <a:r>
              <a:rPr lang="en-GB" altLang="en-US" sz="1800" baseline="30000"/>
              <a:t>2</a:t>
            </a:r>
            <a:r>
              <a:rPr lang="en-GB" altLang="en-US" sz="1800"/>
              <a:t>) = c</a:t>
            </a:r>
            <a:r>
              <a:rPr lang="en-GB" altLang="en-US" sz="1800" baseline="30000"/>
              <a:t>2</a:t>
            </a:r>
            <a:r>
              <a:rPr lang="en-GB" altLang="en-US" sz="1800"/>
              <a:t> – x</a:t>
            </a:r>
            <a:r>
              <a:rPr lang="en-GB" altLang="en-US" sz="1800" baseline="30000"/>
              <a:t>2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 sz="1800"/>
              <a:t>  a</a:t>
            </a:r>
            <a:r>
              <a:rPr lang="en-GB" altLang="en-US" sz="1800" baseline="30000"/>
              <a:t>2</a:t>
            </a:r>
            <a:r>
              <a:rPr lang="en-GB" altLang="en-US" sz="1800"/>
              <a:t> – b</a:t>
            </a:r>
            <a:r>
              <a:rPr lang="en-GB" altLang="en-US" sz="1800" baseline="30000"/>
              <a:t>2</a:t>
            </a:r>
            <a:r>
              <a:rPr lang="en-GB" altLang="en-US" sz="1800"/>
              <a:t> + 2bx – x</a:t>
            </a:r>
            <a:r>
              <a:rPr lang="en-GB" altLang="en-US" sz="1800" baseline="30000"/>
              <a:t>2</a:t>
            </a:r>
            <a:r>
              <a:rPr lang="en-GB" altLang="en-US" sz="1800"/>
              <a:t> = c</a:t>
            </a:r>
            <a:r>
              <a:rPr lang="en-GB" altLang="en-US" sz="1800" baseline="30000"/>
              <a:t>2</a:t>
            </a:r>
            <a:r>
              <a:rPr lang="en-GB" altLang="en-US" sz="1800"/>
              <a:t> – x</a:t>
            </a:r>
            <a:r>
              <a:rPr lang="en-GB" altLang="en-US" sz="1800" baseline="30000"/>
              <a:t>2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 sz="1800" baseline="30000"/>
              <a:t>   </a:t>
            </a:r>
            <a:r>
              <a:rPr lang="en-GB" altLang="en-US" sz="1800"/>
              <a:t>a</a:t>
            </a:r>
            <a:r>
              <a:rPr lang="en-GB" altLang="en-US" sz="1800" baseline="30000"/>
              <a:t>2</a:t>
            </a:r>
            <a:r>
              <a:rPr lang="en-GB" altLang="en-US" sz="1800"/>
              <a:t> = b</a:t>
            </a:r>
            <a:r>
              <a:rPr lang="en-GB" altLang="en-US" sz="1800" baseline="30000"/>
              <a:t>2</a:t>
            </a:r>
            <a:r>
              <a:rPr lang="en-GB" altLang="en-US" sz="1800"/>
              <a:t> + c</a:t>
            </a:r>
            <a:r>
              <a:rPr lang="en-GB" altLang="en-US" sz="1800" baseline="30000"/>
              <a:t>2</a:t>
            </a:r>
            <a:r>
              <a:rPr lang="en-GB" altLang="en-US" sz="1800"/>
              <a:t> – 2bx</a:t>
            </a:r>
            <a:r>
              <a:rPr lang="en-GB" altLang="en-US" sz="1800">
                <a:solidFill>
                  <a:srgbClr val="FF0066"/>
                </a:solidFill>
              </a:rPr>
              <a:t>*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GB" altLang="en-US" sz="1800"/>
              <a:t>  </a:t>
            </a:r>
            <a:r>
              <a:rPr lang="en-GB" altLang="en-US" sz="1800" u="sng">
                <a:solidFill>
                  <a:schemeClr val="accent2"/>
                </a:solidFill>
              </a:rPr>
              <a:t>a</a:t>
            </a:r>
            <a:r>
              <a:rPr lang="en-GB" altLang="en-US" sz="1800" u="sng" baseline="30000">
                <a:solidFill>
                  <a:schemeClr val="accent2"/>
                </a:solidFill>
              </a:rPr>
              <a:t>2</a:t>
            </a:r>
            <a:r>
              <a:rPr lang="en-GB" altLang="en-US" sz="1800" u="sng">
                <a:solidFill>
                  <a:schemeClr val="accent2"/>
                </a:solidFill>
              </a:rPr>
              <a:t> = b</a:t>
            </a:r>
            <a:r>
              <a:rPr lang="en-GB" altLang="en-US" sz="1800" u="sng" baseline="30000">
                <a:solidFill>
                  <a:schemeClr val="accent2"/>
                </a:solidFill>
              </a:rPr>
              <a:t>2</a:t>
            </a:r>
            <a:r>
              <a:rPr lang="en-GB" altLang="en-US" sz="1800" u="sng">
                <a:solidFill>
                  <a:schemeClr val="accent2"/>
                </a:solidFill>
              </a:rPr>
              <a:t> + c</a:t>
            </a:r>
            <a:r>
              <a:rPr lang="en-GB" altLang="en-US" sz="1800" u="sng" baseline="30000">
                <a:solidFill>
                  <a:schemeClr val="accent2"/>
                </a:solidFill>
              </a:rPr>
              <a:t>2</a:t>
            </a:r>
            <a:r>
              <a:rPr lang="en-GB" altLang="en-US" sz="1800" u="sng">
                <a:solidFill>
                  <a:schemeClr val="accent2"/>
                </a:solidFill>
              </a:rPr>
              <a:t> – 2bcCosA</a:t>
            </a:r>
            <a:endParaRPr lang="en-GB" altLang="en-US" sz="1800"/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9679B68F-B4FA-4AF9-ACA1-D8C08DCD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5357813"/>
            <a:ext cx="2662238" cy="2841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66"/>
                </a:solidFill>
              </a:rPr>
              <a:t>*</a:t>
            </a:r>
            <a:r>
              <a:rPr lang="en-GB" altLang="en-US" sz="1200"/>
              <a:t>Since Cos A = x/c </a:t>
            </a:r>
            <a:r>
              <a:rPr lang="en-GB" altLang="en-US" sz="1200">
                <a:sym typeface="Symbol" panose="05050102010706020507" pitchFamily="18" charset="2"/>
              </a:rPr>
              <a:t> x = cCosA</a:t>
            </a:r>
            <a:endParaRPr lang="en-GB" altLang="en-US" sz="1200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7B32D61A-B4EA-4179-BDCF-80848A52388B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5691188"/>
            <a:ext cx="4852988" cy="307975"/>
            <a:chOff x="108" y="3546"/>
            <a:chExt cx="3057" cy="194"/>
          </a:xfrm>
        </p:grpSpPr>
        <p:sp>
          <p:nvSpPr>
            <p:cNvPr id="107587" name="Text Box 35">
              <a:extLst>
                <a:ext uri="{FF2B5EF4-FFF2-40B4-BE49-F238E27FC236}">
                  <a16:creationId xmlns:a16="http://schemas.microsoft.com/office/drawing/2014/main" id="{92C9A6BE-15E7-477F-8F3A-5232D6C62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3546"/>
              <a:ext cx="2856" cy="192"/>
            </a:xfrm>
            <a:prstGeom prst="rect">
              <a:avLst/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/>
                <a:t>When </a:t>
              </a:r>
              <a:r>
                <a:rPr lang="en-GB" altLang="en-US" sz="1400">
                  <a:solidFill>
                    <a:schemeClr val="accent2"/>
                  </a:solidFill>
                </a:rPr>
                <a:t>A = 90</a:t>
              </a:r>
              <a:r>
                <a:rPr lang="en-GB" altLang="en-US" sz="1400" baseline="30000">
                  <a:solidFill>
                    <a:schemeClr val="accent2"/>
                  </a:solidFill>
                </a:rPr>
                <a:t>o</a:t>
              </a:r>
              <a:r>
                <a:rPr lang="en-GB" altLang="en-US" sz="1400"/>
                <a:t>, CosA = 0 and reduces to a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= b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+ c</a:t>
              </a:r>
              <a:r>
                <a:rPr lang="en-GB" altLang="en-US" sz="1400" baseline="30000"/>
                <a:t>2</a:t>
              </a:r>
              <a:endParaRPr lang="en-GB" altLang="en-US" sz="1400"/>
            </a:p>
          </p:txBody>
        </p:sp>
        <p:grpSp>
          <p:nvGrpSpPr>
            <p:cNvPr id="107588" name="Group 36">
              <a:extLst>
                <a:ext uri="{FF2B5EF4-FFF2-40B4-BE49-F238E27FC236}">
                  <a16:creationId xmlns:a16="http://schemas.microsoft.com/office/drawing/2014/main" id="{A2A783E7-DEE7-460C-9CD9-B96EB1108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6" y="3567"/>
              <a:ext cx="159" cy="173"/>
              <a:chOff x="3006" y="3567"/>
              <a:chExt cx="159" cy="173"/>
            </a:xfrm>
          </p:grpSpPr>
          <p:sp>
            <p:nvSpPr>
              <p:cNvPr id="107589" name="Oval 37">
                <a:extLst>
                  <a:ext uri="{FF2B5EF4-FFF2-40B4-BE49-F238E27FC236}">
                    <a16:creationId xmlns:a16="http://schemas.microsoft.com/office/drawing/2014/main" id="{E0145805-660A-4BD2-AB04-C7D831431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3579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C3C39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590" name="Text Box 38">
                <a:extLst>
                  <a:ext uri="{FF2B5EF4-FFF2-40B4-BE49-F238E27FC236}">
                    <a16:creationId xmlns:a16="http://schemas.microsoft.com/office/drawing/2014/main" id="{4CAB61F2-3654-4054-A969-4A236B7C6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6" y="3567"/>
                <a:ext cx="1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>
                    <a:solidFill>
                      <a:srgbClr val="FF0066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32C4C7BE-981A-43E3-8CCF-CB6FA5B6EBC4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6072188"/>
            <a:ext cx="4895850" cy="307975"/>
            <a:chOff x="120" y="3786"/>
            <a:chExt cx="3084" cy="194"/>
          </a:xfrm>
        </p:grpSpPr>
        <p:sp>
          <p:nvSpPr>
            <p:cNvPr id="107583" name="Text Box 40">
              <a:extLst>
                <a:ext uri="{FF2B5EF4-FFF2-40B4-BE49-F238E27FC236}">
                  <a16:creationId xmlns:a16="http://schemas.microsoft.com/office/drawing/2014/main" id="{C2BBFB55-7E89-48E5-899F-F418E23C6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3786"/>
              <a:ext cx="2862" cy="194"/>
            </a:xfrm>
            <a:prstGeom prst="rect">
              <a:avLst/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/>
                <a:t>When </a:t>
              </a:r>
              <a:r>
                <a:rPr lang="en-GB" altLang="en-US" sz="1400">
                  <a:solidFill>
                    <a:schemeClr val="accent2"/>
                  </a:solidFill>
                </a:rPr>
                <a:t>A &gt; 90</a:t>
              </a:r>
              <a:r>
                <a:rPr lang="en-GB" altLang="en-US" sz="1400" baseline="30000">
                  <a:solidFill>
                    <a:schemeClr val="accent2"/>
                  </a:solidFill>
                </a:rPr>
                <a:t>o</a:t>
              </a:r>
              <a:r>
                <a:rPr lang="en-GB" altLang="en-US" sz="1400"/>
                <a:t>, CosA is negative, </a:t>
              </a:r>
              <a:r>
                <a:rPr lang="en-GB" altLang="en-US" sz="1400">
                  <a:sym typeface="Symbol" panose="05050102010706020507" pitchFamily="18" charset="2"/>
                </a:rPr>
                <a:t></a:t>
              </a:r>
              <a:r>
                <a:rPr lang="en-GB" altLang="en-US" sz="1400"/>
                <a:t> a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&gt; b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+ c</a:t>
              </a:r>
              <a:r>
                <a:rPr lang="en-GB" altLang="en-US" sz="1400" baseline="30000"/>
                <a:t>2</a:t>
              </a:r>
              <a:endParaRPr lang="en-GB" altLang="en-US" sz="1400"/>
            </a:p>
          </p:txBody>
        </p:sp>
        <p:grpSp>
          <p:nvGrpSpPr>
            <p:cNvPr id="107584" name="Group 41">
              <a:extLst>
                <a:ext uri="{FF2B5EF4-FFF2-40B4-BE49-F238E27FC236}">
                  <a16:creationId xmlns:a16="http://schemas.microsoft.com/office/drawing/2014/main" id="{5D77076D-181B-4481-BC90-784F0717B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3792"/>
              <a:ext cx="195" cy="173"/>
              <a:chOff x="3009" y="3792"/>
              <a:chExt cx="195" cy="173"/>
            </a:xfrm>
          </p:grpSpPr>
          <p:sp>
            <p:nvSpPr>
              <p:cNvPr id="107585" name="Oval 42">
                <a:extLst>
                  <a:ext uri="{FF2B5EF4-FFF2-40B4-BE49-F238E27FC236}">
                    <a16:creationId xmlns:a16="http://schemas.microsoft.com/office/drawing/2014/main" id="{8CBC4EBE-878D-481F-95C9-8C7A0712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" y="3804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C3C39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586" name="Text Box 43">
                <a:extLst>
                  <a:ext uri="{FF2B5EF4-FFF2-40B4-BE49-F238E27FC236}">
                    <a16:creationId xmlns:a16="http://schemas.microsoft.com/office/drawing/2014/main" id="{555AB4C0-4254-490A-AE43-C4371E0CC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3792"/>
                <a:ext cx="19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>
                    <a:solidFill>
                      <a:srgbClr val="FF0066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E2D14A75-12EC-43F2-B5EF-73349AD11D97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472238"/>
            <a:ext cx="4938713" cy="304800"/>
            <a:chOff x="102" y="4038"/>
            <a:chExt cx="3111" cy="192"/>
          </a:xfrm>
        </p:grpSpPr>
        <p:sp>
          <p:nvSpPr>
            <p:cNvPr id="107579" name="Text Box 45">
              <a:extLst>
                <a:ext uri="{FF2B5EF4-FFF2-40B4-BE49-F238E27FC236}">
                  <a16:creationId xmlns:a16="http://schemas.microsoft.com/office/drawing/2014/main" id="{F9FEBED7-C6A6-4F7E-BAF2-4E39A6046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" y="4038"/>
              <a:ext cx="2886" cy="192"/>
            </a:xfrm>
            <a:prstGeom prst="rect">
              <a:avLst/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/>
                <a:t>When </a:t>
              </a:r>
              <a:r>
                <a:rPr lang="en-GB" altLang="en-US" sz="1400">
                  <a:solidFill>
                    <a:schemeClr val="accent2"/>
                  </a:solidFill>
                </a:rPr>
                <a:t>A &lt; 90</a:t>
              </a:r>
              <a:r>
                <a:rPr lang="en-GB" altLang="en-US" sz="1400" baseline="30000">
                  <a:solidFill>
                    <a:schemeClr val="accent2"/>
                  </a:solidFill>
                </a:rPr>
                <a:t>o</a:t>
              </a:r>
              <a:r>
                <a:rPr lang="en-GB" altLang="en-US" sz="1400"/>
                <a:t>, CosA is positive, </a:t>
              </a:r>
              <a:r>
                <a:rPr lang="en-GB" altLang="en-US" sz="1400">
                  <a:sym typeface="Symbol" panose="05050102010706020507" pitchFamily="18" charset="2"/>
                </a:rPr>
                <a:t></a:t>
              </a:r>
              <a:r>
                <a:rPr lang="en-GB" altLang="en-US" sz="1400"/>
                <a:t> a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&gt; b</a:t>
              </a:r>
              <a:r>
                <a:rPr lang="en-GB" altLang="en-US" sz="1400" baseline="30000"/>
                <a:t>2</a:t>
              </a:r>
              <a:r>
                <a:rPr lang="en-GB" altLang="en-US" sz="1400"/>
                <a:t> + c</a:t>
              </a:r>
              <a:r>
                <a:rPr lang="en-GB" altLang="en-US" sz="1400" baseline="30000"/>
                <a:t>2</a:t>
              </a:r>
              <a:endParaRPr lang="en-GB" altLang="en-US" sz="1400"/>
            </a:p>
          </p:txBody>
        </p:sp>
        <p:grpSp>
          <p:nvGrpSpPr>
            <p:cNvPr id="107580" name="Group 46">
              <a:extLst>
                <a:ext uri="{FF2B5EF4-FFF2-40B4-BE49-F238E27FC236}">
                  <a16:creationId xmlns:a16="http://schemas.microsoft.com/office/drawing/2014/main" id="{49F672F4-006A-4D67-A1F0-2807B58AB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4047"/>
              <a:ext cx="195" cy="173"/>
              <a:chOff x="3018" y="4047"/>
              <a:chExt cx="195" cy="173"/>
            </a:xfrm>
          </p:grpSpPr>
          <p:sp>
            <p:nvSpPr>
              <p:cNvPr id="107581" name="Oval 47">
                <a:extLst>
                  <a:ext uri="{FF2B5EF4-FFF2-40B4-BE49-F238E27FC236}">
                    <a16:creationId xmlns:a16="http://schemas.microsoft.com/office/drawing/2014/main" id="{294A25A3-6BD6-4526-8668-FC1CC2F48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4059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C3C39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582" name="Text Box 48">
                <a:extLst>
                  <a:ext uri="{FF2B5EF4-FFF2-40B4-BE49-F238E27FC236}">
                    <a16:creationId xmlns:a16="http://schemas.microsoft.com/office/drawing/2014/main" id="{4F86F977-6AFD-4F9A-BB06-85F624B778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8" y="4047"/>
                <a:ext cx="19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>
                    <a:solidFill>
                      <a:srgbClr val="FF0066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" name="Group 49">
            <a:extLst>
              <a:ext uri="{FF2B5EF4-FFF2-40B4-BE49-F238E27FC236}">
                <a16:creationId xmlns:a16="http://schemas.microsoft.com/office/drawing/2014/main" id="{D807525F-662C-4C40-832A-FD83E484867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5750"/>
            <a:ext cx="8586788" cy="6286500"/>
            <a:chOff x="192" y="180"/>
            <a:chExt cx="5409" cy="3960"/>
          </a:xfrm>
        </p:grpSpPr>
        <p:grpSp>
          <p:nvGrpSpPr>
            <p:cNvPr id="107538" name="Group 50">
              <a:extLst>
                <a:ext uri="{FF2B5EF4-FFF2-40B4-BE49-F238E27FC236}">
                  <a16:creationId xmlns:a16="http://schemas.microsoft.com/office/drawing/2014/main" id="{4D6A9115-CAC7-490B-8A25-8E283F5B0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80"/>
              <a:ext cx="5409" cy="3960"/>
              <a:chOff x="192" y="180"/>
              <a:chExt cx="5409" cy="3960"/>
            </a:xfrm>
          </p:grpSpPr>
          <p:grpSp>
            <p:nvGrpSpPr>
              <p:cNvPr id="107549" name="Group 51">
                <a:extLst>
                  <a:ext uri="{FF2B5EF4-FFF2-40B4-BE49-F238E27FC236}">
                    <a16:creationId xmlns:a16="http://schemas.microsoft.com/office/drawing/2014/main" id="{1F07CDC3-A0D1-4B42-9163-5EFF8AF7C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80"/>
                <a:ext cx="5409" cy="3960"/>
                <a:chOff x="192" y="180"/>
                <a:chExt cx="5409" cy="3960"/>
              </a:xfrm>
            </p:grpSpPr>
            <p:sp>
              <p:nvSpPr>
                <p:cNvPr id="107556" name="Text Box 52">
                  <a:extLst>
                    <a:ext uri="{FF2B5EF4-FFF2-40B4-BE49-F238E27FC236}">
                      <a16:creationId xmlns:a16="http://schemas.microsoft.com/office/drawing/2014/main" id="{EEB5EA3B-5889-42A9-ACF8-112108DE7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80"/>
                  <a:ext cx="2112" cy="2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>
                      <a:solidFill>
                        <a:schemeClr val="bg1"/>
                      </a:solidFill>
                    </a:rPr>
                    <a:t>The Cosine Rule</a:t>
                  </a:r>
                </a:p>
              </p:txBody>
            </p:sp>
            <p:sp>
              <p:nvSpPr>
                <p:cNvPr id="107557" name="Text Box 53">
                  <a:extLst>
                    <a:ext uri="{FF2B5EF4-FFF2-40B4-BE49-F238E27FC236}">
                      <a16:creationId xmlns:a16="http://schemas.microsoft.com/office/drawing/2014/main" id="{6600CE77-CF91-4909-B486-B2C3A15BEE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552"/>
                  <a:ext cx="4236" cy="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A9A9A9"/>
                    </a:gs>
                    <a:gs pos="50000">
                      <a:srgbClr val="FFFFFF"/>
                    </a:gs>
                    <a:gs pos="100000">
                      <a:srgbClr val="A9A9A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/>
                    <a:t>The </a:t>
                  </a:r>
                  <a:r>
                    <a:rPr lang="en-GB" altLang="en-US">
                      <a:solidFill>
                        <a:schemeClr val="accent2"/>
                      </a:solidFill>
                    </a:rPr>
                    <a:t>Cosine Rule</a:t>
                  </a:r>
                  <a:r>
                    <a:rPr lang="en-GB" altLang="en-US"/>
                    <a:t> generalises Pythagoras’ Theorem and takes care of the 3 possible cases for Angle A.</a:t>
                  </a:r>
                </a:p>
              </p:txBody>
            </p:sp>
            <p:grpSp>
              <p:nvGrpSpPr>
                <p:cNvPr id="107558" name="Group 54">
                  <a:extLst>
                    <a:ext uri="{FF2B5EF4-FFF2-40B4-BE49-F238E27FC236}">
                      <a16:creationId xmlns:a16="http://schemas.microsoft.com/office/drawing/2014/main" id="{F4600BA2-636E-45FE-8083-D0F5AEC35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5" y="348"/>
                  <a:ext cx="1056" cy="3792"/>
                  <a:chOff x="4545" y="348"/>
                  <a:chExt cx="1056" cy="3792"/>
                </a:xfrm>
              </p:grpSpPr>
              <p:sp>
                <p:nvSpPr>
                  <p:cNvPr id="107559" name="Rectangle 55" descr="Parchment">
                    <a:extLst>
                      <a:ext uri="{FF2B5EF4-FFF2-40B4-BE49-F238E27FC236}">
                        <a16:creationId xmlns:a16="http://schemas.microsoft.com/office/drawing/2014/main" id="{AD3B787C-C24F-47DC-A92B-10FD8823B5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5" y="348"/>
                    <a:ext cx="1056" cy="3792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7560" name="Text Box 56">
                    <a:extLst>
                      <a:ext uri="{FF2B5EF4-FFF2-40B4-BE49-F238E27FC236}">
                        <a16:creationId xmlns:a16="http://schemas.microsoft.com/office/drawing/2014/main" id="{42571BD5-41EE-456C-8525-779F9247A4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0" y="2725"/>
                    <a:ext cx="936" cy="25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&gt; b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+ c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endParaRPr lang="en-GB" alt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7561" name="Text Box 57">
                    <a:extLst>
                      <a:ext uri="{FF2B5EF4-FFF2-40B4-BE49-F238E27FC236}">
                        <a16:creationId xmlns:a16="http://schemas.microsoft.com/office/drawing/2014/main" id="{7765E2F4-1191-4DFD-AECE-01A5DC6111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0" y="3835"/>
                    <a:ext cx="936" cy="25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&lt; b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+ c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endParaRPr lang="en-GB" alt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7562" name="Text Box 58">
                    <a:extLst>
                      <a:ext uri="{FF2B5EF4-FFF2-40B4-BE49-F238E27FC236}">
                        <a16:creationId xmlns:a16="http://schemas.microsoft.com/office/drawing/2014/main" id="{183D2B70-075A-4E2F-9EBE-73089DB3D4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0" y="1437"/>
                    <a:ext cx="936" cy="25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= b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GB" altLang="en-US">
                        <a:solidFill>
                          <a:schemeClr val="accent2"/>
                        </a:solidFill>
                      </a:rPr>
                      <a:t> + c</a:t>
                    </a:r>
                    <a:r>
                      <a:rPr lang="en-GB" altLang="en-US" baseline="30000">
                        <a:solidFill>
                          <a:schemeClr val="accent2"/>
                        </a:solidFill>
                      </a:rPr>
                      <a:t>2</a:t>
                    </a:r>
                    <a:endParaRPr lang="en-GB" altLang="en-US">
                      <a:solidFill>
                        <a:schemeClr val="accent2"/>
                      </a:solidFill>
                    </a:endParaRPr>
                  </a:p>
                </p:txBody>
              </p:sp>
              <p:grpSp>
                <p:nvGrpSpPr>
                  <p:cNvPr id="107563" name="Group 59">
                    <a:extLst>
                      <a:ext uri="{FF2B5EF4-FFF2-40B4-BE49-F238E27FC236}">
                        <a16:creationId xmlns:a16="http://schemas.microsoft.com/office/drawing/2014/main" id="{B8BE8625-DFC8-4312-B040-2455DABF79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66" y="674"/>
                    <a:ext cx="617" cy="728"/>
                    <a:chOff x="309" y="2375"/>
                    <a:chExt cx="1201" cy="1414"/>
                  </a:xfrm>
                </p:grpSpPr>
                <p:sp>
                  <p:nvSpPr>
                    <p:cNvPr id="107574" name="AutoShape 60">
                      <a:extLst>
                        <a:ext uri="{FF2B5EF4-FFF2-40B4-BE49-F238E27FC236}">
                          <a16:creationId xmlns:a16="http://schemas.microsoft.com/office/drawing/2014/main" id="{ADD84279-D6D7-49CD-9F88-21312A3260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" y="2830"/>
                      <a:ext cx="581" cy="373"/>
                    </a:xfrm>
                    <a:prstGeom prst="rtTriangle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5" name="Rectangle 61">
                      <a:extLst>
                        <a:ext uri="{FF2B5EF4-FFF2-40B4-BE49-F238E27FC236}">
                          <a16:creationId xmlns:a16="http://schemas.microsoft.com/office/drawing/2014/main" id="{35CB416D-52E2-4787-B355-BFF3B975F0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3203"/>
                      <a:ext cx="586" cy="586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6" name="Rectangle 62">
                      <a:extLst>
                        <a:ext uri="{FF2B5EF4-FFF2-40B4-BE49-F238E27FC236}">
                          <a16:creationId xmlns:a16="http://schemas.microsoft.com/office/drawing/2014/main" id="{B0EDEF3E-B1AA-4362-AF1E-3628533039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975683">
                      <a:off x="813" y="2375"/>
                      <a:ext cx="697" cy="697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7" name="Rectangle 63">
                      <a:extLst>
                        <a:ext uri="{FF2B5EF4-FFF2-40B4-BE49-F238E27FC236}">
                          <a16:creationId xmlns:a16="http://schemas.microsoft.com/office/drawing/2014/main" id="{D27407E6-7A7D-4FAC-B1D3-97F43BCD9D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" y="3135"/>
                      <a:ext cx="65" cy="6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8" name="Rectangle 64">
                      <a:extLst>
                        <a:ext uri="{FF2B5EF4-FFF2-40B4-BE49-F238E27FC236}">
                          <a16:creationId xmlns:a16="http://schemas.microsoft.com/office/drawing/2014/main" id="{3A04719B-8331-4885-863B-7B9D1CB5B0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" y="2829"/>
                      <a:ext cx="376" cy="376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7564" name="Group 65">
                    <a:extLst>
                      <a:ext uri="{FF2B5EF4-FFF2-40B4-BE49-F238E27FC236}">
                        <a16:creationId xmlns:a16="http://schemas.microsoft.com/office/drawing/2014/main" id="{4A25E7CD-421D-44CA-AAE5-92066CB054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852"/>
                    <a:ext cx="631" cy="815"/>
                    <a:chOff x="1971" y="2241"/>
                    <a:chExt cx="1227" cy="1584"/>
                  </a:xfrm>
                </p:grpSpPr>
                <p:sp>
                  <p:nvSpPr>
                    <p:cNvPr id="107570" name="Rectangle 66">
                      <a:extLst>
                        <a:ext uri="{FF2B5EF4-FFF2-40B4-BE49-F238E27FC236}">
                          <a16:creationId xmlns:a16="http://schemas.microsoft.com/office/drawing/2014/main" id="{55FB775B-E933-4AF5-9656-751D63FFB2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2093442">
                      <a:off x="1971" y="3011"/>
                      <a:ext cx="373" cy="373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1" name="Rectangle 67">
                      <a:extLst>
                        <a:ext uri="{FF2B5EF4-FFF2-40B4-BE49-F238E27FC236}">
                          <a16:creationId xmlns:a16="http://schemas.microsoft.com/office/drawing/2014/main" id="{9A82EF0C-0DE1-4491-9DD8-70FF54FCE4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0" y="3239"/>
                      <a:ext cx="586" cy="586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2" name="Rectangle 68">
                      <a:extLst>
                        <a:ext uri="{FF2B5EF4-FFF2-40B4-BE49-F238E27FC236}">
                          <a16:creationId xmlns:a16="http://schemas.microsoft.com/office/drawing/2014/main" id="{BD245A05-B504-496B-8C70-50019F684E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244772">
                      <a:off x="2334" y="2241"/>
                      <a:ext cx="864" cy="872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73" name="Freeform 69">
                      <a:extLst>
                        <a:ext uri="{FF2B5EF4-FFF2-40B4-BE49-F238E27FC236}">
                          <a16:creationId xmlns:a16="http://schemas.microsoft.com/office/drawing/2014/main" id="{26CA59BE-290C-4D64-9CED-F31FB40A7F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9" y="2931"/>
                      <a:ext cx="804" cy="306"/>
                    </a:xfrm>
                    <a:custGeom>
                      <a:avLst/>
                      <a:gdLst>
                        <a:gd name="T0" fmla="*/ 804 w 804"/>
                        <a:gd name="T1" fmla="*/ 306 h 306"/>
                        <a:gd name="T2" fmla="*/ 222 w 804"/>
                        <a:gd name="T3" fmla="*/ 306 h 306"/>
                        <a:gd name="T4" fmla="*/ 0 w 804"/>
                        <a:gd name="T5" fmla="*/ 0 h 306"/>
                        <a:gd name="T6" fmla="*/ 804 w 804"/>
                        <a:gd name="T7" fmla="*/ 306 h 30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04"/>
                        <a:gd name="T13" fmla="*/ 0 h 306"/>
                        <a:gd name="T14" fmla="*/ 804 w 804"/>
                        <a:gd name="T15" fmla="*/ 306 h 30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04" h="306">
                          <a:moveTo>
                            <a:pt x="804" y="306"/>
                          </a:moveTo>
                          <a:lnTo>
                            <a:pt x="222" y="306"/>
                          </a:lnTo>
                          <a:lnTo>
                            <a:pt x="0" y="0"/>
                          </a:lnTo>
                          <a:lnTo>
                            <a:pt x="804" y="306"/>
                          </a:lnTo>
                          <a:close/>
                        </a:path>
                      </a:pathLst>
                    </a:custGeom>
                    <a:solidFill>
                      <a:srgbClr val="FFFF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7565" name="Group 70">
                    <a:extLst>
                      <a:ext uri="{FF2B5EF4-FFF2-40B4-BE49-F238E27FC236}">
                        <a16:creationId xmlns:a16="http://schemas.microsoft.com/office/drawing/2014/main" id="{CB5FCD19-1944-40C6-95E6-47EB88F5F1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15" y="3177"/>
                    <a:ext cx="549" cy="626"/>
                    <a:chOff x="4003" y="2622"/>
                    <a:chExt cx="1067" cy="1215"/>
                  </a:xfrm>
                </p:grpSpPr>
                <p:sp>
                  <p:nvSpPr>
                    <p:cNvPr id="107566" name="Rectangle 71">
                      <a:extLst>
                        <a:ext uri="{FF2B5EF4-FFF2-40B4-BE49-F238E27FC236}">
                          <a16:creationId xmlns:a16="http://schemas.microsoft.com/office/drawing/2014/main" id="{C02029FF-5046-4866-9E34-8602A40285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814971">
                      <a:off x="4003" y="2798"/>
                      <a:ext cx="373" cy="379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67" name="Rectangle 72">
                      <a:extLst>
                        <a:ext uri="{FF2B5EF4-FFF2-40B4-BE49-F238E27FC236}">
                          <a16:creationId xmlns:a16="http://schemas.microsoft.com/office/drawing/2014/main" id="{C5F50886-0DA1-4C58-B443-8615718D0B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6" y="3251"/>
                      <a:ext cx="586" cy="586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7568" name="Freeform 73">
                      <a:extLst>
                        <a:ext uri="{FF2B5EF4-FFF2-40B4-BE49-F238E27FC236}">
                          <a16:creationId xmlns:a16="http://schemas.microsoft.com/office/drawing/2014/main" id="{592D7DBA-5DED-4402-93F0-3AB0B372A8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4" y="2919"/>
                      <a:ext cx="585" cy="333"/>
                    </a:xfrm>
                    <a:custGeom>
                      <a:avLst/>
                      <a:gdLst>
                        <a:gd name="T0" fmla="*/ 585 w 585"/>
                        <a:gd name="T1" fmla="*/ 333 h 333"/>
                        <a:gd name="T2" fmla="*/ 0 w 585"/>
                        <a:gd name="T3" fmla="*/ 333 h 333"/>
                        <a:gd name="T4" fmla="*/ 195 w 585"/>
                        <a:gd name="T5" fmla="*/ 0 h 333"/>
                        <a:gd name="T6" fmla="*/ 585 w 585"/>
                        <a:gd name="T7" fmla="*/ 333 h 3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85"/>
                        <a:gd name="T13" fmla="*/ 0 h 333"/>
                        <a:gd name="T14" fmla="*/ 585 w 585"/>
                        <a:gd name="T15" fmla="*/ 333 h 3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85" h="333">
                          <a:moveTo>
                            <a:pt x="585" y="333"/>
                          </a:moveTo>
                          <a:lnTo>
                            <a:pt x="0" y="333"/>
                          </a:lnTo>
                          <a:lnTo>
                            <a:pt x="195" y="0"/>
                          </a:lnTo>
                          <a:lnTo>
                            <a:pt x="585" y="333"/>
                          </a:lnTo>
                          <a:close/>
                        </a:path>
                      </a:pathLst>
                    </a:custGeom>
                    <a:solidFill>
                      <a:srgbClr val="FFFF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569" name="Rectangle 74">
                      <a:extLst>
                        <a:ext uri="{FF2B5EF4-FFF2-40B4-BE49-F238E27FC236}">
                          <a16:creationId xmlns:a16="http://schemas.microsoft.com/office/drawing/2014/main" id="{C62C8949-B4F4-4343-B69C-B1B2529400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391528">
                      <a:off x="4553" y="2622"/>
                      <a:ext cx="517" cy="522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107550" name="Group 75">
                <a:extLst>
                  <a:ext uri="{FF2B5EF4-FFF2-40B4-BE49-F238E27FC236}">
                    <a16:creationId xmlns:a16="http://schemas.microsoft.com/office/drawing/2014/main" id="{0CCA36C3-0855-4DCC-B492-67665F228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1" y="1068"/>
                <a:ext cx="224" cy="2545"/>
                <a:chOff x="4791" y="1068"/>
                <a:chExt cx="224" cy="2545"/>
              </a:xfrm>
            </p:grpSpPr>
            <p:sp>
              <p:nvSpPr>
                <p:cNvPr id="107551" name="Oval 76">
                  <a:extLst>
                    <a:ext uri="{FF2B5EF4-FFF2-40B4-BE49-F238E27FC236}">
                      <a16:creationId xmlns:a16="http://schemas.microsoft.com/office/drawing/2014/main" id="{49DA96E9-2040-44F4-B8EB-95446FC45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2" y="2320"/>
                  <a:ext cx="35" cy="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52" name="Oval 77">
                  <a:extLst>
                    <a:ext uri="{FF2B5EF4-FFF2-40B4-BE49-F238E27FC236}">
                      <a16:creationId xmlns:a16="http://schemas.microsoft.com/office/drawing/2014/main" id="{C4A008E4-9F01-491F-AA43-2823469AB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0" y="3457"/>
                  <a:ext cx="35" cy="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53" name="Text Box 78">
                  <a:extLst>
                    <a:ext uri="{FF2B5EF4-FFF2-40B4-BE49-F238E27FC236}">
                      <a16:creationId xmlns:a16="http://schemas.microsoft.com/office/drawing/2014/main" id="{A7F8E9DA-7E0F-4626-879B-251515F300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91" y="3459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000"/>
                    <a:t>A</a:t>
                  </a:r>
                </a:p>
              </p:txBody>
            </p:sp>
            <p:sp>
              <p:nvSpPr>
                <p:cNvPr id="107554" name="Text Box 79">
                  <a:extLst>
                    <a:ext uri="{FF2B5EF4-FFF2-40B4-BE49-F238E27FC236}">
                      <a16:creationId xmlns:a16="http://schemas.microsoft.com/office/drawing/2014/main" id="{8A0F3F1A-55B5-44AD-8ACB-4ED0A45493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30" y="2379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000"/>
                    <a:t>A</a:t>
                  </a:r>
                </a:p>
              </p:txBody>
            </p:sp>
            <p:sp>
              <p:nvSpPr>
                <p:cNvPr id="107555" name="Text Box 80">
                  <a:extLst>
                    <a:ext uri="{FF2B5EF4-FFF2-40B4-BE49-F238E27FC236}">
                      <a16:creationId xmlns:a16="http://schemas.microsoft.com/office/drawing/2014/main" id="{E57B7400-3C12-4C0E-96AE-A43640F8DB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1" y="1068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000"/>
                    <a:t>A</a:t>
                  </a:r>
                </a:p>
              </p:txBody>
            </p:sp>
          </p:grpSp>
        </p:grpSp>
        <p:grpSp>
          <p:nvGrpSpPr>
            <p:cNvPr id="107539" name="Group 81">
              <a:extLst>
                <a:ext uri="{FF2B5EF4-FFF2-40B4-BE49-F238E27FC236}">
                  <a16:creationId xmlns:a16="http://schemas.microsoft.com/office/drawing/2014/main" id="{1B2A475C-1EAA-42B4-9824-407B9D13E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3" y="555"/>
              <a:ext cx="204" cy="2681"/>
              <a:chOff x="4593" y="555"/>
              <a:chExt cx="204" cy="2681"/>
            </a:xfrm>
          </p:grpSpPr>
          <p:grpSp>
            <p:nvGrpSpPr>
              <p:cNvPr id="107540" name="Group 82">
                <a:extLst>
                  <a:ext uri="{FF2B5EF4-FFF2-40B4-BE49-F238E27FC236}">
                    <a16:creationId xmlns:a16="http://schemas.microsoft.com/office/drawing/2014/main" id="{7EEAEDEE-7C6A-4D86-BF40-14D1EF890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26" y="555"/>
                <a:ext cx="159" cy="173"/>
                <a:chOff x="3006" y="3567"/>
                <a:chExt cx="159" cy="173"/>
              </a:xfrm>
            </p:grpSpPr>
            <p:sp>
              <p:nvSpPr>
                <p:cNvPr id="107547" name="Oval 83">
                  <a:extLst>
                    <a:ext uri="{FF2B5EF4-FFF2-40B4-BE49-F238E27FC236}">
                      <a16:creationId xmlns:a16="http://schemas.microsoft.com/office/drawing/2014/main" id="{87E83DC1-5272-48A2-AF8B-BECCEC51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3579"/>
                  <a:ext cx="150" cy="1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C3C39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48" name="Text Box 84">
                  <a:extLst>
                    <a:ext uri="{FF2B5EF4-FFF2-40B4-BE49-F238E27FC236}">
                      <a16:creationId xmlns:a16="http://schemas.microsoft.com/office/drawing/2014/main" id="{A70AC016-407B-437B-90AE-10CEA7BD57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6" y="3567"/>
                  <a:ext cx="15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>
                      <a:solidFill>
                        <a:srgbClr val="FF0066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07541" name="Group 85">
                <a:extLst>
                  <a:ext uri="{FF2B5EF4-FFF2-40B4-BE49-F238E27FC236}">
                    <a16:creationId xmlns:a16="http://schemas.microsoft.com/office/drawing/2014/main" id="{D9D97E36-FAB7-4962-BE88-BA05019BF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1836"/>
                <a:ext cx="195" cy="173"/>
                <a:chOff x="3009" y="3792"/>
                <a:chExt cx="195" cy="173"/>
              </a:xfrm>
            </p:grpSpPr>
            <p:sp>
              <p:nvSpPr>
                <p:cNvPr id="107545" name="Oval 86">
                  <a:extLst>
                    <a:ext uri="{FF2B5EF4-FFF2-40B4-BE49-F238E27FC236}">
                      <a16:creationId xmlns:a16="http://schemas.microsoft.com/office/drawing/2014/main" id="{1BC5530A-12C5-4AC1-9925-AE9A882B1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1" y="3804"/>
                  <a:ext cx="150" cy="1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C3C39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46" name="Text Box 87">
                  <a:extLst>
                    <a:ext uri="{FF2B5EF4-FFF2-40B4-BE49-F238E27FC236}">
                      <a16:creationId xmlns:a16="http://schemas.microsoft.com/office/drawing/2014/main" id="{23AD8CD0-4702-4EA4-8840-C29438FFBB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9" y="3792"/>
                  <a:ext cx="195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>
                      <a:solidFill>
                        <a:srgbClr val="FF0066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07542" name="Group 88">
                <a:extLst>
                  <a:ext uri="{FF2B5EF4-FFF2-40B4-BE49-F238E27FC236}">
                    <a16:creationId xmlns:a16="http://schemas.microsoft.com/office/drawing/2014/main" id="{30CE5E4B-6C43-4E39-8F8D-9AC17CCF5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2" y="3063"/>
                <a:ext cx="195" cy="173"/>
                <a:chOff x="3018" y="4047"/>
                <a:chExt cx="195" cy="173"/>
              </a:xfrm>
            </p:grpSpPr>
            <p:sp>
              <p:nvSpPr>
                <p:cNvPr id="107543" name="Oval 89">
                  <a:extLst>
                    <a:ext uri="{FF2B5EF4-FFF2-40B4-BE49-F238E27FC236}">
                      <a16:creationId xmlns:a16="http://schemas.microsoft.com/office/drawing/2014/main" id="{2985BF70-9935-43AD-87EC-3FA6F22D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4059"/>
                  <a:ext cx="150" cy="1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C3C39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44" name="Text Box 90">
                  <a:extLst>
                    <a:ext uri="{FF2B5EF4-FFF2-40B4-BE49-F238E27FC236}">
                      <a16:creationId xmlns:a16="http://schemas.microsoft.com/office/drawing/2014/main" id="{5D1DA0FB-1DC4-4BA8-B7B1-F0AB9F5934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8" y="4047"/>
                  <a:ext cx="195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200">
                      <a:solidFill>
                        <a:srgbClr val="FF0066"/>
                      </a:solidFill>
                    </a:rPr>
                    <a:t>3</a:t>
                  </a:r>
                </a:p>
              </p:txBody>
            </p:sp>
          </p:grpSp>
        </p:grpSp>
      </p:grpSp>
      <p:sp>
        <p:nvSpPr>
          <p:cNvPr id="4187" name="Text Box 91">
            <a:extLst>
              <a:ext uri="{FF2B5EF4-FFF2-40B4-BE49-F238E27FC236}">
                <a16:creationId xmlns:a16="http://schemas.microsoft.com/office/drawing/2014/main" id="{1420610F-56D3-4403-8643-528F8692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6067425"/>
            <a:ext cx="1800225" cy="304800"/>
          </a:xfrm>
          <a:prstGeom prst="rect">
            <a:avLst/>
          </a:prstGeom>
          <a:gradFill rotWithShape="0">
            <a:gsLst>
              <a:gs pos="0">
                <a:srgbClr val="A9A9A9"/>
              </a:gs>
              <a:gs pos="50000">
                <a:srgbClr val="FFFFFF"/>
              </a:gs>
              <a:gs pos="100000">
                <a:srgbClr val="A9A9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Pythagoras </a:t>
            </a:r>
            <a:r>
              <a:rPr lang="en-GB" altLang="en-US" sz="1400">
                <a:solidFill>
                  <a:srgbClr val="FF0066"/>
                </a:solidFill>
              </a:rPr>
              <a:t>+ a bit</a:t>
            </a:r>
          </a:p>
        </p:txBody>
      </p:sp>
      <p:sp>
        <p:nvSpPr>
          <p:cNvPr id="4188" name="Text Box 92">
            <a:extLst>
              <a:ext uri="{FF2B5EF4-FFF2-40B4-BE49-F238E27FC236}">
                <a16:creationId xmlns:a16="http://schemas.microsoft.com/office/drawing/2014/main" id="{8979AEF0-7D8A-4FE9-AB86-E2810DC0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6472238"/>
            <a:ext cx="1800225" cy="304800"/>
          </a:xfrm>
          <a:prstGeom prst="rect">
            <a:avLst/>
          </a:prstGeom>
          <a:gradFill rotWithShape="0">
            <a:gsLst>
              <a:gs pos="0">
                <a:srgbClr val="A9A9A9"/>
              </a:gs>
              <a:gs pos="50000">
                <a:srgbClr val="FFFFFF"/>
              </a:gs>
              <a:gs pos="100000">
                <a:srgbClr val="A9A9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Pythagoras </a:t>
            </a:r>
            <a:r>
              <a:rPr lang="en-GB" altLang="en-US" sz="1400">
                <a:solidFill>
                  <a:srgbClr val="FF0066"/>
                </a:solidFill>
              </a:rPr>
              <a:t>- a bit</a:t>
            </a:r>
          </a:p>
        </p:txBody>
      </p:sp>
      <p:sp>
        <p:nvSpPr>
          <p:cNvPr id="4189" name="Text Box 93">
            <a:extLst>
              <a:ext uri="{FF2B5EF4-FFF2-40B4-BE49-F238E27FC236}">
                <a16:creationId xmlns:a16="http://schemas.microsoft.com/office/drawing/2014/main" id="{A32CFA96-4FE3-4412-8ADC-F31B38E6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5705475"/>
            <a:ext cx="1800225" cy="304800"/>
          </a:xfrm>
          <a:prstGeom prst="rect">
            <a:avLst/>
          </a:prstGeom>
          <a:gradFill rotWithShape="0">
            <a:gsLst>
              <a:gs pos="0">
                <a:srgbClr val="A9A9A9"/>
              </a:gs>
              <a:gs pos="50000">
                <a:srgbClr val="FFFFFF"/>
              </a:gs>
              <a:gs pos="100000">
                <a:srgbClr val="A9A9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Pythagoras</a:t>
            </a:r>
            <a:endParaRPr lang="en-GB" altLang="en-US" sz="14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9" grpId="0" animBg="1" autoUpdateAnimBg="0"/>
      <p:bldP spid="4128" grpId="0" build="p" animBg="1" autoUpdateAnimBg="0"/>
      <p:bldP spid="4129" grpId="0" animBg="1" autoUpdateAnimBg="0"/>
      <p:bldP spid="4187" grpId="0" animBg="1" autoUpdateAnimBg="0"/>
      <p:bldP spid="4188" grpId="0" animBg="1" autoUpdateAnimBg="0"/>
      <p:bldP spid="418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6BB5F93-0E53-4917-9E46-99FC8E11BC4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774700"/>
            <a:ext cx="70866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GB" b="0"/>
              <a:t>The Three Ratios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DCB9B9B-7BBE-4F41-97CB-8A67A5ED9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8612" name="Text Box 3">
            <a:extLst>
              <a:ext uri="{FF2B5EF4-FFF2-40B4-BE49-F238E27FC236}">
                <a16:creationId xmlns:a16="http://schemas.microsoft.com/office/drawing/2014/main" id="{A9488A9E-3450-4948-A6C8-F2BC66A5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481513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FF"/>
                </a:solidFill>
                <a:latin typeface="Comic Sans MS"/>
                <a:cs typeface="+mn-cs"/>
              </a:rPr>
              <a:t>Cosine</a:t>
            </a:r>
          </a:p>
        </p:txBody>
      </p:sp>
      <p:sp>
        <p:nvSpPr>
          <p:cNvPr id="68613" name="Text Box 4">
            <a:extLst>
              <a:ext uri="{FF2B5EF4-FFF2-40B4-BE49-F238E27FC236}">
                <a16:creationId xmlns:a16="http://schemas.microsoft.com/office/drawing/2014/main" id="{A6CCDE1E-6F2A-4FB9-9FC1-DFCEAB2C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566737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FF00"/>
                </a:solidFill>
                <a:latin typeface="Comic Sans MS"/>
                <a:cs typeface="+mn-cs"/>
              </a:rPr>
              <a:t>Sine</a:t>
            </a:r>
          </a:p>
        </p:txBody>
      </p:sp>
      <p:sp>
        <p:nvSpPr>
          <p:cNvPr id="68614" name="Text Box 5">
            <a:extLst>
              <a:ext uri="{FF2B5EF4-FFF2-40B4-BE49-F238E27FC236}">
                <a16:creationId xmlns:a16="http://schemas.microsoft.com/office/drawing/2014/main" id="{876557E2-D807-4A8E-BBDE-A2DA946E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2193925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FFFF"/>
                </a:solidFill>
                <a:latin typeface="Comic Sans MS"/>
                <a:cs typeface="+mn-cs"/>
              </a:rPr>
              <a:t>Tangent</a:t>
            </a:r>
          </a:p>
        </p:txBody>
      </p:sp>
      <p:sp>
        <p:nvSpPr>
          <p:cNvPr id="68615" name="Text Box 6">
            <a:extLst>
              <a:ext uri="{FF2B5EF4-FFF2-40B4-BE49-F238E27FC236}">
                <a16:creationId xmlns:a16="http://schemas.microsoft.com/office/drawing/2014/main" id="{72BEEA9E-7A09-4160-A190-819908AA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19722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latin typeface="Comic Sans MS"/>
                <a:cs typeface="+mn-cs"/>
              </a:rPr>
              <a:t>Sine</a:t>
            </a:r>
          </a:p>
        </p:txBody>
      </p:sp>
      <p:sp>
        <p:nvSpPr>
          <p:cNvPr id="68616" name="Text Box 7">
            <a:extLst>
              <a:ext uri="{FF2B5EF4-FFF2-40B4-BE49-F238E27FC236}">
                <a16:creationId xmlns:a16="http://schemas.microsoft.com/office/drawing/2014/main" id="{1257C2F4-8A50-40A1-A755-F0916B22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FF00"/>
                </a:solidFill>
                <a:latin typeface="Comic Sans MS"/>
                <a:cs typeface="+mn-cs"/>
              </a:rPr>
              <a:t>Sine</a:t>
            </a:r>
          </a:p>
        </p:txBody>
      </p:sp>
      <p:sp>
        <p:nvSpPr>
          <p:cNvPr id="68617" name="Text Box 8">
            <a:extLst>
              <a:ext uri="{FF2B5EF4-FFF2-40B4-BE49-F238E27FC236}">
                <a16:creationId xmlns:a16="http://schemas.microsoft.com/office/drawing/2014/main" id="{EF760356-14B2-4EA8-8B0D-C573481A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4622800"/>
            <a:ext cx="1511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FFFF"/>
                </a:solidFill>
                <a:latin typeface="Comic Sans MS"/>
                <a:cs typeface="+mn-cs"/>
              </a:rPr>
              <a:t>Tangent</a:t>
            </a:r>
          </a:p>
        </p:txBody>
      </p:sp>
      <p:sp>
        <p:nvSpPr>
          <p:cNvPr id="68618" name="Text Box 9">
            <a:extLst>
              <a:ext uri="{FF2B5EF4-FFF2-40B4-BE49-F238E27FC236}">
                <a16:creationId xmlns:a16="http://schemas.microsoft.com/office/drawing/2014/main" id="{A59B7710-E308-49BD-92B4-1FB73D55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23034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FF"/>
                </a:solidFill>
                <a:latin typeface="Comic Sans MS"/>
                <a:cs typeface="+mn-cs"/>
              </a:rPr>
              <a:t>Cosine</a:t>
            </a:r>
          </a:p>
        </p:txBody>
      </p:sp>
      <p:sp>
        <p:nvSpPr>
          <p:cNvPr id="68619" name="Text Box 10">
            <a:extLst>
              <a:ext uri="{FF2B5EF4-FFF2-40B4-BE49-F238E27FC236}">
                <a16:creationId xmlns:a16="http://schemas.microsoft.com/office/drawing/2014/main" id="{529BBAAC-4D74-4CD7-9C88-FE7B9DD7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811588"/>
            <a:ext cx="248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FF"/>
                </a:solidFill>
                <a:latin typeface="Comic Sans MS"/>
                <a:cs typeface="+mn-cs"/>
              </a:rPr>
              <a:t>Cosine</a:t>
            </a:r>
          </a:p>
        </p:txBody>
      </p:sp>
      <p:sp>
        <p:nvSpPr>
          <p:cNvPr id="68620" name="Text Box 11">
            <a:extLst>
              <a:ext uri="{FF2B5EF4-FFF2-40B4-BE49-F238E27FC236}">
                <a16:creationId xmlns:a16="http://schemas.microsoft.com/office/drawing/2014/main" id="{F2DF3532-986E-448E-BCA6-E67527EA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692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latin typeface="Comic Sans MS"/>
                <a:cs typeface="+mn-cs"/>
              </a:rPr>
              <a:t>Sine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B5BD8650-B537-4B42-B003-69D46BCDF97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+mn-cs"/>
              </a:rPr>
              <a:t>www.mathsrevision.com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D1FBB36B-E668-4A64-BF15-31AF4697BD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960" y="3196418"/>
            <a:ext cx="763864" cy="76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TICK.jpg">
            <a:extLst>
              <a:ext uri="{FF2B5EF4-FFF2-40B4-BE49-F238E27FC236}">
                <a16:creationId xmlns:a16="http://schemas.microsoft.com/office/drawing/2014/main" id="{DD3E96FC-AEAA-47F4-99E1-4AB92673CA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134" y="4206352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TICK.jpg">
            <a:extLst>
              <a:ext uri="{FF2B5EF4-FFF2-40B4-BE49-F238E27FC236}">
                <a16:creationId xmlns:a16="http://schemas.microsoft.com/office/drawing/2014/main" id="{5886D523-2B41-4F7B-AC43-65077D9584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8830" y="2598191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17" name="TextBox 18">
            <a:extLst>
              <a:ext uri="{FF2B5EF4-FFF2-40B4-BE49-F238E27FC236}">
                <a16:creationId xmlns:a16="http://schemas.microsoft.com/office/drawing/2014/main" id="{AB1BFAD5-9D66-469B-B590-E1291C52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828800"/>
            <a:ext cx="138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opposite</a:t>
            </a:r>
          </a:p>
        </p:txBody>
      </p:sp>
      <p:sp>
        <p:nvSpPr>
          <p:cNvPr id="76818" name="TextBox 19">
            <a:extLst>
              <a:ext uri="{FF2B5EF4-FFF2-40B4-BE49-F238E27FC236}">
                <a16:creationId xmlns:a16="http://schemas.microsoft.com/office/drawing/2014/main" id="{944C866B-7E81-4773-8FD3-13EA6E98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5461000"/>
            <a:ext cx="138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opposite</a:t>
            </a:r>
          </a:p>
        </p:txBody>
      </p:sp>
      <p:sp>
        <p:nvSpPr>
          <p:cNvPr id="76819" name="TextBox 20">
            <a:extLst>
              <a:ext uri="{FF2B5EF4-FFF2-40B4-BE49-F238E27FC236}">
                <a16:creationId xmlns:a16="http://schemas.microsoft.com/office/drawing/2014/main" id="{508EB7EB-05DA-4016-9955-165C4A77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5597525"/>
            <a:ext cx="1385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opposite</a:t>
            </a:r>
          </a:p>
        </p:txBody>
      </p:sp>
      <p:sp>
        <p:nvSpPr>
          <p:cNvPr id="76820" name="TextBox 21">
            <a:extLst>
              <a:ext uri="{FF2B5EF4-FFF2-40B4-BE49-F238E27FC236}">
                <a16:creationId xmlns:a16="http://schemas.microsoft.com/office/drawing/2014/main" id="{12577452-0A93-498D-B4FB-DCA23C75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1735138"/>
            <a:ext cx="143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adjacent</a:t>
            </a:r>
          </a:p>
        </p:txBody>
      </p:sp>
      <p:sp>
        <p:nvSpPr>
          <p:cNvPr id="76821" name="TextBox 22">
            <a:extLst>
              <a:ext uri="{FF2B5EF4-FFF2-40B4-BE49-F238E27FC236}">
                <a16:creationId xmlns:a16="http://schemas.microsoft.com/office/drawing/2014/main" id="{BD95F911-1AF7-4981-9AAC-CA3A6E48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143250"/>
            <a:ext cx="143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adjacent</a:t>
            </a:r>
          </a:p>
        </p:txBody>
      </p:sp>
      <p:sp>
        <p:nvSpPr>
          <p:cNvPr id="76822" name="TextBox 23">
            <a:extLst>
              <a:ext uri="{FF2B5EF4-FFF2-40B4-BE49-F238E27FC236}">
                <a16:creationId xmlns:a16="http://schemas.microsoft.com/office/drawing/2014/main" id="{AF158C1D-5F88-43B1-9FF4-348EAEDA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719513"/>
            <a:ext cx="1436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adjacent</a:t>
            </a:r>
          </a:p>
        </p:txBody>
      </p:sp>
      <p:sp>
        <p:nvSpPr>
          <p:cNvPr id="76823" name="TextBox 24">
            <a:extLst>
              <a:ext uri="{FF2B5EF4-FFF2-40B4-BE49-F238E27FC236}">
                <a16:creationId xmlns:a16="http://schemas.microsoft.com/office/drawing/2014/main" id="{82EAFFA9-570D-481A-9CD4-3CEC2C08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916238"/>
            <a:ext cx="180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hypotenuse</a:t>
            </a:r>
          </a:p>
        </p:txBody>
      </p:sp>
      <p:sp>
        <p:nvSpPr>
          <p:cNvPr id="76824" name="TextBox 25">
            <a:extLst>
              <a:ext uri="{FF2B5EF4-FFF2-40B4-BE49-F238E27FC236}">
                <a16:creationId xmlns:a16="http://schemas.microsoft.com/office/drawing/2014/main" id="{9FC88D11-3099-41B0-9716-F3DE2AF0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4924425"/>
            <a:ext cx="180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hypotenuse</a:t>
            </a:r>
          </a:p>
        </p:txBody>
      </p:sp>
      <p:sp>
        <p:nvSpPr>
          <p:cNvPr id="76825" name="TextBox 26">
            <a:extLst>
              <a:ext uri="{FF2B5EF4-FFF2-40B4-BE49-F238E27FC236}">
                <a16:creationId xmlns:a16="http://schemas.microsoft.com/office/drawing/2014/main" id="{584518D5-2918-46C0-BD0E-6EB73F73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6142038"/>
            <a:ext cx="1801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FF"/>
                </a:solidFill>
                <a:cs typeface="+mn-cs"/>
              </a:rPr>
              <a:t>hypotenuse</a:t>
            </a:r>
          </a:p>
        </p:txBody>
      </p:sp>
      <p:pic>
        <p:nvPicPr>
          <p:cNvPr id="28" name="Picture 27" descr="TICK.jpg">
            <a:extLst>
              <a:ext uri="{FF2B5EF4-FFF2-40B4-BE49-F238E27FC236}">
                <a16:creationId xmlns:a16="http://schemas.microsoft.com/office/drawing/2014/main" id="{7184B04E-923D-4BD2-BA46-9289A45D3E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865" y="4699946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TICK.jpg">
            <a:extLst>
              <a:ext uri="{FF2B5EF4-FFF2-40B4-BE49-F238E27FC236}">
                <a16:creationId xmlns:a16="http://schemas.microsoft.com/office/drawing/2014/main" id="{D14D6941-2307-4D73-B1DC-794E49F41D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3623" y="3132728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question mark.jpg">
            <a:extLst>
              <a:ext uri="{FF2B5EF4-FFF2-40B4-BE49-F238E27FC236}">
                <a16:creationId xmlns:a16="http://schemas.microsoft.com/office/drawing/2014/main" id="{603BB003-B126-4064-9082-C60ED5E24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043" y="2232891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question mark.jpg">
            <a:extLst>
              <a:ext uri="{FF2B5EF4-FFF2-40B4-BE49-F238E27FC236}">
                <a16:creationId xmlns:a16="http://schemas.microsoft.com/office/drawing/2014/main" id="{0E34ECE9-744A-423D-B3E0-67D8FFAA31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3727" y="4405160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question mark.jpg">
            <a:extLst>
              <a:ext uri="{FF2B5EF4-FFF2-40B4-BE49-F238E27FC236}">
                <a16:creationId xmlns:a16="http://schemas.microsoft.com/office/drawing/2014/main" id="{591BCF0C-A862-4A16-B244-357C050CFF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2861" y="5062527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question mark.jpg">
            <a:extLst>
              <a:ext uri="{FF2B5EF4-FFF2-40B4-BE49-F238E27FC236}">
                <a16:creationId xmlns:a16="http://schemas.microsoft.com/office/drawing/2014/main" id="{7BB68E81-3980-4033-9773-B6814391F0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393" y="5992850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question mark.jpg">
            <a:extLst>
              <a:ext uri="{FF2B5EF4-FFF2-40B4-BE49-F238E27FC236}">
                <a16:creationId xmlns:a16="http://schemas.microsoft.com/office/drawing/2014/main" id="{22EFAE80-759E-4C9F-A98A-E52EC9409D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984" y="1928092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question mark.jpg">
            <a:extLst>
              <a:ext uri="{FF2B5EF4-FFF2-40B4-BE49-F238E27FC236}">
                <a16:creationId xmlns:a16="http://schemas.microsoft.com/office/drawing/2014/main" id="{9BDAB775-C895-441B-B606-4B20E7637B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4" y="5806331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question mark.jpg">
            <a:extLst>
              <a:ext uri="{FF2B5EF4-FFF2-40B4-BE49-F238E27FC236}">
                <a16:creationId xmlns:a16="http://schemas.microsoft.com/office/drawing/2014/main" id="{5B2F21CD-4B54-4A81-8FB4-E7C92D59C0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9119" y="1796163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1F6EC598-8A62-44CD-AD20-DDD0D7E4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B5C7668-BB71-436C-A329-826657D2C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76650"/>
            <a:ext cx="4191000" cy="400050"/>
          </a:xfrm>
          <a:prstGeom prst="rect">
            <a:avLst/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80808"/>
                </a:solidFill>
              </a:rPr>
              <a:t>a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r>
              <a:rPr lang="en-GB" altLang="en-US">
                <a:solidFill>
                  <a:srgbClr val="080808"/>
                </a:solidFill>
              </a:rPr>
              <a:t> = b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r>
              <a:rPr lang="en-GB" altLang="en-US">
                <a:solidFill>
                  <a:srgbClr val="080808"/>
                </a:solidFill>
              </a:rPr>
              <a:t> + c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r>
              <a:rPr lang="en-GB" altLang="en-US">
                <a:solidFill>
                  <a:srgbClr val="080808"/>
                </a:solidFill>
              </a:rPr>
              <a:t> – 2bcCosA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7DC920B5-DB01-43BA-8DC5-0FA6A8CEB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572000"/>
            <a:ext cx="4057650" cy="14414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200" dirty="0">
                <a:cs typeface="Arial" charset="0"/>
              </a:rPr>
              <a:t>Applying the same method as earlier to the other sides produce similar formulae for </a:t>
            </a:r>
            <a:r>
              <a:rPr lang="en-GB" sz="2200" b="1" dirty="0">
                <a:solidFill>
                  <a:schemeClr val="accent2"/>
                </a:solidFill>
                <a:cs typeface="Arial" charset="0"/>
              </a:rPr>
              <a:t>b</a:t>
            </a:r>
            <a:r>
              <a:rPr lang="en-GB" sz="2200" dirty="0">
                <a:cs typeface="Arial" charset="0"/>
              </a:rPr>
              <a:t> and </a:t>
            </a:r>
            <a:r>
              <a:rPr lang="en-GB" sz="2200" b="1" dirty="0">
                <a:solidFill>
                  <a:schemeClr val="accent2"/>
                </a:solidFill>
                <a:cs typeface="Arial" charset="0"/>
              </a:rPr>
              <a:t>c</a:t>
            </a:r>
            <a:r>
              <a:rPr lang="en-GB" sz="2200" dirty="0">
                <a:cs typeface="Arial" charset="0"/>
              </a:rPr>
              <a:t>. namely: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006D2E9D-2129-42A1-A274-032FC62E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295900"/>
            <a:ext cx="4191000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080808"/>
                </a:solidFill>
                <a:cs typeface="Arial" charset="0"/>
              </a:rPr>
              <a:t>b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= a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+ c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– 2acCosB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802C4491-7CE7-4E02-851D-25172EA3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4191000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080808"/>
                </a:solidFill>
                <a:cs typeface="Arial" charset="0"/>
              </a:rPr>
              <a:t>c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= a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+ b</a:t>
            </a:r>
            <a:r>
              <a:rPr lang="en-GB" baseline="30000" dirty="0">
                <a:solidFill>
                  <a:srgbClr val="080808"/>
                </a:solidFill>
                <a:cs typeface="Arial" charset="0"/>
              </a:rPr>
              <a:t>2</a:t>
            </a:r>
            <a:r>
              <a:rPr lang="en-GB" dirty="0">
                <a:solidFill>
                  <a:srgbClr val="080808"/>
                </a:solidFill>
                <a:cs typeface="Arial" charset="0"/>
              </a:rPr>
              <a:t> – 2abCosC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4A1B853-A69F-4823-9B4E-4A9D27BD74F4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495300"/>
            <a:ext cx="8305800" cy="4797425"/>
            <a:chOff x="216" y="312"/>
            <a:chExt cx="5232" cy="3022"/>
          </a:xfrm>
        </p:grpSpPr>
        <p:grpSp>
          <p:nvGrpSpPr>
            <p:cNvPr id="108552" name="Group 7">
              <a:extLst>
                <a:ext uri="{FF2B5EF4-FFF2-40B4-BE49-F238E27FC236}">
                  <a16:creationId xmlns:a16="http://schemas.microsoft.com/office/drawing/2014/main" id="{007F5E5C-FD9B-4583-9A8D-7A1231A51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" y="1740"/>
              <a:ext cx="2220" cy="1594"/>
              <a:chOff x="0" y="1404"/>
              <a:chExt cx="2220" cy="1594"/>
            </a:xfrm>
          </p:grpSpPr>
          <p:sp>
            <p:nvSpPr>
              <p:cNvPr id="108556" name="Freeform 8">
                <a:extLst>
                  <a:ext uri="{FF2B5EF4-FFF2-40B4-BE49-F238E27FC236}">
                    <a16:creationId xmlns:a16="http://schemas.microsoft.com/office/drawing/2014/main" id="{2B26EF4E-B469-4D74-BB5E-B6F60E78B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668"/>
                <a:ext cx="1759" cy="1080"/>
              </a:xfrm>
              <a:custGeom>
                <a:avLst/>
                <a:gdLst>
                  <a:gd name="T0" fmla="*/ 0 w 1368"/>
                  <a:gd name="T1" fmla="*/ 449699 h 840"/>
                  <a:gd name="T2" fmla="*/ 734046 w 1368"/>
                  <a:gd name="T3" fmla="*/ 449699 h 840"/>
                  <a:gd name="T4" fmla="*/ 251048 w 1368"/>
                  <a:gd name="T5" fmla="*/ 0 h 840"/>
                  <a:gd name="T6" fmla="*/ 0 w 1368"/>
                  <a:gd name="T7" fmla="*/ 449699 h 8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8"/>
                  <a:gd name="T13" fmla="*/ 0 h 840"/>
                  <a:gd name="T14" fmla="*/ 1368 w 1368"/>
                  <a:gd name="T15" fmla="*/ 840 h 8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8" h="840">
                    <a:moveTo>
                      <a:pt x="0" y="840"/>
                    </a:moveTo>
                    <a:lnTo>
                      <a:pt x="1368" y="840"/>
                    </a:lnTo>
                    <a:lnTo>
                      <a:pt x="468" y="0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7" name="Text Box 9">
                <a:extLst>
                  <a:ext uri="{FF2B5EF4-FFF2-40B4-BE49-F238E27FC236}">
                    <a16:creationId xmlns:a16="http://schemas.microsoft.com/office/drawing/2014/main" id="{3A24A273-BD41-452B-BF55-74F872642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0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  <p:sp>
            <p:nvSpPr>
              <p:cNvPr id="108558" name="Text Box 10">
                <a:extLst>
                  <a:ext uri="{FF2B5EF4-FFF2-40B4-BE49-F238E27FC236}">
                    <a16:creationId xmlns:a16="http://schemas.microsoft.com/office/drawing/2014/main" id="{18EB9D2D-A7DD-4B57-895E-2EF097152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" y="14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108559" name="Text Box 11">
                <a:extLst>
                  <a:ext uri="{FF2B5EF4-FFF2-40B4-BE49-F238E27FC236}">
                    <a16:creationId xmlns:a16="http://schemas.microsoft.com/office/drawing/2014/main" id="{DA401E5F-F5E3-4DC7-88E0-AC2B0E009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8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  <p:sp>
            <p:nvSpPr>
              <p:cNvPr id="108560" name="Text Box 12">
                <a:extLst>
                  <a:ext uri="{FF2B5EF4-FFF2-40B4-BE49-F238E27FC236}">
                    <a16:creationId xmlns:a16="http://schemas.microsoft.com/office/drawing/2014/main" id="{8AAA2E6D-662C-4083-8D1A-5DC667640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" y="198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a</a:t>
                </a:r>
              </a:p>
            </p:txBody>
          </p:sp>
          <p:sp>
            <p:nvSpPr>
              <p:cNvPr id="108561" name="Text Box 13">
                <a:extLst>
                  <a:ext uri="{FF2B5EF4-FFF2-40B4-BE49-F238E27FC236}">
                    <a16:creationId xmlns:a16="http://schemas.microsoft.com/office/drawing/2014/main" id="{5F499518-3672-4F8C-B19C-26DA43F2C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" y="2748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b</a:t>
                </a:r>
              </a:p>
            </p:txBody>
          </p:sp>
          <p:sp>
            <p:nvSpPr>
              <p:cNvPr id="108562" name="Text Box 14">
                <a:extLst>
                  <a:ext uri="{FF2B5EF4-FFF2-40B4-BE49-F238E27FC236}">
                    <a16:creationId xmlns:a16="http://schemas.microsoft.com/office/drawing/2014/main" id="{DAF5E4CF-2A07-4017-BD11-FC44EF42D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" y="2004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108553" name="Group 15">
              <a:extLst>
                <a:ext uri="{FF2B5EF4-FFF2-40B4-BE49-F238E27FC236}">
                  <a16:creationId xmlns:a16="http://schemas.microsoft.com/office/drawing/2014/main" id="{0BA0EBFB-1C69-466B-BFB5-113C9CAC9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" y="312"/>
              <a:ext cx="5172" cy="1372"/>
              <a:chOff x="216" y="312"/>
              <a:chExt cx="5172" cy="1372"/>
            </a:xfrm>
          </p:grpSpPr>
          <p:sp>
            <p:nvSpPr>
              <p:cNvPr id="108554" name="Text Box 16">
                <a:extLst>
                  <a:ext uri="{FF2B5EF4-FFF2-40B4-BE49-F238E27FC236}">
                    <a16:creationId xmlns:a16="http://schemas.microsoft.com/office/drawing/2014/main" id="{0DAA3E77-FF5D-493A-B8DE-7D92DFC5E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" y="312"/>
                <a:ext cx="1668" cy="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bg1"/>
                    </a:solidFill>
                  </a:rPr>
                  <a:t>The Cosine Rule</a:t>
                </a:r>
              </a:p>
            </p:txBody>
          </p:sp>
          <p:sp>
            <p:nvSpPr>
              <p:cNvPr id="108555" name="Text Box 17">
                <a:extLst>
                  <a:ext uri="{FF2B5EF4-FFF2-40B4-BE49-F238E27FC236}">
                    <a16:creationId xmlns:a16="http://schemas.microsoft.com/office/drawing/2014/main" id="{6E31D5B1-C86D-4FA0-9A0C-0829F819F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" y="660"/>
                <a:ext cx="5172" cy="1024"/>
              </a:xfrm>
              <a:prstGeom prst="rect">
                <a:avLst/>
              </a:prstGeom>
              <a:gradFill rotWithShape="0">
                <a:gsLst>
                  <a:gs pos="0">
                    <a:srgbClr val="A9A9A9"/>
                  </a:gs>
                  <a:gs pos="50000">
                    <a:srgbClr val="FFFFFF"/>
                  </a:gs>
                  <a:gs pos="100000">
                    <a:srgbClr val="A9A9A9"/>
                  </a:gs>
                </a:gsLst>
                <a:lin ang="5400000" scaled="1"/>
              </a:gra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marL="457200" indent="-4572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The Cosine rule can be used to find: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1</a:t>
                </a:r>
                <a:r>
                  <a:rPr lang="en-GB" altLang="en-US"/>
                  <a:t>.   An </a:t>
                </a:r>
                <a:r>
                  <a:rPr lang="en-GB" altLang="en-US">
                    <a:solidFill>
                      <a:schemeClr val="accent2"/>
                    </a:solidFill>
                  </a:rPr>
                  <a:t>unknown side</a:t>
                </a:r>
                <a:r>
                  <a:rPr lang="en-GB" altLang="en-US"/>
                  <a:t> when </a:t>
                </a:r>
                <a:r>
                  <a:rPr lang="en-GB" altLang="en-US">
                    <a:solidFill>
                      <a:srgbClr val="FF0066"/>
                    </a:solidFill>
                  </a:rPr>
                  <a:t>two sides</a:t>
                </a:r>
                <a:r>
                  <a:rPr lang="en-GB" altLang="en-US"/>
                  <a:t> of the triangle and the </a:t>
                </a:r>
                <a:r>
                  <a:rPr lang="en-GB" altLang="en-US">
                    <a:solidFill>
                      <a:srgbClr val="FF0066"/>
                    </a:solidFill>
                  </a:rPr>
                  <a:t>included angle</a:t>
                </a:r>
                <a:r>
                  <a:rPr lang="en-GB" altLang="en-US"/>
                  <a:t> are given (SAS).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2</a:t>
                </a:r>
                <a:r>
                  <a:rPr lang="en-GB" altLang="en-US"/>
                  <a:t>.   An </a:t>
                </a:r>
                <a:r>
                  <a:rPr lang="en-GB" altLang="en-US">
                    <a:solidFill>
                      <a:schemeClr val="accent2"/>
                    </a:solidFill>
                  </a:rPr>
                  <a:t>unknown angle</a:t>
                </a:r>
                <a:r>
                  <a:rPr lang="en-GB" altLang="en-US"/>
                  <a:t> when </a:t>
                </a:r>
                <a:r>
                  <a:rPr lang="en-GB" altLang="en-US">
                    <a:solidFill>
                      <a:srgbClr val="FF0066"/>
                    </a:solidFill>
                  </a:rPr>
                  <a:t>3 sides</a:t>
                </a:r>
                <a:r>
                  <a:rPr lang="en-GB" altLang="en-US"/>
                  <a:t> are given (SSS).</a:t>
                </a:r>
              </a:p>
            </p:txBody>
          </p:sp>
        </p:grpSp>
      </p:grpSp>
      <p:sp>
        <p:nvSpPr>
          <p:cNvPr id="5138" name="Text Box 18">
            <a:extLst>
              <a:ext uri="{FF2B5EF4-FFF2-40B4-BE49-F238E27FC236}">
                <a16:creationId xmlns:a16="http://schemas.microsoft.com/office/drawing/2014/main" id="{75A61DC6-C15F-465B-B2FB-D97B6DE4D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71800"/>
            <a:ext cx="3600450" cy="4270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200">
                <a:cs typeface="Arial" charset="0"/>
              </a:rPr>
              <a:t>Finding an unknown side.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nimBg="1" autoUpdateAnimBg="0"/>
      <p:bldP spid="5124" grpId="0" animBg="1" autoUpdateAnimBg="0"/>
      <p:bldP spid="5125" grpId="0" animBg="1" autoUpdateAnimBg="0"/>
      <p:bldP spid="513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0470FA76-1942-4207-9385-521D0194F91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41154F-5B0D-4391-BEA4-BE0E692D3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357B3AA-8457-46B8-A1C2-19F8A23C44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Cosine Rule</a:t>
            </a:r>
          </a:p>
        </p:txBody>
      </p:sp>
      <p:pic>
        <p:nvPicPr>
          <p:cNvPr id="109573" name="Picture 3" descr="scottishflag">
            <a:extLst>
              <a:ext uri="{FF2B5EF4-FFF2-40B4-BE49-F238E27FC236}">
                <a16:creationId xmlns:a16="http://schemas.microsoft.com/office/drawing/2014/main" id="{B6E59EE6-449A-4D05-8EA0-A07AA93958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 descr="Office Objects 0572">
            <a:extLst>
              <a:ext uri="{FF2B5EF4-FFF2-40B4-BE49-F238E27FC236}">
                <a16:creationId xmlns:a16="http://schemas.microsoft.com/office/drawing/2014/main" id="{469A9B29-B28B-4BCA-ABCD-82829D08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Text Box 5">
            <a:extLst>
              <a:ext uri="{FF2B5EF4-FFF2-40B4-BE49-F238E27FC236}">
                <a16:creationId xmlns:a16="http://schemas.microsoft.com/office/drawing/2014/main" id="{B6D42035-4CC5-4AA5-B706-3847005E30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9576" name="TextBox 22">
            <a:extLst>
              <a:ext uri="{FF2B5EF4-FFF2-40B4-BE49-F238E27FC236}">
                <a16:creationId xmlns:a16="http://schemas.microsoft.com/office/drawing/2014/main" id="{B57F7899-8F93-40AF-BB85-DE571ADA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09577" name="TextBox 36">
            <a:extLst>
              <a:ext uri="{FF2B5EF4-FFF2-40B4-BE49-F238E27FC236}">
                <a16:creationId xmlns:a16="http://schemas.microsoft.com/office/drawing/2014/main" id="{005A5D1D-E7A4-404D-88AF-D9829554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2017713"/>
            <a:ext cx="688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How to determine when to use the </a:t>
            </a:r>
            <a:r>
              <a:rPr lang="en-GB" altLang="en-US" sz="2400"/>
              <a:t>Cosine Rule</a:t>
            </a:r>
            <a:r>
              <a:rPr lang="en-GB" altLang="en-US" sz="2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09578" name="TextBox 19">
            <a:extLst>
              <a:ext uri="{FF2B5EF4-FFF2-40B4-BE49-F238E27FC236}">
                <a16:creationId xmlns:a16="http://schemas.microsoft.com/office/drawing/2014/main" id="{47859B03-CF17-42E1-B422-3ADB424F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F2976-BC5E-40C3-BFD1-E69D449A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135313"/>
            <a:ext cx="478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1. Do you know ALL the lengths.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751FA4-198B-4C57-9EB3-375BBE6C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143375"/>
            <a:ext cx="719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2. Do you know 2 sides and the </a:t>
            </a:r>
            <a:r>
              <a:rPr lang="en-GB" altLang="en-US" sz="2400">
                <a:solidFill>
                  <a:srgbClr val="FFFF00"/>
                </a:solidFill>
              </a:rPr>
              <a:t>angle in between</a:t>
            </a:r>
            <a:r>
              <a:rPr lang="en-GB" altLang="en-US" sz="2400"/>
              <a:t>. 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B2AB573F-E952-465A-B88E-E0418E0832AE}"/>
              </a:ext>
            </a:extLst>
          </p:cNvPr>
          <p:cNvSpPr/>
          <p:nvPr/>
        </p:nvSpPr>
        <p:spPr>
          <a:xfrm>
            <a:off x="6415088" y="3482975"/>
            <a:ext cx="1379537" cy="7112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98C5A5-01CC-4345-B689-F11A5696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629025"/>
            <a:ext cx="696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736D32-C1D0-4F0C-96DD-1947FFA8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4833938"/>
            <a:ext cx="7208837" cy="460375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If YES to any of the questions then </a:t>
            </a:r>
            <a:r>
              <a:rPr lang="en-GB" altLang="en-US" sz="2400"/>
              <a:t>Cosine Rule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58E37B-4E6F-45AA-9CBD-418FA62E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565775"/>
            <a:ext cx="4252912" cy="461963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Otherwise use the </a:t>
            </a:r>
            <a:r>
              <a:rPr lang="en-GB" altLang="en-US" sz="2400"/>
              <a:t>Sine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C8EDC-60A6-42E3-A917-FF61490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633663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u="sng">
                <a:solidFill>
                  <a:srgbClr val="FFFF00"/>
                </a:solidFill>
              </a:rPr>
              <a:t>Two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1" grpId="0" animBg="1"/>
      <p:bldP spid="33" grpId="0"/>
      <p:bldP spid="35" grpId="0" animBg="1"/>
      <p:bldP spid="36" grpId="0" animBg="1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111B8A7-C077-46B2-88B3-13CCF0B75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3913" y="708025"/>
            <a:ext cx="5162550" cy="4572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Using The Cosine Rule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065BF225-C9D9-477D-8831-20C2A384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1868488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Example 1 : Find the unknown side in the triangle below:</a:t>
            </a:r>
          </a:p>
        </p:txBody>
      </p:sp>
      <p:grpSp>
        <p:nvGrpSpPr>
          <p:cNvPr id="110596" name="Group 45">
            <a:extLst>
              <a:ext uri="{FF2B5EF4-FFF2-40B4-BE49-F238E27FC236}">
                <a16:creationId xmlns:a16="http://schemas.microsoft.com/office/drawing/2014/main" id="{05BA9043-91D7-42D6-AD57-B6B7EB34161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420938"/>
            <a:ext cx="3276600" cy="1600200"/>
            <a:chOff x="1008" y="1440"/>
            <a:chExt cx="2064" cy="1008"/>
          </a:xfrm>
        </p:grpSpPr>
        <p:grpSp>
          <p:nvGrpSpPr>
            <p:cNvPr id="110629" name="Group 8">
              <a:extLst>
                <a:ext uri="{FF2B5EF4-FFF2-40B4-BE49-F238E27FC236}">
                  <a16:creationId xmlns:a16="http://schemas.microsoft.com/office/drawing/2014/main" id="{6985070E-1112-4210-9DF8-701E07255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440"/>
              <a:ext cx="2064" cy="624"/>
              <a:chOff x="1008" y="1440"/>
              <a:chExt cx="2064" cy="624"/>
            </a:xfrm>
          </p:grpSpPr>
          <p:sp>
            <p:nvSpPr>
              <p:cNvPr id="110634" name="Line 5">
                <a:extLst>
                  <a:ext uri="{FF2B5EF4-FFF2-40B4-BE49-F238E27FC236}">
                    <a16:creationId xmlns:a16="http://schemas.microsoft.com/office/drawing/2014/main" id="{BCEF92FF-5C1F-4133-88E3-E3702760D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440"/>
                <a:ext cx="768" cy="62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0635" name="Line 6">
                <a:extLst>
                  <a:ext uri="{FF2B5EF4-FFF2-40B4-BE49-F238E27FC236}">
                    <a16:creationId xmlns:a16="http://schemas.microsoft.com/office/drawing/2014/main" id="{C75A2DD1-820A-47F3-8532-F0BB9BD2C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206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0636" name="Line 7">
                <a:extLst>
                  <a:ext uri="{FF2B5EF4-FFF2-40B4-BE49-F238E27FC236}">
                    <a16:creationId xmlns:a16="http://schemas.microsoft.com/office/drawing/2014/main" id="{5F552E8D-79B4-4583-96D3-68806B178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296" cy="62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0630" name="Text Box 9">
              <a:extLst>
                <a:ext uri="{FF2B5EF4-FFF2-40B4-BE49-F238E27FC236}">
                  <a16:creationId xmlns:a16="http://schemas.microsoft.com/office/drawing/2014/main" id="{BB76579D-618E-4826-9C56-8C0E9D074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4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L</a:t>
              </a:r>
            </a:p>
          </p:txBody>
        </p:sp>
        <p:sp>
          <p:nvSpPr>
            <p:cNvPr id="110631" name="Text Box 10">
              <a:extLst>
                <a:ext uri="{FF2B5EF4-FFF2-40B4-BE49-F238E27FC236}">
                  <a16:creationId xmlns:a16="http://schemas.microsoft.com/office/drawing/2014/main" id="{2383D47D-A609-49E8-A72A-792A407DA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48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5m</a:t>
              </a:r>
            </a:p>
          </p:txBody>
        </p:sp>
        <p:sp>
          <p:nvSpPr>
            <p:cNvPr id="110632" name="Text Box 11">
              <a:extLst>
                <a:ext uri="{FF2B5EF4-FFF2-40B4-BE49-F238E27FC236}">
                  <a16:creationId xmlns:a16="http://schemas.microsoft.com/office/drawing/2014/main" id="{3D65C37F-8821-4D80-95E1-EE6D8E5BA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1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12m</a:t>
              </a:r>
            </a:p>
          </p:txBody>
        </p:sp>
        <p:sp>
          <p:nvSpPr>
            <p:cNvPr id="110633" name="Text Box 12">
              <a:extLst>
                <a:ext uri="{FF2B5EF4-FFF2-40B4-BE49-F238E27FC236}">
                  <a16:creationId xmlns:a16="http://schemas.microsoft.com/office/drawing/2014/main" id="{0ED40B84-523E-4303-AD8C-B1AE0BD53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43</a:t>
              </a:r>
              <a:r>
                <a:rPr lang="en-GB" altLang="en-US" baseline="30000"/>
                <a:t>o</a:t>
              </a:r>
            </a:p>
          </p:txBody>
        </p:sp>
      </p:grpSp>
      <p:sp>
        <p:nvSpPr>
          <p:cNvPr id="6158" name="Text Box 14">
            <a:extLst>
              <a:ext uri="{FF2B5EF4-FFF2-40B4-BE49-F238E27FC236}">
                <a16:creationId xmlns:a16="http://schemas.microsoft.com/office/drawing/2014/main" id="{E4FED6E1-67EA-4BB3-9ABE-6D1B442C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3522663"/>
            <a:ext cx="412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Identify sides a,b,c and angle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CA5EB29E-BA38-4F3B-876C-F4EC9E9F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9D7039B7-3AB8-4604-94B7-E266780F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L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B9C1C305-25FC-43D7-A196-784C35CC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 =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49F1BF25-CF56-4FAB-A2EC-38F2CB1C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96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5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71DC7B15-5FD3-42B9-822A-039D8A35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 =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D3490C9D-B75F-4A13-9692-96BFBAB3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12</a:t>
            </a: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D0EB1BF3-AB1F-4A17-A003-47465584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 </a:t>
            </a:r>
            <a:r>
              <a:rPr lang="en-GB" altLang="en-US"/>
              <a:t>=</a:t>
            </a: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52679622-2A81-4253-BD57-198368AF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43</a:t>
            </a:r>
            <a:r>
              <a:rPr lang="en-GB" altLang="en-US" baseline="30000"/>
              <a:t>o</a:t>
            </a: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230B5E66-51F3-4C7D-B632-46E59A72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27538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Write down the Cosine Rule.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69BD2C83-A504-4378-9826-4D52B1499F6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419600"/>
            <a:ext cx="3276600" cy="400050"/>
            <a:chOff x="816" y="3456"/>
            <a:chExt cx="2064" cy="252"/>
          </a:xfrm>
          <a:solidFill>
            <a:srgbClr val="4D4D4D"/>
          </a:solidFill>
        </p:grpSpPr>
        <p:sp>
          <p:nvSpPr>
            <p:cNvPr id="6169" name="Text Box 25">
              <a:extLst>
                <a:ext uri="{FF2B5EF4-FFF2-40B4-BE49-F238E27FC236}">
                  <a16:creationId xmlns:a16="http://schemas.microsoft.com/office/drawing/2014/main" id="{73B81C31-106B-41C4-85D2-DEF0CCA0F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48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a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 </a:t>
              </a:r>
              <a:r>
                <a:rPr lang="en-GB">
                  <a:solidFill>
                    <a:srgbClr val="FFFF00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170" name="Text Box 26">
              <a:extLst>
                <a:ext uri="{FF2B5EF4-FFF2-40B4-BE49-F238E27FC236}">
                  <a16:creationId xmlns:a16="http://schemas.microsoft.com/office/drawing/2014/main" id="{719D6CD9-4BDB-47BB-976C-46E93C136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171" name="Text Box 27">
              <a:extLst>
                <a:ext uri="{FF2B5EF4-FFF2-40B4-BE49-F238E27FC236}">
                  <a16:creationId xmlns:a16="http://schemas.microsoft.com/office/drawing/2014/main" id="{0B425988-45EB-4667-9432-060A5C7D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56"/>
              <a:ext cx="24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6172" name="Text Box 28">
              <a:extLst>
                <a:ext uri="{FF2B5EF4-FFF2-40B4-BE49-F238E27FC236}">
                  <a16:creationId xmlns:a16="http://schemas.microsoft.com/office/drawing/2014/main" id="{FC10E500-ECFB-4322-9D32-F9F96560B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c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173" name="Text Box 29">
              <a:extLst>
                <a:ext uri="{FF2B5EF4-FFF2-40B4-BE49-F238E27FC236}">
                  <a16:creationId xmlns:a16="http://schemas.microsoft.com/office/drawing/2014/main" id="{E88D3674-0F9C-47B1-80F4-67D383124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56"/>
              <a:ext cx="96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FF00"/>
                  </a:solidFill>
                  <a:cs typeface="Arial" charset="0"/>
                </a:rPr>
                <a:t>-2bccosA</a:t>
              </a:r>
              <a:r>
                <a:rPr lang="en-GB" baseline="30000" dirty="0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</p:grpSp>
      <p:sp>
        <p:nvSpPr>
          <p:cNvPr id="6174" name="Text Box 30">
            <a:extLst>
              <a:ext uri="{FF2B5EF4-FFF2-40B4-BE49-F238E27FC236}">
                <a16:creationId xmlns:a16="http://schemas.microsoft.com/office/drawing/2014/main" id="{2CBBCB88-D343-48C1-94CF-2B9C6438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5043488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Substitute values to find a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B5B2E88A-FA51-4070-A749-E136393A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8ECAD1F4-9FA7-4A05-B560-E6873C83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5</a:t>
            </a:r>
            <a:r>
              <a:rPr lang="en-GB" altLang="en-US" baseline="30000"/>
              <a:t>2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E17E432F-7E7A-4D2A-8021-0B1503CB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+</a:t>
            </a: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457533DD-0623-4D48-AD64-9B365ECB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0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12</a:t>
            </a:r>
            <a:r>
              <a:rPr lang="en-GB" altLang="en-US" baseline="30000"/>
              <a:t>2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20D00C31-ADCD-4209-82AF-DC798141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- 2 x 5 x 12 cos 43</a:t>
            </a:r>
            <a:r>
              <a:rPr lang="en-GB" altLang="en-US" baseline="30000"/>
              <a:t>o</a:t>
            </a: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140385D1-B806-419D-ADDF-978E0CE2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FF740DE9-3F99-448A-AF33-6A50B3EFC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62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25 + 144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E15B90DE-9280-4FB3-9C83-C3D90F66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56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-</a:t>
            </a: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E21FFAF7-6ED5-4B79-AA3D-FBF439EE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(120 x</a:t>
            </a: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6C25149B-A480-4E7D-B2DC-8C41CD88D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56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0.731 )</a:t>
            </a:r>
          </a:p>
        </p:txBody>
      </p:sp>
      <p:sp>
        <p:nvSpPr>
          <p:cNvPr id="6185" name="Text Box 41">
            <a:extLst>
              <a:ext uri="{FF2B5EF4-FFF2-40B4-BE49-F238E27FC236}">
                <a16:creationId xmlns:a16="http://schemas.microsoft.com/office/drawing/2014/main" id="{5E57BDD2-A3D2-4C95-B292-AC79DAF3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</a:t>
            </a:r>
          </a:p>
        </p:txBody>
      </p:sp>
      <p:sp>
        <p:nvSpPr>
          <p:cNvPr id="6186" name="Text Box 42">
            <a:extLst>
              <a:ext uri="{FF2B5EF4-FFF2-40B4-BE49-F238E27FC236}">
                <a16:creationId xmlns:a16="http://schemas.microsoft.com/office/drawing/2014/main" id="{45C219AC-ADF0-4BF8-A510-09E468B0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19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81.28</a:t>
            </a:r>
          </a:p>
        </p:txBody>
      </p:sp>
      <p:sp>
        <p:nvSpPr>
          <p:cNvPr id="6187" name="Text Box 43">
            <a:extLst>
              <a:ext uri="{FF2B5EF4-FFF2-40B4-BE49-F238E27FC236}">
                <a16:creationId xmlns:a16="http://schemas.microsoft.com/office/drawing/2014/main" id="{9B9970EB-6320-4BC3-90EA-02EAF36F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Square root to find “a”.</a:t>
            </a:r>
          </a:p>
        </p:txBody>
      </p:sp>
      <p:sp>
        <p:nvSpPr>
          <p:cNvPr id="6188" name="Text Box 44">
            <a:extLst>
              <a:ext uri="{FF2B5EF4-FFF2-40B4-BE49-F238E27FC236}">
                <a16:creationId xmlns:a16="http://schemas.microsoft.com/office/drawing/2014/main" id="{AD0191BA-099B-4A1D-8239-88DA8370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2159000" cy="40005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L = 9.02m</a:t>
            </a:r>
          </a:p>
        </p:txBody>
      </p:sp>
      <p:pic>
        <p:nvPicPr>
          <p:cNvPr id="110623" name="Picture 3" descr="scottishflag">
            <a:extLst>
              <a:ext uri="{FF2B5EF4-FFF2-40B4-BE49-F238E27FC236}">
                <a16:creationId xmlns:a16="http://schemas.microsoft.com/office/drawing/2014/main" id="{3BC81A8A-F698-4247-85D2-099AC2AC6D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4" name="Picture 4" descr="Office Objects 0572">
            <a:extLst>
              <a:ext uri="{FF2B5EF4-FFF2-40B4-BE49-F238E27FC236}">
                <a16:creationId xmlns:a16="http://schemas.microsoft.com/office/drawing/2014/main" id="{820C11A3-95E9-454E-946B-97A381E7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Text Box 5">
            <a:extLst>
              <a:ext uri="{FF2B5EF4-FFF2-40B4-BE49-F238E27FC236}">
                <a16:creationId xmlns:a16="http://schemas.microsoft.com/office/drawing/2014/main" id="{5CE35B1C-2497-4374-A185-69F7EFBC81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0626" name="TextBox 22">
            <a:extLst>
              <a:ext uri="{FF2B5EF4-FFF2-40B4-BE49-F238E27FC236}">
                <a16:creationId xmlns:a16="http://schemas.microsoft.com/office/drawing/2014/main" id="{3695EE65-61F4-43C7-A028-439082BB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10627" name="TextBox 19">
            <a:extLst>
              <a:ext uri="{FF2B5EF4-FFF2-40B4-BE49-F238E27FC236}">
                <a16:creationId xmlns:a16="http://schemas.microsoft.com/office/drawing/2014/main" id="{55ABC574-4C5E-42AC-BB85-CF034FE2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sp>
        <p:nvSpPr>
          <p:cNvPr id="49" name="Rounded Rectangle 48">
            <a:hlinkClick r:id="rId4"/>
            <a:extLst>
              <a:ext uri="{FF2B5EF4-FFF2-40B4-BE49-F238E27FC236}">
                <a16:creationId xmlns:a16="http://schemas.microsoft.com/office/drawing/2014/main" id="{264F5445-70BC-4215-8768-128C98A6A088}"/>
              </a:ext>
            </a:extLst>
          </p:cNvPr>
          <p:cNvSpPr/>
          <p:nvPr/>
        </p:nvSpPr>
        <p:spPr>
          <a:xfrm>
            <a:off x="7475538" y="2555875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9" grpId="0" autoUpdateAnimBg="0"/>
      <p:bldP spid="6160" grpId="0" autoUpdateAnimBg="0"/>
      <p:bldP spid="6161" grpId="0" autoUpdateAnimBg="0"/>
      <p:bldP spid="6162" grpId="0" autoUpdateAnimBg="0"/>
      <p:bldP spid="6163" grpId="0" autoUpdateAnimBg="0"/>
      <p:bldP spid="6164" grpId="0" autoUpdateAnimBg="0"/>
      <p:bldP spid="6165" grpId="0" autoUpdateAnimBg="0"/>
      <p:bldP spid="6166" grpId="0" autoUpdateAnimBg="0"/>
      <p:bldP spid="6167" grpId="0"/>
      <p:bldP spid="6174" grpId="0"/>
      <p:bldP spid="6175" grpId="0" autoUpdateAnimBg="0"/>
      <p:bldP spid="6176" grpId="0" autoUpdateAnimBg="0"/>
      <p:bldP spid="6177" grpId="0" autoUpdateAnimBg="0"/>
      <p:bldP spid="6178" grpId="0" autoUpdateAnimBg="0"/>
      <p:bldP spid="6179" grpId="0" autoUpdateAnimBg="0"/>
      <p:bldP spid="6180" grpId="0" autoUpdateAnimBg="0"/>
      <p:bldP spid="6181" grpId="0" autoUpdateAnimBg="0"/>
      <p:bldP spid="6182" grpId="0" autoUpdateAnimBg="0"/>
      <p:bldP spid="6183" grpId="0" autoUpdateAnimBg="0"/>
      <p:bldP spid="6184" grpId="0" autoUpdateAnimBg="0"/>
      <p:bldP spid="6185" grpId="0" autoUpdateAnimBg="0"/>
      <p:bldP spid="6186" grpId="0" autoUpdateAnimBg="0"/>
      <p:bldP spid="6187" grpId="0"/>
      <p:bldP spid="618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B53CDA2C-35E4-4F86-A731-7165FABC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897063"/>
            <a:ext cx="3403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Example 2 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Find the length of side M.</a:t>
            </a:r>
          </a:p>
        </p:txBody>
      </p:sp>
      <p:grpSp>
        <p:nvGrpSpPr>
          <p:cNvPr id="111619" name="Group 11">
            <a:extLst>
              <a:ext uri="{FF2B5EF4-FFF2-40B4-BE49-F238E27FC236}">
                <a16:creationId xmlns:a16="http://schemas.microsoft.com/office/drawing/2014/main" id="{53896BC0-E91F-48C2-AD0E-8F813C230004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1606550"/>
            <a:ext cx="4721225" cy="1701800"/>
            <a:chOff x="912" y="384"/>
            <a:chExt cx="3264" cy="1072"/>
          </a:xfrm>
        </p:grpSpPr>
        <p:grpSp>
          <p:nvGrpSpPr>
            <p:cNvPr id="111640" name="Group 6">
              <a:extLst>
                <a:ext uri="{FF2B5EF4-FFF2-40B4-BE49-F238E27FC236}">
                  <a16:creationId xmlns:a16="http://schemas.microsoft.com/office/drawing/2014/main" id="{D9AF1CBA-43ED-4B60-A20C-F59061332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432"/>
              <a:ext cx="3120" cy="768"/>
              <a:chOff x="1056" y="432"/>
              <a:chExt cx="3120" cy="768"/>
            </a:xfrm>
          </p:grpSpPr>
          <p:sp>
            <p:nvSpPr>
              <p:cNvPr id="111645" name="Line 3">
                <a:extLst>
                  <a:ext uri="{FF2B5EF4-FFF2-40B4-BE49-F238E27FC236}">
                    <a16:creationId xmlns:a16="http://schemas.microsoft.com/office/drawing/2014/main" id="{76EF0011-FA19-477B-9F8F-E50C232B9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432"/>
                <a:ext cx="1152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6" name="Line 4">
                <a:extLst>
                  <a:ext uri="{FF2B5EF4-FFF2-40B4-BE49-F238E27FC236}">
                    <a16:creationId xmlns:a16="http://schemas.microsoft.com/office/drawing/2014/main" id="{2F1455F4-61D1-42FB-AC1E-AE6CCC147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432"/>
                <a:ext cx="1968" cy="67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7" name="Line 5">
                <a:extLst>
                  <a:ext uri="{FF2B5EF4-FFF2-40B4-BE49-F238E27FC236}">
                    <a16:creationId xmlns:a16="http://schemas.microsoft.com/office/drawing/2014/main" id="{E3D637C2-ED7C-4111-A1D0-36760E20A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104"/>
                <a:ext cx="3120" cy="9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1641" name="Text Box 7">
              <a:extLst>
                <a:ext uri="{FF2B5EF4-FFF2-40B4-BE49-F238E27FC236}">
                  <a16:creationId xmlns:a16="http://schemas.microsoft.com/office/drawing/2014/main" id="{B28F7DF7-7C72-4BEF-89CE-1C32CA6C0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528"/>
              <a:ext cx="6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137</a:t>
              </a:r>
              <a:r>
                <a:rPr lang="en-GB" altLang="en-US" baseline="30000"/>
                <a:t>o</a:t>
              </a:r>
            </a:p>
          </p:txBody>
        </p:sp>
        <p:sp>
          <p:nvSpPr>
            <p:cNvPr id="111642" name="Text Box 8">
              <a:extLst>
                <a:ext uri="{FF2B5EF4-FFF2-40B4-BE49-F238E27FC236}">
                  <a16:creationId xmlns:a16="http://schemas.microsoft.com/office/drawing/2014/main" id="{939A35D0-F395-4280-8B64-08257E3B5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17.5 m</a:t>
              </a:r>
            </a:p>
          </p:txBody>
        </p:sp>
        <p:sp>
          <p:nvSpPr>
            <p:cNvPr id="111643" name="Text Box 9">
              <a:extLst>
                <a:ext uri="{FF2B5EF4-FFF2-40B4-BE49-F238E27FC236}">
                  <a16:creationId xmlns:a16="http://schemas.microsoft.com/office/drawing/2014/main" id="{DE272745-49FE-4747-8BC7-376CE4DF4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624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12.2 m</a:t>
              </a:r>
            </a:p>
          </p:txBody>
        </p:sp>
        <p:sp>
          <p:nvSpPr>
            <p:cNvPr id="111644" name="Text Box 10">
              <a:extLst>
                <a:ext uri="{FF2B5EF4-FFF2-40B4-BE49-F238E27FC236}">
                  <a16:creationId xmlns:a16="http://schemas.microsoft.com/office/drawing/2014/main" id="{21FEAB5B-0DF9-4E4E-A1BA-347252313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" y="116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M</a:t>
              </a:r>
            </a:p>
          </p:txBody>
        </p:sp>
      </p:grpSp>
      <p:sp>
        <p:nvSpPr>
          <p:cNvPr id="8205" name="Text Box 13">
            <a:extLst>
              <a:ext uri="{FF2B5EF4-FFF2-40B4-BE49-F238E27FC236}">
                <a16:creationId xmlns:a16="http://schemas.microsoft.com/office/drawing/2014/main" id="{40B19606-9CA0-4FE3-9FCF-F136D64E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90863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Identify the sides and angle.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BBAEA231-038A-4ADF-AA21-DB900E94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31416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M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22407FDC-6B28-442B-87AC-87938931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1416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 = 12.2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1195CF5-5566-4316-8F27-83936A45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31416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 = 17.5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12A68350-6BDE-417E-AC67-DFDDA953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31416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 </a:t>
            </a:r>
            <a:r>
              <a:rPr lang="en-GB" altLang="en-US"/>
              <a:t>= 137</a:t>
            </a:r>
            <a:r>
              <a:rPr lang="en-GB" altLang="en-US" baseline="30000"/>
              <a:t>o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7BDB883B-725D-4330-9DAD-2F1A0D2D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3657600"/>
            <a:ext cx="3005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Write down Cosine Rule 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DD7F2A76-37CF-4327-BEC4-F03340605D81}"/>
              </a:ext>
            </a:extLst>
          </p:cNvPr>
          <p:cNvGrpSpPr>
            <a:grpSpLocks/>
          </p:cNvGrpSpPr>
          <p:nvPr/>
        </p:nvGrpSpPr>
        <p:grpSpPr bwMode="auto">
          <a:xfrm>
            <a:off x="976092" y="3675732"/>
            <a:ext cx="3276600" cy="400050"/>
            <a:chOff x="816" y="3456"/>
            <a:chExt cx="2064" cy="252"/>
          </a:xfrm>
          <a:noFill/>
        </p:grpSpPr>
        <p:sp>
          <p:nvSpPr>
            <p:cNvPr id="8213" name="Text Box 21">
              <a:extLst>
                <a:ext uri="{FF2B5EF4-FFF2-40B4-BE49-F238E27FC236}">
                  <a16:creationId xmlns:a16="http://schemas.microsoft.com/office/drawing/2014/main" id="{92B6AEA8-F8AE-4BC5-8C1E-C4B73DCAB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48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a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 </a:t>
              </a:r>
              <a:r>
                <a:rPr lang="en-GB">
                  <a:solidFill>
                    <a:srgbClr val="FFFF00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8214" name="Text Box 22">
              <a:extLst>
                <a:ext uri="{FF2B5EF4-FFF2-40B4-BE49-F238E27FC236}">
                  <a16:creationId xmlns:a16="http://schemas.microsoft.com/office/drawing/2014/main" id="{982F4816-2765-4208-900B-13E2C859C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215" name="Text Box 23">
              <a:extLst>
                <a:ext uri="{FF2B5EF4-FFF2-40B4-BE49-F238E27FC236}">
                  <a16:creationId xmlns:a16="http://schemas.microsoft.com/office/drawing/2014/main" id="{62FABCA4-66F6-4126-BA52-EF1EF1475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56"/>
              <a:ext cx="24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8216" name="Text Box 24">
              <a:extLst>
                <a:ext uri="{FF2B5EF4-FFF2-40B4-BE49-F238E27FC236}">
                  <a16:creationId xmlns:a16="http://schemas.microsoft.com/office/drawing/2014/main" id="{50599CA8-3B21-4942-81C2-10B3D9293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c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217" name="Text Box 25">
              <a:extLst>
                <a:ext uri="{FF2B5EF4-FFF2-40B4-BE49-F238E27FC236}">
                  <a16:creationId xmlns:a16="http://schemas.microsoft.com/office/drawing/2014/main" id="{6743C8B9-63FD-4B2F-AACE-50F11EDF7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56"/>
              <a:ext cx="96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-2bccosA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</p:grpSp>
      <p:sp>
        <p:nvSpPr>
          <p:cNvPr id="8218" name="Text Box 26">
            <a:extLst>
              <a:ext uri="{FF2B5EF4-FFF2-40B4-BE49-F238E27FC236}">
                <a16:creationId xmlns:a16="http://schemas.microsoft.com/office/drawing/2014/main" id="{65E48DE9-6D09-4B85-B7C9-60E2C445A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256088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 12.2</a:t>
            </a:r>
            <a:r>
              <a:rPr lang="en-GB" altLang="en-US" baseline="30000"/>
              <a:t>2</a:t>
            </a:r>
            <a:r>
              <a:rPr lang="en-GB" altLang="en-US"/>
              <a:t> + 17.5</a:t>
            </a:r>
            <a:r>
              <a:rPr lang="en-GB" altLang="en-US" baseline="30000"/>
              <a:t>2</a:t>
            </a:r>
            <a:r>
              <a:rPr lang="en-GB" altLang="en-US"/>
              <a:t> – ( 2 x 12.2 x 17.5 x cos 137</a:t>
            </a:r>
            <a:r>
              <a:rPr lang="en-GB" altLang="en-US" baseline="30000"/>
              <a:t>o</a:t>
            </a:r>
            <a:r>
              <a:rPr lang="en-GB" altLang="en-US"/>
              <a:t> )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A33804F4-8F2A-4E4B-A24A-AF83FC13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713288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 148.84 + 306.25 – ( 427 x – 0.731 )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46C61E5A-59DA-4278-9FFE-67DDFAD2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5021263"/>
            <a:ext cx="403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Notice the two negative signs.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ABEFA8F8-4800-4FF2-861C-1E5E55EE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32288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 455.09 + 312.137</a:t>
            </a:r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3BD00126-7608-4FDB-8CDF-FCA3FE0F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8562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2</a:t>
            </a:r>
            <a:r>
              <a:rPr lang="en-GB" altLang="en-US"/>
              <a:t> = 767.227</a:t>
            </a:r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AD33676E-6692-428D-A762-169AD78F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6389688"/>
            <a:ext cx="2232025" cy="400050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a = M = 27.7m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ACFE5BAA-F4E3-4205-84AA-C1059EA261CD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708025"/>
            <a:ext cx="51625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Using The Cosine Rule</a:t>
            </a:r>
          </a:p>
        </p:txBody>
      </p:sp>
      <p:pic>
        <p:nvPicPr>
          <p:cNvPr id="111634" name="Picture 3" descr="scottishflag">
            <a:extLst>
              <a:ext uri="{FF2B5EF4-FFF2-40B4-BE49-F238E27FC236}">
                <a16:creationId xmlns:a16="http://schemas.microsoft.com/office/drawing/2014/main" id="{B098077F-B12A-4FD0-9D54-193F97D12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5" name="Picture 4" descr="Office Objects 0572">
            <a:extLst>
              <a:ext uri="{FF2B5EF4-FFF2-40B4-BE49-F238E27FC236}">
                <a16:creationId xmlns:a16="http://schemas.microsoft.com/office/drawing/2014/main" id="{A1536105-CB1F-41B8-B70B-4A6A9699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6" name="Text Box 5">
            <a:extLst>
              <a:ext uri="{FF2B5EF4-FFF2-40B4-BE49-F238E27FC236}">
                <a16:creationId xmlns:a16="http://schemas.microsoft.com/office/drawing/2014/main" id="{A14F00AA-40FC-48BC-A09F-7BFA8C9A246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1637" name="TextBox 22">
            <a:extLst>
              <a:ext uri="{FF2B5EF4-FFF2-40B4-BE49-F238E27FC236}">
                <a16:creationId xmlns:a16="http://schemas.microsoft.com/office/drawing/2014/main" id="{703D8D12-5216-48E5-9542-D65D3843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11638" name="TextBox 19">
            <a:extLst>
              <a:ext uri="{FF2B5EF4-FFF2-40B4-BE49-F238E27FC236}">
                <a16:creationId xmlns:a16="http://schemas.microsoft.com/office/drawing/2014/main" id="{2B9F6A5B-5EC4-41B6-AD37-628BD86B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sp>
        <p:nvSpPr>
          <p:cNvPr id="36" name="Rounded Rectangle 35">
            <a:hlinkClick r:id="rId4"/>
            <a:extLst>
              <a:ext uri="{FF2B5EF4-FFF2-40B4-BE49-F238E27FC236}">
                <a16:creationId xmlns:a16="http://schemas.microsoft.com/office/drawing/2014/main" id="{FCCCC5EB-ED4A-4D11-9011-165B7960A429}"/>
              </a:ext>
            </a:extLst>
          </p:cNvPr>
          <p:cNvSpPr/>
          <p:nvPr/>
        </p:nvSpPr>
        <p:spPr>
          <a:xfrm>
            <a:off x="7475538" y="5980113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 autoUpdateAnimBg="0"/>
      <p:bldP spid="8207" grpId="0" autoUpdateAnimBg="0"/>
      <p:bldP spid="8208" grpId="0" autoUpdateAnimBg="0"/>
      <p:bldP spid="8209" grpId="0" autoUpdateAnimBg="0"/>
      <p:bldP spid="8211" grpId="0"/>
      <p:bldP spid="8218" grpId="0" autoUpdateAnimBg="0"/>
      <p:bldP spid="8219" grpId="0" autoUpdateAnimBg="0"/>
      <p:bldP spid="8220" grpId="0"/>
      <p:bldP spid="8221" grpId="0" autoUpdateAnimBg="0"/>
      <p:bldP spid="8222" grpId="0" autoUpdateAnimBg="0"/>
      <p:bldP spid="82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824B07-68CA-4E54-B707-014958E58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400" y="762000"/>
            <a:ext cx="5830888" cy="6096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What Goes In The Box ?</a:t>
            </a: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51F4FB81-EA37-4116-96DE-AE34D1D8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947863"/>
            <a:ext cx="804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Find the length of the unknown side in the triangles:</a:t>
            </a:r>
          </a:p>
        </p:txBody>
      </p:sp>
      <p:grpSp>
        <p:nvGrpSpPr>
          <p:cNvPr id="112644" name="Group 25">
            <a:extLst>
              <a:ext uri="{FF2B5EF4-FFF2-40B4-BE49-F238E27FC236}">
                <a16:creationId xmlns:a16="http://schemas.microsoft.com/office/drawing/2014/main" id="{9843B691-1753-4AE1-944B-E5B1272C63F1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2452688"/>
            <a:ext cx="4495800" cy="1828800"/>
            <a:chOff x="864" y="960"/>
            <a:chExt cx="2832" cy="1152"/>
          </a:xfrm>
        </p:grpSpPr>
        <p:sp>
          <p:nvSpPr>
            <p:cNvPr id="112664" name="Text Box 4">
              <a:extLst>
                <a:ext uri="{FF2B5EF4-FFF2-40B4-BE49-F238E27FC236}">
                  <a16:creationId xmlns:a16="http://schemas.microsoft.com/office/drawing/2014/main" id="{73FF453E-749C-4508-9195-9B84A94AB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(1)</a:t>
              </a:r>
            </a:p>
          </p:txBody>
        </p:sp>
        <p:grpSp>
          <p:nvGrpSpPr>
            <p:cNvPr id="112665" name="Group 13">
              <a:extLst>
                <a:ext uri="{FF2B5EF4-FFF2-40B4-BE49-F238E27FC236}">
                  <a16:creationId xmlns:a16="http://schemas.microsoft.com/office/drawing/2014/main" id="{532F90F9-E8B9-4FD9-A2B0-33CB172F3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960"/>
              <a:ext cx="2352" cy="1152"/>
              <a:chOff x="1344" y="960"/>
              <a:chExt cx="2352" cy="1152"/>
            </a:xfrm>
          </p:grpSpPr>
          <p:grpSp>
            <p:nvGrpSpPr>
              <p:cNvPr id="112666" name="Group 8">
                <a:extLst>
                  <a:ext uri="{FF2B5EF4-FFF2-40B4-BE49-F238E27FC236}">
                    <a16:creationId xmlns:a16="http://schemas.microsoft.com/office/drawing/2014/main" id="{2C9B7805-1158-4F67-9E14-925A0A2BA2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1248"/>
                <a:ext cx="1872" cy="864"/>
                <a:chOff x="1344" y="1248"/>
                <a:chExt cx="1872" cy="864"/>
              </a:xfrm>
            </p:grpSpPr>
            <p:sp>
              <p:nvSpPr>
                <p:cNvPr id="112671" name="Line 5">
                  <a:extLst>
                    <a:ext uri="{FF2B5EF4-FFF2-40B4-BE49-F238E27FC236}">
                      <a16:creationId xmlns:a16="http://schemas.microsoft.com/office/drawing/2014/main" id="{EF0C8949-E752-423F-A229-DCCD8AE7D1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248"/>
                  <a:ext cx="1872" cy="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672" name="Line 6">
                  <a:extLst>
                    <a:ext uri="{FF2B5EF4-FFF2-40B4-BE49-F238E27FC236}">
                      <a16:creationId xmlns:a16="http://schemas.microsoft.com/office/drawing/2014/main" id="{9730386E-3A0A-4188-82F9-669EA41FD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248"/>
                  <a:ext cx="1440" cy="864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673" name="Line 7">
                  <a:extLst>
                    <a:ext uri="{FF2B5EF4-FFF2-40B4-BE49-F238E27FC236}">
                      <a16:creationId xmlns:a16="http://schemas.microsoft.com/office/drawing/2014/main" id="{FA9AB8B5-E2AF-4BE2-BB7A-7887C3907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4" y="1248"/>
                  <a:ext cx="432" cy="864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12667" name="Text Box 9">
                <a:extLst>
                  <a:ext uri="{FF2B5EF4-FFF2-40B4-BE49-F238E27FC236}">
                    <a16:creationId xmlns:a16="http://schemas.microsoft.com/office/drawing/2014/main" id="{40A7E236-4B72-42FF-B8ED-A2C7D1CC6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24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78</a:t>
                </a:r>
                <a:r>
                  <a:rPr lang="en-GB" altLang="en-US" baseline="30000"/>
                  <a:t>o</a:t>
                </a:r>
              </a:p>
            </p:txBody>
          </p:sp>
          <p:sp>
            <p:nvSpPr>
              <p:cNvPr id="112668" name="Text Box 10">
                <a:extLst>
                  <a:ext uri="{FF2B5EF4-FFF2-40B4-BE49-F238E27FC236}">
                    <a16:creationId xmlns:a16="http://schemas.microsoft.com/office/drawing/2014/main" id="{572AC5BC-1CC2-4F7D-855C-36073E12F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960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43cm</a:t>
                </a:r>
              </a:p>
            </p:txBody>
          </p:sp>
          <p:sp>
            <p:nvSpPr>
              <p:cNvPr id="112669" name="Text Box 11">
                <a:extLst>
                  <a:ext uri="{FF2B5EF4-FFF2-40B4-BE49-F238E27FC236}">
                    <a16:creationId xmlns:a16="http://schemas.microsoft.com/office/drawing/2014/main" id="{59E572D3-6780-4D36-8D54-D99B8673D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58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31cm</a:t>
                </a:r>
              </a:p>
            </p:txBody>
          </p:sp>
          <p:sp>
            <p:nvSpPr>
              <p:cNvPr id="112670" name="Text Box 12">
                <a:extLst>
                  <a:ext uri="{FF2B5EF4-FFF2-40B4-BE49-F238E27FC236}">
                    <a16:creationId xmlns:a16="http://schemas.microsoft.com/office/drawing/2014/main" id="{D13A6541-D785-4B58-8AFC-220FD13B9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632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L</a:t>
                </a:r>
              </a:p>
            </p:txBody>
          </p:sp>
        </p:grpSp>
      </p:grpSp>
      <p:grpSp>
        <p:nvGrpSpPr>
          <p:cNvPr id="112645" name="Group 24">
            <a:extLst>
              <a:ext uri="{FF2B5EF4-FFF2-40B4-BE49-F238E27FC236}">
                <a16:creationId xmlns:a16="http://schemas.microsoft.com/office/drawing/2014/main" id="{EF30BF73-9433-4573-AFA7-AE6789470AE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876800"/>
            <a:ext cx="3429000" cy="1882775"/>
            <a:chOff x="912" y="3120"/>
            <a:chExt cx="2160" cy="1186"/>
          </a:xfrm>
        </p:grpSpPr>
        <p:sp>
          <p:nvSpPr>
            <p:cNvPr id="112654" name="Text Box 14">
              <a:extLst>
                <a:ext uri="{FF2B5EF4-FFF2-40B4-BE49-F238E27FC236}">
                  <a16:creationId xmlns:a16="http://schemas.microsoft.com/office/drawing/2014/main" id="{BF2FE17E-A6C8-41EF-B8B8-735888376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2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(2)</a:t>
              </a:r>
            </a:p>
          </p:txBody>
        </p:sp>
        <p:grpSp>
          <p:nvGrpSpPr>
            <p:cNvPr id="112655" name="Group 23">
              <a:extLst>
                <a:ext uri="{FF2B5EF4-FFF2-40B4-BE49-F238E27FC236}">
                  <a16:creationId xmlns:a16="http://schemas.microsoft.com/office/drawing/2014/main" id="{011F7F24-C410-49A8-B97F-7AD4C0C74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312"/>
              <a:ext cx="2160" cy="994"/>
              <a:chOff x="912" y="3312"/>
              <a:chExt cx="2160" cy="994"/>
            </a:xfrm>
          </p:grpSpPr>
          <p:grpSp>
            <p:nvGrpSpPr>
              <p:cNvPr id="112656" name="Group 18">
                <a:extLst>
                  <a:ext uri="{FF2B5EF4-FFF2-40B4-BE49-F238E27FC236}">
                    <a16:creationId xmlns:a16="http://schemas.microsoft.com/office/drawing/2014/main" id="{CE0597AC-7376-44E4-AD96-5B1DEFB32B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3312"/>
                <a:ext cx="1968" cy="672"/>
                <a:chOff x="1104" y="3312"/>
                <a:chExt cx="1968" cy="672"/>
              </a:xfrm>
            </p:grpSpPr>
            <p:sp>
              <p:nvSpPr>
                <p:cNvPr id="112661" name="Line 15">
                  <a:extLst>
                    <a:ext uri="{FF2B5EF4-FFF2-40B4-BE49-F238E27FC236}">
                      <a16:creationId xmlns:a16="http://schemas.microsoft.com/office/drawing/2014/main" id="{6494986C-A0F5-4EC3-96DC-B0018BD13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3984"/>
                  <a:ext cx="1968" cy="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662" name="Line 16">
                  <a:extLst>
                    <a:ext uri="{FF2B5EF4-FFF2-40B4-BE49-F238E27FC236}">
                      <a16:creationId xmlns:a16="http://schemas.microsoft.com/office/drawing/2014/main" id="{34D8D52A-1FC3-4806-91BC-3225460E78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4" y="3312"/>
                  <a:ext cx="720" cy="672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663" name="Line 17">
                  <a:extLst>
                    <a:ext uri="{FF2B5EF4-FFF2-40B4-BE49-F238E27FC236}">
                      <a16:creationId xmlns:a16="http://schemas.microsoft.com/office/drawing/2014/main" id="{0D538E83-D788-4ED2-8EAA-D66767D1D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3312"/>
                  <a:ext cx="1248" cy="672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12657" name="Text Box 19">
                <a:extLst>
                  <a:ext uri="{FF2B5EF4-FFF2-40B4-BE49-F238E27FC236}">
                    <a16:creationId xmlns:a16="http://schemas.microsoft.com/office/drawing/2014/main" id="{01E055A8-AD38-4ACF-8FE3-139AF4510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401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8m</a:t>
                </a:r>
              </a:p>
            </p:txBody>
          </p:sp>
          <p:sp>
            <p:nvSpPr>
              <p:cNvPr id="112658" name="Text Box 20">
                <a:extLst>
                  <a:ext uri="{FF2B5EF4-FFF2-40B4-BE49-F238E27FC236}">
                    <a16:creationId xmlns:a16="http://schemas.microsoft.com/office/drawing/2014/main" id="{0CD487B9-5323-4C64-B55E-AEA958AA0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340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5.2m</a:t>
                </a:r>
              </a:p>
            </p:txBody>
          </p:sp>
          <p:sp>
            <p:nvSpPr>
              <p:cNvPr id="112659" name="Text Box 21">
                <a:extLst>
                  <a:ext uri="{FF2B5EF4-FFF2-40B4-BE49-F238E27FC236}">
                    <a16:creationId xmlns:a16="http://schemas.microsoft.com/office/drawing/2014/main" id="{838FF9E8-0497-4A99-B33D-964C2C950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69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38</a:t>
                </a:r>
                <a:r>
                  <a:rPr lang="en-GB" altLang="en-US" baseline="30000"/>
                  <a:t>o</a:t>
                </a:r>
              </a:p>
            </p:txBody>
          </p:sp>
          <p:sp>
            <p:nvSpPr>
              <p:cNvPr id="112660" name="Text Box 22">
                <a:extLst>
                  <a:ext uri="{FF2B5EF4-FFF2-40B4-BE49-F238E27FC236}">
                    <a16:creationId xmlns:a16="http://schemas.microsoft.com/office/drawing/2014/main" id="{424FE362-DED1-4FB3-914E-BA1031452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36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/>
                  <a:t>M</a:t>
                </a:r>
              </a:p>
            </p:txBody>
          </p:sp>
        </p:grpSp>
      </p:grpSp>
      <p:sp>
        <p:nvSpPr>
          <p:cNvPr id="112646" name="Rectangle 36">
            <a:extLst>
              <a:ext uri="{FF2B5EF4-FFF2-40B4-BE49-F238E27FC236}">
                <a16:creationId xmlns:a16="http://schemas.microsoft.com/office/drawing/2014/main" id="{711CA314-670B-4ECA-94A6-D81C1CF0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3243263"/>
            <a:ext cx="1752600" cy="530225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47" name="Rectangle 37">
            <a:extLst>
              <a:ext uri="{FF2B5EF4-FFF2-40B4-BE49-F238E27FC236}">
                <a16:creationId xmlns:a16="http://schemas.microsoft.com/office/drawing/2014/main" id="{7130E30F-4BB9-4FDE-8776-A73DF681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5711825"/>
            <a:ext cx="1752600" cy="528638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A30EA92D-CAC9-4294-AEFE-D07F570A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331946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L = 47.5cm</a:t>
            </a: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B9FE6E14-8469-4C0C-A5C6-653E6277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578802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M =5.05m</a:t>
            </a:r>
          </a:p>
        </p:txBody>
      </p:sp>
      <p:pic>
        <p:nvPicPr>
          <p:cNvPr id="112650" name="Picture 3" descr="scottishflag">
            <a:extLst>
              <a:ext uri="{FF2B5EF4-FFF2-40B4-BE49-F238E27FC236}">
                <a16:creationId xmlns:a16="http://schemas.microsoft.com/office/drawing/2014/main" id="{A1DD9585-10CE-48EF-9D72-0AD422B2F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4" descr="Office Objects 0572">
            <a:extLst>
              <a:ext uri="{FF2B5EF4-FFF2-40B4-BE49-F238E27FC236}">
                <a16:creationId xmlns:a16="http://schemas.microsoft.com/office/drawing/2014/main" id="{629BEB67-B629-4727-B32D-09CCC209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2" name="Text Box 5">
            <a:extLst>
              <a:ext uri="{FF2B5EF4-FFF2-40B4-BE49-F238E27FC236}">
                <a16:creationId xmlns:a16="http://schemas.microsoft.com/office/drawing/2014/main" id="{8F0E7D3A-8CEE-42ED-A76E-A0D9E9A82A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2653" name="TextBox 22">
            <a:extLst>
              <a:ext uri="{FF2B5EF4-FFF2-40B4-BE49-F238E27FC236}">
                <a16:creationId xmlns:a16="http://schemas.microsoft.com/office/drawing/2014/main" id="{6B4328BD-F67E-4E1E-A33E-F4B2E21B3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5" grpId="0" autoUpdateAnimBg="0"/>
      <p:bldP spid="925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8768EFBD-3299-499B-AE3A-D0C0B75C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8.5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81)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113667" name="Picture 3" descr="ag00463_">
            <a:extLst>
              <a:ext uri="{FF2B5EF4-FFF2-40B4-BE49-F238E27FC236}">
                <a16:creationId xmlns:a16="http://schemas.microsoft.com/office/drawing/2014/main" id="{0695CAAD-8CED-4C7D-8290-BA83B9C63C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0867D414-145E-4E3C-B3B5-3534BB2970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052EF-8393-4218-A42A-C642B63E06D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60CFFF2-D92F-43DE-A6CD-21221DA3C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57DE1815-13B2-4EDE-BE4B-EBCA8E459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7414" name="Picture 3" descr="scottishflag">
            <a:extLst>
              <a:ext uri="{FF2B5EF4-FFF2-40B4-BE49-F238E27FC236}">
                <a16:creationId xmlns:a16="http://schemas.microsoft.com/office/drawing/2014/main" id="{82714BA0-5FEF-4088-8CCB-54FD8F0DE3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>
            <a:extLst>
              <a:ext uri="{FF2B5EF4-FFF2-40B4-BE49-F238E27FC236}">
                <a16:creationId xmlns:a16="http://schemas.microsoft.com/office/drawing/2014/main" id="{5686C2E5-0F05-4D2C-A4BA-B5E92E2892A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7416" name="Picture 6" descr="Office Objects 0572">
            <a:extLst>
              <a:ext uri="{FF2B5EF4-FFF2-40B4-BE49-F238E27FC236}">
                <a16:creationId xmlns:a16="http://schemas.microsoft.com/office/drawing/2014/main" id="{87A25D2B-0D3F-4B83-97FD-67DC5099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10">
            <a:extLst>
              <a:ext uri="{FF2B5EF4-FFF2-40B4-BE49-F238E27FC236}">
                <a16:creationId xmlns:a16="http://schemas.microsoft.com/office/drawing/2014/main" id="{087660CF-DFDE-4EDA-AE4D-1DC000A709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3938" y="1989138"/>
          <a:ext cx="7637462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1892160" progId="Equation.DSMT4">
                  <p:embed/>
                </p:oleObj>
              </mc:Choice>
              <mc:Fallback>
                <p:oleObj name="Equation" r:id="rId4" imgW="2831760" imgH="1892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989138"/>
                        <a:ext cx="7637462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Box 8">
            <a:extLst>
              <a:ext uri="{FF2B5EF4-FFF2-40B4-BE49-F238E27FC236}">
                <a16:creationId xmlns:a16="http://schemas.microsoft.com/office/drawing/2014/main" id="{46128DD9-AC36-4827-8290-3B254A04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998F1-8271-435B-990B-12A748714787}"/>
              </a:ext>
            </a:extLst>
          </p:cNvPr>
          <p:cNvSpPr/>
          <p:nvPr/>
        </p:nvSpPr>
        <p:spPr>
          <a:xfrm rot="3740279">
            <a:off x="6986587" y="3587751"/>
            <a:ext cx="1863725" cy="17907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276C844-817E-42E2-A6AB-8454205624E3}"/>
              </a:ext>
            </a:extLst>
          </p:cNvPr>
          <p:cNvSpPr/>
          <p:nvPr/>
        </p:nvSpPr>
        <p:spPr>
          <a:xfrm rot="3740279">
            <a:off x="7427119" y="3767931"/>
            <a:ext cx="1022350" cy="1449388"/>
          </a:xfrm>
          <a:prstGeom prst="triangle">
            <a:avLst>
              <a:gd name="adj" fmla="val 0"/>
            </a:avLst>
          </a:prstGeom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B258CD-8847-4AA5-911A-B3FA4B605DA7}"/>
              </a:ext>
            </a:extLst>
          </p:cNvPr>
          <p:cNvSpPr/>
          <p:nvPr/>
        </p:nvSpPr>
        <p:spPr>
          <a:xfrm rot="3740279">
            <a:off x="7837487" y="4438651"/>
            <a:ext cx="149225" cy="152400"/>
          </a:xfrm>
          <a:prstGeom prst="ellipse">
            <a:avLst/>
          </a:prstGeom>
          <a:solidFill>
            <a:srgbClr val="080808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21" name="TextBox 12">
            <a:extLst>
              <a:ext uri="{FF2B5EF4-FFF2-40B4-BE49-F238E27FC236}">
                <a16:creationId xmlns:a16="http://schemas.microsoft.com/office/drawing/2014/main" id="{19EEA97A-31B6-4EB6-9368-DF9D4EAEF19D}"/>
              </a:ext>
            </a:extLst>
          </p:cNvPr>
          <p:cNvSpPr txBox="1">
            <a:spLocks noChangeArrowheads="1"/>
          </p:cNvSpPr>
          <p:nvPr/>
        </p:nvSpPr>
        <p:spPr bwMode="auto">
          <a:xfrm rot="-246755">
            <a:off x="7258050" y="4533900"/>
            <a:ext cx="5889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54</a:t>
            </a:r>
            <a:r>
              <a:rPr lang="en-GB" altLang="en-US" baseline="30000">
                <a:solidFill>
                  <a:srgbClr val="080808"/>
                </a:solidFill>
              </a:rPr>
              <a:t>o</a:t>
            </a:r>
            <a:endParaRPr lang="en-GB" altLang="en-US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491B72B0-E80F-41AB-87D5-ABEDC6F1EDD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8DB9B5D1-6078-49CD-A994-117ADA65C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14692" name="Picture 2" descr="scottishflag">
            <a:extLst>
              <a:ext uri="{FF2B5EF4-FFF2-40B4-BE49-F238E27FC236}">
                <a16:creationId xmlns:a16="http://schemas.microsoft.com/office/drawing/2014/main" id="{1A1E011F-A1F9-4433-86F5-FD4B54E52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 Box 3">
            <a:extLst>
              <a:ext uri="{FF2B5EF4-FFF2-40B4-BE49-F238E27FC236}">
                <a16:creationId xmlns:a16="http://schemas.microsoft.com/office/drawing/2014/main" id="{D028E05E-232D-4C7B-B1CF-F71702F0A4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14694" name="Picture 4" descr="Office Objects 0572">
            <a:extLst>
              <a:ext uri="{FF2B5EF4-FFF2-40B4-BE49-F238E27FC236}">
                <a16:creationId xmlns:a16="http://schemas.microsoft.com/office/drawing/2014/main" id="{BDD6F62C-A111-4D1C-BA98-F3EFF69B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627E1102-7F4E-45EE-8A35-ACF84C84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3D79E5A8-2538-4DF9-B038-B215CE1B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993A023A-87BD-4DA6-8F49-4226CB4C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when to use the cosine rule to solve 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REAL LIFE 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4698" name="Line 8">
            <a:extLst>
              <a:ext uri="{FF2B5EF4-FFF2-40B4-BE49-F238E27FC236}">
                <a16:creationId xmlns:a16="http://schemas.microsoft.com/office/drawing/2014/main" id="{0BDD5F29-D3DC-4A4F-A77E-99589CE99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8121372B-37B8-4FD7-A094-1EB1ED8D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when to use the cosine rule to solve REAL LIFE problems involving finding  an angle of a triangle 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B42D8DF0-A50A-42D2-8DDD-5AEEF22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984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Cosine Rule</a:t>
            </a:r>
          </a:p>
        </p:txBody>
      </p:sp>
      <p:sp>
        <p:nvSpPr>
          <p:cNvPr id="114701" name="TextBox 15">
            <a:extLst>
              <a:ext uri="{FF2B5EF4-FFF2-40B4-BE49-F238E27FC236}">
                <a16:creationId xmlns:a16="http://schemas.microsoft.com/office/drawing/2014/main" id="{95E54E09-8B9E-4E74-8F88-D31BD9B1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FEEA85B-72B7-4F54-A9B4-25CB532D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064000"/>
            <a:ext cx="4114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 	Solve 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REAL LIFE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problems that involve finding an angle of a triangle.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AE13C0F-7EBE-4F79-958E-F1D5EA1D7596}"/>
              </a:ext>
            </a:extLst>
          </p:cNvPr>
          <p:cNvSpPr/>
          <p:nvPr/>
        </p:nvSpPr>
        <p:spPr>
          <a:xfrm rot="20512326">
            <a:off x="5245100" y="3921125"/>
            <a:ext cx="3146425" cy="1519238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6" name="TextBox 25">
            <a:extLst>
              <a:ext uri="{FF2B5EF4-FFF2-40B4-BE49-F238E27FC236}">
                <a16:creationId xmlns:a16="http://schemas.microsoft.com/office/drawing/2014/main" id="{27E478F2-BBDB-44D1-97EB-8BC645EF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46307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C</a:t>
            </a:r>
          </a:p>
        </p:txBody>
      </p:sp>
      <p:sp>
        <p:nvSpPr>
          <p:cNvPr id="18437" name="TextBox 24">
            <a:extLst>
              <a:ext uri="{FF2B5EF4-FFF2-40B4-BE49-F238E27FC236}">
                <a16:creationId xmlns:a16="http://schemas.microsoft.com/office/drawing/2014/main" id="{B65AF6BE-5D8A-4A46-9A34-DF016EA1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3505200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B</a:t>
            </a:r>
          </a:p>
        </p:txBody>
      </p:sp>
      <p:sp>
        <p:nvSpPr>
          <p:cNvPr id="18438" name="TextBox 26">
            <a:extLst>
              <a:ext uri="{FF2B5EF4-FFF2-40B4-BE49-F238E27FC236}">
                <a16:creationId xmlns:a16="http://schemas.microsoft.com/office/drawing/2014/main" id="{8EDD785E-00B1-4CF5-9880-9A3B2706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5653088"/>
            <a:ext cx="48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54CAD47-ED30-4C8B-A516-7985F5A2345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8B5EA1F-1B08-4E55-8FCC-593FCF256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81E62B7-0026-4779-9732-5AF1A61E55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Cosine Rule</a:t>
            </a:r>
          </a:p>
        </p:txBody>
      </p:sp>
      <p:pic>
        <p:nvPicPr>
          <p:cNvPr id="18442" name="Picture 3" descr="scottishflag">
            <a:extLst>
              <a:ext uri="{FF2B5EF4-FFF2-40B4-BE49-F238E27FC236}">
                <a16:creationId xmlns:a16="http://schemas.microsoft.com/office/drawing/2014/main" id="{8DF0AC68-C0B3-40C7-8F12-C84664D1D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" descr="Office Objects 0572">
            <a:extLst>
              <a:ext uri="{FF2B5EF4-FFF2-40B4-BE49-F238E27FC236}">
                <a16:creationId xmlns:a16="http://schemas.microsoft.com/office/drawing/2014/main" id="{5D6E0F83-CE60-4395-A13F-48B574F8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5">
            <a:extLst>
              <a:ext uri="{FF2B5EF4-FFF2-40B4-BE49-F238E27FC236}">
                <a16:creationId xmlns:a16="http://schemas.microsoft.com/office/drawing/2014/main" id="{2F152987-BFB2-4909-B92D-EB58F9E8B6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8445" name="TextBox 22">
            <a:extLst>
              <a:ext uri="{FF2B5EF4-FFF2-40B4-BE49-F238E27FC236}">
                <a16:creationId xmlns:a16="http://schemas.microsoft.com/office/drawing/2014/main" id="{863D7B87-FA1F-4291-B4D3-C3AEC15F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6C15FD-F9FB-4569-A64E-FB760605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759200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D932A6-18A8-49FF-BF16-3B2499F8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5376863"/>
            <a:ext cx="42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D950FE-11F0-487F-9FD2-6DE5330B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513263"/>
            <a:ext cx="396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8449" name="TextBox 36">
            <a:extLst>
              <a:ext uri="{FF2B5EF4-FFF2-40B4-BE49-F238E27FC236}">
                <a16:creationId xmlns:a16="http://schemas.microsoft.com/office/drawing/2014/main" id="{4203EB7D-AC15-40FA-943B-DA69988D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003425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The Cosine Rule can be used with ANY triangle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as long as we have been given enough information.</a:t>
            </a:r>
          </a:p>
        </p:txBody>
      </p:sp>
      <p:sp>
        <p:nvSpPr>
          <p:cNvPr id="18450" name="TextBox 19">
            <a:extLst>
              <a:ext uri="{FF2B5EF4-FFF2-40B4-BE49-F238E27FC236}">
                <a16:creationId xmlns:a16="http://schemas.microsoft.com/office/drawing/2014/main" id="{38157DFB-9A7F-4B77-AA63-C27ED2647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3C53379C-08C1-46C3-A7FE-CA0608B062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3070225"/>
          <a:ext cx="47053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03040" progId="Equation.DSMT4">
                  <p:embed/>
                </p:oleObj>
              </mc:Choice>
              <mc:Fallback>
                <p:oleObj name="Equation" r:id="rId4" imgW="13586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070225"/>
                        <a:ext cx="4705350" cy="703263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635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DACB9F-3D82-4F8E-BEAC-24B05C379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9600" y="228600"/>
            <a:ext cx="5711825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Finding Angles 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Using The Cosine Rule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2C2979E-6F6C-40E7-B03F-5FB5842C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65313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Consider the Cosine Rule again: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5850D0C-0DA3-4BD2-B212-FBF3D916D56A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865082"/>
            <a:ext cx="3276600" cy="400050"/>
            <a:chOff x="816" y="3456"/>
            <a:chExt cx="2064" cy="252"/>
          </a:xfrm>
          <a:noFill/>
        </p:grpSpPr>
        <p:sp>
          <p:nvSpPr>
            <p:cNvPr id="10245" name="Text Box 5">
              <a:extLst>
                <a:ext uri="{FF2B5EF4-FFF2-40B4-BE49-F238E27FC236}">
                  <a16:creationId xmlns:a16="http://schemas.microsoft.com/office/drawing/2014/main" id="{87456A09-F2A1-47D5-9F15-3E31C1908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48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a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 </a:t>
              </a:r>
              <a:r>
                <a:rPr lang="en-GB">
                  <a:solidFill>
                    <a:srgbClr val="FFFF00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6A19E30F-ECA2-47BC-BECA-CD849B3C4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78F334BA-6733-4577-AF73-4307FB9DB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56"/>
              <a:ext cx="24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981CB3FF-76CC-4B1C-9B46-933C54C39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c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7ED6CAB8-B424-48E4-A0A7-A9242A7D2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56"/>
              <a:ext cx="96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-2bccosA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</p:grpSp>
      <p:sp>
        <p:nvSpPr>
          <p:cNvPr id="10250" name="Text Box 10">
            <a:extLst>
              <a:ext uri="{FF2B5EF4-FFF2-40B4-BE49-F238E27FC236}">
                <a16:creationId xmlns:a16="http://schemas.microsoft.com/office/drawing/2014/main" id="{0B5D4253-0A5A-4F2A-82D0-A24657D9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39975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We are going to change the subject of the formula to cos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8CEEA4A7-0DF2-4863-8D09-0A2D6D3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4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Turn the formula around: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784F2FA2-5156-4F0E-963C-8DA00564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4957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b</a:t>
            </a:r>
            <a:r>
              <a:rPr lang="en-GB" altLang="en-US" baseline="30000">
                <a:solidFill>
                  <a:srgbClr val="FFFF00"/>
                </a:solidFill>
              </a:rPr>
              <a:t>2 </a:t>
            </a:r>
            <a:r>
              <a:rPr lang="en-GB" altLang="en-US">
                <a:solidFill>
                  <a:srgbClr val="FFFF00"/>
                </a:solidFill>
              </a:rPr>
              <a:t> + c</a:t>
            </a:r>
            <a:r>
              <a:rPr lang="en-GB" altLang="en-US" baseline="30000">
                <a:solidFill>
                  <a:srgbClr val="FFFF00"/>
                </a:solidFill>
              </a:rPr>
              <a:t>2 </a:t>
            </a:r>
            <a:r>
              <a:rPr lang="en-GB" altLang="en-US">
                <a:solidFill>
                  <a:srgbClr val="FFFF00"/>
                </a:solidFill>
              </a:rPr>
              <a:t> – 2bc cos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= a</a:t>
            </a:r>
            <a:r>
              <a:rPr lang="en-GB" altLang="en-US" baseline="30000">
                <a:solidFill>
                  <a:srgbClr val="FFFF00"/>
                </a:solidFill>
              </a:rPr>
              <a:t>2 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87BFBD3F-AA21-4D60-BF46-1B97F9F6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052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Take b</a:t>
            </a:r>
            <a:r>
              <a:rPr lang="en-GB" altLang="en-US" baseline="30000"/>
              <a:t>2</a:t>
            </a:r>
            <a:r>
              <a:rPr lang="en-GB" altLang="en-US"/>
              <a:t> and c</a:t>
            </a:r>
            <a:r>
              <a:rPr lang="en-GB" altLang="en-US" baseline="30000"/>
              <a:t>2</a:t>
            </a:r>
            <a:r>
              <a:rPr lang="en-GB" altLang="en-US"/>
              <a:t> across.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0007ADAC-D481-4274-855F-79EBA3BB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7588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-2bc cos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= a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– b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– c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5F22DE97-7E5E-48CD-BE5D-78FBE4A30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Divide by – 2 bc.</a:t>
            </a:r>
          </a:p>
        </p:txBody>
      </p:sp>
      <p:graphicFrame>
        <p:nvGraphicFramePr>
          <p:cNvPr id="10265" name="Object 2">
            <a:extLst>
              <a:ext uri="{FF2B5EF4-FFF2-40B4-BE49-F238E27FC236}">
                <a16:creationId xmlns:a16="http://schemas.microsoft.com/office/drawing/2014/main" id="{9FAC4B57-62AE-426A-BB9F-90E4DBF2AC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64013"/>
          <a:ext cx="27384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19040" progId="Equation.DSMT4">
                  <p:embed/>
                </p:oleObj>
              </mc:Choice>
              <mc:Fallback>
                <p:oleObj name="Equation" r:id="rId2" imgW="12952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64013"/>
                        <a:ext cx="27384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>
            <a:extLst>
              <a:ext uri="{FF2B5EF4-FFF2-40B4-BE49-F238E27FC236}">
                <a16:creationId xmlns:a16="http://schemas.microsoft.com/office/drawing/2014/main" id="{55F5CB72-B2AD-4849-B884-24854007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Divide top and bottom by -1</a:t>
            </a:r>
          </a:p>
        </p:txBody>
      </p:sp>
      <p:graphicFrame>
        <p:nvGraphicFramePr>
          <p:cNvPr id="10267" name="Object 3">
            <a:extLst>
              <a:ext uri="{FF2B5EF4-FFF2-40B4-BE49-F238E27FC236}">
                <a16:creationId xmlns:a16="http://schemas.microsoft.com/office/drawing/2014/main" id="{E800E56A-9FEA-4754-B186-71BA03512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257800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19040" progId="Equation.DSMT4">
                  <p:embed/>
                </p:oleObj>
              </mc:Choice>
              <mc:Fallback>
                <p:oleObj name="Equation" r:id="rId4" imgW="13078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2765425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Text Box 28">
            <a:extLst>
              <a:ext uri="{FF2B5EF4-FFF2-40B4-BE49-F238E27FC236}">
                <a16:creationId xmlns:a16="http://schemas.microsoft.com/office/drawing/2014/main" id="{1D0D46BB-238B-4550-A195-52757478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70550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You now have a formula for finding an angle if you know all three sides of the triangle.</a:t>
            </a:r>
          </a:p>
        </p:txBody>
      </p:sp>
      <p:pic>
        <p:nvPicPr>
          <p:cNvPr id="19471" name="Picture 3" descr="scottishflag">
            <a:extLst>
              <a:ext uri="{FF2B5EF4-FFF2-40B4-BE49-F238E27FC236}">
                <a16:creationId xmlns:a16="http://schemas.microsoft.com/office/drawing/2014/main" id="{523860B5-EE39-4580-834E-D56F76861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" descr="Office Objects 0572">
            <a:extLst>
              <a:ext uri="{FF2B5EF4-FFF2-40B4-BE49-F238E27FC236}">
                <a16:creationId xmlns:a16="http://schemas.microsoft.com/office/drawing/2014/main" id="{01D88A39-9925-4AE5-AFF7-614D0774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5">
            <a:extLst>
              <a:ext uri="{FF2B5EF4-FFF2-40B4-BE49-F238E27FC236}">
                <a16:creationId xmlns:a16="http://schemas.microsoft.com/office/drawing/2014/main" id="{7F68C4E3-5598-4288-A9B0-05B8C26579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9474" name="TextBox 22">
            <a:extLst>
              <a:ext uri="{FF2B5EF4-FFF2-40B4-BE49-F238E27FC236}">
                <a16:creationId xmlns:a16="http://schemas.microsoft.com/office/drawing/2014/main" id="{796DD8D6-0BA1-4EA7-A10A-492D8736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9475" name="TextBox 19">
            <a:extLst>
              <a:ext uri="{FF2B5EF4-FFF2-40B4-BE49-F238E27FC236}">
                <a16:creationId xmlns:a16="http://schemas.microsoft.com/office/drawing/2014/main" id="{1CCF6697-4DE5-4552-8831-98C3D160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0" grpId="0"/>
      <p:bldP spid="10258" grpId="0"/>
      <p:bldP spid="10259" grpId="0" autoUpdateAnimBg="0"/>
      <p:bldP spid="10260" grpId="0"/>
      <p:bldP spid="10261" grpId="0" autoUpdateAnimBg="0"/>
      <p:bldP spid="10262" grpId="0"/>
      <p:bldP spid="10266" grpId="0"/>
      <p:bldP spid="10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3C49676-23A7-4A6C-A9BF-F78569C84D9E}"/>
              </a:ext>
            </a:extLst>
          </p:cNvPr>
          <p:cNvSpPr/>
          <p:nvPr/>
        </p:nvSpPr>
        <p:spPr>
          <a:xfrm>
            <a:off x="2265363" y="4735513"/>
            <a:ext cx="5322887" cy="99695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400">
              <a:solidFill>
                <a:srgbClr val="FFFFFF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E07988F-07F5-49FD-9EF6-F9CE39E0A11F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616200"/>
            <a:ext cx="2819400" cy="1265238"/>
            <a:chOff x="192" y="816"/>
            <a:chExt cx="1776" cy="797"/>
          </a:xfrm>
        </p:grpSpPr>
        <p:sp>
          <p:nvSpPr>
            <p:cNvPr id="77842" name="Text Box 5">
              <a:extLst>
                <a:ext uri="{FF2B5EF4-FFF2-40B4-BE49-F238E27FC236}">
                  <a16:creationId xmlns:a16="http://schemas.microsoft.com/office/drawing/2014/main" id="{6E899F34-4B08-4384-A56F-6FDE7A34B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FF0000"/>
                  </a:solidFill>
                  <a:cs typeface="+mn-cs"/>
                </a:rPr>
                <a:t>Sin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 x</a:t>
              </a:r>
              <a:r>
                <a:rPr lang="en-GB" sz="3200">
                  <a:solidFill>
                    <a:srgbClr val="FFFFFF"/>
                  </a:solidFill>
                  <a:cs typeface="Times New Roman" pitchFamily="18" charset="0"/>
                </a:rPr>
                <a:t>° =</a:t>
              </a:r>
              <a:endParaRPr lang="en-GB" sz="3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43" name="Line 6">
              <a:extLst>
                <a:ext uri="{FF2B5EF4-FFF2-40B4-BE49-F238E27FC236}">
                  <a16:creationId xmlns:a16="http://schemas.microsoft.com/office/drawing/2014/main" id="{EFFF3F56-959C-4421-A21D-100DE80AA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44" name="Text Box 7">
              <a:extLst>
                <a:ext uri="{FF2B5EF4-FFF2-40B4-BE49-F238E27FC236}">
                  <a16:creationId xmlns:a16="http://schemas.microsoft.com/office/drawing/2014/main" id="{F0C4B618-C736-4310-B8F0-5280DB3D8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FF0000"/>
                  </a:solidFill>
                  <a:cs typeface="+mn-cs"/>
                </a:rPr>
                <a:t>O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pp</a:t>
              </a:r>
            </a:p>
          </p:txBody>
        </p:sp>
        <p:sp>
          <p:nvSpPr>
            <p:cNvPr id="77845" name="Text Box 8">
              <a:extLst>
                <a:ext uri="{FF2B5EF4-FFF2-40B4-BE49-F238E27FC236}">
                  <a16:creationId xmlns:a16="http://schemas.microsoft.com/office/drawing/2014/main" id="{EA2110DB-DEC8-4627-AC77-53EFBE106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FF0000"/>
                  </a:solidFill>
                  <a:cs typeface="+mn-cs"/>
                </a:rPr>
                <a:t>H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yp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51B9E976-6D23-42E8-81D0-1AFD128F175F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2616200"/>
            <a:ext cx="2819400" cy="1265238"/>
            <a:chOff x="192" y="816"/>
            <a:chExt cx="1776" cy="797"/>
          </a:xfrm>
        </p:grpSpPr>
        <p:sp>
          <p:nvSpPr>
            <p:cNvPr id="77838" name="Text Box 10">
              <a:extLst>
                <a:ext uri="{FF2B5EF4-FFF2-40B4-BE49-F238E27FC236}">
                  <a16:creationId xmlns:a16="http://schemas.microsoft.com/office/drawing/2014/main" id="{62ED0432-E15A-4BF9-80B6-4C82D23A2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00CC00"/>
                  </a:solidFill>
                  <a:cs typeface="+mn-cs"/>
                </a:rPr>
                <a:t>Cos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 x</a:t>
              </a:r>
              <a:r>
                <a:rPr lang="en-GB" sz="3200">
                  <a:solidFill>
                    <a:srgbClr val="FFFFFF"/>
                  </a:solidFill>
                  <a:cs typeface="Times New Roman" pitchFamily="18" charset="0"/>
                </a:rPr>
                <a:t>° =</a:t>
              </a:r>
              <a:endParaRPr lang="en-GB" sz="3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39" name="Line 11">
              <a:extLst>
                <a:ext uri="{FF2B5EF4-FFF2-40B4-BE49-F238E27FC236}">
                  <a16:creationId xmlns:a16="http://schemas.microsoft.com/office/drawing/2014/main" id="{1666BC38-3D1D-4207-A6D0-447D5A0F0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40" name="Text Box 12">
              <a:extLst>
                <a:ext uri="{FF2B5EF4-FFF2-40B4-BE49-F238E27FC236}">
                  <a16:creationId xmlns:a16="http://schemas.microsoft.com/office/drawing/2014/main" id="{39C1CCE8-118D-48E3-8A1D-87883B0E5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00CC00"/>
                  </a:solidFill>
                  <a:cs typeface="+mn-cs"/>
                </a:rPr>
                <a:t>A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dj</a:t>
              </a:r>
            </a:p>
          </p:txBody>
        </p:sp>
        <p:sp>
          <p:nvSpPr>
            <p:cNvPr id="77841" name="Text Box 13">
              <a:extLst>
                <a:ext uri="{FF2B5EF4-FFF2-40B4-BE49-F238E27FC236}">
                  <a16:creationId xmlns:a16="http://schemas.microsoft.com/office/drawing/2014/main" id="{8FEEE6E8-090B-43CE-90BD-4D3F9B15C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00CC00"/>
                  </a:solidFill>
                  <a:cs typeface="+mn-cs"/>
                </a:rPr>
                <a:t>H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yp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B6B4F787-9E47-4524-98D7-36E5A0E5F582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616200"/>
            <a:ext cx="2819400" cy="1265238"/>
            <a:chOff x="192" y="816"/>
            <a:chExt cx="1776" cy="797"/>
          </a:xfrm>
        </p:grpSpPr>
        <p:sp>
          <p:nvSpPr>
            <p:cNvPr id="77834" name="Text Box 15">
              <a:extLst>
                <a:ext uri="{FF2B5EF4-FFF2-40B4-BE49-F238E27FC236}">
                  <a16:creationId xmlns:a16="http://schemas.microsoft.com/office/drawing/2014/main" id="{FD2E3EFA-C91D-4198-AFFD-3D6B83F75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CC00CC"/>
                  </a:solidFill>
                  <a:cs typeface="+mn-cs"/>
                </a:rPr>
                <a:t>Tan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 x</a:t>
              </a:r>
              <a:r>
                <a:rPr lang="en-GB" sz="3200">
                  <a:solidFill>
                    <a:srgbClr val="FFFFFF"/>
                  </a:solidFill>
                  <a:cs typeface="Times New Roman" pitchFamily="18" charset="0"/>
                </a:rPr>
                <a:t>° =</a:t>
              </a:r>
              <a:endParaRPr lang="en-GB" sz="32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35" name="Line 16">
              <a:extLst>
                <a:ext uri="{FF2B5EF4-FFF2-40B4-BE49-F238E27FC236}">
                  <a16:creationId xmlns:a16="http://schemas.microsoft.com/office/drawing/2014/main" id="{5A491522-0E2C-4FA0-8271-7A86B1579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44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836" name="Text Box 17">
              <a:extLst>
                <a:ext uri="{FF2B5EF4-FFF2-40B4-BE49-F238E27FC236}">
                  <a16:creationId xmlns:a16="http://schemas.microsoft.com/office/drawing/2014/main" id="{ECE86565-BBB1-4FAD-9869-941A1F573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CC00CC"/>
                  </a:solidFill>
                  <a:cs typeface="+mn-cs"/>
                </a:rPr>
                <a:t>O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pp</a:t>
              </a:r>
            </a:p>
          </p:txBody>
        </p:sp>
        <p:sp>
          <p:nvSpPr>
            <p:cNvPr id="77837" name="Text Box 18">
              <a:extLst>
                <a:ext uri="{FF2B5EF4-FFF2-40B4-BE49-F238E27FC236}">
                  <a16:creationId xmlns:a16="http://schemas.microsoft.com/office/drawing/2014/main" id="{CDAC9F35-9881-4EDC-B59E-FBC6FB70D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>
                  <a:solidFill>
                    <a:srgbClr val="CC00CC"/>
                  </a:solidFill>
                  <a:cs typeface="+mn-cs"/>
                </a:rPr>
                <a:t>A</a:t>
              </a:r>
              <a:r>
                <a:rPr lang="en-GB" sz="3200">
                  <a:solidFill>
                    <a:srgbClr val="FFFFFF"/>
                  </a:solidFill>
                  <a:cs typeface="+mn-cs"/>
                </a:rPr>
                <a:t>dj</a:t>
              </a:r>
            </a:p>
          </p:txBody>
        </p:sp>
      </p:grpSp>
      <p:sp>
        <p:nvSpPr>
          <p:cNvPr id="70673" name="Text Box 20">
            <a:extLst>
              <a:ext uri="{FF2B5EF4-FFF2-40B4-BE49-F238E27FC236}">
                <a16:creationId xmlns:a16="http://schemas.microsoft.com/office/drawing/2014/main" id="{F8EAEE28-7089-48A3-8B6D-39471601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4729163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>
                <a:solidFill>
                  <a:srgbClr val="00CC00"/>
                </a:solidFill>
                <a:cs typeface="+mn-cs"/>
              </a:rPr>
              <a:t>C</a:t>
            </a:r>
            <a:r>
              <a:rPr lang="en-GB" sz="6000" baseline="30000">
                <a:solidFill>
                  <a:srgbClr val="00CC00"/>
                </a:solidFill>
                <a:cs typeface="+mn-cs"/>
              </a:rPr>
              <a:t>A</a:t>
            </a:r>
            <a:r>
              <a:rPr lang="en-GB" sz="6000">
                <a:solidFill>
                  <a:srgbClr val="00CC00"/>
                </a:solidFill>
                <a:cs typeface="+mn-cs"/>
              </a:rPr>
              <a:t>H</a:t>
            </a:r>
          </a:p>
        </p:txBody>
      </p:sp>
      <p:sp>
        <p:nvSpPr>
          <p:cNvPr id="70674" name="Text Box 21">
            <a:extLst>
              <a:ext uri="{FF2B5EF4-FFF2-40B4-BE49-F238E27FC236}">
                <a16:creationId xmlns:a16="http://schemas.microsoft.com/office/drawing/2014/main" id="{F82344CE-4582-4BCF-8C11-2B543999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4729163"/>
            <a:ext cx="166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>
                <a:solidFill>
                  <a:srgbClr val="CC00CC"/>
                </a:solidFill>
                <a:cs typeface="+mn-cs"/>
              </a:rPr>
              <a:t>T</a:t>
            </a:r>
            <a:r>
              <a:rPr lang="en-GB" sz="6000" baseline="30000">
                <a:solidFill>
                  <a:srgbClr val="CC00CC"/>
                </a:solidFill>
                <a:cs typeface="+mn-cs"/>
              </a:rPr>
              <a:t>O</a:t>
            </a:r>
            <a:r>
              <a:rPr lang="en-GB" sz="600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sp>
        <p:nvSpPr>
          <p:cNvPr id="70675" name="Text Box 24">
            <a:extLst>
              <a:ext uri="{FF2B5EF4-FFF2-40B4-BE49-F238E27FC236}">
                <a16:creationId xmlns:a16="http://schemas.microsoft.com/office/drawing/2014/main" id="{726C7073-9266-40E7-829B-EE711865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729163"/>
            <a:ext cx="1703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>
                <a:solidFill>
                  <a:srgbClr val="FF0000"/>
                </a:solidFill>
                <a:cs typeface="+mn-cs"/>
              </a:rPr>
              <a:t>S</a:t>
            </a:r>
            <a:r>
              <a:rPr lang="en-GB" sz="6000" baseline="30000">
                <a:solidFill>
                  <a:srgbClr val="FF0000"/>
                </a:solidFill>
                <a:cs typeface="+mn-cs"/>
              </a:rPr>
              <a:t>O</a:t>
            </a:r>
            <a:r>
              <a:rPr lang="en-GB" sz="6000">
                <a:solidFill>
                  <a:srgbClr val="FF0000"/>
                </a:solidFill>
                <a:cs typeface="+mn-cs"/>
              </a:rPr>
              <a:t>H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B6D297CE-1AEB-48F2-BDC1-95FE29C4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/>
      <p:bldP spid="70674" grpId="0"/>
      <p:bldP spid="706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33D4B045-E33E-450F-A184-9938C6416EEB}"/>
              </a:ext>
            </a:extLst>
          </p:cNvPr>
          <p:cNvGrpSpPr>
            <a:grpSpLocks/>
          </p:cNvGrpSpPr>
          <p:nvPr/>
        </p:nvGrpSpPr>
        <p:grpSpPr bwMode="auto">
          <a:xfrm>
            <a:off x="4876794" y="1647378"/>
            <a:ext cx="4038600" cy="1905000"/>
            <a:chOff x="2832" y="1344"/>
            <a:chExt cx="2544" cy="1200"/>
          </a:xfrm>
          <a:noFill/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BADC6CE1-FAC5-431E-B985-84CAA2FAB6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44"/>
              <a:ext cx="2448" cy="864"/>
              <a:chOff x="2928" y="1344"/>
              <a:chExt cx="2448" cy="864"/>
            </a:xfrm>
            <a:grpFill/>
          </p:grpSpPr>
          <p:sp>
            <p:nvSpPr>
              <p:cNvPr id="11268" name="Line 4">
                <a:extLst>
                  <a:ext uri="{FF2B5EF4-FFF2-40B4-BE49-F238E27FC236}">
                    <a16:creationId xmlns:a16="http://schemas.microsoft.com/office/drawing/2014/main" id="{74274F1E-E5C6-4ED3-8F29-9A1E4389A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1344"/>
                <a:ext cx="864" cy="864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69" name="Line 5">
                <a:extLst>
                  <a:ext uri="{FF2B5EF4-FFF2-40B4-BE49-F238E27FC236}">
                    <a16:creationId xmlns:a16="http://schemas.microsoft.com/office/drawing/2014/main" id="{A8E50CF3-425E-4F73-B306-38417FE49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1584" cy="864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70" name="Line 6">
                <a:extLst>
                  <a:ext uri="{FF2B5EF4-FFF2-40B4-BE49-F238E27FC236}">
                    <a16:creationId xmlns:a16="http://schemas.microsoft.com/office/drawing/2014/main" id="{6F30B94B-706B-4342-95BF-3C1E6FFC0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208"/>
                <a:ext cx="2448" cy="0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1272" name="Text Box 8">
              <a:extLst>
                <a:ext uri="{FF2B5EF4-FFF2-40B4-BE49-F238E27FC236}">
                  <a16:creationId xmlns:a16="http://schemas.microsoft.com/office/drawing/2014/main" id="{F94DEEC7-FD76-4725-934B-1124407A9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7" y="1938"/>
              <a:ext cx="480" cy="288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 err="1">
                  <a:solidFill>
                    <a:srgbClr val="FFFF00"/>
                  </a:solidFill>
                  <a:cs typeface="Arial" charset="0"/>
                </a:rPr>
                <a:t>A</a:t>
              </a:r>
              <a:r>
                <a:rPr lang="en-GB" sz="2400" baseline="30000" dirty="0" err="1">
                  <a:solidFill>
                    <a:srgbClr val="FFFF00"/>
                  </a:solidFill>
                  <a:cs typeface="Arial" charset="0"/>
                </a:rPr>
                <a:t>o</a:t>
              </a:r>
              <a:endParaRPr lang="en-GB" sz="2400" baseline="30000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11273" name="Text Box 9">
              <a:extLst>
                <a:ext uri="{FF2B5EF4-FFF2-40B4-BE49-F238E27FC236}">
                  <a16:creationId xmlns:a16="http://schemas.microsoft.com/office/drawing/2014/main" id="{FE8CE048-E0E9-4B75-851B-D1A6E6AA0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6"/>
              <a:ext cx="672" cy="288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>
                  <a:cs typeface="Arial" charset="0"/>
                </a:rPr>
                <a:t>16cm</a:t>
              </a:r>
            </a:p>
          </p:txBody>
        </p:sp>
        <p:sp>
          <p:nvSpPr>
            <p:cNvPr id="11274" name="Text Box 10">
              <a:extLst>
                <a:ext uri="{FF2B5EF4-FFF2-40B4-BE49-F238E27FC236}">
                  <a16:creationId xmlns:a16="http://schemas.microsoft.com/office/drawing/2014/main" id="{3234B5AA-9D5C-4698-9954-3E8F875A7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672" cy="288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>
                  <a:cs typeface="Arial" charset="0"/>
                </a:rPr>
                <a:t>9cm</a:t>
              </a:r>
            </a:p>
          </p:txBody>
        </p:sp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3068FB00-0A1F-4695-9B3A-58886EDC0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488"/>
              <a:ext cx="576" cy="288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>
                  <a:cs typeface="Arial" charset="0"/>
                </a:rPr>
                <a:t>11cm</a:t>
              </a:r>
            </a:p>
          </p:txBody>
        </p:sp>
      </p:grpSp>
      <p:sp>
        <p:nvSpPr>
          <p:cNvPr id="11278" name="Text Box 14">
            <a:extLst>
              <a:ext uri="{FF2B5EF4-FFF2-40B4-BE49-F238E27FC236}">
                <a16:creationId xmlns:a16="http://schemas.microsoft.com/office/drawing/2014/main" id="{4F2B637E-210F-4A8E-8668-3749BF6C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036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Write down the formula for cos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graphicFrame>
        <p:nvGraphicFramePr>
          <p:cNvPr id="16384" name="Object 2">
            <a:extLst>
              <a:ext uri="{FF2B5EF4-FFF2-40B4-BE49-F238E27FC236}">
                <a16:creationId xmlns:a16="http://schemas.microsoft.com/office/drawing/2014/main" id="{AD4E15E6-A8B5-4D7D-8C1B-9516B0C18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5" y="2813050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813050"/>
                        <a:ext cx="2765425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6">
            <a:extLst>
              <a:ext uri="{FF2B5EF4-FFF2-40B4-BE49-F238E27FC236}">
                <a16:creationId xmlns:a16="http://schemas.microsoft.com/office/drawing/2014/main" id="{B5B30DF9-F374-4864-8DB3-D18FDA98D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39512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Label and identify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and a , b and c.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18C16387-E149-4928-9F02-E9E8E1A3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005263"/>
            <a:ext cx="111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</a:t>
            </a:r>
            <a:r>
              <a:rPr lang="en-GB" altLang="en-US"/>
              <a:t> = ?</a:t>
            </a:r>
            <a:endParaRPr lang="en-GB" altLang="en-US" baseline="300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6A3AC815-3600-4F5C-8858-E2242246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9481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11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6EACB0D6-9231-4E9E-835E-FBB0EDE7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9481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 = 9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46F96010-4D81-41B5-8614-1D5E5EEA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39481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 = 16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E4F76496-A99A-47CC-9F54-97547683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816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Substitute values into the formula.</a:t>
            </a:r>
          </a:p>
        </p:txBody>
      </p:sp>
      <p:graphicFrame>
        <p:nvGraphicFramePr>
          <p:cNvPr id="16385" name="Object 3">
            <a:extLst>
              <a:ext uri="{FF2B5EF4-FFF2-40B4-BE49-F238E27FC236}">
                <a16:creationId xmlns:a16="http://schemas.microsoft.com/office/drawing/2014/main" id="{A2378974-4BAC-4D8D-9DC5-E6D9951731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825" y="4583113"/>
          <a:ext cx="27225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419040" progId="Equation.DSMT4">
                  <p:embed/>
                </p:oleObj>
              </mc:Choice>
              <mc:Fallback>
                <p:oleObj name="Equation" r:id="rId5" imgW="1409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583113"/>
                        <a:ext cx="2722563" cy="8096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Text Box 26">
            <a:extLst>
              <a:ext uri="{FF2B5EF4-FFF2-40B4-BE49-F238E27FC236}">
                <a16:creationId xmlns:a16="http://schemas.microsoft.com/office/drawing/2014/main" id="{925E13E4-7477-4DBE-8161-8BD547A0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Calculate cos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.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4D2B09D8-8497-48C6-AF6B-3895C419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499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Cos A</a:t>
            </a:r>
            <a:r>
              <a:rPr lang="en-GB" altLang="en-US" baseline="30000"/>
              <a:t>o </a:t>
            </a:r>
            <a:r>
              <a:rPr lang="en-GB" altLang="en-US"/>
              <a:t>=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8F83BE0E-7BBB-4335-BEE4-7AC3D712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6499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0.75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EE4FB2B6-048E-4CEF-8152-C9C2A14C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2484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Use cos</a:t>
            </a:r>
            <a:r>
              <a:rPr lang="en-GB" altLang="en-US" baseline="30000">
                <a:solidFill>
                  <a:srgbClr val="FFFF00"/>
                </a:solidFill>
              </a:rPr>
              <a:t>-1</a:t>
            </a:r>
            <a:r>
              <a:rPr lang="en-GB" altLang="en-US">
                <a:solidFill>
                  <a:srgbClr val="FFFF00"/>
                </a:solidFill>
              </a:rPr>
              <a:t> 0.75 to find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E04D79AF-C2DC-4254-BC03-8520B9F9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595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 </a:t>
            </a:r>
            <a:r>
              <a:rPr lang="en-GB" altLang="en-US"/>
              <a:t> = 41.4</a:t>
            </a:r>
            <a:r>
              <a:rPr lang="en-GB" altLang="en-US" baseline="30000"/>
              <a:t>o </a:t>
            </a:r>
          </a:p>
        </p:txBody>
      </p:sp>
      <p:sp>
        <p:nvSpPr>
          <p:cNvPr id="20497" name="Text Box 31">
            <a:extLst>
              <a:ext uri="{FF2B5EF4-FFF2-40B4-BE49-F238E27FC236}">
                <a16:creationId xmlns:a16="http://schemas.microsoft.com/office/drawing/2014/main" id="{705278BB-5674-4F33-9852-08F54F90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1862138"/>
            <a:ext cx="3409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Example 1 : Calculate the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 unknown angle 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.  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01AED9D-07E8-4EA0-B66F-BE0B9A876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9600" y="228600"/>
            <a:ext cx="5711825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Finding Angles 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Using The Cosine Rule</a:t>
            </a:r>
          </a:p>
        </p:txBody>
      </p:sp>
      <p:pic>
        <p:nvPicPr>
          <p:cNvPr id="20499" name="Picture 3" descr="scottishflag">
            <a:extLst>
              <a:ext uri="{FF2B5EF4-FFF2-40B4-BE49-F238E27FC236}">
                <a16:creationId xmlns:a16="http://schemas.microsoft.com/office/drawing/2014/main" id="{765E39F0-7F2A-48C2-813E-3843FA8808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4" descr="Office Objects 0572">
            <a:extLst>
              <a:ext uri="{FF2B5EF4-FFF2-40B4-BE49-F238E27FC236}">
                <a16:creationId xmlns:a16="http://schemas.microsoft.com/office/drawing/2014/main" id="{57770FE6-9392-4BDF-8E3E-CA6E456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Text Box 5">
            <a:extLst>
              <a:ext uri="{FF2B5EF4-FFF2-40B4-BE49-F238E27FC236}">
                <a16:creationId xmlns:a16="http://schemas.microsoft.com/office/drawing/2014/main" id="{C3A3F22A-2C13-45D3-8B25-BFD0E28564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502" name="TextBox 33">
            <a:extLst>
              <a:ext uri="{FF2B5EF4-FFF2-40B4-BE49-F238E27FC236}">
                <a16:creationId xmlns:a16="http://schemas.microsoft.com/office/drawing/2014/main" id="{52BB9B7D-320C-4A1B-99FA-3F48C525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0503" name="TextBox 19">
            <a:extLst>
              <a:ext uri="{FF2B5EF4-FFF2-40B4-BE49-F238E27FC236}">
                <a16:creationId xmlns:a16="http://schemas.microsoft.com/office/drawing/2014/main" id="{3B93F09A-B322-4DC9-8491-FE62D645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sp>
        <p:nvSpPr>
          <p:cNvPr id="32" name="Rounded Rectangle 31">
            <a:hlinkClick r:id="rId9"/>
            <a:extLst>
              <a:ext uri="{FF2B5EF4-FFF2-40B4-BE49-F238E27FC236}">
                <a16:creationId xmlns:a16="http://schemas.microsoft.com/office/drawing/2014/main" id="{40B6775E-4710-41BE-981B-F52153FB67E0}"/>
              </a:ext>
            </a:extLst>
          </p:cNvPr>
          <p:cNvSpPr/>
          <p:nvPr/>
        </p:nvSpPr>
        <p:spPr>
          <a:xfrm>
            <a:off x="7475538" y="6024563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80" grpId="0"/>
      <p:bldP spid="11283" grpId="0" autoUpdateAnimBg="0"/>
      <p:bldP spid="11284" grpId="0" autoUpdateAnimBg="0"/>
      <p:bldP spid="11285" grpId="0" autoUpdateAnimBg="0"/>
      <p:bldP spid="11286" grpId="0" autoUpdateAnimBg="0"/>
      <p:bldP spid="11287" grpId="0"/>
      <p:bldP spid="11290" grpId="0"/>
      <p:bldP spid="11291" grpId="0" autoUpdateAnimBg="0"/>
      <p:bldP spid="11292" grpId="0" autoUpdateAnimBg="0"/>
      <p:bldP spid="11293" grpId="0"/>
      <p:bldP spid="112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3">
            <a:extLst>
              <a:ext uri="{FF2B5EF4-FFF2-40B4-BE49-F238E27FC236}">
                <a16:creationId xmlns:a16="http://schemas.microsoft.com/office/drawing/2014/main" id="{BE02751B-E372-4981-A5AA-7E0347EDD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1947863"/>
            <a:ext cx="6019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Example 2: Find the unknown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Angle y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in the triangle: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F7F127DF-1E2B-49CF-A922-72638343F290}"/>
              </a:ext>
            </a:extLst>
          </p:cNvPr>
          <p:cNvGrpSpPr>
            <a:grpSpLocks/>
          </p:cNvGrpSpPr>
          <p:nvPr/>
        </p:nvGrpSpPr>
        <p:grpSpPr bwMode="auto">
          <a:xfrm>
            <a:off x="4502994" y="1767108"/>
            <a:ext cx="4191000" cy="1619250"/>
            <a:chOff x="1200" y="912"/>
            <a:chExt cx="2640" cy="1020"/>
          </a:xfrm>
          <a:noFill/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AB35B53B-0F58-469A-B355-DF3AD35B2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12"/>
              <a:ext cx="2592" cy="768"/>
              <a:chOff x="1200" y="912"/>
              <a:chExt cx="2592" cy="768"/>
            </a:xfrm>
            <a:grpFill/>
          </p:grpSpPr>
          <p:sp>
            <p:nvSpPr>
              <p:cNvPr id="12292" name="Line 4">
                <a:extLst>
                  <a:ext uri="{FF2B5EF4-FFF2-40B4-BE49-F238E27FC236}">
                    <a16:creationId xmlns:a16="http://schemas.microsoft.com/office/drawing/2014/main" id="{89C71544-35BB-457B-8AEF-CA41CB15B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912"/>
                <a:ext cx="1584" cy="768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solidFill>
                    <a:srgbClr val="FFFF00"/>
                  </a:solidFill>
                  <a:cs typeface="Arial" charset="0"/>
                </a:endParaRPr>
              </a:p>
            </p:txBody>
          </p:sp>
          <p:sp>
            <p:nvSpPr>
              <p:cNvPr id="12293" name="Line 5">
                <a:extLst>
                  <a:ext uri="{FF2B5EF4-FFF2-40B4-BE49-F238E27FC236}">
                    <a16:creationId xmlns:a16="http://schemas.microsoft.com/office/drawing/2014/main" id="{E075E0EA-7FC2-4CF3-ACAB-9EA9E35E7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1008" cy="672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solidFill>
                    <a:srgbClr val="FFFF00"/>
                  </a:solidFill>
                  <a:cs typeface="Arial" charset="0"/>
                </a:endParaRPr>
              </a:p>
            </p:txBody>
          </p:sp>
          <p:sp>
            <p:nvSpPr>
              <p:cNvPr id="12294" name="Line 6">
                <a:extLst>
                  <a:ext uri="{FF2B5EF4-FFF2-40B4-BE49-F238E27FC236}">
                    <a16:creationId xmlns:a16="http://schemas.microsoft.com/office/drawing/2014/main" id="{03B9C10D-BD31-48DB-BC4F-41324D015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1584"/>
                <a:ext cx="2592" cy="96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solidFill>
                    <a:srgbClr val="FFFF00"/>
                  </a:solidFill>
                  <a:cs typeface="Arial" charset="0"/>
                </a:endParaRPr>
              </a:p>
            </p:txBody>
          </p:sp>
        </p:grpSp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E879C3B9-01F3-432A-924B-D58A58050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680"/>
              <a:ext cx="624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26cm</a:t>
              </a:r>
            </a:p>
          </p:txBody>
        </p:sp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7A9A1983-DF89-4CCC-831A-C3C3D6DCD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08"/>
              <a:ext cx="576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15cm</a:t>
              </a:r>
            </a:p>
          </p:txBody>
        </p:sp>
        <p:sp>
          <p:nvSpPr>
            <p:cNvPr id="12298" name="Text Box 10">
              <a:extLst>
                <a:ext uri="{FF2B5EF4-FFF2-40B4-BE49-F238E27FC236}">
                  <a16:creationId xmlns:a16="http://schemas.microsoft.com/office/drawing/2014/main" id="{1A43333A-8D56-4015-B3E3-3CAFBB8E0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960"/>
              <a:ext cx="624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13cm</a:t>
              </a:r>
            </a:p>
          </p:txBody>
        </p:sp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5056229C-E94E-48E3-8DD4-228E8D34C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912"/>
              <a:ext cx="336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>
                  <a:solidFill>
                    <a:srgbClr val="FFFF00"/>
                  </a:solidFill>
                  <a:cs typeface="Arial" charset="0"/>
                </a:rPr>
                <a:t>y</a:t>
              </a:r>
              <a:r>
                <a:rPr lang="en-GB" baseline="30000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</p:grpSp>
      <p:sp>
        <p:nvSpPr>
          <p:cNvPr id="12301" name="Text Box 13">
            <a:extLst>
              <a:ext uri="{FF2B5EF4-FFF2-40B4-BE49-F238E27FC236}">
                <a16:creationId xmlns:a16="http://schemas.microsoft.com/office/drawing/2014/main" id="{397A01F6-4053-4486-91A5-ED2CC2686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95663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Write down the formula.</a:t>
            </a:r>
          </a:p>
        </p:txBody>
      </p:sp>
      <p:graphicFrame>
        <p:nvGraphicFramePr>
          <p:cNvPr id="12302" name="Object 2">
            <a:extLst>
              <a:ext uri="{FF2B5EF4-FFF2-40B4-BE49-F238E27FC236}">
                <a16:creationId xmlns:a16="http://schemas.microsoft.com/office/drawing/2014/main" id="{00F77922-AC9E-4498-83A7-D470FEFB2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8588" y="3048000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19040" progId="Equation.DSMT4">
                  <p:embed/>
                </p:oleObj>
              </mc:Choice>
              <mc:Fallback>
                <p:oleObj name="Equation" r:id="rId2" imgW="1307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048000"/>
                        <a:ext cx="2765425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5">
            <a:extLst>
              <a:ext uri="{FF2B5EF4-FFF2-40B4-BE49-F238E27FC236}">
                <a16:creationId xmlns:a16="http://schemas.microsoft.com/office/drawing/2014/main" id="{6DF84447-7FC6-4B4C-9C4E-1004EAF6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83063"/>
            <a:ext cx="362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Identify the sides and angle.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1DAE445-3B28-48F9-915B-A5EDB3DE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40989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</a:t>
            </a:r>
            <a:r>
              <a:rPr lang="en-GB" altLang="en-US"/>
              <a:t> = y</a:t>
            </a:r>
            <a:r>
              <a:rPr lang="en-GB" altLang="en-US" baseline="30000"/>
              <a:t>o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A2956317-47C6-4828-9521-C058BAEA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40894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= 26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F7D69746-211F-4596-A2A1-5596DE57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0894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 = 15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382634D4-06EE-438E-87A7-181C6164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40894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 = 13</a:t>
            </a:r>
          </a:p>
        </p:txBody>
      </p:sp>
      <p:graphicFrame>
        <p:nvGraphicFramePr>
          <p:cNvPr id="12311" name="Object 3">
            <a:extLst>
              <a:ext uri="{FF2B5EF4-FFF2-40B4-BE49-F238E27FC236}">
                <a16:creationId xmlns:a16="http://schemas.microsoft.com/office/drawing/2014/main" id="{FFA024C3-7FC3-4B8B-89A3-FE122C20A2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665663"/>
          <a:ext cx="30464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19040" progId="Equation.DSMT4">
                  <p:embed/>
                </p:oleObj>
              </mc:Choice>
              <mc:Fallback>
                <p:oleObj name="Equation" r:id="rId4" imgW="149832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665663"/>
                        <a:ext cx="3046413" cy="852487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Text Box 24">
            <a:extLst>
              <a:ext uri="{FF2B5EF4-FFF2-40B4-BE49-F238E27FC236}">
                <a16:creationId xmlns:a16="http://schemas.microsoft.com/office/drawing/2014/main" id="{5E83971A-2798-4F88-BE53-245F9115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006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Find the value of cosA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0D83E923-203F-4B53-B5D7-43477E99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832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cosA</a:t>
            </a:r>
            <a:r>
              <a:rPr lang="en-GB" altLang="en-US" baseline="30000"/>
              <a:t>o </a:t>
            </a:r>
            <a:r>
              <a:rPr lang="en-GB" altLang="en-US"/>
              <a:t>=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84F17AAC-A5A2-448F-B4F8-C5A00A68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7118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- 0.723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7A88E7AE-5A23-4A7F-8AC5-3541E3D7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864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The negative tells you the angle is obtuse.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FD7D40A6-F487-423B-AE4F-9C5CA3E1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148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 </a:t>
            </a:r>
            <a:r>
              <a:rPr lang="en-GB" altLang="en-US"/>
              <a:t>= y</a:t>
            </a:r>
            <a:r>
              <a:rPr lang="en-GB" altLang="en-US" baseline="30000"/>
              <a:t>o</a:t>
            </a:r>
            <a:r>
              <a:rPr lang="en-GB" altLang="en-US"/>
              <a:t> =</a:t>
            </a:r>
            <a:endParaRPr lang="en-GB" altLang="en-US" baseline="30000"/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336E6F12-908A-47D2-B9F3-53D32C5E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6248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136.3</a:t>
            </a:r>
            <a:r>
              <a:rPr lang="en-GB" altLang="en-US" baseline="30000"/>
              <a:t>o</a:t>
            </a:r>
            <a:endParaRPr lang="en-GB" altLang="en-US"/>
          </a:p>
        </p:txBody>
      </p:sp>
      <p:pic>
        <p:nvPicPr>
          <p:cNvPr id="21522" name="Picture 5" descr="scottishflag">
            <a:extLst>
              <a:ext uri="{FF2B5EF4-FFF2-40B4-BE49-F238E27FC236}">
                <a16:creationId xmlns:a16="http://schemas.microsoft.com/office/drawing/2014/main" id="{53B6EF4D-3A1D-4105-BDED-DEDB79B347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6" descr="Office Objects 0572">
            <a:extLst>
              <a:ext uri="{FF2B5EF4-FFF2-40B4-BE49-F238E27FC236}">
                <a16:creationId xmlns:a16="http://schemas.microsoft.com/office/drawing/2014/main" id="{5EA4C2E3-6E56-464C-86AE-5C6B6ABE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 Box 7">
            <a:extLst>
              <a:ext uri="{FF2B5EF4-FFF2-40B4-BE49-F238E27FC236}">
                <a16:creationId xmlns:a16="http://schemas.microsoft.com/office/drawing/2014/main" id="{D1470826-75A8-4C92-BD65-B4D53C0D546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525" name="TextBox 12">
            <a:extLst>
              <a:ext uri="{FF2B5EF4-FFF2-40B4-BE49-F238E27FC236}">
                <a16:creationId xmlns:a16="http://schemas.microsoft.com/office/drawing/2014/main" id="{3490D6B6-23E9-453E-A7FA-D468247B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7D2122D-E872-487A-87E5-696DBD36E0E4}"/>
              </a:ext>
            </a:extLst>
          </p:cNvPr>
          <p:cNvSpPr txBox="1">
            <a:spLocks noChangeArrowheads="1"/>
          </p:cNvSpPr>
          <p:nvPr/>
        </p:nvSpPr>
        <p:spPr>
          <a:xfrm>
            <a:off x="1879600" y="228600"/>
            <a:ext cx="5711825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Finding Angles </a:t>
            </a:r>
            <a:b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</a:b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Using The Cosine Rule</a:t>
            </a:r>
            <a:endParaRPr lang="en-GB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1527" name="TextBox 19">
            <a:extLst>
              <a:ext uri="{FF2B5EF4-FFF2-40B4-BE49-F238E27FC236}">
                <a16:creationId xmlns:a16="http://schemas.microsoft.com/office/drawing/2014/main" id="{DCFF1700-7AED-4AE0-B8C2-96C649DE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Works for any Triangle</a:t>
            </a:r>
          </a:p>
        </p:txBody>
      </p:sp>
      <p:sp>
        <p:nvSpPr>
          <p:cNvPr id="33" name="Rounded Rectangle 32">
            <a:hlinkClick r:id="rId8"/>
            <a:extLst>
              <a:ext uri="{FF2B5EF4-FFF2-40B4-BE49-F238E27FC236}">
                <a16:creationId xmlns:a16="http://schemas.microsoft.com/office/drawing/2014/main" id="{F75E4DAF-CDE7-487B-8BC6-1ADB5F655B5D}"/>
              </a:ext>
            </a:extLst>
          </p:cNvPr>
          <p:cNvSpPr/>
          <p:nvPr/>
        </p:nvSpPr>
        <p:spPr>
          <a:xfrm>
            <a:off x="7475538" y="6183313"/>
            <a:ext cx="1597025" cy="6381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80808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3" grpId="0"/>
      <p:bldP spid="12304" grpId="0" autoUpdateAnimBg="0"/>
      <p:bldP spid="12305" grpId="0" autoUpdateAnimBg="0"/>
      <p:bldP spid="12306" grpId="0" autoUpdateAnimBg="0"/>
      <p:bldP spid="12307" grpId="0" autoUpdateAnimBg="0"/>
      <p:bldP spid="12312" grpId="0"/>
      <p:bldP spid="12313" grpId="0" autoUpdateAnimBg="0"/>
      <p:bldP spid="12314" grpId="0" autoUpdateAnimBg="0"/>
      <p:bldP spid="12315" grpId="0"/>
      <p:bldP spid="12316" grpId="0"/>
      <p:bldP spid="123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6">
            <a:extLst>
              <a:ext uri="{FF2B5EF4-FFF2-40B4-BE49-F238E27FC236}">
                <a16:creationId xmlns:a16="http://schemas.microsoft.com/office/drawing/2014/main" id="{DA9C370D-31E8-4898-9C06-EF7F670C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260975"/>
            <a:ext cx="1524000" cy="479425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2BC6AA5-CFEF-4080-AD1D-4A2EC6BDE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063" y="750888"/>
            <a:ext cx="5915025" cy="45720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What Goes In The Box ?</a:t>
            </a:r>
          </a:p>
        </p:txBody>
      </p:sp>
      <p:sp>
        <p:nvSpPr>
          <p:cNvPr id="115716" name="Text Box 3">
            <a:extLst>
              <a:ext uri="{FF2B5EF4-FFF2-40B4-BE49-F238E27FC236}">
                <a16:creationId xmlns:a16="http://schemas.microsoft.com/office/drawing/2014/main" id="{358CBF23-26B4-445B-A786-E5422CA9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941513"/>
            <a:ext cx="755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Calculate the unknown angles in the triangles below:</a:t>
            </a:r>
          </a:p>
        </p:txBody>
      </p:sp>
      <p:grpSp>
        <p:nvGrpSpPr>
          <p:cNvPr id="115717" name="Group 13">
            <a:extLst>
              <a:ext uri="{FF2B5EF4-FFF2-40B4-BE49-F238E27FC236}">
                <a16:creationId xmlns:a16="http://schemas.microsoft.com/office/drawing/2014/main" id="{7EFD6566-1FE4-48FE-8CC6-0B90225673BA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2630488"/>
            <a:ext cx="3505200" cy="2046287"/>
            <a:chOff x="816" y="752"/>
            <a:chExt cx="2208" cy="1289"/>
          </a:xfrm>
        </p:grpSpPr>
        <p:sp>
          <p:nvSpPr>
            <p:cNvPr id="115736" name="Text Box 4">
              <a:extLst>
                <a:ext uri="{FF2B5EF4-FFF2-40B4-BE49-F238E27FC236}">
                  <a16:creationId xmlns:a16="http://schemas.microsoft.com/office/drawing/2014/main" id="{CE4A6836-850A-4236-B031-A4D7A2E92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7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(1)</a:t>
              </a:r>
            </a:p>
          </p:txBody>
        </p:sp>
        <p:grpSp>
          <p:nvGrpSpPr>
            <p:cNvPr id="115737" name="Group 8">
              <a:extLst>
                <a:ext uri="{FF2B5EF4-FFF2-40B4-BE49-F238E27FC236}">
                  <a16:creationId xmlns:a16="http://schemas.microsoft.com/office/drawing/2014/main" id="{92F0AEDE-9F14-433C-8549-4E1D239E1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960"/>
              <a:ext cx="1920" cy="768"/>
              <a:chOff x="1104" y="960"/>
              <a:chExt cx="1920" cy="768"/>
            </a:xfrm>
          </p:grpSpPr>
          <p:sp>
            <p:nvSpPr>
              <p:cNvPr id="115742" name="Line 5">
                <a:extLst>
                  <a:ext uri="{FF2B5EF4-FFF2-40B4-BE49-F238E27FC236}">
                    <a16:creationId xmlns:a16="http://schemas.microsoft.com/office/drawing/2014/main" id="{2157FFBB-36DE-4DE4-BC95-4E15780A9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960"/>
                <a:ext cx="624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3" name="Line 6">
                <a:extLst>
                  <a:ext uri="{FF2B5EF4-FFF2-40B4-BE49-F238E27FC236}">
                    <a16:creationId xmlns:a16="http://schemas.microsoft.com/office/drawing/2014/main" id="{A5A15646-8D22-4B11-946A-3B2873930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960"/>
                <a:ext cx="1296" cy="72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4" name="Line 7">
                <a:extLst>
                  <a:ext uri="{FF2B5EF4-FFF2-40B4-BE49-F238E27FC236}">
                    <a16:creationId xmlns:a16="http://schemas.microsoft.com/office/drawing/2014/main" id="{DC05CB81-F189-4AA9-B7AB-3852DA6CF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1680"/>
                <a:ext cx="1920" cy="4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5738" name="Text Box 9">
              <a:extLst>
                <a:ext uri="{FF2B5EF4-FFF2-40B4-BE49-F238E27FC236}">
                  <a16:creationId xmlns:a16="http://schemas.microsoft.com/office/drawing/2014/main" id="{B643E225-73F8-497C-8F47-F00E50BC2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753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10m</a:t>
              </a:r>
            </a:p>
          </p:txBody>
        </p:sp>
        <p:sp>
          <p:nvSpPr>
            <p:cNvPr id="115739" name="Text Box 10">
              <a:extLst>
                <a:ext uri="{FF2B5EF4-FFF2-40B4-BE49-F238E27FC236}">
                  <a16:creationId xmlns:a16="http://schemas.microsoft.com/office/drawing/2014/main" id="{5C29B3D4-33EA-4BF6-B0A6-EB319F5F0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00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7m</a:t>
              </a:r>
            </a:p>
          </p:txBody>
        </p:sp>
        <p:sp>
          <p:nvSpPr>
            <p:cNvPr id="115740" name="Text Box 11">
              <a:extLst>
                <a:ext uri="{FF2B5EF4-FFF2-40B4-BE49-F238E27FC236}">
                  <a16:creationId xmlns:a16="http://schemas.microsoft.com/office/drawing/2014/main" id="{717E9613-0B8D-44FC-B271-BF9ED7C4C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1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5m</a:t>
              </a:r>
            </a:p>
          </p:txBody>
        </p:sp>
        <p:sp>
          <p:nvSpPr>
            <p:cNvPr id="115741" name="Text Box 12">
              <a:extLst>
                <a:ext uri="{FF2B5EF4-FFF2-40B4-BE49-F238E27FC236}">
                  <a16:creationId xmlns:a16="http://schemas.microsoft.com/office/drawing/2014/main" id="{0430FC37-B730-4452-9CCA-13A74C0CD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992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/>
                <a:t>A</a:t>
              </a:r>
              <a:r>
                <a:rPr lang="en-GB" altLang="en-US" sz="2800" baseline="30000"/>
                <a:t>o</a:t>
              </a:r>
            </a:p>
          </p:txBody>
        </p:sp>
      </p:grpSp>
      <p:sp>
        <p:nvSpPr>
          <p:cNvPr id="115718" name="Text Box 19">
            <a:extLst>
              <a:ext uri="{FF2B5EF4-FFF2-40B4-BE49-F238E27FC236}">
                <a16:creationId xmlns:a16="http://schemas.microsoft.com/office/drawing/2014/main" id="{E8ADCB90-392C-487B-BE1C-215F3CC2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3414713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B</a:t>
            </a:r>
            <a:r>
              <a:rPr lang="en-GB" altLang="en-US" sz="2800" baseline="30000"/>
              <a:t>o</a:t>
            </a:r>
          </a:p>
        </p:txBody>
      </p:sp>
      <p:grpSp>
        <p:nvGrpSpPr>
          <p:cNvPr id="115719" name="Group 24">
            <a:extLst>
              <a:ext uri="{FF2B5EF4-FFF2-40B4-BE49-F238E27FC236}">
                <a16:creationId xmlns:a16="http://schemas.microsoft.com/office/drawing/2014/main" id="{CA0C9AA5-5476-4114-8C39-62D8083A8BCA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2627313"/>
            <a:ext cx="4343400" cy="2032000"/>
            <a:chOff x="1008" y="2368"/>
            <a:chExt cx="2736" cy="1280"/>
          </a:xfrm>
        </p:grpSpPr>
        <p:sp>
          <p:nvSpPr>
            <p:cNvPr id="115727" name="Text Box 14">
              <a:extLst>
                <a:ext uri="{FF2B5EF4-FFF2-40B4-BE49-F238E27FC236}">
                  <a16:creationId xmlns:a16="http://schemas.microsoft.com/office/drawing/2014/main" id="{F77DEC5B-4D40-49D6-9C18-1B648393E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3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/>
                <a:t>(2)</a:t>
              </a:r>
            </a:p>
          </p:txBody>
        </p:sp>
        <p:grpSp>
          <p:nvGrpSpPr>
            <p:cNvPr id="115728" name="Group 23">
              <a:extLst>
                <a:ext uri="{FF2B5EF4-FFF2-40B4-BE49-F238E27FC236}">
                  <a16:creationId xmlns:a16="http://schemas.microsoft.com/office/drawing/2014/main" id="{5E68F0FC-A674-49FE-8C95-762BE52B0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8" y="2615"/>
              <a:ext cx="2446" cy="1033"/>
              <a:chOff x="1298" y="2615"/>
              <a:chExt cx="2446" cy="1033"/>
            </a:xfrm>
          </p:grpSpPr>
          <p:grpSp>
            <p:nvGrpSpPr>
              <p:cNvPr id="115729" name="Group 18">
                <a:extLst>
                  <a:ext uri="{FF2B5EF4-FFF2-40B4-BE49-F238E27FC236}">
                    <a16:creationId xmlns:a16="http://schemas.microsoft.com/office/drawing/2014/main" id="{0AA1AB3E-D238-4164-A2BB-7063C0478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832"/>
                <a:ext cx="2160" cy="816"/>
                <a:chOff x="1488" y="2832"/>
                <a:chExt cx="2160" cy="816"/>
              </a:xfrm>
            </p:grpSpPr>
            <p:sp>
              <p:nvSpPr>
                <p:cNvPr id="115733" name="Line 15">
                  <a:extLst>
                    <a:ext uri="{FF2B5EF4-FFF2-40B4-BE49-F238E27FC236}">
                      <a16:creationId xmlns:a16="http://schemas.microsoft.com/office/drawing/2014/main" id="{ED5BFBFA-3CD0-4569-8C10-EC59AF9AD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928"/>
                  <a:ext cx="912" cy="72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34" name="Line 16">
                  <a:extLst>
                    <a:ext uri="{FF2B5EF4-FFF2-40B4-BE49-F238E27FC236}">
                      <a16:creationId xmlns:a16="http://schemas.microsoft.com/office/drawing/2014/main" id="{202283A0-AC3E-4401-921C-82FECAE8A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0" y="2832"/>
                  <a:ext cx="1248" cy="81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35" name="Line 17">
                  <a:extLst>
                    <a:ext uri="{FF2B5EF4-FFF2-40B4-BE49-F238E27FC236}">
                      <a16:creationId xmlns:a16="http://schemas.microsoft.com/office/drawing/2014/main" id="{8E6CF06B-2F77-491F-A4F0-D42C3C464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8" y="2832"/>
                  <a:ext cx="2160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15730" name="Text Box 20">
                <a:extLst>
                  <a:ext uri="{FF2B5EF4-FFF2-40B4-BE49-F238E27FC236}">
                    <a16:creationId xmlns:a16="http://schemas.microsoft.com/office/drawing/2014/main" id="{C4AFCC6F-9EE3-489A-9D5A-B775F0925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615"/>
                <a:ext cx="8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12.7cm</a:t>
                </a:r>
              </a:p>
            </p:txBody>
          </p:sp>
          <p:sp>
            <p:nvSpPr>
              <p:cNvPr id="115731" name="Text Box 21">
                <a:extLst>
                  <a:ext uri="{FF2B5EF4-FFF2-40B4-BE49-F238E27FC236}">
                    <a16:creationId xmlns:a16="http://schemas.microsoft.com/office/drawing/2014/main" id="{56DA3BF1-234C-4D74-A571-EBD2FA88A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" y="3312"/>
                <a:ext cx="6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7.9cm</a:t>
                </a:r>
              </a:p>
            </p:txBody>
          </p:sp>
          <p:sp>
            <p:nvSpPr>
              <p:cNvPr id="115732" name="Text Box 22">
                <a:extLst>
                  <a:ext uri="{FF2B5EF4-FFF2-40B4-BE49-F238E27FC236}">
                    <a16:creationId xmlns:a16="http://schemas.microsoft.com/office/drawing/2014/main" id="{4ED9A0C7-CAD4-4D3F-834C-4B6BC8322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" y="3264"/>
                <a:ext cx="7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/>
                  <a:t>8.3cm</a:t>
                </a:r>
              </a:p>
            </p:txBody>
          </p:sp>
        </p:grpSp>
      </p:grpSp>
      <p:sp>
        <p:nvSpPr>
          <p:cNvPr id="115720" name="Rectangle 36">
            <a:extLst>
              <a:ext uri="{FF2B5EF4-FFF2-40B4-BE49-F238E27FC236}">
                <a16:creationId xmlns:a16="http://schemas.microsoft.com/office/drawing/2014/main" id="{F6800DFE-92C2-4F3A-9BF3-83E75D42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5268913"/>
            <a:ext cx="1524000" cy="479425"/>
          </a:xfrm>
          <a:prstGeom prst="rect">
            <a:avLst/>
          </a:prstGeom>
          <a:solidFill>
            <a:srgbClr val="4D4D4D"/>
          </a:solidFill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Text Box 40">
            <a:extLst>
              <a:ext uri="{FF2B5EF4-FFF2-40B4-BE49-F238E27FC236}">
                <a16:creationId xmlns:a16="http://schemas.microsoft.com/office/drawing/2014/main" id="{0A18BECD-3278-4C39-BBEE-C7691739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1177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</a:t>
            </a:r>
            <a:r>
              <a:rPr lang="en-GB" altLang="en-US" baseline="30000"/>
              <a:t>o</a:t>
            </a:r>
            <a:r>
              <a:rPr lang="en-GB" altLang="en-US"/>
              <a:t> =111.8</a:t>
            </a:r>
            <a:r>
              <a:rPr lang="en-GB" altLang="en-US" baseline="30000"/>
              <a:t>o</a:t>
            </a:r>
          </a:p>
        </p:txBody>
      </p:sp>
      <p:sp>
        <p:nvSpPr>
          <p:cNvPr id="15401" name="Text Box 41">
            <a:extLst>
              <a:ext uri="{FF2B5EF4-FFF2-40B4-BE49-F238E27FC236}">
                <a16:creationId xmlns:a16="http://schemas.microsoft.com/office/drawing/2014/main" id="{F79D2CBE-73DA-44C0-BA7B-DE3C3AEFB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022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</a:t>
            </a:r>
            <a:r>
              <a:rPr lang="en-GB" altLang="en-US" baseline="30000"/>
              <a:t>o</a:t>
            </a:r>
            <a:r>
              <a:rPr lang="en-GB" altLang="en-US"/>
              <a:t> = 37.3</a:t>
            </a:r>
            <a:r>
              <a:rPr lang="en-GB" altLang="en-US" baseline="30000"/>
              <a:t>o</a:t>
            </a:r>
            <a:endParaRPr lang="en-GB" altLang="en-US"/>
          </a:p>
        </p:txBody>
      </p:sp>
      <p:pic>
        <p:nvPicPr>
          <p:cNvPr id="115723" name="Picture 5" descr="scottishflag">
            <a:extLst>
              <a:ext uri="{FF2B5EF4-FFF2-40B4-BE49-F238E27FC236}">
                <a16:creationId xmlns:a16="http://schemas.microsoft.com/office/drawing/2014/main" id="{386EB9E6-C889-4E0C-9062-3863CCBF0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6" descr="Office Objects 0572">
            <a:extLst>
              <a:ext uri="{FF2B5EF4-FFF2-40B4-BE49-F238E27FC236}">
                <a16:creationId xmlns:a16="http://schemas.microsoft.com/office/drawing/2014/main" id="{DD738938-958C-427F-8553-2FA51ACA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5" name="Text Box 7">
            <a:extLst>
              <a:ext uri="{FF2B5EF4-FFF2-40B4-BE49-F238E27FC236}">
                <a16:creationId xmlns:a16="http://schemas.microsoft.com/office/drawing/2014/main" id="{7B2DA6B1-D963-4DE8-AA42-62F419630C4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5726" name="TextBox 12">
            <a:extLst>
              <a:ext uri="{FF2B5EF4-FFF2-40B4-BE49-F238E27FC236}">
                <a16:creationId xmlns:a16="http://schemas.microsoft.com/office/drawing/2014/main" id="{06469491-12A1-4BEA-9A5C-E24E3C6D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0" grpId="0"/>
      <p:bldP spid="1540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CDF36B97-45C8-4290-AD09-4F63F563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8.6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84)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116739" name="Picture 3" descr="ag00463_">
            <a:extLst>
              <a:ext uri="{FF2B5EF4-FFF2-40B4-BE49-F238E27FC236}">
                <a16:creationId xmlns:a16="http://schemas.microsoft.com/office/drawing/2014/main" id="{20D4AFEF-EFCF-444B-8A4A-2B5A301F29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15C9F751-D670-4264-8728-945673B3116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052EF-8393-4218-A42A-C642B63E06D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D6FCEE21-E246-435C-8C96-CC98007DA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C26FA034-35BC-4EE8-830C-57A1E74332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0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2534" name="Picture 3" descr="scottishflag">
            <a:extLst>
              <a:ext uri="{FF2B5EF4-FFF2-40B4-BE49-F238E27FC236}">
                <a16:creationId xmlns:a16="http://schemas.microsoft.com/office/drawing/2014/main" id="{237D7335-6EC9-4E04-A3D8-31BC2FDC1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4">
            <a:extLst>
              <a:ext uri="{FF2B5EF4-FFF2-40B4-BE49-F238E27FC236}">
                <a16:creationId xmlns:a16="http://schemas.microsoft.com/office/drawing/2014/main" id="{0D07E3E8-9F02-431B-8B78-50A6973C3C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2536" name="Picture 6" descr="Office Objects 0572">
            <a:extLst>
              <a:ext uri="{FF2B5EF4-FFF2-40B4-BE49-F238E27FC236}">
                <a16:creationId xmlns:a16="http://schemas.microsoft.com/office/drawing/2014/main" id="{D25540D9-578A-46B3-88BA-CDE035C4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Object 10">
            <a:extLst>
              <a:ext uri="{FF2B5EF4-FFF2-40B4-BE49-F238E27FC236}">
                <a16:creationId xmlns:a16="http://schemas.microsoft.com/office/drawing/2014/main" id="{A2B0B115-4682-4CD5-BA0D-5CC560A9E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850" y="1963738"/>
          <a:ext cx="715327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1930320" progId="Equation.DSMT4">
                  <p:embed/>
                </p:oleObj>
              </mc:Choice>
              <mc:Fallback>
                <p:oleObj name="Equation" r:id="rId4" imgW="3276360" imgH="1930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963738"/>
                        <a:ext cx="7153275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Box 8">
            <a:extLst>
              <a:ext uri="{FF2B5EF4-FFF2-40B4-BE49-F238E27FC236}">
                <a16:creationId xmlns:a16="http://schemas.microsoft.com/office/drawing/2014/main" id="{5D65733E-5138-4D3C-9F3B-7EE2AB7E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54BA3F-367F-45E6-8DB3-AC5A1294C628}"/>
              </a:ext>
            </a:extLst>
          </p:cNvPr>
          <p:cNvSpPr/>
          <p:nvPr/>
        </p:nvSpPr>
        <p:spPr>
          <a:xfrm>
            <a:off x="6342063" y="4443413"/>
            <a:ext cx="1863725" cy="17907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A36A544-422E-4083-A978-087DEA96D2B1}"/>
              </a:ext>
            </a:extLst>
          </p:cNvPr>
          <p:cNvSpPr/>
          <p:nvPr/>
        </p:nvSpPr>
        <p:spPr>
          <a:xfrm>
            <a:off x="6780213" y="4600575"/>
            <a:ext cx="1022350" cy="1449388"/>
          </a:xfrm>
          <a:prstGeom prst="triangle">
            <a:avLst>
              <a:gd name="adj" fmla="val 0"/>
            </a:avLst>
          </a:prstGeom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EBB363-2F3E-4F18-A9AB-C8274BBB60D0}"/>
              </a:ext>
            </a:extLst>
          </p:cNvPr>
          <p:cNvSpPr/>
          <p:nvPr/>
        </p:nvSpPr>
        <p:spPr>
          <a:xfrm>
            <a:off x="7224713" y="5283200"/>
            <a:ext cx="149225" cy="152400"/>
          </a:xfrm>
          <a:prstGeom prst="ellipse">
            <a:avLst/>
          </a:prstGeom>
          <a:solidFill>
            <a:srgbClr val="080808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541" name="TextBox 12">
            <a:extLst>
              <a:ext uri="{FF2B5EF4-FFF2-40B4-BE49-F238E27FC236}">
                <a16:creationId xmlns:a16="http://schemas.microsoft.com/office/drawing/2014/main" id="{5B0544DA-0D97-442F-B4F0-F8039C1A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5718175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61</a:t>
            </a:r>
            <a:r>
              <a:rPr lang="en-GB" altLang="en-US" baseline="30000">
                <a:solidFill>
                  <a:srgbClr val="080808"/>
                </a:solidFill>
              </a:rPr>
              <a:t>o</a:t>
            </a:r>
            <a:endParaRPr lang="en-GB" altLang="en-US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450E0CF8-2345-461A-BA8A-39F4975A17B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64865D6D-B054-40B0-92D0-B807D81AC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17764" name="Picture 2" descr="scottishflag">
            <a:extLst>
              <a:ext uri="{FF2B5EF4-FFF2-40B4-BE49-F238E27FC236}">
                <a16:creationId xmlns:a16="http://schemas.microsoft.com/office/drawing/2014/main" id="{261CBBB6-54A1-4149-81CF-ADC075456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3">
            <a:extLst>
              <a:ext uri="{FF2B5EF4-FFF2-40B4-BE49-F238E27FC236}">
                <a16:creationId xmlns:a16="http://schemas.microsoft.com/office/drawing/2014/main" id="{DC9AC9F8-5BA7-4311-B041-5F131EFC86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17766" name="Picture 4" descr="Office Objects 0572">
            <a:extLst>
              <a:ext uri="{FF2B5EF4-FFF2-40B4-BE49-F238E27FC236}">
                <a16:creationId xmlns:a16="http://schemas.microsoft.com/office/drawing/2014/main" id="{E64B924D-6A0B-4AAF-93C4-C2B7DE76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C9C9AEB5-F896-4D89-BC30-3FD71883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22ACC2EB-49AE-4F93-8622-D418ADED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50F8026-1BF2-46A8-AD74-08E4BE95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 able to recognise the correct trigonometric formula to use to  solve a problem involving triangles.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7770" name="Line 8">
            <a:extLst>
              <a:ext uri="{FF2B5EF4-FFF2-40B4-BE49-F238E27FC236}">
                <a16:creationId xmlns:a16="http://schemas.microsoft.com/office/drawing/2014/main" id="{074B104B-B71D-4A2D-AE69-6C894A3BB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714070E0-3A50-43CC-A7D0-13F8F164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</a:rPr>
              <a:t>1.   We are learning to use our knowledge gained so far to solve various trigonometry problems.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E33C9457-A461-4F47-A13B-F4A49521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016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Mixed problems</a:t>
            </a:r>
          </a:p>
        </p:txBody>
      </p:sp>
      <p:sp>
        <p:nvSpPr>
          <p:cNvPr id="117773" name="TextBox 15">
            <a:extLst>
              <a:ext uri="{FF2B5EF4-FFF2-40B4-BE49-F238E27FC236}">
                <a16:creationId xmlns:a16="http://schemas.microsoft.com/office/drawing/2014/main" id="{92D9AB14-B937-497E-821F-920FC169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038">
            <a:extLst>
              <a:ext uri="{FF2B5EF4-FFF2-40B4-BE49-F238E27FC236}">
                <a16:creationId xmlns:a16="http://schemas.microsoft.com/office/drawing/2014/main" id="{FAF9EA30-DDE1-4CDF-8A2F-3A0EB4B3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751388"/>
            <a:ext cx="3700463" cy="7080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Arial" charset="0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Arial" charset="0"/>
              </a:rPr>
              <a:t>H</a:t>
            </a:r>
            <a:r>
              <a:rPr lang="en-GB" sz="4000" dirty="0">
                <a:cs typeface="Arial" charset="0"/>
              </a:rPr>
              <a:t> </a:t>
            </a:r>
            <a:r>
              <a:rPr lang="en-GB" sz="4000" dirty="0">
                <a:solidFill>
                  <a:srgbClr val="00CC00"/>
                </a:solidFill>
                <a:cs typeface="Arial" charset="0"/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  <a:cs typeface="Arial" charset="0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Arial" charset="0"/>
              </a:rPr>
              <a:t>H</a:t>
            </a:r>
            <a:r>
              <a:rPr lang="en-GB" sz="4000" dirty="0">
                <a:cs typeface="Arial" charset="0"/>
              </a:rPr>
              <a:t> </a:t>
            </a:r>
            <a:r>
              <a:rPr lang="en-GB" sz="4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Arial" charset="0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Arial" charset="0"/>
              </a:rPr>
              <a:t>A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736AC66-9ED4-43CB-8B5D-FC18398AF8F9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2638425"/>
            <a:ext cx="3784600" cy="1790700"/>
            <a:chOff x="1664" y="1662"/>
            <a:chExt cx="2384" cy="1128"/>
          </a:xfrm>
        </p:grpSpPr>
        <p:sp>
          <p:nvSpPr>
            <p:cNvPr id="23610" name="Freeform 8">
              <a:extLst>
                <a:ext uri="{FF2B5EF4-FFF2-40B4-BE49-F238E27FC236}">
                  <a16:creationId xmlns:a16="http://schemas.microsoft.com/office/drawing/2014/main" id="{B9F85946-7C55-4DD6-9399-3A4ECD9D8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662"/>
              <a:ext cx="2384" cy="1078"/>
            </a:xfrm>
            <a:custGeom>
              <a:avLst/>
              <a:gdLst>
                <a:gd name="T0" fmla="*/ 0 w 2384"/>
                <a:gd name="T1" fmla="*/ 0 h 1078"/>
                <a:gd name="T2" fmla="*/ 2384 w 2384"/>
                <a:gd name="T3" fmla="*/ 1078 h 1078"/>
                <a:gd name="T4" fmla="*/ 0 60000 65536"/>
                <a:gd name="T5" fmla="*/ 0 60000 65536"/>
                <a:gd name="T6" fmla="*/ 0 w 2384"/>
                <a:gd name="T7" fmla="*/ 0 h 1078"/>
                <a:gd name="T8" fmla="*/ 2384 w 2384"/>
                <a:gd name="T9" fmla="*/ 1078 h 10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4" h="1078">
                  <a:moveTo>
                    <a:pt x="0" y="0"/>
                  </a:moveTo>
                  <a:lnTo>
                    <a:pt x="2384" y="107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Text Box 9">
              <a:extLst>
                <a:ext uri="{FF2B5EF4-FFF2-40B4-BE49-F238E27FC236}">
                  <a16:creationId xmlns:a16="http://schemas.microsoft.com/office/drawing/2014/main" id="{16123BC1-6233-407D-BC75-5CA261E9A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2577"/>
              <a:ext cx="3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/>
                <a:t>25</a:t>
              </a:r>
              <a:r>
                <a:rPr lang="en-GB" altLang="en-US" sz="1600" baseline="30000"/>
                <a:t>o</a:t>
              </a:r>
              <a:endParaRPr lang="en-GB" altLang="en-US" sz="1600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B6B71034-0B4D-4BED-83C5-70B5E3F0FDCA}"/>
              </a:ext>
            </a:extLst>
          </p:cNvPr>
          <p:cNvGrpSpPr>
            <a:grpSpLocks/>
          </p:cNvGrpSpPr>
          <p:nvPr/>
        </p:nvGrpSpPr>
        <p:grpSpPr bwMode="auto">
          <a:xfrm>
            <a:off x="5114925" y="4402138"/>
            <a:ext cx="1411288" cy="369887"/>
            <a:chOff x="3177" y="2428"/>
            <a:chExt cx="889" cy="233"/>
          </a:xfrm>
        </p:grpSpPr>
        <p:sp>
          <p:nvSpPr>
            <p:cNvPr id="23607" name="Text Box 11">
              <a:extLst>
                <a:ext uri="{FF2B5EF4-FFF2-40B4-BE49-F238E27FC236}">
                  <a16:creationId xmlns:a16="http://schemas.microsoft.com/office/drawing/2014/main" id="{FD458531-1B68-4FA6-AAA4-FFEE9BCC9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28"/>
              <a:ext cx="5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15 m</a:t>
              </a:r>
            </a:p>
          </p:txBody>
        </p:sp>
        <p:sp>
          <p:nvSpPr>
            <p:cNvPr id="23608" name="Line 12">
              <a:extLst>
                <a:ext uri="{FF2B5EF4-FFF2-40B4-BE49-F238E27FC236}">
                  <a16:creationId xmlns:a16="http://schemas.microsoft.com/office/drawing/2014/main" id="{1036082C-CB31-4529-B190-9CF03D53D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" y="2538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13">
              <a:extLst>
                <a:ext uri="{FF2B5EF4-FFF2-40B4-BE49-F238E27FC236}">
                  <a16:creationId xmlns:a16="http://schemas.microsoft.com/office/drawing/2014/main" id="{189B09FD-B80D-4A4E-B5F2-B6A9858F6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7" y="2532"/>
              <a:ext cx="2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5" name="Group 14">
            <a:extLst>
              <a:ext uri="{FF2B5EF4-FFF2-40B4-BE49-F238E27FC236}">
                <a16:creationId xmlns:a16="http://schemas.microsoft.com/office/drawing/2014/main" id="{A9BA8C13-1363-413F-8CC3-571166B1B798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1282700"/>
            <a:ext cx="7651750" cy="3421063"/>
            <a:chOff x="584" y="808"/>
            <a:chExt cx="4820" cy="2155"/>
          </a:xfrm>
        </p:grpSpPr>
        <p:graphicFrame>
          <p:nvGraphicFramePr>
            <p:cNvPr id="23559" name="Object 6">
              <a:extLst>
                <a:ext uri="{FF2B5EF4-FFF2-40B4-BE49-F238E27FC236}">
                  <a16:creationId xmlns:a16="http://schemas.microsoft.com/office/drawing/2014/main" id="{8D83159D-B56C-4BDA-9527-4F2BA5FF88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4" y="1639"/>
            <a:ext cx="999" cy="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267200" imgH="1377720" progId="">
                    <p:embed/>
                  </p:oleObj>
                </mc:Choice>
                <mc:Fallback>
                  <p:oleObj name="CorelDRAW" r:id="rId2" imgW="1267200" imgH="137772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" y="1639"/>
                          <a:ext cx="999" cy="1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601" name="Group 16">
              <a:extLst>
                <a:ext uri="{FF2B5EF4-FFF2-40B4-BE49-F238E27FC236}">
                  <a16:creationId xmlns:a16="http://schemas.microsoft.com/office/drawing/2014/main" id="{128CF072-1109-4369-B9E7-0BB90AD4D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" y="2551"/>
              <a:ext cx="4791" cy="412"/>
              <a:chOff x="566" y="2585"/>
              <a:chExt cx="4791" cy="412"/>
            </a:xfrm>
          </p:grpSpPr>
          <p:graphicFrame>
            <p:nvGraphicFramePr>
              <p:cNvPr id="23560" name="Object 7">
                <a:extLst>
                  <a:ext uri="{FF2B5EF4-FFF2-40B4-BE49-F238E27FC236}">
                    <a16:creationId xmlns:a16="http://schemas.microsoft.com/office/drawing/2014/main" id="{BEDAFCE9-74E1-4638-95DF-EE19C4B32B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0" y="2585"/>
              <a:ext cx="78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24560" imgH="300600" progId="">
                      <p:embed/>
                    </p:oleObj>
                  </mc:Choice>
                  <mc:Fallback>
                    <p:oleObj name="CorelDRAW" r:id="rId4" imgW="124560" imgH="300600" progId="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0" y="2585"/>
                            <a:ext cx="78" cy="1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1" name="Object 8">
                <a:extLst>
                  <a:ext uri="{FF2B5EF4-FFF2-40B4-BE49-F238E27FC236}">
                    <a16:creationId xmlns:a16="http://schemas.microsoft.com/office/drawing/2014/main" id="{E2615CEC-42FC-45D5-B7C8-8EECECBAF2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04" y="2585"/>
              <a:ext cx="78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6" imgW="124560" imgH="300600" progId="">
                      <p:embed/>
                    </p:oleObj>
                  </mc:Choice>
                  <mc:Fallback>
                    <p:oleObj name="CorelDRAW" r:id="rId6" imgW="124560" imgH="300600" progId="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4" y="2585"/>
                            <a:ext cx="78" cy="1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603" name="Group 19">
                <a:extLst>
                  <a:ext uri="{FF2B5EF4-FFF2-40B4-BE49-F238E27FC236}">
                    <a16:creationId xmlns:a16="http://schemas.microsoft.com/office/drawing/2014/main" id="{C19B7646-3E9E-4026-9150-3B69EE1331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6" y="2722"/>
                <a:ext cx="4791" cy="275"/>
                <a:chOff x="566" y="2722"/>
                <a:chExt cx="4791" cy="275"/>
              </a:xfrm>
            </p:grpSpPr>
            <p:sp>
              <p:nvSpPr>
                <p:cNvPr id="23604" name="Line 20">
                  <a:extLst>
                    <a:ext uri="{FF2B5EF4-FFF2-40B4-BE49-F238E27FC236}">
                      <a16:creationId xmlns:a16="http://schemas.microsoft.com/office/drawing/2014/main" id="{64B81951-7921-43A0-8534-88614C268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" y="2769"/>
                  <a:ext cx="47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5" name="Text Box 21">
                  <a:extLst>
                    <a:ext uri="{FF2B5EF4-FFF2-40B4-BE49-F238E27FC236}">
                      <a16:creationId xmlns:a16="http://schemas.microsoft.com/office/drawing/2014/main" id="{F20F36FA-B911-4578-AF11-E0C85F5B37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9" y="2722"/>
                  <a:ext cx="23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800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23606" name="Text Box 22">
                  <a:extLst>
                    <a:ext uri="{FF2B5EF4-FFF2-40B4-BE49-F238E27FC236}">
                      <a16:creationId xmlns:a16="http://schemas.microsoft.com/office/drawing/2014/main" id="{F30ABB4D-F6DF-433A-A15E-285878AA18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4" y="2764"/>
                  <a:ext cx="23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800">
                      <a:solidFill>
                        <a:srgbClr val="FF0000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7191" name="Text Box 23">
              <a:extLst>
                <a:ext uri="{FF2B5EF4-FFF2-40B4-BE49-F238E27FC236}">
                  <a16:creationId xmlns:a16="http://schemas.microsoft.com/office/drawing/2014/main" id="{CE85293D-A4A4-4D33-B78E-F64757B46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808"/>
              <a:ext cx="2292" cy="1408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6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>
                  <a:cs typeface="Arial" charset="0"/>
                </a:rPr>
                <a:t>The </a:t>
              </a:r>
              <a:r>
                <a:rPr lang="en-GB">
                  <a:solidFill>
                    <a:schemeClr val="accent2"/>
                  </a:solidFill>
                  <a:cs typeface="Arial" charset="0"/>
                </a:rPr>
                <a:t>angle of elevation</a:t>
              </a:r>
              <a:r>
                <a:rPr lang="en-GB">
                  <a:cs typeface="Arial" charset="0"/>
                </a:rPr>
                <a:t> of the top of a building measured from point </a:t>
              </a:r>
              <a:r>
                <a:rPr lang="en-GB">
                  <a:solidFill>
                    <a:schemeClr val="accent2"/>
                  </a:solidFill>
                  <a:cs typeface="Arial" charset="0"/>
                </a:rPr>
                <a:t>A</a:t>
              </a:r>
              <a:r>
                <a:rPr lang="en-GB">
                  <a:cs typeface="Arial" charset="0"/>
                </a:rPr>
                <a:t> is 25</a:t>
              </a:r>
              <a:r>
                <a:rPr lang="en-GB" baseline="30000">
                  <a:cs typeface="Arial" charset="0"/>
                </a:rPr>
                <a:t>o</a:t>
              </a:r>
              <a:r>
                <a:rPr lang="en-GB">
                  <a:cs typeface="Arial" charset="0"/>
                </a:rPr>
                <a:t>. At point </a:t>
              </a:r>
              <a:r>
                <a:rPr lang="en-GB">
                  <a:solidFill>
                    <a:schemeClr val="accent2"/>
                  </a:solidFill>
                  <a:cs typeface="Arial" charset="0"/>
                </a:rPr>
                <a:t>D</a:t>
              </a:r>
              <a:r>
                <a:rPr lang="en-GB">
                  <a:cs typeface="Arial" charset="0"/>
                </a:rPr>
                <a:t> which is 15m closer to the building, the angle of elevation is 35</a:t>
              </a:r>
              <a:r>
                <a:rPr lang="en-GB" baseline="30000">
                  <a:cs typeface="Arial" charset="0"/>
                </a:rPr>
                <a:t>o</a:t>
              </a:r>
              <a:r>
                <a:rPr lang="en-GB">
                  <a:cs typeface="Arial" charset="0"/>
                </a:rPr>
                <a:t> Calculate the height of the building.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41E16D38-05C8-40EB-84DB-AA65310B846A}"/>
              </a:ext>
            </a:extLst>
          </p:cNvPr>
          <p:cNvGrpSpPr>
            <a:grpSpLocks/>
          </p:cNvGrpSpPr>
          <p:nvPr/>
        </p:nvGrpSpPr>
        <p:grpSpPr bwMode="auto">
          <a:xfrm>
            <a:off x="2465388" y="2308225"/>
            <a:ext cx="498475" cy="2374900"/>
            <a:chOff x="1553" y="1454"/>
            <a:chExt cx="314" cy="1496"/>
          </a:xfrm>
        </p:grpSpPr>
        <p:sp>
          <p:nvSpPr>
            <p:cNvPr id="23597" name="Text Box 25">
              <a:extLst>
                <a:ext uri="{FF2B5EF4-FFF2-40B4-BE49-F238E27FC236}">
                  <a16:creationId xmlns:a16="http://schemas.microsoft.com/office/drawing/2014/main" id="{43A8FFFB-6748-4200-B7B2-333CEAFC3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" y="1454"/>
              <a:ext cx="2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3598" name="Text Box 26">
              <a:extLst>
                <a:ext uri="{FF2B5EF4-FFF2-40B4-BE49-F238E27FC236}">
                  <a16:creationId xmlns:a16="http://schemas.microsoft.com/office/drawing/2014/main" id="{8FA12871-E21B-4FD0-A6EA-EED100540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2758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3599" name="Rectangle 27">
              <a:extLst>
                <a:ext uri="{FF2B5EF4-FFF2-40B4-BE49-F238E27FC236}">
                  <a16:creationId xmlns:a16="http://schemas.microsoft.com/office/drawing/2014/main" id="{E890FB99-ACB8-4744-82A4-2AA4F62F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2617"/>
              <a:ext cx="132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0" name="Line 28">
              <a:extLst>
                <a:ext uri="{FF2B5EF4-FFF2-40B4-BE49-F238E27FC236}">
                  <a16:creationId xmlns:a16="http://schemas.microsoft.com/office/drawing/2014/main" id="{23B94A0E-4ACC-4A40-BE6F-10916B390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1656"/>
              <a:ext cx="0" cy="10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7" name="Text Box 29">
            <a:extLst>
              <a:ext uri="{FF2B5EF4-FFF2-40B4-BE49-F238E27FC236}">
                <a16:creationId xmlns:a16="http://schemas.microsoft.com/office/drawing/2014/main" id="{4C0C3A29-5D96-4545-9CA1-CC551912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489075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Angle TDA =</a:t>
            </a:r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64DD79C5-D661-42CB-9601-C9748025C223}"/>
              </a:ext>
            </a:extLst>
          </p:cNvPr>
          <p:cNvGrpSpPr>
            <a:grpSpLocks/>
          </p:cNvGrpSpPr>
          <p:nvPr/>
        </p:nvGrpSpPr>
        <p:grpSpPr bwMode="auto">
          <a:xfrm>
            <a:off x="4767263" y="4033838"/>
            <a:ext cx="936625" cy="388937"/>
            <a:chOff x="3003" y="2541"/>
            <a:chExt cx="590" cy="245"/>
          </a:xfrm>
        </p:grpSpPr>
        <p:sp>
          <p:nvSpPr>
            <p:cNvPr id="23595" name="Freeform 31" descr="Parchment">
              <a:extLst>
                <a:ext uri="{FF2B5EF4-FFF2-40B4-BE49-F238E27FC236}">
                  <a16:creationId xmlns:a16="http://schemas.microsoft.com/office/drawing/2014/main" id="{EE1449A7-D6A5-48CC-A557-EE37F9CEC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541"/>
              <a:ext cx="339" cy="186"/>
            </a:xfrm>
            <a:custGeom>
              <a:avLst/>
              <a:gdLst>
                <a:gd name="T0" fmla="*/ 0 w 339"/>
                <a:gd name="T1" fmla="*/ 3 h 186"/>
                <a:gd name="T2" fmla="*/ 234 w 339"/>
                <a:gd name="T3" fmla="*/ 186 h 186"/>
                <a:gd name="T4" fmla="*/ 339 w 339"/>
                <a:gd name="T5" fmla="*/ 186 h 186"/>
                <a:gd name="T6" fmla="*/ 309 w 339"/>
                <a:gd name="T7" fmla="*/ 0 h 186"/>
                <a:gd name="T8" fmla="*/ 0 w 339"/>
                <a:gd name="T9" fmla="*/ 3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86"/>
                <a:gd name="T17" fmla="*/ 339 w 339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86">
                  <a:moveTo>
                    <a:pt x="0" y="3"/>
                  </a:moveTo>
                  <a:lnTo>
                    <a:pt x="234" y="186"/>
                  </a:lnTo>
                  <a:lnTo>
                    <a:pt x="339" y="186"/>
                  </a:lnTo>
                  <a:lnTo>
                    <a:pt x="309" y="0"/>
                  </a:lnTo>
                  <a:lnTo>
                    <a:pt x="0" y="3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Text Box 32" descr="Parchment">
              <a:extLst>
                <a:ext uri="{FF2B5EF4-FFF2-40B4-BE49-F238E27FC236}">
                  <a16:creationId xmlns:a16="http://schemas.microsoft.com/office/drawing/2014/main" id="{16431059-4FD3-4876-9C00-BA2D0A059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553"/>
              <a:ext cx="4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>
                  <a:solidFill>
                    <a:srgbClr val="FF0000"/>
                  </a:solidFill>
                </a:rPr>
                <a:t>145</a:t>
              </a:r>
              <a:r>
                <a:rPr lang="en-GB" altLang="en-US" sz="1800" baseline="30000">
                  <a:solidFill>
                    <a:srgbClr val="FF0000"/>
                  </a:solidFill>
                </a:rPr>
                <a:t>o</a:t>
              </a:r>
              <a:endParaRPr lang="en-GB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7201" name="Text Box 33">
            <a:extLst>
              <a:ext uri="{FF2B5EF4-FFF2-40B4-BE49-F238E27FC236}">
                <a16:creationId xmlns:a16="http://schemas.microsoft.com/office/drawing/2014/main" id="{1372184F-9252-4EFE-B745-FC900F72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870075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Angle DTA =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30611EBF-29B3-4597-975B-051526E0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33385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0000"/>
                </a:solidFill>
              </a:rPr>
              <a:t>10</a:t>
            </a:r>
            <a:r>
              <a:rPr lang="en-GB" altLang="en-US" sz="1800" baseline="30000">
                <a:solidFill>
                  <a:srgbClr val="FF0000"/>
                </a:solidFill>
              </a:rPr>
              <a:t>o</a:t>
            </a:r>
            <a:endParaRPr lang="en-GB" altLang="en-US" sz="1800">
              <a:solidFill>
                <a:srgbClr val="FF0000"/>
              </a:solidFill>
            </a:endParaRPr>
          </a:p>
        </p:txBody>
      </p:sp>
      <p:graphicFrame>
        <p:nvGraphicFramePr>
          <p:cNvPr id="7203" name="Object 2">
            <a:extLst>
              <a:ext uri="{FF2B5EF4-FFF2-40B4-BE49-F238E27FC236}">
                <a16:creationId xmlns:a16="http://schemas.microsoft.com/office/drawing/2014/main" id="{963B27C3-55F5-4582-88F3-226643BD4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5584825"/>
          <a:ext cx="16129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06080" progId="Equation.DSMT4">
                  <p:embed/>
                </p:oleObj>
              </mc:Choice>
              <mc:Fallback>
                <p:oleObj name="Equation" r:id="rId8" imgW="115560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5584825"/>
                        <a:ext cx="16129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4" name="Object 3">
            <a:extLst>
              <a:ext uri="{FF2B5EF4-FFF2-40B4-BE49-F238E27FC236}">
                <a16:creationId xmlns:a16="http://schemas.microsoft.com/office/drawing/2014/main" id="{54D0D819-6577-410E-8B3D-8E1CF7CC4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563" y="6205538"/>
          <a:ext cx="23749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419040" progId="Equation.DSMT4">
                  <p:embed/>
                </p:oleObj>
              </mc:Choice>
              <mc:Fallback>
                <p:oleObj name="Equation" r:id="rId10" imgW="170172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6205538"/>
                        <a:ext cx="23749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7">
            <a:extLst>
              <a:ext uri="{FF2B5EF4-FFF2-40B4-BE49-F238E27FC236}">
                <a16:creationId xmlns:a16="http://schemas.microsoft.com/office/drawing/2014/main" id="{D1B2D8C3-A1F3-42A4-B074-B4BD82F3C0E6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2625725"/>
            <a:ext cx="2514600" cy="1827213"/>
            <a:chOff x="1656" y="1654"/>
            <a:chExt cx="1584" cy="1151"/>
          </a:xfrm>
        </p:grpSpPr>
        <p:sp>
          <p:nvSpPr>
            <p:cNvPr id="23593" name="Freeform 38">
              <a:extLst>
                <a:ext uri="{FF2B5EF4-FFF2-40B4-BE49-F238E27FC236}">
                  <a16:creationId xmlns:a16="http://schemas.microsoft.com/office/drawing/2014/main" id="{C0EBE3D8-076D-40C7-B710-A3271A80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654"/>
              <a:ext cx="1584" cy="1086"/>
            </a:xfrm>
            <a:custGeom>
              <a:avLst/>
              <a:gdLst>
                <a:gd name="T0" fmla="*/ 0 w 1584"/>
                <a:gd name="T1" fmla="*/ 0 h 1086"/>
                <a:gd name="T2" fmla="*/ 1584 w 1584"/>
                <a:gd name="T3" fmla="*/ 1086 h 1086"/>
                <a:gd name="T4" fmla="*/ 0 60000 65536"/>
                <a:gd name="T5" fmla="*/ 0 60000 65536"/>
                <a:gd name="T6" fmla="*/ 0 w 1584"/>
                <a:gd name="T7" fmla="*/ 0 h 1086"/>
                <a:gd name="T8" fmla="*/ 1584 w 1584"/>
                <a:gd name="T9" fmla="*/ 1086 h 10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4" h="1086">
                  <a:moveTo>
                    <a:pt x="0" y="0"/>
                  </a:moveTo>
                  <a:lnTo>
                    <a:pt x="1584" y="108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Text Box 39">
              <a:extLst>
                <a:ext uri="{FF2B5EF4-FFF2-40B4-BE49-F238E27FC236}">
                  <a16:creationId xmlns:a16="http://schemas.microsoft.com/office/drawing/2014/main" id="{D053FD76-8566-43DE-ACCD-569AFB197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2572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35</a:t>
              </a:r>
              <a:r>
                <a:rPr lang="en-GB" altLang="en-US" sz="1800" baseline="30000"/>
                <a:t>o</a:t>
              </a:r>
              <a:endParaRPr lang="en-GB" altLang="en-US" sz="1800"/>
            </a:p>
          </p:txBody>
        </p:sp>
      </p:grpSp>
      <p:sp>
        <p:nvSpPr>
          <p:cNvPr id="7208" name="Text Box 40">
            <a:extLst>
              <a:ext uri="{FF2B5EF4-FFF2-40B4-BE49-F238E27FC236}">
                <a16:creationId xmlns:a16="http://schemas.microsoft.com/office/drawing/2014/main" id="{63C45C54-3B76-4A06-84CD-237FA3B9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3525838"/>
            <a:ext cx="95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0000"/>
                </a:solidFill>
              </a:rPr>
              <a:t>36.5</a:t>
            </a:r>
          </a:p>
        </p:txBody>
      </p:sp>
      <p:graphicFrame>
        <p:nvGraphicFramePr>
          <p:cNvPr id="7209" name="Object 4">
            <a:extLst>
              <a:ext uri="{FF2B5EF4-FFF2-40B4-BE49-F238E27FC236}">
                <a16:creationId xmlns:a16="http://schemas.microsoft.com/office/drawing/2014/main" id="{DD5BF5FF-8A0A-4185-A21F-FDCAFCB6F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4438" y="5529263"/>
          <a:ext cx="1382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406080" progId="Equation.DSMT4">
                  <p:embed/>
                </p:oleObj>
              </mc:Choice>
              <mc:Fallback>
                <p:oleObj name="Equation" r:id="rId12" imgW="9903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5529263"/>
                        <a:ext cx="13827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0" name="Object 5">
            <a:extLst>
              <a:ext uri="{FF2B5EF4-FFF2-40B4-BE49-F238E27FC236}">
                <a16:creationId xmlns:a16="http://schemas.microsoft.com/office/drawing/2014/main" id="{270EF8DA-B84B-435B-B4C7-CC4F34D277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6251575"/>
          <a:ext cx="2784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93680" imgH="203040" progId="Equation.DSMT4">
                  <p:embed/>
                </p:oleObj>
              </mc:Choice>
              <mc:Fallback>
                <p:oleObj name="Equation" r:id="rId14" imgW="1993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51575"/>
                        <a:ext cx="27844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1" name="Rectangle 43">
            <a:extLst>
              <a:ext uri="{FF2B5EF4-FFF2-40B4-BE49-F238E27FC236}">
                <a16:creationId xmlns:a16="http://schemas.microsoft.com/office/drawing/2014/main" id="{8B9ADB1E-FEE1-4FF9-B1BC-B49BE98F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150336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180 – 35 = 145</a:t>
            </a:r>
            <a:r>
              <a:rPr lang="en-GB" altLang="en-US" sz="1800" baseline="30000"/>
              <a:t>o</a:t>
            </a:r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9DC40921-70DF-472B-AD0F-E4F3A909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871663"/>
            <a:ext cx="176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180 – 170 = 10</a:t>
            </a:r>
            <a:r>
              <a:rPr lang="en-GB" altLang="en-US" sz="1800" baseline="30000"/>
              <a:t>o</a:t>
            </a:r>
          </a:p>
        </p:txBody>
      </p:sp>
      <p:graphicFrame>
        <p:nvGraphicFramePr>
          <p:cNvPr id="45" name="Object 6">
            <a:extLst>
              <a:ext uri="{FF2B5EF4-FFF2-40B4-BE49-F238E27FC236}">
                <a16:creationId xmlns:a16="http://schemas.microsoft.com/office/drawing/2014/main" id="{C8918187-5027-4424-ACFB-10C780DC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688" y="459105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393480" progId="Equation.DSMT4">
                  <p:embed/>
                </p:oleObj>
              </mc:Choice>
              <mc:Fallback>
                <p:oleObj name="Equation" r:id="rId16" imgW="1346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591050"/>
                        <a:ext cx="2692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 descr="TICK.jpg">
            <a:extLst>
              <a:ext uri="{FF2B5EF4-FFF2-40B4-BE49-F238E27FC236}">
                <a16:creationId xmlns:a16="http://schemas.microsoft.com/office/drawing/2014/main" id="{BF5A463E-F9AA-4E24-BA68-49823475899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13487" y="4978405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question mark.jpg">
            <a:extLst>
              <a:ext uri="{FF2B5EF4-FFF2-40B4-BE49-F238E27FC236}">
                <a16:creationId xmlns:a16="http://schemas.microsoft.com/office/drawing/2014/main" id="{F9852DFA-EC5A-4A7E-BC6B-483F2175F919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24535" y="4455873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TICK.jpg">
            <a:extLst>
              <a:ext uri="{FF2B5EF4-FFF2-40B4-BE49-F238E27FC236}">
                <a16:creationId xmlns:a16="http://schemas.microsoft.com/office/drawing/2014/main" id="{39676E89-A23F-49C4-B01B-C9D887122D7D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030" y="4376057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TICK.jpg">
            <a:extLst>
              <a:ext uri="{FF2B5EF4-FFF2-40B4-BE49-F238E27FC236}">
                <a16:creationId xmlns:a16="http://schemas.microsoft.com/office/drawing/2014/main" id="{6C1E4D3B-FDE3-4C30-B978-322D4F5B169D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1231" y="5297713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35">
            <a:extLst>
              <a:ext uri="{FF2B5EF4-FFF2-40B4-BE49-F238E27FC236}">
                <a16:creationId xmlns:a16="http://schemas.microsoft.com/office/drawing/2014/main" id="{0A46C421-AA12-43D7-A1E3-BDE9656EB06E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4614863"/>
            <a:ext cx="1016000" cy="871537"/>
            <a:chOff x="6828971" y="4325256"/>
            <a:chExt cx="1016000" cy="87085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CE74BDD-1AB6-4176-A206-C1EE8D35BAD6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44061A7-B5F2-4BCB-9FF2-ABD93BF008CB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 descr="TICK.jpg">
            <a:extLst>
              <a:ext uri="{FF2B5EF4-FFF2-40B4-BE49-F238E27FC236}">
                <a16:creationId xmlns:a16="http://schemas.microsoft.com/office/drawing/2014/main" id="{1706BE01-49D2-44C1-BAAC-D910E38404F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43963" y="46965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TICK.jpg">
            <a:extLst>
              <a:ext uri="{FF2B5EF4-FFF2-40B4-BE49-F238E27FC236}">
                <a16:creationId xmlns:a16="http://schemas.microsoft.com/office/drawing/2014/main" id="{9A1C6FEC-78DD-4953-8D11-F4E85D4D796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72942" y="46965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82" name="TextBox 55">
            <a:extLst>
              <a:ext uri="{FF2B5EF4-FFF2-40B4-BE49-F238E27FC236}">
                <a16:creationId xmlns:a16="http://schemas.microsoft.com/office/drawing/2014/main" id="{3361A95C-0FEB-47B6-BCB3-3F1163A7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6063"/>
            <a:ext cx="433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Exam Type Questions</a:t>
            </a:r>
          </a:p>
        </p:txBody>
      </p:sp>
      <p:pic>
        <p:nvPicPr>
          <p:cNvPr id="57" name="Picture 56" descr="question mark.jpg">
            <a:extLst>
              <a:ext uri="{FF2B5EF4-FFF2-40B4-BE49-F238E27FC236}">
                <a16:creationId xmlns:a16="http://schemas.microsoft.com/office/drawing/2014/main" id="{E2BA1BFA-2146-4FE3-BFD5-22856E1B1154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58878" y="5174330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35">
            <a:extLst>
              <a:ext uri="{FF2B5EF4-FFF2-40B4-BE49-F238E27FC236}">
                <a16:creationId xmlns:a16="http://schemas.microsoft.com/office/drawing/2014/main" id="{860A02DF-26AE-4CD5-8E9E-8E2D5A4C9A23}"/>
              </a:ext>
            </a:extLst>
          </p:cNvPr>
          <p:cNvGrpSpPr>
            <a:grpSpLocks/>
          </p:cNvGrpSpPr>
          <p:nvPr/>
        </p:nvGrpSpPr>
        <p:grpSpPr bwMode="auto">
          <a:xfrm>
            <a:off x="6256338" y="4665663"/>
            <a:ext cx="1016000" cy="871537"/>
            <a:chOff x="6828971" y="4325256"/>
            <a:chExt cx="1016000" cy="87085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2DBA8E-1B70-48BB-A117-4CBBC2DECC5A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91B82A-D1A0-419F-8566-2F679C5D6C7B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question mark.jpg">
            <a:extLst>
              <a:ext uri="{FF2B5EF4-FFF2-40B4-BE49-F238E27FC236}">
                <a16:creationId xmlns:a16="http://schemas.microsoft.com/office/drawing/2014/main" id="{6C0CD21F-88B5-42A1-9DC4-327EAEF93B0A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01335" y="5167073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35">
            <a:extLst>
              <a:ext uri="{FF2B5EF4-FFF2-40B4-BE49-F238E27FC236}">
                <a16:creationId xmlns:a16="http://schemas.microsoft.com/office/drawing/2014/main" id="{2306FAB0-4975-4B90-8D9B-FE8A6FAE397E}"/>
              </a:ext>
            </a:extLst>
          </p:cNvPr>
          <p:cNvGrpSpPr>
            <a:grpSpLocks/>
          </p:cNvGrpSpPr>
          <p:nvPr/>
        </p:nvGrpSpPr>
        <p:grpSpPr bwMode="auto">
          <a:xfrm>
            <a:off x="7439025" y="4614863"/>
            <a:ext cx="1016000" cy="871537"/>
            <a:chOff x="6828971" y="4325256"/>
            <a:chExt cx="1016000" cy="87085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AD8996-037F-49FF-9644-01F8524B0EF7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312DD0A-9F82-4FBB-AE4D-AFE17560BA11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utoUpdateAnimBg="0"/>
      <p:bldP spid="7197" grpId="0" autoUpdateAnimBg="0"/>
      <p:bldP spid="7201" grpId="0" autoUpdateAnimBg="0"/>
      <p:bldP spid="7202" grpId="0" autoUpdateAnimBg="0"/>
      <p:bldP spid="7208" grpId="0" autoUpdateAnimBg="0"/>
      <p:bldP spid="7211" grpId="0" autoUpdateAnimBg="0"/>
      <p:bldP spid="72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48E0380-D92F-4C06-B7AD-F332E535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3251200"/>
            <a:ext cx="3192462" cy="16541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5223163C-8D10-4D9E-A09A-B23C3288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482725"/>
            <a:ext cx="7886700" cy="16557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00"/>
              <a:t>A fishing boat leaves a harbour </a:t>
            </a:r>
            <a:r>
              <a:rPr lang="en-GB" altLang="en-US" sz="1700">
                <a:solidFill>
                  <a:schemeClr val="accent2"/>
                </a:solidFill>
              </a:rPr>
              <a:t>(H)</a:t>
            </a:r>
            <a:r>
              <a:rPr lang="en-GB" altLang="en-US" sz="1700"/>
              <a:t> and travels due East for 40 miles to a marker buoy </a:t>
            </a:r>
            <a:r>
              <a:rPr lang="en-GB" altLang="en-US" sz="1700">
                <a:solidFill>
                  <a:schemeClr val="accent2"/>
                </a:solidFill>
              </a:rPr>
              <a:t>(B).</a:t>
            </a:r>
            <a:r>
              <a:rPr lang="en-GB" altLang="en-US" sz="1700"/>
              <a:t> At B the boat turns left and sails for 24 miles to a lighthouse </a:t>
            </a:r>
            <a:r>
              <a:rPr lang="en-GB" altLang="en-US" sz="1700">
                <a:solidFill>
                  <a:schemeClr val="accent2"/>
                </a:solidFill>
              </a:rPr>
              <a:t>(L).</a:t>
            </a:r>
            <a:r>
              <a:rPr lang="en-GB" altLang="en-US" sz="1700"/>
              <a:t> It then returns to harbour, a distance of 57 miles.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GB" altLang="en-US" sz="1700"/>
              <a:t>Make a sketch of the journey.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GB" altLang="en-US" sz="1700"/>
              <a:t>Find the bearing of the lighthouse from the harbour. (nearest degree)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6861D975-BEA3-4DF6-809D-39ACCD4A48E2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3709988"/>
            <a:ext cx="6699250" cy="3057525"/>
            <a:chOff x="1137" y="2337"/>
            <a:chExt cx="4220" cy="1926"/>
          </a:xfrm>
        </p:grpSpPr>
        <p:grpSp>
          <p:nvGrpSpPr>
            <p:cNvPr id="24585" name="Group 9">
              <a:extLst>
                <a:ext uri="{FF2B5EF4-FFF2-40B4-BE49-F238E27FC236}">
                  <a16:creationId xmlns:a16="http://schemas.microsoft.com/office/drawing/2014/main" id="{3F8E415F-B68E-4B70-8D8E-C30209FA2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7" y="2337"/>
              <a:ext cx="4220" cy="1926"/>
              <a:chOff x="1137" y="2337"/>
              <a:chExt cx="4220" cy="1926"/>
            </a:xfrm>
          </p:grpSpPr>
          <p:pic>
            <p:nvPicPr>
              <p:cNvPr id="24587" name="Picture 10">
                <a:extLst>
                  <a:ext uri="{FF2B5EF4-FFF2-40B4-BE49-F238E27FC236}">
                    <a16:creationId xmlns:a16="http://schemas.microsoft.com/office/drawing/2014/main" id="{11D6A39A-F738-4444-B7CF-E4BDF42D7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" y="2337"/>
                <a:ext cx="37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8" name="Picture 11">
                <a:extLst>
                  <a:ext uri="{FF2B5EF4-FFF2-40B4-BE49-F238E27FC236}">
                    <a16:creationId xmlns:a16="http://schemas.microsoft.com/office/drawing/2014/main" id="{4ED404FC-DC9A-47DF-9F5A-F37441831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" y="3739"/>
                <a:ext cx="400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9" name="Picture 12">
                <a:extLst>
                  <a:ext uri="{FF2B5EF4-FFF2-40B4-BE49-F238E27FC236}">
                    <a16:creationId xmlns:a16="http://schemas.microsoft.com/office/drawing/2014/main" id="{0D5049C1-BF38-49FC-96BA-018EC172A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" y="3572"/>
                <a:ext cx="672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590" name="Group 13">
                <a:extLst>
                  <a:ext uri="{FF2B5EF4-FFF2-40B4-BE49-F238E27FC236}">
                    <a16:creationId xmlns:a16="http://schemas.microsoft.com/office/drawing/2014/main" id="{FAA1DABF-FC4F-4383-87A9-0DA061725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888" y="3953"/>
                <a:ext cx="626" cy="310"/>
                <a:chOff x="2319" y="1563"/>
                <a:chExt cx="1122" cy="882"/>
              </a:xfrm>
            </p:grpSpPr>
            <p:sp>
              <p:nvSpPr>
                <p:cNvPr id="24601" name="Freeform 14">
                  <a:extLst>
                    <a:ext uri="{FF2B5EF4-FFF2-40B4-BE49-F238E27FC236}">
                      <a16:creationId xmlns:a16="http://schemas.microsoft.com/office/drawing/2014/main" id="{E1FAB654-9EB9-4D95-925B-5D5C010B6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707"/>
                  <a:ext cx="564" cy="468"/>
                </a:xfrm>
                <a:custGeom>
                  <a:avLst/>
                  <a:gdLst>
                    <a:gd name="T0" fmla="*/ 564 w 564"/>
                    <a:gd name="T1" fmla="*/ 468 h 468"/>
                    <a:gd name="T2" fmla="*/ 564 w 564"/>
                    <a:gd name="T3" fmla="*/ 198 h 468"/>
                    <a:gd name="T4" fmla="*/ 234 w 564"/>
                    <a:gd name="T5" fmla="*/ 198 h 468"/>
                    <a:gd name="T6" fmla="*/ 234 w 564"/>
                    <a:gd name="T7" fmla="*/ 0 h 468"/>
                    <a:gd name="T8" fmla="*/ 0 w 564"/>
                    <a:gd name="T9" fmla="*/ 0 h 468"/>
                    <a:gd name="T10" fmla="*/ 0 w 564"/>
                    <a:gd name="T11" fmla="*/ 366 h 468"/>
                    <a:gd name="T12" fmla="*/ 564 w 564"/>
                    <a:gd name="T13" fmla="*/ 468 h 4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4"/>
                    <a:gd name="T22" fmla="*/ 0 h 468"/>
                    <a:gd name="T23" fmla="*/ 564 w 564"/>
                    <a:gd name="T24" fmla="*/ 468 h 4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4" h="468">
                      <a:moveTo>
                        <a:pt x="564" y="468"/>
                      </a:moveTo>
                      <a:lnTo>
                        <a:pt x="564" y="198"/>
                      </a:lnTo>
                      <a:lnTo>
                        <a:pt x="234" y="198"/>
                      </a:lnTo>
                      <a:lnTo>
                        <a:pt x="234" y="0"/>
                      </a:lnTo>
                      <a:lnTo>
                        <a:pt x="0" y="0"/>
                      </a:lnTo>
                      <a:lnTo>
                        <a:pt x="0" y="366"/>
                      </a:lnTo>
                      <a:lnTo>
                        <a:pt x="564" y="468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2" name="Freeform 15">
                  <a:extLst>
                    <a:ext uri="{FF2B5EF4-FFF2-40B4-BE49-F238E27FC236}">
                      <a16:creationId xmlns:a16="http://schemas.microsoft.com/office/drawing/2014/main" id="{FFE9F7EE-4184-44A7-812B-FAB0D31D0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899"/>
                  <a:ext cx="12" cy="276"/>
                </a:xfrm>
                <a:custGeom>
                  <a:avLst/>
                  <a:gdLst>
                    <a:gd name="T0" fmla="*/ 6 w 12"/>
                    <a:gd name="T1" fmla="*/ 6 h 276"/>
                    <a:gd name="T2" fmla="*/ 0 w 12"/>
                    <a:gd name="T3" fmla="*/ 6 h 276"/>
                    <a:gd name="T4" fmla="*/ 0 w 12"/>
                    <a:gd name="T5" fmla="*/ 276 h 276"/>
                    <a:gd name="T6" fmla="*/ 12 w 12"/>
                    <a:gd name="T7" fmla="*/ 276 h 276"/>
                    <a:gd name="T8" fmla="*/ 12 w 12"/>
                    <a:gd name="T9" fmla="*/ 6 h 276"/>
                    <a:gd name="T10" fmla="*/ 6 w 12"/>
                    <a:gd name="T11" fmla="*/ 0 h 276"/>
                    <a:gd name="T12" fmla="*/ 12 w 12"/>
                    <a:gd name="T13" fmla="*/ 6 h 276"/>
                    <a:gd name="T14" fmla="*/ 12 w 12"/>
                    <a:gd name="T15" fmla="*/ 0 h 276"/>
                    <a:gd name="T16" fmla="*/ 6 w 12"/>
                    <a:gd name="T17" fmla="*/ 0 h 276"/>
                    <a:gd name="T18" fmla="*/ 6 w 12"/>
                    <a:gd name="T19" fmla="*/ 6 h 2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276"/>
                    <a:gd name="T32" fmla="*/ 12 w 12"/>
                    <a:gd name="T33" fmla="*/ 276 h 2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27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276"/>
                      </a:lnTo>
                      <a:lnTo>
                        <a:pt x="12" y="27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3" name="Freeform 16">
                  <a:extLst>
                    <a:ext uri="{FF2B5EF4-FFF2-40B4-BE49-F238E27FC236}">
                      <a16:creationId xmlns:a16="http://schemas.microsoft.com/office/drawing/2014/main" id="{9D5538F5-B798-46D4-95CC-814F50DAF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99"/>
                  <a:ext cx="330" cy="6"/>
                </a:xfrm>
                <a:custGeom>
                  <a:avLst/>
                  <a:gdLst>
                    <a:gd name="T0" fmla="*/ 0 w 330"/>
                    <a:gd name="T1" fmla="*/ 6 h 6"/>
                    <a:gd name="T2" fmla="*/ 0 w 330"/>
                    <a:gd name="T3" fmla="*/ 6 h 6"/>
                    <a:gd name="T4" fmla="*/ 330 w 330"/>
                    <a:gd name="T5" fmla="*/ 6 h 6"/>
                    <a:gd name="T6" fmla="*/ 330 w 330"/>
                    <a:gd name="T7" fmla="*/ 0 h 6"/>
                    <a:gd name="T8" fmla="*/ 0 w 330"/>
                    <a:gd name="T9" fmla="*/ 0 h 6"/>
                    <a:gd name="T10" fmla="*/ 6 w 330"/>
                    <a:gd name="T11" fmla="*/ 6 h 6"/>
                    <a:gd name="T12" fmla="*/ 0 w 330"/>
                    <a:gd name="T13" fmla="*/ 6 h 6"/>
                    <a:gd name="T14" fmla="*/ 0 w 330"/>
                    <a:gd name="T15" fmla="*/ 6 h 6"/>
                    <a:gd name="T16" fmla="*/ 0 w 330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0"/>
                    <a:gd name="T28" fmla="*/ 0 h 6"/>
                    <a:gd name="T29" fmla="*/ 330 w 33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30" y="6"/>
                      </a:lnTo>
                      <a:lnTo>
                        <a:pt x="33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4" name="Freeform 17">
                  <a:extLst>
                    <a:ext uri="{FF2B5EF4-FFF2-40B4-BE49-F238E27FC236}">
                      <a16:creationId xmlns:a16="http://schemas.microsoft.com/office/drawing/2014/main" id="{9185B759-33D0-4969-B32D-C9CB902A4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01"/>
                  <a:ext cx="6" cy="204"/>
                </a:xfrm>
                <a:custGeom>
                  <a:avLst/>
                  <a:gdLst>
                    <a:gd name="T0" fmla="*/ 0 w 6"/>
                    <a:gd name="T1" fmla="*/ 6 h 204"/>
                    <a:gd name="T2" fmla="*/ 0 w 6"/>
                    <a:gd name="T3" fmla="*/ 6 h 204"/>
                    <a:gd name="T4" fmla="*/ 0 w 6"/>
                    <a:gd name="T5" fmla="*/ 204 h 204"/>
                    <a:gd name="T6" fmla="*/ 6 w 6"/>
                    <a:gd name="T7" fmla="*/ 204 h 204"/>
                    <a:gd name="T8" fmla="*/ 6 w 6"/>
                    <a:gd name="T9" fmla="*/ 6 h 204"/>
                    <a:gd name="T10" fmla="*/ 0 w 6"/>
                    <a:gd name="T11" fmla="*/ 0 h 204"/>
                    <a:gd name="T12" fmla="*/ 6 w 6"/>
                    <a:gd name="T13" fmla="*/ 6 h 204"/>
                    <a:gd name="T14" fmla="*/ 6 w 6"/>
                    <a:gd name="T15" fmla="*/ 0 h 204"/>
                    <a:gd name="T16" fmla="*/ 0 w 6"/>
                    <a:gd name="T17" fmla="*/ 0 h 204"/>
                    <a:gd name="T18" fmla="*/ 0 w 6"/>
                    <a:gd name="T19" fmla="*/ 6 h 2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04"/>
                    <a:gd name="T32" fmla="*/ 6 w 6"/>
                    <a:gd name="T33" fmla="*/ 204 h 2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0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204"/>
                      </a:lnTo>
                      <a:lnTo>
                        <a:pt x="6" y="204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5" name="Freeform 18">
                  <a:extLst>
                    <a:ext uri="{FF2B5EF4-FFF2-40B4-BE49-F238E27FC236}">
                      <a16:creationId xmlns:a16="http://schemas.microsoft.com/office/drawing/2014/main" id="{DDF89DC8-489D-484F-BDD1-85BE6B266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01"/>
                  <a:ext cx="240" cy="6"/>
                </a:xfrm>
                <a:custGeom>
                  <a:avLst/>
                  <a:gdLst>
                    <a:gd name="T0" fmla="*/ 6 w 240"/>
                    <a:gd name="T1" fmla="*/ 6 h 6"/>
                    <a:gd name="T2" fmla="*/ 6 w 240"/>
                    <a:gd name="T3" fmla="*/ 6 h 6"/>
                    <a:gd name="T4" fmla="*/ 240 w 240"/>
                    <a:gd name="T5" fmla="*/ 6 h 6"/>
                    <a:gd name="T6" fmla="*/ 240 w 240"/>
                    <a:gd name="T7" fmla="*/ 0 h 6"/>
                    <a:gd name="T8" fmla="*/ 6 w 240"/>
                    <a:gd name="T9" fmla="*/ 0 h 6"/>
                    <a:gd name="T10" fmla="*/ 0 w 240"/>
                    <a:gd name="T11" fmla="*/ 6 h 6"/>
                    <a:gd name="T12" fmla="*/ 6 w 240"/>
                    <a:gd name="T13" fmla="*/ 0 h 6"/>
                    <a:gd name="T14" fmla="*/ 0 w 240"/>
                    <a:gd name="T15" fmla="*/ 0 h 6"/>
                    <a:gd name="T16" fmla="*/ 0 w 240"/>
                    <a:gd name="T17" fmla="*/ 6 h 6"/>
                    <a:gd name="T18" fmla="*/ 6 w 240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6"/>
                    <a:gd name="T32" fmla="*/ 240 w 240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240" y="6"/>
                      </a:lnTo>
                      <a:lnTo>
                        <a:pt x="24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6" name="Freeform 19">
                  <a:extLst>
                    <a:ext uri="{FF2B5EF4-FFF2-40B4-BE49-F238E27FC236}">
                      <a16:creationId xmlns:a16="http://schemas.microsoft.com/office/drawing/2014/main" id="{248F5259-94DB-4708-BE9C-7D6AED1F8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07"/>
                  <a:ext cx="6" cy="366"/>
                </a:xfrm>
                <a:custGeom>
                  <a:avLst/>
                  <a:gdLst>
                    <a:gd name="T0" fmla="*/ 6 w 6"/>
                    <a:gd name="T1" fmla="*/ 360 h 366"/>
                    <a:gd name="T2" fmla="*/ 6 w 6"/>
                    <a:gd name="T3" fmla="*/ 366 h 366"/>
                    <a:gd name="T4" fmla="*/ 6 w 6"/>
                    <a:gd name="T5" fmla="*/ 0 h 366"/>
                    <a:gd name="T6" fmla="*/ 0 w 6"/>
                    <a:gd name="T7" fmla="*/ 0 h 366"/>
                    <a:gd name="T8" fmla="*/ 0 w 6"/>
                    <a:gd name="T9" fmla="*/ 366 h 366"/>
                    <a:gd name="T10" fmla="*/ 6 w 6"/>
                    <a:gd name="T11" fmla="*/ 366 h 366"/>
                    <a:gd name="T12" fmla="*/ 0 w 6"/>
                    <a:gd name="T13" fmla="*/ 366 h 366"/>
                    <a:gd name="T14" fmla="*/ 0 w 6"/>
                    <a:gd name="T15" fmla="*/ 366 h 366"/>
                    <a:gd name="T16" fmla="*/ 6 w 6"/>
                    <a:gd name="T17" fmla="*/ 366 h 366"/>
                    <a:gd name="T18" fmla="*/ 6 w 6"/>
                    <a:gd name="T19" fmla="*/ 360 h 3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66"/>
                    <a:gd name="T32" fmla="*/ 6 w 6"/>
                    <a:gd name="T33" fmla="*/ 366 h 3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66">
                      <a:moveTo>
                        <a:pt x="6" y="360"/>
                      </a:moveTo>
                      <a:lnTo>
                        <a:pt x="6" y="36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366"/>
                      </a:lnTo>
                      <a:lnTo>
                        <a:pt x="6" y="366"/>
                      </a:lnTo>
                      <a:lnTo>
                        <a:pt x="0" y="366"/>
                      </a:lnTo>
                      <a:lnTo>
                        <a:pt x="6" y="366"/>
                      </a:lnTo>
                      <a:lnTo>
                        <a:pt x="6" y="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7" name="Freeform 20">
                  <a:extLst>
                    <a:ext uri="{FF2B5EF4-FFF2-40B4-BE49-F238E27FC236}">
                      <a16:creationId xmlns:a16="http://schemas.microsoft.com/office/drawing/2014/main" id="{5793F8E6-C537-4C2A-ACF7-A74FB54BE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2067"/>
                  <a:ext cx="570" cy="114"/>
                </a:xfrm>
                <a:custGeom>
                  <a:avLst/>
                  <a:gdLst>
                    <a:gd name="T0" fmla="*/ 558 w 570"/>
                    <a:gd name="T1" fmla="*/ 108 h 114"/>
                    <a:gd name="T2" fmla="*/ 564 w 570"/>
                    <a:gd name="T3" fmla="*/ 108 h 114"/>
                    <a:gd name="T4" fmla="*/ 0 w 570"/>
                    <a:gd name="T5" fmla="*/ 0 h 114"/>
                    <a:gd name="T6" fmla="*/ 0 w 570"/>
                    <a:gd name="T7" fmla="*/ 6 h 114"/>
                    <a:gd name="T8" fmla="*/ 564 w 570"/>
                    <a:gd name="T9" fmla="*/ 114 h 114"/>
                    <a:gd name="T10" fmla="*/ 570 w 570"/>
                    <a:gd name="T11" fmla="*/ 108 h 114"/>
                    <a:gd name="T12" fmla="*/ 564 w 570"/>
                    <a:gd name="T13" fmla="*/ 114 h 114"/>
                    <a:gd name="T14" fmla="*/ 570 w 570"/>
                    <a:gd name="T15" fmla="*/ 114 h 114"/>
                    <a:gd name="T16" fmla="*/ 570 w 570"/>
                    <a:gd name="T17" fmla="*/ 108 h 114"/>
                    <a:gd name="T18" fmla="*/ 558 w 570"/>
                    <a:gd name="T19" fmla="*/ 10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0"/>
                    <a:gd name="T31" fmla="*/ 0 h 114"/>
                    <a:gd name="T32" fmla="*/ 570 w 570"/>
                    <a:gd name="T33" fmla="*/ 114 h 1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0" h="114">
                      <a:moveTo>
                        <a:pt x="558" y="108"/>
                      </a:moveTo>
                      <a:lnTo>
                        <a:pt x="564" y="108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64" y="114"/>
                      </a:lnTo>
                      <a:lnTo>
                        <a:pt x="570" y="108"/>
                      </a:lnTo>
                      <a:lnTo>
                        <a:pt x="564" y="114"/>
                      </a:lnTo>
                      <a:lnTo>
                        <a:pt x="570" y="114"/>
                      </a:lnTo>
                      <a:lnTo>
                        <a:pt x="570" y="108"/>
                      </a:lnTo>
                      <a:lnTo>
                        <a:pt x="55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8" name="Rectangle 21">
                  <a:extLst>
                    <a:ext uri="{FF2B5EF4-FFF2-40B4-BE49-F238E27FC236}">
                      <a16:creationId xmlns:a16="http://schemas.microsoft.com/office/drawing/2014/main" id="{CFC115D8-9CFB-46C3-AC9B-991709B58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" y="1923"/>
                  <a:ext cx="138" cy="210"/>
                </a:xfrm>
                <a:prstGeom prst="rect">
                  <a:avLst/>
                </a:pr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09" name="Freeform 22">
                  <a:extLst>
                    <a:ext uri="{FF2B5EF4-FFF2-40B4-BE49-F238E27FC236}">
                      <a16:creationId xmlns:a16="http://schemas.microsoft.com/office/drawing/2014/main" id="{0D38E454-AC8E-4437-B4BE-01821398F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" y="1923"/>
                  <a:ext cx="6" cy="210"/>
                </a:xfrm>
                <a:custGeom>
                  <a:avLst/>
                  <a:gdLst>
                    <a:gd name="T0" fmla="*/ 6 w 6"/>
                    <a:gd name="T1" fmla="*/ 6 h 210"/>
                    <a:gd name="T2" fmla="*/ 0 w 6"/>
                    <a:gd name="T3" fmla="*/ 0 h 210"/>
                    <a:gd name="T4" fmla="*/ 0 w 6"/>
                    <a:gd name="T5" fmla="*/ 210 h 210"/>
                    <a:gd name="T6" fmla="*/ 6 w 6"/>
                    <a:gd name="T7" fmla="*/ 210 h 210"/>
                    <a:gd name="T8" fmla="*/ 6 w 6"/>
                    <a:gd name="T9" fmla="*/ 0 h 210"/>
                    <a:gd name="T10" fmla="*/ 6 w 6"/>
                    <a:gd name="T11" fmla="*/ 0 h 210"/>
                    <a:gd name="T12" fmla="*/ 6 w 6"/>
                    <a:gd name="T13" fmla="*/ 0 h 210"/>
                    <a:gd name="T14" fmla="*/ 6 w 6"/>
                    <a:gd name="T15" fmla="*/ 0 h 210"/>
                    <a:gd name="T16" fmla="*/ 6 w 6"/>
                    <a:gd name="T17" fmla="*/ 0 h 210"/>
                    <a:gd name="T18" fmla="*/ 6 w 6"/>
                    <a:gd name="T19" fmla="*/ 6 h 2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10"/>
                    <a:gd name="T32" fmla="*/ 6 w 6"/>
                    <a:gd name="T33" fmla="*/ 210 h 2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10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6" y="21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0" name="Freeform 23">
                  <a:extLst>
                    <a:ext uri="{FF2B5EF4-FFF2-40B4-BE49-F238E27FC236}">
                      <a16:creationId xmlns:a16="http://schemas.microsoft.com/office/drawing/2014/main" id="{7C7342AC-62CE-4F3F-9D2E-909B41C17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5" y="1923"/>
                  <a:ext cx="138" cy="6"/>
                </a:xfrm>
                <a:custGeom>
                  <a:avLst/>
                  <a:gdLst>
                    <a:gd name="T0" fmla="*/ 6 w 138"/>
                    <a:gd name="T1" fmla="*/ 0 h 6"/>
                    <a:gd name="T2" fmla="*/ 0 w 138"/>
                    <a:gd name="T3" fmla="*/ 6 h 6"/>
                    <a:gd name="T4" fmla="*/ 138 w 138"/>
                    <a:gd name="T5" fmla="*/ 6 h 6"/>
                    <a:gd name="T6" fmla="*/ 138 w 138"/>
                    <a:gd name="T7" fmla="*/ 0 h 6"/>
                    <a:gd name="T8" fmla="*/ 0 w 138"/>
                    <a:gd name="T9" fmla="*/ 0 h 6"/>
                    <a:gd name="T10" fmla="*/ 0 w 138"/>
                    <a:gd name="T11" fmla="*/ 0 h 6"/>
                    <a:gd name="T12" fmla="*/ 0 w 138"/>
                    <a:gd name="T13" fmla="*/ 0 h 6"/>
                    <a:gd name="T14" fmla="*/ 0 w 138"/>
                    <a:gd name="T15" fmla="*/ 0 h 6"/>
                    <a:gd name="T16" fmla="*/ 0 w 138"/>
                    <a:gd name="T17" fmla="*/ 0 h 6"/>
                    <a:gd name="T18" fmla="*/ 6 w 138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"/>
                    <a:gd name="T31" fmla="*/ 0 h 6"/>
                    <a:gd name="T32" fmla="*/ 138 w 138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138" y="6"/>
                      </a:lnTo>
                      <a:lnTo>
                        <a:pt x="138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1" name="Freeform 24">
                  <a:extLst>
                    <a:ext uri="{FF2B5EF4-FFF2-40B4-BE49-F238E27FC236}">
                      <a16:creationId xmlns:a16="http://schemas.microsoft.com/office/drawing/2014/main" id="{55868B1E-8943-4E7C-817B-DC3414713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5" y="1923"/>
                  <a:ext cx="6" cy="210"/>
                </a:xfrm>
                <a:custGeom>
                  <a:avLst/>
                  <a:gdLst>
                    <a:gd name="T0" fmla="*/ 0 w 6"/>
                    <a:gd name="T1" fmla="*/ 204 h 210"/>
                    <a:gd name="T2" fmla="*/ 6 w 6"/>
                    <a:gd name="T3" fmla="*/ 210 h 210"/>
                    <a:gd name="T4" fmla="*/ 6 w 6"/>
                    <a:gd name="T5" fmla="*/ 0 h 210"/>
                    <a:gd name="T6" fmla="*/ 0 w 6"/>
                    <a:gd name="T7" fmla="*/ 0 h 210"/>
                    <a:gd name="T8" fmla="*/ 0 w 6"/>
                    <a:gd name="T9" fmla="*/ 210 h 210"/>
                    <a:gd name="T10" fmla="*/ 0 w 6"/>
                    <a:gd name="T11" fmla="*/ 210 h 210"/>
                    <a:gd name="T12" fmla="*/ 0 w 6"/>
                    <a:gd name="T13" fmla="*/ 210 h 210"/>
                    <a:gd name="T14" fmla="*/ 0 w 6"/>
                    <a:gd name="T15" fmla="*/ 210 h 210"/>
                    <a:gd name="T16" fmla="*/ 0 w 6"/>
                    <a:gd name="T17" fmla="*/ 210 h 210"/>
                    <a:gd name="T18" fmla="*/ 0 w 6"/>
                    <a:gd name="T19" fmla="*/ 204 h 2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10"/>
                    <a:gd name="T32" fmla="*/ 6 w 6"/>
                    <a:gd name="T33" fmla="*/ 210 h 2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10">
                      <a:moveTo>
                        <a:pt x="0" y="204"/>
                      </a:moveTo>
                      <a:lnTo>
                        <a:pt x="6" y="21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2" name="Freeform 25">
                  <a:extLst>
                    <a:ext uri="{FF2B5EF4-FFF2-40B4-BE49-F238E27FC236}">
                      <a16:creationId xmlns:a16="http://schemas.microsoft.com/office/drawing/2014/main" id="{6EAFAEF6-A003-4EEF-A99C-28073D2A2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5" y="2127"/>
                  <a:ext cx="138" cy="6"/>
                </a:xfrm>
                <a:custGeom>
                  <a:avLst/>
                  <a:gdLst>
                    <a:gd name="T0" fmla="*/ 132 w 138"/>
                    <a:gd name="T1" fmla="*/ 6 h 6"/>
                    <a:gd name="T2" fmla="*/ 138 w 138"/>
                    <a:gd name="T3" fmla="*/ 0 h 6"/>
                    <a:gd name="T4" fmla="*/ 0 w 138"/>
                    <a:gd name="T5" fmla="*/ 0 h 6"/>
                    <a:gd name="T6" fmla="*/ 0 w 138"/>
                    <a:gd name="T7" fmla="*/ 6 h 6"/>
                    <a:gd name="T8" fmla="*/ 138 w 138"/>
                    <a:gd name="T9" fmla="*/ 6 h 6"/>
                    <a:gd name="T10" fmla="*/ 138 w 138"/>
                    <a:gd name="T11" fmla="*/ 6 h 6"/>
                    <a:gd name="T12" fmla="*/ 138 w 138"/>
                    <a:gd name="T13" fmla="*/ 6 h 6"/>
                    <a:gd name="T14" fmla="*/ 138 w 138"/>
                    <a:gd name="T15" fmla="*/ 6 h 6"/>
                    <a:gd name="T16" fmla="*/ 138 w 138"/>
                    <a:gd name="T17" fmla="*/ 6 h 6"/>
                    <a:gd name="T18" fmla="*/ 132 w 138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"/>
                    <a:gd name="T31" fmla="*/ 0 h 6"/>
                    <a:gd name="T32" fmla="*/ 138 w 138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" h="6">
                      <a:moveTo>
                        <a:pt x="132" y="6"/>
                      </a:moveTo>
                      <a:lnTo>
                        <a:pt x="13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8" y="6"/>
                      </a:lnTo>
                      <a:lnTo>
                        <a:pt x="13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Freeform 26">
                  <a:extLst>
                    <a:ext uri="{FF2B5EF4-FFF2-40B4-BE49-F238E27FC236}">
                      <a16:creationId xmlns:a16="http://schemas.microsoft.com/office/drawing/2014/main" id="{602FADBE-29CC-4540-8C4B-37A638A3E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929"/>
                  <a:ext cx="90" cy="84"/>
                </a:xfrm>
                <a:custGeom>
                  <a:avLst/>
                  <a:gdLst>
                    <a:gd name="T0" fmla="*/ 42 w 90"/>
                    <a:gd name="T1" fmla="*/ 84 h 84"/>
                    <a:gd name="T2" fmla="*/ 54 w 90"/>
                    <a:gd name="T3" fmla="*/ 84 h 84"/>
                    <a:gd name="T4" fmla="*/ 60 w 90"/>
                    <a:gd name="T5" fmla="*/ 84 h 84"/>
                    <a:gd name="T6" fmla="*/ 66 w 90"/>
                    <a:gd name="T7" fmla="*/ 78 h 84"/>
                    <a:gd name="T8" fmla="*/ 78 w 90"/>
                    <a:gd name="T9" fmla="*/ 72 h 84"/>
                    <a:gd name="T10" fmla="*/ 78 w 90"/>
                    <a:gd name="T11" fmla="*/ 66 h 84"/>
                    <a:gd name="T12" fmla="*/ 84 w 90"/>
                    <a:gd name="T13" fmla="*/ 60 h 84"/>
                    <a:gd name="T14" fmla="*/ 84 w 90"/>
                    <a:gd name="T15" fmla="*/ 48 h 84"/>
                    <a:gd name="T16" fmla="*/ 90 w 90"/>
                    <a:gd name="T17" fmla="*/ 42 h 84"/>
                    <a:gd name="T18" fmla="*/ 84 w 90"/>
                    <a:gd name="T19" fmla="*/ 30 h 84"/>
                    <a:gd name="T20" fmla="*/ 84 w 90"/>
                    <a:gd name="T21" fmla="*/ 24 h 84"/>
                    <a:gd name="T22" fmla="*/ 78 w 90"/>
                    <a:gd name="T23" fmla="*/ 18 h 84"/>
                    <a:gd name="T24" fmla="*/ 78 w 90"/>
                    <a:gd name="T25" fmla="*/ 12 h 84"/>
                    <a:gd name="T26" fmla="*/ 66 w 90"/>
                    <a:gd name="T27" fmla="*/ 6 h 84"/>
                    <a:gd name="T28" fmla="*/ 60 w 90"/>
                    <a:gd name="T29" fmla="*/ 0 h 84"/>
                    <a:gd name="T30" fmla="*/ 54 w 90"/>
                    <a:gd name="T31" fmla="*/ 0 h 84"/>
                    <a:gd name="T32" fmla="*/ 42 w 90"/>
                    <a:gd name="T33" fmla="*/ 0 h 84"/>
                    <a:gd name="T34" fmla="*/ 36 w 90"/>
                    <a:gd name="T35" fmla="*/ 0 h 84"/>
                    <a:gd name="T36" fmla="*/ 30 w 90"/>
                    <a:gd name="T37" fmla="*/ 0 h 84"/>
                    <a:gd name="T38" fmla="*/ 18 w 90"/>
                    <a:gd name="T39" fmla="*/ 6 h 84"/>
                    <a:gd name="T40" fmla="*/ 12 w 90"/>
                    <a:gd name="T41" fmla="*/ 12 h 84"/>
                    <a:gd name="T42" fmla="*/ 6 w 90"/>
                    <a:gd name="T43" fmla="*/ 18 h 84"/>
                    <a:gd name="T44" fmla="*/ 6 w 90"/>
                    <a:gd name="T45" fmla="*/ 24 h 84"/>
                    <a:gd name="T46" fmla="*/ 0 w 90"/>
                    <a:gd name="T47" fmla="*/ 30 h 84"/>
                    <a:gd name="T48" fmla="*/ 0 w 90"/>
                    <a:gd name="T49" fmla="*/ 42 h 84"/>
                    <a:gd name="T50" fmla="*/ 0 w 90"/>
                    <a:gd name="T51" fmla="*/ 48 h 84"/>
                    <a:gd name="T52" fmla="*/ 6 w 90"/>
                    <a:gd name="T53" fmla="*/ 60 h 84"/>
                    <a:gd name="T54" fmla="*/ 6 w 90"/>
                    <a:gd name="T55" fmla="*/ 66 h 84"/>
                    <a:gd name="T56" fmla="*/ 12 w 90"/>
                    <a:gd name="T57" fmla="*/ 72 h 84"/>
                    <a:gd name="T58" fmla="*/ 18 w 90"/>
                    <a:gd name="T59" fmla="*/ 78 h 84"/>
                    <a:gd name="T60" fmla="*/ 30 w 90"/>
                    <a:gd name="T61" fmla="*/ 84 h 84"/>
                    <a:gd name="T62" fmla="*/ 36 w 90"/>
                    <a:gd name="T63" fmla="*/ 84 h 84"/>
                    <a:gd name="T64" fmla="*/ 42 w 90"/>
                    <a:gd name="T65" fmla="*/ 84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"/>
                    <a:gd name="T100" fmla="*/ 0 h 84"/>
                    <a:gd name="T101" fmla="*/ 90 w 90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" h="84">
                      <a:moveTo>
                        <a:pt x="42" y="84"/>
                      </a:moveTo>
                      <a:lnTo>
                        <a:pt x="54" y="84"/>
                      </a:lnTo>
                      <a:lnTo>
                        <a:pt x="60" y="84"/>
                      </a:lnTo>
                      <a:lnTo>
                        <a:pt x="66" y="78"/>
                      </a:lnTo>
                      <a:lnTo>
                        <a:pt x="78" y="72"/>
                      </a:lnTo>
                      <a:lnTo>
                        <a:pt x="78" y="66"/>
                      </a:lnTo>
                      <a:lnTo>
                        <a:pt x="84" y="60"/>
                      </a:lnTo>
                      <a:lnTo>
                        <a:pt x="84" y="48"/>
                      </a:lnTo>
                      <a:lnTo>
                        <a:pt x="90" y="42"/>
                      </a:lnTo>
                      <a:lnTo>
                        <a:pt x="84" y="30"/>
                      </a:lnTo>
                      <a:lnTo>
                        <a:pt x="84" y="24"/>
                      </a:lnTo>
                      <a:lnTo>
                        <a:pt x="78" y="18"/>
                      </a:lnTo>
                      <a:lnTo>
                        <a:pt x="78" y="12"/>
                      </a:lnTo>
                      <a:lnTo>
                        <a:pt x="66" y="6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0" y="3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30" y="84"/>
                      </a:lnTo>
                      <a:lnTo>
                        <a:pt x="36" y="84"/>
                      </a:lnTo>
                      <a:lnTo>
                        <a:pt x="42" y="8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27">
                  <a:extLst>
                    <a:ext uri="{FF2B5EF4-FFF2-40B4-BE49-F238E27FC236}">
                      <a16:creationId xmlns:a16="http://schemas.microsoft.com/office/drawing/2014/main" id="{685067FD-C2B1-4678-95D9-9BD114B3A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1971"/>
                  <a:ext cx="48" cy="48"/>
                </a:xfrm>
                <a:custGeom>
                  <a:avLst/>
                  <a:gdLst>
                    <a:gd name="T0" fmla="*/ 42 w 48"/>
                    <a:gd name="T1" fmla="*/ 0 h 48"/>
                    <a:gd name="T2" fmla="*/ 42 w 48"/>
                    <a:gd name="T3" fmla="*/ 0 h 48"/>
                    <a:gd name="T4" fmla="*/ 42 w 48"/>
                    <a:gd name="T5" fmla="*/ 6 h 48"/>
                    <a:gd name="T6" fmla="*/ 42 w 48"/>
                    <a:gd name="T7" fmla="*/ 18 h 48"/>
                    <a:gd name="T8" fmla="*/ 36 w 48"/>
                    <a:gd name="T9" fmla="*/ 24 h 48"/>
                    <a:gd name="T10" fmla="*/ 30 w 48"/>
                    <a:gd name="T11" fmla="*/ 30 h 48"/>
                    <a:gd name="T12" fmla="*/ 24 w 48"/>
                    <a:gd name="T13" fmla="*/ 30 h 48"/>
                    <a:gd name="T14" fmla="*/ 18 w 48"/>
                    <a:gd name="T15" fmla="*/ 36 h 48"/>
                    <a:gd name="T16" fmla="*/ 12 w 48"/>
                    <a:gd name="T17" fmla="*/ 36 h 48"/>
                    <a:gd name="T18" fmla="*/ 0 w 48"/>
                    <a:gd name="T19" fmla="*/ 42 h 48"/>
                    <a:gd name="T20" fmla="*/ 0 w 48"/>
                    <a:gd name="T21" fmla="*/ 48 h 48"/>
                    <a:gd name="T22" fmla="*/ 12 w 48"/>
                    <a:gd name="T23" fmla="*/ 42 h 48"/>
                    <a:gd name="T24" fmla="*/ 18 w 48"/>
                    <a:gd name="T25" fmla="*/ 42 h 48"/>
                    <a:gd name="T26" fmla="*/ 30 w 48"/>
                    <a:gd name="T27" fmla="*/ 36 h 48"/>
                    <a:gd name="T28" fmla="*/ 36 w 48"/>
                    <a:gd name="T29" fmla="*/ 30 h 48"/>
                    <a:gd name="T30" fmla="*/ 42 w 48"/>
                    <a:gd name="T31" fmla="*/ 24 h 48"/>
                    <a:gd name="T32" fmla="*/ 48 w 48"/>
                    <a:gd name="T33" fmla="*/ 18 h 48"/>
                    <a:gd name="T34" fmla="*/ 48 w 48"/>
                    <a:gd name="T35" fmla="*/ 6 h 48"/>
                    <a:gd name="T36" fmla="*/ 48 w 48"/>
                    <a:gd name="T37" fmla="*/ 0 h 48"/>
                    <a:gd name="T38" fmla="*/ 48 w 48"/>
                    <a:gd name="T39" fmla="*/ 0 h 48"/>
                    <a:gd name="T40" fmla="*/ 42 w 48"/>
                    <a:gd name="T41" fmla="*/ 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8"/>
                    <a:gd name="T65" fmla="*/ 48 w 4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8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42" y="18"/>
                      </a:lnTo>
                      <a:lnTo>
                        <a:pt x="36" y="24"/>
                      </a:lnTo>
                      <a:lnTo>
                        <a:pt x="30" y="30"/>
                      </a:lnTo>
                      <a:lnTo>
                        <a:pt x="24" y="30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30" y="36"/>
                      </a:lnTo>
                      <a:lnTo>
                        <a:pt x="36" y="30"/>
                      </a:lnTo>
                      <a:lnTo>
                        <a:pt x="42" y="24"/>
                      </a:lnTo>
                      <a:lnTo>
                        <a:pt x="48" y="18"/>
                      </a:lnTo>
                      <a:lnTo>
                        <a:pt x="48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5" name="Freeform 28">
                  <a:extLst>
                    <a:ext uri="{FF2B5EF4-FFF2-40B4-BE49-F238E27FC236}">
                      <a16:creationId xmlns:a16="http://schemas.microsoft.com/office/drawing/2014/main" id="{24167CEF-6A1D-4E7B-B305-0F19CD592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1923"/>
                  <a:ext cx="48" cy="48"/>
                </a:xfrm>
                <a:custGeom>
                  <a:avLst/>
                  <a:gdLst>
                    <a:gd name="T0" fmla="*/ 0 w 48"/>
                    <a:gd name="T1" fmla="*/ 6 h 48"/>
                    <a:gd name="T2" fmla="*/ 0 w 48"/>
                    <a:gd name="T3" fmla="*/ 6 h 48"/>
                    <a:gd name="T4" fmla="*/ 12 w 48"/>
                    <a:gd name="T5" fmla="*/ 6 h 48"/>
                    <a:gd name="T6" fmla="*/ 18 w 48"/>
                    <a:gd name="T7" fmla="*/ 12 h 48"/>
                    <a:gd name="T8" fmla="*/ 24 w 48"/>
                    <a:gd name="T9" fmla="*/ 12 h 48"/>
                    <a:gd name="T10" fmla="*/ 30 w 48"/>
                    <a:gd name="T11" fmla="*/ 18 h 48"/>
                    <a:gd name="T12" fmla="*/ 36 w 48"/>
                    <a:gd name="T13" fmla="*/ 24 h 48"/>
                    <a:gd name="T14" fmla="*/ 42 w 48"/>
                    <a:gd name="T15" fmla="*/ 30 h 48"/>
                    <a:gd name="T16" fmla="*/ 42 w 48"/>
                    <a:gd name="T17" fmla="*/ 42 h 48"/>
                    <a:gd name="T18" fmla="*/ 42 w 48"/>
                    <a:gd name="T19" fmla="*/ 48 h 48"/>
                    <a:gd name="T20" fmla="*/ 48 w 48"/>
                    <a:gd name="T21" fmla="*/ 48 h 48"/>
                    <a:gd name="T22" fmla="*/ 48 w 48"/>
                    <a:gd name="T23" fmla="*/ 36 h 48"/>
                    <a:gd name="T24" fmla="*/ 48 w 48"/>
                    <a:gd name="T25" fmla="*/ 30 h 48"/>
                    <a:gd name="T26" fmla="*/ 42 w 48"/>
                    <a:gd name="T27" fmla="*/ 24 h 48"/>
                    <a:gd name="T28" fmla="*/ 36 w 48"/>
                    <a:gd name="T29" fmla="*/ 12 h 48"/>
                    <a:gd name="T30" fmla="*/ 30 w 48"/>
                    <a:gd name="T31" fmla="*/ 12 h 48"/>
                    <a:gd name="T32" fmla="*/ 18 w 48"/>
                    <a:gd name="T33" fmla="*/ 6 h 48"/>
                    <a:gd name="T34" fmla="*/ 12 w 48"/>
                    <a:gd name="T35" fmla="*/ 0 h 48"/>
                    <a:gd name="T36" fmla="*/ 0 w 48"/>
                    <a:gd name="T37" fmla="*/ 0 h 48"/>
                    <a:gd name="T38" fmla="*/ 0 w 48"/>
                    <a:gd name="T39" fmla="*/ 0 h 48"/>
                    <a:gd name="T40" fmla="*/ 0 w 48"/>
                    <a:gd name="T41" fmla="*/ 6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8"/>
                    <a:gd name="T65" fmla="*/ 48 w 4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30" y="18"/>
                      </a:lnTo>
                      <a:lnTo>
                        <a:pt x="36" y="24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8" y="48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42" y="24"/>
                      </a:lnTo>
                      <a:lnTo>
                        <a:pt x="36" y="12"/>
                      </a:lnTo>
                      <a:lnTo>
                        <a:pt x="30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6" name="Freeform 29">
                  <a:extLst>
                    <a:ext uri="{FF2B5EF4-FFF2-40B4-BE49-F238E27FC236}">
                      <a16:creationId xmlns:a16="http://schemas.microsoft.com/office/drawing/2014/main" id="{90B3E661-959C-422C-85D3-F8921008A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923"/>
                  <a:ext cx="42" cy="48"/>
                </a:xfrm>
                <a:custGeom>
                  <a:avLst/>
                  <a:gdLst>
                    <a:gd name="T0" fmla="*/ 6 w 42"/>
                    <a:gd name="T1" fmla="*/ 48 h 48"/>
                    <a:gd name="T2" fmla="*/ 6 w 42"/>
                    <a:gd name="T3" fmla="*/ 48 h 48"/>
                    <a:gd name="T4" fmla="*/ 6 w 42"/>
                    <a:gd name="T5" fmla="*/ 42 h 48"/>
                    <a:gd name="T6" fmla="*/ 6 w 42"/>
                    <a:gd name="T7" fmla="*/ 30 h 48"/>
                    <a:gd name="T8" fmla="*/ 12 w 42"/>
                    <a:gd name="T9" fmla="*/ 24 h 48"/>
                    <a:gd name="T10" fmla="*/ 18 w 42"/>
                    <a:gd name="T11" fmla="*/ 18 h 48"/>
                    <a:gd name="T12" fmla="*/ 24 w 42"/>
                    <a:gd name="T13" fmla="*/ 12 h 48"/>
                    <a:gd name="T14" fmla="*/ 30 w 42"/>
                    <a:gd name="T15" fmla="*/ 12 h 48"/>
                    <a:gd name="T16" fmla="*/ 36 w 42"/>
                    <a:gd name="T17" fmla="*/ 6 h 48"/>
                    <a:gd name="T18" fmla="*/ 42 w 42"/>
                    <a:gd name="T19" fmla="*/ 6 h 48"/>
                    <a:gd name="T20" fmla="*/ 42 w 42"/>
                    <a:gd name="T21" fmla="*/ 0 h 48"/>
                    <a:gd name="T22" fmla="*/ 36 w 42"/>
                    <a:gd name="T23" fmla="*/ 0 h 48"/>
                    <a:gd name="T24" fmla="*/ 24 w 42"/>
                    <a:gd name="T25" fmla="*/ 6 h 48"/>
                    <a:gd name="T26" fmla="*/ 18 w 42"/>
                    <a:gd name="T27" fmla="*/ 12 h 48"/>
                    <a:gd name="T28" fmla="*/ 12 w 42"/>
                    <a:gd name="T29" fmla="*/ 12 h 48"/>
                    <a:gd name="T30" fmla="*/ 6 w 42"/>
                    <a:gd name="T31" fmla="*/ 24 h 48"/>
                    <a:gd name="T32" fmla="*/ 0 w 42"/>
                    <a:gd name="T33" fmla="*/ 30 h 48"/>
                    <a:gd name="T34" fmla="*/ 0 w 42"/>
                    <a:gd name="T35" fmla="*/ 36 h 48"/>
                    <a:gd name="T36" fmla="*/ 0 w 42"/>
                    <a:gd name="T37" fmla="*/ 48 h 48"/>
                    <a:gd name="T38" fmla="*/ 0 w 42"/>
                    <a:gd name="T39" fmla="*/ 48 h 48"/>
                    <a:gd name="T40" fmla="*/ 6 w 42"/>
                    <a:gd name="T41" fmla="*/ 48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8"/>
                    <a:gd name="T65" fmla="*/ 42 w 42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8">
                      <a:moveTo>
                        <a:pt x="6" y="48"/>
                      </a:move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30" y="12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Freeform 30">
                  <a:extLst>
                    <a:ext uri="{FF2B5EF4-FFF2-40B4-BE49-F238E27FC236}">
                      <a16:creationId xmlns:a16="http://schemas.microsoft.com/office/drawing/2014/main" id="{4F15E97A-3B38-4C23-8A39-B8DFCD3CC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971"/>
                  <a:ext cx="42" cy="48"/>
                </a:xfrm>
                <a:custGeom>
                  <a:avLst/>
                  <a:gdLst>
                    <a:gd name="T0" fmla="*/ 42 w 42"/>
                    <a:gd name="T1" fmla="*/ 42 h 48"/>
                    <a:gd name="T2" fmla="*/ 42 w 42"/>
                    <a:gd name="T3" fmla="*/ 42 h 48"/>
                    <a:gd name="T4" fmla="*/ 36 w 42"/>
                    <a:gd name="T5" fmla="*/ 36 h 48"/>
                    <a:gd name="T6" fmla="*/ 30 w 42"/>
                    <a:gd name="T7" fmla="*/ 36 h 48"/>
                    <a:gd name="T8" fmla="*/ 24 w 42"/>
                    <a:gd name="T9" fmla="*/ 30 h 48"/>
                    <a:gd name="T10" fmla="*/ 18 w 42"/>
                    <a:gd name="T11" fmla="*/ 30 h 48"/>
                    <a:gd name="T12" fmla="*/ 12 w 42"/>
                    <a:gd name="T13" fmla="*/ 24 h 48"/>
                    <a:gd name="T14" fmla="*/ 6 w 42"/>
                    <a:gd name="T15" fmla="*/ 18 h 48"/>
                    <a:gd name="T16" fmla="*/ 6 w 42"/>
                    <a:gd name="T17" fmla="*/ 6 h 48"/>
                    <a:gd name="T18" fmla="*/ 6 w 42"/>
                    <a:gd name="T19" fmla="*/ 0 h 48"/>
                    <a:gd name="T20" fmla="*/ 0 w 42"/>
                    <a:gd name="T21" fmla="*/ 0 h 48"/>
                    <a:gd name="T22" fmla="*/ 0 w 42"/>
                    <a:gd name="T23" fmla="*/ 6 h 48"/>
                    <a:gd name="T24" fmla="*/ 0 w 42"/>
                    <a:gd name="T25" fmla="*/ 18 h 48"/>
                    <a:gd name="T26" fmla="*/ 6 w 42"/>
                    <a:gd name="T27" fmla="*/ 24 h 48"/>
                    <a:gd name="T28" fmla="*/ 12 w 42"/>
                    <a:gd name="T29" fmla="*/ 30 h 48"/>
                    <a:gd name="T30" fmla="*/ 18 w 42"/>
                    <a:gd name="T31" fmla="*/ 36 h 48"/>
                    <a:gd name="T32" fmla="*/ 24 w 42"/>
                    <a:gd name="T33" fmla="*/ 42 h 48"/>
                    <a:gd name="T34" fmla="*/ 36 w 42"/>
                    <a:gd name="T35" fmla="*/ 42 h 48"/>
                    <a:gd name="T36" fmla="*/ 42 w 42"/>
                    <a:gd name="T37" fmla="*/ 48 h 48"/>
                    <a:gd name="T38" fmla="*/ 42 w 42"/>
                    <a:gd name="T39" fmla="*/ 48 h 48"/>
                    <a:gd name="T40" fmla="*/ 42 w 42"/>
                    <a:gd name="T41" fmla="*/ 42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8"/>
                    <a:gd name="T65" fmla="*/ 42 w 42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8">
                      <a:moveTo>
                        <a:pt x="42" y="42"/>
                      </a:moveTo>
                      <a:lnTo>
                        <a:pt x="42" y="42"/>
                      </a:lnTo>
                      <a:lnTo>
                        <a:pt x="36" y="36"/>
                      </a:lnTo>
                      <a:lnTo>
                        <a:pt x="30" y="36"/>
                      </a:lnTo>
                      <a:lnTo>
                        <a:pt x="24" y="30"/>
                      </a:lnTo>
                      <a:lnTo>
                        <a:pt x="18" y="30"/>
                      </a:lnTo>
                      <a:lnTo>
                        <a:pt x="12" y="24"/>
                      </a:ln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42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Freeform 31">
                  <a:extLst>
                    <a:ext uri="{FF2B5EF4-FFF2-40B4-BE49-F238E27FC236}">
                      <a16:creationId xmlns:a16="http://schemas.microsoft.com/office/drawing/2014/main" id="{C55EC706-B5C2-45BD-A764-78AA740B0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1" y="1929"/>
                  <a:ext cx="90" cy="84"/>
                </a:xfrm>
                <a:custGeom>
                  <a:avLst/>
                  <a:gdLst>
                    <a:gd name="T0" fmla="*/ 42 w 90"/>
                    <a:gd name="T1" fmla="*/ 84 h 84"/>
                    <a:gd name="T2" fmla="*/ 54 w 90"/>
                    <a:gd name="T3" fmla="*/ 84 h 84"/>
                    <a:gd name="T4" fmla="*/ 60 w 90"/>
                    <a:gd name="T5" fmla="*/ 84 h 84"/>
                    <a:gd name="T6" fmla="*/ 72 w 90"/>
                    <a:gd name="T7" fmla="*/ 78 h 84"/>
                    <a:gd name="T8" fmla="*/ 78 w 90"/>
                    <a:gd name="T9" fmla="*/ 72 h 84"/>
                    <a:gd name="T10" fmla="*/ 78 w 90"/>
                    <a:gd name="T11" fmla="*/ 66 h 84"/>
                    <a:gd name="T12" fmla="*/ 84 w 90"/>
                    <a:gd name="T13" fmla="*/ 60 h 84"/>
                    <a:gd name="T14" fmla="*/ 90 w 90"/>
                    <a:gd name="T15" fmla="*/ 48 h 84"/>
                    <a:gd name="T16" fmla="*/ 90 w 90"/>
                    <a:gd name="T17" fmla="*/ 42 h 84"/>
                    <a:gd name="T18" fmla="*/ 90 w 90"/>
                    <a:gd name="T19" fmla="*/ 30 h 84"/>
                    <a:gd name="T20" fmla="*/ 84 w 90"/>
                    <a:gd name="T21" fmla="*/ 24 h 84"/>
                    <a:gd name="T22" fmla="*/ 78 w 90"/>
                    <a:gd name="T23" fmla="*/ 18 h 84"/>
                    <a:gd name="T24" fmla="*/ 78 w 90"/>
                    <a:gd name="T25" fmla="*/ 12 h 84"/>
                    <a:gd name="T26" fmla="*/ 72 w 90"/>
                    <a:gd name="T27" fmla="*/ 6 h 84"/>
                    <a:gd name="T28" fmla="*/ 60 w 90"/>
                    <a:gd name="T29" fmla="*/ 0 h 84"/>
                    <a:gd name="T30" fmla="*/ 54 w 90"/>
                    <a:gd name="T31" fmla="*/ 0 h 84"/>
                    <a:gd name="T32" fmla="*/ 42 w 90"/>
                    <a:gd name="T33" fmla="*/ 0 h 84"/>
                    <a:gd name="T34" fmla="*/ 36 w 90"/>
                    <a:gd name="T35" fmla="*/ 0 h 84"/>
                    <a:gd name="T36" fmla="*/ 30 w 90"/>
                    <a:gd name="T37" fmla="*/ 0 h 84"/>
                    <a:gd name="T38" fmla="*/ 18 w 90"/>
                    <a:gd name="T39" fmla="*/ 6 h 84"/>
                    <a:gd name="T40" fmla="*/ 12 w 90"/>
                    <a:gd name="T41" fmla="*/ 12 h 84"/>
                    <a:gd name="T42" fmla="*/ 12 w 90"/>
                    <a:gd name="T43" fmla="*/ 18 h 84"/>
                    <a:gd name="T44" fmla="*/ 6 w 90"/>
                    <a:gd name="T45" fmla="*/ 24 h 84"/>
                    <a:gd name="T46" fmla="*/ 0 w 90"/>
                    <a:gd name="T47" fmla="*/ 30 h 84"/>
                    <a:gd name="T48" fmla="*/ 0 w 90"/>
                    <a:gd name="T49" fmla="*/ 42 h 84"/>
                    <a:gd name="T50" fmla="*/ 0 w 90"/>
                    <a:gd name="T51" fmla="*/ 48 h 84"/>
                    <a:gd name="T52" fmla="*/ 6 w 90"/>
                    <a:gd name="T53" fmla="*/ 60 h 84"/>
                    <a:gd name="T54" fmla="*/ 12 w 90"/>
                    <a:gd name="T55" fmla="*/ 66 h 84"/>
                    <a:gd name="T56" fmla="*/ 12 w 90"/>
                    <a:gd name="T57" fmla="*/ 72 h 84"/>
                    <a:gd name="T58" fmla="*/ 18 w 90"/>
                    <a:gd name="T59" fmla="*/ 78 h 84"/>
                    <a:gd name="T60" fmla="*/ 30 w 90"/>
                    <a:gd name="T61" fmla="*/ 84 h 84"/>
                    <a:gd name="T62" fmla="*/ 36 w 90"/>
                    <a:gd name="T63" fmla="*/ 84 h 84"/>
                    <a:gd name="T64" fmla="*/ 42 w 90"/>
                    <a:gd name="T65" fmla="*/ 84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"/>
                    <a:gd name="T100" fmla="*/ 0 h 84"/>
                    <a:gd name="T101" fmla="*/ 90 w 90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" h="84">
                      <a:moveTo>
                        <a:pt x="42" y="84"/>
                      </a:moveTo>
                      <a:lnTo>
                        <a:pt x="54" y="84"/>
                      </a:lnTo>
                      <a:lnTo>
                        <a:pt x="60" y="84"/>
                      </a:lnTo>
                      <a:lnTo>
                        <a:pt x="72" y="78"/>
                      </a:lnTo>
                      <a:lnTo>
                        <a:pt x="78" y="72"/>
                      </a:lnTo>
                      <a:lnTo>
                        <a:pt x="78" y="66"/>
                      </a:lnTo>
                      <a:lnTo>
                        <a:pt x="84" y="60"/>
                      </a:lnTo>
                      <a:lnTo>
                        <a:pt x="90" y="48"/>
                      </a:lnTo>
                      <a:lnTo>
                        <a:pt x="90" y="42"/>
                      </a:lnTo>
                      <a:lnTo>
                        <a:pt x="90" y="30"/>
                      </a:lnTo>
                      <a:lnTo>
                        <a:pt x="84" y="24"/>
                      </a:lnTo>
                      <a:lnTo>
                        <a:pt x="78" y="18"/>
                      </a:lnTo>
                      <a:lnTo>
                        <a:pt x="78" y="12"/>
                      </a:lnTo>
                      <a:lnTo>
                        <a:pt x="72" y="6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3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2" y="66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30" y="84"/>
                      </a:lnTo>
                      <a:lnTo>
                        <a:pt x="36" y="84"/>
                      </a:lnTo>
                      <a:lnTo>
                        <a:pt x="42" y="8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Freeform 32">
                  <a:extLst>
                    <a:ext uri="{FF2B5EF4-FFF2-40B4-BE49-F238E27FC236}">
                      <a16:creationId xmlns:a16="http://schemas.microsoft.com/office/drawing/2014/main" id="{915343A9-5406-45F4-84EC-5DB6AD66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3" y="1971"/>
                  <a:ext cx="48" cy="48"/>
                </a:xfrm>
                <a:custGeom>
                  <a:avLst/>
                  <a:gdLst>
                    <a:gd name="T0" fmla="*/ 42 w 48"/>
                    <a:gd name="T1" fmla="*/ 0 h 48"/>
                    <a:gd name="T2" fmla="*/ 42 w 48"/>
                    <a:gd name="T3" fmla="*/ 0 h 48"/>
                    <a:gd name="T4" fmla="*/ 42 w 48"/>
                    <a:gd name="T5" fmla="*/ 6 h 48"/>
                    <a:gd name="T6" fmla="*/ 42 w 48"/>
                    <a:gd name="T7" fmla="*/ 18 h 48"/>
                    <a:gd name="T8" fmla="*/ 36 w 48"/>
                    <a:gd name="T9" fmla="*/ 24 h 48"/>
                    <a:gd name="T10" fmla="*/ 30 w 48"/>
                    <a:gd name="T11" fmla="*/ 30 h 48"/>
                    <a:gd name="T12" fmla="*/ 24 w 48"/>
                    <a:gd name="T13" fmla="*/ 30 h 48"/>
                    <a:gd name="T14" fmla="*/ 18 w 48"/>
                    <a:gd name="T15" fmla="*/ 36 h 48"/>
                    <a:gd name="T16" fmla="*/ 12 w 48"/>
                    <a:gd name="T17" fmla="*/ 36 h 48"/>
                    <a:gd name="T18" fmla="*/ 0 w 48"/>
                    <a:gd name="T19" fmla="*/ 42 h 48"/>
                    <a:gd name="T20" fmla="*/ 0 w 48"/>
                    <a:gd name="T21" fmla="*/ 48 h 48"/>
                    <a:gd name="T22" fmla="*/ 12 w 48"/>
                    <a:gd name="T23" fmla="*/ 42 h 48"/>
                    <a:gd name="T24" fmla="*/ 18 w 48"/>
                    <a:gd name="T25" fmla="*/ 42 h 48"/>
                    <a:gd name="T26" fmla="*/ 30 w 48"/>
                    <a:gd name="T27" fmla="*/ 36 h 48"/>
                    <a:gd name="T28" fmla="*/ 36 w 48"/>
                    <a:gd name="T29" fmla="*/ 30 h 48"/>
                    <a:gd name="T30" fmla="*/ 42 w 48"/>
                    <a:gd name="T31" fmla="*/ 24 h 48"/>
                    <a:gd name="T32" fmla="*/ 48 w 48"/>
                    <a:gd name="T33" fmla="*/ 18 h 48"/>
                    <a:gd name="T34" fmla="*/ 48 w 48"/>
                    <a:gd name="T35" fmla="*/ 6 h 48"/>
                    <a:gd name="T36" fmla="*/ 48 w 48"/>
                    <a:gd name="T37" fmla="*/ 0 h 48"/>
                    <a:gd name="T38" fmla="*/ 48 w 48"/>
                    <a:gd name="T39" fmla="*/ 0 h 48"/>
                    <a:gd name="T40" fmla="*/ 42 w 48"/>
                    <a:gd name="T41" fmla="*/ 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8"/>
                    <a:gd name="T65" fmla="*/ 48 w 4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8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42" y="18"/>
                      </a:lnTo>
                      <a:lnTo>
                        <a:pt x="36" y="24"/>
                      </a:lnTo>
                      <a:lnTo>
                        <a:pt x="30" y="30"/>
                      </a:lnTo>
                      <a:lnTo>
                        <a:pt x="24" y="30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30" y="36"/>
                      </a:lnTo>
                      <a:lnTo>
                        <a:pt x="36" y="30"/>
                      </a:lnTo>
                      <a:lnTo>
                        <a:pt x="42" y="24"/>
                      </a:lnTo>
                      <a:lnTo>
                        <a:pt x="48" y="18"/>
                      </a:lnTo>
                      <a:lnTo>
                        <a:pt x="48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0" name="Freeform 33">
                  <a:extLst>
                    <a:ext uri="{FF2B5EF4-FFF2-40B4-BE49-F238E27FC236}">
                      <a16:creationId xmlns:a16="http://schemas.microsoft.com/office/drawing/2014/main" id="{8690C586-DF55-400D-B864-897C023FA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3" y="1923"/>
                  <a:ext cx="48" cy="48"/>
                </a:xfrm>
                <a:custGeom>
                  <a:avLst/>
                  <a:gdLst>
                    <a:gd name="T0" fmla="*/ 0 w 48"/>
                    <a:gd name="T1" fmla="*/ 6 h 48"/>
                    <a:gd name="T2" fmla="*/ 0 w 48"/>
                    <a:gd name="T3" fmla="*/ 6 h 48"/>
                    <a:gd name="T4" fmla="*/ 12 w 48"/>
                    <a:gd name="T5" fmla="*/ 6 h 48"/>
                    <a:gd name="T6" fmla="*/ 18 w 48"/>
                    <a:gd name="T7" fmla="*/ 12 h 48"/>
                    <a:gd name="T8" fmla="*/ 24 w 48"/>
                    <a:gd name="T9" fmla="*/ 12 h 48"/>
                    <a:gd name="T10" fmla="*/ 30 w 48"/>
                    <a:gd name="T11" fmla="*/ 18 h 48"/>
                    <a:gd name="T12" fmla="*/ 36 w 48"/>
                    <a:gd name="T13" fmla="*/ 24 h 48"/>
                    <a:gd name="T14" fmla="*/ 42 w 48"/>
                    <a:gd name="T15" fmla="*/ 30 h 48"/>
                    <a:gd name="T16" fmla="*/ 42 w 48"/>
                    <a:gd name="T17" fmla="*/ 42 h 48"/>
                    <a:gd name="T18" fmla="*/ 42 w 48"/>
                    <a:gd name="T19" fmla="*/ 48 h 48"/>
                    <a:gd name="T20" fmla="*/ 48 w 48"/>
                    <a:gd name="T21" fmla="*/ 48 h 48"/>
                    <a:gd name="T22" fmla="*/ 48 w 48"/>
                    <a:gd name="T23" fmla="*/ 36 h 48"/>
                    <a:gd name="T24" fmla="*/ 48 w 48"/>
                    <a:gd name="T25" fmla="*/ 30 h 48"/>
                    <a:gd name="T26" fmla="*/ 42 w 48"/>
                    <a:gd name="T27" fmla="*/ 24 h 48"/>
                    <a:gd name="T28" fmla="*/ 36 w 48"/>
                    <a:gd name="T29" fmla="*/ 12 h 48"/>
                    <a:gd name="T30" fmla="*/ 30 w 48"/>
                    <a:gd name="T31" fmla="*/ 12 h 48"/>
                    <a:gd name="T32" fmla="*/ 18 w 48"/>
                    <a:gd name="T33" fmla="*/ 6 h 48"/>
                    <a:gd name="T34" fmla="*/ 12 w 48"/>
                    <a:gd name="T35" fmla="*/ 0 h 48"/>
                    <a:gd name="T36" fmla="*/ 0 w 48"/>
                    <a:gd name="T37" fmla="*/ 0 h 48"/>
                    <a:gd name="T38" fmla="*/ 0 w 48"/>
                    <a:gd name="T39" fmla="*/ 0 h 48"/>
                    <a:gd name="T40" fmla="*/ 0 w 48"/>
                    <a:gd name="T41" fmla="*/ 6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8"/>
                    <a:gd name="T65" fmla="*/ 48 w 4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30" y="18"/>
                      </a:lnTo>
                      <a:lnTo>
                        <a:pt x="36" y="24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8" y="48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42" y="24"/>
                      </a:lnTo>
                      <a:lnTo>
                        <a:pt x="36" y="12"/>
                      </a:lnTo>
                      <a:lnTo>
                        <a:pt x="30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1" name="Freeform 34">
                  <a:extLst>
                    <a:ext uri="{FF2B5EF4-FFF2-40B4-BE49-F238E27FC236}">
                      <a16:creationId xmlns:a16="http://schemas.microsoft.com/office/drawing/2014/main" id="{B8AE8699-1AB7-41B6-AA85-26E68CB45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1" y="1923"/>
                  <a:ext cx="42" cy="48"/>
                </a:xfrm>
                <a:custGeom>
                  <a:avLst/>
                  <a:gdLst>
                    <a:gd name="T0" fmla="*/ 6 w 42"/>
                    <a:gd name="T1" fmla="*/ 48 h 48"/>
                    <a:gd name="T2" fmla="*/ 6 w 42"/>
                    <a:gd name="T3" fmla="*/ 48 h 48"/>
                    <a:gd name="T4" fmla="*/ 6 w 42"/>
                    <a:gd name="T5" fmla="*/ 42 h 48"/>
                    <a:gd name="T6" fmla="*/ 6 w 42"/>
                    <a:gd name="T7" fmla="*/ 30 h 48"/>
                    <a:gd name="T8" fmla="*/ 12 w 42"/>
                    <a:gd name="T9" fmla="*/ 24 h 48"/>
                    <a:gd name="T10" fmla="*/ 18 w 42"/>
                    <a:gd name="T11" fmla="*/ 18 h 48"/>
                    <a:gd name="T12" fmla="*/ 24 w 42"/>
                    <a:gd name="T13" fmla="*/ 12 h 48"/>
                    <a:gd name="T14" fmla="*/ 30 w 42"/>
                    <a:gd name="T15" fmla="*/ 12 h 48"/>
                    <a:gd name="T16" fmla="*/ 36 w 42"/>
                    <a:gd name="T17" fmla="*/ 6 h 48"/>
                    <a:gd name="T18" fmla="*/ 42 w 42"/>
                    <a:gd name="T19" fmla="*/ 6 h 48"/>
                    <a:gd name="T20" fmla="*/ 42 w 42"/>
                    <a:gd name="T21" fmla="*/ 0 h 48"/>
                    <a:gd name="T22" fmla="*/ 36 w 42"/>
                    <a:gd name="T23" fmla="*/ 0 h 48"/>
                    <a:gd name="T24" fmla="*/ 30 w 42"/>
                    <a:gd name="T25" fmla="*/ 6 h 48"/>
                    <a:gd name="T26" fmla="*/ 18 w 42"/>
                    <a:gd name="T27" fmla="*/ 12 h 48"/>
                    <a:gd name="T28" fmla="*/ 12 w 42"/>
                    <a:gd name="T29" fmla="*/ 12 h 48"/>
                    <a:gd name="T30" fmla="*/ 6 w 42"/>
                    <a:gd name="T31" fmla="*/ 24 h 48"/>
                    <a:gd name="T32" fmla="*/ 0 w 42"/>
                    <a:gd name="T33" fmla="*/ 30 h 48"/>
                    <a:gd name="T34" fmla="*/ 0 w 42"/>
                    <a:gd name="T35" fmla="*/ 36 h 48"/>
                    <a:gd name="T36" fmla="*/ 0 w 42"/>
                    <a:gd name="T37" fmla="*/ 48 h 48"/>
                    <a:gd name="T38" fmla="*/ 0 w 42"/>
                    <a:gd name="T39" fmla="*/ 48 h 48"/>
                    <a:gd name="T40" fmla="*/ 6 w 42"/>
                    <a:gd name="T41" fmla="*/ 48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8"/>
                    <a:gd name="T65" fmla="*/ 42 w 42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8">
                      <a:moveTo>
                        <a:pt x="6" y="48"/>
                      </a:move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30" y="12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6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2" name="Freeform 35">
                  <a:extLst>
                    <a:ext uri="{FF2B5EF4-FFF2-40B4-BE49-F238E27FC236}">
                      <a16:creationId xmlns:a16="http://schemas.microsoft.com/office/drawing/2014/main" id="{BA2C0B58-3C93-4C60-B0BD-0422A097A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1" y="1971"/>
                  <a:ext cx="42" cy="48"/>
                </a:xfrm>
                <a:custGeom>
                  <a:avLst/>
                  <a:gdLst>
                    <a:gd name="T0" fmla="*/ 42 w 42"/>
                    <a:gd name="T1" fmla="*/ 42 h 48"/>
                    <a:gd name="T2" fmla="*/ 42 w 42"/>
                    <a:gd name="T3" fmla="*/ 42 h 48"/>
                    <a:gd name="T4" fmla="*/ 36 w 42"/>
                    <a:gd name="T5" fmla="*/ 36 h 48"/>
                    <a:gd name="T6" fmla="*/ 30 w 42"/>
                    <a:gd name="T7" fmla="*/ 36 h 48"/>
                    <a:gd name="T8" fmla="*/ 24 w 42"/>
                    <a:gd name="T9" fmla="*/ 30 h 48"/>
                    <a:gd name="T10" fmla="*/ 18 w 42"/>
                    <a:gd name="T11" fmla="*/ 30 h 48"/>
                    <a:gd name="T12" fmla="*/ 12 w 42"/>
                    <a:gd name="T13" fmla="*/ 24 h 48"/>
                    <a:gd name="T14" fmla="*/ 6 w 42"/>
                    <a:gd name="T15" fmla="*/ 18 h 48"/>
                    <a:gd name="T16" fmla="*/ 6 w 42"/>
                    <a:gd name="T17" fmla="*/ 6 h 48"/>
                    <a:gd name="T18" fmla="*/ 6 w 42"/>
                    <a:gd name="T19" fmla="*/ 0 h 48"/>
                    <a:gd name="T20" fmla="*/ 0 w 42"/>
                    <a:gd name="T21" fmla="*/ 0 h 48"/>
                    <a:gd name="T22" fmla="*/ 0 w 42"/>
                    <a:gd name="T23" fmla="*/ 6 h 48"/>
                    <a:gd name="T24" fmla="*/ 0 w 42"/>
                    <a:gd name="T25" fmla="*/ 18 h 48"/>
                    <a:gd name="T26" fmla="*/ 6 w 42"/>
                    <a:gd name="T27" fmla="*/ 24 h 48"/>
                    <a:gd name="T28" fmla="*/ 12 w 42"/>
                    <a:gd name="T29" fmla="*/ 30 h 48"/>
                    <a:gd name="T30" fmla="*/ 18 w 42"/>
                    <a:gd name="T31" fmla="*/ 36 h 48"/>
                    <a:gd name="T32" fmla="*/ 30 w 42"/>
                    <a:gd name="T33" fmla="*/ 42 h 48"/>
                    <a:gd name="T34" fmla="*/ 36 w 42"/>
                    <a:gd name="T35" fmla="*/ 42 h 48"/>
                    <a:gd name="T36" fmla="*/ 42 w 42"/>
                    <a:gd name="T37" fmla="*/ 48 h 48"/>
                    <a:gd name="T38" fmla="*/ 42 w 42"/>
                    <a:gd name="T39" fmla="*/ 48 h 48"/>
                    <a:gd name="T40" fmla="*/ 42 w 42"/>
                    <a:gd name="T41" fmla="*/ 42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8"/>
                    <a:gd name="T65" fmla="*/ 42 w 42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8">
                      <a:moveTo>
                        <a:pt x="42" y="42"/>
                      </a:moveTo>
                      <a:lnTo>
                        <a:pt x="42" y="42"/>
                      </a:lnTo>
                      <a:lnTo>
                        <a:pt x="36" y="36"/>
                      </a:lnTo>
                      <a:lnTo>
                        <a:pt x="30" y="36"/>
                      </a:lnTo>
                      <a:lnTo>
                        <a:pt x="24" y="30"/>
                      </a:lnTo>
                      <a:lnTo>
                        <a:pt x="18" y="30"/>
                      </a:lnTo>
                      <a:lnTo>
                        <a:pt x="12" y="24"/>
                      </a:ln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30" y="42"/>
                      </a:ln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42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3" name="Rectangle 36">
                  <a:extLst>
                    <a:ext uri="{FF2B5EF4-FFF2-40B4-BE49-F238E27FC236}">
                      <a16:creationId xmlns:a16="http://schemas.microsoft.com/office/drawing/2014/main" id="{BCE741F0-5ABC-405A-91E9-1CDD5B26E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3" y="1773"/>
                  <a:ext cx="198" cy="144"/>
                </a:xfrm>
                <a:prstGeom prst="rect">
                  <a:avLst/>
                </a:pr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4" name="Freeform 37">
                  <a:extLst>
                    <a:ext uri="{FF2B5EF4-FFF2-40B4-BE49-F238E27FC236}">
                      <a16:creationId xmlns:a16="http://schemas.microsoft.com/office/drawing/2014/main" id="{27921DA9-916F-407D-A58D-7F7FD02AD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767"/>
                  <a:ext cx="6" cy="150"/>
                </a:xfrm>
                <a:custGeom>
                  <a:avLst/>
                  <a:gdLst>
                    <a:gd name="T0" fmla="*/ 6 w 6"/>
                    <a:gd name="T1" fmla="*/ 6 h 150"/>
                    <a:gd name="T2" fmla="*/ 0 w 6"/>
                    <a:gd name="T3" fmla="*/ 6 h 150"/>
                    <a:gd name="T4" fmla="*/ 0 w 6"/>
                    <a:gd name="T5" fmla="*/ 150 h 150"/>
                    <a:gd name="T6" fmla="*/ 6 w 6"/>
                    <a:gd name="T7" fmla="*/ 150 h 150"/>
                    <a:gd name="T8" fmla="*/ 6 w 6"/>
                    <a:gd name="T9" fmla="*/ 6 h 150"/>
                    <a:gd name="T10" fmla="*/ 6 w 6"/>
                    <a:gd name="T11" fmla="*/ 0 h 150"/>
                    <a:gd name="T12" fmla="*/ 6 w 6"/>
                    <a:gd name="T13" fmla="*/ 6 h 150"/>
                    <a:gd name="T14" fmla="*/ 6 w 6"/>
                    <a:gd name="T15" fmla="*/ 0 h 150"/>
                    <a:gd name="T16" fmla="*/ 6 w 6"/>
                    <a:gd name="T17" fmla="*/ 0 h 150"/>
                    <a:gd name="T18" fmla="*/ 6 w 6"/>
                    <a:gd name="T19" fmla="*/ 6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50"/>
                    <a:gd name="T32" fmla="*/ 6 w 6"/>
                    <a:gd name="T33" fmla="*/ 150 h 1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50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150"/>
                      </a:lnTo>
                      <a:lnTo>
                        <a:pt x="6" y="15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5" name="Freeform 38">
                  <a:extLst>
                    <a:ext uri="{FF2B5EF4-FFF2-40B4-BE49-F238E27FC236}">
                      <a16:creationId xmlns:a16="http://schemas.microsoft.com/office/drawing/2014/main" id="{ABBA6235-58A0-4787-AFA6-9E72972C6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767"/>
                  <a:ext cx="204" cy="6"/>
                </a:xfrm>
                <a:custGeom>
                  <a:avLst/>
                  <a:gdLst>
                    <a:gd name="T0" fmla="*/ 12 w 204"/>
                    <a:gd name="T1" fmla="*/ 6 h 6"/>
                    <a:gd name="T2" fmla="*/ 6 w 204"/>
                    <a:gd name="T3" fmla="*/ 6 h 6"/>
                    <a:gd name="T4" fmla="*/ 204 w 204"/>
                    <a:gd name="T5" fmla="*/ 6 h 6"/>
                    <a:gd name="T6" fmla="*/ 204 w 204"/>
                    <a:gd name="T7" fmla="*/ 0 h 6"/>
                    <a:gd name="T8" fmla="*/ 6 w 204"/>
                    <a:gd name="T9" fmla="*/ 0 h 6"/>
                    <a:gd name="T10" fmla="*/ 0 w 204"/>
                    <a:gd name="T11" fmla="*/ 6 h 6"/>
                    <a:gd name="T12" fmla="*/ 6 w 204"/>
                    <a:gd name="T13" fmla="*/ 0 h 6"/>
                    <a:gd name="T14" fmla="*/ 0 w 204"/>
                    <a:gd name="T15" fmla="*/ 0 h 6"/>
                    <a:gd name="T16" fmla="*/ 0 w 204"/>
                    <a:gd name="T17" fmla="*/ 6 h 6"/>
                    <a:gd name="T18" fmla="*/ 12 w 204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4"/>
                    <a:gd name="T31" fmla="*/ 0 h 6"/>
                    <a:gd name="T32" fmla="*/ 204 w 204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4" h="6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204" y="6"/>
                      </a:lnTo>
                      <a:lnTo>
                        <a:pt x="204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6" name="Freeform 39">
                  <a:extLst>
                    <a:ext uri="{FF2B5EF4-FFF2-40B4-BE49-F238E27FC236}">
                      <a16:creationId xmlns:a16="http://schemas.microsoft.com/office/drawing/2014/main" id="{A627386E-4B25-480D-A591-B55FC3FB1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773"/>
                  <a:ext cx="12" cy="144"/>
                </a:xfrm>
                <a:custGeom>
                  <a:avLst/>
                  <a:gdLst>
                    <a:gd name="T0" fmla="*/ 6 w 12"/>
                    <a:gd name="T1" fmla="*/ 138 h 144"/>
                    <a:gd name="T2" fmla="*/ 12 w 12"/>
                    <a:gd name="T3" fmla="*/ 144 h 144"/>
                    <a:gd name="T4" fmla="*/ 12 w 12"/>
                    <a:gd name="T5" fmla="*/ 0 h 144"/>
                    <a:gd name="T6" fmla="*/ 0 w 12"/>
                    <a:gd name="T7" fmla="*/ 0 h 144"/>
                    <a:gd name="T8" fmla="*/ 0 w 12"/>
                    <a:gd name="T9" fmla="*/ 144 h 144"/>
                    <a:gd name="T10" fmla="*/ 6 w 12"/>
                    <a:gd name="T11" fmla="*/ 144 h 144"/>
                    <a:gd name="T12" fmla="*/ 0 w 12"/>
                    <a:gd name="T13" fmla="*/ 144 h 144"/>
                    <a:gd name="T14" fmla="*/ 0 w 12"/>
                    <a:gd name="T15" fmla="*/ 144 h 144"/>
                    <a:gd name="T16" fmla="*/ 6 w 12"/>
                    <a:gd name="T17" fmla="*/ 144 h 144"/>
                    <a:gd name="T18" fmla="*/ 6 w 12"/>
                    <a:gd name="T19" fmla="*/ 138 h 1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44"/>
                    <a:gd name="T32" fmla="*/ 12 w 12"/>
                    <a:gd name="T33" fmla="*/ 144 h 1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44">
                      <a:moveTo>
                        <a:pt x="6" y="138"/>
                      </a:moveTo>
                      <a:lnTo>
                        <a:pt x="12" y="144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6" y="144"/>
                      </a:lnTo>
                      <a:lnTo>
                        <a:pt x="0" y="144"/>
                      </a:lnTo>
                      <a:lnTo>
                        <a:pt x="6" y="144"/>
                      </a:lnTo>
                      <a:lnTo>
                        <a:pt x="6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7" name="Freeform 40">
                  <a:extLst>
                    <a:ext uri="{FF2B5EF4-FFF2-40B4-BE49-F238E27FC236}">
                      <a16:creationId xmlns:a16="http://schemas.microsoft.com/office/drawing/2014/main" id="{4E78AC08-FF18-4010-9E45-E937972FA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911"/>
                  <a:ext cx="198" cy="6"/>
                </a:xfrm>
                <a:custGeom>
                  <a:avLst/>
                  <a:gdLst>
                    <a:gd name="T0" fmla="*/ 192 w 198"/>
                    <a:gd name="T1" fmla="*/ 6 h 6"/>
                    <a:gd name="T2" fmla="*/ 198 w 198"/>
                    <a:gd name="T3" fmla="*/ 0 h 6"/>
                    <a:gd name="T4" fmla="*/ 0 w 198"/>
                    <a:gd name="T5" fmla="*/ 0 h 6"/>
                    <a:gd name="T6" fmla="*/ 0 w 198"/>
                    <a:gd name="T7" fmla="*/ 6 h 6"/>
                    <a:gd name="T8" fmla="*/ 198 w 198"/>
                    <a:gd name="T9" fmla="*/ 6 h 6"/>
                    <a:gd name="T10" fmla="*/ 198 w 198"/>
                    <a:gd name="T11" fmla="*/ 6 h 6"/>
                    <a:gd name="T12" fmla="*/ 198 w 198"/>
                    <a:gd name="T13" fmla="*/ 6 h 6"/>
                    <a:gd name="T14" fmla="*/ 198 w 198"/>
                    <a:gd name="T15" fmla="*/ 6 h 6"/>
                    <a:gd name="T16" fmla="*/ 198 w 198"/>
                    <a:gd name="T17" fmla="*/ 6 h 6"/>
                    <a:gd name="T18" fmla="*/ 192 w 198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8"/>
                    <a:gd name="T31" fmla="*/ 0 h 6"/>
                    <a:gd name="T32" fmla="*/ 198 w 198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8" h="6">
                      <a:moveTo>
                        <a:pt x="192" y="6"/>
                      </a:move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98" y="6"/>
                      </a:lnTo>
                      <a:lnTo>
                        <a:pt x="19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8" name="Freeform 41">
                  <a:extLst>
                    <a:ext uri="{FF2B5EF4-FFF2-40B4-BE49-F238E27FC236}">
                      <a16:creationId xmlns:a16="http://schemas.microsoft.com/office/drawing/2014/main" id="{E671BAE5-0FE0-45E7-90FD-D7254E248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1683"/>
                  <a:ext cx="306" cy="72"/>
                </a:xfrm>
                <a:custGeom>
                  <a:avLst/>
                  <a:gdLst>
                    <a:gd name="T0" fmla="*/ 306 w 306"/>
                    <a:gd name="T1" fmla="*/ 72 h 72"/>
                    <a:gd name="T2" fmla="*/ 306 w 306"/>
                    <a:gd name="T3" fmla="*/ 0 h 72"/>
                    <a:gd name="T4" fmla="*/ 36 w 306"/>
                    <a:gd name="T5" fmla="*/ 0 h 72"/>
                    <a:gd name="T6" fmla="*/ 0 w 306"/>
                    <a:gd name="T7" fmla="*/ 72 h 72"/>
                    <a:gd name="T8" fmla="*/ 306 w 306"/>
                    <a:gd name="T9" fmla="*/ 72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72"/>
                    <a:gd name="T17" fmla="*/ 306 w 306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72">
                      <a:moveTo>
                        <a:pt x="306" y="72"/>
                      </a:moveTo>
                      <a:lnTo>
                        <a:pt x="306" y="0"/>
                      </a:lnTo>
                      <a:lnTo>
                        <a:pt x="36" y="0"/>
                      </a:lnTo>
                      <a:lnTo>
                        <a:pt x="0" y="72"/>
                      </a:lnTo>
                      <a:lnTo>
                        <a:pt x="306" y="72"/>
                      </a:lnTo>
                      <a:close/>
                    </a:path>
                  </a:pathLst>
                </a:custGeom>
                <a:solidFill>
                  <a:srgbClr val="FF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Freeform 42">
                  <a:extLst>
                    <a:ext uri="{FF2B5EF4-FFF2-40B4-BE49-F238E27FC236}">
                      <a16:creationId xmlns:a16="http://schemas.microsoft.com/office/drawing/2014/main" id="{0349CB4F-DD30-4F7A-9D4B-91BAA9738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3" y="1677"/>
                  <a:ext cx="6" cy="78"/>
                </a:xfrm>
                <a:custGeom>
                  <a:avLst/>
                  <a:gdLst>
                    <a:gd name="T0" fmla="*/ 0 w 6"/>
                    <a:gd name="T1" fmla="*/ 6 h 78"/>
                    <a:gd name="T2" fmla="*/ 0 w 6"/>
                    <a:gd name="T3" fmla="*/ 6 h 78"/>
                    <a:gd name="T4" fmla="*/ 0 w 6"/>
                    <a:gd name="T5" fmla="*/ 78 h 78"/>
                    <a:gd name="T6" fmla="*/ 6 w 6"/>
                    <a:gd name="T7" fmla="*/ 78 h 78"/>
                    <a:gd name="T8" fmla="*/ 6 w 6"/>
                    <a:gd name="T9" fmla="*/ 6 h 78"/>
                    <a:gd name="T10" fmla="*/ 0 w 6"/>
                    <a:gd name="T11" fmla="*/ 0 h 78"/>
                    <a:gd name="T12" fmla="*/ 6 w 6"/>
                    <a:gd name="T13" fmla="*/ 6 h 78"/>
                    <a:gd name="T14" fmla="*/ 6 w 6"/>
                    <a:gd name="T15" fmla="*/ 0 h 78"/>
                    <a:gd name="T16" fmla="*/ 0 w 6"/>
                    <a:gd name="T17" fmla="*/ 0 h 78"/>
                    <a:gd name="T18" fmla="*/ 0 w 6"/>
                    <a:gd name="T19" fmla="*/ 6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78"/>
                    <a:gd name="T32" fmla="*/ 6 w 6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7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78"/>
                      </a:lnTo>
                      <a:lnTo>
                        <a:pt x="6" y="78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Freeform 43">
                  <a:extLst>
                    <a:ext uri="{FF2B5EF4-FFF2-40B4-BE49-F238E27FC236}">
                      <a16:creationId xmlns:a16="http://schemas.microsoft.com/office/drawing/2014/main" id="{54ABA8B3-14F4-4A8B-9BC8-8C6BDD845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1677"/>
                  <a:ext cx="270" cy="6"/>
                </a:xfrm>
                <a:custGeom>
                  <a:avLst/>
                  <a:gdLst>
                    <a:gd name="T0" fmla="*/ 6 w 270"/>
                    <a:gd name="T1" fmla="*/ 6 h 6"/>
                    <a:gd name="T2" fmla="*/ 0 w 270"/>
                    <a:gd name="T3" fmla="*/ 6 h 6"/>
                    <a:gd name="T4" fmla="*/ 270 w 270"/>
                    <a:gd name="T5" fmla="*/ 6 h 6"/>
                    <a:gd name="T6" fmla="*/ 270 w 270"/>
                    <a:gd name="T7" fmla="*/ 0 h 6"/>
                    <a:gd name="T8" fmla="*/ 0 w 270"/>
                    <a:gd name="T9" fmla="*/ 0 h 6"/>
                    <a:gd name="T10" fmla="*/ 0 w 270"/>
                    <a:gd name="T11" fmla="*/ 6 h 6"/>
                    <a:gd name="T12" fmla="*/ 0 w 270"/>
                    <a:gd name="T13" fmla="*/ 0 h 6"/>
                    <a:gd name="T14" fmla="*/ 0 w 270"/>
                    <a:gd name="T15" fmla="*/ 0 h 6"/>
                    <a:gd name="T16" fmla="*/ 0 w 270"/>
                    <a:gd name="T17" fmla="*/ 6 h 6"/>
                    <a:gd name="T18" fmla="*/ 6 w 270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0"/>
                    <a:gd name="T31" fmla="*/ 0 h 6"/>
                    <a:gd name="T32" fmla="*/ 270 w 270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0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270" y="6"/>
                      </a:lnTo>
                      <a:lnTo>
                        <a:pt x="27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Freeform 44">
                  <a:extLst>
                    <a:ext uri="{FF2B5EF4-FFF2-40B4-BE49-F238E27FC236}">
                      <a16:creationId xmlns:a16="http://schemas.microsoft.com/office/drawing/2014/main" id="{79078914-C88E-41C3-B1B1-3F216FF29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" y="1683"/>
                  <a:ext cx="48" cy="78"/>
                </a:xfrm>
                <a:custGeom>
                  <a:avLst/>
                  <a:gdLst>
                    <a:gd name="T0" fmla="*/ 6 w 48"/>
                    <a:gd name="T1" fmla="*/ 66 h 78"/>
                    <a:gd name="T2" fmla="*/ 12 w 48"/>
                    <a:gd name="T3" fmla="*/ 72 h 78"/>
                    <a:gd name="T4" fmla="*/ 48 w 48"/>
                    <a:gd name="T5" fmla="*/ 0 h 78"/>
                    <a:gd name="T6" fmla="*/ 42 w 48"/>
                    <a:gd name="T7" fmla="*/ 0 h 78"/>
                    <a:gd name="T8" fmla="*/ 6 w 48"/>
                    <a:gd name="T9" fmla="*/ 72 h 78"/>
                    <a:gd name="T10" fmla="*/ 6 w 48"/>
                    <a:gd name="T11" fmla="*/ 78 h 78"/>
                    <a:gd name="T12" fmla="*/ 6 w 48"/>
                    <a:gd name="T13" fmla="*/ 72 h 78"/>
                    <a:gd name="T14" fmla="*/ 0 w 48"/>
                    <a:gd name="T15" fmla="*/ 78 h 78"/>
                    <a:gd name="T16" fmla="*/ 6 w 48"/>
                    <a:gd name="T17" fmla="*/ 78 h 78"/>
                    <a:gd name="T18" fmla="*/ 6 w 48"/>
                    <a:gd name="T19" fmla="*/ 66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78"/>
                    <a:gd name="T32" fmla="*/ 48 w 48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78">
                      <a:moveTo>
                        <a:pt x="6" y="66"/>
                      </a:moveTo>
                      <a:lnTo>
                        <a:pt x="12" y="72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6" y="72"/>
                      </a:lnTo>
                      <a:lnTo>
                        <a:pt x="6" y="78"/>
                      </a:lnTo>
                      <a:lnTo>
                        <a:pt x="6" y="72"/>
                      </a:lnTo>
                      <a:lnTo>
                        <a:pt x="0" y="78"/>
                      </a:lnTo>
                      <a:lnTo>
                        <a:pt x="6" y="78"/>
                      </a:lnTo>
                      <a:lnTo>
                        <a:pt x="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Freeform 45">
                  <a:extLst>
                    <a:ext uri="{FF2B5EF4-FFF2-40B4-BE49-F238E27FC236}">
                      <a16:creationId xmlns:a16="http://schemas.microsoft.com/office/drawing/2014/main" id="{BB663CB5-6D05-4115-9066-18CB6B702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1749"/>
                  <a:ext cx="312" cy="12"/>
                </a:xfrm>
                <a:custGeom>
                  <a:avLst/>
                  <a:gdLst>
                    <a:gd name="T0" fmla="*/ 306 w 312"/>
                    <a:gd name="T1" fmla="*/ 6 h 12"/>
                    <a:gd name="T2" fmla="*/ 306 w 312"/>
                    <a:gd name="T3" fmla="*/ 0 h 12"/>
                    <a:gd name="T4" fmla="*/ 0 w 312"/>
                    <a:gd name="T5" fmla="*/ 0 h 12"/>
                    <a:gd name="T6" fmla="*/ 0 w 312"/>
                    <a:gd name="T7" fmla="*/ 12 h 12"/>
                    <a:gd name="T8" fmla="*/ 306 w 312"/>
                    <a:gd name="T9" fmla="*/ 12 h 12"/>
                    <a:gd name="T10" fmla="*/ 312 w 312"/>
                    <a:gd name="T11" fmla="*/ 6 h 12"/>
                    <a:gd name="T12" fmla="*/ 306 w 312"/>
                    <a:gd name="T13" fmla="*/ 12 h 12"/>
                    <a:gd name="T14" fmla="*/ 312 w 312"/>
                    <a:gd name="T15" fmla="*/ 12 h 12"/>
                    <a:gd name="T16" fmla="*/ 312 w 312"/>
                    <a:gd name="T17" fmla="*/ 6 h 12"/>
                    <a:gd name="T18" fmla="*/ 306 w 312"/>
                    <a:gd name="T19" fmla="*/ 6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2"/>
                    <a:gd name="T31" fmla="*/ 0 h 12"/>
                    <a:gd name="T32" fmla="*/ 312 w 312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2" h="12">
                      <a:moveTo>
                        <a:pt x="306" y="6"/>
                      </a:moveTo>
                      <a:lnTo>
                        <a:pt x="30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306" y="12"/>
                      </a:lnTo>
                      <a:lnTo>
                        <a:pt x="312" y="6"/>
                      </a:lnTo>
                      <a:lnTo>
                        <a:pt x="306" y="12"/>
                      </a:lnTo>
                      <a:lnTo>
                        <a:pt x="312" y="12"/>
                      </a:lnTo>
                      <a:lnTo>
                        <a:pt x="312" y="6"/>
                      </a:lnTo>
                      <a:lnTo>
                        <a:pt x="30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3" name="Rectangle 46">
                  <a:extLst>
                    <a:ext uri="{FF2B5EF4-FFF2-40B4-BE49-F238E27FC236}">
                      <a16:creationId xmlns:a16="http://schemas.microsoft.com/office/drawing/2014/main" id="{CE6A6F1F-898F-4ECE-A061-782092EC5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3" y="1569"/>
                  <a:ext cx="156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34" name="Freeform 47">
                  <a:extLst>
                    <a:ext uri="{FF2B5EF4-FFF2-40B4-BE49-F238E27FC236}">
                      <a16:creationId xmlns:a16="http://schemas.microsoft.com/office/drawing/2014/main" id="{85A59022-D10A-4A21-BCBB-AD07C8D42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569"/>
                  <a:ext cx="12" cy="336"/>
                </a:xfrm>
                <a:custGeom>
                  <a:avLst/>
                  <a:gdLst>
                    <a:gd name="T0" fmla="*/ 6 w 12"/>
                    <a:gd name="T1" fmla="*/ 330 h 336"/>
                    <a:gd name="T2" fmla="*/ 12 w 12"/>
                    <a:gd name="T3" fmla="*/ 336 h 336"/>
                    <a:gd name="T4" fmla="*/ 12 w 12"/>
                    <a:gd name="T5" fmla="*/ 0 h 336"/>
                    <a:gd name="T6" fmla="*/ 0 w 12"/>
                    <a:gd name="T7" fmla="*/ 0 h 336"/>
                    <a:gd name="T8" fmla="*/ 0 w 12"/>
                    <a:gd name="T9" fmla="*/ 336 h 336"/>
                    <a:gd name="T10" fmla="*/ 6 w 12"/>
                    <a:gd name="T11" fmla="*/ 336 h 336"/>
                    <a:gd name="T12" fmla="*/ 0 w 12"/>
                    <a:gd name="T13" fmla="*/ 336 h 336"/>
                    <a:gd name="T14" fmla="*/ 0 w 12"/>
                    <a:gd name="T15" fmla="*/ 336 h 336"/>
                    <a:gd name="T16" fmla="*/ 6 w 12"/>
                    <a:gd name="T17" fmla="*/ 336 h 336"/>
                    <a:gd name="T18" fmla="*/ 6 w 12"/>
                    <a:gd name="T19" fmla="*/ 330 h 3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336"/>
                    <a:gd name="T32" fmla="*/ 12 w 12"/>
                    <a:gd name="T33" fmla="*/ 336 h 3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336">
                      <a:moveTo>
                        <a:pt x="6" y="330"/>
                      </a:moveTo>
                      <a:lnTo>
                        <a:pt x="12" y="33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6" y="336"/>
                      </a:lnTo>
                      <a:lnTo>
                        <a:pt x="0" y="336"/>
                      </a:lnTo>
                      <a:lnTo>
                        <a:pt x="6" y="336"/>
                      </a:lnTo>
                      <a:lnTo>
                        <a:pt x="6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5" name="Freeform 48">
                  <a:extLst>
                    <a:ext uri="{FF2B5EF4-FFF2-40B4-BE49-F238E27FC236}">
                      <a16:creationId xmlns:a16="http://schemas.microsoft.com/office/drawing/2014/main" id="{EA7A7E1C-F229-4FF3-BB16-C536CC32B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899"/>
                  <a:ext cx="156" cy="6"/>
                </a:xfrm>
                <a:custGeom>
                  <a:avLst/>
                  <a:gdLst>
                    <a:gd name="T0" fmla="*/ 150 w 156"/>
                    <a:gd name="T1" fmla="*/ 6 h 6"/>
                    <a:gd name="T2" fmla="*/ 156 w 156"/>
                    <a:gd name="T3" fmla="*/ 0 h 6"/>
                    <a:gd name="T4" fmla="*/ 0 w 156"/>
                    <a:gd name="T5" fmla="*/ 0 h 6"/>
                    <a:gd name="T6" fmla="*/ 0 w 156"/>
                    <a:gd name="T7" fmla="*/ 6 h 6"/>
                    <a:gd name="T8" fmla="*/ 156 w 156"/>
                    <a:gd name="T9" fmla="*/ 6 h 6"/>
                    <a:gd name="T10" fmla="*/ 156 w 156"/>
                    <a:gd name="T11" fmla="*/ 6 h 6"/>
                    <a:gd name="T12" fmla="*/ 156 w 156"/>
                    <a:gd name="T13" fmla="*/ 6 h 6"/>
                    <a:gd name="T14" fmla="*/ 156 w 156"/>
                    <a:gd name="T15" fmla="*/ 6 h 6"/>
                    <a:gd name="T16" fmla="*/ 156 w 156"/>
                    <a:gd name="T17" fmla="*/ 6 h 6"/>
                    <a:gd name="T18" fmla="*/ 150 w 156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6"/>
                    <a:gd name="T31" fmla="*/ 0 h 6"/>
                    <a:gd name="T32" fmla="*/ 156 w 156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6" h="6">
                      <a:moveTo>
                        <a:pt x="150" y="6"/>
                      </a:moveTo>
                      <a:lnTo>
                        <a:pt x="15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56" y="6"/>
                      </a:lnTo>
                      <a:lnTo>
                        <a:pt x="15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6" name="Freeform 49">
                  <a:extLst>
                    <a:ext uri="{FF2B5EF4-FFF2-40B4-BE49-F238E27FC236}">
                      <a16:creationId xmlns:a16="http://schemas.microsoft.com/office/drawing/2014/main" id="{B061F297-67EB-416E-B677-D1DC64610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563"/>
                  <a:ext cx="6" cy="342"/>
                </a:xfrm>
                <a:custGeom>
                  <a:avLst/>
                  <a:gdLst>
                    <a:gd name="T0" fmla="*/ 6 w 6"/>
                    <a:gd name="T1" fmla="*/ 6 h 342"/>
                    <a:gd name="T2" fmla="*/ 0 w 6"/>
                    <a:gd name="T3" fmla="*/ 6 h 342"/>
                    <a:gd name="T4" fmla="*/ 0 w 6"/>
                    <a:gd name="T5" fmla="*/ 342 h 342"/>
                    <a:gd name="T6" fmla="*/ 6 w 6"/>
                    <a:gd name="T7" fmla="*/ 342 h 342"/>
                    <a:gd name="T8" fmla="*/ 6 w 6"/>
                    <a:gd name="T9" fmla="*/ 6 h 342"/>
                    <a:gd name="T10" fmla="*/ 6 w 6"/>
                    <a:gd name="T11" fmla="*/ 0 h 342"/>
                    <a:gd name="T12" fmla="*/ 6 w 6"/>
                    <a:gd name="T13" fmla="*/ 6 h 342"/>
                    <a:gd name="T14" fmla="*/ 6 w 6"/>
                    <a:gd name="T15" fmla="*/ 0 h 342"/>
                    <a:gd name="T16" fmla="*/ 6 w 6"/>
                    <a:gd name="T17" fmla="*/ 0 h 342"/>
                    <a:gd name="T18" fmla="*/ 6 w 6"/>
                    <a:gd name="T19" fmla="*/ 6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42"/>
                    <a:gd name="T32" fmla="*/ 6 w 6"/>
                    <a:gd name="T33" fmla="*/ 342 h 3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4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342"/>
                      </a:lnTo>
                      <a:lnTo>
                        <a:pt x="6" y="34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7" name="Freeform 50">
                  <a:extLst>
                    <a:ext uri="{FF2B5EF4-FFF2-40B4-BE49-F238E27FC236}">
                      <a16:creationId xmlns:a16="http://schemas.microsoft.com/office/drawing/2014/main" id="{B8C297E1-FEFE-4BA4-8D9E-CE2581091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563"/>
                  <a:ext cx="162" cy="6"/>
                </a:xfrm>
                <a:custGeom>
                  <a:avLst/>
                  <a:gdLst>
                    <a:gd name="T0" fmla="*/ 12 w 162"/>
                    <a:gd name="T1" fmla="*/ 6 h 6"/>
                    <a:gd name="T2" fmla="*/ 6 w 162"/>
                    <a:gd name="T3" fmla="*/ 6 h 6"/>
                    <a:gd name="T4" fmla="*/ 162 w 162"/>
                    <a:gd name="T5" fmla="*/ 6 h 6"/>
                    <a:gd name="T6" fmla="*/ 162 w 162"/>
                    <a:gd name="T7" fmla="*/ 0 h 6"/>
                    <a:gd name="T8" fmla="*/ 6 w 162"/>
                    <a:gd name="T9" fmla="*/ 0 h 6"/>
                    <a:gd name="T10" fmla="*/ 0 w 162"/>
                    <a:gd name="T11" fmla="*/ 6 h 6"/>
                    <a:gd name="T12" fmla="*/ 6 w 162"/>
                    <a:gd name="T13" fmla="*/ 0 h 6"/>
                    <a:gd name="T14" fmla="*/ 0 w 162"/>
                    <a:gd name="T15" fmla="*/ 0 h 6"/>
                    <a:gd name="T16" fmla="*/ 0 w 162"/>
                    <a:gd name="T17" fmla="*/ 6 h 6"/>
                    <a:gd name="T18" fmla="*/ 12 w 162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2"/>
                    <a:gd name="T31" fmla="*/ 0 h 6"/>
                    <a:gd name="T32" fmla="*/ 162 w 162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2" h="6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162" y="6"/>
                      </a:lnTo>
                      <a:lnTo>
                        <a:pt x="16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8" name="Rectangle 51">
                  <a:extLst>
                    <a:ext uri="{FF2B5EF4-FFF2-40B4-BE49-F238E27FC236}">
                      <a16:creationId xmlns:a16="http://schemas.microsoft.com/office/drawing/2014/main" id="{D5F1D2D4-A01B-4591-AF80-F8003A235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3" y="1605"/>
                  <a:ext cx="156" cy="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39" name="Freeform 52">
                  <a:extLst>
                    <a:ext uri="{FF2B5EF4-FFF2-40B4-BE49-F238E27FC236}">
                      <a16:creationId xmlns:a16="http://schemas.microsoft.com/office/drawing/2014/main" id="{81820D76-50D7-424E-8B7B-DDFC2D63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599"/>
                  <a:ext cx="6" cy="42"/>
                </a:xfrm>
                <a:custGeom>
                  <a:avLst/>
                  <a:gdLst>
                    <a:gd name="T0" fmla="*/ 6 w 6"/>
                    <a:gd name="T1" fmla="*/ 12 h 42"/>
                    <a:gd name="T2" fmla="*/ 0 w 6"/>
                    <a:gd name="T3" fmla="*/ 6 h 42"/>
                    <a:gd name="T4" fmla="*/ 0 w 6"/>
                    <a:gd name="T5" fmla="*/ 42 h 42"/>
                    <a:gd name="T6" fmla="*/ 6 w 6"/>
                    <a:gd name="T7" fmla="*/ 42 h 42"/>
                    <a:gd name="T8" fmla="*/ 6 w 6"/>
                    <a:gd name="T9" fmla="*/ 6 h 42"/>
                    <a:gd name="T10" fmla="*/ 6 w 6"/>
                    <a:gd name="T11" fmla="*/ 0 h 42"/>
                    <a:gd name="T12" fmla="*/ 6 w 6"/>
                    <a:gd name="T13" fmla="*/ 6 h 42"/>
                    <a:gd name="T14" fmla="*/ 6 w 6"/>
                    <a:gd name="T15" fmla="*/ 0 h 42"/>
                    <a:gd name="T16" fmla="*/ 6 w 6"/>
                    <a:gd name="T17" fmla="*/ 0 h 42"/>
                    <a:gd name="T18" fmla="*/ 6 w 6"/>
                    <a:gd name="T19" fmla="*/ 12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42"/>
                    <a:gd name="T32" fmla="*/ 6 w 6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42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0" y="42"/>
                      </a:lnTo>
                      <a:lnTo>
                        <a:pt x="6" y="4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0" name="Freeform 53">
                  <a:extLst>
                    <a:ext uri="{FF2B5EF4-FFF2-40B4-BE49-F238E27FC236}">
                      <a16:creationId xmlns:a16="http://schemas.microsoft.com/office/drawing/2014/main" id="{5E49AAE0-CE9F-48A0-A19E-B8DF17AC5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599"/>
                  <a:ext cx="162" cy="12"/>
                </a:xfrm>
                <a:custGeom>
                  <a:avLst/>
                  <a:gdLst>
                    <a:gd name="T0" fmla="*/ 12 w 162"/>
                    <a:gd name="T1" fmla="*/ 6 h 12"/>
                    <a:gd name="T2" fmla="*/ 6 w 162"/>
                    <a:gd name="T3" fmla="*/ 12 h 12"/>
                    <a:gd name="T4" fmla="*/ 162 w 162"/>
                    <a:gd name="T5" fmla="*/ 12 h 12"/>
                    <a:gd name="T6" fmla="*/ 162 w 162"/>
                    <a:gd name="T7" fmla="*/ 0 h 12"/>
                    <a:gd name="T8" fmla="*/ 6 w 162"/>
                    <a:gd name="T9" fmla="*/ 0 h 12"/>
                    <a:gd name="T10" fmla="*/ 0 w 162"/>
                    <a:gd name="T11" fmla="*/ 6 h 12"/>
                    <a:gd name="T12" fmla="*/ 6 w 162"/>
                    <a:gd name="T13" fmla="*/ 0 h 12"/>
                    <a:gd name="T14" fmla="*/ 0 w 162"/>
                    <a:gd name="T15" fmla="*/ 0 h 12"/>
                    <a:gd name="T16" fmla="*/ 0 w 162"/>
                    <a:gd name="T17" fmla="*/ 6 h 12"/>
                    <a:gd name="T18" fmla="*/ 12 w 162"/>
                    <a:gd name="T19" fmla="*/ 6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2"/>
                    <a:gd name="T31" fmla="*/ 0 h 12"/>
                    <a:gd name="T32" fmla="*/ 162 w 162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2" h="12">
                      <a:moveTo>
                        <a:pt x="12" y="6"/>
                      </a:moveTo>
                      <a:lnTo>
                        <a:pt x="6" y="12"/>
                      </a:lnTo>
                      <a:lnTo>
                        <a:pt x="162" y="12"/>
                      </a:lnTo>
                      <a:lnTo>
                        <a:pt x="16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Freeform 54">
                  <a:extLst>
                    <a:ext uri="{FF2B5EF4-FFF2-40B4-BE49-F238E27FC236}">
                      <a16:creationId xmlns:a16="http://schemas.microsoft.com/office/drawing/2014/main" id="{34216C67-C115-47E9-8A37-3984F3E0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605"/>
                  <a:ext cx="12" cy="42"/>
                </a:xfrm>
                <a:custGeom>
                  <a:avLst/>
                  <a:gdLst>
                    <a:gd name="T0" fmla="*/ 6 w 12"/>
                    <a:gd name="T1" fmla="*/ 36 h 42"/>
                    <a:gd name="T2" fmla="*/ 12 w 12"/>
                    <a:gd name="T3" fmla="*/ 36 h 42"/>
                    <a:gd name="T4" fmla="*/ 12 w 12"/>
                    <a:gd name="T5" fmla="*/ 0 h 42"/>
                    <a:gd name="T6" fmla="*/ 0 w 12"/>
                    <a:gd name="T7" fmla="*/ 0 h 42"/>
                    <a:gd name="T8" fmla="*/ 0 w 12"/>
                    <a:gd name="T9" fmla="*/ 36 h 42"/>
                    <a:gd name="T10" fmla="*/ 6 w 12"/>
                    <a:gd name="T11" fmla="*/ 42 h 42"/>
                    <a:gd name="T12" fmla="*/ 0 w 12"/>
                    <a:gd name="T13" fmla="*/ 36 h 42"/>
                    <a:gd name="T14" fmla="*/ 0 w 12"/>
                    <a:gd name="T15" fmla="*/ 42 h 42"/>
                    <a:gd name="T16" fmla="*/ 6 w 12"/>
                    <a:gd name="T17" fmla="*/ 42 h 42"/>
                    <a:gd name="T18" fmla="*/ 6 w 12"/>
                    <a:gd name="T19" fmla="*/ 36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42"/>
                    <a:gd name="T32" fmla="*/ 12 w 12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42">
                      <a:moveTo>
                        <a:pt x="6" y="36"/>
                      </a:moveTo>
                      <a:lnTo>
                        <a:pt x="12" y="3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6" y="42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2" name="Freeform 55">
                  <a:extLst>
                    <a:ext uri="{FF2B5EF4-FFF2-40B4-BE49-F238E27FC236}">
                      <a16:creationId xmlns:a16="http://schemas.microsoft.com/office/drawing/2014/main" id="{81BD161C-57F6-4D5C-B06B-7886B21EA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641"/>
                  <a:ext cx="156" cy="6"/>
                </a:xfrm>
                <a:custGeom>
                  <a:avLst/>
                  <a:gdLst>
                    <a:gd name="T0" fmla="*/ 150 w 156"/>
                    <a:gd name="T1" fmla="*/ 0 h 6"/>
                    <a:gd name="T2" fmla="*/ 156 w 156"/>
                    <a:gd name="T3" fmla="*/ 0 h 6"/>
                    <a:gd name="T4" fmla="*/ 0 w 156"/>
                    <a:gd name="T5" fmla="*/ 0 h 6"/>
                    <a:gd name="T6" fmla="*/ 0 w 156"/>
                    <a:gd name="T7" fmla="*/ 6 h 6"/>
                    <a:gd name="T8" fmla="*/ 156 w 156"/>
                    <a:gd name="T9" fmla="*/ 6 h 6"/>
                    <a:gd name="T10" fmla="*/ 156 w 156"/>
                    <a:gd name="T11" fmla="*/ 0 h 6"/>
                    <a:gd name="T12" fmla="*/ 156 w 156"/>
                    <a:gd name="T13" fmla="*/ 6 h 6"/>
                    <a:gd name="T14" fmla="*/ 156 w 156"/>
                    <a:gd name="T15" fmla="*/ 6 h 6"/>
                    <a:gd name="T16" fmla="*/ 156 w 156"/>
                    <a:gd name="T17" fmla="*/ 0 h 6"/>
                    <a:gd name="T18" fmla="*/ 150 w 156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6"/>
                    <a:gd name="T31" fmla="*/ 0 h 6"/>
                    <a:gd name="T32" fmla="*/ 156 w 156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6" h="6">
                      <a:moveTo>
                        <a:pt x="150" y="0"/>
                      </a:moveTo>
                      <a:lnTo>
                        <a:pt x="15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56" y="6"/>
                      </a:lnTo>
                      <a:lnTo>
                        <a:pt x="156" y="0"/>
                      </a:lnTo>
                      <a:lnTo>
                        <a:pt x="156" y="6"/>
                      </a:lnTo>
                      <a:lnTo>
                        <a:pt x="156" y="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Freeform 56">
                  <a:extLst>
                    <a:ext uri="{FF2B5EF4-FFF2-40B4-BE49-F238E27FC236}">
                      <a16:creationId xmlns:a16="http://schemas.microsoft.com/office/drawing/2014/main" id="{B804E0C5-D729-4A03-9278-FB3F73AC0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881"/>
                  <a:ext cx="942" cy="348"/>
                </a:xfrm>
                <a:custGeom>
                  <a:avLst/>
                  <a:gdLst>
                    <a:gd name="T0" fmla="*/ 12 w 942"/>
                    <a:gd name="T1" fmla="*/ 138 h 348"/>
                    <a:gd name="T2" fmla="*/ 42 w 942"/>
                    <a:gd name="T3" fmla="*/ 168 h 348"/>
                    <a:gd name="T4" fmla="*/ 90 w 942"/>
                    <a:gd name="T5" fmla="*/ 198 h 348"/>
                    <a:gd name="T6" fmla="*/ 150 w 942"/>
                    <a:gd name="T7" fmla="*/ 222 h 348"/>
                    <a:gd name="T8" fmla="*/ 216 w 942"/>
                    <a:gd name="T9" fmla="*/ 246 h 348"/>
                    <a:gd name="T10" fmla="*/ 294 w 942"/>
                    <a:gd name="T11" fmla="*/ 264 h 348"/>
                    <a:gd name="T12" fmla="*/ 372 w 942"/>
                    <a:gd name="T13" fmla="*/ 282 h 348"/>
                    <a:gd name="T14" fmla="*/ 456 w 942"/>
                    <a:gd name="T15" fmla="*/ 294 h 348"/>
                    <a:gd name="T16" fmla="*/ 540 w 942"/>
                    <a:gd name="T17" fmla="*/ 306 h 348"/>
                    <a:gd name="T18" fmla="*/ 624 w 942"/>
                    <a:gd name="T19" fmla="*/ 318 h 348"/>
                    <a:gd name="T20" fmla="*/ 702 w 942"/>
                    <a:gd name="T21" fmla="*/ 330 h 348"/>
                    <a:gd name="T22" fmla="*/ 774 w 942"/>
                    <a:gd name="T23" fmla="*/ 336 h 348"/>
                    <a:gd name="T24" fmla="*/ 834 w 942"/>
                    <a:gd name="T25" fmla="*/ 342 h 348"/>
                    <a:gd name="T26" fmla="*/ 882 w 942"/>
                    <a:gd name="T27" fmla="*/ 348 h 348"/>
                    <a:gd name="T28" fmla="*/ 918 w 942"/>
                    <a:gd name="T29" fmla="*/ 348 h 348"/>
                    <a:gd name="T30" fmla="*/ 942 w 942"/>
                    <a:gd name="T31" fmla="*/ 348 h 348"/>
                    <a:gd name="T32" fmla="*/ 942 w 942"/>
                    <a:gd name="T33" fmla="*/ 288 h 348"/>
                    <a:gd name="T34" fmla="*/ 930 w 942"/>
                    <a:gd name="T35" fmla="*/ 282 h 348"/>
                    <a:gd name="T36" fmla="*/ 906 w 942"/>
                    <a:gd name="T37" fmla="*/ 282 h 348"/>
                    <a:gd name="T38" fmla="*/ 864 w 942"/>
                    <a:gd name="T39" fmla="*/ 276 h 348"/>
                    <a:gd name="T40" fmla="*/ 810 w 942"/>
                    <a:gd name="T41" fmla="*/ 270 h 348"/>
                    <a:gd name="T42" fmla="*/ 744 w 942"/>
                    <a:gd name="T43" fmla="*/ 264 h 348"/>
                    <a:gd name="T44" fmla="*/ 672 w 942"/>
                    <a:gd name="T45" fmla="*/ 252 h 348"/>
                    <a:gd name="T46" fmla="*/ 594 w 942"/>
                    <a:gd name="T47" fmla="*/ 240 h 348"/>
                    <a:gd name="T48" fmla="*/ 510 w 942"/>
                    <a:gd name="T49" fmla="*/ 228 h 348"/>
                    <a:gd name="T50" fmla="*/ 426 w 942"/>
                    <a:gd name="T51" fmla="*/ 216 h 348"/>
                    <a:gd name="T52" fmla="*/ 348 w 942"/>
                    <a:gd name="T53" fmla="*/ 198 h 348"/>
                    <a:gd name="T54" fmla="*/ 270 w 942"/>
                    <a:gd name="T55" fmla="*/ 174 h 348"/>
                    <a:gd name="T56" fmla="*/ 198 w 942"/>
                    <a:gd name="T57" fmla="*/ 150 h 348"/>
                    <a:gd name="T58" fmla="*/ 138 w 942"/>
                    <a:gd name="T59" fmla="*/ 126 h 348"/>
                    <a:gd name="T60" fmla="*/ 84 w 942"/>
                    <a:gd name="T61" fmla="*/ 102 h 348"/>
                    <a:gd name="T62" fmla="*/ 48 w 942"/>
                    <a:gd name="T63" fmla="*/ 72 h 348"/>
                    <a:gd name="T64" fmla="*/ 30 w 942"/>
                    <a:gd name="T65" fmla="*/ 36 h 348"/>
                    <a:gd name="T66" fmla="*/ 6 w 942"/>
                    <a:gd name="T67" fmla="*/ 0 h 348"/>
                    <a:gd name="T68" fmla="*/ 0 w 942"/>
                    <a:gd name="T69" fmla="*/ 12 h 348"/>
                    <a:gd name="T70" fmla="*/ 0 w 942"/>
                    <a:gd name="T71" fmla="*/ 54 h 348"/>
                    <a:gd name="T72" fmla="*/ 6 w 942"/>
                    <a:gd name="T73" fmla="*/ 120 h 3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2"/>
                    <a:gd name="T112" fmla="*/ 0 h 348"/>
                    <a:gd name="T113" fmla="*/ 942 w 942"/>
                    <a:gd name="T114" fmla="*/ 348 h 34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2" h="348">
                      <a:moveTo>
                        <a:pt x="6" y="120"/>
                      </a:moveTo>
                      <a:lnTo>
                        <a:pt x="12" y="138"/>
                      </a:lnTo>
                      <a:lnTo>
                        <a:pt x="24" y="156"/>
                      </a:lnTo>
                      <a:lnTo>
                        <a:pt x="42" y="168"/>
                      </a:lnTo>
                      <a:lnTo>
                        <a:pt x="66" y="180"/>
                      </a:lnTo>
                      <a:lnTo>
                        <a:pt x="90" y="198"/>
                      </a:lnTo>
                      <a:lnTo>
                        <a:pt x="114" y="210"/>
                      </a:lnTo>
                      <a:lnTo>
                        <a:pt x="150" y="222"/>
                      </a:lnTo>
                      <a:lnTo>
                        <a:pt x="180" y="234"/>
                      </a:lnTo>
                      <a:lnTo>
                        <a:pt x="216" y="246"/>
                      </a:lnTo>
                      <a:lnTo>
                        <a:pt x="252" y="252"/>
                      </a:lnTo>
                      <a:lnTo>
                        <a:pt x="294" y="264"/>
                      </a:lnTo>
                      <a:lnTo>
                        <a:pt x="330" y="270"/>
                      </a:lnTo>
                      <a:lnTo>
                        <a:pt x="372" y="282"/>
                      </a:lnTo>
                      <a:lnTo>
                        <a:pt x="414" y="288"/>
                      </a:lnTo>
                      <a:lnTo>
                        <a:pt x="456" y="294"/>
                      </a:lnTo>
                      <a:lnTo>
                        <a:pt x="498" y="300"/>
                      </a:lnTo>
                      <a:lnTo>
                        <a:pt x="540" y="306"/>
                      </a:lnTo>
                      <a:lnTo>
                        <a:pt x="582" y="312"/>
                      </a:lnTo>
                      <a:lnTo>
                        <a:pt x="624" y="318"/>
                      </a:lnTo>
                      <a:lnTo>
                        <a:pt x="666" y="324"/>
                      </a:lnTo>
                      <a:lnTo>
                        <a:pt x="702" y="330"/>
                      </a:lnTo>
                      <a:lnTo>
                        <a:pt x="738" y="330"/>
                      </a:lnTo>
                      <a:lnTo>
                        <a:pt x="774" y="336"/>
                      </a:lnTo>
                      <a:lnTo>
                        <a:pt x="804" y="336"/>
                      </a:lnTo>
                      <a:lnTo>
                        <a:pt x="834" y="342"/>
                      </a:lnTo>
                      <a:lnTo>
                        <a:pt x="864" y="342"/>
                      </a:lnTo>
                      <a:lnTo>
                        <a:pt x="882" y="348"/>
                      </a:lnTo>
                      <a:lnTo>
                        <a:pt x="906" y="348"/>
                      </a:lnTo>
                      <a:lnTo>
                        <a:pt x="918" y="348"/>
                      </a:lnTo>
                      <a:lnTo>
                        <a:pt x="930" y="348"/>
                      </a:lnTo>
                      <a:lnTo>
                        <a:pt x="942" y="348"/>
                      </a:lnTo>
                      <a:lnTo>
                        <a:pt x="942" y="288"/>
                      </a:lnTo>
                      <a:lnTo>
                        <a:pt x="930" y="282"/>
                      </a:lnTo>
                      <a:lnTo>
                        <a:pt x="918" y="282"/>
                      </a:lnTo>
                      <a:lnTo>
                        <a:pt x="906" y="282"/>
                      </a:lnTo>
                      <a:lnTo>
                        <a:pt x="888" y="282"/>
                      </a:lnTo>
                      <a:lnTo>
                        <a:pt x="864" y="276"/>
                      </a:lnTo>
                      <a:lnTo>
                        <a:pt x="840" y="276"/>
                      </a:lnTo>
                      <a:lnTo>
                        <a:pt x="810" y="270"/>
                      </a:lnTo>
                      <a:lnTo>
                        <a:pt x="780" y="270"/>
                      </a:lnTo>
                      <a:lnTo>
                        <a:pt x="744" y="264"/>
                      </a:lnTo>
                      <a:lnTo>
                        <a:pt x="708" y="258"/>
                      </a:lnTo>
                      <a:lnTo>
                        <a:pt x="672" y="252"/>
                      </a:lnTo>
                      <a:lnTo>
                        <a:pt x="630" y="246"/>
                      </a:lnTo>
                      <a:lnTo>
                        <a:pt x="594" y="240"/>
                      </a:lnTo>
                      <a:lnTo>
                        <a:pt x="552" y="234"/>
                      </a:lnTo>
                      <a:lnTo>
                        <a:pt x="510" y="228"/>
                      </a:lnTo>
                      <a:lnTo>
                        <a:pt x="468" y="222"/>
                      </a:lnTo>
                      <a:lnTo>
                        <a:pt x="426" y="216"/>
                      </a:lnTo>
                      <a:lnTo>
                        <a:pt x="390" y="204"/>
                      </a:lnTo>
                      <a:lnTo>
                        <a:pt x="348" y="198"/>
                      </a:lnTo>
                      <a:lnTo>
                        <a:pt x="306" y="186"/>
                      </a:lnTo>
                      <a:lnTo>
                        <a:pt x="270" y="174"/>
                      </a:lnTo>
                      <a:lnTo>
                        <a:pt x="234" y="162"/>
                      </a:lnTo>
                      <a:lnTo>
                        <a:pt x="198" y="150"/>
                      </a:lnTo>
                      <a:lnTo>
                        <a:pt x="168" y="138"/>
                      </a:lnTo>
                      <a:lnTo>
                        <a:pt x="138" y="126"/>
                      </a:lnTo>
                      <a:lnTo>
                        <a:pt x="108" y="114"/>
                      </a:lnTo>
                      <a:lnTo>
                        <a:pt x="84" y="102"/>
                      </a:lnTo>
                      <a:lnTo>
                        <a:pt x="66" y="84"/>
                      </a:lnTo>
                      <a:lnTo>
                        <a:pt x="48" y="72"/>
                      </a:lnTo>
                      <a:lnTo>
                        <a:pt x="36" y="54"/>
                      </a:lnTo>
                      <a:lnTo>
                        <a:pt x="30" y="36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0" y="54"/>
                      </a:lnTo>
                      <a:lnTo>
                        <a:pt x="0" y="84"/>
                      </a:lnTo>
                      <a:lnTo>
                        <a:pt x="6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4" name="Freeform 57">
                  <a:extLst>
                    <a:ext uri="{FF2B5EF4-FFF2-40B4-BE49-F238E27FC236}">
                      <a16:creationId xmlns:a16="http://schemas.microsoft.com/office/drawing/2014/main" id="{5E9FB430-7846-436F-A904-1A330256F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001"/>
                  <a:ext cx="948" cy="234"/>
                </a:xfrm>
                <a:custGeom>
                  <a:avLst/>
                  <a:gdLst>
                    <a:gd name="T0" fmla="*/ 942 w 948"/>
                    <a:gd name="T1" fmla="*/ 228 h 234"/>
                    <a:gd name="T2" fmla="*/ 930 w 948"/>
                    <a:gd name="T3" fmla="*/ 228 h 234"/>
                    <a:gd name="T4" fmla="*/ 906 w 948"/>
                    <a:gd name="T5" fmla="*/ 222 h 234"/>
                    <a:gd name="T6" fmla="*/ 864 w 948"/>
                    <a:gd name="T7" fmla="*/ 222 h 234"/>
                    <a:gd name="T8" fmla="*/ 804 w 948"/>
                    <a:gd name="T9" fmla="*/ 216 h 234"/>
                    <a:gd name="T10" fmla="*/ 738 w 948"/>
                    <a:gd name="T11" fmla="*/ 210 h 234"/>
                    <a:gd name="T12" fmla="*/ 666 w 948"/>
                    <a:gd name="T13" fmla="*/ 204 h 234"/>
                    <a:gd name="T14" fmla="*/ 582 w 948"/>
                    <a:gd name="T15" fmla="*/ 192 h 234"/>
                    <a:gd name="T16" fmla="*/ 498 w 948"/>
                    <a:gd name="T17" fmla="*/ 180 h 234"/>
                    <a:gd name="T18" fmla="*/ 414 w 948"/>
                    <a:gd name="T19" fmla="*/ 168 h 234"/>
                    <a:gd name="T20" fmla="*/ 330 w 948"/>
                    <a:gd name="T21" fmla="*/ 150 h 234"/>
                    <a:gd name="T22" fmla="*/ 252 w 948"/>
                    <a:gd name="T23" fmla="*/ 132 h 234"/>
                    <a:gd name="T24" fmla="*/ 180 w 948"/>
                    <a:gd name="T25" fmla="*/ 108 h 234"/>
                    <a:gd name="T26" fmla="*/ 120 w 948"/>
                    <a:gd name="T27" fmla="*/ 84 h 234"/>
                    <a:gd name="T28" fmla="*/ 66 w 948"/>
                    <a:gd name="T29" fmla="*/ 60 h 234"/>
                    <a:gd name="T30" fmla="*/ 30 w 948"/>
                    <a:gd name="T31" fmla="*/ 30 h 234"/>
                    <a:gd name="T32" fmla="*/ 6 w 948"/>
                    <a:gd name="T33" fmla="*/ 0 h 234"/>
                    <a:gd name="T34" fmla="*/ 12 w 948"/>
                    <a:gd name="T35" fmla="*/ 18 h 234"/>
                    <a:gd name="T36" fmla="*/ 42 w 948"/>
                    <a:gd name="T37" fmla="*/ 54 h 234"/>
                    <a:gd name="T38" fmla="*/ 90 w 948"/>
                    <a:gd name="T39" fmla="*/ 78 h 234"/>
                    <a:gd name="T40" fmla="*/ 144 w 948"/>
                    <a:gd name="T41" fmla="*/ 102 h 234"/>
                    <a:gd name="T42" fmla="*/ 216 w 948"/>
                    <a:gd name="T43" fmla="*/ 126 h 234"/>
                    <a:gd name="T44" fmla="*/ 294 w 948"/>
                    <a:gd name="T45" fmla="*/ 144 h 234"/>
                    <a:gd name="T46" fmla="*/ 372 w 948"/>
                    <a:gd name="T47" fmla="*/ 162 h 234"/>
                    <a:gd name="T48" fmla="*/ 456 w 948"/>
                    <a:gd name="T49" fmla="*/ 180 h 234"/>
                    <a:gd name="T50" fmla="*/ 540 w 948"/>
                    <a:gd name="T51" fmla="*/ 192 h 234"/>
                    <a:gd name="T52" fmla="*/ 624 w 948"/>
                    <a:gd name="T53" fmla="*/ 204 h 234"/>
                    <a:gd name="T54" fmla="*/ 702 w 948"/>
                    <a:gd name="T55" fmla="*/ 210 h 234"/>
                    <a:gd name="T56" fmla="*/ 774 w 948"/>
                    <a:gd name="T57" fmla="*/ 216 h 234"/>
                    <a:gd name="T58" fmla="*/ 834 w 948"/>
                    <a:gd name="T59" fmla="*/ 222 h 234"/>
                    <a:gd name="T60" fmla="*/ 882 w 948"/>
                    <a:gd name="T61" fmla="*/ 228 h 234"/>
                    <a:gd name="T62" fmla="*/ 918 w 948"/>
                    <a:gd name="T63" fmla="*/ 228 h 234"/>
                    <a:gd name="T64" fmla="*/ 942 w 948"/>
                    <a:gd name="T65" fmla="*/ 234 h 234"/>
                    <a:gd name="T66" fmla="*/ 948 w 948"/>
                    <a:gd name="T67" fmla="*/ 228 h 234"/>
                    <a:gd name="T68" fmla="*/ 948 w 948"/>
                    <a:gd name="T69" fmla="*/ 234 h 234"/>
                    <a:gd name="T70" fmla="*/ 936 w 948"/>
                    <a:gd name="T71" fmla="*/ 228 h 2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8"/>
                    <a:gd name="T109" fmla="*/ 0 h 234"/>
                    <a:gd name="T110" fmla="*/ 948 w 948"/>
                    <a:gd name="T111" fmla="*/ 234 h 2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8" h="234">
                      <a:moveTo>
                        <a:pt x="936" y="228"/>
                      </a:moveTo>
                      <a:lnTo>
                        <a:pt x="942" y="228"/>
                      </a:lnTo>
                      <a:lnTo>
                        <a:pt x="930" y="228"/>
                      </a:lnTo>
                      <a:lnTo>
                        <a:pt x="918" y="222"/>
                      </a:lnTo>
                      <a:lnTo>
                        <a:pt x="906" y="222"/>
                      </a:lnTo>
                      <a:lnTo>
                        <a:pt x="882" y="222"/>
                      </a:lnTo>
                      <a:lnTo>
                        <a:pt x="864" y="222"/>
                      </a:lnTo>
                      <a:lnTo>
                        <a:pt x="834" y="216"/>
                      </a:lnTo>
                      <a:lnTo>
                        <a:pt x="804" y="216"/>
                      </a:lnTo>
                      <a:lnTo>
                        <a:pt x="774" y="210"/>
                      </a:lnTo>
                      <a:lnTo>
                        <a:pt x="738" y="210"/>
                      </a:lnTo>
                      <a:lnTo>
                        <a:pt x="702" y="204"/>
                      </a:lnTo>
                      <a:lnTo>
                        <a:pt x="666" y="204"/>
                      </a:lnTo>
                      <a:lnTo>
                        <a:pt x="624" y="198"/>
                      </a:lnTo>
                      <a:lnTo>
                        <a:pt x="582" y="192"/>
                      </a:lnTo>
                      <a:lnTo>
                        <a:pt x="540" y="186"/>
                      </a:lnTo>
                      <a:lnTo>
                        <a:pt x="498" y="180"/>
                      </a:lnTo>
                      <a:lnTo>
                        <a:pt x="456" y="174"/>
                      </a:lnTo>
                      <a:lnTo>
                        <a:pt x="414" y="168"/>
                      </a:lnTo>
                      <a:lnTo>
                        <a:pt x="372" y="156"/>
                      </a:lnTo>
                      <a:lnTo>
                        <a:pt x="330" y="150"/>
                      </a:lnTo>
                      <a:lnTo>
                        <a:pt x="294" y="138"/>
                      </a:lnTo>
                      <a:lnTo>
                        <a:pt x="252" y="132"/>
                      </a:lnTo>
                      <a:lnTo>
                        <a:pt x="216" y="120"/>
                      </a:lnTo>
                      <a:lnTo>
                        <a:pt x="180" y="108"/>
                      </a:lnTo>
                      <a:lnTo>
                        <a:pt x="150" y="96"/>
                      </a:lnTo>
                      <a:lnTo>
                        <a:pt x="120" y="84"/>
                      </a:lnTo>
                      <a:lnTo>
                        <a:pt x="90" y="72"/>
                      </a:lnTo>
                      <a:lnTo>
                        <a:pt x="66" y="60"/>
                      </a:lnTo>
                      <a:lnTo>
                        <a:pt x="48" y="48"/>
                      </a:lnTo>
                      <a:lnTo>
                        <a:pt x="30" y="30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8"/>
                      </a:lnTo>
                      <a:lnTo>
                        <a:pt x="24" y="36"/>
                      </a:lnTo>
                      <a:lnTo>
                        <a:pt x="42" y="54"/>
                      </a:lnTo>
                      <a:lnTo>
                        <a:pt x="60" y="66"/>
                      </a:lnTo>
                      <a:lnTo>
                        <a:pt x="90" y="78"/>
                      </a:lnTo>
                      <a:lnTo>
                        <a:pt x="114" y="90"/>
                      </a:lnTo>
                      <a:lnTo>
                        <a:pt x="144" y="102"/>
                      </a:lnTo>
                      <a:lnTo>
                        <a:pt x="180" y="114"/>
                      </a:lnTo>
                      <a:lnTo>
                        <a:pt x="216" y="126"/>
                      </a:lnTo>
                      <a:lnTo>
                        <a:pt x="252" y="138"/>
                      </a:lnTo>
                      <a:lnTo>
                        <a:pt x="294" y="144"/>
                      </a:lnTo>
                      <a:lnTo>
                        <a:pt x="330" y="156"/>
                      </a:lnTo>
                      <a:lnTo>
                        <a:pt x="372" y="162"/>
                      </a:lnTo>
                      <a:lnTo>
                        <a:pt x="414" y="174"/>
                      </a:lnTo>
                      <a:lnTo>
                        <a:pt x="456" y="180"/>
                      </a:lnTo>
                      <a:lnTo>
                        <a:pt x="498" y="186"/>
                      </a:lnTo>
                      <a:lnTo>
                        <a:pt x="540" y="192"/>
                      </a:lnTo>
                      <a:lnTo>
                        <a:pt x="582" y="198"/>
                      </a:lnTo>
                      <a:lnTo>
                        <a:pt x="624" y="204"/>
                      </a:lnTo>
                      <a:lnTo>
                        <a:pt x="666" y="210"/>
                      </a:lnTo>
                      <a:lnTo>
                        <a:pt x="702" y="210"/>
                      </a:lnTo>
                      <a:lnTo>
                        <a:pt x="738" y="216"/>
                      </a:lnTo>
                      <a:lnTo>
                        <a:pt x="774" y="216"/>
                      </a:lnTo>
                      <a:lnTo>
                        <a:pt x="804" y="222"/>
                      </a:lnTo>
                      <a:lnTo>
                        <a:pt x="834" y="222"/>
                      </a:lnTo>
                      <a:lnTo>
                        <a:pt x="864" y="228"/>
                      </a:lnTo>
                      <a:lnTo>
                        <a:pt x="882" y="228"/>
                      </a:lnTo>
                      <a:lnTo>
                        <a:pt x="906" y="228"/>
                      </a:lnTo>
                      <a:lnTo>
                        <a:pt x="918" y="228"/>
                      </a:lnTo>
                      <a:lnTo>
                        <a:pt x="930" y="234"/>
                      </a:lnTo>
                      <a:lnTo>
                        <a:pt x="942" y="234"/>
                      </a:lnTo>
                      <a:lnTo>
                        <a:pt x="948" y="228"/>
                      </a:lnTo>
                      <a:lnTo>
                        <a:pt x="942" y="234"/>
                      </a:lnTo>
                      <a:lnTo>
                        <a:pt x="948" y="234"/>
                      </a:lnTo>
                      <a:lnTo>
                        <a:pt x="948" y="228"/>
                      </a:lnTo>
                      <a:lnTo>
                        <a:pt x="936" y="2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5" name="Freeform 58">
                  <a:extLst>
                    <a:ext uri="{FF2B5EF4-FFF2-40B4-BE49-F238E27FC236}">
                      <a16:creationId xmlns:a16="http://schemas.microsoft.com/office/drawing/2014/main" id="{5C02593F-C205-4A69-B69D-A7AFAE5A0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2163"/>
                  <a:ext cx="12" cy="66"/>
                </a:xfrm>
                <a:custGeom>
                  <a:avLst/>
                  <a:gdLst>
                    <a:gd name="T0" fmla="*/ 6 w 12"/>
                    <a:gd name="T1" fmla="*/ 6 h 66"/>
                    <a:gd name="T2" fmla="*/ 0 w 12"/>
                    <a:gd name="T3" fmla="*/ 6 h 66"/>
                    <a:gd name="T4" fmla="*/ 0 w 12"/>
                    <a:gd name="T5" fmla="*/ 66 h 66"/>
                    <a:gd name="T6" fmla="*/ 12 w 12"/>
                    <a:gd name="T7" fmla="*/ 66 h 66"/>
                    <a:gd name="T8" fmla="*/ 12 w 12"/>
                    <a:gd name="T9" fmla="*/ 6 h 66"/>
                    <a:gd name="T10" fmla="*/ 6 w 12"/>
                    <a:gd name="T11" fmla="*/ 0 h 66"/>
                    <a:gd name="T12" fmla="*/ 12 w 12"/>
                    <a:gd name="T13" fmla="*/ 6 h 66"/>
                    <a:gd name="T14" fmla="*/ 12 w 12"/>
                    <a:gd name="T15" fmla="*/ 0 h 66"/>
                    <a:gd name="T16" fmla="*/ 6 w 12"/>
                    <a:gd name="T17" fmla="*/ 0 h 66"/>
                    <a:gd name="T18" fmla="*/ 6 w 12"/>
                    <a:gd name="T19" fmla="*/ 6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66"/>
                    <a:gd name="T32" fmla="*/ 12 w 12"/>
                    <a:gd name="T33" fmla="*/ 66 h 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6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6"/>
                      </a:lnTo>
                      <a:lnTo>
                        <a:pt x="12" y="6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6" name="Freeform 59">
                  <a:extLst>
                    <a:ext uri="{FF2B5EF4-FFF2-40B4-BE49-F238E27FC236}">
                      <a16:creationId xmlns:a16="http://schemas.microsoft.com/office/drawing/2014/main" id="{831132FA-A0F6-4C58-9A60-E8FBBD0A9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1917"/>
                  <a:ext cx="918" cy="252"/>
                </a:xfrm>
                <a:custGeom>
                  <a:avLst/>
                  <a:gdLst>
                    <a:gd name="T0" fmla="*/ 0 w 918"/>
                    <a:gd name="T1" fmla="*/ 6 h 252"/>
                    <a:gd name="T2" fmla="*/ 24 w 918"/>
                    <a:gd name="T3" fmla="*/ 36 h 252"/>
                    <a:gd name="T4" fmla="*/ 60 w 918"/>
                    <a:gd name="T5" fmla="*/ 66 h 252"/>
                    <a:gd name="T6" fmla="*/ 114 w 918"/>
                    <a:gd name="T7" fmla="*/ 96 h 252"/>
                    <a:gd name="T8" fmla="*/ 174 w 918"/>
                    <a:gd name="T9" fmla="*/ 120 h 252"/>
                    <a:gd name="T10" fmla="*/ 246 w 918"/>
                    <a:gd name="T11" fmla="*/ 144 h 252"/>
                    <a:gd name="T12" fmla="*/ 324 w 918"/>
                    <a:gd name="T13" fmla="*/ 162 h 252"/>
                    <a:gd name="T14" fmla="*/ 402 w 918"/>
                    <a:gd name="T15" fmla="*/ 180 h 252"/>
                    <a:gd name="T16" fmla="*/ 486 w 918"/>
                    <a:gd name="T17" fmla="*/ 198 h 252"/>
                    <a:gd name="T18" fmla="*/ 570 w 918"/>
                    <a:gd name="T19" fmla="*/ 210 h 252"/>
                    <a:gd name="T20" fmla="*/ 648 w 918"/>
                    <a:gd name="T21" fmla="*/ 222 h 252"/>
                    <a:gd name="T22" fmla="*/ 720 w 918"/>
                    <a:gd name="T23" fmla="*/ 234 h 252"/>
                    <a:gd name="T24" fmla="*/ 786 w 918"/>
                    <a:gd name="T25" fmla="*/ 240 h 252"/>
                    <a:gd name="T26" fmla="*/ 840 w 918"/>
                    <a:gd name="T27" fmla="*/ 246 h 252"/>
                    <a:gd name="T28" fmla="*/ 882 w 918"/>
                    <a:gd name="T29" fmla="*/ 246 h 252"/>
                    <a:gd name="T30" fmla="*/ 906 w 918"/>
                    <a:gd name="T31" fmla="*/ 252 h 252"/>
                    <a:gd name="T32" fmla="*/ 918 w 918"/>
                    <a:gd name="T33" fmla="*/ 252 h 252"/>
                    <a:gd name="T34" fmla="*/ 918 w 918"/>
                    <a:gd name="T35" fmla="*/ 246 h 252"/>
                    <a:gd name="T36" fmla="*/ 894 w 918"/>
                    <a:gd name="T37" fmla="*/ 246 h 252"/>
                    <a:gd name="T38" fmla="*/ 864 w 918"/>
                    <a:gd name="T39" fmla="*/ 240 h 252"/>
                    <a:gd name="T40" fmla="*/ 816 w 918"/>
                    <a:gd name="T41" fmla="*/ 234 h 252"/>
                    <a:gd name="T42" fmla="*/ 756 w 918"/>
                    <a:gd name="T43" fmla="*/ 228 h 252"/>
                    <a:gd name="T44" fmla="*/ 684 w 918"/>
                    <a:gd name="T45" fmla="*/ 222 h 252"/>
                    <a:gd name="T46" fmla="*/ 606 w 918"/>
                    <a:gd name="T47" fmla="*/ 210 h 252"/>
                    <a:gd name="T48" fmla="*/ 528 w 918"/>
                    <a:gd name="T49" fmla="*/ 198 h 252"/>
                    <a:gd name="T50" fmla="*/ 444 w 918"/>
                    <a:gd name="T51" fmla="*/ 180 h 252"/>
                    <a:gd name="T52" fmla="*/ 366 w 918"/>
                    <a:gd name="T53" fmla="*/ 168 h 252"/>
                    <a:gd name="T54" fmla="*/ 282 w 918"/>
                    <a:gd name="T55" fmla="*/ 144 h 252"/>
                    <a:gd name="T56" fmla="*/ 210 w 918"/>
                    <a:gd name="T57" fmla="*/ 126 h 252"/>
                    <a:gd name="T58" fmla="*/ 144 w 918"/>
                    <a:gd name="T59" fmla="*/ 102 h 252"/>
                    <a:gd name="T60" fmla="*/ 90 w 918"/>
                    <a:gd name="T61" fmla="*/ 78 h 252"/>
                    <a:gd name="T62" fmla="*/ 42 w 918"/>
                    <a:gd name="T63" fmla="*/ 48 h 252"/>
                    <a:gd name="T64" fmla="*/ 18 w 918"/>
                    <a:gd name="T65" fmla="*/ 18 h 252"/>
                    <a:gd name="T66" fmla="*/ 6 w 918"/>
                    <a:gd name="T67" fmla="*/ 0 h 2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8"/>
                    <a:gd name="T103" fmla="*/ 0 h 252"/>
                    <a:gd name="T104" fmla="*/ 918 w 918"/>
                    <a:gd name="T105" fmla="*/ 252 h 2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8" h="25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24" y="36"/>
                      </a:lnTo>
                      <a:lnTo>
                        <a:pt x="42" y="54"/>
                      </a:lnTo>
                      <a:lnTo>
                        <a:pt x="60" y="66"/>
                      </a:lnTo>
                      <a:lnTo>
                        <a:pt x="84" y="84"/>
                      </a:lnTo>
                      <a:lnTo>
                        <a:pt x="114" y="96"/>
                      </a:lnTo>
                      <a:lnTo>
                        <a:pt x="144" y="108"/>
                      </a:lnTo>
                      <a:lnTo>
                        <a:pt x="174" y="120"/>
                      </a:lnTo>
                      <a:lnTo>
                        <a:pt x="210" y="132"/>
                      </a:lnTo>
                      <a:lnTo>
                        <a:pt x="246" y="144"/>
                      </a:lnTo>
                      <a:lnTo>
                        <a:pt x="282" y="150"/>
                      </a:lnTo>
                      <a:lnTo>
                        <a:pt x="324" y="162"/>
                      </a:lnTo>
                      <a:lnTo>
                        <a:pt x="360" y="174"/>
                      </a:lnTo>
                      <a:lnTo>
                        <a:pt x="402" y="180"/>
                      </a:lnTo>
                      <a:lnTo>
                        <a:pt x="444" y="186"/>
                      </a:lnTo>
                      <a:lnTo>
                        <a:pt x="486" y="198"/>
                      </a:lnTo>
                      <a:lnTo>
                        <a:pt x="528" y="204"/>
                      </a:lnTo>
                      <a:lnTo>
                        <a:pt x="570" y="210"/>
                      </a:lnTo>
                      <a:lnTo>
                        <a:pt x="606" y="216"/>
                      </a:lnTo>
                      <a:lnTo>
                        <a:pt x="648" y="222"/>
                      </a:lnTo>
                      <a:lnTo>
                        <a:pt x="684" y="228"/>
                      </a:lnTo>
                      <a:lnTo>
                        <a:pt x="720" y="234"/>
                      </a:lnTo>
                      <a:lnTo>
                        <a:pt x="756" y="234"/>
                      </a:lnTo>
                      <a:lnTo>
                        <a:pt x="786" y="240"/>
                      </a:lnTo>
                      <a:lnTo>
                        <a:pt x="816" y="240"/>
                      </a:lnTo>
                      <a:lnTo>
                        <a:pt x="840" y="246"/>
                      </a:lnTo>
                      <a:lnTo>
                        <a:pt x="864" y="246"/>
                      </a:lnTo>
                      <a:lnTo>
                        <a:pt x="882" y="246"/>
                      </a:lnTo>
                      <a:lnTo>
                        <a:pt x="894" y="252"/>
                      </a:lnTo>
                      <a:lnTo>
                        <a:pt x="906" y="252"/>
                      </a:lnTo>
                      <a:lnTo>
                        <a:pt x="918" y="252"/>
                      </a:lnTo>
                      <a:lnTo>
                        <a:pt x="918" y="246"/>
                      </a:lnTo>
                      <a:lnTo>
                        <a:pt x="906" y="246"/>
                      </a:lnTo>
                      <a:lnTo>
                        <a:pt x="894" y="246"/>
                      </a:lnTo>
                      <a:lnTo>
                        <a:pt x="882" y="240"/>
                      </a:lnTo>
                      <a:lnTo>
                        <a:pt x="864" y="240"/>
                      </a:lnTo>
                      <a:lnTo>
                        <a:pt x="840" y="240"/>
                      </a:lnTo>
                      <a:lnTo>
                        <a:pt x="816" y="234"/>
                      </a:lnTo>
                      <a:lnTo>
                        <a:pt x="786" y="234"/>
                      </a:lnTo>
                      <a:lnTo>
                        <a:pt x="756" y="228"/>
                      </a:lnTo>
                      <a:lnTo>
                        <a:pt x="720" y="228"/>
                      </a:lnTo>
                      <a:lnTo>
                        <a:pt x="684" y="222"/>
                      </a:lnTo>
                      <a:lnTo>
                        <a:pt x="648" y="216"/>
                      </a:lnTo>
                      <a:lnTo>
                        <a:pt x="606" y="210"/>
                      </a:lnTo>
                      <a:lnTo>
                        <a:pt x="570" y="204"/>
                      </a:lnTo>
                      <a:lnTo>
                        <a:pt x="528" y="198"/>
                      </a:lnTo>
                      <a:lnTo>
                        <a:pt x="486" y="192"/>
                      </a:lnTo>
                      <a:lnTo>
                        <a:pt x="444" y="180"/>
                      </a:lnTo>
                      <a:lnTo>
                        <a:pt x="402" y="174"/>
                      </a:lnTo>
                      <a:lnTo>
                        <a:pt x="366" y="168"/>
                      </a:lnTo>
                      <a:lnTo>
                        <a:pt x="324" y="156"/>
                      </a:lnTo>
                      <a:lnTo>
                        <a:pt x="282" y="144"/>
                      </a:lnTo>
                      <a:lnTo>
                        <a:pt x="246" y="138"/>
                      </a:lnTo>
                      <a:lnTo>
                        <a:pt x="210" y="126"/>
                      </a:lnTo>
                      <a:lnTo>
                        <a:pt x="174" y="114"/>
                      </a:lnTo>
                      <a:lnTo>
                        <a:pt x="144" y="102"/>
                      </a:lnTo>
                      <a:lnTo>
                        <a:pt x="114" y="90"/>
                      </a:lnTo>
                      <a:lnTo>
                        <a:pt x="90" y="78"/>
                      </a:lnTo>
                      <a:lnTo>
                        <a:pt x="66" y="60"/>
                      </a:lnTo>
                      <a:lnTo>
                        <a:pt x="42" y="48"/>
                      </a:lnTo>
                      <a:lnTo>
                        <a:pt x="30" y="30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7" name="Freeform 60">
                  <a:extLst>
                    <a:ext uri="{FF2B5EF4-FFF2-40B4-BE49-F238E27FC236}">
                      <a16:creationId xmlns:a16="http://schemas.microsoft.com/office/drawing/2014/main" id="{E468BC61-D9A9-4D57-A396-E5060F761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1875"/>
                  <a:ext cx="36" cy="126"/>
                </a:xfrm>
                <a:custGeom>
                  <a:avLst/>
                  <a:gdLst>
                    <a:gd name="T0" fmla="*/ 12 w 36"/>
                    <a:gd name="T1" fmla="*/ 126 h 126"/>
                    <a:gd name="T2" fmla="*/ 12 w 36"/>
                    <a:gd name="T3" fmla="*/ 126 h 126"/>
                    <a:gd name="T4" fmla="*/ 12 w 36"/>
                    <a:gd name="T5" fmla="*/ 90 h 126"/>
                    <a:gd name="T6" fmla="*/ 6 w 36"/>
                    <a:gd name="T7" fmla="*/ 60 h 126"/>
                    <a:gd name="T8" fmla="*/ 6 w 36"/>
                    <a:gd name="T9" fmla="*/ 36 h 126"/>
                    <a:gd name="T10" fmla="*/ 6 w 36"/>
                    <a:gd name="T11" fmla="*/ 18 h 126"/>
                    <a:gd name="T12" fmla="*/ 12 w 36"/>
                    <a:gd name="T13" fmla="*/ 6 h 126"/>
                    <a:gd name="T14" fmla="*/ 12 w 36"/>
                    <a:gd name="T15" fmla="*/ 6 h 126"/>
                    <a:gd name="T16" fmla="*/ 18 w 36"/>
                    <a:gd name="T17" fmla="*/ 18 h 126"/>
                    <a:gd name="T18" fmla="*/ 30 w 36"/>
                    <a:gd name="T19" fmla="*/ 48 h 126"/>
                    <a:gd name="T20" fmla="*/ 36 w 36"/>
                    <a:gd name="T21" fmla="*/ 42 h 126"/>
                    <a:gd name="T22" fmla="*/ 24 w 36"/>
                    <a:gd name="T23" fmla="*/ 18 h 126"/>
                    <a:gd name="T24" fmla="*/ 18 w 36"/>
                    <a:gd name="T25" fmla="*/ 0 h 126"/>
                    <a:gd name="T26" fmla="*/ 6 w 36"/>
                    <a:gd name="T27" fmla="*/ 0 h 126"/>
                    <a:gd name="T28" fmla="*/ 0 w 36"/>
                    <a:gd name="T29" fmla="*/ 12 h 126"/>
                    <a:gd name="T30" fmla="*/ 0 w 36"/>
                    <a:gd name="T31" fmla="*/ 36 h 126"/>
                    <a:gd name="T32" fmla="*/ 0 w 36"/>
                    <a:gd name="T33" fmla="*/ 60 h 126"/>
                    <a:gd name="T34" fmla="*/ 6 w 36"/>
                    <a:gd name="T35" fmla="*/ 90 h 126"/>
                    <a:gd name="T36" fmla="*/ 6 w 36"/>
                    <a:gd name="T37" fmla="*/ 126 h 126"/>
                    <a:gd name="T38" fmla="*/ 6 w 36"/>
                    <a:gd name="T39" fmla="*/ 126 h 126"/>
                    <a:gd name="T40" fmla="*/ 6 w 36"/>
                    <a:gd name="T41" fmla="*/ 126 h 126"/>
                    <a:gd name="T42" fmla="*/ 6 w 36"/>
                    <a:gd name="T43" fmla="*/ 126 h 126"/>
                    <a:gd name="T44" fmla="*/ 6 w 36"/>
                    <a:gd name="T45" fmla="*/ 126 h 126"/>
                    <a:gd name="T46" fmla="*/ 12 w 36"/>
                    <a:gd name="T47" fmla="*/ 126 h 1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126"/>
                    <a:gd name="T74" fmla="*/ 36 w 36"/>
                    <a:gd name="T75" fmla="*/ 126 h 12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126">
                      <a:moveTo>
                        <a:pt x="12" y="126"/>
                      </a:moveTo>
                      <a:lnTo>
                        <a:pt x="12" y="126"/>
                      </a:lnTo>
                      <a:lnTo>
                        <a:pt x="12" y="90"/>
                      </a:lnTo>
                      <a:lnTo>
                        <a:pt x="6" y="60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8" y="18"/>
                      </a:lnTo>
                      <a:lnTo>
                        <a:pt x="30" y="48"/>
                      </a:lnTo>
                      <a:lnTo>
                        <a:pt x="36" y="42"/>
                      </a:lnTo>
                      <a:lnTo>
                        <a:pt x="24" y="18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36"/>
                      </a:lnTo>
                      <a:lnTo>
                        <a:pt x="0" y="60"/>
                      </a:lnTo>
                      <a:lnTo>
                        <a:pt x="6" y="90"/>
                      </a:lnTo>
                      <a:lnTo>
                        <a:pt x="6" y="126"/>
                      </a:ln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8" name="Freeform 61">
                  <a:extLst>
                    <a:ext uri="{FF2B5EF4-FFF2-40B4-BE49-F238E27FC236}">
                      <a16:creationId xmlns:a16="http://schemas.microsoft.com/office/drawing/2014/main" id="{2C798896-B376-4FC8-BAD9-42EE703FD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983"/>
                  <a:ext cx="942" cy="432"/>
                </a:xfrm>
                <a:custGeom>
                  <a:avLst/>
                  <a:gdLst>
                    <a:gd name="T0" fmla="*/ 12 w 942"/>
                    <a:gd name="T1" fmla="*/ 36 h 432"/>
                    <a:gd name="T2" fmla="*/ 42 w 942"/>
                    <a:gd name="T3" fmla="*/ 66 h 432"/>
                    <a:gd name="T4" fmla="*/ 90 w 942"/>
                    <a:gd name="T5" fmla="*/ 96 h 432"/>
                    <a:gd name="T6" fmla="*/ 150 w 942"/>
                    <a:gd name="T7" fmla="*/ 120 h 432"/>
                    <a:gd name="T8" fmla="*/ 216 w 942"/>
                    <a:gd name="T9" fmla="*/ 144 h 432"/>
                    <a:gd name="T10" fmla="*/ 294 w 942"/>
                    <a:gd name="T11" fmla="*/ 162 h 432"/>
                    <a:gd name="T12" fmla="*/ 372 w 942"/>
                    <a:gd name="T13" fmla="*/ 180 h 432"/>
                    <a:gd name="T14" fmla="*/ 456 w 942"/>
                    <a:gd name="T15" fmla="*/ 192 h 432"/>
                    <a:gd name="T16" fmla="*/ 540 w 942"/>
                    <a:gd name="T17" fmla="*/ 204 h 432"/>
                    <a:gd name="T18" fmla="*/ 624 w 942"/>
                    <a:gd name="T19" fmla="*/ 216 h 432"/>
                    <a:gd name="T20" fmla="*/ 702 w 942"/>
                    <a:gd name="T21" fmla="*/ 228 h 432"/>
                    <a:gd name="T22" fmla="*/ 774 w 942"/>
                    <a:gd name="T23" fmla="*/ 234 h 432"/>
                    <a:gd name="T24" fmla="*/ 834 w 942"/>
                    <a:gd name="T25" fmla="*/ 240 h 432"/>
                    <a:gd name="T26" fmla="*/ 882 w 942"/>
                    <a:gd name="T27" fmla="*/ 246 h 432"/>
                    <a:gd name="T28" fmla="*/ 918 w 942"/>
                    <a:gd name="T29" fmla="*/ 246 h 432"/>
                    <a:gd name="T30" fmla="*/ 942 w 942"/>
                    <a:gd name="T31" fmla="*/ 246 h 432"/>
                    <a:gd name="T32" fmla="*/ 942 w 942"/>
                    <a:gd name="T33" fmla="*/ 402 h 432"/>
                    <a:gd name="T34" fmla="*/ 930 w 942"/>
                    <a:gd name="T35" fmla="*/ 402 h 432"/>
                    <a:gd name="T36" fmla="*/ 906 w 942"/>
                    <a:gd name="T37" fmla="*/ 408 h 432"/>
                    <a:gd name="T38" fmla="*/ 864 w 942"/>
                    <a:gd name="T39" fmla="*/ 408 h 432"/>
                    <a:gd name="T40" fmla="*/ 810 w 942"/>
                    <a:gd name="T41" fmla="*/ 414 h 432"/>
                    <a:gd name="T42" fmla="*/ 750 w 942"/>
                    <a:gd name="T43" fmla="*/ 420 h 432"/>
                    <a:gd name="T44" fmla="*/ 678 w 942"/>
                    <a:gd name="T45" fmla="*/ 426 h 432"/>
                    <a:gd name="T46" fmla="*/ 600 w 942"/>
                    <a:gd name="T47" fmla="*/ 432 h 432"/>
                    <a:gd name="T48" fmla="*/ 516 w 942"/>
                    <a:gd name="T49" fmla="*/ 432 h 432"/>
                    <a:gd name="T50" fmla="*/ 438 w 942"/>
                    <a:gd name="T51" fmla="*/ 432 h 432"/>
                    <a:gd name="T52" fmla="*/ 360 w 942"/>
                    <a:gd name="T53" fmla="*/ 432 h 432"/>
                    <a:gd name="T54" fmla="*/ 282 w 942"/>
                    <a:gd name="T55" fmla="*/ 426 h 432"/>
                    <a:gd name="T56" fmla="*/ 210 w 942"/>
                    <a:gd name="T57" fmla="*/ 414 h 432"/>
                    <a:gd name="T58" fmla="*/ 150 w 942"/>
                    <a:gd name="T59" fmla="*/ 402 h 432"/>
                    <a:gd name="T60" fmla="*/ 102 w 942"/>
                    <a:gd name="T61" fmla="*/ 384 h 432"/>
                    <a:gd name="T62" fmla="*/ 66 w 942"/>
                    <a:gd name="T63" fmla="*/ 360 h 432"/>
                    <a:gd name="T64" fmla="*/ 42 w 942"/>
                    <a:gd name="T65" fmla="*/ 330 h 432"/>
                    <a:gd name="T66" fmla="*/ 24 w 942"/>
                    <a:gd name="T67" fmla="*/ 228 h 432"/>
                    <a:gd name="T68" fmla="*/ 6 w 942"/>
                    <a:gd name="T69" fmla="*/ 102 h 432"/>
                    <a:gd name="T70" fmla="*/ 0 w 942"/>
                    <a:gd name="T71" fmla="*/ 12 h 432"/>
                    <a:gd name="T72" fmla="*/ 6 w 942"/>
                    <a:gd name="T73" fmla="*/ 18 h 43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2"/>
                    <a:gd name="T112" fmla="*/ 0 h 432"/>
                    <a:gd name="T113" fmla="*/ 942 w 942"/>
                    <a:gd name="T114" fmla="*/ 432 h 43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2" h="432">
                      <a:moveTo>
                        <a:pt x="6" y="18"/>
                      </a:moveTo>
                      <a:lnTo>
                        <a:pt x="12" y="36"/>
                      </a:lnTo>
                      <a:lnTo>
                        <a:pt x="24" y="54"/>
                      </a:lnTo>
                      <a:lnTo>
                        <a:pt x="42" y="66"/>
                      </a:lnTo>
                      <a:lnTo>
                        <a:pt x="66" y="78"/>
                      </a:lnTo>
                      <a:lnTo>
                        <a:pt x="90" y="96"/>
                      </a:lnTo>
                      <a:lnTo>
                        <a:pt x="114" y="108"/>
                      </a:lnTo>
                      <a:lnTo>
                        <a:pt x="150" y="120"/>
                      </a:lnTo>
                      <a:lnTo>
                        <a:pt x="180" y="132"/>
                      </a:lnTo>
                      <a:lnTo>
                        <a:pt x="216" y="144"/>
                      </a:lnTo>
                      <a:lnTo>
                        <a:pt x="252" y="150"/>
                      </a:lnTo>
                      <a:lnTo>
                        <a:pt x="294" y="162"/>
                      </a:lnTo>
                      <a:lnTo>
                        <a:pt x="330" y="168"/>
                      </a:lnTo>
                      <a:lnTo>
                        <a:pt x="372" y="180"/>
                      </a:lnTo>
                      <a:lnTo>
                        <a:pt x="414" y="186"/>
                      </a:lnTo>
                      <a:lnTo>
                        <a:pt x="456" y="192"/>
                      </a:lnTo>
                      <a:lnTo>
                        <a:pt x="498" y="198"/>
                      </a:lnTo>
                      <a:lnTo>
                        <a:pt x="540" y="204"/>
                      </a:lnTo>
                      <a:lnTo>
                        <a:pt x="582" y="210"/>
                      </a:lnTo>
                      <a:lnTo>
                        <a:pt x="624" y="216"/>
                      </a:lnTo>
                      <a:lnTo>
                        <a:pt x="666" y="222"/>
                      </a:lnTo>
                      <a:lnTo>
                        <a:pt x="702" y="228"/>
                      </a:lnTo>
                      <a:lnTo>
                        <a:pt x="738" y="228"/>
                      </a:lnTo>
                      <a:lnTo>
                        <a:pt x="774" y="234"/>
                      </a:lnTo>
                      <a:lnTo>
                        <a:pt x="804" y="234"/>
                      </a:lnTo>
                      <a:lnTo>
                        <a:pt x="834" y="240"/>
                      </a:lnTo>
                      <a:lnTo>
                        <a:pt x="864" y="240"/>
                      </a:lnTo>
                      <a:lnTo>
                        <a:pt x="882" y="246"/>
                      </a:lnTo>
                      <a:lnTo>
                        <a:pt x="906" y="246"/>
                      </a:lnTo>
                      <a:lnTo>
                        <a:pt x="918" y="246"/>
                      </a:lnTo>
                      <a:lnTo>
                        <a:pt x="930" y="246"/>
                      </a:lnTo>
                      <a:lnTo>
                        <a:pt x="942" y="246"/>
                      </a:lnTo>
                      <a:lnTo>
                        <a:pt x="942" y="402"/>
                      </a:lnTo>
                      <a:lnTo>
                        <a:pt x="930" y="402"/>
                      </a:lnTo>
                      <a:lnTo>
                        <a:pt x="924" y="402"/>
                      </a:lnTo>
                      <a:lnTo>
                        <a:pt x="906" y="408"/>
                      </a:lnTo>
                      <a:lnTo>
                        <a:pt x="888" y="408"/>
                      </a:lnTo>
                      <a:lnTo>
                        <a:pt x="864" y="408"/>
                      </a:lnTo>
                      <a:lnTo>
                        <a:pt x="840" y="414"/>
                      </a:lnTo>
                      <a:lnTo>
                        <a:pt x="810" y="414"/>
                      </a:lnTo>
                      <a:lnTo>
                        <a:pt x="780" y="420"/>
                      </a:lnTo>
                      <a:lnTo>
                        <a:pt x="750" y="420"/>
                      </a:lnTo>
                      <a:lnTo>
                        <a:pt x="714" y="420"/>
                      </a:lnTo>
                      <a:lnTo>
                        <a:pt x="678" y="426"/>
                      </a:lnTo>
                      <a:lnTo>
                        <a:pt x="636" y="426"/>
                      </a:lnTo>
                      <a:lnTo>
                        <a:pt x="600" y="432"/>
                      </a:lnTo>
                      <a:lnTo>
                        <a:pt x="558" y="432"/>
                      </a:lnTo>
                      <a:lnTo>
                        <a:pt x="516" y="432"/>
                      </a:lnTo>
                      <a:lnTo>
                        <a:pt x="480" y="432"/>
                      </a:lnTo>
                      <a:lnTo>
                        <a:pt x="438" y="432"/>
                      </a:lnTo>
                      <a:lnTo>
                        <a:pt x="396" y="432"/>
                      </a:lnTo>
                      <a:lnTo>
                        <a:pt x="360" y="432"/>
                      </a:lnTo>
                      <a:lnTo>
                        <a:pt x="318" y="426"/>
                      </a:lnTo>
                      <a:lnTo>
                        <a:pt x="282" y="426"/>
                      </a:lnTo>
                      <a:lnTo>
                        <a:pt x="246" y="420"/>
                      </a:lnTo>
                      <a:lnTo>
                        <a:pt x="210" y="414"/>
                      </a:lnTo>
                      <a:lnTo>
                        <a:pt x="180" y="408"/>
                      </a:lnTo>
                      <a:lnTo>
                        <a:pt x="150" y="402"/>
                      </a:lnTo>
                      <a:lnTo>
                        <a:pt x="126" y="390"/>
                      </a:lnTo>
                      <a:lnTo>
                        <a:pt x="102" y="384"/>
                      </a:lnTo>
                      <a:lnTo>
                        <a:pt x="84" y="372"/>
                      </a:lnTo>
                      <a:lnTo>
                        <a:pt x="66" y="360"/>
                      </a:lnTo>
                      <a:lnTo>
                        <a:pt x="54" y="342"/>
                      </a:lnTo>
                      <a:lnTo>
                        <a:pt x="42" y="330"/>
                      </a:lnTo>
                      <a:lnTo>
                        <a:pt x="30" y="282"/>
                      </a:lnTo>
                      <a:lnTo>
                        <a:pt x="24" y="228"/>
                      </a:lnTo>
                      <a:lnTo>
                        <a:pt x="12" y="162"/>
                      </a:lnTo>
                      <a:lnTo>
                        <a:pt x="6" y="102"/>
                      </a:lnTo>
                      <a:lnTo>
                        <a:pt x="6" y="48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9" name="Freeform 62">
                  <a:extLst>
                    <a:ext uri="{FF2B5EF4-FFF2-40B4-BE49-F238E27FC236}">
                      <a16:creationId xmlns:a16="http://schemas.microsoft.com/office/drawing/2014/main" id="{086C5D00-ED5D-419D-9A76-B01F1EECB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001"/>
                  <a:ext cx="948" cy="234"/>
                </a:xfrm>
                <a:custGeom>
                  <a:avLst/>
                  <a:gdLst>
                    <a:gd name="T0" fmla="*/ 942 w 948"/>
                    <a:gd name="T1" fmla="*/ 228 h 234"/>
                    <a:gd name="T2" fmla="*/ 930 w 948"/>
                    <a:gd name="T3" fmla="*/ 228 h 234"/>
                    <a:gd name="T4" fmla="*/ 906 w 948"/>
                    <a:gd name="T5" fmla="*/ 222 h 234"/>
                    <a:gd name="T6" fmla="*/ 864 w 948"/>
                    <a:gd name="T7" fmla="*/ 222 h 234"/>
                    <a:gd name="T8" fmla="*/ 804 w 948"/>
                    <a:gd name="T9" fmla="*/ 216 h 234"/>
                    <a:gd name="T10" fmla="*/ 738 w 948"/>
                    <a:gd name="T11" fmla="*/ 210 h 234"/>
                    <a:gd name="T12" fmla="*/ 666 w 948"/>
                    <a:gd name="T13" fmla="*/ 204 h 234"/>
                    <a:gd name="T14" fmla="*/ 582 w 948"/>
                    <a:gd name="T15" fmla="*/ 192 h 234"/>
                    <a:gd name="T16" fmla="*/ 498 w 948"/>
                    <a:gd name="T17" fmla="*/ 180 h 234"/>
                    <a:gd name="T18" fmla="*/ 414 w 948"/>
                    <a:gd name="T19" fmla="*/ 168 h 234"/>
                    <a:gd name="T20" fmla="*/ 330 w 948"/>
                    <a:gd name="T21" fmla="*/ 150 h 234"/>
                    <a:gd name="T22" fmla="*/ 252 w 948"/>
                    <a:gd name="T23" fmla="*/ 132 h 234"/>
                    <a:gd name="T24" fmla="*/ 180 w 948"/>
                    <a:gd name="T25" fmla="*/ 108 h 234"/>
                    <a:gd name="T26" fmla="*/ 120 w 948"/>
                    <a:gd name="T27" fmla="*/ 84 h 234"/>
                    <a:gd name="T28" fmla="*/ 66 w 948"/>
                    <a:gd name="T29" fmla="*/ 60 h 234"/>
                    <a:gd name="T30" fmla="*/ 30 w 948"/>
                    <a:gd name="T31" fmla="*/ 30 h 234"/>
                    <a:gd name="T32" fmla="*/ 6 w 948"/>
                    <a:gd name="T33" fmla="*/ 0 h 234"/>
                    <a:gd name="T34" fmla="*/ 12 w 948"/>
                    <a:gd name="T35" fmla="*/ 18 h 234"/>
                    <a:gd name="T36" fmla="*/ 42 w 948"/>
                    <a:gd name="T37" fmla="*/ 54 h 234"/>
                    <a:gd name="T38" fmla="*/ 90 w 948"/>
                    <a:gd name="T39" fmla="*/ 78 h 234"/>
                    <a:gd name="T40" fmla="*/ 144 w 948"/>
                    <a:gd name="T41" fmla="*/ 102 h 234"/>
                    <a:gd name="T42" fmla="*/ 216 w 948"/>
                    <a:gd name="T43" fmla="*/ 126 h 234"/>
                    <a:gd name="T44" fmla="*/ 294 w 948"/>
                    <a:gd name="T45" fmla="*/ 144 h 234"/>
                    <a:gd name="T46" fmla="*/ 372 w 948"/>
                    <a:gd name="T47" fmla="*/ 162 h 234"/>
                    <a:gd name="T48" fmla="*/ 456 w 948"/>
                    <a:gd name="T49" fmla="*/ 180 h 234"/>
                    <a:gd name="T50" fmla="*/ 540 w 948"/>
                    <a:gd name="T51" fmla="*/ 192 h 234"/>
                    <a:gd name="T52" fmla="*/ 624 w 948"/>
                    <a:gd name="T53" fmla="*/ 204 h 234"/>
                    <a:gd name="T54" fmla="*/ 702 w 948"/>
                    <a:gd name="T55" fmla="*/ 210 h 234"/>
                    <a:gd name="T56" fmla="*/ 774 w 948"/>
                    <a:gd name="T57" fmla="*/ 216 h 234"/>
                    <a:gd name="T58" fmla="*/ 834 w 948"/>
                    <a:gd name="T59" fmla="*/ 222 h 234"/>
                    <a:gd name="T60" fmla="*/ 882 w 948"/>
                    <a:gd name="T61" fmla="*/ 228 h 234"/>
                    <a:gd name="T62" fmla="*/ 918 w 948"/>
                    <a:gd name="T63" fmla="*/ 228 h 234"/>
                    <a:gd name="T64" fmla="*/ 942 w 948"/>
                    <a:gd name="T65" fmla="*/ 234 h 234"/>
                    <a:gd name="T66" fmla="*/ 936 w 948"/>
                    <a:gd name="T67" fmla="*/ 228 h 234"/>
                    <a:gd name="T68" fmla="*/ 948 w 948"/>
                    <a:gd name="T69" fmla="*/ 228 h 234"/>
                    <a:gd name="T70" fmla="*/ 948 w 948"/>
                    <a:gd name="T71" fmla="*/ 228 h 2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8"/>
                    <a:gd name="T109" fmla="*/ 0 h 234"/>
                    <a:gd name="T110" fmla="*/ 948 w 948"/>
                    <a:gd name="T111" fmla="*/ 234 h 2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8" h="234">
                      <a:moveTo>
                        <a:pt x="948" y="228"/>
                      </a:moveTo>
                      <a:lnTo>
                        <a:pt x="942" y="228"/>
                      </a:lnTo>
                      <a:lnTo>
                        <a:pt x="930" y="228"/>
                      </a:lnTo>
                      <a:lnTo>
                        <a:pt x="918" y="222"/>
                      </a:lnTo>
                      <a:lnTo>
                        <a:pt x="906" y="222"/>
                      </a:lnTo>
                      <a:lnTo>
                        <a:pt x="882" y="222"/>
                      </a:lnTo>
                      <a:lnTo>
                        <a:pt x="864" y="222"/>
                      </a:lnTo>
                      <a:lnTo>
                        <a:pt x="834" y="216"/>
                      </a:lnTo>
                      <a:lnTo>
                        <a:pt x="804" y="216"/>
                      </a:lnTo>
                      <a:lnTo>
                        <a:pt x="774" y="210"/>
                      </a:lnTo>
                      <a:lnTo>
                        <a:pt x="738" y="210"/>
                      </a:lnTo>
                      <a:lnTo>
                        <a:pt x="702" y="204"/>
                      </a:lnTo>
                      <a:lnTo>
                        <a:pt x="666" y="204"/>
                      </a:lnTo>
                      <a:lnTo>
                        <a:pt x="624" y="198"/>
                      </a:lnTo>
                      <a:lnTo>
                        <a:pt x="582" y="192"/>
                      </a:lnTo>
                      <a:lnTo>
                        <a:pt x="540" y="186"/>
                      </a:lnTo>
                      <a:lnTo>
                        <a:pt x="498" y="180"/>
                      </a:lnTo>
                      <a:lnTo>
                        <a:pt x="456" y="174"/>
                      </a:lnTo>
                      <a:lnTo>
                        <a:pt x="414" y="168"/>
                      </a:lnTo>
                      <a:lnTo>
                        <a:pt x="372" y="156"/>
                      </a:lnTo>
                      <a:lnTo>
                        <a:pt x="330" y="150"/>
                      </a:lnTo>
                      <a:lnTo>
                        <a:pt x="294" y="138"/>
                      </a:lnTo>
                      <a:lnTo>
                        <a:pt x="252" y="132"/>
                      </a:lnTo>
                      <a:lnTo>
                        <a:pt x="216" y="120"/>
                      </a:lnTo>
                      <a:lnTo>
                        <a:pt x="180" y="108"/>
                      </a:lnTo>
                      <a:lnTo>
                        <a:pt x="150" y="96"/>
                      </a:lnTo>
                      <a:lnTo>
                        <a:pt x="120" y="84"/>
                      </a:lnTo>
                      <a:lnTo>
                        <a:pt x="90" y="72"/>
                      </a:lnTo>
                      <a:lnTo>
                        <a:pt x="66" y="60"/>
                      </a:lnTo>
                      <a:lnTo>
                        <a:pt x="48" y="48"/>
                      </a:lnTo>
                      <a:lnTo>
                        <a:pt x="30" y="30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8"/>
                      </a:lnTo>
                      <a:lnTo>
                        <a:pt x="24" y="36"/>
                      </a:lnTo>
                      <a:lnTo>
                        <a:pt x="42" y="54"/>
                      </a:lnTo>
                      <a:lnTo>
                        <a:pt x="60" y="66"/>
                      </a:lnTo>
                      <a:lnTo>
                        <a:pt x="90" y="78"/>
                      </a:lnTo>
                      <a:lnTo>
                        <a:pt x="114" y="90"/>
                      </a:lnTo>
                      <a:lnTo>
                        <a:pt x="144" y="102"/>
                      </a:lnTo>
                      <a:lnTo>
                        <a:pt x="180" y="114"/>
                      </a:lnTo>
                      <a:lnTo>
                        <a:pt x="216" y="126"/>
                      </a:lnTo>
                      <a:lnTo>
                        <a:pt x="252" y="138"/>
                      </a:lnTo>
                      <a:lnTo>
                        <a:pt x="294" y="144"/>
                      </a:lnTo>
                      <a:lnTo>
                        <a:pt x="330" y="156"/>
                      </a:lnTo>
                      <a:lnTo>
                        <a:pt x="372" y="162"/>
                      </a:lnTo>
                      <a:lnTo>
                        <a:pt x="414" y="174"/>
                      </a:lnTo>
                      <a:lnTo>
                        <a:pt x="456" y="180"/>
                      </a:lnTo>
                      <a:lnTo>
                        <a:pt x="498" y="186"/>
                      </a:lnTo>
                      <a:lnTo>
                        <a:pt x="540" y="192"/>
                      </a:lnTo>
                      <a:lnTo>
                        <a:pt x="582" y="198"/>
                      </a:lnTo>
                      <a:lnTo>
                        <a:pt x="624" y="204"/>
                      </a:lnTo>
                      <a:lnTo>
                        <a:pt x="666" y="210"/>
                      </a:lnTo>
                      <a:lnTo>
                        <a:pt x="702" y="210"/>
                      </a:lnTo>
                      <a:lnTo>
                        <a:pt x="738" y="216"/>
                      </a:lnTo>
                      <a:lnTo>
                        <a:pt x="774" y="216"/>
                      </a:lnTo>
                      <a:lnTo>
                        <a:pt x="804" y="222"/>
                      </a:lnTo>
                      <a:lnTo>
                        <a:pt x="834" y="222"/>
                      </a:lnTo>
                      <a:lnTo>
                        <a:pt x="864" y="228"/>
                      </a:lnTo>
                      <a:lnTo>
                        <a:pt x="882" y="228"/>
                      </a:lnTo>
                      <a:lnTo>
                        <a:pt x="906" y="228"/>
                      </a:lnTo>
                      <a:lnTo>
                        <a:pt x="918" y="228"/>
                      </a:lnTo>
                      <a:lnTo>
                        <a:pt x="930" y="234"/>
                      </a:lnTo>
                      <a:lnTo>
                        <a:pt x="942" y="234"/>
                      </a:lnTo>
                      <a:lnTo>
                        <a:pt x="936" y="228"/>
                      </a:lnTo>
                      <a:lnTo>
                        <a:pt x="948" y="228"/>
                      </a:lnTo>
                      <a:lnTo>
                        <a:pt x="942" y="228"/>
                      </a:lnTo>
                      <a:lnTo>
                        <a:pt x="948" y="2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0" name="Freeform 63">
                  <a:extLst>
                    <a:ext uri="{FF2B5EF4-FFF2-40B4-BE49-F238E27FC236}">
                      <a16:creationId xmlns:a16="http://schemas.microsoft.com/office/drawing/2014/main" id="{2CD0A8FD-0BA2-484E-BC69-3D8DDD1C6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2229"/>
                  <a:ext cx="12" cy="156"/>
                </a:xfrm>
                <a:custGeom>
                  <a:avLst/>
                  <a:gdLst>
                    <a:gd name="T0" fmla="*/ 6 w 12"/>
                    <a:gd name="T1" fmla="*/ 156 h 156"/>
                    <a:gd name="T2" fmla="*/ 12 w 12"/>
                    <a:gd name="T3" fmla="*/ 156 h 156"/>
                    <a:gd name="T4" fmla="*/ 12 w 12"/>
                    <a:gd name="T5" fmla="*/ 0 h 156"/>
                    <a:gd name="T6" fmla="*/ 0 w 12"/>
                    <a:gd name="T7" fmla="*/ 0 h 156"/>
                    <a:gd name="T8" fmla="*/ 0 w 12"/>
                    <a:gd name="T9" fmla="*/ 156 h 156"/>
                    <a:gd name="T10" fmla="*/ 6 w 12"/>
                    <a:gd name="T11" fmla="*/ 150 h 156"/>
                    <a:gd name="T12" fmla="*/ 6 w 12"/>
                    <a:gd name="T13" fmla="*/ 156 h 156"/>
                    <a:gd name="T14" fmla="*/ 12 w 12"/>
                    <a:gd name="T15" fmla="*/ 156 h 156"/>
                    <a:gd name="T16" fmla="*/ 12 w 12"/>
                    <a:gd name="T17" fmla="*/ 156 h 156"/>
                    <a:gd name="T18" fmla="*/ 6 w 12"/>
                    <a:gd name="T19" fmla="*/ 156 h 1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56"/>
                    <a:gd name="T32" fmla="*/ 12 w 12"/>
                    <a:gd name="T33" fmla="*/ 156 h 1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56">
                      <a:moveTo>
                        <a:pt x="6" y="156"/>
                      </a:moveTo>
                      <a:lnTo>
                        <a:pt x="12" y="15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6"/>
                      </a:lnTo>
                      <a:lnTo>
                        <a:pt x="6" y="150"/>
                      </a:lnTo>
                      <a:lnTo>
                        <a:pt x="6" y="156"/>
                      </a:lnTo>
                      <a:lnTo>
                        <a:pt x="12" y="156"/>
                      </a:lnTo>
                      <a:lnTo>
                        <a:pt x="6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1" name="Freeform 64">
                  <a:extLst>
                    <a:ext uri="{FF2B5EF4-FFF2-40B4-BE49-F238E27FC236}">
                      <a16:creationId xmlns:a16="http://schemas.microsoft.com/office/drawing/2014/main" id="{7105B00D-CF84-4DFA-ADB2-7792AE5AB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5" y="2307"/>
                  <a:ext cx="900" cy="114"/>
                </a:xfrm>
                <a:custGeom>
                  <a:avLst/>
                  <a:gdLst>
                    <a:gd name="T0" fmla="*/ 0 w 900"/>
                    <a:gd name="T1" fmla="*/ 6 h 114"/>
                    <a:gd name="T2" fmla="*/ 24 w 900"/>
                    <a:gd name="T3" fmla="*/ 36 h 114"/>
                    <a:gd name="T4" fmla="*/ 60 w 900"/>
                    <a:gd name="T5" fmla="*/ 60 h 114"/>
                    <a:gd name="T6" fmla="*/ 108 w 900"/>
                    <a:gd name="T7" fmla="*/ 78 h 114"/>
                    <a:gd name="T8" fmla="*/ 168 w 900"/>
                    <a:gd name="T9" fmla="*/ 96 h 114"/>
                    <a:gd name="T10" fmla="*/ 240 w 900"/>
                    <a:gd name="T11" fmla="*/ 102 h 114"/>
                    <a:gd name="T12" fmla="*/ 318 w 900"/>
                    <a:gd name="T13" fmla="*/ 108 h 114"/>
                    <a:gd name="T14" fmla="*/ 396 w 900"/>
                    <a:gd name="T15" fmla="*/ 114 h 114"/>
                    <a:gd name="T16" fmla="*/ 474 w 900"/>
                    <a:gd name="T17" fmla="*/ 114 h 114"/>
                    <a:gd name="T18" fmla="*/ 558 w 900"/>
                    <a:gd name="T19" fmla="*/ 108 h 114"/>
                    <a:gd name="T20" fmla="*/ 636 w 900"/>
                    <a:gd name="T21" fmla="*/ 102 h 114"/>
                    <a:gd name="T22" fmla="*/ 708 w 900"/>
                    <a:gd name="T23" fmla="*/ 102 h 114"/>
                    <a:gd name="T24" fmla="*/ 768 w 900"/>
                    <a:gd name="T25" fmla="*/ 96 h 114"/>
                    <a:gd name="T26" fmla="*/ 822 w 900"/>
                    <a:gd name="T27" fmla="*/ 90 h 114"/>
                    <a:gd name="T28" fmla="*/ 864 w 900"/>
                    <a:gd name="T29" fmla="*/ 84 h 114"/>
                    <a:gd name="T30" fmla="*/ 888 w 900"/>
                    <a:gd name="T31" fmla="*/ 84 h 114"/>
                    <a:gd name="T32" fmla="*/ 900 w 900"/>
                    <a:gd name="T33" fmla="*/ 78 h 114"/>
                    <a:gd name="T34" fmla="*/ 900 w 900"/>
                    <a:gd name="T35" fmla="*/ 72 h 114"/>
                    <a:gd name="T36" fmla="*/ 882 w 900"/>
                    <a:gd name="T37" fmla="*/ 78 h 114"/>
                    <a:gd name="T38" fmla="*/ 846 w 900"/>
                    <a:gd name="T39" fmla="*/ 78 h 114"/>
                    <a:gd name="T40" fmla="*/ 798 w 900"/>
                    <a:gd name="T41" fmla="*/ 84 h 114"/>
                    <a:gd name="T42" fmla="*/ 738 w 900"/>
                    <a:gd name="T43" fmla="*/ 90 h 114"/>
                    <a:gd name="T44" fmla="*/ 672 w 900"/>
                    <a:gd name="T45" fmla="*/ 96 h 114"/>
                    <a:gd name="T46" fmla="*/ 594 w 900"/>
                    <a:gd name="T47" fmla="*/ 102 h 114"/>
                    <a:gd name="T48" fmla="*/ 516 w 900"/>
                    <a:gd name="T49" fmla="*/ 102 h 114"/>
                    <a:gd name="T50" fmla="*/ 438 w 900"/>
                    <a:gd name="T51" fmla="*/ 102 h 114"/>
                    <a:gd name="T52" fmla="*/ 354 w 900"/>
                    <a:gd name="T53" fmla="*/ 102 h 114"/>
                    <a:gd name="T54" fmla="*/ 276 w 900"/>
                    <a:gd name="T55" fmla="*/ 102 h 114"/>
                    <a:gd name="T56" fmla="*/ 204 w 900"/>
                    <a:gd name="T57" fmla="*/ 90 h 114"/>
                    <a:gd name="T58" fmla="*/ 138 w 900"/>
                    <a:gd name="T59" fmla="*/ 84 h 114"/>
                    <a:gd name="T60" fmla="*/ 84 w 900"/>
                    <a:gd name="T61" fmla="*/ 66 h 114"/>
                    <a:gd name="T62" fmla="*/ 42 w 900"/>
                    <a:gd name="T63" fmla="*/ 42 h 114"/>
                    <a:gd name="T64" fmla="*/ 12 w 900"/>
                    <a:gd name="T65" fmla="*/ 18 h 114"/>
                    <a:gd name="T66" fmla="*/ 6 w 900"/>
                    <a:gd name="T67" fmla="*/ 0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00"/>
                    <a:gd name="T103" fmla="*/ 0 h 114"/>
                    <a:gd name="T104" fmla="*/ 900 w 900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00" h="1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24" y="36"/>
                      </a:lnTo>
                      <a:lnTo>
                        <a:pt x="36" y="48"/>
                      </a:lnTo>
                      <a:lnTo>
                        <a:pt x="60" y="60"/>
                      </a:lnTo>
                      <a:lnTo>
                        <a:pt x="84" y="72"/>
                      </a:lnTo>
                      <a:lnTo>
                        <a:pt x="108" y="78"/>
                      </a:lnTo>
                      <a:lnTo>
                        <a:pt x="138" y="90"/>
                      </a:lnTo>
                      <a:lnTo>
                        <a:pt x="168" y="96"/>
                      </a:lnTo>
                      <a:lnTo>
                        <a:pt x="204" y="96"/>
                      </a:lnTo>
                      <a:lnTo>
                        <a:pt x="240" y="102"/>
                      </a:lnTo>
                      <a:lnTo>
                        <a:pt x="276" y="108"/>
                      </a:lnTo>
                      <a:lnTo>
                        <a:pt x="318" y="108"/>
                      </a:lnTo>
                      <a:lnTo>
                        <a:pt x="354" y="108"/>
                      </a:lnTo>
                      <a:lnTo>
                        <a:pt x="396" y="114"/>
                      </a:lnTo>
                      <a:lnTo>
                        <a:pt x="438" y="114"/>
                      </a:lnTo>
                      <a:lnTo>
                        <a:pt x="474" y="114"/>
                      </a:lnTo>
                      <a:lnTo>
                        <a:pt x="516" y="108"/>
                      </a:lnTo>
                      <a:lnTo>
                        <a:pt x="558" y="108"/>
                      </a:lnTo>
                      <a:lnTo>
                        <a:pt x="594" y="108"/>
                      </a:lnTo>
                      <a:lnTo>
                        <a:pt x="636" y="102"/>
                      </a:lnTo>
                      <a:lnTo>
                        <a:pt x="672" y="102"/>
                      </a:lnTo>
                      <a:lnTo>
                        <a:pt x="708" y="102"/>
                      </a:lnTo>
                      <a:lnTo>
                        <a:pt x="738" y="96"/>
                      </a:lnTo>
                      <a:lnTo>
                        <a:pt x="768" y="96"/>
                      </a:lnTo>
                      <a:lnTo>
                        <a:pt x="798" y="90"/>
                      </a:lnTo>
                      <a:lnTo>
                        <a:pt x="822" y="90"/>
                      </a:lnTo>
                      <a:lnTo>
                        <a:pt x="846" y="84"/>
                      </a:lnTo>
                      <a:lnTo>
                        <a:pt x="864" y="84"/>
                      </a:lnTo>
                      <a:lnTo>
                        <a:pt x="882" y="84"/>
                      </a:lnTo>
                      <a:lnTo>
                        <a:pt x="888" y="84"/>
                      </a:lnTo>
                      <a:lnTo>
                        <a:pt x="900" y="78"/>
                      </a:lnTo>
                      <a:lnTo>
                        <a:pt x="900" y="72"/>
                      </a:lnTo>
                      <a:lnTo>
                        <a:pt x="888" y="78"/>
                      </a:lnTo>
                      <a:lnTo>
                        <a:pt x="882" y="78"/>
                      </a:lnTo>
                      <a:lnTo>
                        <a:pt x="864" y="78"/>
                      </a:lnTo>
                      <a:lnTo>
                        <a:pt x="846" y="78"/>
                      </a:lnTo>
                      <a:lnTo>
                        <a:pt x="822" y="84"/>
                      </a:lnTo>
                      <a:lnTo>
                        <a:pt x="798" y="84"/>
                      </a:lnTo>
                      <a:lnTo>
                        <a:pt x="768" y="90"/>
                      </a:lnTo>
                      <a:lnTo>
                        <a:pt x="738" y="90"/>
                      </a:lnTo>
                      <a:lnTo>
                        <a:pt x="708" y="96"/>
                      </a:lnTo>
                      <a:lnTo>
                        <a:pt x="672" y="96"/>
                      </a:lnTo>
                      <a:lnTo>
                        <a:pt x="636" y="96"/>
                      </a:lnTo>
                      <a:lnTo>
                        <a:pt x="594" y="102"/>
                      </a:lnTo>
                      <a:lnTo>
                        <a:pt x="558" y="102"/>
                      </a:lnTo>
                      <a:lnTo>
                        <a:pt x="516" y="102"/>
                      </a:lnTo>
                      <a:lnTo>
                        <a:pt x="474" y="102"/>
                      </a:lnTo>
                      <a:lnTo>
                        <a:pt x="438" y="102"/>
                      </a:lnTo>
                      <a:lnTo>
                        <a:pt x="396" y="102"/>
                      </a:lnTo>
                      <a:lnTo>
                        <a:pt x="354" y="102"/>
                      </a:lnTo>
                      <a:lnTo>
                        <a:pt x="318" y="102"/>
                      </a:lnTo>
                      <a:lnTo>
                        <a:pt x="276" y="102"/>
                      </a:lnTo>
                      <a:lnTo>
                        <a:pt x="240" y="96"/>
                      </a:lnTo>
                      <a:lnTo>
                        <a:pt x="204" y="90"/>
                      </a:lnTo>
                      <a:lnTo>
                        <a:pt x="174" y="90"/>
                      </a:lnTo>
                      <a:lnTo>
                        <a:pt x="138" y="84"/>
                      </a:lnTo>
                      <a:lnTo>
                        <a:pt x="108" y="72"/>
                      </a:lnTo>
                      <a:lnTo>
                        <a:pt x="84" y="66"/>
                      </a:lnTo>
                      <a:lnTo>
                        <a:pt x="60" y="54"/>
                      </a:lnTo>
                      <a:lnTo>
                        <a:pt x="42" y="42"/>
                      </a:lnTo>
                      <a:lnTo>
                        <a:pt x="24" y="30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2" name="Freeform 65">
                  <a:extLst>
                    <a:ext uri="{FF2B5EF4-FFF2-40B4-BE49-F238E27FC236}">
                      <a16:creationId xmlns:a16="http://schemas.microsoft.com/office/drawing/2014/main" id="{23575311-45C0-4EF1-85D8-002256E38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983"/>
                  <a:ext cx="48" cy="330"/>
                </a:xfrm>
                <a:custGeom>
                  <a:avLst/>
                  <a:gdLst>
                    <a:gd name="T0" fmla="*/ 6 w 48"/>
                    <a:gd name="T1" fmla="*/ 18 h 330"/>
                    <a:gd name="T2" fmla="*/ 6 w 48"/>
                    <a:gd name="T3" fmla="*/ 18 h 330"/>
                    <a:gd name="T4" fmla="*/ 6 w 48"/>
                    <a:gd name="T5" fmla="*/ 0 h 330"/>
                    <a:gd name="T6" fmla="*/ 0 w 48"/>
                    <a:gd name="T7" fmla="*/ 12 h 330"/>
                    <a:gd name="T8" fmla="*/ 0 w 48"/>
                    <a:gd name="T9" fmla="*/ 48 h 330"/>
                    <a:gd name="T10" fmla="*/ 6 w 48"/>
                    <a:gd name="T11" fmla="*/ 102 h 330"/>
                    <a:gd name="T12" fmla="*/ 12 w 48"/>
                    <a:gd name="T13" fmla="*/ 162 h 330"/>
                    <a:gd name="T14" fmla="*/ 18 w 48"/>
                    <a:gd name="T15" fmla="*/ 228 h 330"/>
                    <a:gd name="T16" fmla="*/ 30 w 48"/>
                    <a:gd name="T17" fmla="*/ 282 h 330"/>
                    <a:gd name="T18" fmla="*/ 42 w 48"/>
                    <a:gd name="T19" fmla="*/ 330 h 330"/>
                    <a:gd name="T20" fmla="*/ 48 w 48"/>
                    <a:gd name="T21" fmla="*/ 324 h 330"/>
                    <a:gd name="T22" fmla="*/ 36 w 48"/>
                    <a:gd name="T23" fmla="*/ 282 h 330"/>
                    <a:gd name="T24" fmla="*/ 24 w 48"/>
                    <a:gd name="T25" fmla="*/ 228 h 330"/>
                    <a:gd name="T26" fmla="*/ 18 w 48"/>
                    <a:gd name="T27" fmla="*/ 162 h 330"/>
                    <a:gd name="T28" fmla="*/ 12 w 48"/>
                    <a:gd name="T29" fmla="*/ 102 h 330"/>
                    <a:gd name="T30" fmla="*/ 6 w 48"/>
                    <a:gd name="T31" fmla="*/ 48 h 330"/>
                    <a:gd name="T32" fmla="*/ 6 w 48"/>
                    <a:gd name="T33" fmla="*/ 12 h 330"/>
                    <a:gd name="T34" fmla="*/ 0 w 48"/>
                    <a:gd name="T35" fmla="*/ 0 h 330"/>
                    <a:gd name="T36" fmla="*/ 0 w 48"/>
                    <a:gd name="T37" fmla="*/ 18 h 330"/>
                    <a:gd name="T38" fmla="*/ 0 w 48"/>
                    <a:gd name="T39" fmla="*/ 18 h 330"/>
                    <a:gd name="T40" fmla="*/ 0 w 48"/>
                    <a:gd name="T41" fmla="*/ 18 h 330"/>
                    <a:gd name="T42" fmla="*/ 0 w 48"/>
                    <a:gd name="T43" fmla="*/ 18 h 330"/>
                    <a:gd name="T44" fmla="*/ 0 w 48"/>
                    <a:gd name="T45" fmla="*/ 18 h 330"/>
                    <a:gd name="T46" fmla="*/ 6 w 48"/>
                    <a:gd name="T47" fmla="*/ 18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"/>
                    <a:gd name="T73" fmla="*/ 0 h 330"/>
                    <a:gd name="T74" fmla="*/ 48 w 48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" h="330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6" y="102"/>
                      </a:lnTo>
                      <a:lnTo>
                        <a:pt x="12" y="162"/>
                      </a:lnTo>
                      <a:lnTo>
                        <a:pt x="18" y="228"/>
                      </a:lnTo>
                      <a:lnTo>
                        <a:pt x="30" y="282"/>
                      </a:lnTo>
                      <a:lnTo>
                        <a:pt x="42" y="330"/>
                      </a:lnTo>
                      <a:lnTo>
                        <a:pt x="48" y="324"/>
                      </a:lnTo>
                      <a:lnTo>
                        <a:pt x="36" y="282"/>
                      </a:lnTo>
                      <a:lnTo>
                        <a:pt x="24" y="228"/>
                      </a:lnTo>
                      <a:lnTo>
                        <a:pt x="18" y="162"/>
                      </a:lnTo>
                      <a:lnTo>
                        <a:pt x="12" y="102"/>
                      </a:lnTo>
                      <a:lnTo>
                        <a:pt x="6" y="48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3" name="Freeform 66">
                  <a:extLst>
                    <a:ext uri="{FF2B5EF4-FFF2-40B4-BE49-F238E27FC236}">
                      <a16:creationId xmlns:a16="http://schemas.microsoft.com/office/drawing/2014/main" id="{66AE44BF-1D2C-4625-9A52-BFC441A9D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9" y="2319"/>
                  <a:ext cx="1122" cy="126"/>
                </a:xfrm>
                <a:custGeom>
                  <a:avLst/>
                  <a:gdLst>
                    <a:gd name="T0" fmla="*/ 0 w 1122"/>
                    <a:gd name="T1" fmla="*/ 0 h 126"/>
                    <a:gd name="T2" fmla="*/ 6 w 1122"/>
                    <a:gd name="T3" fmla="*/ 6 h 126"/>
                    <a:gd name="T4" fmla="*/ 18 w 1122"/>
                    <a:gd name="T5" fmla="*/ 12 h 126"/>
                    <a:gd name="T6" fmla="*/ 36 w 1122"/>
                    <a:gd name="T7" fmla="*/ 18 h 126"/>
                    <a:gd name="T8" fmla="*/ 60 w 1122"/>
                    <a:gd name="T9" fmla="*/ 30 h 126"/>
                    <a:gd name="T10" fmla="*/ 84 w 1122"/>
                    <a:gd name="T11" fmla="*/ 30 h 126"/>
                    <a:gd name="T12" fmla="*/ 108 w 1122"/>
                    <a:gd name="T13" fmla="*/ 30 h 126"/>
                    <a:gd name="T14" fmla="*/ 138 w 1122"/>
                    <a:gd name="T15" fmla="*/ 18 h 126"/>
                    <a:gd name="T16" fmla="*/ 162 w 1122"/>
                    <a:gd name="T17" fmla="*/ 0 h 126"/>
                    <a:gd name="T18" fmla="*/ 168 w 1122"/>
                    <a:gd name="T19" fmla="*/ 6 h 126"/>
                    <a:gd name="T20" fmla="*/ 174 w 1122"/>
                    <a:gd name="T21" fmla="*/ 18 h 126"/>
                    <a:gd name="T22" fmla="*/ 180 w 1122"/>
                    <a:gd name="T23" fmla="*/ 30 h 126"/>
                    <a:gd name="T24" fmla="*/ 198 w 1122"/>
                    <a:gd name="T25" fmla="*/ 42 h 126"/>
                    <a:gd name="T26" fmla="*/ 210 w 1122"/>
                    <a:gd name="T27" fmla="*/ 54 h 126"/>
                    <a:gd name="T28" fmla="*/ 234 w 1122"/>
                    <a:gd name="T29" fmla="*/ 60 h 126"/>
                    <a:gd name="T30" fmla="*/ 258 w 1122"/>
                    <a:gd name="T31" fmla="*/ 48 h 126"/>
                    <a:gd name="T32" fmla="*/ 282 w 1122"/>
                    <a:gd name="T33" fmla="*/ 24 h 126"/>
                    <a:gd name="T34" fmla="*/ 288 w 1122"/>
                    <a:gd name="T35" fmla="*/ 30 h 126"/>
                    <a:gd name="T36" fmla="*/ 294 w 1122"/>
                    <a:gd name="T37" fmla="*/ 42 h 126"/>
                    <a:gd name="T38" fmla="*/ 306 w 1122"/>
                    <a:gd name="T39" fmla="*/ 54 h 126"/>
                    <a:gd name="T40" fmla="*/ 324 w 1122"/>
                    <a:gd name="T41" fmla="*/ 72 h 126"/>
                    <a:gd name="T42" fmla="*/ 342 w 1122"/>
                    <a:gd name="T43" fmla="*/ 84 h 126"/>
                    <a:gd name="T44" fmla="*/ 360 w 1122"/>
                    <a:gd name="T45" fmla="*/ 84 h 126"/>
                    <a:gd name="T46" fmla="*/ 384 w 1122"/>
                    <a:gd name="T47" fmla="*/ 78 h 126"/>
                    <a:gd name="T48" fmla="*/ 408 w 1122"/>
                    <a:gd name="T49" fmla="*/ 54 h 126"/>
                    <a:gd name="T50" fmla="*/ 408 w 1122"/>
                    <a:gd name="T51" fmla="*/ 54 h 126"/>
                    <a:gd name="T52" fmla="*/ 420 w 1122"/>
                    <a:gd name="T53" fmla="*/ 66 h 126"/>
                    <a:gd name="T54" fmla="*/ 438 w 1122"/>
                    <a:gd name="T55" fmla="*/ 72 h 126"/>
                    <a:gd name="T56" fmla="*/ 456 w 1122"/>
                    <a:gd name="T57" fmla="*/ 84 h 126"/>
                    <a:gd name="T58" fmla="*/ 480 w 1122"/>
                    <a:gd name="T59" fmla="*/ 84 h 126"/>
                    <a:gd name="T60" fmla="*/ 504 w 1122"/>
                    <a:gd name="T61" fmla="*/ 84 h 126"/>
                    <a:gd name="T62" fmla="*/ 528 w 1122"/>
                    <a:gd name="T63" fmla="*/ 72 h 126"/>
                    <a:gd name="T64" fmla="*/ 552 w 1122"/>
                    <a:gd name="T65" fmla="*/ 42 h 126"/>
                    <a:gd name="T66" fmla="*/ 558 w 1122"/>
                    <a:gd name="T67" fmla="*/ 48 h 126"/>
                    <a:gd name="T68" fmla="*/ 564 w 1122"/>
                    <a:gd name="T69" fmla="*/ 48 h 126"/>
                    <a:gd name="T70" fmla="*/ 582 w 1122"/>
                    <a:gd name="T71" fmla="*/ 48 h 126"/>
                    <a:gd name="T72" fmla="*/ 600 w 1122"/>
                    <a:gd name="T73" fmla="*/ 54 h 126"/>
                    <a:gd name="T74" fmla="*/ 624 w 1122"/>
                    <a:gd name="T75" fmla="*/ 60 h 126"/>
                    <a:gd name="T76" fmla="*/ 648 w 1122"/>
                    <a:gd name="T77" fmla="*/ 60 h 126"/>
                    <a:gd name="T78" fmla="*/ 678 w 1122"/>
                    <a:gd name="T79" fmla="*/ 66 h 126"/>
                    <a:gd name="T80" fmla="*/ 708 w 1122"/>
                    <a:gd name="T81" fmla="*/ 66 h 126"/>
                    <a:gd name="T82" fmla="*/ 738 w 1122"/>
                    <a:gd name="T83" fmla="*/ 66 h 126"/>
                    <a:gd name="T84" fmla="*/ 774 w 1122"/>
                    <a:gd name="T85" fmla="*/ 66 h 126"/>
                    <a:gd name="T86" fmla="*/ 804 w 1122"/>
                    <a:gd name="T87" fmla="*/ 66 h 126"/>
                    <a:gd name="T88" fmla="*/ 840 w 1122"/>
                    <a:gd name="T89" fmla="*/ 66 h 126"/>
                    <a:gd name="T90" fmla="*/ 870 w 1122"/>
                    <a:gd name="T91" fmla="*/ 60 h 126"/>
                    <a:gd name="T92" fmla="*/ 894 w 1122"/>
                    <a:gd name="T93" fmla="*/ 48 h 126"/>
                    <a:gd name="T94" fmla="*/ 924 w 1122"/>
                    <a:gd name="T95" fmla="*/ 42 h 126"/>
                    <a:gd name="T96" fmla="*/ 942 w 1122"/>
                    <a:gd name="T97" fmla="*/ 24 h 126"/>
                    <a:gd name="T98" fmla="*/ 948 w 1122"/>
                    <a:gd name="T99" fmla="*/ 30 h 126"/>
                    <a:gd name="T100" fmla="*/ 966 w 1122"/>
                    <a:gd name="T101" fmla="*/ 30 h 126"/>
                    <a:gd name="T102" fmla="*/ 984 w 1122"/>
                    <a:gd name="T103" fmla="*/ 36 h 126"/>
                    <a:gd name="T104" fmla="*/ 1008 w 1122"/>
                    <a:gd name="T105" fmla="*/ 42 h 126"/>
                    <a:gd name="T106" fmla="*/ 1038 w 1122"/>
                    <a:gd name="T107" fmla="*/ 42 h 126"/>
                    <a:gd name="T108" fmla="*/ 1068 w 1122"/>
                    <a:gd name="T109" fmla="*/ 36 h 126"/>
                    <a:gd name="T110" fmla="*/ 1098 w 1122"/>
                    <a:gd name="T111" fmla="*/ 24 h 126"/>
                    <a:gd name="T112" fmla="*/ 1122 w 1122"/>
                    <a:gd name="T113" fmla="*/ 0 h 126"/>
                    <a:gd name="T114" fmla="*/ 0 w 1122"/>
                    <a:gd name="T115" fmla="*/ 126 h 1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22"/>
                    <a:gd name="T175" fmla="*/ 0 h 126"/>
                    <a:gd name="T176" fmla="*/ 1122 w 1122"/>
                    <a:gd name="T177" fmla="*/ 126 h 12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22" h="126">
                      <a:moveTo>
                        <a:pt x="0" y="126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36" y="18"/>
                      </a:lnTo>
                      <a:lnTo>
                        <a:pt x="48" y="24"/>
                      </a:lnTo>
                      <a:lnTo>
                        <a:pt x="60" y="30"/>
                      </a:lnTo>
                      <a:lnTo>
                        <a:pt x="72" y="30"/>
                      </a:lnTo>
                      <a:lnTo>
                        <a:pt x="84" y="30"/>
                      </a:lnTo>
                      <a:lnTo>
                        <a:pt x="96" y="30"/>
                      </a:lnTo>
                      <a:lnTo>
                        <a:pt x="108" y="30"/>
                      </a:lnTo>
                      <a:lnTo>
                        <a:pt x="126" y="24"/>
                      </a:lnTo>
                      <a:lnTo>
                        <a:pt x="138" y="18"/>
                      </a:lnTo>
                      <a:lnTo>
                        <a:pt x="150" y="12"/>
                      </a:lnTo>
                      <a:lnTo>
                        <a:pt x="162" y="0"/>
                      </a:lnTo>
                      <a:lnTo>
                        <a:pt x="168" y="6"/>
                      </a:lnTo>
                      <a:lnTo>
                        <a:pt x="174" y="18"/>
                      </a:lnTo>
                      <a:lnTo>
                        <a:pt x="174" y="24"/>
                      </a:lnTo>
                      <a:lnTo>
                        <a:pt x="180" y="30"/>
                      </a:lnTo>
                      <a:lnTo>
                        <a:pt x="186" y="36"/>
                      </a:lnTo>
                      <a:lnTo>
                        <a:pt x="198" y="42"/>
                      </a:lnTo>
                      <a:lnTo>
                        <a:pt x="204" y="48"/>
                      </a:lnTo>
                      <a:lnTo>
                        <a:pt x="210" y="54"/>
                      </a:lnTo>
                      <a:lnTo>
                        <a:pt x="222" y="60"/>
                      </a:lnTo>
                      <a:lnTo>
                        <a:pt x="234" y="60"/>
                      </a:lnTo>
                      <a:lnTo>
                        <a:pt x="246" y="54"/>
                      </a:lnTo>
                      <a:lnTo>
                        <a:pt x="258" y="48"/>
                      </a:lnTo>
                      <a:lnTo>
                        <a:pt x="270" y="36"/>
                      </a:lnTo>
                      <a:lnTo>
                        <a:pt x="282" y="24"/>
                      </a:lnTo>
                      <a:lnTo>
                        <a:pt x="288" y="30"/>
                      </a:lnTo>
                      <a:lnTo>
                        <a:pt x="288" y="36"/>
                      </a:lnTo>
                      <a:lnTo>
                        <a:pt x="294" y="42"/>
                      </a:lnTo>
                      <a:lnTo>
                        <a:pt x="300" y="48"/>
                      </a:lnTo>
                      <a:lnTo>
                        <a:pt x="306" y="54"/>
                      </a:lnTo>
                      <a:lnTo>
                        <a:pt x="312" y="60"/>
                      </a:lnTo>
                      <a:lnTo>
                        <a:pt x="324" y="72"/>
                      </a:lnTo>
                      <a:lnTo>
                        <a:pt x="330" y="78"/>
                      </a:lnTo>
                      <a:lnTo>
                        <a:pt x="342" y="84"/>
                      </a:lnTo>
                      <a:lnTo>
                        <a:pt x="354" y="84"/>
                      </a:lnTo>
                      <a:lnTo>
                        <a:pt x="360" y="84"/>
                      </a:lnTo>
                      <a:lnTo>
                        <a:pt x="372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408" y="54"/>
                      </a:lnTo>
                      <a:lnTo>
                        <a:pt x="414" y="60"/>
                      </a:lnTo>
                      <a:lnTo>
                        <a:pt x="420" y="66"/>
                      </a:lnTo>
                      <a:lnTo>
                        <a:pt x="426" y="66"/>
                      </a:lnTo>
                      <a:lnTo>
                        <a:pt x="438" y="72"/>
                      </a:lnTo>
                      <a:lnTo>
                        <a:pt x="444" y="78"/>
                      </a:lnTo>
                      <a:lnTo>
                        <a:pt x="456" y="84"/>
                      </a:lnTo>
                      <a:lnTo>
                        <a:pt x="468" y="84"/>
                      </a:lnTo>
                      <a:lnTo>
                        <a:pt x="480" y="84"/>
                      </a:lnTo>
                      <a:lnTo>
                        <a:pt x="492" y="84"/>
                      </a:lnTo>
                      <a:lnTo>
                        <a:pt x="504" y="84"/>
                      </a:lnTo>
                      <a:lnTo>
                        <a:pt x="516" y="78"/>
                      </a:lnTo>
                      <a:lnTo>
                        <a:pt x="528" y="72"/>
                      </a:lnTo>
                      <a:lnTo>
                        <a:pt x="540" y="60"/>
                      </a:lnTo>
                      <a:lnTo>
                        <a:pt x="552" y="42"/>
                      </a:lnTo>
                      <a:lnTo>
                        <a:pt x="558" y="48"/>
                      </a:lnTo>
                      <a:lnTo>
                        <a:pt x="564" y="48"/>
                      </a:lnTo>
                      <a:lnTo>
                        <a:pt x="570" y="48"/>
                      </a:lnTo>
                      <a:lnTo>
                        <a:pt x="582" y="48"/>
                      </a:lnTo>
                      <a:lnTo>
                        <a:pt x="588" y="54"/>
                      </a:lnTo>
                      <a:lnTo>
                        <a:pt x="600" y="54"/>
                      </a:lnTo>
                      <a:lnTo>
                        <a:pt x="612" y="54"/>
                      </a:lnTo>
                      <a:lnTo>
                        <a:pt x="624" y="60"/>
                      </a:lnTo>
                      <a:lnTo>
                        <a:pt x="636" y="60"/>
                      </a:lnTo>
                      <a:lnTo>
                        <a:pt x="648" y="60"/>
                      </a:lnTo>
                      <a:lnTo>
                        <a:pt x="660" y="60"/>
                      </a:lnTo>
                      <a:lnTo>
                        <a:pt x="678" y="66"/>
                      </a:lnTo>
                      <a:lnTo>
                        <a:pt x="690" y="66"/>
                      </a:lnTo>
                      <a:lnTo>
                        <a:pt x="708" y="66"/>
                      </a:lnTo>
                      <a:lnTo>
                        <a:pt x="726" y="66"/>
                      </a:lnTo>
                      <a:lnTo>
                        <a:pt x="738" y="66"/>
                      </a:lnTo>
                      <a:lnTo>
                        <a:pt x="756" y="66"/>
                      </a:lnTo>
                      <a:lnTo>
                        <a:pt x="774" y="66"/>
                      </a:lnTo>
                      <a:lnTo>
                        <a:pt x="792" y="66"/>
                      </a:lnTo>
                      <a:lnTo>
                        <a:pt x="804" y="66"/>
                      </a:lnTo>
                      <a:lnTo>
                        <a:pt x="822" y="66"/>
                      </a:lnTo>
                      <a:lnTo>
                        <a:pt x="840" y="66"/>
                      </a:lnTo>
                      <a:lnTo>
                        <a:pt x="852" y="60"/>
                      </a:lnTo>
                      <a:lnTo>
                        <a:pt x="870" y="60"/>
                      </a:lnTo>
                      <a:lnTo>
                        <a:pt x="882" y="54"/>
                      </a:lnTo>
                      <a:lnTo>
                        <a:pt x="894" y="48"/>
                      </a:lnTo>
                      <a:lnTo>
                        <a:pt x="912" y="48"/>
                      </a:lnTo>
                      <a:lnTo>
                        <a:pt x="924" y="42"/>
                      </a:lnTo>
                      <a:lnTo>
                        <a:pt x="936" y="30"/>
                      </a:lnTo>
                      <a:lnTo>
                        <a:pt x="942" y="24"/>
                      </a:lnTo>
                      <a:lnTo>
                        <a:pt x="948" y="24"/>
                      </a:lnTo>
                      <a:lnTo>
                        <a:pt x="948" y="30"/>
                      </a:lnTo>
                      <a:lnTo>
                        <a:pt x="954" y="30"/>
                      </a:lnTo>
                      <a:lnTo>
                        <a:pt x="966" y="30"/>
                      </a:lnTo>
                      <a:lnTo>
                        <a:pt x="972" y="36"/>
                      </a:lnTo>
                      <a:lnTo>
                        <a:pt x="984" y="36"/>
                      </a:lnTo>
                      <a:lnTo>
                        <a:pt x="996" y="42"/>
                      </a:lnTo>
                      <a:lnTo>
                        <a:pt x="1008" y="42"/>
                      </a:lnTo>
                      <a:lnTo>
                        <a:pt x="1026" y="42"/>
                      </a:lnTo>
                      <a:lnTo>
                        <a:pt x="1038" y="42"/>
                      </a:lnTo>
                      <a:lnTo>
                        <a:pt x="1056" y="42"/>
                      </a:lnTo>
                      <a:lnTo>
                        <a:pt x="1068" y="36"/>
                      </a:lnTo>
                      <a:lnTo>
                        <a:pt x="1080" y="30"/>
                      </a:lnTo>
                      <a:lnTo>
                        <a:pt x="1098" y="24"/>
                      </a:lnTo>
                      <a:lnTo>
                        <a:pt x="1110" y="12"/>
                      </a:lnTo>
                      <a:lnTo>
                        <a:pt x="1122" y="0"/>
                      </a:lnTo>
                      <a:lnTo>
                        <a:pt x="1122" y="114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Freeform 67">
                  <a:extLst>
                    <a:ext uri="{FF2B5EF4-FFF2-40B4-BE49-F238E27FC236}">
                      <a16:creationId xmlns:a16="http://schemas.microsoft.com/office/drawing/2014/main" id="{B218D6DA-8793-4AA0-A22C-E7B0D31E0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9" y="2313"/>
                  <a:ext cx="168" cy="42"/>
                </a:xfrm>
                <a:custGeom>
                  <a:avLst/>
                  <a:gdLst>
                    <a:gd name="T0" fmla="*/ 168 w 168"/>
                    <a:gd name="T1" fmla="*/ 6 h 42"/>
                    <a:gd name="T2" fmla="*/ 162 w 168"/>
                    <a:gd name="T3" fmla="*/ 0 h 42"/>
                    <a:gd name="T4" fmla="*/ 150 w 168"/>
                    <a:gd name="T5" fmla="*/ 12 h 42"/>
                    <a:gd name="T6" fmla="*/ 138 w 168"/>
                    <a:gd name="T7" fmla="*/ 24 h 42"/>
                    <a:gd name="T8" fmla="*/ 120 w 168"/>
                    <a:gd name="T9" fmla="*/ 30 h 42"/>
                    <a:gd name="T10" fmla="*/ 108 w 168"/>
                    <a:gd name="T11" fmla="*/ 36 h 42"/>
                    <a:gd name="T12" fmla="*/ 96 w 168"/>
                    <a:gd name="T13" fmla="*/ 36 h 42"/>
                    <a:gd name="T14" fmla="*/ 84 w 168"/>
                    <a:gd name="T15" fmla="*/ 36 h 42"/>
                    <a:gd name="T16" fmla="*/ 72 w 168"/>
                    <a:gd name="T17" fmla="*/ 36 h 42"/>
                    <a:gd name="T18" fmla="*/ 60 w 168"/>
                    <a:gd name="T19" fmla="*/ 30 h 42"/>
                    <a:gd name="T20" fmla="*/ 48 w 168"/>
                    <a:gd name="T21" fmla="*/ 30 h 42"/>
                    <a:gd name="T22" fmla="*/ 36 w 168"/>
                    <a:gd name="T23" fmla="*/ 24 h 42"/>
                    <a:gd name="T24" fmla="*/ 30 w 168"/>
                    <a:gd name="T25" fmla="*/ 18 h 42"/>
                    <a:gd name="T26" fmla="*/ 18 w 168"/>
                    <a:gd name="T27" fmla="*/ 18 h 42"/>
                    <a:gd name="T28" fmla="*/ 12 w 168"/>
                    <a:gd name="T29" fmla="*/ 12 h 42"/>
                    <a:gd name="T30" fmla="*/ 6 w 168"/>
                    <a:gd name="T31" fmla="*/ 12 h 42"/>
                    <a:gd name="T32" fmla="*/ 6 w 168"/>
                    <a:gd name="T33" fmla="*/ 6 h 42"/>
                    <a:gd name="T34" fmla="*/ 6 w 168"/>
                    <a:gd name="T35" fmla="*/ 6 h 42"/>
                    <a:gd name="T36" fmla="*/ 0 w 168"/>
                    <a:gd name="T37" fmla="*/ 12 h 42"/>
                    <a:gd name="T38" fmla="*/ 0 w 168"/>
                    <a:gd name="T39" fmla="*/ 12 h 42"/>
                    <a:gd name="T40" fmla="*/ 6 w 168"/>
                    <a:gd name="T41" fmla="*/ 12 h 42"/>
                    <a:gd name="T42" fmla="*/ 12 w 168"/>
                    <a:gd name="T43" fmla="*/ 18 h 42"/>
                    <a:gd name="T44" fmla="*/ 18 w 168"/>
                    <a:gd name="T45" fmla="*/ 24 h 42"/>
                    <a:gd name="T46" fmla="*/ 24 w 168"/>
                    <a:gd name="T47" fmla="*/ 24 h 42"/>
                    <a:gd name="T48" fmla="*/ 36 w 168"/>
                    <a:gd name="T49" fmla="*/ 30 h 42"/>
                    <a:gd name="T50" fmla="*/ 42 w 168"/>
                    <a:gd name="T51" fmla="*/ 36 h 42"/>
                    <a:gd name="T52" fmla="*/ 54 w 168"/>
                    <a:gd name="T53" fmla="*/ 36 h 42"/>
                    <a:gd name="T54" fmla="*/ 72 w 168"/>
                    <a:gd name="T55" fmla="*/ 42 h 42"/>
                    <a:gd name="T56" fmla="*/ 84 w 168"/>
                    <a:gd name="T57" fmla="*/ 42 h 42"/>
                    <a:gd name="T58" fmla="*/ 96 w 168"/>
                    <a:gd name="T59" fmla="*/ 42 h 42"/>
                    <a:gd name="T60" fmla="*/ 108 w 168"/>
                    <a:gd name="T61" fmla="*/ 42 h 42"/>
                    <a:gd name="T62" fmla="*/ 126 w 168"/>
                    <a:gd name="T63" fmla="*/ 36 h 42"/>
                    <a:gd name="T64" fmla="*/ 138 w 168"/>
                    <a:gd name="T65" fmla="*/ 30 h 42"/>
                    <a:gd name="T66" fmla="*/ 156 w 168"/>
                    <a:gd name="T67" fmla="*/ 18 h 42"/>
                    <a:gd name="T68" fmla="*/ 168 w 168"/>
                    <a:gd name="T69" fmla="*/ 6 h 42"/>
                    <a:gd name="T70" fmla="*/ 162 w 168"/>
                    <a:gd name="T71" fmla="*/ 6 h 42"/>
                    <a:gd name="T72" fmla="*/ 168 w 168"/>
                    <a:gd name="T73" fmla="*/ 6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8"/>
                    <a:gd name="T112" fmla="*/ 0 h 42"/>
                    <a:gd name="T113" fmla="*/ 168 w 168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8" h="42">
                      <a:moveTo>
                        <a:pt x="168" y="6"/>
                      </a:moveTo>
                      <a:lnTo>
                        <a:pt x="162" y="0"/>
                      </a:lnTo>
                      <a:lnTo>
                        <a:pt x="150" y="12"/>
                      </a:lnTo>
                      <a:lnTo>
                        <a:pt x="138" y="24"/>
                      </a:lnTo>
                      <a:lnTo>
                        <a:pt x="120" y="30"/>
                      </a:lnTo>
                      <a:lnTo>
                        <a:pt x="108" y="36"/>
                      </a:lnTo>
                      <a:lnTo>
                        <a:pt x="96" y="36"/>
                      </a:lnTo>
                      <a:lnTo>
                        <a:pt x="84" y="36"/>
                      </a:lnTo>
                      <a:lnTo>
                        <a:pt x="72" y="36"/>
                      </a:lnTo>
                      <a:lnTo>
                        <a:pt x="60" y="30"/>
                      </a:lnTo>
                      <a:lnTo>
                        <a:pt x="48" y="30"/>
                      </a:lnTo>
                      <a:lnTo>
                        <a:pt x="36" y="24"/>
                      </a:lnTo>
                      <a:lnTo>
                        <a:pt x="30" y="18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8" y="24"/>
                      </a:lnTo>
                      <a:lnTo>
                        <a:pt x="24" y="24"/>
                      </a:lnTo>
                      <a:lnTo>
                        <a:pt x="36" y="30"/>
                      </a:lnTo>
                      <a:lnTo>
                        <a:pt x="42" y="36"/>
                      </a:lnTo>
                      <a:lnTo>
                        <a:pt x="54" y="36"/>
                      </a:lnTo>
                      <a:lnTo>
                        <a:pt x="72" y="42"/>
                      </a:lnTo>
                      <a:lnTo>
                        <a:pt x="84" y="42"/>
                      </a:lnTo>
                      <a:lnTo>
                        <a:pt x="96" y="42"/>
                      </a:lnTo>
                      <a:lnTo>
                        <a:pt x="108" y="42"/>
                      </a:lnTo>
                      <a:lnTo>
                        <a:pt x="126" y="36"/>
                      </a:lnTo>
                      <a:lnTo>
                        <a:pt x="138" y="30"/>
                      </a:lnTo>
                      <a:lnTo>
                        <a:pt x="156" y="18"/>
                      </a:lnTo>
                      <a:lnTo>
                        <a:pt x="168" y="6"/>
                      </a:lnTo>
                      <a:lnTo>
                        <a:pt x="162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5" name="Freeform 68">
                  <a:extLst>
                    <a:ext uri="{FF2B5EF4-FFF2-40B4-BE49-F238E27FC236}">
                      <a16:creationId xmlns:a16="http://schemas.microsoft.com/office/drawing/2014/main" id="{D2283F7F-AC6E-4DE6-845B-E9FD9AC57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1" y="2319"/>
                  <a:ext cx="126" cy="60"/>
                </a:xfrm>
                <a:custGeom>
                  <a:avLst/>
                  <a:gdLst>
                    <a:gd name="T0" fmla="*/ 126 w 126"/>
                    <a:gd name="T1" fmla="*/ 24 h 60"/>
                    <a:gd name="T2" fmla="*/ 120 w 126"/>
                    <a:gd name="T3" fmla="*/ 24 h 60"/>
                    <a:gd name="T4" fmla="*/ 108 w 126"/>
                    <a:gd name="T5" fmla="*/ 36 h 60"/>
                    <a:gd name="T6" fmla="*/ 96 w 126"/>
                    <a:gd name="T7" fmla="*/ 48 h 60"/>
                    <a:gd name="T8" fmla="*/ 84 w 126"/>
                    <a:gd name="T9" fmla="*/ 54 h 60"/>
                    <a:gd name="T10" fmla="*/ 72 w 126"/>
                    <a:gd name="T11" fmla="*/ 54 h 60"/>
                    <a:gd name="T12" fmla="*/ 60 w 126"/>
                    <a:gd name="T13" fmla="*/ 54 h 60"/>
                    <a:gd name="T14" fmla="*/ 54 w 126"/>
                    <a:gd name="T15" fmla="*/ 54 h 60"/>
                    <a:gd name="T16" fmla="*/ 42 w 126"/>
                    <a:gd name="T17" fmla="*/ 48 h 60"/>
                    <a:gd name="T18" fmla="*/ 36 w 126"/>
                    <a:gd name="T19" fmla="*/ 42 h 60"/>
                    <a:gd name="T20" fmla="*/ 30 w 126"/>
                    <a:gd name="T21" fmla="*/ 36 h 60"/>
                    <a:gd name="T22" fmla="*/ 24 w 126"/>
                    <a:gd name="T23" fmla="*/ 30 h 60"/>
                    <a:gd name="T24" fmla="*/ 18 w 126"/>
                    <a:gd name="T25" fmla="*/ 24 h 60"/>
                    <a:gd name="T26" fmla="*/ 12 w 126"/>
                    <a:gd name="T27" fmla="*/ 12 h 60"/>
                    <a:gd name="T28" fmla="*/ 12 w 126"/>
                    <a:gd name="T29" fmla="*/ 6 h 60"/>
                    <a:gd name="T30" fmla="*/ 6 w 126"/>
                    <a:gd name="T31" fmla="*/ 0 h 60"/>
                    <a:gd name="T32" fmla="*/ 6 w 126"/>
                    <a:gd name="T33" fmla="*/ 0 h 60"/>
                    <a:gd name="T34" fmla="*/ 6 w 126"/>
                    <a:gd name="T35" fmla="*/ 0 h 60"/>
                    <a:gd name="T36" fmla="*/ 0 w 126"/>
                    <a:gd name="T37" fmla="*/ 0 h 60"/>
                    <a:gd name="T38" fmla="*/ 0 w 126"/>
                    <a:gd name="T39" fmla="*/ 0 h 60"/>
                    <a:gd name="T40" fmla="*/ 0 w 126"/>
                    <a:gd name="T41" fmla="*/ 6 h 60"/>
                    <a:gd name="T42" fmla="*/ 6 w 126"/>
                    <a:gd name="T43" fmla="*/ 12 h 60"/>
                    <a:gd name="T44" fmla="*/ 6 w 126"/>
                    <a:gd name="T45" fmla="*/ 18 h 60"/>
                    <a:gd name="T46" fmla="*/ 12 w 126"/>
                    <a:gd name="T47" fmla="*/ 24 h 60"/>
                    <a:gd name="T48" fmla="*/ 18 w 126"/>
                    <a:gd name="T49" fmla="*/ 30 h 60"/>
                    <a:gd name="T50" fmla="*/ 24 w 126"/>
                    <a:gd name="T51" fmla="*/ 42 h 60"/>
                    <a:gd name="T52" fmla="*/ 30 w 126"/>
                    <a:gd name="T53" fmla="*/ 48 h 60"/>
                    <a:gd name="T54" fmla="*/ 42 w 126"/>
                    <a:gd name="T55" fmla="*/ 54 h 60"/>
                    <a:gd name="T56" fmla="*/ 48 w 126"/>
                    <a:gd name="T57" fmla="*/ 60 h 60"/>
                    <a:gd name="T58" fmla="*/ 60 w 126"/>
                    <a:gd name="T59" fmla="*/ 60 h 60"/>
                    <a:gd name="T60" fmla="*/ 72 w 126"/>
                    <a:gd name="T61" fmla="*/ 60 h 60"/>
                    <a:gd name="T62" fmla="*/ 84 w 126"/>
                    <a:gd name="T63" fmla="*/ 60 h 60"/>
                    <a:gd name="T64" fmla="*/ 96 w 126"/>
                    <a:gd name="T65" fmla="*/ 48 h 60"/>
                    <a:gd name="T66" fmla="*/ 108 w 126"/>
                    <a:gd name="T67" fmla="*/ 42 h 60"/>
                    <a:gd name="T68" fmla="*/ 126 w 126"/>
                    <a:gd name="T69" fmla="*/ 24 h 60"/>
                    <a:gd name="T70" fmla="*/ 120 w 126"/>
                    <a:gd name="T71" fmla="*/ 24 h 60"/>
                    <a:gd name="T72" fmla="*/ 126 w 126"/>
                    <a:gd name="T73" fmla="*/ 24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6"/>
                    <a:gd name="T112" fmla="*/ 0 h 60"/>
                    <a:gd name="T113" fmla="*/ 126 w 126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6" h="60">
                      <a:moveTo>
                        <a:pt x="126" y="24"/>
                      </a:moveTo>
                      <a:lnTo>
                        <a:pt x="120" y="24"/>
                      </a:lnTo>
                      <a:lnTo>
                        <a:pt x="108" y="36"/>
                      </a:lnTo>
                      <a:lnTo>
                        <a:pt x="96" y="48"/>
                      </a:lnTo>
                      <a:lnTo>
                        <a:pt x="84" y="54"/>
                      </a:lnTo>
                      <a:lnTo>
                        <a:pt x="72" y="54"/>
                      </a:lnTo>
                      <a:lnTo>
                        <a:pt x="60" y="54"/>
                      </a:lnTo>
                      <a:lnTo>
                        <a:pt x="54" y="54"/>
                      </a:lnTo>
                      <a:lnTo>
                        <a:pt x="42" y="48"/>
                      </a:lnTo>
                      <a:lnTo>
                        <a:pt x="36" y="42"/>
                      </a:lnTo>
                      <a:lnTo>
                        <a:pt x="30" y="36"/>
                      </a:lnTo>
                      <a:lnTo>
                        <a:pt x="24" y="30"/>
                      </a:lnTo>
                      <a:lnTo>
                        <a:pt x="18" y="24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42"/>
                      </a:lnTo>
                      <a:lnTo>
                        <a:pt x="30" y="48"/>
                      </a:lnTo>
                      <a:lnTo>
                        <a:pt x="42" y="54"/>
                      </a:lnTo>
                      <a:lnTo>
                        <a:pt x="48" y="60"/>
                      </a:lnTo>
                      <a:lnTo>
                        <a:pt x="60" y="60"/>
                      </a:lnTo>
                      <a:lnTo>
                        <a:pt x="72" y="60"/>
                      </a:lnTo>
                      <a:lnTo>
                        <a:pt x="84" y="60"/>
                      </a:lnTo>
                      <a:lnTo>
                        <a:pt x="96" y="48"/>
                      </a:lnTo>
                      <a:lnTo>
                        <a:pt x="108" y="42"/>
                      </a:lnTo>
                      <a:lnTo>
                        <a:pt x="126" y="24"/>
                      </a:lnTo>
                      <a:lnTo>
                        <a:pt x="120" y="24"/>
                      </a:lnTo>
                      <a:lnTo>
                        <a:pt x="1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Freeform 69">
                  <a:extLst>
                    <a:ext uri="{FF2B5EF4-FFF2-40B4-BE49-F238E27FC236}">
                      <a16:creationId xmlns:a16="http://schemas.microsoft.com/office/drawing/2014/main" id="{BB47C97C-D778-4D6A-AB5F-B5D458E88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1" y="2343"/>
                  <a:ext cx="126" cy="66"/>
                </a:xfrm>
                <a:custGeom>
                  <a:avLst/>
                  <a:gdLst>
                    <a:gd name="T0" fmla="*/ 126 w 126"/>
                    <a:gd name="T1" fmla="*/ 24 h 66"/>
                    <a:gd name="T2" fmla="*/ 120 w 126"/>
                    <a:gd name="T3" fmla="*/ 30 h 66"/>
                    <a:gd name="T4" fmla="*/ 114 w 126"/>
                    <a:gd name="T5" fmla="*/ 42 h 66"/>
                    <a:gd name="T6" fmla="*/ 102 w 126"/>
                    <a:gd name="T7" fmla="*/ 48 h 66"/>
                    <a:gd name="T8" fmla="*/ 90 w 126"/>
                    <a:gd name="T9" fmla="*/ 54 h 66"/>
                    <a:gd name="T10" fmla="*/ 78 w 126"/>
                    <a:gd name="T11" fmla="*/ 60 h 66"/>
                    <a:gd name="T12" fmla="*/ 72 w 126"/>
                    <a:gd name="T13" fmla="*/ 54 h 66"/>
                    <a:gd name="T14" fmla="*/ 60 w 126"/>
                    <a:gd name="T15" fmla="*/ 54 h 66"/>
                    <a:gd name="T16" fmla="*/ 54 w 126"/>
                    <a:gd name="T17" fmla="*/ 48 h 66"/>
                    <a:gd name="T18" fmla="*/ 42 w 126"/>
                    <a:gd name="T19" fmla="*/ 42 h 66"/>
                    <a:gd name="T20" fmla="*/ 36 w 126"/>
                    <a:gd name="T21" fmla="*/ 36 h 66"/>
                    <a:gd name="T22" fmla="*/ 30 w 126"/>
                    <a:gd name="T23" fmla="*/ 30 h 66"/>
                    <a:gd name="T24" fmla="*/ 18 w 126"/>
                    <a:gd name="T25" fmla="*/ 24 h 66"/>
                    <a:gd name="T26" fmla="*/ 18 w 126"/>
                    <a:gd name="T27" fmla="*/ 12 h 66"/>
                    <a:gd name="T28" fmla="*/ 12 w 126"/>
                    <a:gd name="T29" fmla="*/ 6 h 66"/>
                    <a:gd name="T30" fmla="*/ 6 w 126"/>
                    <a:gd name="T31" fmla="*/ 0 h 66"/>
                    <a:gd name="T32" fmla="*/ 6 w 126"/>
                    <a:gd name="T33" fmla="*/ 0 h 66"/>
                    <a:gd name="T34" fmla="*/ 6 w 126"/>
                    <a:gd name="T35" fmla="*/ 0 h 66"/>
                    <a:gd name="T36" fmla="*/ 0 w 126"/>
                    <a:gd name="T37" fmla="*/ 0 h 66"/>
                    <a:gd name="T38" fmla="*/ 0 w 126"/>
                    <a:gd name="T39" fmla="*/ 0 h 66"/>
                    <a:gd name="T40" fmla="*/ 0 w 126"/>
                    <a:gd name="T41" fmla="*/ 6 h 66"/>
                    <a:gd name="T42" fmla="*/ 6 w 126"/>
                    <a:gd name="T43" fmla="*/ 12 h 66"/>
                    <a:gd name="T44" fmla="*/ 12 w 126"/>
                    <a:gd name="T45" fmla="*/ 18 h 66"/>
                    <a:gd name="T46" fmla="*/ 18 w 126"/>
                    <a:gd name="T47" fmla="*/ 24 h 66"/>
                    <a:gd name="T48" fmla="*/ 24 w 126"/>
                    <a:gd name="T49" fmla="*/ 36 h 66"/>
                    <a:gd name="T50" fmla="*/ 30 w 126"/>
                    <a:gd name="T51" fmla="*/ 42 h 66"/>
                    <a:gd name="T52" fmla="*/ 36 w 126"/>
                    <a:gd name="T53" fmla="*/ 48 h 66"/>
                    <a:gd name="T54" fmla="*/ 48 w 126"/>
                    <a:gd name="T55" fmla="*/ 54 h 66"/>
                    <a:gd name="T56" fmla="*/ 60 w 126"/>
                    <a:gd name="T57" fmla="*/ 60 h 66"/>
                    <a:gd name="T58" fmla="*/ 72 w 126"/>
                    <a:gd name="T59" fmla="*/ 60 h 66"/>
                    <a:gd name="T60" fmla="*/ 78 w 126"/>
                    <a:gd name="T61" fmla="*/ 66 h 66"/>
                    <a:gd name="T62" fmla="*/ 90 w 126"/>
                    <a:gd name="T63" fmla="*/ 60 h 66"/>
                    <a:gd name="T64" fmla="*/ 102 w 126"/>
                    <a:gd name="T65" fmla="*/ 54 h 66"/>
                    <a:gd name="T66" fmla="*/ 114 w 126"/>
                    <a:gd name="T67" fmla="*/ 42 h 66"/>
                    <a:gd name="T68" fmla="*/ 126 w 126"/>
                    <a:gd name="T69" fmla="*/ 30 h 66"/>
                    <a:gd name="T70" fmla="*/ 126 w 126"/>
                    <a:gd name="T71" fmla="*/ 30 h 66"/>
                    <a:gd name="T72" fmla="*/ 126 w 126"/>
                    <a:gd name="T73" fmla="*/ 24 h 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6"/>
                    <a:gd name="T112" fmla="*/ 0 h 66"/>
                    <a:gd name="T113" fmla="*/ 126 w 126"/>
                    <a:gd name="T114" fmla="*/ 66 h 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6" h="66">
                      <a:moveTo>
                        <a:pt x="126" y="24"/>
                      </a:moveTo>
                      <a:lnTo>
                        <a:pt x="120" y="30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90" y="54"/>
                      </a:lnTo>
                      <a:lnTo>
                        <a:pt x="78" y="60"/>
                      </a:lnTo>
                      <a:lnTo>
                        <a:pt x="72" y="54"/>
                      </a:lnTo>
                      <a:lnTo>
                        <a:pt x="60" y="54"/>
                      </a:lnTo>
                      <a:lnTo>
                        <a:pt x="54" y="48"/>
                      </a:lnTo>
                      <a:lnTo>
                        <a:pt x="42" y="42"/>
                      </a:lnTo>
                      <a:lnTo>
                        <a:pt x="36" y="36"/>
                      </a:lnTo>
                      <a:lnTo>
                        <a:pt x="30" y="30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8" y="24"/>
                      </a:lnTo>
                      <a:lnTo>
                        <a:pt x="24" y="36"/>
                      </a:lnTo>
                      <a:lnTo>
                        <a:pt x="30" y="42"/>
                      </a:lnTo>
                      <a:lnTo>
                        <a:pt x="36" y="48"/>
                      </a:lnTo>
                      <a:lnTo>
                        <a:pt x="48" y="54"/>
                      </a:lnTo>
                      <a:lnTo>
                        <a:pt x="60" y="60"/>
                      </a:lnTo>
                      <a:lnTo>
                        <a:pt x="72" y="60"/>
                      </a:lnTo>
                      <a:lnTo>
                        <a:pt x="78" y="66"/>
                      </a:lnTo>
                      <a:lnTo>
                        <a:pt x="90" y="60"/>
                      </a:lnTo>
                      <a:lnTo>
                        <a:pt x="102" y="54"/>
                      </a:lnTo>
                      <a:lnTo>
                        <a:pt x="114" y="42"/>
                      </a:lnTo>
                      <a:lnTo>
                        <a:pt x="126" y="30"/>
                      </a:lnTo>
                      <a:lnTo>
                        <a:pt x="1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7" name="Freeform 70">
                  <a:extLst>
                    <a:ext uri="{FF2B5EF4-FFF2-40B4-BE49-F238E27FC236}">
                      <a16:creationId xmlns:a16="http://schemas.microsoft.com/office/drawing/2014/main" id="{C88E77A1-2BB0-4239-BA0C-FD15B1F2F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7" y="2361"/>
                  <a:ext cx="144" cy="48"/>
                </a:xfrm>
                <a:custGeom>
                  <a:avLst/>
                  <a:gdLst>
                    <a:gd name="T0" fmla="*/ 144 w 144"/>
                    <a:gd name="T1" fmla="*/ 0 h 48"/>
                    <a:gd name="T2" fmla="*/ 144 w 144"/>
                    <a:gd name="T3" fmla="*/ 0 h 48"/>
                    <a:gd name="T4" fmla="*/ 132 w 144"/>
                    <a:gd name="T5" fmla="*/ 12 h 48"/>
                    <a:gd name="T6" fmla="*/ 120 w 144"/>
                    <a:gd name="T7" fmla="*/ 24 h 48"/>
                    <a:gd name="T8" fmla="*/ 108 w 144"/>
                    <a:gd name="T9" fmla="*/ 30 h 48"/>
                    <a:gd name="T10" fmla="*/ 96 w 144"/>
                    <a:gd name="T11" fmla="*/ 36 h 48"/>
                    <a:gd name="T12" fmla="*/ 84 w 144"/>
                    <a:gd name="T13" fmla="*/ 42 h 48"/>
                    <a:gd name="T14" fmla="*/ 72 w 144"/>
                    <a:gd name="T15" fmla="*/ 42 h 48"/>
                    <a:gd name="T16" fmla="*/ 60 w 144"/>
                    <a:gd name="T17" fmla="*/ 36 h 48"/>
                    <a:gd name="T18" fmla="*/ 48 w 144"/>
                    <a:gd name="T19" fmla="*/ 36 h 48"/>
                    <a:gd name="T20" fmla="*/ 42 w 144"/>
                    <a:gd name="T21" fmla="*/ 30 h 48"/>
                    <a:gd name="T22" fmla="*/ 30 w 144"/>
                    <a:gd name="T23" fmla="*/ 30 h 48"/>
                    <a:gd name="T24" fmla="*/ 24 w 144"/>
                    <a:gd name="T25" fmla="*/ 24 h 48"/>
                    <a:gd name="T26" fmla="*/ 12 w 144"/>
                    <a:gd name="T27" fmla="*/ 18 h 48"/>
                    <a:gd name="T28" fmla="*/ 12 w 144"/>
                    <a:gd name="T29" fmla="*/ 18 h 48"/>
                    <a:gd name="T30" fmla="*/ 6 w 144"/>
                    <a:gd name="T31" fmla="*/ 12 h 48"/>
                    <a:gd name="T32" fmla="*/ 0 w 144"/>
                    <a:gd name="T33" fmla="*/ 12 h 48"/>
                    <a:gd name="T34" fmla="*/ 0 w 144"/>
                    <a:gd name="T35" fmla="*/ 6 h 48"/>
                    <a:gd name="T36" fmla="*/ 0 w 144"/>
                    <a:gd name="T37" fmla="*/ 12 h 48"/>
                    <a:gd name="T38" fmla="*/ 0 w 144"/>
                    <a:gd name="T39" fmla="*/ 12 h 48"/>
                    <a:gd name="T40" fmla="*/ 0 w 144"/>
                    <a:gd name="T41" fmla="*/ 18 h 48"/>
                    <a:gd name="T42" fmla="*/ 6 w 144"/>
                    <a:gd name="T43" fmla="*/ 18 h 48"/>
                    <a:gd name="T44" fmla="*/ 12 w 144"/>
                    <a:gd name="T45" fmla="*/ 24 h 48"/>
                    <a:gd name="T46" fmla="*/ 18 w 144"/>
                    <a:gd name="T47" fmla="*/ 30 h 48"/>
                    <a:gd name="T48" fmla="*/ 30 w 144"/>
                    <a:gd name="T49" fmla="*/ 36 h 48"/>
                    <a:gd name="T50" fmla="*/ 36 w 144"/>
                    <a:gd name="T51" fmla="*/ 36 h 48"/>
                    <a:gd name="T52" fmla="*/ 48 w 144"/>
                    <a:gd name="T53" fmla="*/ 42 h 48"/>
                    <a:gd name="T54" fmla="*/ 60 w 144"/>
                    <a:gd name="T55" fmla="*/ 42 h 48"/>
                    <a:gd name="T56" fmla="*/ 72 w 144"/>
                    <a:gd name="T57" fmla="*/ 48 h 48"/>
                    <a:gd name="T58" fmla="*/ 84 w 144"/>
                    <a:gd name="T59" fmla="*/ 48 h 48"/>
                    <a:gd name="T60" fmla="*/ 96 w 144"/>
                    <a:gd name="T61" fmla="*/ 42 h 48"/>
                    <a:gd name="T62" fmla="*/ 108 w 144"/>
                    <a:gd name="T63" fmla="*/ 36 h 48"/>
                    <a:gd name="T64" fmla="*/ 120 w 144"/>
                    <a:gd name="T65" fmla="*/ 30 h 48"/>
                    <a:gd name="T66" fmla="*/ 138 w 144"/>
                    <a:gd name="T67" fmla="*/ 18 h 48"/>
                    <a:gd name="T68" fmla="*/ 144 w 144"/>
                    <a:gd name="T69" fmla="*/ 6 h 48"/>
                    <a:gd name="T70" fmla="*/ 144 w 144"/>
                    <a:gd name="T71" fmla="*/ 6 h 48"/>
                    <a:gd name="T72" fmla="*/ 144 w 144"/>
                    <a:gd name="T73" fmla="*/ 0 h 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4"/>
                    <a:gd name="T112" fmla="*/ 0 h 48"/>
                    <a:gd name="T113" fmla="*/ 144 w 144"/>
                    <a:gd name="T114" fmla="*/ 48 h 4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4" h="48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2" y="12"/>
                      </a:lnTo>
                      <a:lnTo>
                        <a:pt x="120" y="24"/>
                      </a:lnTo>
                      <a:lnTo>
                        <a:pt x="108" y="30"/>
                      </a:lnTo>
                      <a:lnTo>
                        <a:pt x="96" y="36"/>
                      </a:lnTo>
                      <a:lnTo>
                        <a:pt x="84" y="42"/>
                      </a:lnTo>
                      <a:lnTo>
                        <a:pt x="72" y="42"/>
                      </a:lnTo>
                      <a:lnTo>
                        <a:pt x="60" y="36"/>
                      </a:lnTo>
                      <a:lnTo>
                        <a:pt x="48" y="36"/>
                      </a:lnTo>
                      <a:lnTo>
                        <a:pt x="42" y="30"/>
                      </a:lnTo>
                      <a:lnTo>
                        <a:pt x="30" y="30"/>
                      </a:lnTo>
                      <a:lnTo>
                        <a:pt x="24" y="24"/>
                      </a:lnTo>
                      <a:lnTo>
                        <a:pt x="12" y="18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30" y="36"/>
                      </a:lnTo>
                      <a:lnTo>
                        <a:pt x="36" y="36"/>
                      </a:lnTo>
                      <a:lnTo>
                        <a:pt x="48" y="42"/>
                      </a:lnTo>
                      <a:lnTo>
                        <a:pt x="60" y="42"/>
                      </a:lnTo>
                      <a:lnTo>
                        <a:pt x="72" y="48"/>
                      </a:lnTo>
                      <a:lnTo>
                        <a:pt x="84" y="48"/>
                      </a:lnTo>
                      <a:lnTo>
                        <a:pt x="96" y="42"/>
                      </a:lnTo>
                      <a:lnTo>
                        <a:pt x="108" y="36"/>
                      </a:lnTo>
                      <a:lnTo>
                        <a:pt x="120" y="30"/>
                      </a:lnTo>
                      <a:lnTo>
                        <a:pt x="138" y="18"/>
                      </a:lnTo>
                      <a:lnTo>
                        <a:pt x="144" y="6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8" name="Freeform 71">
                  <a:extLst>
                    <a:ext uri="{FF2B5EF4-FFF2-40B4-BE49-F238E27FC236}">
                      <a16:creationId xmlns:a16="http://schemas.microsoft.com/office/drawing/2014/main" id="{6E46F956-3BC8-42F2-B63E-EC8D4739F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1" y="2343"/>
                  <a:ext cx="396" cy="48"/>
                </a:xfrm>
                <a:custGeom>
                  <a:avLst/>
                  <a:gdLst>
                    <a:gd name="T0" fmla="*/ 390 w 396"/>
                    <a:gd name="T1" fmla="*/ 0 h 48"/>
                    <a:gd name="T2" fmla="*/ 366 w 396"/>
                    <a:gd name="T3" fmla="*/ 12 h 48"/>
                    <a:gd name="T4" fmla="*/ 342 w 396"/>
                    <a:gd name="T5" fmla="*/ 24 h 48"/>
                    <a:gd name="T6" fmla="*/ 318 w 396"/>
                    <a:gd name="T7" fmla="*/ 30 h 48"/>
                    <a:gd name="T8" fmla="*/ 288 w 396"/>
                    <a:gd name="T9" fmla="*/ 36 h 48"/>
                    <a:gd name="T10" fmla="*/ 252 w 396"/>
                    <a:gd name="T11" fmla="*/ 42 h 48"/>
                    <a:gd name="T12" fmla="*/ 222 w 396"/>
                    <a:gd name="T13" fmla="*/ 42 h 48"/>
                    <a:gd name="T14" fmla="*/ 186 w 396"/>
                    <a:gd name="T15" fmla="*/ 42 h 48"/>
                    <a:gd name="T16" fmla="*/ 156 w 396"/>
                    <a:gd name="T17" fmla="*/ 42 h 48"/>
                    <a:gd name="T18" fmla="*/ 126 w 396"/>
                    <a:gd name="T19" fmla="*/ 36 h 48"/>
                    <a:gd name="T20" fmla="*/ 96 w 396"/>
                    <a:gd name="T21" fmla="*/ 36 h 48"/>
                    <a:gd name="T22" fmla="*/ 72 w 396"/>
                    <a:gd name="T23" fmla="*/ 30 h 48"/>
                    <a:gd name="T24" fmla="*/ 48 w 396"/>
                    <a:gd name="T25" fmla="*/ 24 h 48"/>
                    <a:gd name="T26" fmla="*/ 30 w 396"/>
                    <a:gd name="T27" fmla="*/ 24 h 48"/>
                    <a:gd name="T28" fmla="*/ 12 w 396"/>
                    <a:gd name="T29" fmla="*/ 18 h 48"/>
                    <a:gd name="T30" fmla="*/ 6 w 396"/>
                    <a:gd name="T31" fmla="*/ 18 h 48"/>
                    <a:gd name="T32" fmla="*/ 0 w 396"/>
                    <a:gd name="T33" fmla="*/ 18 h 48"/>
                    <a:gd name="T34" fmla="*/ 0 w 396"/>
                    <a:gd name="T35" fmla="*/ 24 h 48"/>
                    <a:gd name="T36" fmla="*/ 6 w 396"/>
                    <a:gd name="T37" fmla="*/ 24 h 48"/>
                    <a:gd name="T38" fmla="*/ 18 w 396"/>
                    <a:gd name="T39" fmla="*/ 30 h 48"/>
                    <a:gd name="T40" fmla="*/ 36 w 396"/>
                    <a:gd name="T41" fmla="*/ 30 h 48"/>
                    <a:gd name="T42" fmla="*/ 54 w 396"/>
                    <a:gd name="T43" fmla="*/ 36 h 48"/>
                    <a:gd name="T44" fmla="*/ 84 w 396"/>
                    <a:gd name="T45" fmla="*/ 36 h 48"/>
                    <a:gd name="T46" fmla="*/ 108 w 396"/>
                    <a:gd name="T47" fmla="*/ 42 h 48"/>
                    <a:gd name="T48" fmla="*/ 138 w 396"/>
                    <a:gd name="T49" fmla="*/ 42 h 48"/>
                    <a:gd name="T50" fmla="*/ 174 w 396"/>
                    <a:gd name="T51" fmla="*/ 48 h 48"/>
                    <a:gd name="T52" fmla="*/ 204 w 396"/>
                    <a:gd name="T53" fmla="*/ 48 h 48"/>
                    <a:gd name="T54" fmla="*/ 240 w 396"/>
                    <a:gd name="T55" fmla="*/ 48 h 48"/>
                    <a:gd name="T56" fmla="*/ 270 w 396"/>
                    <a:gd name="T57" fmla="*/ 48 h 48"/>
                    <a:gd name="T58" fmla="*/ 300 w 396"/>
                    <a:gd name="T59" fmla="*/ 42 h 48"/>
                    <a:gd name="T60" fmla="*/ 330 w 396"/>
                    <a:gd name="T61" fmla="*/ 36 h 48"/>
                    <a:gd name="T62" fmla="*/ 360 w 396"/>
                    <a:gd name="T63" fmla="*/ 24 h 48"/>
                    <a:gd name="T64" fmla="*/ 384 w 396"/>
                    <a:gd name="T65" fmla="*/ 12 h 48"/>
                    <a:gd name="T66" fmla="*/ 390 w 396"/>
                    <a:gd name="T67" fmla="*/ 6 h 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6"/>
                    <a:gd name="T103" fmla="*/ 0 h 48"/>
                    <a:gd name="T104" fmla="*/ 396 w 396"/>
                    <a:gd name="T105" fmla="*/ 48 h 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6" h="48">
                      <a:moveTo>
                        <a:pt x="396" y="0"/>
                      </a:moveTo>
                      <a:lnTo>
                        <a:pt x="390" y="0"/>
                      </a:lnTo>
                      <a:lnTo>
                        <a:pt x="378" y="6"/>
                      </a:lnTo>
                      <a:lnTo>
                        <a:pt x="366" y="12"/>
                      </a:lnTo>
                      <a:lnTo>
                        <a:pt x="354" y="18"/>
                      </a:lnTo>
                      <a:lnTo>
                        <a:pt x="342" y="24"/>
                      </a:lnTo>
                      <a:lnTo>
                        <a:pt x="330" y="30"/>
                      </a:lnTo>
                      <a:lnTo>
                        <a:pt x="318" y="30"/>
                      </a:lnTo>
                      <a:lnTo>
                        <a:pt x="300" y="36"/>
                      </a:lnTo>
                      <a:lnTo>
                        <a:pt x="288" y="36"/>
                      </a:lnTo>
                      <a:lnTo>
                        <a:pt x="270" y="42"/>
                      </a:lnTo>
                      <a:lnTo>
                        <a:pt x="252" y="42"/>
                      </a:lnTo>
                      <a:lnTo>
                        <a:pt x="240" y="42"/>
                      </a:lnTo>
                      <a:lnTo>
                        <a:pt x="222" y="42"/>
                      </a:lnTo>
                      <a:lnTo>
                        <a:pt x="204" y="42"/>
                      </a:lnTo>
                      <a:lnTo>
                        <a:pt x="186" y="42"/>
                      </a:lnTo>
                      <a:lnTo>
                        <a:pt x="174" y="42"/>
                      </a:lnTo>
                      <a:lnTo>
                        <a:pt x="156" y="42"/>
                      </a:lnTo>
                      <a:lnTo>
                        <a:pt x="138" y="36"/>
                      </a:lnTo>
                      <a:lnTo>
                        <a:pt x="126" y="36"/>
                      </a:lnTo>
                      <a:lnTo>
                        <a:pt x="108" y="36"/>
                      </a:lnTo>
                      <a:lnTo>
                        <a:pt x="96" y="36"/>
                      </a:lnTo>
                      <a:lnTo>
                        <a:pt x="84" y="30"/>
                      </a:lnTo>
                      <a:lnTo>
                        <a:pt x="72" y="30"/>
                      </a:lnTo>
                      <a:lnTo>
                        <a:pt x="60" y="30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30" y="24"/>
                      </a:lnTo>
                      <a:lnTo>
                        <a:pt x="18" y="24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6" y="30"/>
                      </a:lnTo>
                      <a:lnTo>
                        <a:pt x="48" y="30"/>
                      </a:lnTo>
                      <a:lnTo>
                        <a:pt x="54" y="36"/>
                      </a:lnTo>
                      <a:lnTo>
                        <a:pt x="66" y="36"/>
                      </a:lnTo>
                      <a:lnTo>
                        <a:pt x="84" y="36"/>
                      </a:lnTo>
                      <a:lnTo>
                        <a:pt x="96" y="42"/>
                      </a:lnTo>
                      <a:lnTo>
                        <a:pt x="108" y="42"/>
                      </a:lnTo>
                      <a:lnTo>
                        <a:pt x="126" y="42"/>
                      </a:lnTo>
                      <a:lnTo>
                        <a:pt x="138" y="42"/>
                      </a:lnTo>
                      <a:lnTo>
                        <a:pt x="156" y="48"/>
                      </a:lnTo>
                      <a:lnTo>
                        <a:pt x="174" y="48"/>
                      </a:lnTo>
                      <a:lnTo>
                        <a:pt x="186" y="48"/>
                      </a:lnTo>
                      <a:lnTo>
                        <a:pt x="204" y="48"/>
                      </a:lnTo>
                      <a:lnTo>
                        <a:pt x="222" y="48"/>
                      </a:lnTo>
                      <a:lnTo>
                        <a:pt x="240" y="48"/>
                      </a:lnTo>
                      <a:lnTo>
                        <a:pt x="252" y="48"/>
                      </a:lnTo>
                      <a:lnTo>
                        <a:pt x="270" y="48"/>
                      </a:lnTo>
                      <a:lnTo>
                        <a:pt x="288" y="42"/>
                      </a:lnTo>
                      <a:lnTo>
                        <a:pt x="300" y="42"/>
                      </a:lnTo>
                      <a:lnTo>
                        <a:pt x="318" y="36"/>
                      </a:lnTo>
                      <a:lnTo>
                        <a:pt x="330" y="36"/>
                      </a:lnTo>
                      <a:lnTo>
                        <a:pt x="348" y="30"/>
                      </a:lnTo>
                      <a:lnTo>
                        <a:pt x="360" y="24"/>
                      </a:lnTo>
                      <a:lnTo>
                        <a:pt x="372" y="18"/>
                      </a:lnTo>
                      <a:lnTo>
                        <a:pt x="384" y="12"/>
                      </a:lnTo>
                      <a:lnTo>
                        <a:pt x="396" y="6"/>
                      </a:lnTo>
                      <a:lnTo>
                        <a:pt x="390" y="6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9" name="Freeform 72">
                  <a:extLst>
                    <a:ext uri="{FF2B5EF4-FFF2-40B4-BE49-F238E27FC236}">
                      <a16:creationId xmlns:a16="http://schemas.microsoft.com/office/drawing/2014/main" id="{A6AD5C42-E800-41DE-8534-CB62541F7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2313"/>
                  <a:ext cx="180" cy="54"/>
                </a:xfrm>
                <a:custGeom>
                  <a:avLst/>
                  <a:gdLst>
                    <a:gd name="T0" fmla="*/ 174 w 180"/>
                    <a:gd name="T1" fmla="*/ 0 h 54"/>
                    <a:gd name="T2" fmla="*/ 162 w 180"/>
                    <a:gd name="T3" fmla="*/ 18 h 54"/>
                    <a:gd name="T4" fmla="*/ 150 w 180"/>
                    <a:gd name="T5" fmla="*/ 24 h 54"/>
                    <a:gd name="T6" fmla="*/ 138 w 180"/>
                    <a:gd name="T7" fmla="*/ 36 h 54"/>
                    <a:gd name="T8" fmla="*/ 126 w 180"/>
                    <a:gd name="T9" fmla="*/ 42 h 54"/>
                    <a:gd name="T10" fmla="*/ 114 w 180"/>
                    <a:gd name="T11" fmla="*/ 42 h 54"/>
                    <a:gd name="T12" fmla="*/ 96 w 180"/>
                    <a:gd name="T13" fmla="*/ 48 h 54"/>
                    <a:gd name="T14" fmla="*/ 84 w 180"/>
                    <a:gd name="T15" fmla="*/ 48 h 54"/>
                    <a:gd name="T16" fmla="*/ 66 w 180"/>
                    <a:gd name="T17" fmla="*/ 48 h 54"/>
                    <a:gd name="T18" fmla="*/ 54 w 180"/>
                    <a:gd name="T19" fmla="*/ 42 h 54"/>
                    <a:gd name="T20" fmla="*/ 42 w 180"/>
                    <a:gd name="T21" fmla="*/ 42 h 54"/>
                    <a:gd name="T22" fmla="*/ 30 w 180"/>
                    <a:gd name="T23" fmla="*/ 36 h 54"/>
                    <a:gd name="T24" fmla="*/ 24 w 180"/>
                    <a:gd name="T25" fmla="*/ 36 h 54"/>
                    <a:gd name="T26" fmla="*/ 12 w 180"/>
                    <a:gd name="T27" fmla="*/ 30 h 54"/>
                    <a:gd name="T28" fmla="*/ 6 w 180"/>
                    <a:gd name="T29" fmla="*/ 30 h 54"/>
                    <a:gd name="T30" fmla="*/ 6 w 180"/>
                    <a:gd name="T31" fmla="*/ 30 h 54"/>
                    <a:gd name="T32" fmla="*/ 6 w 180"/>
                    <a:gd name="T33" fmla="*/ 30 h 54"/>
                    <a:gd name="T34" fmla="*/ 0 w 180"/>
                    <a:gd name="T35" fmla="*/ 36 h 54"/>
                    <a:gd name="T36" fmla="*/ 0 w 180"/>
                    <a:gd name="T37" fmla="*/ 36 h 54"/>
                    <a:gd name="T38" fmla="*/ 6 w 180"/>
                    <a:gd name="T39" fmla="*/ 36 h 54"/>
                    <a:gd name="T40" fmla="*/ 12 w 180"/>
                    <a:gd name="T41" fmla="*/ 36 h 54"/>
                    <a:gd name="T42" fmla="*/ 24 w 180"/>
                    <a:gd name="T43" fmla="*/ 42 h 54"/>
                    <a:gd name="T44" fmla="*/ 30 w 180"/>
                    <a:gd name="T45" fmla="*/ 42 h 54"/>
                    <a:gd name="T46" fmla="*/ 42 w 180"/>
                    <a:gd name="T47" fmla="*/ 48 h 54"/>
                    <a:gd name="T48" fmla="*/ 54 w 180"/>
                    <a:gd name="T49" fmla="*/ 48 h 54"/>
                    <a:gd name="T50" fmla="*/ 66 w 180"/>
                    <a:gd name="T51" fmla="*/ 54 h 54"/>
                    <a:gd name="T52" fmla="*/ 84 w 180"/>
                    <a:gd name="T53" fmla="*/ 54 h 54"/>
                    <a:gd name="T54" fmla="*/ 96 w 180"/>
                    <a:gd name="T55" fmla="*/ 54 h 54"/>
                    <a:gd name="T56" fmla="*/ 114 w 180"/>
                    <a:gd name="T57" fmla="*/ 48 h 54"/>
                    <a:gd name="T58" fmla="*/ 126 w 180"/>
                    <a:gd name="T59" fmla="*/ 48 h 54"/>
                    <a:gd name="T60" fmla="*/ 144 w 180"/>
                    <a:gd name="T61" fmla="*/ 42 h 54"/>
                    <a:gd name="T62" fmla="*/ 156 w 180"/>
                    <a:gd name="T63" fmla="*/ 30 h 54"/>
                    <a:gd name="T64" fmla="*/ 168 w 180"/>
                    <a:gd name="T65" fmla="*/ 18 h 54"/>
                    <a:gd name="T66" fmla="*/ 180 w 180"/>
                    <a:gd name="T67" fmla="*/ 6 h 54"/>
                    <a:gd name="T68" fmla="*/ 174 w 180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54"/>
                    <a:gd name="T107" fmla="*/ 180 w 180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54">
                      <a:moveTo>
                        <a:pt x="174" y="0"/>
                      </a:moveTo>
                      <a:lnTo>
                        <a:pt x="162" y="18"/>
                      </a:lnTo>
                      <a:lnTo>
                        <a:pt x="150" y="24"/>
                      </a:lnTo>
                      <a:lnTo>
                        <a:pt x="138" y="36"/>
                      </a:lnTo>
                      <a:lnTo>
                        <a:pt x="126" y="42"/>
                      </a:lnTo>
                      <a:lnTo>
                        <a:pt x="114" y="42"/>
                      </a:lnTo>
                      <a:lnTo>
                        <a:pt x="96" y="48"/>
                      </a:lnTo>
                      <a:lnTo>
                        <a:pt x="84" y="48"/>
                      </a:lnTo>
                      <a:lnTo>
                        <a:pt x="66" y="48"/>
                      </a:lnTo>
                      <a:lnTo>
                        <a:pt x="54" y="42"/>
                      </a:lnTo>
                      <a:lnTo>
                        <a:pt x="42" y="42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24" y="42"/>
                      </a:lnTo>
                      <a:lnTo>
                        <a:pt x="30" y="42"/>
                      </a:lnTo>
                      <a:lnTo>
                        <a:pt x="42" y="48"/>
                      </a:lnTo>
                      <a:lnTo>
                        <a:pt x="54" y="48"/>
                      </a:lnTo>
                      <a:lnTo>
                        <a:pt x="66" y="54"/>
                      </a:lnTo>
                      <a:lnTo>
                        <a:pt x="84" y="54"/>
                      </a:lnTo>
                      <a:lnTo>
                        <a:pt x="96" y="54"/>
                      </a:lnTo>
                      <a:lnTo>
                        <a:pt x="114" y="48"/>
                      </a:lnTo>
                      <a:lnTo>
                        <a:pt x="126" y="48"/>
                      </a:lnTo>
                      <a:lnTo>
                        <a:pt x="144" y="42"/>
                      </a:lnTo>
                      <a:lnTo>
                        <a:pt x="156" y="30"/>
                      </a:lnTo>
                      <a:lnTo>
                        <a:pt x="168" y="18"/>
                      </a:lnTo>
                      <a:lnTo>
                        <a:pt x="180" y="6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0" name="Freeform 73">
                  <a:extLst>
                    <a:ext uri="{FF2B5EF4-FFF2-40B4-BE49-F238E27FC236}">
                      <a16:creationId xmlns:a16="http://schemas.microsoft.com/office/drawing/2014/main" id="{C6B8CA8A-E140-4BB7-BAF6-24A987A80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3" y="2127"/>
                  <a:ext cx="78" cy="78"/>
                </a:xfrm>
                <a:custGeom>
                  <a:avLst/>
                  <a:gdLst>
                    <a:gd name="T0" fmla="*/ 42 w 78"/>
                    <a:gd name="T1" fmla="*/ 78 h 78"/>
                    <a:gd name="T2" fmla="*/ 48 w 78"/>
                    <a:gd name="T3" fmla="*/ 78 h 78"/>
                    <a:gd name="T4" fmla="*/ 54 w 78"/>
                    <a:gd name="T5" fmla="*/ 78 h 78"/>
                    <a:gd name="T6" fmla="*/ 60 w 78"/>
                    <a:gd name="T7" fmla="*/ 72 h 78"/>
                    <a:gd name="T8" fmla="*/ 66 w 78"/>
                    <a:gd name="T9" fmla="*/ 66 h 78"/>
                    <a:gd name="T10" fmla="*/ 72 w 78"/>
                    <a:gd name="T11" fmla="*/ 60 h 78"/>
                    <a:gd name="T12" fmla="*/ 78 w 78"/>
                    <a:gd name="T13" fmla="*/ 54 h 78"/>
                    <a:gd name="T14" fmla="*/ 78 w 78"/>
                    <a:gd name="T15" fmla="*/ 48 h 78"/>
                    <a:gd name="T16" fmla="*/ 78 w 78"/>
                    <a:gd name="T17" fmla="*/ 42 h 78"/>
                    <a:gd name="T18" fmla="*/ 78 w 78"/>
                    <a:gd name="T19" fmla="*/ 30 h 78"/>
                    <a:gd name="T20" fmla="*/ 78 w 78"/>
                    <a:gd name="T21" fmla="*/ 24 h 78"/>
                    <a:gd name="T22" fmla="*/ 72 w 78"/>
                    <a:gd name="T23" fmla="*/ 18 h 78"/>
                    <a:gd name="T24" fmla="*/ 66 w 78"/>
                    <a:gd name="T25" fmla="*/ 12 h 78"/>
                    <a:gd name="T26" fmla="*/ 60 w 78"/>
                    <a:gd name="T27" fmla="*/ 6 h 78"/>
                    <a:gd name="T28" fmla="*/ 54 w 78"/>
                    <a:gd name="T29" fmla="*/ 0 h 78"/>
                    <a:gd name="T30" fmla="*/ 48 w 78"/>
                    <a:gd name="T31" fmla="*/ 0 h 78"/>
                    <a:gd name="T32" fmla="*/ 42 w 78"/>
                    <a:gd name="T33" fmla="*/ 0 h 78"/>
                    <a:gd name="T34" fmla="*/ 30 w 78"/>
                    <a:gd name="T35" fmla="*/ 0 h 78"/>
                    <a:gd name="T36" fmla="*/ 24 w 78"/>
                    <a:gd name="T37" fmla="*/ 0 h 78"/>
                    <a:gd name="T38" fmla="*/ 18 w 78"/>
                    <a:gd name="T39" fmla="*/ 6 h 78"/>
                    <a:gd name="T40" fmla="*/ 12 w 78"/>
                    <a:gd name="T41" fmla="*/ 12 h 78"/>
                    <a:gd name="T42" fmla="*/ 6 w 78"/>
                    <a:gd name="T43" fmla="*/ 18 h 78"/>
                    <a:gd name="T44" fmla="*/ 0 w 78"/>
                    <a:gd name="T45" fmla="*/ 24 h 78"/>
                    <a:gd name="T46" fmla="*/ 0 w 78"/>
                    <a:gd name="T47" fmla="*/ 30 h 78"/>
                    <a:gd name="T48" fmla="*/ 0 w 78"/>
                    <a:gd name="T49" fmla="*/ 42 h 78"/>
                    <a:gd name="T50" fmla="*/ 0 w 78"/>
                    <a:gd name="T51" fmla="*/ 48 h 78"/>
                    <a:gd name="T52" fmla="*/ 0 w 78"/>
                    <a:gd name="T53" fmla="*/ 54 h 78"/>
                    <a:gd name="T54" fmla="*/ 6 w 78"/>
                    <a:gd name="T55" fmla="*/ 60 h 78"/>
                    <a:gd name="T56" fmla="*/ 12 w 78"/>
                    <a:gd name="T57" fmla="*/ 66 h 78"/>
                    <a:gd name="T58" fmla="*/ 18 w 78"/>
                    <a:gd name="T59" fmla="*/ 72 h 78"/>
                    <a:gd name="T60" fmla="*/ 24 w 78"/>
                    <a:gd name="T61" fmla="*/ 78 h 78"/>
                    <a:gd name="T62" fmla="*/ 30 w 78"/>
                    <a:gd name="T63" fmla="*/ 78 h 78"/>
                    <a:gd name="T64" fmla="*/ 42 w 78"/>
                    <a:gd name="T65" fmla="*/ 78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8"/>
                    <a:gd name="T101" fmla="*/ 78 w 78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8">
                      <a:moveTo>
                        <a:pt x="42" y="78"/>
                      </a:moveTo>
                      <a:lnTo>
                        <a:pt x="48" y="78"/>
                      </a:lnTo>
                      <a:lnTo>
                        <a:pt x="54" y="78"/>
                      </a:lnTo>
                      <a:lnTo>
                        <a:pt x="60" y="72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78" y="54"/>
                      </a:lnTo>
                      <a:lnTo>
                        <a:pt x="78" y="48"/>
                      </a:lnTo>
                      <a:lnTo>
                        <a:pt x="78" y="42"/>
                      </a:lnTo>
                      <a:lnTo>
                        <a:pt x="78" y="30"/>
                      </a:lnTo>
                      <a:lnTo>
                        <a:pt x="78" y="24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0" y="6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6" y="60"/>
                      </a:lnTo>
                      <a:lnTo>
                        <a:pt x="12" y="66"/>
                      </a:lnTo>
                      <a:lnTo>
                        <a:pt x="18" y="72"/>
                      </a:lnTo>
                      <a:lnTo>
                        <a:pt x="24" y="78"/>
                      </a:lnTo>
                      <a:lnTo>
                        <a:pt x="30" y="78"/>
                      </a:lnTo>
                      <a:lnTo>
                        <a:pt x="42" y="7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1" name="Freeform 74">
                  <a:extLst>
                    <a:ext uri="{FF2B5EF4-FFF2-40B4-BE49-F238E27FC236}">
                      <a16:creationId xmlns:a16="http://schemas.microsoft.com/office/drawing/2014/main" id="{447A4A89-336B-43A0-AD27-BC892DF7E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169"/>
                  <a:ext cx="42" cy="42"/>
                </a:xfrm>
                <a:custGeom>
                  <a:avLst/>
                  <a:gdLst>
                    <a:gd name="T0" fmla="*/ 36 w 42"/>
                    <a:gd name="T1" fmla="*/ 0 h 42"/>
                    <a:gd name="T2" fmla="*/ 36 w 42"/>
                    <a:gd name="T3" fmla="*/ 0 h 42"/>
                    <a:gd name="T4" fmla="*/ 36 w 42"/>
                    <a:gd name="T5" fmla="*/ 6 h 42"/>
                    <a:gd name="T6" fmla="*/ 30 w 42"/>
                    <a:gd name="T7" fmla="*/ 12 h 42"/>
                    <a:gd name="T8" fmla="*/ 30 w 42"/>
                    <a:gd name="T9" fmla="*/ 18 h 42"/>
                    <a:gd name="T10" fmla="*/ 24 w 42"/>
                    <a:gd name="T11" fmla="*/ 24 h 42"/>
                    <a:gd name="T12" fmla="*/ 18 w 42"/>
                    <a:gd name="T13" fmla="*/ 30 h 42"/>
                    <a:gd name="T14" fmla="*/ 12 w 42"/>
                    <a:gd name="T15" fmla="*/ 30 h 42"/>
                    <a:gd name="T16" fmla="*/ 6 w 42"/>
                    <a:gd name="T17" fmla="*/ 36 h 42"/>
                    <a:gd name="T18" fmla="*/ 0 w 42"/>
                    <a:gd name="T19" fmla="*/ 36 h 42"/>
                    <a:gd name="T20" fmla="*/ 0 w 42"/>
                    <a:gd name="T21" fmla="*/ 42 h 42"/>
                    <a:gd name="T22" fmla="*/ 6 w 42"/>
                    <a:gd name="T23" fmla="*/ 42 h 42"/>
                    <a:gd name="T24" fmla="*/ 12 w 42"/>
                    <a:gd name="T25" fmla="*/ 36 h 42"/>
                    <a:gd name="T26" fmla="*/ 24 w 42"/>
                    <a:gd name="T27" fmla="*/ 36 h 42"/>
                    <a:gd name="T28" fmla="*/ 30 w 42"/>
                    <a:gd name="T29" fmla="*/ 30 h 42"/>
                    <a:gd name="T30" fmla="*/ 36 w 42"/>
                    <a:gd name="T31" fmla="*/ 24 h 42"/>
                    <a:gd name="T32" fmla="*/ 36 w 42"/>
                    <a:gd name="T33" fmla="*/ 12 h 42"/>
                    <a:gd name="T34" fmla="*/ 42 w 42"/>
                    <a:gd name="T35" fmla="*/ 6 h 42"/>
                    <a:gd name="T36" fmla="*/ 42 w 42"/>
                    <a:gd name="T37" fmla="*/ 0 h 42"/>
                    <a:gd name="T38" fmla="*/ 42 w 42"/>
                    <a:gd name="T39" fmla="*/ 0 h 42"/>
                    <a:gd name="T40" fmla="*/ 36 w 42"/>
                    <a:gd name="T41" fmla="*/ 0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2"/>
                    <a:gd name="T65" fmla="*/ 42 w 42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2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30" y="12"/>
                      </a:lnTo>
                      <a:lnTo>
                        <a:pt x="30" y="18"/>
                      </a:lnTo>
                      <a:lnTo>
                        <a:pt x="24" y="24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6" y="36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6" y="24"/>
                      </a:lnTo>
                      <a:lnTo>
                        <a:pt x="36" y="12"/>
                      </a:lnTo>
                      <a:lnTo>
                        <a:pt x="42" y="6"/>
                      </a:lnTo>
                      <a:lnTo>
                        <a:pt x="42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2" name="Freeform 75">
                  <a:extLst>
                    <a:ext uri="{FF2B5EF4-FFF2-40B4-BE49-F238E27FC236}">
                      <a16:creationId xmlns:a16="http://schemas.microsoft.com/office/drawing/2014/main" id="{4A7EB498-6864-483E-98B2-FBC6EECD9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121"/>
                  <a:ext cx="42" cy="48"/>
                </a:xfrm>
                <a:custGeom>
                  <a:avLst/>
                  <a:gdLst>
                    <a:gd name="T0" fmla="*/ 0 w 42"/>
                    <a:gd name="T1" fmla="*/ 6 h 48"/>
                    <a:gd name="T2" fmla="*/ 0 w 42"/>
                    <a:gd name="T3" fmla="*/ 6 h 48"/>
                    <a:gd name="T4" fmla="*/ 6 w 42"/>
                    <a:gd name="T5" fmla="*/ 6 h 48"/>
                    <a:gd name="T6" fmla="*/ 12 w 42"/>
                    <a:gd name="T7" fmla="*/ 12 h 48"/>
                    <a:gd name="T8" fmla="*/ 18 w 42"/>
                    <a:gd name="T9" fmla="*/ 12 h 48"/>
                    <a:gd name="T10" fmla="*/ 24 w 42"/>
                    <a:gd name="T11" fmla="*/ 18 h 48"/>
                    <a:gd name="T12" fmla="*/ 30 w 42"/>
                    <a:gd name="T13" fmla="*/ 24 h 48"/>
                    <a:gd name="T14" fmla="*/ 30 w 42"/>
                    <a:gd name="T15" fmla="*/ 30 h 48"/>
                    <a:gd name="T16" fmla="*/ 36 w 42"/>
                    <a:gd name="T17" fmla="*/ 36 h 48"/>
                    <a:gd name="T18" fmla="*/ 36 w 42"/>
                    <a:gd name="T19" fmla="*/ 48 h 48"/>
                    <a:gd name="T20" fmla="*/ 42 w 42"/>
                    <a:gd name="T21" fmla="*/ 48 h 48"/>
                    <a:gd name="T22" fmla="*/ 42 w 42"/>
                    <a:gd name="T23" fmla="*/ 36 h 48"/>
                    <a:gd name="T24" fmla="*/ 36 w 42"/>
                    <a:gd name="T25" fmla="*/ 30 h 48"/>
                    <a:gd name="T26" fmla="*/ 36 w 42"/>
                    <a:gd name="T27" fmla="*/ 18 h 48"/>
                    <a:gd name="T28" fmla="*/ 30 w 42"/>
                    <a:gd name="T29" fmla="*/ 12 h 48"/>
                    <a:gd name="T30" fmla="*/ 24 w 42"/>
                    <a:gd name="T31" fmla="*/ 6 h 48"/>
                    <a:gd name="T32" fmla="*/ 12 w 42"/>
                    <a:gd name="T33" fmla="*/ 6 h 48"/>
                    <a:gd name="T34" fmla="*/ 6 w 42"/>
                    <a:gd name="T35" fmla="*/ 0 h 48"/>
                    <a:gd name="T36" fmla="*/ 0 w 42"/>
                    <a:gd name="T37" fmla="*/ 0 h 48"/>
                    <a:gd name="T38" fmla="*/ 0 w 42"/>
                    <a:gd name="T39" fmla="*/ 0 h 48"/>
                    <a:gd name="T40" fmla="*/ 0 w 42"/>
                    <a:gd name="T41" fmla="*/ 6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48"/>
                    <a:gd name="T65" fmla="*/ 42 w 42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4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30" y="24"/>
                      </a:lnTo>
                      <a:lnTo>
                        <a:pt x="30" y="30"/>
                      </a:lnTo>
                      <a:lnTo>
                        <a:pt x="36" y="36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42" y="36"/>
                      </a:lnTo>
                      <a:lnTo>
                        <a:pt x="36" y="30"/>
                      </a:lnTo>
                      <a:lnTo>
                        <a:pt x="36" y="18"/>
                      </a:lnTo>
                      <a:lnTo>
                        <a:pt x="30" y="12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3" name="Freeform 76">
                  <a:extLst>
                    <a:ext uri="{FF2B5EF4-FFF2-40B4-BE49-F238E27FC236}">
                      <a16:creationId xmlns:a16="http://schemas.microsoft.com/office/drawing/2014/main" id="{8EF89129-E4D4-4416-9F25-9952E35E7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121"/>
                  <a:ext cx="48" cy="48"/>
                </a:xfrm>
                <a:custGeom>
                  <a:avLst/>
                  <a:gdLst>
                    <a:gd name="T0" fmla="*/ 6 w 48"/>
                    <a:gd name="T1" fmla="*/ 48 h 48"/>
                    <a:gd name="T2" fmla="*/ 6 w 48"/>
                    <a:gd name="T3" fmla="*/ 48 h 48"/>
                    <a:gd name="T4" fmla="*/ 6 w 48"/>
                    <a:gd name="T5" fmla="*/ 36 h 48"/>
                    <a:gd name="T6" fmla="*/ 12 w 48"/>
                    <a:gd name="T7" fmla="*/ 30 h 48"/>
                    <a:gd name="T8" fmla="*/ 12 w 48"/>
                    <a:gd name="T9" fmla="*/ 24 h 48"/>
                    <a:gd name="T10" fmla="*/ 18 w 48"/>
                    <a:gd name="T11" fmla="*/ 18 h 48"/>
                    <a:gd name="T12" fmla="*/ 24 w 48"/>
                    <a:gd name="T13" fmla="*/ 12 h 48"/>
                    <a:gd name="T14" fmla="*/ 30 w 48"/>
                    <a:gd name="T15" fmla="*/ 12 h 48"/>
                    <a:gd name="T16" fmla="*/ 36 w 48"/>
                    <a:gd name="T17" fmla="*/ 6 h 48"/>
                    <a:gd name="T18" fmla="*/ 48 w 48"/>
                    <a:gd name="T19" fmla="*/ 6 h 48"/>
                    <a:gd name="T20" fmla="*/ 48 w 48"/>
                    <a:gd name="T21" fmla="*/ 0 h 48"/>
                    <a:gd name="T22" fmla="*/ 36 w 48"/>
                    <a:gd name="T23" fmla="*/ 0 h 48"/>
                    <a:gd name="T24" fmla="*/ 30 w 48"/>
                    <a:gd name="T25" fmla="*/ 6 h 48"/>
                    <a:gd name="T26" fmla="*/ 18 w 48"/>
                    <a:gd name="T27" fmla="*/ 6 h 48"/>
                    <a:gd name="T28" fmla="*/ 12 w 48"/>
                    <a:gd name="T29" fmla="*/ 12 h 48"/>
                    <a:gd name="T30" fmla="*/ 6 w 48"/>
                    <a:gd name="T31" fmla="*/ 18 h 48"/>
                    <a:gd name="T32" fmla="*/ 6 w 48"/>
                    <a:gd name="T33" fmla="*/ 30 h 48"/>
                    <a:gd name="T34" fmla="*/ 0 w 48"/>
                    <a:gd name="T35" fmla="*/ 36 h 48"/>
                    <a:gd name="T36" fmla="*/ 0 w 48"/>
                    <a:gd name="T37" fmla="*/ 48 h 48"/>
                    <a:gd name="T38" fmla="*/ 0 w 48"/>
                    <a:gd name="T39" fmla="*/ 48 h 48"/>
                    <a:gd name="T40" fmla="*/ 6 w 48"/>
                    <a:gd name="T41" fmla="*/ 48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8"/>
                    <a:gd name="T65" fmla="*/ 48 w 48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8">
                      <a:moveTo>
                        <a:pt x="6" y="48"/>
                      </a:moveTo>
                      <a:lnTo>
                        <a:pt x="6" y="48"/>
                      </a:lnTo>
                      <a:lnTo>
                        <a:pt x="6" y="36"/>
                      </a:lnTo>
                      <a:lnTo>
                        <a:pt x="12" y="30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30" y="12"/>
                      </a:lnTo>
                      <a:lnTo>
                        <a:pt x="36" y="6"/>
                      </a:lnTo>
                      <a:lnTo>
                        <a:pt x="48" y="6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0" y="6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6" y="30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4" name="Freeform 77">
                  <a:extLst>
                    <a:ext uri="{FF2B5EF4-FFF2-40B4-BE49-F238E27FC236}">
                      <a16:creationId xmlns:a16="http://schemas.microsoft.com/office/drawing/2014/main" id="{7868B01D-48F9-467E-9A89-82BE4CDDE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169"/>
                  <a:ext cx="48" cy="42"/>
                </a:xfrm>
                <a:custGeom>
                  <a:avLst/>
                  <a:gdLst>
                    <a:gd name="T0" fmla="*/ 48 w 48"/>
                    <a:gd name="T1" fmla="*/ 36 h 42"/>
                    <a:gd name="T2" fmla="*/ 48 w 48"/>
                    <a:gd name="T3" fmla="*/ 36 h 42"/>
                    <a:gd name="T4" fmla="*/ 36 w 48"/>
                    <a:gd name="T5" fmla="*/ 36 h 42"/>
                    <a:gd name="T6" fmla="*/ 30 w 48"/>
                    <a:gd name="T7" fmla="*/ 30 h 42"/>
                    <a:gd name="T8" fmla="*/ 24 w 48"/>
                    <a:gd name="T9" fmla="*/ 30 h 42"/>
                    <a:gd name="T10" fmla="*/ 18 w 48"/>
                    <a:gd name="T11" fmla="*/ 24 h 42"/>
                    <a:gd name="T12" fmla="*/ 12 w 48"/>
                    <a:gd name="T13" fmla="*/ 18 h 42"/>
                    <a:gd name="T14" fmla="*/ 12 w 48"/>
                    <a:gd name="T15" fmla="*/ 12 h 42"/>
                    <a:gd name="T16" fmla="*/ 6 w 48"/>
                    <a:gd name="T17" fmla="*/ 6 h 42"/>
                    <a:gd name="T18" fmla="*/ 6 w 48"/>
                    <a:gd name="T19" fmla="*/ 0 h 42"/>
                    <a:gd name="T20" fmla="*/ 0 w 48"/>
                    <a:gd name="T21" fmla="*/ 0 h 42"/>
                    <a:gd name="T22" fmla="*/ 0 w 48"/>
                    <a:gd name="T23" fmla="*/ 6 h 42"/>
                    <a:gd name="T24" fmla="*/ 6 w 48"/>
                    <a:gd name="T25" fmla="*/ 12 h 42"/>
                    <a:gd name="T26" fmla="*/ 6 w 48"/>
                    <a:gd name="T27" fmla="*/ 24 h 42"/>
                    <a:gd name="T28" fmla="*/ 12 w 48"/>
                    <a:gd name="T29" fmla="*/ 30 h 42"/>
                    <a:gd name="T30" fmla="*/ 18 w 48"/>
                    <a:gd name="T31" fmla="*/ 36 h 42"/>
                    <a:gd name="T32" fmla="*/ 30 w 48"/>
                    <a:gd name="T33" fmla="*/ 36 h 42"/>
                    <a:gd name="T34" fmla="*/ 36 w 48"/>
                    <a:gd name="T35" fmla="*/ 42 h 42"/>
                    <a:gd name="T36" fmla="*/ 48 w 48"/>
                    <a:gd name="T37" fmla="*/ 42 h 42"/>
                    <a:gd name="T38" fmla="*/ 48 w 48"/>
                    <a:gd name="T39" fmla="*/ 42 h 42"/>
                    <a:gd name="T40" fmla="*/ 48 w 48"/>
                    <a:gd name="T41" fmla="*/ 36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42"/>
                    <a:gd name="T65" fmla="*/ 48 w 48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42">
                      <a:moveTo>
                        <a:pt x="48" y="36"/>
                      </a:moveTo>
                      <a:lnTo>
                        <a:pt x="48" y="36"/>
                      </a:lnTo>
                      <a:lnTo>
                        <a:pt x="36" y="36"/>
                      </a:lnTo>
                      <a:lnTo>
                        <a:pt x="30" y="30"/>
                      </a:lnTo>
                      <a:lnTo>
                        <a:pt x="24" y="30"/>
                      </a:lnTo>
                      <a:lnTo>
                        <a:pt x="18" y="24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30" y="36"/>
                      </a:lnTo>
                      <a:lnTo>
                        <a:pt x="36" y="42"/>
                      </a:lnTo>
                      <a:lnTo>
                        <a:pt x="48" y="42"/>
                      </a:lnTo>
                      <a:lnTo>
                        <a:pt x="48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91" name="Text Box 78">
                <a:extLst>
                  <a:ext uri="{FF2B5EF4-FFF2-40B4-BE49-F238E27FC236}">
                    <a16:creationId xmlns:a16="http://schemas.microsoft.com/office/drawing/2014/main" id="{ED369D16-850D-4CE7-831A-1E1B9B735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" y="3491"/>
                <a:ext cx="2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H</a:t>
                </a:r>
              </a:p>
            </p:txBody>
          </p:sp>
          <p:sp>
            <p:nvSpPr>
              <p:cNvPr id="24592" name="AutoShape 79">
                <a:extLst>
                  <a:ext uri="{FF2B5EF4-FFF2-40B4-BE49-F238E27FC236}">
                    <a16:creationId xmlns:a16="http://schemas.microsoft.com/office/drawing/2014/main" id="{7F22F510-6FF9-4B4C-A0B9-D34324E21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2419"/>
                <a:ext cx="75" cy="39"/>
              </a:xfrm>
              <a:prstGeom prst="roundRect">
                <a:avLst>
                  <a:gd name="adj" fmla="val 18519"/>
                </a:avLst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93" name="Line 80">
                <a:extLst>
                  <a:ext uri="{FF2B5EF4-FFF2-40B4-BE49-F238E27FC236}">
                    <a16:creationId xmlns:a16="http://schemas.microsoft.com/office/drawing/2014/main" id="{4CC21553-0164-4DB7-9C3E-F2A040641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3903"/>
                <a:ext cx="22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Text Box 81">
                <a:extLst>
                  <a:ext uri="{FF2B5EF4-FFF2-40B4-BE49-F238E27FC236}">
                    <a16:creationId xmlns:a16="http://schemas.microsoft.com/office/drawing/2014/main" id="{3496FB1E-5AEA-4FD4-BE6B-0A98F285F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3688"/>
                <a:ext cx="7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/>
                  <a:t>40 miles</a:t>
                </a:r>
              </a:p>
            </p:txBody>
          </p:sp>
          <p:sp>
            <p:nvSpPr>
              <p:cNvPr id="24595" name="Line 82">
                <a:extLst>
                  <a:ext uri="{FF2B5EF4-FFF2-40B4-BE49-F238E27FC236}">
                    <a16:creationId xmlns:a16="http://schemas.microsoft.com/office/drawing/2014/main" id="{7A3D3531-7705-44C9-8839-B0264507D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5" y="2919"/>
                <a:ext cx="678" cy="9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Text Box 83">
                <a:extLst>
                  <a:ext uri="{FF2B5EF4-FFF2-40B4-BE49-F238E27FC236}">
                    <a16:creationId xmlns:a16="http://schemas.microsoft.com/office/drawing/2014/main" id="{95CBB4F6-0B9A-4D45-A610-5A1638938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7" y="3424"/>
                <a:ext cx="7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/>
                  <a:t>24 miles</a:t>
                </a:r>
              </a:p>
            </p:txBody>
          </p:sp>
          <p:sp>
            <p:nvSpPr>
              <p:cNvPr id="24597" name="Text Box 84">
                <a:extLst>
                  <a:ext uri="{FF2B5EF4-FFF2-40B4-BE49-F238E27FC236}">
                    <a16:creationId xmlns:a16="http://schemas.microsoft.com/office/drawing/2014/main" id="{62525F17-B12B-43F2-9584-86B274103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7" y="3791"/>
                <a:ext cx="2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24598" name="Line 85">
                <a:extLst>
                  <a:ext uri="{FF2B5EF4-FFF2-40B4-BE49-F238E27FC236}">
                    <a16:creationId xmlns:a16="http://schemas.microsoft.com/office/drawing/2014/main" id="{22EBA241-3E9E-418C-9380-373B70713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9" y="2919"/>
                <a:ext cx="2970" cy="9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Text Box 86">
                <a:extLst>
                  <a:ext uri="{FF2B5EF4-FFF2-40B4-BE49-F238E27FC236}">
                    <a16:creationId xmlns:a16="http://schemas.microsoft.com/office/drawing/2014/main" id="{9EF8ECA6-0122-44BC-B108-ABEA39F09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1" y="2633"/>
                <a:ext cx="2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L</a:t>
                </a:r>
              </a:p>
            </p:txBody>
          </p:sp>
          <p:sp>
            <p:nvSpPr>
              <p:cNvPr id="24600" name="Text Box 87">
                <a:extLst>
                  <a:ext uri="{FF2B5EF4-FFF2-40B4-BE49-F238E27FC236}">
                    <a16:creationId xmlns:a16="http://schemas.microsoft.com/office/drawing/2014/main" id="{A5E1107A-560C-47AB-8A46-EC37ED830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4" y="3200"/>
                <a:ext cx="7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/>
                  <a:t>57 miles</a:t>
                </a:r>
              </a:p>
            </p:txBody>
          </p:sp>
        </p:grpSp>
        <p:sp>
          <p:nvSpPr>
            <p:cNvPr id="24586" name="Text Box 88">
              <a:extLst>
                <a:ext uri="{FF2B5EF4-FFF2-40B4-BE49-F238E27FC236}">
                  <a16:creationId xmlns:a16="http://schemas.microsoft.com/office/drawing/2014/main" id="{DEB0641F-4240-4FA0-9079-C6B5C000D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" y="3704"/>
              <a:ext cx="2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>
                  <a:solidFill>
                    <a:schemeClr val="accent2"/>
                  </a:solidFill>
                </a:rPr>
                <a:t>A</a:t>
              </a:r>
            </a:p>
          </p:txBody>
        </p:sp>
      </p:grpSp>
      <p:graphicFrame>
        <p:nvGraphicFramePr>
          <p:cNvPr id="11353" name="Object 2">
            <a:extLst>
              <a:ext uri="{FF2B5EF4-FFF2-40B4-BE49-F238E27FC236}">
                <a16:creationId xmlns:a16="http://schemas.microsoft.com/office/drawing/2014/main" id="{AAA11439-D694-4543-AF25-9197150AD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738" y="3317875"/>
          <a:ext cx="22463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19040" progId="Equation.DSMT4">
                  <p:embed/>
                </p:oleObj>
              </mc:Choice>
              <mc:Fallback>
                <p:oleObj name="Equation" r:id="rId5" imgW="15746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317875"/>
                        <a:ext cx="2246312" cy="59848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4" name="Object 3">
            <a:extLst>
              <a:ext uri="{FF2B5EF4-FFF2-40B4-BE49-F238E27FC236}">
                <a16:creationId xmlns:a16="http://schemas.microsoft.com/office/drawing/2014/main" id="{C53CABDE-1856-41EE-A72B-68A1677CE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875" y="4051300"/>
          <a:ext cx="958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051300"/>
                        <a:ext cx="958850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5" name="Object 4">
            <a:extLst>
              <a:ext uri="{FF2B5EF4-FFF2-40B4-BE49-F238E27FC236}">
                <a16:creationId xmlns:a16="http://schemas.microsoft.com/office/drawing/2014/main" id="{B4729AFE-ADD8-44F1-A617-98029A080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63" y="4495800"/>
          <a:ext cx="2897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840" imgH="228600" progId="Equation.DSMT4">
                  <p:embed/>
                </p:oleObj>
              </mc:Choice>
              <mc:Fallback>
                <p:oleObj name="Equation" r:id="rId9" imgW="20318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495800"/>
                        <a:ext cx="2897187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Box 91">
            <a:extLst>
              <a:ext uri="{FF2B5EF4-FFF2-40B4-BE49-F238E27FC236}">
                <a16:creationId xmlns:a16="http://schemas.microsoft.com/office/drawing/2014/main" id="{CBB7D453-010B-4BBD-991B-72EC674E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6063"/>
            <a:ext cx="433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Exam Type Questions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9" name="Group 5">
            <a:extLst>
              <a:ext uri="{FF2B5EF4-FFF2-40B4-BE49-F238E27FC236}">
                <a16:creationId xmlns:a16="http://schemas.microsoft.com/office/drawing/2014/main" id="{1E291EB5-57A6-4B68-AAE5-457420519229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1206500"/>
            <a:ext cx="8769350" cy="4799013"/>
            <a:chOff x="126" y="760"/>
            <a:chExt cx="5524" cy="3023"/>
          </a:xfrm>
        </p:grpSpPr>
        <p:grpSp>
          <p:nvGrpSpPr>
            <p:cNvPr id="25662" name="Group 6">
              <a:extLst>
                <a:ext uri="{FF2B5EF4-FFF2-40B4-BE49-F238E27FC236}">
                  <a16:creationId xmlns:a16="http://schemas.microsoft.com/office/drawing/2014/main" id="{0F536F90-7AFD-4934-B6FC-B125B7C0C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" y="1512"/>
              <a:ext cx="5197" cy="2271"/>
              <a:chOff x="453" y="1512"/>
              <a:chExt cx="5197" cy="2271"/>
            </a:xfrm>
          </p:grpSpPr>
          <p:grpSp>
            <p:nvGrpSpPr>
              <p:cNvPr id="25664" name="Group 7">
                <a:extLst>
                  <a:ext uri="{FF2B5EF4-FFF2-40B4-BE49-F238E27FC236}">
                    <a16:creationId xmlns:a16="http://schemas.microsoft.com/office/drawing/2014/main" id="{8733F607-97DE-440C-8F6E-2465311AAF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4" y="1512"/>
                <a:ext cx="395" cy="2005"/>
                <a:chOff x="804" y="276"/>
                <a:chExt cx="535" cy="2713"/>
              </a:xfrm>
            </p:grpSpPr>
            <p:pic>
              <p:nvPicPr>
                <p:cNvPr id="25667" name="Picture 8" descr="D:\Clip Art\Architecture &amp; Landmarks\World &amp; General (A - C)\Column 11.wmf">
                  <a:extLst>
                    <a:ext uri="{FF2B5EF4-FFF2-40B4-BE49-F238E27FC236}">
                      <a16:creationId xmlns:a16="http://schemas.microsoft.com/office/drawing/2014/main" id="{4C61B1AE-F42D-45F4-92DD-23A08EB215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" y="782"/>
                  <a:ext cx="535" cy="2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68" name="Picture 9" descr="D:\Clip Art\People\Silhouettes (Ma - Z)\Saluting.wmf">
                  <a:extLst>
                    <a:ext uri="{FF2B5EF4-FFF2-40B4-BE49-F238E27FC236}">
                      <a16:creationId xmlns:a16="http://schemas.microsoft.com/office/drawing/2014/main" id="{126B2283-21B9-423F-B1D2-706B0EE91C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" y="276"/>
                  <a:ext cx="195" cy="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665" name="Line 10">
                <a:extLst>
                  <a:ext uri="{FF2B5EF4-FFF2-40B4-BE49-F238E27FC236}">
                    <a16:creationId xmlns:a16="http://schemas.microsoft.com/office/drawing/2014/main" id="{3431982C-5304-48E8-AABD-8642976A5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" y="3512"/>
                <a:ext cx="51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5608" name="Object 6">
                <a:extLst>
                  <a:ext uri="{FF2B5EF4-FFF2-40B4-BE49-F238E27FC236}">
                    <a16:creationId xmlns:a16="http://schemas.microsoft.com/office/drawing/2014/main" id="{F6433ACE-8BFE-40F8-B9F7-3DA00F9E2C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67" y="3330"/>
              <a:ext cx="78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24560" imgH="300600" progId="">
                      <p:embed/>
                    </p:oleObj>
                  </mc:Choice>
                  <mc:Fallback>
                    <p:oleObj name="CorelDRAW" r:id="rId4" imgW="124560" imgH="300600" progId="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" y="3330"/>
                            <a:ext cx="78" cy="1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66" name="Text Box 12">
                <a:extLst>
                  <a:ext uri="{FF2B5EF4-FFF2-40B4-BE49-F238E27FC236}">
                    <a16:creationId xmlns:a16="http://schemas.microsoft.com/office/drawing/2014/main" id="{9B118C7A-4C97-45B1-A488-54B0CEEAA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" y="3492"/>
                <a:ext cx="2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8205" name="Text Box 13">
              <a:extLst>
                <a:ext uri="{FF2B5EF4-FFF2-40B4-BE49-F238E27FC236}">
                  <a16:creationId xmlns:a16="http://schemas.microsoft.com/office/drawing/2014/main" id="{4BAEB159-64D3-4E03-AC24-4407D4C5A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760"/>
              <a:ext cx="5422" cy="583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>
                  <a:cs typeface="Arial" charset="0"/>
                </a:rPr>
                <a:t>The </a:t>
              </a:r>
              <a:r>
                <a:rPr lang="en-GB" sz="1800">
                  <a:solidFill>
                    <a:schemeClr val="accent2"/>
                  </a:solidFill>
                  <a:cs typeface="Arial" charset="0"/>
                </a:rPr>
                <a:t>angle of elevation</a:t>
              </a:r>
              <a:r>
                <a:rPr lang="en-GB" sz="1800">
                  <a:cs typeface="Arial" charset="0"/>
                </a:rPr>
                <a:t> of the </a:t>
              </a:r>
              <a:r>
                <a:rPr lang="en-GB" sz="1800">
                  <a:solidFill>
                    <a:schemeClr val="accent2"/>
                  </a:solidFill>
                  <a:cs typeface="Arial" charset="0"/>
                </a:rPr>
                <a:t>top</a:t>
              </a:r>
              <a:r>
                <a:rPr lang="en-GB" sz="1800">
                  <a:cs typeface="Arial" charset="0"/>
                </a:rPr>
                <a:t> of a column measured from point </a:t>
              </a:r>
              <a:r>
                <a:rPr lang="en-GB" sz="1800">
                  <a:solidFill>
                    <a:schemeClr val="accent2"/>
                  </a:solidFill>
                  <a:cs typeface="Arial" charset="0"/>
                </a:rPr>
                <a:t>A, </a:t>
              </a:r>
              <a:r>
                <a:rPr lang="en-GB" sz="1800">
                  <a:cs typeface="Arial" charset="0"/>
                </a:rPr>
                <a:t>is 20</a:t>
              </a:r>
              <a:r>
                <a:rPr lang="en-GB" sz="1800" baseline="30000">
                  <a:cs typeface="Arial" charset="0"/>
                </a:rPr>
                <a:t>o</a:t>
              </a:r>
              <a:r>
                <a:rPr lang="en-GB" sz="1800">
                  <a:cs typeface="Arial" charset="0"/>
                </a:rPr>
                <a:t>. The </a:t>
              </a:r>
              <a:r>
                <a:rPr lang="en-GB" sz="1800">
                  <a:solidFill>
                    <a:schemeClr val="accent2"/>
                  </a:solidFill>
                  <a:cs typeface="Arial" charset="0"/>
                </a:rPr>
                <a:t>angle of elevation</a:t>
              </a:r>
              <a:r>
                <a:rPr lang="en-GB" sz="1800">
                  <a:cs typeface="Arial" charset="0"/>
                </a:rPr>
                <a:t> of the </a:t>
              </a:r>
              <a:r>
                <a:rPr lang="en-GB" sz="1800">
                  <a:solidFill>
                    <a:schemeClr val="accent2"/>
                  </a:solidFill>
                  <a:cs typeface="Arial" charset="0"/>
                </a:rPr>
                <a:t>top</a:t>
              </a:r>
              <a:r>
                <a:rPr lang="en-GB" sz="1800">
                  <a:cs typeface="Arial" charset="0"/>
                </a:rPr>
                <a:t> of the statue is 25</a:t>
              </a:r>
              <a:r>
                <a:rPr lang="en-GB" sz="1800" baseline="30000">
                  <a:cs typeface="Arial" charset="0"/>
                </a:rPr>
                <a:t>o</a:t>
              </a:r>
              <a:r>
                <a:rPr lang="en-GB" sz="1800">
                  <a:cs typeface="Arial" charset="0"/>
                </a:rPr>
                <a:t>. Find the height of the statue when the measurements are taken 50 m from its base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23F01337-D490-41CE-80DC-A69AC4D1619B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5616575"/>
            <a:ext cx="7073900" cy="369888"/>
            <a:chOff x="691" y="3538"/>
            <a:chExt cx="4456" cy="233"/>
          </a:xfrm>
        </p:grpSpPr>
        <p:sp>
          <p:nvSpPr>
            <p:cNvPr id="25659" name="Text Box 15">
              <a:extLst>
                <a:ext uri="{FF2B5EF4-FFF2-40B4-BE49-F238E27FC236}">
                  <a16:creationId xmlns:a16="http://schemas.microsoft.com/office/drawing/2014/main" id="{16B70EDE-A53A-4608-8C16-15E246554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3538"/>
              <a:ext cx="5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50 m</a:t>
              </a:r>
            </a:p>
          </p:txBody>
        </p:sp>
        <p:sp>
          <p:nvSpPr>
            <p:cNvPr id="25660" name="Line 16">
              <a:extLst>
                <a:ext uri="{FF2B5EF4-FFF2-40B4-BE49-F238E27FC236}">
                  <a16:creationId xmlns:a16="http://schemas.microsoft.com/office/drawing/2014/main" id="{02F866B4-E87A-48F8-9727-AF5FED666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3630"/>
              <a:ext cx="20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17">
              <a:extLst>
                <a:ext uri="{FF2B5EF4-FFF2-40B4-BE49-F238E27FC236}">
                  <a16:creationId xmlns:a16="http://schemas.microsoft.com/office/drawing/2014/main" id="{EEEAF2A0-3960-4096-90F9-1D54D6DEF4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91" y="3643"/>
              <a:ext cx="19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Text Box 18">
            <a:extLst>
              <a:ext uri="{FF2B5EF4-FFF2-40B4-BE49-F238E27FC236}">
                <a16:creationId xmlns:a16="http://schemas.microsoft.com/office/drawing/2014/main" id="{7609DF97-8021-4E47-9CC4-265EDA61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2278063"/>
            <a:ext cx="2671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Angle BCA =</a:t>
            </a:r>
            <a:endParaRPr lang="en-GB" altLang="en-US" sz="1600">
              <a:solidFill>
                <a:schemeClr val="accent2"/>
              </a:solidFill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F9564D2C-1A46-496F-B430-D9B31075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438" y="333851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FF0000"/>
                </a:solidFill>
              </a:rPr>
              <a:t>70</a:t>
            </a:r>
            <a:r>
              <a:rPr lang="en-GB" altLang="en-US" sz="1800" baseline="30000">
                <a:solidFill>
                  <a:srgbClr val="FF0000"/>
                </a:solidFill>
              </a:rPr>
              <a:t>o</a:t>
            </a:r>
            <a:endParaRPr lang="en-GB" altLang="en-US" sz="1800">
              <a:solidFill>
                <a:srgbClr val="FF0000"/>
              </a:solidFill>
            </a:endParaRP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B388BBC5-B43A-48B9-A638-B85D2943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2243138"/>
            <a:ext cx="296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Angle ACT =</a:t>
            </a:r>
            <a:endParaRPr lang="en-GB" altLang="en-US" sz="1600">
              <a:solidFill>
                <a:schemeClr val="accent2"/>
              </a:solidFill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8D247216-03C8-48F2-9080-F94521A6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2233613"/>
            <a:ext cx="2611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Angle ATC =</a:t>
            </a:r>
            <a:endParaRPr lang="en-GB" altLang="en-US" sz="1600">
              <a:solidFill>
                <a:srgbClr val="FF0000"/>
              </a:solidFill>
            </a:endParaRP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C598DCFC-C5F2-4FE6-A79A-DB7FCB8B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814638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</a:rPr>
              <a:t>110</a:t>
            </a:r>
            <a:r>
              <a:rPr lang="en-GB" altLang="en-US" sz="1600" baseline="30000">
                <a:solidFill>
                  <a:srgbClr val="FF0000"/>
                </a:solidFill>
              </a:rPr>
              <a:t>o</a:t>
            </a:r>
            <a:endParaRPr lang="en-GB" altLang="en-US" sz="1600">
              <a:solidFill>
                <a:srgbClr val="FF0000"/>
              </a:solidFill>
            </a:endParaRP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534DD1BB-5F83-49EF-AC96-03A20610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2546350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</a:rPr>
              <a:t>65</a:t>
            </a:r>
            <a:r>
              <a:rPr lang="en-GB" altLang="en-US" sz="1400" baseline="30000">
                <a:solidFill>
                  <a:srgbClr val="FF0000"/>
                </a:solidFill>
              </a:rPr>
              <a:t>o</a:t>
            </a:r>
            <a:endParaRPr lang="en-GB" altLang="en-US" sz="1400">
              <a:solidFill>
                <a:srgbClr val="FF0000"/>
              </a:solidFill>
            </a:endParaRPr>
          </a:p>
        </p:txBody>
      </p:sp>
      <p:graphicFrame>
        <p:nvGraphicFramePr>
          <p:cNvPr id="8216" name="Object 2">
            <a:extLst>
              <a:ext uri="{FF2B5EF4-FFF2-40B4-BE49-F238E27FC236}">
                <a16:creationId xmlns:a16="http://schemas.microsoft.com/office/drawing/2014/main" id="{7AB92E37-FD45-499B-A54A-88856FDE7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7800" y="6118225"/>
          <a:ext cx="13239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406080" progId="Equation.DSMT4">
                  <p:embed/>
                </p:oleObj>
              </mc:Choice>
              <mc:Fallback>
                <p:oleObj name="Equation" r:id="rId6" imgW="95220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6118225"/>
                        <a:ext cx="132397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7" name="Object 3">
            <a:extLst>
              <a:ext uri="{FF2B5EF4-FFF2-40B4-BE49-F238E27FC236}">
                <a16:creationId xmlns:a16="http://schemas.microsoft.com/office/drawing/2014/main" id="{A1E59078-D09B-428A-9682-08A871244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4650" y="6126163"/>
          <a:ext cx="15478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06080" progId="Equation.DSMT4">
                  <p:embed/>
                </p:oleObj>
              </mc:Choice>
              <mc:Fallback>
                <p:oleObj name="Equation" r:id="rId8" imgW="114300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6126163"/>
                        <a:ext cx="1547813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Text Box 26">
            <a:extLst>
              <a:ext uri="{FF2B5EF4-FFF2-40B4-BE49-F238E27FC236}">
                <a16:creationId xmlns:a16="http://schemas.microsoft.com/office/drawing/2014/main" id="{507E63DF-AE22-4CA7-BD97-406C9FE23FAB}"/>
              </a:ext>
            </a:extLst>
          </p:cNvPr>
          <p:cNvSpPr txBox="1">
            <a:spLocks noChangeArrowheads="1"/>
          </p:cNvSpPr>
          <p:nvPr/>
        </p:nvSpPr>
        <p:spPr bwMode="auto">
          <a:xfrm rot="-1246909">
            <a:off x="4662488" y="4056063"/>
            <a:ext cx="127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rgbClr val="080808"/>
                </a:solidFill>
              </a:rPr>
              <a:t>53.21 m</a:t>
            </a:r>
          </a:p>
        </p:txBody>
      </p:sp>
      <p:graphicFrame>
        <p:nvGraphicFramePr>
          <p:cNvPr id="8219" name="Object 4">
            <a:extLst>
              <a:ext uri="{FF2B5EF4-FFF2-40B4-BE49-F238E27FC236}">
                <a16:creationId xmlns:a16="http://schemas.microsoft.com/office/drawing/2014/main" id="{0FD28428-E7B0-4ADA-B8AE-9CF10B9DA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5650" y="2887663"/>
          <a:ext cx="1774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406080" progId="Equation.DSMT4">
                  <p:embed/>
                </p:oleObj>
              </mc:Choice>
              <mc:Fallback>
                <p:oleObj name="Equation" r:id="rId10" imgW="107928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887663"/>
                        <a:ext cx="1774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5">
            <a:extLst>
              <a:ext uri="{FF2B5EF4-FFF2-40B4-BE49-F238E27FC236}">
                <a16:creationId xmlns:a16="http://schemas.microsoft.com/office/drawing/2014/main" id="{17897D0A-1920-480D-BE82-BC913CFD3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48113"/>
          <a:ext cx="34147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36760" imgH="406080" progId="Equation.DSMT4">
                  <p:embed/>
                </p:oleObj>
              </mc:Choice>
              <mc:Fallback>
                <p:oleObj name="Equation" r:id="rId12" imgW="23367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8113"/>
                        <a:ext cx="34147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9">
            <a:extLst>
              <a:ext uri="{FF2B5EF4-FFF2-40B4-BE49-F238E27FC236}">
                <a16:creationId xmlns:a16="http://schemas.microsoft.com/office/drawing/2014/main" id="{15CE7FF2-D12B-453B-A7C9-E323D62EDBA5}"/>
              </a:ext>
            </a:extLst>
          </p:cNvPr>
          <p:cNvGrpSpPr>
            <a:grpSpLocks/>
          </p:cNvGrpSpPr>
          <p:nvPr/>
        </p:nvGrpSpPr>
        <p:grpSpPr bwMode="auto">
          <a:xfrm>
            <a:off x="7978775" y="2081213"/>
            <a:ext cx="752475" cy="3983037"/>
            <a:chOff x="5026" y="1311"/>
            <a:chExt cx="474" cy="2509"/>
          </a:xfrm>
        </p:grpSpPr>
        <p:grpSp>
          <p:nvGrpSpPr>
            <p:cNvPr id="25653" name="Group 30">
              <a:extLst>
                <a:ext uri="{FF2B5EF4-FFF2-40B4-BE49-F238E27FC236}">
                  <a16:creationId xmlns:a16="http://schemas.microsoft.com/office/drawing/2014/main" id="{9CDA845B-CF51-42A2-A1DC-5866217EC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6" y="1311"/>
              <a:ext cx="474" cy="2509"/>
              <a:chOff x="5026" y="1311"/>
              <a:chExt cx="474" cy="2509"/>
            </a:xfrm>
          </p:grpSpPr>
          <p:sp>
            <p:nvSpPr>
              <p:cNvPr id="25655" name="Text Box 31">
                <a:extLst>
                  <a:ext uri="{FF2B5EF4-FFF2-40B4-BE49-F238E27FC236}">
                    <a16:creationId xmlns:a16="http://schemas.microsoft.com/office/drawing/2014/main" id="{367372C0-53A9-4EEF-803B-7A665A6EA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3529"/>
                <a:ext cx="29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5656" name="Text Box 32">
                <a:extLst>
                  <a:ext uri="{FF2B5EF4-FFF2-40B4-BE49-F238E27FC236}">
                    <a16:creationId xmlns:a16="http://schemas.microsoft.com/office/drawing/2014/main" id="{2A08F50D-4335-4774-9F3C-6EC871BC1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7" y="1311"/>
                <a:ext cx="2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25657" name="Line 33">
                <a:extLst>
                  <a:ext uri="{FF2B5EF4-FFF2-40B4-BE49-F238E27FC236}">
                    <a16:creationId xmlns:a16="http://schemas.microsoft.com/office/drawing/2014/main" id="{CC22D92F-5DCC-41F2-9C2A-5A1FB7B95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" y="1520"/>
                <a:ext cx="0" cy="3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Text Box 34">
                <a:extLst>
                  <a:ext uri="{FF2B5EF4-FFF2-40B4-BE49-F238E27FC236}">
                    <a16:creationId xmlns:a16="http://schemas.microsoft.com/office/drawing/2014/main" id="{D7727F16-E792-4CC6-84CF-8567F34BE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" y="1906"/>
                <a:ext cx="2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  <p:sp>
          <p:nvSpPr>
            <p:cNvPr id="25654" name="Line 35">
              <a:extLst>
                <a:ext uri="{FF2B5EF4-FFF2-40B4-BE49-F238E27FC236}">
                  <a16:creationId xmlns:a16="http://schemas.microsoft.com/office/drawing/2014/main" id="{8F6DA38A-17DE-419A-B511-B8E98DBA1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6" y="1902"/>
              <a:ext cx="0" cy="160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8" name="Rectangle 36">
            <a:extLst>
              <a:ext uri="{FF2B5EF4-FFF2-40B4-BE49-F238E27FC236}">
                <a16:creationId xmlns:a16="http://schemas.microsoft.com/office/drawing/2014/main" id="{C0DE5C38-3C2C-4A15-8454-C9580A53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22606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FF0000"/>
                </a:solidFill>
              </a:rPr>
              <a:t>180 – 110 = 70</a:t>
            </a:r>
            <a:r>
              <a:rPr lang="en-GB" altLang="en-US" sz="1600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229" name="Rectangle 37">
            <a:extLst>
              <a:ext uri="{FF2B5EF4-FFF2-40B4-BE49-F238E27FC236}">
                <a16:creationId xmlns:a16="http://schemas.microsoft.com/office/drawing/2014/main" id="{B10543AE-E553-40A2-98D1-BD1D7FA8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22479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</a:rPr>
              <a:t>180 – 70 = 110</a:t>
            </a:r>
            <a:r>
              <a:rPr lang="en-GB" altLang="en-US" sz="1600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230" name="Rectangle 38">
            <a:extLst>
              <a:ext uri="{FF2B5EF4-FFF2-40B4-BE49-F238E27FC236}">
                <a16:creationId xmlns:a16="http://schemas.microsoft.com/office/drawing/2014/main" id="{5E5B3D4B-E8C5-4B29-88C2-ADC0A9CA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2238375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180 – 115 = </a:t>
            </a:r>
            <a:r>
              <a:rPr lang="en-GB" altLang="en-US" sz="1600">
                <a:solidFill>
                  <a:srgbClr val="FF0000"/>
                </a:solidFill>
              </a:rPr>
              <a:t>65</a:t>
            </a:r>
            <a:r>
              <a:rPr lang="en-GB" altLang="en-US" sz="1600" baseline="30000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9" name="Group 39">
            <a:extLst>
              <a:ext uri="{FF2B5EF4-FFF2-40B4-BE49-F238E27FC236}">
                <a16:creationId xmlns:a16="http://schemas.microsoft.com/office/drawing/2014/main" id="{82C3B0CC-CB1E-44D0-BB4E-3DAD3284CDDD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3009900"/>
            <a:ext cx="7234237" cy="2657475"/>
            <a:chOff x="663" y="1896"/>
            <a:chExt cx="4557" cy="1674"/>
          </a:xfrm>
        </p:grpSpPr>
        <p:sp>
          <p:nvSpPr>
            <p:cNvPr id="25650" name="Freeform 40">
              <a:extLst>
                <a:ext uri="{FF2B5EF4-FFF2-40B4-BE49-F238E27FC236}">
                  <a16:creationId xmlns:a16="http://schemas.microsoft.com/office/drawing/2014/main" id="{65DC660F-18EC-42A2-A06C-E221DF8C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96"/>
              <a:ext cx="4557" cy="1623"/>
            </a:xfrm>
            <a:custGeom>
              <a:avLst/>
              <a:gdLst>
                <a:gd name="T0" fmla="*/ 0 w 4557"/>
                <a:gd name="T1" fmla="*/ 1623 h 1623"/>
                <a:gd name="T2" fmla="*/ 4557 w 4557"/>
                <a:gd name="T3" fmla="*/ 0 h 1623"/>
                <a:gd name="T4" fmla="*/ 0 60000 65536"/>
                <a:gd name="T5" fmla="*/ 0 60000 65536"/>
                <a:gd name="T6" fmla="*/ 0 w 4557"/>
                <a:gd name="T7" fmla="*/ 0 h 1623"/>
                <a:gd name="T8" fmla="*/ 4557 w 4557"/>
                <a:gd name="T9" fmla="*/ 1623 h 16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57" h="1623">
                  <a:moveTo>
                    <a:pt x="0" y="1623"/>
                  </a:moveTo>
                  <a:lnTo>
                    <a:pt x="455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Text Box 41">
              <a:extLst>
                <a:ext uri="{FF2B5EF4-FFF2-40B4-BE49-F238E27FC236}">
                  <a16:creationId xmlns:a16="http://schemas.microsoft.com/office/drawing/2014/main" id="{2D2D26E0-D724-4E13-8AD7-11156CF43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3318"/>
              <a:ext cx="3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20</a:t>
              </a:r>
              <a:r>
                <a:rPr lang="en-GB" altLang="en-US" baseline="30000"/>
                <a:t>o</a:t>
              </a:r>
              <a:endParaRPr lang="en-GB" altLang="en-US"/>
            </a:p>
          </p:txBody>
        </p:sp>
        <p:sp>
          <p:nvSpPr>
            <p:cNvPr id="25652" name="Freeform 42">
              <a:extLst>
                <a:ext uri="{FF2B5EF4-FFF2-40B4-BE49-F238E27FC236}">
                  <a16:creationId xmlns:a16="http://schemas.microsoft.com/office/drawing/2014/main" id="{E99045A1-01B4-43B6-8D58-9E6C76BF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3262"/>
              <a:ext cx="73" cy="250"/>
            </a:xfrm>
            <a:custGeom>
              <a:avLst/>
              <a:gdLst>
                <a:gd name="T0" fmla="*/ 0 w 75"/>
                <a:gd name="T1" fmla="*/ 0 h 246"/>
                <a:gd name="T2" fmla="*/ 36 w 75"/>
                <a:gd name="T3" fmla="*/ 181 h 246"/>
                <a:gd name="T4" fmla="*/ 29 w 75"/>
                <a:gd name="T5" fmla="*/ 367 h 246"/>
                <a:gd name="T6" fmla="*/ 0 60000 65536"/>
                <a:gd name="T7" fmla="*/ 0 60000 65536"/>
                <a:gd name="T8" fmla="*/ 0 60000 65536"/>
                <a:gd name="T9" fmla="*/ 0 w 75"/>
                <a:gd name="T10" fmla="*/ 0 h 246"/>
                <a:gd name="T11" fmla="*/ 75 w 75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46">
                  <a:moveTo>
                    <a:pt x="0" y="0"/>
                  </a:moveTo>
                  <a:cubicBezTo>
                    <a:pt x="11" y="20"/>
                    <a:pt x="57" y="81"/>
                    <a:pt x="66" y="122"/>
                  </a:cubicBezTo>
                  <a:cubicBezTo>
                    <a:pt x="75" y="163"/>
                    <a:pt x="56" y="220"/>
                    <a:pt x="54" y="24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19C29D45-0620-472E-A5CC-B46D85F87C9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400300"/>
            <a:ext cx="7372350" cy="3171825"/>
            <a:chOff x="672" y="1512"/>
            <a:chExt cx="4644" cy="1998"/>
          </a:xfrm>
        </p:grpSpPr>
        <p:sp>
          <p:nvSpPr>
            <p:cNvPr id="25647" name="Freeform 44">
              <a:extLst>
                <a:ext uri="{FF2B5EF4-FFF2-40B4-BE49-F238E27FC236}">
                  <a16:creationId xmlns:a16="http://schemas.microsoft.com/office/drawing/2014/main" id="{3FB10EA0-88FF-4480-97CE-51E801C9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512"/>
              <a:ext cx="4644" cy="1998"/>
            </a:xfrm>
            <a:custGeom>
              <a:avLst/>
              <a:gdLst>
                <a:gd name="T0" fmla="*/ 0 w 4644"/>
                <a:gd name="T1" fmla="*/ 1998 h 1998"/>
                <a:gd name="T2" fmla="*/ 4644 w 4644"/>
                <a:gd name="T3" fmla="*/ 0 h 1998"/>
                <a:gd name="T4" fmla="*/ 0 60000 65536"/>
                <a:gd name="T5" fmla="*/ 0 60000 65536"/>
                <a:gd name="T6" fmla="*/ 0 w 4644"/>
                <a:gd name="T7" fmla="*/ 0 h 1998"/>
                <a:gd name="T8" fmla="*/ 4644 w 4644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4" h="1998">
                  <a:moveTo>
                    <a:pt x="0" y="1998"/>
                  </a:moveTo>
                  <a:lnTo>
                    <a:pt x="464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5">
              <a:extLst>
                <a:ext uri="{FF2B5EF4-FFF2-40B4-BE49-F238E27FC236}">
                  <a16:creationId xmlns:a16="http://schemas.microsoft.com/office/drawing/2014/main" id="{10B790CB-10D2-4804-B42E-51B160B9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3118"/>
              <a:ext cx="150" cy="392"/>
            </a:xfrm>
            <a:custGeom>
              <a:avLst/>
              <a:gdLst>
                <a:gd name="T0" fmla="*/ 0 w 154"/>
                <a:gd name="T1" fmla="*/ 0 h 374"/>
                <a:gd name="T2" fmla="*/ 119 w 154"/>
                <a:gd name="T3" fmla="*/ 210 h 374"/>
                <a:gd name="T4" fmla="*/ 105 w 154"/>
                <a:gd name="T5" fmla="*/ 474 h 374"/>
                <a:gd name="T6" fmla="*/ 0 60000 65536"/>
                <a:gd name="T7" fmla="*/ 0 60000 65536"/>
                <a:gd name="T8" fmla="*/ 0 60000 65536"/>
                <a:gd name="T9" fmla="*/ 0 w 154"/>
                <a:gd name="T10" fmla="*/ 0 h 374"/>
                <a:gd name="T11" fmla="*/ 154 w 154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374">
                  <a:moveTo>
                    <a:pt x="0" y="0"/>
                  </a:moveTo>
                  <a:cubicBezTo>
                    <a:pt x="22" y="28"/>
                    <a:pt x="114" y="104"/>
                    <a:pt x="134" y="166"/>
                  </a:cubicBezTo>
                  <a:cubicBezTo>
                    <a:pt x="154" y="228"/>
                    <a:pt x="123" y="331"/>
                    <a:pt x="120" y="37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Text Box 46">
              <a:extLst>
                <a:ext uri="{FF2B5EF4-FFF2-40B4-BE49-F238E27FC236}">
                  <a16:creationId xmlns:a16="http://schemas.microsoft.com/office/drawing/2014/main" id="{AF6D37C8-FAAA-433A-B84F-83A34F0E3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" y="3228"/>
              <a:ext cx="3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 b="1">
                  <a:solidFill>
                    <a:schemeClr val="accent1"/>
                  </a:solidFill>
                </a:rPr>
                <a:t>25</a:t>
              </a:r>
              <a:r>
                <a:rPr lang="en-GB" altLang="en-US" sz="1800" b="1" baseline="30000">
                  <a:solidFill>
                    <a:schemeClr val="accent1"/>
                  </a:solidFill>
                </a:rPr>
                <a:t>o</a:t>
              </a:r>
              <a:endParaRPr lang="en-GB" altLang="en-US" sz="18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47">
            <a:extLst>
              <a:ext uri="{FF2B5EF4-FFF2-40B4-BE49-F238E27FC236}">
                <a16:creationId xmlns:a16="http://schemas.microsoft.com/office/drawing/2014/main" id="{09D22622-7710-4380-A094-74DFB34516F2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4641850"/>
            <a:ext cx="668337" cy="492125"/>
            <a:chOff x="951" y="2924"/>
            <a:chExt cx="421" cy="310"/>
          </a:xfrm>
        </p:grpSpPr>
        <p:sp>
          <p:nvSpPr>
            <p:cNvPr id="25645" name="Text Box 48">
              <a:extLst>
                <a:ext uri="{FF2B5EF4-FFF2-40B4-BE49-F238E27FC236}">
                  <a16:creationId xmlns:a16="http://schemas.microsoft.com/office/drawing/2014/main" id="{2532B3B5-5CCC-4895-BDA5-A3F82B0AA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924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5</a:t>
              </a:r>
              <a:r>
                <a:rPr lang="en-GB" altLang="en-US" sz="2400" baseline="30000">
                  <a:solidFill>
                    <a:srgbClr val="FF0000"/>
                  </a:solidFill>
                </a:rPr>
                <a:t>o</a:t>
              </a:r>
              <a:endParaRPr lang="en-GB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25646" name="Line 49">
              <a:extLst>
                <a:ext uri="{FF2B5EF4-FFF2-40B4-BE49-F238E27FC236}">
                  <a16:creationId xmlns:a16="http://schemas.microsoft.com/office/drawing/2014/main" id="{7308C235-F51D-46D1-894B-1FD3BF572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100"/>
              <a:ext cx="164" cy="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1038">
            <a:extLst>
              <a:ext uri="{FF2B5EF4-FFF2-40B4-BE49-F238E27FC236}">
                <a16:creationId xmlns:a16="http://schemas.microsoft.com/office/drawing/2014/main" id="{55FECAD3-5865-4B43-ABE2-E559C247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708525"/>
            <a:ext cx="3700463" cy="7080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Arial" charset="0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Arial" charset="0"/>
              </a:rPr>
              <a:t>H</a:t>
            </a:r>
            <a:r>
              <a:rPr lang="en-GB" sz="4000" dirty="0">
                <a:cs typeface="Arial" charset="0"/>
              </a:rPr>
              <a:t> </a:t>
            </a:r>
            <a:r>
              <a:rPr lang="en-GB" sz="4000" dirty="0">
                <a:solidFill>
                  <a:srgbClr val="00CC00"/>
                </a:solidFill>
                <a:cs typeface="Arial" charset="0"/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  <a:cs typeface="Arial" charset="0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Arial" charset="0"/>
              </a:rPr>
              <a:t>H</a:t>
            </a:r>
            <a:r>
              <a:rPr lang="en-GB" sz="4000" dirty="0">
                <a:cs typeface="Arial" charset="0"/>
              </a:rPr>
              <a:t> </a:t>
            </a:r>
            <a:r>
              <a:rPr lang="en-GB" sz="4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Arial" charset="0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Arial" charset="0"/>
              </a:rPr>
              <a:t>A</a:t>
            </a:r>
          </a:p>
        </p:txBody>
      </p:sp>
      <p:pic>
        <p:nvPicPr>
          <p:cNvPr id="51" name="Picture 50" descr="TICK.jpg">
            <a:extLst>
              <a:ext uri="{FF2B5EF4-FFF2-40B4-BE49-F238E27FC236}">
                <a16:creationId xmlns:a16="http://schemas.microsoft.com/office/drawing/2014/main" id="{37CB5CE0-A444-435D-8295-7AA1A1048E3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45547" y="446433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TICK.jpg">
            <a:extLst>
              <a:ext uri="{FF2B5EF4-FFF2-40B4-BE49-F238E27FC236}">
                <a16:creationId xmlns:a16="http://schemas.microsoft.com/office/drawing/2014/main" id="{B2E429CD-4EF8-40BD-9809-18DB9AC28E0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50292" y="450787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question mark.jpg">
            <a:extLst>
              <a:ext uri="{FF2B5EF4-FFF2-40B4-BE49-F238E27FC236}">
                <a16:creationId xmlns:a16="http://schemas.microsoft.com/office/drawing/2014/main" id="{F13744B3-2C20-4905-8E47-682DDB4A18C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81506" y="5116273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35">
            <a:extLst>
              <a:ext uri="{FF2B5EF4-FFF2-40B4-BE49-F238E27FC236}">
                <a16:creationId xmlns:a16="http://schemas.microsoft.com/office/drawing/2014/main" id="{74F56F4C-ED24-4341-B93C-75F4BC60AB9F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4665663"/>
            <a:ext cx="1016000" cy="871537"/>
            <a:chOff x="6828971" y="4325256"/>
            <a:chExt cx="1016000" cy="87085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69C3BC-92F8-4D3F-9A98-AF3F37070E86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90481C-3037-4B1F-85EB-595A0A5D0F05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 descr="question mark.jpg">
            <a:extLst>
              <a:ext uri="{FF2B5EF4-FFF2-40B4-BE49-F238E27FC236}">
                <a16:creationId xmlns:a16="http://schemas.microsoft.com/office/drawing/2014/main" id="{BF943050-F0C6-46F5-8987-DA94AF86FF7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62837" y="5123530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35">
            <a:extLst>
              <a:ext uri="{FF2B5EF4-FFF2-40B4-BE49-F238E27FC236}">
                <a16:creationId xmlns:a16="http://schemas.microsoft.com/office/drawing/2014/main" id="{E3A4E35C-10A6-4431-ADFF-F6AB3DFCE075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4586288"/>
            <a:ext cx="1016000" cy="871537"/>
            <a:chOff x="6828971" y="4325256"/>
            <a:chExt cx="1016000" cy="87085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826C8F-E46A-4F84-A9D7-12D5A7BF5A8A}"/>
                </a:ext>
              </a:extLst>
            </p:cNvPr>
            <p:cNvCxnSpPr/>
            <p:nvPr/>
          </p:nvCxnSpPr>
          <p:spPr>
            <a:xfrm rot="16200000" flipH="1">
              <a:off x="6908686" y="4324916"/>
              <a:ext cx="870857" cy="8715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39C83C4-F1C7-421B-9C2D-C82748122874}"/>
                </a:ext>
              </a:extLst>
            </p:cNvPr>
            <p:cNvCxnSpPr/>
            <p:nvPr/>
          </p:nvCxnSpPr>
          <p:spPr>
            <a:xfrm flipH="1">
              <a:off x="6828971" y="4333187"/>
              <a:ext cx="1016000" cy="812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9F3534A-B5DA-4445-8097-8E1E1D4A0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0" y="6254750"/>
          <a:ext cx="160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215640" progId="Equation.DSMT4">
                  <p:embed/>
                </p:oleObj>
              </mc:Choice>
              <mc:Fallback>
                <p:oleObj name="Equation" r:id="rId16" imgW="11808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6254750"/>
                        <a:ext cx="1600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TextBox 55">
            <a:extLst>
              <a:ext uri="{FF2B5EF4-FFF2-40B4-BE49-F238E27FC236}">
                <a16:creationId xmlns:a16="http://schemas.microsoft.com/office/drawing/2014/main" id="{D791873E-CA71-4BD4-96A0-4198C028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6063"/>
            <a:ext cx="433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Exam Type Questions</a:t>
            </a:r>
          </a:p>
        </p:txBody>
      </p:sp>
      <p:graphicFrame>
        <p:nvGraphicFramePr>
          <p:cNvPr id="63" name="Object 8">
            <a:extLst>
              <a:ext uri="{FF2B5EF4-FFF2-40B4-BE49-F238E27FC236}">
                <a16:creationId xmlns:a16="http://schemas.microsoft.com/office/drawing/2014/main" id="{F1A27071-C755-4235-84BD-9C231373A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49563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6040" imgH="393480" progId="Equation.DSMT4">
                  <p:embed/>
                </p:oleObj>
              </mc:Choice>
              <mc:Fallback>
                <p:oleObj name="Equation" r:id="rId18" imgW="13460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9563"/>
                        <a:ext cx="2692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C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4FC5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Picture 63" descr="TICK.jpg">
            <a:extLst>
              <a:ext uri="{FF2B5EF4-FFF2-40B4-BE49-F238E27FC236}">
                <a16:creationId xmlns:a16="http://schemas.microsoft.com/office/drawing/2014/main" id="{6CE6B9C0-7830-42D0-A68C-7DF4F13B661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19799" y="3236690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64" descr="question mark.jpg">
            <a:extLst>
              <a:ext uri="{FF2B5EF4-FFF2-40B4-BE49-F238E27FC236}">
                <a16:creationId xmlns:a16="http://schemas.microsoft.com/office/drawing/2014/main" id="{425FEB97-F284-4601-9769-4E0AC9778B0A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30847" y="2714158"/>
            <a:ext cx="542067" cy="50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 descr="TICK.jpg">
            <a:extLst>
              <a:ext uri="{FF2B5EF4-FFF2-40B4-BE49-F238E27FC236}">
                <a16:creationId xmlns:a16="http://schemas.microsoft.com/office/drawing/2014/main" id="{7B4E12AA-E752-4FDF-962D-64F4BB9CEFE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8342" y="2634342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 descr="TICK.jpg">
            <a:extLst>
              <a:ext uri="{FF2B5EF4-FFF2-40B4-BE49-F238E27FC236}">
                <a16:creationId xmlns:a16="http://schemas.microsoft.com/office/drawing/2014/main" id="{F3B260CE-AF04-48D1-9A92-8E77B3F94FA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7543" y="3555998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5">
            <a:extLst>
              <a:ext uri="{FF2B5EF4-FFF2-40B4-BE49-F238E27FC236}">
                <a16:creationId xmlns:a16="http://schemas.microsoft.com/office/drawing/2014/main" id="{7F1D9990-F6DC-4EA0-A02E-A6D613CD396A}"/>
              </a:ext>
            </a:extLst>
          </p:cNvPr>
          <p:cNvGrpSpPr>
            <a:grpSpLocks/>
          </p:cNvGrpSpPr>
          <p:nvPr/>
        </p:nvGrpSpPr>
        <p:grpSpPr bwMode="auto">
          <a:xfrm>
            <a:off x="730250" y="2873375"/>
            <a:ext cx="1016000" cy="871538"/>
            <a:chOff x="6828971" y="4325256"/>
            <a:chExt cx="1016000" cy="87085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3A2EC75-1D92-415E-BD1E-A6C2FEED0F55}"/>
                </a:ext>
              </a:extLst>
            </p:cNvPr>
            <p:cNvCxnSpPr/>
            <p:nvPr/>
          </p:nvCxnSpPr>
          <p:spPr>
            <a:xfrm rot="16200000" flipH="1">
              <a:off x="6908687" y="4324916"/>
              <a:ext cx="870857" cy="8715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B85C38-9CDD-4C04-A5C7-E7119804FC85}"/>
                </a:ext>
              </a:extLst>
            </p:cNvPr>
            <p:cNvCxnSpPr/>
            <p:nvPr/>
          </p:nvCxnSpPr>
          <p:spPr>
            <a:xfrm flipH="1">
              <a:off x="6828971" y="4333188"/>
              <a:ext cx="1016000" cy="8121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 descr="TICK.jpg">
            <a:extLst>
              <a:ext uri="{FF2B5EF4-FFF2-40B4-BE49-F238E27FC236}">
                <a16:creationId xmlns:a16="http://schemas.microsoft.com/office/drawing/2014/main" id="{0172EFC3-F902-4724-8323-7B2BD6A553F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9200" y="3447141"/>
            <a:ext cx="455386" cy="45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8218" grpId="0" autoUpdateAnimBg="0"/>
      <p:bldP spid="8228" grpId="0" autoUpdateAnimBg="0"/>
      <p:bldP spid="8229" grpId="0" autoUpdateAnimBg="0"/>
      <p:bldP spid="8230" grpId="0" autoUpdateAnimBg="0"/>
      <p:bldP spid="5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F25F98-2261-48C8-B3DF-7A4D7C9766E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848100"/>
            <a:ext cx="4164012" cy="2762250"/>
            <a:chOff x="249" y="2424"/>
            <a:chExt cx="2623" cy="1740"/>
          </a:xfrm>
        </p:grpSpPr>
        <p:sp>
          <p:nvSpPr>
            <p:cNvPr id="26653" name="Rectangle 3">
              <a:extLst>
                <a:ext uri="{FF2B5EF4-FFF2-40B4-BE49-F238E27FC236}">
                  <a16:creationId xmlns:a16="http://schemas.microsoft.com/office/drawing/2014/main" id="{533018E3-1ADC-41F7-9CD8-4F7FE1443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104"/>
              <a:ext cx="2623" cy="10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6629" name="Object 5">
              <a:extLst>
                <a:ext uri="{FF2B5EF4-FFF2-40B4-BE49-F238E27FC236}">
                  <a16:creationId xmlns:a16="http://schemas.microsoft.com/office/drawing/2014/main" id="{86E5DFBB-C21C-4B67-AED8-BEC2881BE8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8" y="2424"/>
            <a:ext cx="1509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46040" imgH="419040" progId="Equation.DSMT4">
                    <p:embed/>
                  </p:oleObj>
                </mc:Choice>
                <mc:Fallback>
                  <p:oleObj name="Equation" r:id="rId2" imgW="1346040" imgH="4190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2424"/>
                          <a:ext cx="1509" cy="470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FFFFCC">
                                <a:gamma/>
                                <a:shade val="66275"/>
                                <a:invGamma/>
                              </a:srgbClr>
                            </a:gs>
                            <a:gs pos="50000">
                              <a:srgbClr val="FFFFCC"/>
                            </a:gs>
                            <a:gs pos="100000">
                              <a:srgbClr val="FFFFCC">
                                <a:gamma/>
                                <a:shade val="6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1" name="Text Box 8">
            <a:extLst>
              <a:ext uri="{FF2B5EF4-FFF2-40B4-BE49-F238E27FC236}">
                <a16:creationId xmlns:a16="http://schemas.microsoft.com/office/drawing/2014/main" id="{94537D79-C09A-4FD7-87CB-0676976D4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92175"/>
            <a:ext cx="4610100" cy="2436813"/>
          </a:xfrm>
          <a:prstGeom prst="rect">
            <a:avLst/>
          </a:prstGeom>
          <a:gradFill rotWithShape="0">
            <a:gsLst>
              <a:gs pos="0">
                <a:srgbClr val="C2C2C2"/>
              </a:gs>
              <a:gs pos="50000">
                <a:srgbClr val="FFFFFF"/>
              </a:gs>
              <a:gs pos="100000">
                <a:srgbClr val="C2C2C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An AWACS aircraft takes off from RAF Waddington </a:t>
            </a:r>
            <a:r>
              <a:rPr lang="en-GB" altLang="en-US" sz="1800" b="1"/>
              <a:t>(W</a:t>
            </a:r>
            <a:r>
              <a:rPr lang="en-GB" altLang="en-US" sz="1800"/>
              <a:t>)  on a navigation exercise. It flies 530 miles </a:t>
            </a:r>
            <a:r>
              <a:rPr lang="en-GB" altLang="en-US" sz="1800">
                <a:solidFill>
                  <a:schemeClr val="accent2"/>
                </a:solidFill>
              </a:rPr>
              <a:t>North</a:t>
            </a:r>
            <a:r>
              <a:rPr lang="en-GB" altLang="en-US" sz="1800"/>
              <a:t> to a point </a:t>
            </a:r>
            <a:r>
              <a:rPr lang="en-GB" altLang="en-US" sz="1800" b="1"/>
              <a:t>(P)</a:t>
            </a:r>
            <a:r>
              <a:rPr lang="en-GB" altLang="en-US" sz="1800"/>
              <a:t> as shown, It then turns left and flies to a point </a:t>
            </a:r>
            <a:r>
              <a:rPr lang="en-GB" altLang="en-US" sz="1800" b="1"/>
              <a:t>(Q), </a:t>
            </a:r>
            <a:r>
              <a:rPr lang="en-GB" altLang="en-US" sz="1800"/>
              <a:t>670 miles away</a:t>
            </a:r>
            <a:r>
              <a:rPr lang="en-GB" altLang="en-US" sz="1800" b="1"/>
              <a:t>.</a:t>
            </a:r>
            <a:r>
              <a:rPr lang="en-GB" altLang="en-US" sz="1800"/>
              <a:t> Finally it flies back to base, a distance of 520 miles.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accent2"/>
                </a:solidFill>
              </a:rPr>
              <a:t>     </a:t>
            </a:r>
            <a:r>
              <a:rPr lang="en-GB" altLang="en-US" sz="1800">
                <a:solidFill>
                  <a:schemeClr val="accent2"/>
                </a:solidFill>
              </a:rPr>
              <a:t>Find the bearing of Q from point P.</a:t>
            </a:r>
            <a:endParaRPr lang="en-GB" altLang="en-US" sz="1800" b="1">
              <a:solidFill>
                <a:schemeClr val="accent2"/>
              </a:solidFill>
            </a:endParaRPr>
          </a:p>
        </p:txBody>
      </p:sp>
      <p:graphicFrame>
        <p:nvGraphicFramePr>
          <p:cNvPr id="12297" name="Object 2">
            <a:extLst>
              <a:ext uri="{FF2B5EF4-FFF2-40B4-BE49-F238E27FC236}">
                <a16:creationId xmlns:a16="http://schemas.microsoft.com/office/drawing/2014/main" id="{97405BD6-1DAA-48D4-903D-7BAEE4AF77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0" y="5013325"/>
          <a:ext cx="26082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19040" progId="Equation.DSMT4">
                  <p:embed/>
                </p:oleObj>
              </mc:Choice>
              <mc:Fallback>
                <p:oleObj name="Equation" r:id="rId4" imgW="18288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13325"/>
                        <a:ext cx="2608263" cy="5984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3">
            <a:extLst>
              <a:ext uri="{FF2B5EF4-FFF2-40B4-BE49-F238E27FC236}">
                <a16:creationId xmlns:a16="http://schemas.microsoft.com/office/drawing/2014/main" id="{E80680FA-CAD1-4B97-861E-3B4EB730F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8100" y="5667375"/>
          <a:ext cx="11128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5667375"/>
                        <a:ext cx="1112838" cy="371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4">
            <a:extLst>
              <a:ext uri="{FF2B5EF4-FFF2-40B4-BE49-F238E27FC236}">
                <a16:creationId xmlns:a16="http://schemas.microsoft.com/office/drawing/2014/main" id="{1D935AC7-798F-4C36-B968-BF038AE33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3" y="6130925"/>
          <a:ext cx="30638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200" imgH="228600" progId="Equation.DSMT4">
                  <p:embed/>
                </p:oleObj>
              </mc:Choice>
              <mc:Fallback>
                <p:oleObj name="Equation" r:id="rId8" imgW="2095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130925"/>
                        <a:ext cx="3063875" cy="334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>
            <a:extLst>
              <a:ext uri="{FF2B5EF4-FFF2-40B4-BE49-F238E27FC236}">
                <a16:creationId xmlns:a16="http://schemas.microsoft.com/office/drawing/2014/main" id="{C6CE7E4E-82F5-4681-95E7-6FE695C7E05F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812800"/>
            <a:ext cx="5830887" cy="5172075"/>
            <a:chOff x="2279" y="512"/>
            <a:chExt cx="3673" cy="3258"/>
          </a:xfrm>
        </p:grpSpPr>
        <p:sp>
          <p:nvSpPr>
            <p:cNvPr id="26634" name="Text Box 13">
              <a:extLst>
                <a:ext uri="{FF2B5EF4-FFF2-40B4-BE49-F238E27FC236}">
                  <a16:creationId xmlns:a16="http://schemas.microsoft.com/office/drawing/2014/main" id="{10C8C49B-890F-4B4E-8B77-5D29DB47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512"/>
              <a:ext cx="3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P</a:t>
              </a:r>
            </a:p>
          </p:txBody>
        </p:sp>
        <p:sp>
          <p:nvSpPr>
            <p:cNvPr id="26635" name="Text Box 14">
              <a:extLst>
                <a:ext uri="{FF2B5EF4-FFF2-40B4-BE49-F238E27FC236}">
                  <a16:creationId xmlns:a16="http://schemas.microsoft.com/office/drawing/2014/main" id="{BA5B8618-65CD-4104-9C30-63D098CD1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1780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chemeClr val="accent2"/>
                  </a:solidFill>
                </a:rPr>
                <a:t>670 miles</a:t>
              </a:r>
            </a:p>
          </p:txBody>
        </p:sp>
        <p:sp>
          <p:nvSpPr>
            <p:cNvPr id="26636" name="Freeform 15">
              <a:extLst>
                <a:ext uri="{FF2B5EF4-FFF2-40B4-BE49-F238E27FC236}">
                  <a16:creationId xmlns:a16="http://schemas.microsoft.com/office/drawing/2014/main" id="{517C483E-885F-4EF4-B63F-F1164078B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796"/>
              <a:ext cx="2498" cy="2558"/>
            </a:xfrm>
            <a:custGeom>
              <a:avLst/>
              <a:gdLst>
                <a:gd name="T0" fmla="*/ 0 w 2498"/>
                <a:gd name="T1" fmla="*/ 2264 h 2558"/>
                <a:gd name="T2" fmla="*/ 2498 w 2498"/>
                <a:gd name="T3" fmla="*/ 2558 h 2558"/>
                <a:gd name="T4" fmla="*/ 2496 w 2498"/>
                <a:gd name="T5" fmla="*/ 0 h 2558"/>
                <a:gd name="T6" fmla="*/ 0 w 2498"/>
                <a:gd name="T7" fmla="*/ 2264 h 25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8"/>
                <a:gd name="T13" fmla="*/ 0 h 2558"/>
                <a:gd name="T14" fmla="*/ 2498 w 2498"/>
                <a:gd name="T15" fmla="*/ 2558 h 25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8" h="2558">
                  <a:moveTo>
                    <a:pt x="0" y="2264"/>
                  </a:moveTo>
                  <a:lnTo>
                    <a:pt x="2498" y="2558"/>
                  </a:lnTo>
                  <a:lnTo>
                    <a:pt x="2496" y="0"/>
                  </a:lnTo>
                  <a:lnTo>
                    <a:pt x="0" y="226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37" name="Picture 16">
              <a:extLst>
                <a:ext uri="{FF2B5EF4-FFF2-40B4-BE49-F238E27FC236}">
                  <a16:creationId xmlns:a16="http://schemas.microsoft.com/office/drawing/2014/main" id="{5D138A6C-C384-4855-A616-1128602D5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3222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17">
              <a:extLst>
                <a:ext uri="{FF2B5EF4-FFF2-40B4-BE49-F238E27FC236}">
                  <a16:creationId xmlns:a16="http://schemas.microsoft.com/office/drawing/2014/main" id="{C9DD0BF9-F805-4E7E-BAFE-21ECDA1AC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" y="3476"/>
              <a:ext cx="3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W</a:t>
              </a:r>
            </a:p>
          </p:txBody>
        </p:sp>
        <p:sp>
          <p:nvSpPr>
            <p:cNvPr id="26639" name="Text Box 18">
              <a:extLst>
                <a:ext uri="{FF2B5EF4-FFF2-40B4-BE49-F238E27FC236}">
                  <a16:creationId xmlns:a16="http://schemas.microsoft.com/office/drawing/2014/main" id="{EC702648-D537-4149-94AD-C5EB1C17F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2271"/>
              <a:ext cx="8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chemeClr val="accent2"/>
                  </a:solidFill>
                </a:rPr>
                <a:t>530 miles</a:t>
              </a:r>
            </a:p>
          </p:txBody>
        </p:sp>
        <p:sp>
          <p:nvSpPr>
            <p:cNvPr id="26640" name="Text Box 19">
              <a:extLst>
                <a:ext uri="{FF2B5EF4-FFF2-40B4-BE49-F238E27FC236}">
                  <a16:creationId xmlns:a16="http://schemas.microsoft.com/office/drawing/2014/main" id="{3B7DE2C4-E00A-4E58-987B-BEC6E0971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3" y="612"/>
              <a:ext cx="1176" cy="275"/>
            </a:xfrm>
            <a:prstGeom prst="rect">
              <a:avLst/>
            </a:prstGeom>
            <a:gradFill rotWithShape="0">
              <a:gsLst>
                <a:gs pos="0">
                  <a:srgbClr val="44A9A9"/>
                </a:gs>
                <a:gs pos="50000">
                  <a:srgbClr val="66FFFF"/>
                </a:gs>
                <a:gs pos="100000">
                  <a:srgbClr val="44A9A9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FF0066"/>
                  </a:solidFill>
                </a:rPr>
                <a:t>Not</a:t>
              </a:r>
              <a:r>
                <a:rPr lang="en-GB" altLang="en-US" sz="2200"/>
                <a:t> to Scale</a:t>
              </a:r>
            </a:p>
          </p:txBody>
        </p:sp>
        <p:grpSp>
          <p:nvGrpSpPr>
            <p:cNvPr id="26641" name="Group 20">
              <a:extLst>
                <a:ext uri="{FF2B5EF4-FFF2-40B4-BE49-F238E27FC236}">
                  <a16:creationId xmlns:a16="http://schemas.microsoft.com/office/drawing/2014/main" id="{740C9464-E8B2-4300-A064-78CC5AE58014}"/>
                </a:ext>
              </a:extLst>
            </p:cNvPr>
            <p:cNvGrpSpPr>
              <a:grpSpLocks/>
            </p:cNvGrpSpPr>
            <p:nvPr/>
          </p:nvGrpSpPr>
          <p:grpSpPr bwMode="auto">
            <a:xfrm rot="-206551">
              <a:off x="3914" y="1592"/>
              <a:ext cx="337" cy="325"/>
              <a:chOff x="3637" y="1797"/>
              <a:chExt cx="337" cy="325"/>
            </a:xfrm>
          </p:grpSpPr>
          <p:sp>
            <p:nvSpPr>
              <p:cNvPr id="26651" name="Freeform 21">
                <a:extLst>
                  <a:ext uri="{FF2B5EF4-FFF2-40B4-BE49-F238E27FC236}">
                    <a16:creationId xmlns:a16="http://schemas.microsoft.com/office/drawing/2014/main" id="{8D259409-50B5-4383-B3CA-7D49F7E59E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82315">
                <a:off x="3643" y="1791"/>
                <a:ext cx="325" cy="337"/>
              </a:xfrm>
              <a:custGeom>
                <a:avLst/>
                <a:gdLst>
                  <a:gd name="T0" fmla="*/ 0 w 1625"/>
                  <a:gd name="T1" fmla="*/ 0 h 1685"/>
                  <a:gd name="T2" fmla="*/ 0 w 1625"/>
                  <a:gd name="T3" fmla="*/ 0 h 1685"/>
                  <a:gd name="T4" fmla="*/ 0 w 1625"/>
                  <a:gd name="T5" fmla="*/ 0 h 1685"/>
                  <a:gd name="T6" fmla="*/ 0 w 1625"/>
                  <a:gd name="T7" fmla="*/ 0 h 1685"/>
                  <a:gd name="T8" fmla="*/ 0 w 1625"/>
                  <a:gd name="T9" fmla="*/ 0 h 1685"/>
                  <a:gd name="T10" fmla="*/ 0 w 1625"/>
                  <a:gd name="T11" fmla="*/ 0 h 1685"/>
                  <a:gd name="T12" fmla="*/ 0 w 1625"/>
                  <a:gd name="T13" fmla="*/ 0 h 1685"/>
                  <a:gd name="T14" fmla="*/ 0 w 1625"/>
                  <a:gd name="T15" fmla="*/ 0 h 1685"/>
                  <a:gd name="T16" fmla="*/ 0 w 1625"/>
                  <a:gd name="T17" fmla="*/ 0 h 1685"/>
                  <a:gd name="T18" fmla="*/ 0 w 1625"/>
                  <a:gd name="T19" fmla="*/ 0 h 1685"/>
                  <a:gd name="T20" fmla="*/ 0 w 1625"/>
                  <a:gd name="T21" fmla="*/ 0 h 1685"/>
                  <a:gd name="T22" fmla="*/ 0 w 1625"/>
                  <a:gd name="T23" fmla="*/ 0 h 1685"/>
                  <a:gd name="T24" fmla="*/ 0 w 1625"/>
                  <a:gd name="T25" fmla="*/ 0 h 1685"/>
                  <a:gd name="T26" fmla="*/ 0 w 1625"/>
                  <a:gd name="T27" fmla="*/ 0 h 1685"/>
                  <a:gd name="T28" fmla="*/ 0 w 1625"/>
                  <a:gd name="T29" fmla="*/ 0 h 1685"/>
                  <a:gd name="T30" fmla="*/ 0 w 1625"/>
                  <a:gd name="T31" fmla="*/ 0 h 1685"/>
                  <a:gd name="T32" fmla="*/ 0 w 1625"/>
                  <a:gd name="T33" fmla="*/ 0 h 1685"/>
                  <a:gd name="T34" fmla="*/ 0 w 1625"/>
                  <a:gd name="T35" fmla="*/ 0 h 1685"/>
                  <a:gd name="T36" fmla="*/ 0 w 1625"/>
                  <a:gd name="T37" fmla="*/ 0 h 1685"/>
                  <a:gd name="T38" fmla="*/ 0 w 1625"/>
                  <a:gd name="T39" fmla="*/ 0 h 1685"/>
                  <a:gd name="T40" fmla="*/ 0 w 1625"/>
                  <a:gd name="T41" fmla="*/ 0 h 1685"/>
                  <a:gd name="T42" fmla="*/ 0 w 1625"/>
                  <a:gd name="T43" fmla="*/ 0 h 1685"/>
                  <a:gd name="T44" fmla="*/ 0 w 1625"/>
                  <a:gd name="T45" fmla="*/ 0 h 1685"/>
                  <a:gd name="T46" fmla="*/ 0 w 1625"/>
                  <a:gd name="T47" fmla="*/ 0 h 1685"/>
                  <a:gd name="T48" fmla="*/ 0 w 1625"/>
                  <a:gd name="T49" fmla="*/ 0 h 1685"/>
                  <a:gd name="T50" fmla="*/ 0 w 1625"/>
                  <a:gd name="T51" fmla="*/ 0 h 1685"/>
                  <a:gd name="T52" fmla="*/ 0 w 1625"/>
                  <a:gd name="T53" fmla="*/ 0 h 1685"/>
                  <a:gd name="T54" fmla="*/ 0 w 1625"/>
                  <a:gd name="T55" fmla="*/ 0 h 1685"/>
                  <a:gd name="T56" fmla="*/ 0 w 1625"/>
                  <a:gd name="T57" fmla="*/ 0 h 1685"/>
                  <a:gd name="T58" fmla="*/ 0 w 1625"/>
                  <a:gd name="T59" fmla="*/ 0 h 1685"/>
                  <a:gd name="T60" fmla="*/ 0 w 1625"/>
                  <a:gd name="T61" fmla="*/ 0 h 1685"/>
                  <a:gd name="T62" fmla="*/ 0 w 1625"/>
                  <a:gd name="T63" fmla="*/ 0 h 1685"/>
                  <a:gd name="T64" fmla="*/ 0 w 1625"/>
                  <a:gd name="T65" fmla="*/ 0 h 1685"/>
                  <a:gd name="T66" fmla="*/ 0 w 1625"/>
                  <a:gd name="T67" fmla="*/ 0 h 1685"/>
                  <a:gd name="T68" fmla="*/ 0 w 1625"/>
                  <a:gd name="T69" fmla="*/ 0 h 1685"/>
                  <a:gd name="T70" fmla="*/ 0 w 1625"/>
                  <a:gd name="T71" fmla="*/ 0 h 1685"/>
                  <a:gd name="T72" fmla="*/ 0 w 1625"/>
                  <a:gd name="T73" fmla="*/ 0 h 1685"/>
                  <a:gd name="T74" fmla="*/ 0 w 1625"/>
                  <a:gd name="T75" fmla="*/ 0 h 1685"/>
                  <a:gd name="T76" fmla="*/ 0 w 1625"/>
                  <a:gd name="T77" fmla="*/ 0 h 1685"/>
                  <a:gd name="T78" fmla="*/ 0 w 1625"/>
                  <a:gd name="T79" fmla="*/ 0 h 1685"/>
                  <a:gd name="T80" fmla="*/ 0 w 1625"/>
                  <a:gd name="T81" fmla="*/ 0 h 1685"/>
                  <a:gd name="T82" fmla="*/ 0 w 1625"/>
                  <a:gd name="T83" fmla="*/ 0 h 1685"/>
                  <a:gd name="T84" fmla="*/ 0 w 1625"/>
                  <a:gd name="T85" fmla="*/ 0 h 1685"/>
                  <a:gd name="T86" fmla="*/ 0 w 1625"/>
                  <a:gd name="T87" fmla="*/ 0 h 1685"/>
                  <a:gd name="T88" fmla="*/ 0 w 1625"/>
                  <a:gd name="T89" fmla="*/ 0 h 1685"/>
                  <a:gd name="T90" fmla="*/ 0 w 1625"/>
                  <a:gd name="T91" fmla="*/ 0 h 16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25"/>
                  <a:gd name="T139" fmla="*/ 0 h 1685"/>
                  <a:gd name="T140" fmla="*/ 1625 w 1625"/>
                  <a:gd name="T141" fmla="*/ 1685 h 16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25" h="1685">
                    <a:moveTo>
                      <a:pt x="929" y="232"/>
                    </a:moveTo>
                    <a:lnTo>
                      <a:pt x="929" y="697"/>
                    </a:lnTo>
                    <a:lnTo>
                      <a:pt x="1625" y="988"/>
                    </a:lnTo>
                    <a:lnTo>
                      <a:pt x="1625" y="1162"/>
                    </a:lnTo>
                    <a:lnTo>
                      <a:pt x="929" y="988"/>
                    </a:lnTo>
                    <a:lnTo>
                      <a:pt x="929" y="1336"/>
                    </a:lnTo>
                    <a:lnTo>
                      <a:pt x="1102" y="1510"/>
                    </a:lnTo>
                    <a:lnTo>
                      <a:pt x="1102" y="1685"/>
                    </a:lnTo>
                    <a:lnTo>
                      <a:pt x="813" y="1510"/>
                    </a:lnTo>
                    <a:lnTo>
                      <a:pt x="523" y="1685"/>
                    </a:lnTo>
                    <a:lnTo>
                      <a:pt x="523" y="1510"/>
                    </a:lnTo>
                    <a:lnTo>
                      <a:pt x="696" y="1336"/>
                    </a:lnTo>
                    <a:lnTo>
                      <a:pt x="696" y="988"/>
                    </a:lnTo>
                    <a:lnTo>
                      <a:pt x="0" y="1162"/>
                    </a:lnTo>
                    <a:lnTo>
                      <a:pt x="0" y="988"/>
                    </a:lnTo>
                    <a:lnTo>
                      <a:pt x="696" y="697"/>
                    </a:lnTo>
                    <a:lnTo>
                      <a:pt x="696" y="232"/>
                    </a:lnTo>
                    <a:lnTo>
                      <a:pt x="699" y="222"/>
                    </a:lnTo>
                    <a:lnTo>
                      <a:pt x="701" y="213"/>
                    </a:lnTo>
                    <a:lnTo>
                      <a:pt x="704" y="203"/>
                    </a:lnTo>
                    <a:lnTo>
                      <a:pt x="709" y="185"/>
                    </a:lnTo>
                    <a:lnTo>
                      <a:pt x="711" y="176"/>
                    </a:lnTo>
                    <a:lnTo>
                      <a:pt x="713" y="168"/>
                    </a:lnTo>
                    <a:lnTo>
                      <a:pt x="717" y="159"/>
                    </a:lnTo>
                    <a:lnTo>
                      <a:pt x="721" y="143"/>
                    </a:lnTo>
                    <a:lnTo>
                      <a:pt x="723" y="135"/>
                    </a:lnTo>
                    <a:lnTo>
                      <a:pt x="727" y="127"/>
                    </a:lnTo>
                    <a:lnTo>
                      <a:pt x="731" y="114"/>
                    </a:lnTo>
                    <a:lnTo>
                      <a:pt x="736" y="100"/>
                    </a:lnTo>
                    <a:lnTo>
                      <a:pt x="739" y="94"/>
                    </a:lnTo>
                    <a:lnTo>
                      <a:pt x="742" y="87"/>
                    </a:lnTo>
                    <a:lnTo>
                      <a:pt x="746" y="76"/>
                    </a:lnTo>
                    <a:lnTo>
                      <a:pt x="748" y="70"/>
                    </a:lnTo>
                    <a:lnTo>
                      <a:pt x="752" y="64"/>
                    </a:lnTo>
                    <a:lnTo>
                      <a:pt x="754" y="60"/>
                    </a:lnTo>
                    <a:lnTo>
                      <a:pt x="756" y="54"/>
                    </a:lnTo>
                    <a:lnTo>
                      <a:pt x="758" y="50"/>
                    </a:lnTo>
                    <a:lnTo>
                      <a:pt x="762" y="45"/>
                    </a:lnTo>
                    <a:lnTo>
                      <a:pt x="764" y="41"/>
                    </a:lnTo>
                    <a:lnTo>
                      <a:pt x="766" y="37"/>
                    </a:lnTo>
                    <a:lnTo>
                      <a:pt x="769" y="33"/>
                    </a:lnTo>
                    <a:lnTo>
                      <a:pt x="771" y="29"/>
                    </a:lnTo>
                    <a:lnTo>
                      <a:pt x="774" y="26"/>
                    </a:lnTo>
                    <a:lnTo>
                      <a:pt x="779" y="19"/>
                    </a:lnTo>
                    <a:lnTo>
                      <a:pt x="783" y="15"/>
                    </a:lnTo>
                    <a:lnTo>
                      <a:pt x="787" y="12"/>
                    </a:lnTo>
                    <a:lnTo>
                      <a:pt x="791" y="8"/>
                    </a:lnTo>
                    <a:lnTo>
                      <a:pt x="793" y="6"/>
                    </a:lnTo>
                    <a:lnTo>
                      <a:pt x="797" y="5"/>
                    </a:lnTo>
                    <a:lnTo>
                      <a:pt x="801" y="2"/>
                    </a:lnTo>
                    <a:lnTo>
                      <a:pt x="803" y="1"/>
                    </a:lnTo>
                    <a:lnTo>
                      <a:pt x="806" y="1"/>
                    </a:lnTo>
                    <a:lnTo>
                      <a:pt x="809" y="0"/>
                    </a:lnTo>
                    <a:lnTo>
                      <a:pt x="817" y="0"/>
                    </a:lnTo>
                    <a:lnTo>
                      <a:pt x="820" y="1"/>
                    </a:lnTo>
                    <a:lnTo>
                      <a:pt x="823" y="2"/>
                    </a:lnTo>
                    <a:lnTo>
                      <a:pt x="825" y="2"/>
                    </a:lnTo>
                    <a:lnTo>
                      <a:pt x="827" y="3"/>
                    </a:lnTo>
                    <a:lnTo>
                      <a:pt x="829" y="6"/>
                    </a:lnTo>
                    <a:lnTo>
                      <a:pt x="833" y="7"/>
                    </a:lnTo>
                    <a:lnTo>
                      <a:pt x="837" y="11"/>
                    </a:lnTo>
                    <a:lnTo>
                      <a:pt x="840" y="14"/>
                    </a:lnTo>
                    <a:lnTo>
                      <a:pt x="843" y="16"/>
                    </a:lnTo>
                    <a:lnTo>
                      <a:pt x="845" y="18"/>
                    </a:lnTo>
                    <a:lnTo>
                      <a:pt x="847" y="21"/>
                    </a:lnTo>
                    <a:lnTo>
                      <a:pt x="850" y="24"/>
                    </a:lnTo>
                    <a:lnTo>
                      <a:pt x="852" y="27"/>
                    </a:lnTo>
                    <a:lnTo>
                      <a:pt x="855" y="30"/>
                    </a:lnTo>
                    <a:lnTo>
                      <a:pt x="858" y="35"/>
                    </a:lnTo>
                    <a:lnTo>
                      <a:pt x="860" y="38"/>
                    </a:lnTo>
                    <a:lnTo>
                      <a:pt x="864" y="47"/>
                    </a:lnTo>
                    <a:lnTo>
                      <a:pt x="868" y="52"/>
                    </a:lnTo>
                    <a:lnTo>
                      <a:pt x="870" y="56"/>
                    </a:lnTo>
                    <a:lnTo>
                      <a:pt x="872" y="62"/>
                    </a:lnTo>
                    <a:lnTo>
                      <a:pt x="874" y="67"/>
                    </a:lnTo>
                    <a:lnTo>
                      <a:pt x="878" y="72"/>
                    </a:lnTo>
                    <a:lnTo>
                      <a:pt x="880" y="78"/>
                    </a:lnTo>
                    <a:lnTo>
                      <a:pt x="882" y="85"/>
                    </a:lnTo>
                    <a:lnTo>
                      <a:pt x="885" y="90"/>
                    </a:lnTo>
                    <a:lnTo>
                      <a:pt x="887" y="97"/>
                    </a:lnTo>
                    <a:lnTo>
                      <a:pt x="890" y="103"/>
                    </a:lnTo>
                    <a:lnTo>
                      <a:pt x="893" y="109"/>
                    </a:lnTo>
                    <a:lnTo>
                      <a:pt x="895" y="117"/>
                    </a:lnTo>
                    <a:lnTo>
                      <a:pt x="899" y="131"/>
                    </a:lnTo>
                    <a:lnTo>
                      <a:pt x="903" y="139"/>
                    </a:lnTo>
                    <a:lnTo>
                      <a:pt x="907" y="155"/>
                    </a:lnTo>
                    <a:lnTo>
                      <a:pt x="909" y="164"/>
                    </a:lnTo>
                    <a:lnTo>
                      <a:pt x="913" y="171"/>
                    </a:lnTo>
                    <a:lnTo>
                      <a:pt x="917" y="189"/>
                    </a:lnTo>
                    <a:lnTo>
                      <a:pt x="922" y="208"/>
                    </a:lnTo>
                    <a:lnTo>
                      <a:pt x="925" y="218"/>
                    </a:lnTo>
                    <a:lnTo>
                      <a:pt x="927" y="227"/>
                    </a:lnTo>
                    <a:lnTo>
                      <a:pt x="929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Oval 22">
                <a:extLst>
                  <a:ext uri="{FF2B5EF4-FFF2-40B4-BE49-F238E27FC236}">
                    <a16:creationId xmlns:a16="http://schemas.microsoft.com/office/drawing/2014/main" id="{4852C310-839A-4AAE-871E-571A28576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" y="186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2" name="Group 23">
              <a:extLst>
                <a:ext uri="{FF2B5EF4-FFF2-40B4-BE49-F238E27FC236}">
                  <a16:creationId xmlns:a16="http://schemas.microsoft.com/office/drawing/2014/main" id="{90A4B256-EE10-4903-8D10-B4F79DF826B6}"/>
                </a:ext>
              </a:extLst>
            </p:cNvPr>
            <p:cNvGrpSpPr>
              <a:grpSpLocks/>
            </p:cNvGrpSpPr>
            <p:nvPr/>
          </p:nvGrpSpPr>
          <p:grpSpPr bwMode="auto">
            <a:xfrm rot="-251558">
              <a:off x="3792" y="3053"/>
              <a:ext cx="337" cy="325"/>
              <a:chOff x="3559" y="3179"/>
              <a:chExt cx="337" cy="325"/>
            </a:xfrm>
          </p:grpSpPr>
          <p:sp>
            <p:nvSpPr>
              <p:cNvPr id="26649" name="Freeform 24">
                <a:extLst>
                  <a:ext uri="{FF2B5EF4-FFF2-40B4-BE49-F238E27FC236}">
                    <a16:creationId xmlns:a16="http://schemas.microsoft.com/office/drawing/2014/main" id="{60218ED3-AB55-4549-B300-43AB41FE8082}"/>
                  </a:ext>
                </a:extLst>
              </p:cNvPr>
              <p:cNvSpPr>
                <a:spLocks/>
              </p:cNvSpPr>
              <p:nvPr/>
            </p:nvSpPr>
            <p:spPr bwMode="auto">
              <a:xfrm rot="5972308">
                <a:off x="3565" y="3173"/>
                <a:ext cx="325" cy="337"/>
              </a:xfrm>
              <a:custGeom>
                <a:avLst/>
                <a:gdLst>
                  <a:gd name="T0" fmla="*/ 0 w 1625"/>
                  <a:gd name="T1" fmla="*/ 0 h 1685"/>
                  <a:gd name="T2" fmla="*/ 0 w 1625"/>
                  <a:gd name="T3" fmla="*/ 0 h 1685"/>
                  <a:gd name="T4" fmla="*/ 0 w 1625"/>
                  <a:gd name="T5" fmla="*/ 0 h 1685"/>
                  <a:gd name="T6" fmla="*/ 0 w 1625"/>
                  <a:gd name="T7" fmla="*/ 0 h 1685"/>
                  <a:gd name="T8" fmla="*/ 0 w 1625"/>
                  <a:gd name="T9" fmla="*/ 0 h 1685"/>
                  <a:gd name="T10" fmla="*/ 0 w 1625"/>
                  <a:gd name="T11" fmla="*/ 0 h 1685"/>
                  <a:gd name="T12" fmla="*/ 0 w 1625"/>
                  <a:gd name="T13" fmla="*/ 0 h 1685"/>
                  <a:gd name="T14" fmla="*/ 0 w 1625"/>
                  <a:gd name="T15" fmla="*/ 0 h 1685"/>
                  <a:gd name="T16" fmla="*/ 0 w 1625"/>
                  <a:gd name="T17" fmla="*/ 0 h 1685"/>
                  <a:gd name="T18" fmla="*/ 0 w 1625"/>
                  <a:gd name="T19" fmla="*/ 0 h 1685"/>
                  <a:gd name="T20" fmla="*/ 0 w 1625"/>
                  <a:gd name="T21" fmla="*/ 0 h 1685"/>
                  <a:gd name="T22" fmla="*/ 0 w 1625"/>
                  <a:gd name="T23" fmla="*/ 0 h 1685"/>
                  <a:gd name="T24" fmla="*/ 0 w 1625"/>
                  <a:gd name="T25" fmla="*/ 0 h 1685"/>
                  <a:gd name="T26" fmla="*/ 0 w 1625"/>
                  <a:gd name="T27" fmla="*/ 0 h 1685"/>
                  <a:gd name="T28" fmla="*/ 0 w 1625"/>
                  <a:gd name="T29" fmla="*/ 0 h 1685"/>
                  <a:gd name="T30" fmla="*/ 0 w 1625"/>
                  <a:gd name="T31" fmla="*/ 0 h 1685"/>
                  <a:gd name="T32" fmla="*/ 0 w 1625"/>
                  <a:gd name="T33" fmla="*/ 0 h 1685"/>
                  <a:gd name="T34" fmla="*/ 0 w 1625"/>
                  <a:gd name="T35" fmla="*/ 0 h 1685"/>
                  <a:gd name="T36" fmla="*/ 0 w 1625"/>
                  <a:gd name="T37" fmla="*/ 0 h 1685"/>
                  <a:gd name="T38" fmla="*/ 0 w 1625"/>
                  <a:gd name="T39" fmla="*/ 0 h 1685"/>
                  <a:gd name="T40" fmla="*/ 0 w 1625"/>
                  <a:gd name="T41" fmla="*/ 0 h 1685"/>
                  <a:gd name="T42" fmla="*/ 0 w 1625"/>
                  <a:gd name="T43" fmla="*/ 0 h 1685"/>
                  <a:gd name="T44" fmla="*/ 0 w 1625"/>
                  <a:gd name="T45" fmla="*/ 0 h 1685"/>
                  <a:gd name="T46" fmla="*/ 0 w 1625"/>
                  <a:gd name="T47" fmla="*/ 0 h 1685"/>
                  <a:gd name="T48" fmla="*/ 0 w 1625"/>
                  <a:gd name="T49" fmla="*/ 0 h 1685"/>
                  <a:gd name="T50" fmla="*/ 0 w 1625"/>
                  <a:gd name="T51" fmla="*/ 0 h 1685"/>
                  <a:gd name="T52" fmla="*/ 0 w 1625"/>
                  <a:gd name="T53" fmla="*/ 0 h 1685"/>
                  <a:gd name="T54" fmla="*/ 0 w 1625"/>
                  <a:gd name="T55" fmla="*/ 0 h 1685"/>
                  <a:gd name="T56" fmla="*/ 0 w 1625"/>
                  <a:gd name="T57" fmla="*/ 0 h 1685"/>
                  <a:gd name="T58" fmla="*/ 0 w 1625"/>
                  <a:gd name="T59" fmla="*/ 0 h 1685"/>
                  <a:gd name="T60" fmla="*/ 0 w 1625"/>
                  <a:gd name="T61" fmla="*/ 0 h 1685"/>
                  <a:gd name="T62" fmla="*/ 0 w 1625"/>
                  <a:gd name="T63" fmla="*/ 0 h 1685"/>
                  <a:gd name="T64" fmla="*/ 0 w 1625"/>
                  <a:gd name="T65" fmla="*/ 0 h 1685"/>
                  <a:gd name="T66" fmla="*/ 0 w 1625"/>
                  <a:gd name="T67" fmla="*/ 0 h 1685"/>
                  <a:gd name="T68" fmla="*/ 0 w 1625"/>
                  <a:gd name="T69" fmla="*/ 0 h 1685"/>
                  <a:gd name="T70" fmla="*/ 0 w 1625"/>
                  <a:gd name="T71" fmla="*/ 0 h 1685"/>
                  <a:gd name="T72" fmla="*/ 0 w 1625"/>
                  <a:gd name="T73" fmla="*/ 0 h 1685"/>
                  <a:gd name="T74" fmla="*/ 0 w 1625"/>
                  <a:gd name="T75" fmla="*/ 0 h 1685"/>
                  <a:gd name="T76" fmla="*/ 0 w 1625"/>
                  <a:gd name="T77" fmla="*/ 0 h 1685"/>
                  <a:gd name="T78" fmla="*/ 0 w 1625"/>
                  <a:gd name="T79" fmla="*/ 0 h 1685"/>
                  <a:gd name="T80" fmla="*/ 0 w 1625"/>
                  <a:gd name="T81" fmla="*/ 0 h 1685"/>
                  <a:gd name="T82" fmla="*/ 0 w 1625"/>
                  <a:gd name="T83" fmla="*/ 0 h 1685"/>
                  <a:gd name="T84" fmla="*/ 0 w 1625"/>
                  <a:gd name="T85" fmla="*/ 0 h 1685"/>
                  <a:gd name="T86" fmla="*/ 0 w 1625"/>
                  <a:gd name="T87" fmla="*/ 0 h 1685"/>
                  <a:gd name="T88" fmla="*/ 0 w 1625"/>
                  <a:gd name="T89" fmla="*/ 0 h 1685"/>
                  <a:gd name="T90" fmla="*/ 0 w 1625"/>
                  <a:gd name="T91" fmla="*/ 0 h 16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25"/>
                  <a:gd name="T139" fmla="*/ 0 h 1685"/>
                  <a:gd name="T140" fmla="*/ 1625 w 1625"/>
                  <a:gd name="T141" fmla="*/ 1685 h 16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25" h="1685">
                    <a:moveTo>
                      <a:pt x="929" y="232"/>
                    </a:moveTo>
                    <a:lnTo>
                      <a:pt x="929" y="697"/>
                    </a:lnTo>
                    <a:lnTo>
                      <a:pt x="1625" y="988"/>
                    </a:lnTo>
                    <a:lnTo>
                      <a:pt x="1625" y="1162"/>
                    </a:lnTo>
                    <a:lnTo>
                      <a:pt x="929" y="988"/>
                    </a:lnTo>
                    <a:lnTo>
                      <a:pt x="929" y="1336"/>
                    </a:lnTo>
                    <a:lnTo>
                      <a:pt x="1102" y="1510"/>
                    </a:lnTo>
                    <a:lnTo>
                      <a:pt x="1102" y="1685"/>
                    </a:lnTo>
                    <a:lnTo>
                      <a:pt x="813" y="1510"/>
                    </a:lnTo>
                    <a:lnTo>
                      <a:pt x="523" y="1685"/>
                    </a:lnTo>
                    <a:lnTo>
                      <a:pt x="523" y="1510"/>
                    </a:lnTo>
                    <a:lnTo>
                      <a:pt x="696" y="1336"/>
                    </a:lnTo>
                    <a:lnTo>
                      <a:pt x="696" y="988"/>
                    </a:lnTo>
                    <a:lnTo>
                      <a:pt x="0" y="1162"/>
                    </a:lnTo>
                    <a:lnTo>
                      <a:pt x="0" y="988"/>
                    </a:lnTo>
                    <a:lnTo>
                      <a:pt x="696" y="697"/>
                    </a:lnTo>
                    <a:lnTo>
                      <a:pt x="696" y="232"/>
                    </a:lnTo>
                    <a:lnTo>
                      <a:pt x="699" y="222"/>
                    </a:lnTo>
                    <a:lnTo>
                      <a:pt x="701" y="213"/>
                    </a:lnTo>
                    <a:lnTo>
                      <a:pt x="704" y="203"/>
                    </a:lnTo>
                    <a:lnTo>
                      <a:pt x="709" y="185"/>
                    </a:lnTo>
                    <a:lnTo>
                      <a:pt x="711" y="176"/>
                    </a:lnTo>
                    <a:lnTo>
                      <a:pt x="713" y="168"/>
                    </a:lnTo>
                    <a:lnTo>
                      <a:pt x="717" y="159"/>
                    </a:lnTo>
                    <a:lnTo>
                      <a:pt x="721" y="143"/>
                    </a:lnTo>
                    <a:lnTo>
                      <a:pt x="723" y="135"/>
                    </a:lnTo>
                    <a:lnTo>
                      <a:pt x="727" y="127"/>
                    </a:lnTo>
                    <a:lnTo>
                      <a:pt x="731" y="114"/>
                    </a:lnTo>
                    <a:lnTo>
                      <a:pt x="736" y="100"/>
                    </a:lnTo>
                    <a:lnTo>
                      <a:pt x="739" y="94"/>
                    </a:lnTo>
                    <a:lnTo>
                      <a:pt x="742" y="87"/>
                    </a:lnTo>
                    <a:lnTo>
                      <a:pt x="746" y="76"/>
                    </a:lnTo>
                    <a:lnTo>
                      <a:pt x="748" y="70"/>
                    </a:lnTo>
                    <a:lnTo>
                      <a:pt x="752" y="64"/>
                    </a:lnTo>
                    <a:lnTo>
                      <a:pt x="754" y="60"/>
                    </a:lnTo>
                    <a:lnTo>
                      <a:pt x="756" y="54"/>
                    </a:lnTo>
                    <a:lnTo>
                      <a:pt x="758" y="50"/>
                    </a:lnTo>
                    <a:lnTo>
                      <a:pt x="762" y="45"/>
                    </a:lnTo>
                    <a:lnTo>
                      <a:pt x="764" y="41"/>
                    </a:lnTo>
                    <a:lnTo>
                      <a:pt x="766" y="37"/>
                    </a:lnTo>
                    <a:lnTo>
                      <a:pt x="769" y="33"/>
                    </a:lnTo>
                    <a:lnTo>
                      <a:pt x="771" y="29"/>
                    </a:lnTo>
                    <a:lnTo>
                      <a:pt x="774" y="26"/>
                    </a:lnTo>
                    <a:lnTo>
                      <a:pt x="779" y="19"/>
                    </a:lnTo>
                    <a:lnTo>
                      <a:pt x="783" y="15"/>
                    </a:lnTo>
                    <a:lnTo>
                      <a:pt x="787" y="12"/>
                    </a:lnTo>
                    <a:lnTo>
                      <a:pt x="791" y="8"/>
                    </a:lnTo>
                    <a:lnTo>
                      <a:pt x="793" y="6"/>
                    </a:lnTo>
                    <a:lnTo>
                      <a:pt x="797" y="5"/>
                    </a:lnTo>
                    <a:lnTo>
                      <a:pt x="801" y="2"/>
                    </a:lnTo>
                    <a:lnTo>
                      <a:pt x="803" y="1"/>
                    </a:lnTo>
                    <a:lnTo>
                      <a:pt x="806" y="1"/>
                    </a:lnTo>
                    <a:lnTo>
                      <a:pt x="809" y="0"/>
                    </a:lnTo>
                    <a:lnTo>
                      <a:pt x="817" y="0"/>
                    </a:lnTo>
                    <a:lnTo>
                      <a:pt x="820" y="1"/>
                    </a:lnTo>
                    <a:lnTo>
                      <a:pt x="823" y="2"/>
                    </a:lnTo>
                    <a:lnTo>
                      <a:pt x="825" y="2"/>
                    </a:lnTo>
                    <a:lnTo>
                      <a:pt x="827" y="3"/>
                    </a:lnTo>
                    <a:lnTo>
                      <a:pt x="829" y="6"/>
                    </a:lnTo>
                    <a:lnTo>
                      <a:pt x="833" y="7"/>
                    </a:lnTo>
                    <a:lnTo>
                      <a:pt x="837" y="11"/>
                    </a:lnTo>
                    <a:lnTo>
                      <a:pt x="840" y="14"/>
                    </a:lnTo>
                    <a:lnTo>
                      <a:pt x="843" y="16"/>
                    </a:lnTo>
                    <a:lnTo>
                      <a:pt x="845" y="18"/>
                    </a:lnTo>
                    <a:lnTo>
                      <a:pt x="847" y="21"/>
                    </a:lnTo>
                    <a:lnTo>
                      <a:pt x="850" y="24"/>
                    </a:lnTo>
                    <a:lnTo>
                      <a:pt x="852" y="27"/>
                    </a:lnTo>
                    <a:lnTo>
                      <a:pt x="855" y="30"/>
                    </a:lnTo>
                    <a:lnTo>
                      <a:pt x="858" y="35"/>
                    </a:lnTo>
                    <a:lnTo>
                      <a:pt x="860" y="38"/>
                    </a:lnTo>
                    <a:lnTo>
                      <a:pt x="864" y="47"/>
                    </a:lnTo>
                    <a:lnTo>
                      <a:pt x="868" y="52"/>
                    </a:lnTo>
                    <a:lnTo>
                      <a:pt x="870" y="56"/>
                    </a:lnTo>
                    <a:lnTo>
                      <a:pt x="872" y="62"/>
                    </a:lnTo>
                    <a:lnTo>
                      <a:pt x="874" y="67"/>
                    </a:lnTo>
                    <a:lnTo>
                      <a:pt x="878" y="72"/>
                    </a:lnTo>
                    <a:lnTo>
                      <a:pt x="880" y="78"/>
                    </a:lnTo>
                    <a:lnTo>
                      <a:pt x="882" y="85"/>
                    </a:lnTo>
                    <a:lnTo>
                      <a:pt x="885" y="90"/>
                    </a:lnTo>
                    <a:lnTo>
                      <a:pt x="887" y="97"/>
                    </a:lnTo>
                    <a:lnTo>
                      <a:pt x="890" y="103"/>
                    </a:lnTo>
                    <a:lnTo>
                      <a:pt x="893" y="109"/>
                    </a:lnTo>
                    <a:lnTo>
                      <a:pt x="895" y="117"/>
                    </a:lnTo>
                    <a:lnTo>
                      <a:pt x="899" y="131"/>
                    </a:lnTo>
                    <a:lnTo>
                      <a:pt x="903" y="139"/>
                    </a:lnTo>
                    <a:lnTo>
                      <a:pt x="907" y="155"/>
                    </a:lnTo>
                    <a:lnTo>
                      <a:pt x="909" y="164"/>
                    </a:lnTo>
                    <a:lnTo>
                      <a:pt x="913" y="171"/>
                    </a:lnTo>
                    <a:lnTo>
                      <a:pt x="917" y="189"/>
                    </a:lnTo>
                    <a:lnTo>
                      <a:pt x="922" y="208"/>
                    </a:lnTo>
                    <a:lnTo>
                      <a:pt x="925" y="218"/>
                    </a:lnTo>
                    <a:lnTo>
                      <a:pt x="927" y="227"/>
                    </a:lnTo>
                    <a:lnTo>
                      <a:pt x="929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Oval 25">
                <a:extLst>
                  <a:ext uri="{FF2B5EF4-FFF2-40B4-BE49-F238E27FC236}">
                    <a16:creationId xmlns:a16="http://schemas.microsoft.com/office/drawing/2014/main" id="{C5E12C4E-799A-4991-8D72-E1772BDB4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3285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3" name="Group 26">
              <a:extLst>
                <a:ext uri="{FF2B5EF4-FFF2-40B4-BE49-F238E27FC236}">
                  <a16:creationId xmlns:a16="http://schemas.microsoft.com/office/drawing/2014/main" id="{3648B53D-E581-4C2F-B8F7-D5A83C46C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4" y="1960"/>
              <a:ext cx="325" cy="337"/>
              <a:chOff x="4903" y="2071"/>
              <a:chExt cx="325" cy="337"/>
            </a:xfrm>
          </p:grpSpPr>
          <p:sp>
            <p:nvSpPr>
              <p:cNvPr id="26647" name="Freeform 27">
                <a:extLst>
                  <a:ext uri="{FF2B5EF4-FFF2-40B4-BE49-F238E27FC236}">
                    <a16:creationId xmlns:a16="http://schemas.microsoft.com/office/drawing/2014/main" id="{B41CE274-A6CC-435F-92FB-BF2DAE0EF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923">
                <a:off x="4903" y="2071"/>
                <a:ext cx="325" cy="337"/>
              </a:xfrm>
              <a:custGeom>
                <a:avLst/>
                <a:gdLst>
                  <a:gd name="T0" fmla="*/ 0 w 1625"/>
                  <a:gd name="T1" fmla="*/ 0 h 1685"/>
                  <a:gd name="T2" fmla="*/ 0 w 1625"/>
                  <a:gd name="T3" fmla="*/ 0 h 1685"/>
                  <a:gd name="T4" fmla="*/ 0 w 1625"/>
                  <a:gd name="T5" fmla="*/ 0 h 1685"/>
                  <a:gd name="T6" fmla="*/ 0 w 1625"/>
                  <a:gd name="T7" fmla="*/ 0 h 1685"/>
                  <a:gd name="T8" fmla="*/ 0 w 1625"/>
                  <a:gd name="T9" fmla="*/ 0 h 1685"/>
                  <a:gd name="T10" fmla="*/ 0 w 1625"/>
                  <a:gd name="T11" fmla="*/ 0 h 1685"/>
                  <a:gd name="T12" fmla="*/ 0 w 1625"/>
                  <a:gd name="T13" fmla="*/ 0 h 1685"/>
                  <a:gd name="T14" fmla="*/ 0 w 1625"/>
                  <a:gd name="T15" fmla="*/ 0 h 1685"/>
                  <a:gd name="T16" fmla="*/ 0 w 1625"/>
                  <a:gd name="T17" fmla="*/ 0 h 1685"/>
                  <a:gd name="T18" fmla="*/ 0 w 1625"/>
                  <a:gd name="T19" fmla="*/ 0 h 1685"/>
                  <a:gd name="T20" fmla="*/ 0 w 1625"/>
                  <a:gd name="T21" fmla="*/ 0 h 1685"/>
                  <a:gd name="T22" fmla="*/ 0 w 1625"/>
                  <a:gd name="T23" fmla="*/ 0 h 1685"/>
                  <a:gd name="T24" fmla="*/ 0 w 1625"/>
                  <a:gd name="T25" fmla="*/ 0 h 1685"/>
                  <a:gd name="T26" fmla="*/ 0 w 1625"/>
                  <a:gd name="T27" fmla="*/ 0 h 1685"/>
                  <a:gd name="T28" fmla="*/ 0 w 1625"/>
                  <a:gd name="T29" fmla="*/ 0 h 1685"/>
                  <a:gd name="T30" fmla="*/ 0 w 1625"/>
                  <a:gd name="T31" fmla="*/ 0 h 1685"/>
                  <a:gd name="T32" fmla="*/ 0 w 1625"/>
                  <a:gd name="T33" fmla="*/ 0 h 1685"/>
                  <a:gd name="T34" fmla="*/ 0 w 1625"/>
                  <a:gd name="T35" fmla="*/ 0 h 1685"/>
                  <a:gd name="T36" fmla="*/ 0 w 1625"/>
                  <a:gd name="T37" fmla="*/ 0 h 1685"/>
                  <a:gd name="T38" fmla="*/ 0 w 1625"/>
                  <a:gd name="T39" fmla="*/ 0 h 1685"/>
                  <a:gd name="T40" fmla="*/ 0 w 1625"/>
                  <a:gd name="T41" fmla="*/ 0 h 1685"/>
                  <a:gd name="T42" fmla="*/ 0 w 1625"/>
                  <a:gd name="T43" fmla="*/ 0 h 1685"/>
                  <a:gd name="T44" fmla="*/ 0 w 1625"/>
                  <a:gd name="T45" fmla="*/ 0 h 1685"/>
                  <a:gd name="T46" fmla="*/ 0 w 1625"/>
                  <a:gd name="T47" fmla="*/ 0 h 1685"/>
                  <a:gd name="T48" fmla="*/ 0 w 1625"/>
                  <a:gd name="T49" fmla="*/ 0 h 1685"/>
                  <a:gd name="T50" fmla="*/ 0 w 1625"/>
                  <a:gd name="T51" fmla="*/ 0 h 1685"/>
                  <a:gd name="T52" fmla="*/ 0 w 1625"/>
                  <a:gd name="T53" fmla="*/ 0 h 1685"/>
                  <a:gd name="T54" fmla="*/ 0 w 1625"/>
                  <a:gd name="T55" fmla="*/ 0 h 1685"/>
                  <a:gd name="T56" fmla="*/ 0 w 1625"/>
                  <a:gd name="T57" fmla="*/ 0 h 1685"/>
                  <a:gd name="T58" fmla="*/ 0 w 1625"/>
                  <a:gd name="T59" fmla="*/ 0 h 1685"/>
                  <a:gd name="T60" fmla="*/ 0 w 1625"/>
                  <a:gd name="T61" fmla="*/ 0 h 1685"/>
                  <a:gd name="T62" fmla="*/ 0 w 1625"/>
                  <a:gd name="T63" fmla="*/ 0 h 1685"/>
                  <a:gd name="T64" fmla="*/ 0 w 1625"/>
                  <a:gd name="T65" fmla="*/ 0 h 1685"/>
                  <a:gd name="T66" fmla="*/ 0 w 1625"/>
                  <a:gd name="T67" fmla="*/ 0 h 1685"/>
                  <a:gd name="T68" fmla="*/ 0 w 1625"/>
                  <a:gd name="T69" fmla="*/ 0 h 1685"/>
                  <a:gd name="T70" fmla="*/ 0 w 1625"/>
                  <a:gd name="T71" fmla="*/ 0 h 1685"/>
                  <a:gd name="T72" fmla="*/ 0 w 1625"/>
                  <a:gd name="T73" fmla="*/ 0 h 1685"/>
                  <a:gd name="T74" fmla="*/ 0 w 1625"/>
                  <a:gd name="T75" fmla="*/ 0 h 1685"/>
                  <a:gd name="T76" fmla="*/ 0 w 1625"/>
                  <a:gd name="T77" fmla="*/ 0 h 1685"/>
                  <a:gd name="T78" fmla="*/ 0 w 1625"/>
                  <a:gd name="T79" fmla="*/ 0 h 1685"/>
                  <a:gd name="T80" fmla="*/ 0 w 1625"/>
                  <a:gd name="T81" fmla="*/ 0 h 1685"/>
                  <a:gd name="T82" fmla="*/ 0 w 1625"/>
                  <a:gd name="T83" fmla="*/ 0 h 1685"/>
                  <a:gd name="T84" fmla="*/ 0 w 1625"/>
                  <a:gd name="T85" fmla="*/ 0 h 1685"/>
                  <a:gd name="T86" fmla="*/ 0 w 1625"/>
                  <a:gd name="T87" fmla="*/ 0 h 1685"/>
                  <a:gd name="T88" fmla="*/ 0 w 1625"/>
                  <a:gd name="T89" fmla="*/ 0 h 1685"/>
                  <a:gd name="T90" fmla="*/ 0 w 1625"/>
                  <a:gd name="T91" fmla="*/ 0 h 16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25"/>
                  <a:gd name="T139" fmla="*/ 0 h 1685"/>
                  <a:gd name="T140" fmla="*/ 1625 w 1625"/>
                  <a:gd name="T141" fmla="*/ 1685 h 16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25" h="1685">
                    <a:moveTo>
                      <a:pt x="929" y="232"/>
                    </a:moveTo>
                    <a:lnTo>
                      <a:pt x="929" y="697"/>
                    </a:lnTo>
                    <a:lnTo>
                      <a:pt x="1625" y="988"/>
                    </a:lnTo>
                    <a:lnTo>
                      <a:pt x="1625" y="1162"/>
                    </a:lnTo>
                    <a:lnTo>
                      <a:pt x="929" y="988"/>
                    </a:lnTo>
                    <a:lnTo>
                      <a:pt x="929" y="1336"/>
                    </a:lnTo>
                    <a:lnTo>
                      <a:pt x="1102" y="1510"/>
                    </a:lnTo>
                    <a:lnTo>
                      <a:pt x="1102" y="1685"/>
                    </a:lnTo>
                    <a:lnTo>
                      <a:pt x="813" y="1510"/>
                    </a:lnTo>
                    <a:lnTo>
                      <a:pt x="523" y="1685"/>
                    </a:lnTo>
                    <a:lnTo>
                      <a:pt x="523" y="1510"/>
                    </a:lnTo>
                    <a:lnTo>
                      <a:pt x="696" y="1336"/>
                    </a:lnTo>
                    <a:lnTo>
                      <a:pt x="696" y="988"/>
                    </a:lnTo>
                    <a:lnTo>
                      <a:pt x="0" y="1162"/>
                    </a:lnTo>
                    <a:lnTo>
                      <a:pt x="0" y="988"/>
                    </a:lnTo>
                    <a:lnTo>
                      <a:pt x="696" y="697"/>
                    </a:lnTo>
                    <a:lnTo>
                      <a:pt x="696" y="232"/>
                    </a:lnTo>
                    <a:lnTo>
                      <a:pt x="699" y="222"/>
                    </a:lnTo>
                    <a:lnTo>
                      <a:pt x="701" y="213"/>
                    </a:lnTo>
                    <a:lnTo>
                      <a:pt x="704" y="203"/>
                    </a:lnTo>
                    <a:lnTo>
                      <a:pt x="709" y="185"/>
                    </a:lnTo>
                    <a:lnTo>
                      <a:pt x="711" y="176"/>
                    </a:lnTo>
                    <a:lnTo>
                      <a:pt x="713" y="168"/>
                    </a:lnTo>
                    <a:lnTo>
                      <a:pt x="717" y="159"/>
                    </a:lnTo>
                    <a:lnTo>
                      <a:pt x="721" y="143"/>
                    </a:lnTo>
                    <a:lnTo>
                      <a:pt x="723" y="135"/>
                    </a:lnTo>
                    <a:lnTo>
                      <a:pt x="727" y="127"/>
                    </a:lnTo>
                    <a:lnTo>
                      <a:pt x="731" y="114"/>
                    </a:lnTo>
                    <a:lnTo>
                      <a:pt x="736" y="100"/>
                    </a:lnTo>
                    <a:lnTo>
                      <a:pt x="739" y="94"/>
                    </a:lnTo>
                    <a:lnTo>
                      <a:pt x="742" y="87"/>
                    </a:lnTo>
                    <a:lnTo>
                      <a:pt x="746" y="76"/>
                    </a:lnTo>
                    <a:lnTo>
                      <a:pt x="748" y="70"/>
                    </a:lnTo>
                    <a:lnTo>
                      <a:pt x="752" y="64"/>
                    </a:lnTo>
                    <a:lnTo>
                      <a:pt x="754" y="60"/>
                    </a:lnTo>
                    <a:lnTo>
                      <a:pt x="756" y="54"/>
                    </a:lnTo>
                    <a:lnTo>
                      <a:pt x="758" y="50"/>
                    </a:lnTo>
                    <a:lnTo>
                      <a:pt x="762" y="45"/>
                    </a:lnTo>
                    <a:lnTo>
                      <a:pt x="764" y="41"/>
                    </a:lnTo>
                    <a:lnTo>
                      <a:pt x="766" y="37"/>
                    </a:lnTo>
                    <a:lnTo>
                      <a:pt x="769" y="33"/>
                    </a:lnTo>
                    <a:lnTo>
                      <a:pt x="771" y="29"/>
                    </a:lnTo>
                    <a:lnTo>
                      <a:pt x="774" y="26"/>
                    </a:lnTo>
                    <a:lnTo>
                      <a:pt x="779" y="19"/>
                    </a:lnTo>
                    <a:lnTo>
                      <a:pt x="783" y="15"/>
                    </a:lnTo>
                    <a:lnTo>
                      <a:pt x="787" y="12"/>
                    </a:lnTo>
                    <a:lnTo>
                      <a:pt x="791" y="8"/>
                    </a:lnTo>
                    <a:lnTo>
                      <a:pt x="793" y="6"/>
                    </a:lnTo>
                    <a:lnTo>
                      <a:pt x="797" y="5"/>
                    </a:lnTo>
                    <a:lnTo>
                      <a:pt x="801" y="2"/>
                    </a:lnTo>
                    <a:lnTo>
                      <a:pt x="803" y="1"/>
                    </a:lnTo>
                    <a:lnTo>
                      <a:pt x="806" y="1"/>
                    </a:lnTo>
                    <a:lnTo>
                      <a:pt x="809" y="0"/>
                    </a:lnTo>
                    <a:lnTo>
                      <a:pt x="817" y="0"/>
                    </a:lnTo>
                    <a:lnTo>
                      <a:pt x="820" y="1"/>
                    </a:lnTo>
                    <a:lnTo>
                      <a:pt x="823" y="2"/>
                    </a:lnTo>
                    <a:lnTo>
                      <a:pt x="825" y="2"/>
                    </a:lnTo>
                    <a:lnTo>
                      <a:pt x="827" y="3"/>
                    </a:lnTo>
                    <a:lnTo>
                      <a:pt x="829" y="6"/>
                    </a:lnTo>
                    <a:lnTo>
                      <a:pt x="833" y="7"/>
                    </a:lnTo>
                    <a:lnTo>
                      <a:pt x="837" y="11"/>
                    </a:lnTo>
                    <a:lnTo>
                      <a:pt x="840" y="14"/>
                    </a:lnTo>
                    <a:lnTo>
                      <a:pt x="843" y="16"/>
                    </a:lnTo>
                    <a:lnTo>
                      <a:pt x="845" y="18"/>
                    </a:lnTo>
                    <a:lnTo>
                      <a:pt x="847" y="21"/>
                    </a:lnTo>
                    <a:lnTo>
                      <a:pt x="850" y="24"/>
                    </a:lnTo>
                    <a:lnTo>
                      <a:pt x="852" y="27"/>
                    </a:lnTo>
                    <a:lnTo>
                      <a:pt x="855" y="30"/>
                    </a:lnTo>
                    <a:lnTo>
                      <a:pt x="858" y="35"/>
                    </a:lnTo>
                    <a:lnTo>
                      <a:pt x="860" y="38"/>
                    </a:lnTo>
                    <a:lnTo>
                      <a:pt x="864" y="47"/>
                    </a:lnTo>
                    <a:lnTo>
                      <a:pt x="868" y="52"/>
                    </a:lnTo>
                    <a:lnTo>
                      <a:pt x="870" y="56"/>
                    </a:lnTo>
                    <a:lnTo>
                      <a:pt x="872" y="62"/>
                    </a:lnTo>
                    <a:lnTo>
                      <a:pt x="874" y="67"/>
                    </a:lnTo>
                    <a:lnTo>
                      <a:pt x="878" y="72"/>
                    </a:lnTo>
                    <a:lnTo>
                      <a:pt x="880" y="78"/>
                    </a:lnTo>
                    <a:lnTo>
                      <a:pt x="882" y="85"/>
                    </a:lnTo>
                    <a:lnTo>
                      <a:pt x="885" y="90"/>
                    </a:lnTo>
                    <a:lnTo>
                      <a:pt x="887" y="97"/>
                    </a:lnTo>
                    <a:lnTo>
                      <a:pt x="890" y="103"/>
                    </a:lnTo>
                    <a:lnTo>
                      <a:pt x="893" y="109"/>
                    </a:lnTo>
                    <a:lnTo>
                      <a:pt x="895" y="117"/>
                    </a:lnTo>
                    <a:lnTo>
                      <a:pt x="899" y="131"/>
                    </a:lnTo>
                    <a:lnTo>
                      <a:pt x="903" y="139"/>
                    </a:lnTo>
                    <a:lnTo>
                      <a:pt x="907" y="155"/>
                    </a:lnTo>
                    <a:lnTo>
                      <a:pt x="909" y="164"/>
                    </a:lnTo>
                    <a:lnTo>
                      <a:pt x="913" y="171"/>
                    </a:lnTo>
                    <a:lnTo>
                      <a:pt x="917" y="189"/>
                    </a:lnTo>
                    <a:lnTo>
                      <a:pt x="922" y="208"/>
                    </a:lnTo>
                    <a:lnTo>
                      <a:pt x="925" y="218"/>
                    </a:lnTo>
                    <a:lnTo>
                      <a:pt x="927" y="227"/>
                    </a:lnTo>
                    <a:lnTo>
                      <a:pt x="929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Oval 28">
                <a:extLst>
                  <a:ext uri="{FF2B5EF4-FFF2-40B4-BE49-F238E27FC236}">
                    <a16:creationId xmlns:a16="http://schemas.microsoft.com/office/drawing/2014/main" id="{F2F1E188-E1B4-41FD-AA1A-94362EEDC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4" y="2250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6644" name="Text Box 29">
              <a:extLst>
                <a:ext uri="{FF2B5EF4-FFF2-40B4-BE49-F238E27FC236}">
                  <a16:creationId xmlns:a16="http://schemas.microsoft.com/office/drawing/2014/main" id="{C5E36320-56C6-4480-8B56-A87EBF539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" y="2780"/>
              <a:ext cx="3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Q</a:t>
              </a:r>
            </a:p>
          </p:txBody>
        </p:sp>
        <p:sp>
          <p:nvSpPr>
            <p:cNvPr id="26645" name="Text Box 30">
              <a:extLst>
                <a:ext uri="{FF2B5EF4-FFF2-40B4-BE49-F238E27FC236}">
                  <a16:creationId xmlns:a16="http://schemas.microsoft.com/office/drawing/2014/main" id="{460C762F-1ECB-4B96-866E-430008F1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384"/>
              <a:ext cx="8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chemeClr val="accent2"/>
                  </a:solidFill>
                </a:rPr>
                <a:t>520 miles</a:t>
              </a:r>
            </a:p>
          </p:txBody>
        </p:sp>
        <p:pic>
          <p:nvPicPr>
            <p:cNvPr id="26646" name="Picture 31" descr="C:\My Download Files\AWACS2.gif">
              <a:extLst>
                <a:ext uri="{FF2B5EF4-FFF2-40B4-BE49-F238E27FC236}">
                  <a16:creationId xmlns:a16="http://schemas.microsoft.com/office/drawing/2014/main" id="{BDE72A57-C4F0-45AC-9BAA-F26730B7C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2141"/>
              <a:ext cx="130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3" name="TextBox 31">
            <a:extLst>
              <a:ext uri="{FF2B5EF4-FFF2-40B4-BE49-F238E27FC236}">
                <a16:creationId xmlns:a16="http://schemas.microsoft.com/office/drawing/2014/main" id="{0D4A2CC3-92D7-49B7-8225-6BFA6FA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6063"/>
            <a:ext cx="433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Exam Type Questions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5" name="Text Box 24">
            <a:extLst>
              <a:ext uri="{FF2B5EF4-FFF2-40B4-BE49-F238E27FC236}">
                <a16:creationId xmlns:a16="http://schemas.microsoft.com/office/drawing/2014/main" id="{CC662324-041C-4FAB-A669-F235DCF8A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3448050"/>
            <a:ext cx="3711575" cy="7080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  <a:cs typeface="+mn-cs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H 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  <a:cs typeface="+mn-cs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H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1BC85C67-6EA3-469D-BF24-CCE8FFCBD036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5335588"/>
            <a:ext cx="1905000" cy="1238250"/>
            <a:chOff x="4272" y="359"/>
            <a:chExt cx="1152" cy="1027"/>
          </a:xfrm>
        </p:grpSpPr>
        <p:pic>
          <p:nvPicPr>
            <p:cNvPr id="89101" name="Picture 40" descr="ag00218_">
              <a:extLst>
                <a:ext uri="{FF2B5EF4-FFF2-40B4-BE49-F238E27FC236}">
                  <a16:creationId xmlns:a16="http://schemas.microsoft.com/office/drawing/2014/main" id="{FEE0AF82-F3D6-438B-8D70-CAE813C7CB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59"/>
              <a:ext cx="89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62" name="Text Box 41">
              <a:extLst>
                <a:ext uri="{FF2B5EF4-FFF2-40B4-BE49-F238E27FC236}">
                  <a16:creationId xmlns:a16="http://schemas.microsoft.com/office/drawing/2014/main" id="{D6F5AC15-9E5B-4A2D-AAFE-2464B6A40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007"/>
              <a:ext cx="100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FFFFF"/>
                  </a:solidFill>
                  <a:cs typeface="+mn-cs"/>
                </a:rPr>
                <a:t>Copy this!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CD94EF-F3C8-42EC-8D39-F40B06B4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2620963"/>
            <a:ext cx="3756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FFFFFF"/>
                </a:solidFill>
                <a:cs typeface="+mn-cs"/>
              </a:rPr>
              <a:t>1. 	Write down </a:t>
            </a:r>
          </a:p>
        </p:txBody>
      </p:sp>
      <p:sp>
        <p:nvSpPr>
          <p:cNvPr id="78853" name="Rectangle 24">
            <a:extLst>
              <a:ext uri="{FF2B5EF4-FFF2-40B4-BE49-F238E27FC236}">
                <a16:creationId xmlns:a16="http://schemas.microsoft.com/office/drawing/2014/main" id="{16D0EA26-2BF5-4FB0-9922-41C9C520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1762125"/>
            <a:ext cx="21923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u="sng">
                <a:solidFill>
                  <a:srgbClr val="FFFFFF"/>
                </a:solidFill>
                <a:cs typeface="+mn-cs"/>
              </a:rPr>
              <a:t>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6D51C-B2AD-4BC7-9589-73822C53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4335463"/>
            <a:ext cx="7877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FFFF"/>
                </a:solidFill>
                <a:cs typeface="+mn-cs"/>
              </a:rPr>
              <a:t> 	       Identify what you want to find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03EE69-1BA7-4026-B7FD-0E3E9DF6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408613"/>
            <a:ext cx="5253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FFFFFF"/>
                </a:solidFill>
                <a:cs typeface="+mn-cs"/>
              </a:rPr>
              <a:t>		 what you know</a:t>
            </a:r>
          </a:p>
        </p:txBody>
      </p:sp>
      <p:pic>
        <p:nvPicPr>
          <p:cNvPr id="28" name="Picture 27" descr="TICK.jpg">
            <a:extLst>
              <a:ext uri="{FF2B5EF4-FFF2-40B4-BE49-F238E27FC236}">
                <a16:creationId xmlns:a16="http://schemas.microsoft.com/office/drawing/2014/main" id="{94E658AE-FCD0-45C5-8DE4-8806B5F820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410" y="5314100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42B7158-F158-4FC0-965A-563B5F02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375275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FFFFFF"/>
                </a:solidFill>
                <a:cs typeface="+mn-cs"/>
              </a:rPr>
              <a:t>3. 	</a:t>
            </a:r>
          </a:p>
        </p:txBody>
      </p:sp>
      <p:pic>
        <p:nvPicPr>
          <p:cNvPr id="31" name="Picture 30" descr="question mark.jpg">
            <a:extLst>
              <a:ext uri="{FF2B5EF4-FFF2-40B4-BE49-F238E27FC236}">
                <a16:creationId xmlns:a16="http://schemas.microsoft.com/office/drawing/2014/main" id="{19C687AA-AF70-418C-B848-FD51B9A7B9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8434" y="4157235"/>
            <a:ext cx="1076325" cy="1000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E3D0FB-295C-4D77-8CFA-C0CFC50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4313238"/>
            <a:ext cx="719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FFFFFF"/>
                </a:solidFill>
                <a:cs typeface="+mn-cs"/>
              </a:rPr>
              <a:t>2.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C8D340A-C9D3-4FCF-8EDE-5A78B59D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441450"/>
            <a:ext cx="66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+mn-cs"/>
              </a:rPr>
              <a:t>Nat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 animBg="1"/>
      <p:bldP spid="24" grpId="0"/>
      <p:bldP spid="26" grpId="0"/>
      <p:bldP spid="27" grpId="0"/>
      <p:bldP spid="30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C6B67D06-E982-4A56-8228-2D0D8ABD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157413"/>
            <a:ext cx="5718175" cy="31083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Now try N5 TJ</a:t>
            </a:r>
          </a:p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  <a:cs typeface="+mn-cs"/>
              </a:rPr>
              <a:t>Ex 8.7 &amp; 8.8 </a:t>
            </a:r>
          </a:p>
          <a:p>
            <a:pPr algn="ctr">
              <a:defRPr/>
            </a:pPr>
            <a:r>
              <a:rPr lang="en-GB" sz="3600" dirty="0">
                <a:solidFill>
                  <a:srgbClr val="FFFFFF"/>
                </a:solidFill>
                <a:cs typeface="+mn-cs"/>
              </a:rPr>
              <a:t>Ch8 (page 85)</a:t>
            </a:r>
          </a:p>
          <a:p>
            <a:pPr algn="ctr">
              <a:defRPr/>
            </a:pPr>
            <a:endParaRPr lang="en-GB" sz="4000" dirty="0">
              <a:solidFill>
                <a:srgbClr val="000066"/>
              </a:solidFill>
              <a:cs typeface="+mn-cs"/>
            </a:endParaRPr>
          </a:p>
        </p:txBody>
      </p:sp>
      <p:pic>
        <p:nvPicPr>
          <p:cNvPr id="118787" name="Picture 3" descr="ag00463_">
            <a:extLst>
              <a:ext uri="{FF2B5EF4-FFF2-40B4-BE49-F238E27FC236}">
                <a16:creationId xmlns:a16="http://schemas.microsoft.com/office/drawing/2014/main" id="{87668D70-8251-4C17-B93C-A3543092E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546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3B084695-79E4-438E-A62D-6A06EA64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832475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9C2C36AC-F113-4018-8105-AFB03B82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3645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3C5685C5-7E6C-4968-BD94-04B54AB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/>
          <a:stretch>
            <a:fillRect/>
          </a:stretch>
        </p:blipFill>
        <p:spPr bwMode="auto">
          <a:xfrm>
            <a:off x="611188" y="333375"/>
            <a:ext cx="68405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soFB5C7">
            <a:extLst>
              <a:ext uri="{FF2B5EF4-FFF2-40B4-BE49-F238E27FC236}">
                <a16:creationId xmlns:a16="http://schemas.microsoft.com/office/drawing/2014/main" id="{ACF8A6FF-F90A-4BB8-B302-CF5CD569D45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48996" r="26285" b="17657"/>
          <a:stretch>
            <a:fillRect/>
          </a:stretch>
        </p:blipFill>
        <p:spPr>
          <a:xfrm>
            <a:off x="1042988" y="333375"/>
            <a:ext cx="6624637" cy="5191125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>
            <a:extLst>
              <a:ext uri="{FF2B5EF4-FFF2-40B4-BE49-F238E27FC236}">
                <a16:creationId xmlns:a16="http://schemas.microsoft.com/office/drawing/2014/main" id="{C1356911-A829-47B9-BA8C-2B6098A9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6081" b="10405"/>
          <a:stretch>
            <a:fillRect/>
          </a:stretch>
        </p:blipFill>
        <p:spPr bwMode="auto">
          <a:xfrm>
            <a:off x="539750" y="44450"/>
            <a:ext cx="6467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4">
            <a:extLst>
              <a:ext uri="{FF2B5EF4-FFF2-40B4-BE49-F238E27FC236}">
                <a16:creationId xmlns:a16="http://schemas.microsoft.com/office/drawing/2014/main" id="{E7038B2F-AE33-40D5-BDEF-7F456618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58324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>
            <a:extLst>
              <a:ext uri="{FF2B5EF4-FFF2-40B4-BE49-F238E27FC236}">
                <a16:creationId xmlns:a16="http://schemas.microsoft.com/office/drawing/2014/main" id="{E60AAB3A-F766-4A7D-A90D-6BDB2AF4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87725"/>
            <a:ext cx="6769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>
            <a:extLst>
              <a:ext uri="{FF2B5EF4-FFF2-40B4-BE49-F238E27FC236}">
                <a16:creationId xmlns:a16="http://schemas.microsoft.com/office/drawing/2014/main" id="{9CF30ECA-1628-4845-89DB-F360EF39F427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33375"/>
            <a:ext cx="5930900" cy="5307013"/>
            <a:chOff x="720" y="720"/>
            <a:chExt cx="9340" cy="8358"/>
          </a:xfrm>
        </p:grpSpPr>
        <p:pic>
          <p:nvPicPr>
            <p:cNvPr id="124931" name="Picture 3">
              <a:extLst>
                <a:ext uri="{FF2B5EF4-FFF2-40B4-BE49-F238E27FC236}">
                  <a16:creationId xmlns:a16="http://schemas.microsoft.com/office/drawing/2014/main" id="{0DD2C78F-84EF-4493-AD58-16F7909C6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870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2" name="Picture 4">
              <a:extLst>
                <a:ext uri="{FF2B5EF4-FFF2-40B4-BE49-F238E27FC236}">
                  <a16:creationId xmlns:a16="http://schemas.microsoft.com/office/drawing/2014/main" id="{F66E50F6-A690-4508-AB84-A8DB814C0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780"/>
              <a:ext cx="7080" cy="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3" name="Picture 5">
              <a:extLst>
                <a:ext uri="{FF2B5EF4-FFF2-40B4-BE49-F238E27FC236}">
                  <a16:creationId xmlns:a16="http://schemas.microsoft.com/office/drawing/2014/main" id="{CCDB06AE-883F-4A26-AD8B-E1E9172D6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4373"/>
              <a:ext cx="804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4" name="Picture 6">
              <a:extLst>
                <a:ext uri="{FF2B5EF4-FFF2-40B4-BE49-F238E27FC236}">
                  <a16:creationId xmlns:a16="http://schemas.microsoft.com/office/drawing/2014/main" id="{1203BECE-C1EE-4422-AE37-F1507183B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" y="5500"/>
              <a:ext cx="7000" cy="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5" name="Picture 7">
              <a:extLst>
                <a:ext uri="{FF2B5EF4-FFF2-40B4-BE49-F238E27FC236}">
                  <a16:creationId xmlns:a16="http://schemas.microsoft.com/office/drawing/2014/main" id="{7B656D2A-4BDC-426E-A057-0B7A80211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8138"/>
              <a:ext cx="910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0CBCDC01-3890-4649-9491-837F46B6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5375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5B261DE3-1EDB-4F28-AB0A-E7C959C4AD1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96938"/>
            <a:ext cx="8229600" cy="4606925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>
            <a:extLst>
              <a:ext uri="{FF2B5EF4-FFF2-40B4-BE49-F238E27FC236}">
                <a16:creationId xmlns:a16="http://schemas.microsoft.com/office/drawing/2014/main" id="{1F71D77E-E055-4BAD-8BFF-36865F2B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-2619375"/>
            <a:ext cx="6794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9">
            <a:extLst>
              <a:ext uri="{FF2B5EF4-FFF2-40B4-BE49-F238E27FC236}">
                <a16:creationId xmlns:a16="http://schemas.microsoft.com/office/drawing/2014/main" id="{59633F0E-9209-4454-B4D6-6341A532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b="9103"/>
          <a:stretch>
            <a:fillRect/>
          </a:stretch>
        </p:blipFill>
        <p:spPr bwMode="auto">
          <a:xfrm>
            <a:off x="684213" y="333375"/>
            <a:ext cx="669607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2EC39F03-74DC-48BC-90DA-6D60E669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2868" b="53135"/>
          <a:stretch>
            <a:fillRect/>
          </a:stretch>
        </p:blipFill>
        <p:spPr bwMode="auto">
          <a:xfrm>
            <a:off x="41275" y="1493838"/>
            <a:ext cx="8939213" cy="4216400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B991E-35BD-444D-B1F3-F91C6316789E}"/>
              </a:ext>
            </a:extLst>
          </p:cNvPr>
          <p:cNvSpPr txBox="1"/>
          <p:nvPr/>
        </p:nvSpPr>
        <p:spPr>
          <a:xfrm>
            <a:off x="7847013" y="5213350"/>
            <a:ext cx="12112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66">
                    <a:lumMod val="50000"/>
                  </a:srgbClr>
                </a:solidFill>
                <a:cs typeface="+mn-cs"/>
              </a:rPr>
              <a:t>(4 marks)</a:t>
            </a:r>
          </a:p>
        </p:txBody>
      </p:sp>
      <p:sp>
        <p:nvSpPr>
          <p:cNvPr id="7" name="Text Box 1038">
            <a:extLst>
              <a:ext uri="{FF2B5EF4-FFF2-40B4-BE49-F238E27FC236}">
                <a16:creationId xmlns:a16="http://schemas.microsoft.com/office/drawing/2014/main" id="{C9D65A57-72A2-4614-B3D3-4FECB36F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444750"/>
            <a:ext cx="3736975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+mn-cs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H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  <a:cs typeface="+mn-cs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H 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pic>
        <p:nvPicPr>
          <p:cNvPr id="9" name="Picture 8" descr="TICK.jpg">
            <a:extLst>
              <a:ext uri="{FF2B5EF4-FFF2-40B4-BE49-F238E27FC236}">
                <a16:creationId xmlns:a16="http://schemas.microsoft.com/office/drawing/2014/main" id="{25675ABD-E217-4C98-BF30-90C3E02BEF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1283" y="291468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>
            <a:extLst>
              <a:ext uri="{FF2B5EF4-FFF2-40B4-BE49-F238E27FC236}">
                <a16:creationId xmlns:a16="http://schemas.microsoft.com/office/drawing/2014/main" id="{D46B2BF7-A716-442B-A038-E6FD338CAB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2004" y="2126302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question mark.jpg">
            <a:extLst>
              <a:ext uri="{FF2B5EF4-FFF2-40B4-BE49-F238E27FC236}">
                <a16:creationId xmlns:a16="http://schemas.microsoft.com/office/drawing/2014/main" id="{EC13580C-09C5-4464-BE53-D3B1E0B398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8" y="2126302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6616DD3A-14DA-4B15-8F18-49FD606BEF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82" y="291468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TICK.jpg">
            <a:extLst>
              <a:ext uri="{FF2B5EF4-FFF2-40B4-BE49-F238E27FC236}">
                <a16:creationId xmlns:a16="http://schemas.microsoft.com/office/drawing/2014/main" id="{47A53B1D-4DE3-4503-9DD4-DADF602779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844" y="291468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06651C44-2406-4165-AC59-DA31CA7B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/>
          <a:stretch>
            <a:fillRect/>
          </a:stretch>
        </p:blipFill>
        <p:spPr bwMode="auto">
          <a:xfrm>
            <a:off x="684213" y="660400"/>
            <a:ext cx="659288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2CB1DD7A-A550-46DD-8E51-4C2C0847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88181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>
            <a:extLst>
              <a:ext uri="{FF2B5EF4-FFF2-40B4-BE49-F238E27FC236}">
                <a16:creationId xmlns:a16="http://schemas.microsoft.com/office/drawing/2014/main" id="{1F9158A5-5EB8-4869-A92B-E0FC9B87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9318"/>
          <a:stretch>
            <a:fillRect/>
          </a:stretch>
        </p:blipFill>
        <p:spPr bwMode="auto">
          <a:xfrm>
            <a:off x="395288" y="44450"/>
            <a:ext cx="64341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5">
            <a:extLst>
              <a:ext uri="{FF2B5EF4-FFF2-40B4-BE49-F238E27FC236}">
                <a16:creationId xmlns:a16="http://schemas.microsoft.com/office/drawing/2014/main" id="{E07E1997-0518-4CE7-8AC6-81412FBE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69834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6">
            <a:extLst>
              <a:ext uri="{FF2B5EF4-FFF2-40B4-BE49-F238E27FC236}">
                <a16:creationId xmlns:a16="http://schemas.microsoft.com/office/drawing/2014/main" id="{F6DC9F9F-2027-4BB3-BFAC-9F6A20C8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45370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7">
            <a:extLst>
              <a:ext uri="{FF2B5EF4-FFF2-40B4-BE49-F238E27FC236}">
                <a16:creationId xmlns:a16="http://schemas.microsoft.com/office/drawing/2014/main" id="{D4C98712-8F56-496A-8E6A-701B0F37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83500"/>
            <a:ext cx="67437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4">
            <a:extLst>
              <a:ext uri="{FF2B5EF4-FFF2-40B4-BE49-F238E27FC236}">
                <a16:creationId xmlns:a16="http://schemas.microsoft.com/office/drawing/2014/main" id="{D62ACC17-3E27-4ECF-8CB1-56C1D86A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27765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8">
            <a:extLst>
              <a:ext uri="{FF2B5EF4-FFF2-40B4-BE49-F238E27FC236}">
                <a16:creationId xmlns:a16="http://schemas.microsoft.com/office/drawing/2014/main" id="{5B6E38E6-1A79-44D7-A64B-E194CCEA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59758"/>
          <a:stretch>
            <a:fillRect/>
          </a:stretch>
        </p:blipFill>
        <p:spPr bwMode="auto">
          <a:xfrm>
            <a:off x="323850" y="4652963"/>
            <a:ext cx="799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0" name="Picture 9">
            <a:extLst>
              <a:ext uri="{FF2B5EF4-FFF2-40B4-BE49-F238E27FC236}">
                <a16:creationId xmlns:a16="http://schemas.microsoft.com/office/drawing/2014/main" id="{AC91E910-1D72-4B2B-A232-27168A80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8" b="8548"/>
          <a:stretch>
            <a:fillRect/>
          </a:stretch>
        </p:blipFill>
        <p:spPr bwMode="auto">
          <a:xfrm>
            <a:off x="323850" y="5518150"/>
            <a:ext cx="81359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8">
            <a:extLst>
              <a:ext uri="{FF2B5EF4-FFF2-40B4-BE49-F238E27FC236}">
                <a16:creationId xmlns:a16="http://schemas.microsoft.com/office/drawing/2014/main" id="{1D3625CD-2C4A-4171-A3E1-9C00414FD27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8353425" cy="5761037"/>
            <a:chOff x="251520" y="188640"/>
            <a:chExt cx="8352928" cy="5760640"/>
          </a:xfrm>
        </p:grpSpPr>
        <p:pic>
          <p:nvPicPr>
            <p:cNvPr id="132100" name="Picture 2">
              <a:extLst>
                <a:ext uri="{FF2B5EF4-FFF2-40B4-BE49-F238E27FC236}">
                  <a16:creationId xmlns:a16="http://schemas.microsoft.com/office/drawing/2014/main" id="{AF770173-126A-4799-B48E-B3FF9CF62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8640"/>
              <a:ext cx="7549384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1" name="Picture 3">
              <a:extLst>
                <a:ext uri="{FF2B5EF4-FFF2-40B4-BE49-F238E27FC236}">
                  <a16:creationId xmlns:a16="http://schemas.microsoft.com/office/drawing/2014/main" id="{3FB1AD5B-BD3D-4276-AFA7-7DAB95F3E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908720"/>
              <a:ext cx="2592288" cy="162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2" name="Picture 5">
              <a:extLst>
                <a:ext uri="{FF2B5EF4-FFF2-40B4-BE49-F238E27FC236}">
                  <a16:creationId xmlns:a16="http://schemas.microsoft.com/office/drawing/2014/main" id="{197BBB1B-FACE-4760-B014-EB27E13B2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295" y="3645024"/>
              <a:ext cx="4867153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3" name="Picture 4">
              <a:extLst>
                <a:ext uri="{FF2B5EF4-FFF2-40B4-BE49-F238E27FC236}">
                  <a16:creationId xmlns:a16="http://schemas.microsoft.com/office/drawing/2014/main" id="{8921F077-F6EF-4607-A62F-6741D0B95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7" y="2852936"/>
              <a:ext cx="7333737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2099" name="Picture 6">
            <a:extLst>
              <a:ext uri="{FF2B5EF4-FFF2-40B4-BE49-F238E27FC236}">
                <a16:creationId xmlns:a16="http://schemas.microsoft.com/office/drawing/2014/main" id="{45DBC483-B982-4E6D-98A7-0E93F080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4235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>
            <a:extLst>
              <a:ext uri="{FF2B5EF4-FFF2-40B4-BE49-F238E27FC236}">
                <a16:creationId xmlns:a16="http://schemas.microsoft.com/office/drawing/2014/main" id="{B89AAEA1-98F1-4A7A-8FF4-B4EBC4B6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>
            <a:fillRect/>
          </a:stretch>
        </p:blipFill>
        <p:spPr bwMode="auto">
          <a:xfrm>
            <a:off x="755650" y="260350"/>
            <a:ext cx="6434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4">
            <a:extLst>
              <a:ext uri="{FF2B5EF4-FFF2-40B4-BE49-F238E27FC236}">
                <a16:creationId xmlns:a16="http://schemas.microsoft.com/office/drawing/2014/main" id="{60897B2F-9528-4207-B022-227A8C76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4533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5">
            <a:extLst>
              <a:ext uri="{FF2B5EF4-FFF2-40B4-BE49-F238E27FC236}">
                <a16:creationId xmlns:a16="http://schemas.microsoft.com/office/drawing/2014/main" id="{FE5164BD-A8DA-4259-9568-033B69D1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6"/>
          <a:stretch>
            <a:fillRect/>
          </a:stretch>
        </p:blipFill>
        <p:spPr bwMode="auto">
          <a:xfrm>
            <a:off x="684213" y="3759200"/>
            <a:ext cx="57594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4288354E-167F-4EAD-AB72-E7361112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550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4">
            <a:extLst>
              <a:ext uri="{FF2B5EF4-FFF2-40B4-BE49-F238E27FC236}">
                <a16:creationId xmlns:a16="http://schemas.microsoft.com/office/drawing/2014/main" id="{7CB3542A-C5C3-4676-8272-1425EE9B946A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15888"/>
            <a:ext cx="6226175" cy="4468812"/>
            <a:chOff x="539750" y="115888"/>
            <a:chExt cx="6226175" cy="4468812"/>
          </a:xfrm>
        </p:grpSpPr>
        <p:pic>
          <p:nvPicPr>
            <p:cNvPr id="135171" name="Picture 3">
              <a:extLst>
                <a:ext uri="{FF2B5EF4-FFF2-40B4-BE49-F238E27FC236}">
                  <a16:creationId xmlns:a16="http://schemas.microsoft.com/office/drawing/2014/main" id="{F0FC2E7C-34BA-4A71-B5FD-6B89C0A43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" t="9866" b="13512"/>
            <a:stretch>
              <a:fillRect/>
            </a:stretch>
          </p:blipFill>
          <p:spPr bwMode="auto">
            <a:xfrm>
              <a:off x="900113" y="115888"/>
              <a:ext cx="5865812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2" name="Picture 4">
              <a:extLst>
                <a:ext uri="{FF2B5EF4-FFF2-40B4-BE49-F238E27FC236}">
                  <a16:creationId xmlns:a16="http://schemas.microsoft.com/office/drawing/2014/main" id="{24537B83-641D-4AB2-8348-C0571F0AA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557338"/>
              <a:ext cx="4065588" cy="20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3" name="Picture 5">
              <a:extLst>
                <a:ext uri="{FF2B5EF4-FFF2-40B4-BE49-F238E27FC236}">
                  <a16:creationId xmlns:a16="http://schemas.microsoft.com/office/drawing/2014/main" id="{25A71EB1-531D-4411-9937-D171721D4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644900"/>
              <a:ext cx="59055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E1D0CAE9-5D1E-480F-8206-9BC955F0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63373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17191423-3AE1-4652-8CD8-6605D593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315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mso86C1B">
            <a:extLst>
              <a:ext uri="{FF2B5EF4-FFF2-40B4-BE49-F238E27FC236}">
                <a16:creationId xmlns:a16="http://schemas.microsoft.com/office/drawing/2014/main" id="{E0D5291F-B598-43D2-B8F5-B7B990C1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32471"/>
          <a:stretch>
            <a:fillRect/>
          </a:stretch>
        </p:blipFill>
        <p:spPr bwMode="auto">
          <a:xfrm>
            <a:off x="755650" y="188913"/>
            <a:ext cx="76327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7645DE24-8927-45B7-A98F-C0B4CA8A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865" t="2326" r="12531" b="11417"/>
          <a:stretch>
            <a:fillRect/>
          </a:stretch>
        </p:blipFill>
        <p:spPr bwMode="auto">
          <a:xfrm>
            <a:off x="53975" y="1249363"/>
            <a:ext cx="7534275" cy="5553075"/>
          </a:xfrm>
          <a:prstGeom prst="rect">
            <a:avLst/>
          </a:prstGeom>
          <a:noFill/>
          <a:ln w="508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 Box 1038">
            <a:extLst>
              <a:ext uri="{FF2B5EF4-FFF2-40B4-BE49-F238E27FC236}">
                <a16:creationId xmlns:a16="http://schemas.microsoft.com/office/drawing/2014/main" id="{1A186CD5-247D-43AD-8BA3-902DE7D0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3233738"/>
            <a:ext cx="36401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+mn-cs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H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  <a:cs typeface="+mn-cs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H 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pic>
        <p:nvPicPr>
          <p:cNvPr id="6" name="Picture 5" descr="TICK.jpg">
            <a:extLst>
              <a:ext uri="{FF2B5EF4-FFF2-40B4-BE49-F238E27FC236}">
                <a16:creationId xmlns:a16="http://schemas.microsoft.com/office/drawing/2014/main" id="{27C85640-6FE2-42AC-B170-DE83EE0332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678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CK.jpg">
            <a:extLst>
              <a:ext uri="{FF2B5EF4-FFF2-40B4-BE49-F238E27FC236}">
                <a16:creationId xmlns:a16="http://schemas.microsoft.com/office/drawing/2014/main" id="{AD632B45-2C6C-430C-B7E8-286341C501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7159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>
            <a:extLst>
              <a:ext uri="{FF2B5EF4-FFF2-40B4-BE49-F238E27FC236}">
                <a16:creationId xmlns:a16="http://schemas.microsoft.com/office/drawing/2014/main" id="{DAD87800-76A3-4AFD-8F62-E478355C14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973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question mark.jpg">
            <a:extLst>
              <a:ext uri="{FF2B5EF4-FFF2-40B4-BE49-F238E27FC236}">
                <a16:creationId xmlns:a16="http://schemas.microsoft.com/office/drawing/2014/main" id="{6A93E931-8003-433A-86E9-F5BF5D33C7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5131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>
            <a:extLst>
              <a:ext uri="{FF2B5EF4-FFF2-40B4-BE49-F238E27FC236}">
                <a16:creationId xmlns:a16="http://schemas.microsoft.com/office/drawing/2014/main" id="{D62E176A-D9EF-476C-B2DF-D2AED48E09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345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>
            <a:extLst>
              <a:ext uri="{FF2B5EF4-FFF2-40B4-BE49-F238E27FC236}">
                <a16:creationId xmlns:a16="http://schemas.microsoft.com/office/drawing/2014/main" id="{B29E5D35-4B38-4491-932B-76AC195A14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654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msoC2DC9">
            <a:extLst>
              <a:ext uri="{FF2B5EF4-FFF2-40B4-BE49-F238E27FC236}">
                <a16:creationId xmlns:a16="http://schemas.microsoft.com/office/drawing/2014/main" id="{A6DB95B9-3BE5-482E-A7BA-B5DE50E1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b="52484"/>
          <a:stretch>
            <a:fillRect/>
          </a:stretch>
        </p:blipFill>
        <p:spPr bwMode="auto">
          <a:xfrm>
            <a:off x="323850" y="188913"/>
            <a:ext cx="8424863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msoC2DC9">
            <a:extLst>
              <a:ext uri="{FF2B5EF4-FFF2-40B4-BE49-F238E27FC236}">
                <a16:creationId xmlns:a16="http://schemas.microsoft.com/office/drawing/2014/main" id="{2513CC33-A704-47BB-8F8C-D1EB0BC9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54771"/>
          <a:stretch>
            <a:fillRect/>
          </a:stretch>
        </p:blipFill>
        <p:spPr bwMode="auto">
          <a:xfrm>
            <a:off x="468313" y="65088"/>
            <a:ext cx="8351837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msoA255E">
            <a:extLst>
              <a:ext uri="{FF2B5EF4-FFF2-40B4-BE49-F238E27FC236}">
                <a16:creationId xmlns:a16="http://schemas.microsoft.com/office/drawing/2014/main" id="{CF42E9AC-6DA4-4FC3-9027-3390C3D9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45604" r="13681" b="30293"/>
          <a:stretch>
            <a:fillRect/>
          </a:stretch>
        </p:blipFill>
        <p:spPr bwMode="auto">
          <a:xfrm>
            <a:off x="539750" y="188913"/>
            <a:ext cx="69119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soE2794">
            <a:extLst>
              <a:ext uri="{FF2B5EF4-FFF2-40B4-BE49-F238E27FC236}">
                <a16:creationId xmlns:a16="http://schemas.microsoft.com/office/drawing/2014/main" id="{3DF93E1F-B287-404E-9A3D-15B75EBA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362" b="50298"/>
          <a:stretch>
            <a:fillRect/>
          </a:stretch>
        </p:blipFill>
        <p:spPr bwMode="auto">
          <a:xfrm>
            <a:off x="395288" y="115888"/>
            <a:ext cx="82804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32BD7A6A">
            <a:extLst>
              <a:ext uri="{FF2B5EF4-FFF2-40B4-BE49-F238E27FC236}">
                <a16:creationId xmlns:a16="http://schemas.microsoft.com/office/drawing/2014/main" id="{9768B3FD-4A28-48C3-8EA1-C69B6DD8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38962" b="49030"/>
          <a:stretch>
            <a:fillRect/>
          </a:stretch>
        </p:blipFill>
        <p:spPr bwMode="auto">
          <a:xfrm>
            <a:off x="395288" y="188913"/>
            <a:ext cx="77057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 descr="32BD7A6A">
            <a:extLst>
              <a:ext uri="{FF2B5EF4-FFF2-40B4-BE49-F238E27FC236}">
                <a16:creationId xmlns:a16="http://schemas.microsoft.com/office/drawing/2014/main" id="{96DE9A9C-15F6-4D3E-8D1A-83A92297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49977" r="13368" b="18985"/>
          <a:stretch>
            <a:fillRect/>
          </a:stretch>
        </p:blipFill>
        <p:spPr bwMode="auto">
          <a:xfrm>
            <a:off x="755650" y="1412875"/>
            <a:ext cx="41767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32BD7A6A">
            <a:extLst>
              <a:ext uri="{FF2B5EF4-FFF2-40B4-BE49-F238E27FC236}">
                <a16:creationId xmlns:a16="http://schemas.microsoft.com/office/drawing/2014/main" id="{68767AE7-3E5A-4F11-B56D-1E05F7B7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83025" r="37038" b="5960"/>
          <a:stretch>
            <a:fillRect/>
          </a:stretch>
        </p:blipFill>
        <p:spPr bwMode="auto">
          <a:xfrm>
            <a:off x="684213" y="4076700"/>
            <a:ext cx="54006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6BF7363">
            <a:extLst>
              <a:ext uri="{FF2B5EF4-FFF2-40B4-BE49-F238E27FC236}">
                <a16:creationId xmlns:a16="http://schemas.microsoft.com/office/drawing/2014/main" id="{71F07E33-755C-44E4-9729-BCD2E4C1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540" r="16328" b="93886"/>
          <a:stretch>
            <a:fillRect/>
          </a:stretch>
        </p:blipFill>
        <p:spPr bwMode="auto">
          <a:xfrm>
            <a:off x="468313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 descr="6BF7363">
            <a:extLst>
              <a:ext uri="{FF2B5EF4-FFF2-40B4-BE49-F238E27FC236}">
                <a16:creationId xmlns:a16="http://schemas.microsoft.com/office/drawing/2014/main" id="{6D20B8EB-8C41-48EC-BAA7-59CA8D37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33237" r="45602" b="56250"/>
          <a:stretch>
            <a:fillRect/>
          </a:stretch>
        </p:blipFill>
        <p:spPr bwMode="auto">
          <a:xfrm>
            <a:off x="4284663" y="1196975"/>
            <a:ext cx="41751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 descr="6BF7363">
            <a:extLst>
              <a:ext uri="{FF2B5EF4-FFF2-40B4-BE49-F238E27FC236}">
                <a16:creationId xmlns:a16="http://schemas.microsoft.com/office/drawing/2014/main" id="{5C4C9D37-7C53-4135-8FCA-7CDC35E5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44618" r="30258" b="46645"/>
          <a:stretch>
            <a:fillRect/>
          </a:stretch>
        </p:blipFill>
        <p:spPr bwMode="auto">
          <a:xfrm>
            <a:off x="539750" y="3500438"/>
            <a:ext cx="6264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 descr="6BF7363">
            <a:extLst>
              <a:ext uri="{FF2B5EF4-FFF2-40B4-BE49-F238E27FC236}">
                <a16:creationId xmlns:a16="http://schemas.microsoft.com/office/drawing/2014/main" id="{C0A53973-EC2C-4A2A-AC7A-6F59BC9F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7870" r="31642" b="71123"/>
          <a:stretch>
            <a:fillRect/>
          </a:stretch>
        </p:blipFill>
        <p:spPr bwMode="auto">
          <a:xfrm>
            <a:off x="684213" y="765175"/>
            <a:ext cx="3382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mso3074A">
            <a:extLst>
              <a:ext uri="{FF2B5EF4-FFF2-40B4-BE49-F238E27FC236}">
                <a16:creationId xmlns:a16="http://schemas.microsoft.com/office/drawing/2014/main" id="{C9B8CC8A-D8F7-44EF-A94B-003FB482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3" t="34497" r="40108" b="39522"/>
          <a:stretch>
            <a:fillRect/>
          </a:stretch>
        </p:blipFill>
        <p:spPr bwMode="auto">
          <a:xfrm>
            <a:off x="611188" y="836613"/>
            <a:ext cx="25923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 descr="mso3074A">
            <a:extLst>
              <a:ext uri="{FF2B5EF4-FFF2-40B4-BE49-F238E27FC236}">
                <a16:creationId xmlns:a16="http://schemas.microsoft.com/office/drawing/2014/main" id="{1B3BB501-277C-40AC-9BCD-5743C74D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62720" r="34412" b="35039"/>
          <a:stretch>
            <a:fillRect/>
          </a:stretch>
        </p:blipFill>
        <p:spPr bwMode="auto">
          <a:xfrm>
            <a:off x="2339975" y="2276475"/>
            <a:ext cx="6624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5" descr="mso3074A">
            <a:extLst>
              <a:ext uri="{FF2B5EF4-FFF2-40B4-BE49-F238E27FC236}">
                <a16:creationId xmlns:a16="http://schemas.microsoft.com/office/drawing/2014/main" id="{32C8B579-B3CD-4C32-95B6-F81CBBB7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26439" r="39465" b="65947"/>
          <a:stretch>
            <a:fillRect/>
          </a:stretch>
        </p:blipFill>
        <p:spPr bwMode="auto">
          <a:xfrm>
            <a:off x="2339975" y="342900"/>
            <a:ext cx="59769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msoB68A0">
            <a:extLst>
              <a:ext uri="{FF2B5EF4-FFF2-40B4-BE49-F238E27FC236}">
                <a16:creationId xmlns:a16="http://schemas.microsoft.com/office/drawing/2014/main" id="{E50095BF-667B-435E-9A57-F01DC556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44522" r="35515" b="24809"/>
          <a:stretch>
            <a:fillRect/>
          </a:stretch>
        </p:blipFill>
        <p:spPr bwMode="auto">
          <a:xfrm>
            <a:off x="468313" y="188913"/>
            <a:ext cx="69119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mso8A713">
            <a:extLst>
              <a:ext uri="{FF2B5EF4-FFF2-40B4-BE49-F238E27FC236}">
                <a16:creationId xmlns:a16="http://schemas.microsoft.com/office/drawing/2014/main" id="{9905F86E-E5A0-4ECC-AE2F-E588A3B1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4706" r="15125" b="47775"/>
          <a:stretch>
            <a:fillRect/>
          </a:stretch>
        </p:blipFill>
        <p:spPr bwMode="auto">
          <a:xfrm>
            <a:off x="323850" y="260350"/>
            <a:ext cx="63357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 descr="mso8A713">
            <a:extLst>
              <a:ext uri="{FF2B5EF4-FFF2-40B4-BE49-F238E27FC236}">
                <a16:creationId xmlns:a16="http://schemas.microsoft.com/office/drawing/2014/main" id="{9172DAD8-F8C9-4752-81BC-DBA9B37C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55551" r="15125" b="23602"/>
          <a:stretch>
            <a:fillRect/>
          </a:stretch>
        </p:blipFill>
        <p:spPr bwMode="auto">
          <a:xfrm>
            <a:off x="250825" y="2565400"/>
            <a:ext cx="80660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mso86200">
            <a:extLst>
              <a:ext uri="{FF2B5EF4-FFF2-40B4-BE49-F238E27FC236}">
                <a16:creationId xmlns:a16="http://schemas.microsoft.com/office/drawing/2014/main" id="{FD9F9AAC-6E9B-48E0-A182-38054A5B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7187" r="16321" b="54468"/>
          <a:stretch>
            <a:fillRect/>
          </a:stretch>
        </p:blipFill>
        <p:spPr bwMode="auto">
          <a:xfrm>
            <a:off x="539750" y="188913"/>
            <a:ext cx="76327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>
            <a:extLst>
              <a:ext uri="{FF2B5EF4-FFF2-40B4-BE49-F238E27FC236}">
                <a16:creationId xmlns:a16="http://schemas.microsoft.com/office/drawing/2014/main" id="{E025FBEF-40F4-4CE5-8956-5A44739B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1076325"/>
            <a:ext cx="7491413" cy="5695950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 Box 1038">
            <a:extLst>
              <a:ext uri="{FF2B5EF4-FFF2-40B4-BE49-F238E27FC236}">
                <a16:creationId xmlns:a16="http://schemas.microsoft.com/office/drawing/2014/main" id="{6F56592D-F587-43E7-BD6A-B6C5D3B1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441575"/>
            <a:ext cx="3763963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  <a:cs typeface="+mn-cs"/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FF0000"/>
                </a:solidFill>
                <a:cs typeface="+mn-cs"/>
              </a:rPr>
              <a:t>H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  <a:cs typeface="+mn-cs"/>
              </a:rPr>
              <a:t>A</a:t>
            </a:r>
            <a:r>
              <a:rPr lang="en-GB" sz="4000" dirty="0">
                <a:solidFill>
                  <a:srgbClr val="00CC00"/>
                </a:solidFill>
                <a:cs typeface="+mn-cs"/>
              </a:rPr>
              <a:t>H 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  <a:cs typeface="+mn-cs"/>
              </a:rPr>
              <a:t>O</a:t>
            </a:r>
            <a:r>
              <a:rPr lang="en-GB" sz="4000" dirty="0">
                <a:solidFill>
                  <a:srgbClr val="CC00CC"/>
                </a:solidFill>
                <a:cs typeface="+mn-cs"/>
              </a:rPr>
              <a:t>A</a:t>
            </a:r>
          </a:p>
        </p:txBody>
      </p:sp>
      <p:pic>
        <p:nvPicPr>
          <p:cNvPr id="7" name="Picture 6" descr="TICK.jpg">
            <a:extLst>
              <a:ext uri="{FF2B5EF4-FFF2-40B4-BE49-F238E27FC236}">
                <a16:creationId xmlns:a16="http://schemas.microsoft.com/office/drawing/2014/main" id="{F7D0796A-17EE-4436-8F4F-CFC51567A7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313" y="295006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>
            <a:extLst>
              <a:ext uri="{FF2B5EF4-FFF2-40B4-BE49-F238E27FC236}">
                <a16:creationId xmlns:a16="http://schemas.microsoft.com/office/drawing/2014/main" id="{A28446D9-F7A8-49C3-AF9F-57995FFED4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8034" y="2123013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>
            <a:extLst>
              <a:ext uri="{FF2B5EF4-FFF2-40B4-BE49-F238E27FC236}">
                <a16:creationId xmlns:a16="http://schemas.microsoft.com/office/drawing/2014/main" id="{F4856AFC-73CB-42A0-B7D1-4D29B5815C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998" y="2123013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>
            <a:extLst>
              <a:ext uri="{FF2B5EF4-FFF2-40B4-BE49-F238E27FC236}">
                <a16:creationId xmlns:a16="http://schemas.microsoft.com/office/drawing/2014/main" id="{1EE8B7B0-DFB9-4792-B782-6993801363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1504" y="295006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TICK.jpg">
            <a:extLst>
              <a:ext uri="{FF2B5EF4-FFF2-40B4-BE49-F238E27FC236}">
                <a16:creationId xmlns:a16="http://schemas.microsoft.com/office/drawing/2014/main" id="{CBE75240-8705-42F6-902B-9CEDAC4BF2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411" y="295006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72E08E1D-7715-4EA5-B0AD-62725C46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663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>
            <a:extLst>
              <a:ext uri="{FF2B5EF4-FFF2-40B4-BE49-F238E27FC236}">
                <a16:creationId xmlns:a16="http://schemas.microsoft.com/office/drawing/2014/main" id="{87EF9617-3320-4583-A9E6-43CAEDD1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15888"/>
            <a:ext cx="43148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4">
            <a:extLst>
              <a:ext uri="{FF2B5EF4-FFF2-40B4-BE49-F238E27FC236}">
                <a16:creationId xmlns:a16="http://schemas.microsoft.com/office/drawing/2014/main" id="{501BBC06-E1CC-4F82-BA2B-89DADC57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6613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6FF07E27-4D9C-4313-97B8-6BFB1C5B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67722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>
            <a:extLst>
              <a:ext uri="{FF2B5EF4-FFF2-40B4-BE49-F238E27FC236}">
                <a16:creationId xmlns:a16="http://schemas.microsoft.com/office/drawing/2014/main" id="{5384510A-CB29-477B-AF4E-8AC52A6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32923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5">
            <a:extLst>
              <a:ext uri="{FF2B5EF4-FFF2-40B4-BE49-F238E27FC236}">
                <a16:creationId xmlns:a16="http://schemas.microsoft.com/office/drawing/2014/main" id="{25DE86AD-C325-49BB-B4D6-B1B686EB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76625"/>
            <a:ext cx="80692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mso1D42D">
            <a:extLst>
              <a:ext uri="{FF2B5EF4-FFF2-40B4-BE49-F238E27FC236}">
                <a16:creationId xmlns:a16="http://schemas.microsoft.com/office/drawing/2014/main" id="{BB4D7A24-50E4-4062-8B29-5E413C1E791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250" r="17473" b="53473"/>
          <a:stretch>
            <a:fillRect/>
          </a:stretch>
        </p:blipFill>
        <p:spPr>
          <a:xfrm>
            <a:off x="468313" y="333375"/>
            <a:ext cx="7775575" cy="6038850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E5B6A91F-669B-4127-865F-99374E65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19283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>
            <a:extLst>
              <a:ext uri="{FF2B5EF4-FFF2-40B4-BE49-F238E27FC236}">
                <a16:creationId xmlns:a16="http://schemas.microsoft.com/office/drawing/2014/main" id="{2C3DB3F7-D6BD-443B-8D9C-3E287DC8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64103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>
            <a:extLst>
              <a:ext uri="{FF2B5EF4-FFF2-40B4-BE49-F238E27FC236}">
                <a16:creationId xmlns:a16="http://schemas.microsoft.com/office/drawing/2014/main" id="{4B001B65-B055-4F44-9B09-7A55C159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00650"/>
            <a:ext cx="4610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>
            <a:extLst>
              <a:ext uri="{FF2B5EF4-FFF2-40B4-BE49-F238E27FC236}">
                <a16:creationId xmlns:a16="http://schemas.microsoft.com/office/drawing/2014/main" id="{83060FCB-94E9-4BFD-8890-F2FD4591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37288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1644B7A3-91DE-4046-AF64-0D4883E3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04813"/>
            <a:ext cx="8874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soEDE38">
            <a:extLst>
              <a:ext uri="{FF2B5EF4-FFF2-40B4-BE49-F238E27FC236}">
                <a16:creationId xmlns:a16="http://schemas.microsoft.com/office/drawing/2014/main" id="{719B3120-4477-4433-A9F4-F97B0148729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765" r="30867" b="63321"/>
          <a:stretch>
            <a:fillRect/>
          </a:stretch>
        </p:blipFill>
        <p:spPr>
          <a:xfrm>
            <a:off x="395288" y="112713"/>
            <a:ext cx="7705725" cy="5865812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mso17068">
            <a:extLst>
              <a:ext uri="{FF2B5EF4-FFF2-40B4-BE49-F238E27FC236}">
                <a16:creationId xmlns:a16="http://schemas.microsoft.com/office/drawing/2014/main" id="{F193C0A2-CF86-416C-911A-78D1D29D994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17400" r="18243" b="48318"/>
          <a:stretch>
            <a:fillRect/>
          </a:stretch>
        </p:blipFill>
        <p:spPr>
          <a:xfrm>
            <a:off x="395288" y="333375"/>
            <a:ext cx="8137525" cy="5688013"/>
          </a:xfr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mso44383">
            <a:extLst>
              <a:ext uri="{FF2B5EF4-FFF2-40B4-BE49-F238E27FC236}">
                <a16:creationId xmlns:a16="http://schemas.microsoft.com/office/drawing/2014/main" id="{890D73F0-8CA8-455A-A55A-23751D3DA8D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446" r="16063" b="48563"/>
          <a:stretch>
            <a:fillRect/>
          </a:stretch>
        </p:blipFill>
        <p:spPr>
          <a:xfrm>
            <a:off x="395288" y="0"/>
            <a:ext cx="7921625" cy="6616700"/>
          </a:xfr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msoA3889">
            <a:extLst>
              <a:ext uri="{FF2B5EF4-FFF2-40B4-BE49-F238E27FC236}">
                <a16:creationId xmlns:a16="http://schemas.microsoft.com/office/drawing/2014/main" id="{F17E5741-69C7-4B16-94C6-EB9BCA19AFB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3445" r="18712" b="52252"/>
          <a:stretch>
            <a:fillRect/>
          </a:stretch>
        </p:blipFill>
        <p:spPr>
          <a:xfrm>
            <a:off x="684213" y="36513"/>
            <a:ext cx="7127875" cy="6416675"/>
          </a:xfr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7DCBED92-13A5-491A-8F04-1087B039D66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4638"/>
            <a:ext cx="8208963" cy="632301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2926</Words>
  <Application>Microsoft Office PowerPoint</Application>
  <PresentationFormat>On-screen Show (4:3)</PresentationFormat>
  <Paragraphs>762</Paragraphs>
  <Slides>103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103</vt:i4>
      </vt:variant>
    </vt:vector>
  </HeadingPairs>
  <TitlesOfParts>
    <vt:vector size="164" baseType="lpstr">
      <vt:lpstr>Comic Sans MS</vt:lpstr>
      <vt:lpstr>Arial</vt:lpstr>
      <vt:lpstr>Tahoma</vt:lpstr>
      <vt:lpstr>Wingdings</vt:lpstr>
      <vt:lpstr>Calibri</vt:lpstr>
      <vt:lpstr>Times New Roman</vt:lpstr>
      <vt:lpstr>Symbol</vt:lpstr>
      <vt:lpstr>1_Shimmer</vt:lpstr>
      <vt:lpstr>Office Theme</vt:lpstr>
      <vt:lpstr>2_Shimmer</vt:lpstr>
      <vt:lpstr>3_Shimmer</vt:lpstr>
      <vt:lpstr>4_Shimmer</vt:lpstr>
      <vt:lpstr>5_Shimmer</vt:lpstr>
      <vt:lpstr>10_Shimmer</vt:lpstr>
      <vt:lpstr>6_Shimmer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MathType 5.0 Equation</vt:lpstr>
      <vt:lpstr>Equation</vt:lpstr>
      <vt:lpstr>CorelDRAW</vt:lpstr>
      <vt:lpstr>Trigonometry</vt:lpstr>
      <vt:lpstr> Starter Questions</vt:lpstr>
      <vt:lpstr>PowerPoint Presentation</vt:lpstr>
      <vt:lpstr>The Three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Area of ANY Triangle</vt:lpstr>
      <vt:lpstr>Labelling Triangles</vt:lpstr>
      <vt:lpstr>Labelling Triangles</vt:lpstr>
      <vt:lpstr>General Formula for Area of ANY Triangle</vt:lpstr>
      <vt:lpstr>Area of ANY Triangle</vt:lpstr>
      <vt:lpstr>Area of ANY Triangle</vt:lpstr>
      <vt:lpstr>Area of ANY Triangle</vt:lpstr>
      <vt:lpstr>What Goes In The Box ?</vt:lpstr>
      <vt:lpstr>PowerPoint Presentation</vt:lpstr>
      <vt:lpstr> Starter Questions</vt:lpstr>
      <vt:lpstr>PowerPoint Presentation</vt:lpstr>
      <vt:lpstr>Sine Rule</vt:lpstr>
      <vt:lpstr>PowerPoint Presentation</vt:lpstr>
      <vt:lpstr>Calculating Sides  Using The Sine Rule</vt:lpstr>
      <vt:lpstr>Calculating Sides  Using The Sine Rule</vt:lpstr>
      <vt:lpstr>What goes in the Box ?</vt:lpstr>
      <vt:lpstr>PowerPoint Presentation</vt:lpstr>
      <vt:lpstr> Starter Questions</vt:lpstr>
      <vt:lpstr>PowerPoint Presentation</vt:lpstr>
      <vt:lpstr>Calculating Angles  Using The Sine Rule</vt:lpstr>
      <vt:lpstr>PowerPoint Presentation</vt:lpstr>
      <vt:lpstr>What Goes In The Box ?</vt:lpstr>
      <vt:lpstr>PowerPoint Presentation</vt:lpstr>
      <vt:lpstr> Starter Questions</vt:lpstr>
      <vt:lpstr>PowerPoint Presentation</vt:lpstr>
      <vt:lpstr>Cosine Rule</vt:lpstr>
      <vt:lpstr>PowerPoint Presentation</vt:lpstr>
      <vt:lpstr>PowerPoint Presentation</vt:lpstr>
      <vt:lpstr>Cosine Rule</vt:lpstr>
      <vt:lpstr>Using The Cosine Rule</vt:lpstr>
      <vt:lpstr>PowerPoint Presentation</vt:lpstr>
      <vt:lpstr>What Goes In The Box ?</vt:lpstr>
      <vt:lpstr>PowerPoint Presentation</vt:lpstr>
      <vt:lpstr> Starter Questions</vt:lpstr>
      <vt:lpstr>PowerPoint Presentation</vt:lpstr>
      <vt:lpstr>Cosine Rule</vt:lpstr>
      <vt:lpstr>Finding Angles  Using The Cosine Rule</vt:lpstr>
      <vt:lpstr>Finding Angles  Using The Cosine Rule</vt:lpstr>
      <vt:lpstr>PowerPoint Presentation</vt:lpstr>
      <vt:lpstr>What Goes In The Box ?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app</cp:lastModifiedBy>
  <cp:revision>542</cp:revision>
  <dcterms:created xsi:type="dcterms:W3CDTF">2005-04-06T16:52:43Z</dcterms:created>
  <dcterms:modified xsi:type="dcterms:W3CDTF">2026-07-11T16:56:48Z</dcterms:modified>
</cp:coreProperties>
</file>