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Props.xml" ContentType="application/vnd.openxmlformats-officedocument.presentationml.presProps+xml"/>
  <Override PartName="/ppt/media/image3.wmf" ContentType="image/x-wmf"/>
  <Override PartName="/ppt/media/image4.gif" ContentType="image/gif"/>
  <Override PartName="/ppt/media/image1.gif" ContentType="image/gi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18.xml" ContentType="application/vnd.openxmlformats-officedocument.presentationml.slide+xml"/>
  <Override PartName="/ppt/slides/slide4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9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6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9AE9C1-1CD8-4013-8250-312A906ACF2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2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D085BD7-6984-4001-9874-3FF004B42B1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2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3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4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5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7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8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4" name="TextBox 19"/>
          <p:cNvSpPr/>
          <p:nvPr/>
        </p:nvSpPr>
        <p:spPr>
          <a:xfrm rot="16200000">
            <a:off x="-1308240" y="399492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" name="Picture 2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Picture 21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Text Box 20"/>
          <p:cNvSpPr/>
          <p:nvPr/>
        </p:nvSpPr>
        <p:spPr>
          <a:xfrm>
            <a:off x="119880" y="1260360"/>
            <a:ext cx="725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039EAD8-05C0-4F16-88AD-50D3E4473D6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ECD78A2-810E-4024-8E1D-198A3FA01D3D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63B6BF1-03A8-4D93-8E2A-0EC96FD489F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51AA8E9-9CDE-4024-8D1B-C7AD7F9FF809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2.xml"/><Relationship Id="rId3" Type="http://schemas.openxmlformats.org/officeDocument/2006/relationships/slide" Target="slide8.xml"/><Relationship Id="rId4" Type="http://schemas.openxmlformats.org/officeDocument/2006/relationships/slide" Target="slide18.xml"/><Relationship Id="rId5" Type="http://schemas.openxmlformats.org/officeDocument/2006/relationships/slide" Target="slide39.xml"/><Relationship Id="rId6" Type="http://schemas.openxmlformats.org/officeDocument/2006/relationships/slide" Target="slide30.xml"/><Relationship Id="rId7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6953400" cy="143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Algebraic Operations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62" name="Date Placeholder 16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669731-2713-48E8-9041-B829D785B6A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" name="Footer Placeholder 17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" name="Text Box 4"/>
          <p:cNvSpPr/>
          <p:nvPr/>
        </p:nvSpPr>
        <p:spPr>
          <a:xfrm>
            <a:off x="2613240" y="3540240"/>
            <a:ext cx="4061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Squares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" name="Text Box 6"/>
          <p:cNvSpPr/>
          <p:nvPr/>
        </p:nvSpPr>
        <p:spPr>
          <a:xfrm>
            <a:off x="2607840" y="2465280"/>
            <a:ext cx="2671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Factors / HCF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" name="Text Box 7"/>
          <p:cNvSpPr/>
          <p:nvPr/>
        </p:nvSpPr>
        <p:spPr>
          <a:xfrm>
            <a:off x="2608560" y="3002040"/>
            <a:ext cx="2958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Common Factors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" name="AutoShape 10">
            <a:hlinkClick r:id="rId1" action="ppaction://hlinksldjump"/>
          </p:cNvPr>
          <p:cNvSpPr/>
          <p:nvPr/>
        </p:nvSpPr>
        <p:spPr>
          <a:xfrm>
            <a:off x="1828800" y="251460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BC738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" name="AutoShape 11">
            <a:hlinkClick r:id="rId2" action="ppaction://hlinksldjump"/>
          </p:cNvPr>
          <p:cNvSpPr/>
          <p:nvPr/>
        </p:nvSpPr>
        <p:spPr>
          <a:xfrm>
            <a:off x="1828800" y="304812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FF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" name="AutoShape 12">
            <a:hlinkClick r:id="rId3" action="ppaction://hlinksldjump"/>
          </p:cNvPr>
          <p:cNvSpPr/>
          <p:nvPr/>
        </p:nvSpPr>
        <p:spPr>
          <a:xfrm>
            <a:off x="1828800" y="3581280"/>
            <a:ext cx="457200" cy="38124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1240"/>
              <a:gd name="textAreaBottom" fmla="*/ 356760 h 381240"/>
            </a:gdLst>
            <a:ahLst/>
            <a:cxnLst/>
            <a:rect l="textAreaLeft" t="textAreaTop" r="textAreaRight" b="textAreaBottom"/>
            <a:pathLst>
              <a:path w="25900" h="21600">
                <a:moveTo>
                  <a:pt x="0" y="0"/>
                </a:moveTo>
                <a:lnTo>
                  <a:pt x="25900" y="0"/>
                </a:lnTo>
                <a:lnTo>
                  <a:pt x="25900" y="21600"/>
                </a:lnTo>
                <a:lnTo>
                  <a:pt x="0" y="21600"/>
                </a:lnTo>
                <a:close/>
              </a:path>
              <a:path fill="lightenLess" w="25900" h="21600">
                <a:moveTo>
                  <a:pt x="0" y="0"/>
                </a:moveTo>
                <a:lnTo>
                  <a:pt x="25900" y="0"/>
                </a:lnTo>
                <a:lnTo>
                  <a:pt x="24500" y="1400"/>
                </a:lnTo>
                <a:lnTo>
                  <a:pt x="1400" y="1400"/>
                </a:lnTo>
                <a:close/>
              </a:path>
              <a:path fill="darken" w="25900" h="21600">
                <a:moveTo>
                  <a:pt x="25900" y="0"/>
                </a:moveTo>
                <a:lnTo>
                  <a:pt x="25900" y="21600"/>
                </a:lnTo>
                <a:lnTo>
                  <a:pt x="24500" y="20200"/>
                </a:lnTo>
                <a:lnTo>
                  <a:pt x="24500" y="1400"/>
                </a:lnTo>
                <a:close/>
              </a:path>
              <a:path fill="darkenLess" w="25900" h="21600">
                <a:moveTo>
                  <a:pt x="2590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00" y="20200"/>
                </a:lnTo>
                <a:close/>
              </a:path>
              <a:path fill="lighten" w="2590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00" h="21600">
                <a:moveTo>
                  <a:pt x="5943" y="3794"/>
                </a:moveTo>
                <a:lnTo>
                  <a:pt x="19956" y="10800"/>
                </a:lnTo>
                <a:lnTo>
                  <a:pt x="5943" y="17806"/>
                </a:lnTo>
                <a:close/>
              </a:path>
            </a:pathLst>
          </a:custGeom>
          <a:solidFill>
            <a:srgbClr val="7030A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Text Box 16"/>
          <p:cNvSpPr/>
          <p:nvPr/>
        </p:nvSpPr>
        <p:spPr>
          <a:xfrm>
            <a:off x="2627280" y="4076640"/>
            <a:ext cx="6239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 Trinomials (Quadratics)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AutoShape 17">
            <a:hlinkClick r:id="rId4" action="ppaction://hlinksldjump"/>
          </p:cNvPr>
          <p:cNvSpPr/>
          <p:nvPr/>
        </p:nvSpPr>
        <p:spPr>
          <a:xfrm>
            <a:off x="1828800" y="411480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AutoShape 17">
            <a:hlinkClick r:id="rId5" action="ppaction://hlinksldjump"/>
          </p:cNvPr>
          <p:cNvSpPr/>
          <p:nvPr/>
        </p:nvSpPr>
        <p:spPr>
          <a:xfrm>
            <a:off x="1828800" y="464832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FFFF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" name="Text Box 16"/>
          <p:cNvSpPr/>
          <p:nvPr/>
        </p:nvSpPr>
        <p:spPr>
          <a:xfrm>
            <a:off x="2608920" y="4552920"/>
            <a:ext cx="2734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 Priority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" name="AutoShape 17">
            <a:hlinkClick r:id="rId6" action="ppaction://hlinksldjump"/>
          </p:cNvPr>
          <p:cNvSpPr/>
          <p:nvPr/>
        </p:nvSpPr>
        <p:spPr>
          <a:xfrm>
            <a:off x="1181160" y="4114800"/>
            <a:ext cx="457200" cy="380880"/>
          </a:xfrm>
          <a:custGeom>
            <a:avLst/>
            <a:gdLst>
              <a:gd name="textAreaLeft" fmla="*/ 24480 w 457200"/>
              <a:gd name="textAreaRight" fmla="*/ 432720 w 457200"/>
              <a:gd name="textAreaTop" fmla="*/ 24480 h 380880"/>
              <a:gd name="textAreaBottom" fmla="*/ 356400 h 380880"/>
            </a:gdLst>
            <a:ahLst/>
            <a:cxnLst/>
            <a:rect l="textAreaLeft" t="textAreaTop" r="textAreaRight" b="textAreaBottom"/>
            <a:pathLst>
              <a:path w="25924" h="21600">
                <a:moveTo>
                  <a:pt x="0" y="0"/>
                </a:moveTo>
                <a:lnTo>
                  <a:pt x="25924" y="0"/>
                </a:lnTo>
                <a:lnTo>
                  <a:pt x="25924" y="21600"/>
                </a:lnTo>
                <a:lnTo>
                  <a:pt x="0" y="21600"/>
                </a:lnTo>
                <a:close/>
              </a:path>
              <a:path fill="lightenLess" w="25924" h="21600">
                <a:moveTo>
                  <a:pt x="0" y="0"/>
                </a:moveTo>
                <a:lnTo>
                  <a:pt x="25924" y="0"/>
                </a:lnTo>
                <a:lnTo>
                  <a:pt x="24524" y="1400"/>
                </a:lnTo>
                <a:lnTo>
                  <a:pt x="1400" y="1400"/>
                </a:lnTo>
                <a:close/>
              </a:path>
              <a:path fill="darken" w="25924" h="21600">
                <a:moveTo>
                  <a:pt x="25924" y="0"/>
                </a:moveTo>
                <a:lnTo>
                  <a:pt x="25924" y="21600"/>
                </a:lnTo>
                <a:lnTo>
                  <a:pt x="24524" y="20200"/>
                </a:lnTo>
                <a:lnTo>
                  <a:pt x="24524" y="1400"/>
                </a:lnTo>
                <a:close/>
              </a:path>
              <a:path fill="darkenLess" w="25924" h="21600">
                <a:moveTo>
                  <a:pt x="2592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4524" y="20200"/>
                </a:lnTo>
                <a:close/>
              </a:path>
              <a:path fill="lighten" w="2592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924" h="21600">
                <a:moveTo>
                  <a:pt x="5956" y="3794"/>
                </a:moveTo>
                <a:lnTo>
                  <a:pt x="19969" y="10800"/>
                </a:lnTo>
                <a:lnTo>
                  <a:pt x="5956" y="17806"/>
                </a:lnTo>
                <a:close/>
              </a:path>
            </a:pathLst>
          </a:custGeom>
          <a:solidFill>
            <a:srgbClr val="00000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Text Box 16"/>
          <p:cNvSpPr/>
          <p:nvPr/>
        </p:nvSpPr>
        <p:spPr>
          <a:xfrm>
            <a:off x="1165680" y="5581800"/>
            <a:ext cx="7639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See Quadratic Theory for Exam Questions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4015B5-4461-4066-899F-0200D94CDF5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Footer Placeholder 2"/>
          <p:cNvSpPr/>
          <p:nvPr/>
        </p:nvSpPr>
        <p:spPr>
          <a:xfrm>
            <a:off x="3429000" y="6248520"/>
            <a:ext cx="360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9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" name="TextBox 7"/>
          <p:cNvSpPr/>
          <p:nvPr/>
        </p:nvSpPr>
        <p:spPr>
          <a:xfrm>
            <a:off x="1769760" y="2076480"/>
            <a:ext cx="58975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When an expression is made up of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difference of two squares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then it is simple to factorise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1" name="TextBox 9"/>
          <p:cNvSpPr/>
          <p:nvPr/>
        </p:nvSpPr>
        <p:spPr>
          <a:xfrm>
            <a:off x="1111320" y="3753000"/>
            <a:ext cx="7849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format for the difference of two squares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2" name="TextBox 17"/>
          <p:cNvSpPr/>
          <p:nvPr/>
        </p:nvSpPr>
        <p:spPr>
          <a:xfrm>
            <a:off x="3656880" y="4343400"/>
            <a:ext cx="1775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b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193" name="Straight Arrow Connector 21"/>
          <p:cNvCxnSpPr/>
          <p:nvPr/>
        </p:nvCxnSpPr>
        <p:spPr>
          <a:xfrm flipV="1">
            <a:off x="2970720" y="4895640"/>
            <a:ext cx="648360" cy="6674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194" name="Straight Arrow Connector 22"/>
          <p:cNvCxnSpPr/>
          <p:nvPr/>
        </p:nvCxnSpPr>
        <p:spPr>
          <a:xfrm flipV="1">
            <a:off x="4474080" y="4897440"/>
            <a:ext cx="3960" cy="7052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195" name="Straight Arrow Connector 23"/>
          <p:cNvCxnSpPr/>
          <p:nvPr/>
        </p:nvCxnSpPr>
        <p:spPr>
          <a:xfrm flipH="1" flipV="1">
            <a:off x="5314680" y="4838040"/>
            <a:ext cx="1028880" cy="6865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96" name="TextBox 27"/>
          <p:cNvSpPr/>
          <p:nvPr/>
        </p:nvSpPr>
        <p:spPr>
          <a:xfrm>
            <a:off x="1361160" y="5276880"/>
            <a:ext cx="1900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First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square term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TextBox 28"/>
          <p:cNvSpPr/>
          <p:nvPr/>
        </p:nvSpPr>
        <p:spPr>
          <a:xfrm>
            <a:off x="6447600" y="5353200"/>
            <a:ext cx="1900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Second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square term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TextBox 29"/>
          <p:cNvSpPr/>
          <p:nvPr/>
        </p:nvSpPr>
        <p:spPr>
          <a:xfrm>
            <a:off x="3706560" y="5524560"/>
            <a:ext cx="175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9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0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93" dur="indefinite" restart="never" nodeType="tmRoot">
          <p:childTnLst>
            <p:seq>
              <p:cTn id="194" dur="indefinite" nodeType="mainSeq">
                <p:childTnLst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99" dur="8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0" dur="8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8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06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07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80"/>
                                        <p:tgtEl>
                                          <p:spTgt spid="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1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18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19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0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1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3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2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3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1D4048-8C6B-4D26-9385-CA82F46508B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Footer Placeholder 2"/>
          <p:cNvSpPr/>
          <p:nvPr/>
        </p:nvSpPr>
        <p:spPr>
          <a:xfrm>
            <a:off x="3429000" y="6248520"/>
            <a:ext cx="360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0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6" name="TextBox 17"/>
          <p:cNvSpPr/>
          <p:nvPr/>
        </p:nvSpPr>
        <p:spPr>
          <a:xfrm>
            <a:off x="3656880" y="1905120"/>
            <a:ext cx="1775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b</a:t>
            </a:r>
            <a:r>
              <a:rPr lang="en-GB" sz="44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207" name="Straight Arrow Connector 21"/>
          <p:cNvCxnSpPr/>
          <p:nvPr/>
        </p:nvCxnSpPr>
        <p:spPr>
          <a:xfrm flipV="1">
            <a:off x="2970720" y="2457000"/>
            <a:ext cx="648360" cy="6674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208" name="Straight Arrow Connector 22"/>
          <p:cNvCxnSpPr/>
          <p:nvPr/>
        </p:nvCxnSpPr>
        <p:spPr>
          <a:xfrm flipV="1">
            <a:off x="4474080" y="2459160"/>
            <a:ext cx="3960" cy="7052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cxnSp>
        <p:nvCxnSpPr>
          <p:cNvPr id="209" name="Straight Arrow Connector 23"/>
          <p:cNvCxnSpPr/>
          <p:nvPr/>
        </p:nvCxnSpPr>
        <p:spPr>
          <a:xfrm flipH="1" flipV="1">
            <a:off x="5314680" y="2399760"/>
            <a:ext cx="1028880" cy="68652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210" name="TextBox 27"/>
          <p:cNvSpPr/>
          <p:nvPr/>
        </p:nvSpPr>
        <p:spPr>
          <a:xfrm>
            <a:off x="1361160" y="2838600"/>
            <a:ext cx="1900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First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square term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1" name="TextBox 28"/>
          <p:cNvSpPr/>
          <p:nvPr/>
        </p:nvSpPr>
        <p:spPr>
          <a:xfrm>
            <a:off x="6447600" y="2914560"/>
            <a:ext cx="19004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Second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square term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2" name="TextBox 29"/>
          <p:cNvSpPr/>
          <p:nvPr/>
        </p:nvSpPr>
        <p:spPr>
          <a:xfrm>
            <a:off x="3706560" y="3086280"/>
            <a:ext cx="1759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3" name="TextBox 16"/>
          <p:cNvSpPr/>
          <p:nvPr/>
        </p:nvSpPr>
        <p:spPr>
          <a:xfrm>
            <a:off x="1049400" y="3943440"/>
            <a:ext cx="328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This factorises to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4" name="TextBox 18"/>
          <p:cNvSpPr/>
          <p:nvPr/>
        </p:nvSpPr>
        <p:spPr>
          <a:xfrm>
            <a:off x="2976120" y="4552920"/>
            <a:ext cx="3726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a + b )( a – b 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5" name="TextBox 19"/>
          <p:cNvSpPr/>
          <p:nvPr/>
        </p:nvSpPr>
        <p:spPr>
          <a:xfrm>
            <a:off x="1190880" y="5505480"/>
            <a:ext cx="7529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brackets the same except for + and a -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6" name="Cloud 20"/>
          <p:cNvSpPr/>
          <p:nvPr/>
        </p:nvSpPr>
        <p:spPr>
          <a:xfrm>
            <a:off x="3905280" y="1314360"/>
            <a:ext cx="5238720" cy="3048120"/>
          </a:xfrm>
          <a:custGeom>
            <a:avLst/>
            <a:gdLst>
              <a:gd name="textAreaLeft" fmla="*/ 721800 w 5238720"/>
              <a:gd name="textAreaRight" fmla="*/ 4144320 w 5238720"/>
              <a:gd name="textAreaTop" fmla="*/ 460080 h 3048120"/>
              <a:gd name="textAreaBottom" fmla="*/ 2446560 h 3048120"/>
              <a:gd name="GluePoint1X" fmla="*/ 5234384 w 43200"/>
              <a:gd name="GluePoint1Y" fmla="*/ 1524000 h 43200"/>
              <a:gd name="GluePoint2X" fmla="*/ 2619375 w 43200"/>
              <a:gd name="GluePoint2Y" fmla="*/ 3044754 h 43200"/>
              <a:gd name="GluePoint3X" fmla="*/ 16250 w 43200"/>
              <a:gd name="GluePoint3Y" fmla="*/ 1524000 h 43200"/>
              <a:gd name="GluePoint4X" fmla="*/ 2619375 w 43200"/>
              <a:gd name="GluePoint4Y" fmla="*/ 17427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by multiplying out the bracket to get back to where you started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245" dur="indefinite" restart="never" nodeType="tmRoot">
          <p:childTnLst>
            <p:seq>
              <p:cTn id="246" dur="indefinite" nodeType="mainSeq">
                <p:childTnLst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1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2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3" dur="8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8" dur="8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9" dur="8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8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65" dur="8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66" dur="8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8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58B705-52EF-4DD5-9B56-2D4B2D29251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1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2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3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TextBox 11"/>
          <p:cNvSpPr/>
          <p:nvPr/>
        </p:nvSpPr>
        <p:spPr>
          <a:xfrm>
            <a:off x="3193920" y="2019240"/>
            <a:ext cx="26985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Keypoints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TextBox 11"/>
          <p:cNvSpPr/>
          <p:nvPr/>
        </p:nvSpPr>
        <p:spPr>
          <a:xfrm>
            <a:off x="2467440" y="3124080"/>
            <a:ext cx="5285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Format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b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TextBox 12"/>
          <p:cNvSpPr/>
          <p:nvPr/>
        </p:nvSpPr>
        <p:spPr>
          <a:xfrm>
            <a:off x="1649880" y="4245120"/>
            <a:ext cx="6922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Always the difference sign -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TextBox 13"/>
          <p:cNvSpPr/>
          <p:nvPr/>
        </p:nvSpPr>
        <p:spPr>
          <a:xfrm>
            <a:off x="3247560" y="5365800"/>
            <a:ext cx="3726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a + b )( a – b 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274" dur="indefinite" restart="never" nodeType="tmRoot">
          <p:childTnLst>
            <p:seq>
              <p:cTn id="275" dur="indefinite" nodeType="mainSeq">
                <p:childTnLst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0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1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2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7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8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4" dur="8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5" dur="8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6" dur="80"/>
                                        <p:tgtEl>
                                          <p:spTgt spid="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3FA4EAC-4D2F-40B5-910D-D88A67C195F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2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5" name="TextBox 11"/>
          <p:cNvSpPr/>
          <p:nvPr/>
        </p:nvSpPr>
        <p:spPr>
          <a:xfrm>
            <a:off x="1146600" y="1943280"/>
            <a:ext cx="7804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 using the difference of two squares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TextBox 11"/>
          <p:cNvSpPr/>
          <p:nvPr/>
        </p:nvSpPr>
        <p:spPr>
          <a:xfrm>
            <a:off x="389880" y="2800440"/>
            <a:ext cx="460512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y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z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971640" lvl="1" indent="-514440">
              <a:lnSpc>
                <a:spcPct val="100000"/>
              </a:lnSpc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9a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b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16y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100k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TextBox 11"/>
          <p:cNvSpPr/>
          <p:nvPr/>
        </p:nvSpPr>
        <p:spPr>
          <a:xfrm>
            <a:off x="5333040" y="2705040"/>
            <a:ext cx="2907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(x + y )( x – y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8" name="TextBox 12"/>
          <p:cNvSpPr/>
          <p:nvPr/>
        </p:nvSpPr>
        <p:spPr>
          <a:xfrm>
            <a:off x="5226840" y="3549600"/>
            <a:ext cx="3119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w + z )( w – z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9" name="TextBox 13"/>
          <p:cNvSpPr/>
          <p:nvPr/>
        </p:nvSpPr>
        <p:spPr>
          <a:xfrm>
            <a:off x="4776120" y="4394160"/>
            <a:ext cx="352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( 3a + b )( 3a – b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0" name="TextBox 14"/>
          <p:cNvSpPr/>
          <p:nvPr/>
        </p:nvSpPr>
        <p:spPr>
          <a:xfrm>
            <a:off x="4612680" y="5238720"/>
            <a:ext cx="4347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( 4y + 10k )( 4y – 10k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297" dur="indefinite" restart="never" nodeType="tmRoot">
          <p:childTnLst>
            <p:seq>
              <p:cTn id="298" dur="indefinite" nodeType="mainSeq">
                <p:childTnLst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03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04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0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1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7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8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9" dur="8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4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5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6" dur="8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1A4EB2-DEE8-4430-8143-313C383070E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4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5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6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7.2 Q1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0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1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5F22EC-61F3-4D06-B5BC-76D6543B62B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55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TextBox 11"/>
          <p:cNvSpPr/>
          <p:nvPr/>
        </p:nvSpPr>
        <p:spPr>
          <a:xfrm>
            <a:off x="1207800" y="1886040"/>
            <a:ext cx="73699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Trickier type of questions to factorise.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Sometimes we need to take out a common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the use the difference of two squares.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TextBox 11"/>
          <p:cNvSpPr/>
          <p:nvPr/>
        </p:nvSpPr>
        <p:spPr>
          <a:xfrm>
            <a:off x="1129320" y="3390840"/>
            <a:ext cx="1751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Example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TextBox 12"/>
          <p:cNvSpPr/>
          <p:nvPr/>
        </p:nvSpPr>
        <p:spPr>
          <a:xfrm>
            <a:off x="3155760" y="3390840"/>
            <a:ext cx="4367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2a</a:t>
            </a:r>
            <a:r>
              <a:rPr lang="en-GB" sz="32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- 18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TextBox 13"/>
          <p:cNvSpPr/>
          <p:nvPr/>
        </p:nvSpPr>
        <p:spPr>
          <a:xfrm>
            <a:off x="2880360" y="5423040"/>
            <a:ext cx="3286080" cy="581760"/>
          </a:xfrm>
          <a:prstGeom prst="rect">
            <a:avLst/>
          </a:prstGeom>
          <a:solidFill>
            <a:srgbClr val="7F7F7F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2( a + 3 )( a – 3 )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3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TextBox 12"/>
          <p:cNvSpPr/>
          <p:nvPr/>
        </p:nvSpPr>
        <p:spPr>
          <a:xfrm>
            <a:off x="952920" y="4076640"/>
            <a:ext cx="5780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First take out common factor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Rectangle 13"/>
          <p:cNvSpPr/>
          <p:nvPr/>
        </p:nvSpPr>
        <p:spPr>
          <a:xfrm>
            <a:off x="7078680" y="4067280"/>
            <a:ext cx="1739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2(a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- 9)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TextBox 15"/>
          <p:cNvSpPr/>
          <p:nvPr/>
        </p:nvSpPr>
        <p:spPr>
          <a:xfrm>
            <a:off x="922320" y="4762440"/>
            <a:ext cx="7947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Now apply the difference of two squares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327" dur="indefinite" restart="never" nodeType="tmRoot">
          <p:childTnLst>
            <p:seq>
              <p:cTn id="328" dur="indefinite" nodeType="mainSeq">
                <p:childTnLst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3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34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5" dur="80"/>
                                        <p:tgtEl>
                                          <p:spTgt spid="2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320"/>
                            </p:stCondLst>
                            <p:childTnLst>
                              <p:par>
                                <p:cTn id="33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9" dur="8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0" dur="8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80"/>
                                        <p:tgtEl>
                                          <p:spTgt spid="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46" dur="8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47" dur="8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8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3" dur="8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4" dur="8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8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0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1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2" dur="8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7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8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9" dur="8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902718C-D28C-4834-84A3-8BC4D5CA782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69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2" name="TextBox 11"/>
          <p:cNvSpPr/>
          <p:nvPr/>
        </p:nvSpPr>
        <p:spPr>
          <a:xfrm>
            <a:off x="1074240" y="1943280"/>
            <a:ext cx="6319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 these trickier expressions.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3" name="TextBox 11"/>
          <p:cNvSpPr/>
          <p:nvPr/>
        </p:nvSpPr>
        <p:spPr>
          <a:xfrm>
            <a:off x="378000" y="2800440"/>
            <a:ext cx="429228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6x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24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3w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971640" lvl="1" indent="-514440">
              <a:lnSpc>
                <a:spcPct val="100000"/>
              </a:lnSpc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 – 2b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27w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12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Box 11"/>
          <p:cNvSpPr/>
          <p:nvPr/>
        </p:nvSpPr>
        <p:spPr>
          <a:xfrm>
            <a:off x="5334120" y="2705040"/>
            <a:ext cx="3228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6(x + 2 )( x – 2 )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TextBox 12"/>
          <p:cNvSpPr/>
          <p:nvPr/>
        </p:nvSpPr>
        <p:spPr>
          <a:xfrm>
            <a:off x="5227200" y="3549600"/>
            <a:ext cx="3296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 w + 1 )( w – 1 )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TextBox 13"/>
          <p:cNvSpPr/>
          <p:nvPr/>
        </p:nvSpPr>
        <p:spPr>
          <a:xfrm>
            <a:off x="4775400" y="4394160"/>
            <a:ext cx="3352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2( 2 + b )( 2 – b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7" name="TextBox 14"/>
          <p:cNvSpPr/>
          <p:nvPr/>
        </p:nvSpPr>
        <p:spPr>
          <a:xfrm>
            <a:off x="4611240" y="5238720"/>
            <a:ext cx="3923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3(3 w + 2 )( 3w – 2 )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370" dur="indefinite" restart="never" nodeType="tmRoot">
          <p:childTnLst>
            <p:seq>
              <p:cTn id="371" dur="indefinite" nodeType="mainSeq">
                <p:childTnLst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6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7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3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4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0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1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2" dur="8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7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8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9" dur="80"/>
                                        <p:tgtEl>
                                          <p:spTgt spid="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F521B1-838C-498D-805E-D8918974B5F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1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2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7.2 Q2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4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5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6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7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8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9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1721022-0734-4914-B0C9-886C03CAA82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Text Box 7"/>
          <p:cNvSpPr/>
          <p:nvPr/>
        </p:nvSpPr>
        <p:spPr>
          <a:xfrm>
            <a:off x="874800" y="1974960"/>
            <a:ext cx="81169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Multiple out the bracket and simplify.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 ( y + 6 ) -7y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Text Box 8"/>
          <p:cNvSpPr/>
          <p:nvPr/>
        </p:nvSpPr>
        <p:spPr>
          <a:xfrm>
            <a:off x="899280" y="3867120"/>
            <a:ext cx="5192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49 – 4x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7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Text Box 18"/>
          <p:cNvSpPr/>
          <p:nvPr/>
        </p:nvSpPr>
        <p:spPr>
          <a:xfrm>
            <a:off x="157680" y="127800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 Box 8"/>
          <p:cNvSpPr/>
          <p:nvPr/>
        </p:nvSpPr>
        <p:spPr>
          <a:xfrm>
            <a:off x="793800" y="5124600"/>
            <a:ext cx="684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Write in scientific notation 0.0341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DB5002-07BB-45EC-99B7-B0802562A47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Rectangle 19"/>
          <p:cNvSpPr/>
          <p:nvPr/>
        </p:nvSpPr>
        <p:spPr>
          <a:xfrm>
            <a:off x="2781360" y="6191280"/>
            <a:ext cx="34671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2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Rectangle 3"/>
          <p:cNvSpPr/>
          <p:nvPr/>
        </p:nvSpPr>
        <p:spPr>
          <a:xfrm>
            <a:off x="169992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4" name="Rectangle 4"/>
          <p:cNvSpPr/>
          <p:nvPr/>
        </p:nvSpPr>
        <p:spPr>
          <a:xfrm>
            <a:off x="608544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Text Box 5"/>
          <p:cNvSpPr/>
          <p:nvPr/>
        </p:nvSpPr>
        <p:spPr>
          <a:xfrm>
            <a:off x="4915080" y="3025800"/>
            <a:ext cx="42289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steps of  the St. Andrew’s Cross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factorise quadratics using SAC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Rectangle 7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factorise trinomials ( quadratics) using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St. Andrew's Cross method.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8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0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1" name="Rectangle 14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00" dur="indefinite" restart="never" nodeType="tmRoot">
          <p:childTnLst>
            <p:seq>
              <p:cTn id="401" dur="indefinite" nodeType="mainSeq">
                <p:childTnLst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6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1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D7B94D8-4263-4C4B-AA8A-A7EC58704B1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Text Box 7"/>
          <p:cNvSpPr/>
          <p:nvPr/>
        </p:nvSpPr>
        <p:spPr>
          <a:xfrm>
            <a:off x="874800" y="1974960"/>
            <a:ext cx="8116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Remove the brackets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 (4y – 3x)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(b)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(2x-1)(x+4) 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" name="Text Box 8"/>
          <p:cNvSpPr/>
          <p:nvPr/>
        </p:nvSpPr>
        <p:spPr>
          <a:xfrm>
            <a:off x="876600" y="3143160"/>
            <a:ext cx="2595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Text Box 18"/>
          <p:cNvSpPr/>
          <p:nvPr/>
        </p:nvSpPr>
        <p:spPr>
          <a:xfrm>
            <a:off x="5040" y="112536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Text Box 8"/>
          <p:cNvSpPr/>
          <p:nvPr/>
        </p:nvSpPr>
        <p:spPr>
          <a:xfrm>
            <a:off x="1062360" y="5124600"/>
            <a:ext cx="75333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Write down all the number that divide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into 12 without leaving a remainder.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6" name="Object 13"/>
          <p:cNvGraphicFramePr/>
          <p:nvPr/>
        </p:nvGraphicFramePr>
        <p:xfrm>
          <a:off x="3949560" y="3670200"/>
          <a:ext cx="1003320" cy="1073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7" name="Object 1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49560" y="3670200"/>
                    <a:ext cx="1003320" cy="107316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CD28A6-A7F7-4B7E-8966-4CF18053106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4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5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8" name="TextBox 12"/>
          <p:cNvSpPr/>
          <p:nvPr/>
        </p:nvSpPr>
        <p:spPr>
          <a:xfrm>
            <a:off x="856800" y="2495520"/>
            <a:ext cx="8347320" cy="24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There various ways of factorising trinomials ( quadratics)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e.g. The ABC method, FOIL method.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will use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St. Andrew’s cross method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factorise trinomials / quadratics.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9" name="Rectangle 12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 Box 84"/>
          <p:cNvSpPr/>
          <p:nvPr/>
        </p:nvSpPr>
        <p:spPr>
          <a:xfrm>
            <a:off x="3345840" y="3416400"/>
            <a:ext cx="3307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+ 1)(x + 2)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1" name="Text Box 87"/>
          <p:cNvSpPr/>
          <p:nvPr/>
        </p:nvSpPr>
        <p:spPr>
          <a:xfrm>
            <a:off x="3561120" y="4844880"/>
            <a:ext cx="659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2" name="Arc 8"/>
          <p:cNvSpPr/>
          <p:nvPr/>
        </p:nvSpPr>
        <p:spPr>
          <a:xfrm rot="16200000">
            <a:off x="4000680" y="2781000"/>
            <a:ext cx="857160" cy="1352520"/>
          </a:xfrm>
          <a:custGeom>
            <a:avLst/>
            <a:gdLst>
              <a:gd name="textAreaLeft" fmla="*/ 372600 w 857160"/>
              <a:gd name="textAreaRight" fmla="*/ 857520 w 857160"/>
              <a:gd name="textAreaTop" fmla="*/ 0 h 1352520"/>
              <a:gd name="textAreaBottom" fmla="*/ 1352880 h 1352520"/>
              <a:gd name="GluePoint1X" fmla="*/ 428626 w 857250"/>
              <a:gd name="GluePoint1Y" fmla="*/ 0 h 1352550"/>
              <a:gd name="GluePoint2X" fmla="*/ 428625 w 857250"/>
              <a:gd name="GluePoint2Y" fmla="*/ 676275 h 1352550"/>
              <a:gd name="GluePoint3X" fmla="*/ 372629 w 857250"/>
              <a:gd name="GluePoint3Y" fmla="*/ 134675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  <a:lnTo>
                  <a:pt x="428625" y="676275"/>
                </a:lnTo>
                <a:close/>
              </a:path>
              <a:path fill="none" w="857250" h="1352550">
                <a:moveTo>
                  <a:pt x="428626" y="0"/>
                </a:moveTo>
                <a:lnTo>
                  <a:pt x="428626" y="0"/>
                </a:lnTo>
                <a:arcTo wR="428625" hR="676275" stAng="-5399995" swAng="1108644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Text Box 87"/>
          <p:cNvSpPr/>
          <p:nvPr/>
        </p:nvSpPr>
        <p:spPr>
          <a:xfrm>
            <a:off x="4126320" y="4844880"/>
            <a:ext cx="133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TextBox 10"/>
          <p:cNvSpPr/>
          <p:nvPr/>
        </p:nvSpPr>
        <p:spPr>
          <a:xfrm>
            <a:off x="950760" y="1905120"/>
            <a:ext cx="7505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LITTLE REVISION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Multiply out the brackets and Simplify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7DAB87F-AC57-40AF-986A-8B578796C8C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TextBox 11"/>
          <p:cNvSpPr/>
          <p:nvPr/>
        </p:nvSpPr>
        <p:spPr>
          <a:xfrm>
            <a:off x="888480" y="4305240"/>
            <a:ext cx="6192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Write down 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O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I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 L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 Box 87"/>
          <p:cNvSpPr/>
          <p:nvPr/>
        </p:nvSpPr>
        <p:spPr>
          <a:xfrm>
            <a:off x="5469840" y="4844880"/>
            <a:ext cx="875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x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9" name="Text Box 87"/>
          <p:cNvSpPr/>
          <p:nvPr/>
        </p:nvSpPr>
        <p:spPr>
          <a:xfrm>
            <a:off x="6274800" y="4844880"/>
            <a:ext cx="103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0" name="Arc 19"/>
          <p:cNvSpPr/>
          <p:nvPr/>
        </p:nvSpPr>
        <p:spPr>
          <a:xfrm rot="16200000">
            <a:off x="4534200" y="2305080"/>
            <a:ext cx="761760" cy="2286000"/>
          </a:xfrm>
          <a:custGeom>
            <a:avLst/>
            <a:gdLst>
              <a:gd name="textAreaLeft" fmla="*/ 344880 w 761760"/>
              <a:gd name="textAreaRight" fmla="*/ 762120 w 761760"/>
              <a:gd name="textAreaTop" fmla="*/ 0 h 2286000"/>
              <a:gd name="textAreaBottom" fmla="*/ 2286360 h 2286000"/>
              <a:gd name="GluePoint1X" fmla="*/ 381001 w 762000"/>
              <a:gd name="GluePoint1Y" fmla="*/ 0 h 2286000"/>
              <a:gd name="GluePoint2X" fmla="*/ 381000 w 762000"/>
              <a:gd name="GluePoint2Y" fmla="*/ 1143000 h 2286000"/>
              <a:gd name="GluePoint3X" fmla="*/ 344938 w 762000"/>
              <a:gd name="GluePoint3Y" fmla="*/ 2280869 h 2286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  <a:lnTo>
                  <a:pt x="381000" y="1143000"/>
                </a:lnTo>
                <a:close/>
              </a:path>
              <a:path fill="none" w="762000" h="2286000">
                <a:moveTo>
                  <a:pt x="381001" y="0"/>
                </a:moveTo>
                <a:lnTo>
                  <a:pt x="381001" y="0"/>
                </a:lnTo>
                <a:arcTo wR="381000" hR="1143000" stAng="-5399997" swAng="10908921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1" name="Arc 21"/>
          <p:cNvSpPr/>
          <p:nvPr/>
        </p:nvSpPr>
        <p:spPr>
          <a:xfrm flipV="1" rot="5400000">
            <a:off x="4524120" y="3589560"/>
            <a:ext cx="723960" cy="704880"/>
          </a:xfrm>
          <a:custGeom>
            <a:avLst/>
            <a:gdLst>
              <a:gd name="textAreaLeft" fmla="*/ 332640 w 723960"/>
              <a:gd name="textAreaRight" fmla="*/ 724320 w 723960"/>
              <a:gd name="textAreaTop" fmla="*/ 360 h 704880"/>
              <a:gd name="textAreaBottom" fmla="*/ 705600 h 704880"/>
              <a:gd name="GluePoint1X" fmla="*/ 361950 w 723900"/>
              <a:gd name="GluePoint1Y" fmla="*/ 0 h 704850"/>
              <a:gd name="GluePoint2X" fmla="*/ 361950 w 723900"/>
              <a:gd name="GluePoint2Y" fmla="*/ 352425 h 704850"/>
              <a:gd name="GluePoint3X" fmla="*/ 332613 w 723900"/>
              <a:gd name="GluePoint3Y" fmla="*/ 703690 h 7048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  <a:lnTo>
                  <a:pt x="361950" y="352425"/>
                </a:lnTo>
                <a:close/>
              </a:path>
              <a:path fill="none" w="723900" h="704850">
                <a:moveTo>
                  <a:pt x="361950" y="0"/>
                </a:moveTo>
                <a:lnTo>
                  <a:pt x="361950" y="0"/>
                </a:lnTo>
                <a:arcTo wR="361950" hR="352425" stAng="-5400000" swAng="11086459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Arc 22"/>
          <p:cNvSpPr/>
          <p:nvPr/>
        </p:nvSpPr>
        <p:spPr>
          <a:xfrm flipV="1" rot="5400000">
            <a:off x="4905360" y="3380400"/>
            <a:ext cx="647640" cy="1352520"/>
          </a:xfrm>
          <a:custGeom>
            <a:avLst/>
            <a:gdLst>
              <a:gd name="textAreaLeft" fmla="*/ 268200 w 647640"/>
              <a:gd name="textAreaRight" fmla="*/ 648000 w 647640"/>
              <a:gd name="textAreaTop" fmla="*/ -360 h 1352520"/>
              <a:gd name="textAreaBottom" fmla="*/ 1352520 h 1352520"/>
              <a:gd name="GluePoint1X" fmla="*/ 323851 w 647700"/>
              <a:gd name="GluePoint1Y" fmla="*/ 0 h 1352550"/>
              <a:gd name="GluePoint2X" fmla="*/ 323850 w 647700"/>
              <a:gd name="GluePoint2Y" fmla="*/ 676275 h 1352550"/>
              <a:gd name="GluePoint3X" fmla="*/ 268209 w 647700"/>
              <a:gd name="GluePoint3Y" fmla="*/ 1342494 h 135255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  <a:lnTo>
                  <a:pt x="323850" y="676275"/>
                </a:lnTo>
                <a:close/>
              </a:path>
              <a:path fill="none" w="647700" h="1352550">
                <a:moveTo>
                  <a:pt x="323851" y="0"/>
                </a:moveTo>
                <a:lnTo>
                  <a:pt x="323851" y="0"/>
                </a:lnTo>
                <a:arcTo wR="323850" hR="676275" stAng="-5399995" swAng="11086448"/>
              </a:path>
            </a:pathLst>
          </a:custGeom>
          <a:noFill/>
          <a:ln w="57240">
            <a:solidFill>
              <a:srgbClr val="FFFF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TextBox 23"/>
          <p:cNvSpPr/>
          <p:nvPr/>
        </p:nvSpPr>
        <p:spPr>
          <a:xfrm>
            <a:off x="891000" y="5619600"/>
            <a:ext cx="2500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Tidy up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Text Box 87"/>
          <p:cNvSpPr/>
          <p:nvPr/>
        </p:nvSpPr>
        <p:spPr>
          <a:xfrm>
            <a:off x="3554280" y="5511960"/>
            <a:ext cx="2673360" cy="703440"/>
          </a:xfrm>
          <a:prstGeom prst="rect">
            <a:avLst/>
          </a:prstGeom>
          <a:solidFill>
            <a:srgbClr val="171717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 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Title 1"/>
          <p:cNvSpPr/>
          <p:nvPr/>
        </p:nvSpPr>
        <p:spPr>
          <a:xfrm>
            <a:off x="1847880" y="304920"/>
            <a:ext cx="5486400" cy="14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Removing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Double Brackets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2" dur="indefinite" restart="never" nodeType="tmRoot">
          <p:childTnLst>
            <p:seq>
              <p:cTn id="413" dur="indefinite" nodeType="mainSeq">
                <p:childTnLst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18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19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0" dur="8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>
                      <p:stCondLst>
                        <p:cond delay="indefinite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5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30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500"/>
                            </p:stCondLst>
                            <p:childTnLst>
                              <p:par>
                                <p:cTn id="432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433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39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44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500"/>
                            </p:stCondLst>
                            <p:childTnLst>
                              <p:par>
                                <p:cTn id="446" presetID="22" presetClass="exit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447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3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58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500"/>
                            </p:stCondLst>
                            <p:childTnLst>
                              <p:par>
                                <p:cTn id="460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461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72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500"/>
                            </p:stCondLst>
                            <p:childTnLst>
                              <p:par>
                                <p:cTn id="474" presetID="22" presetClass="exit" fill="hold" nodeType="afterEffect" presetSubtype="2" repeatCount="100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 additive="repl">
                                        <p:cTn id="475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7" fill="hold">
                      <p:stCondLst>
                        <p:cond delay="indefinite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1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2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3" dur="8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88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 Box 84"/>
          <p:cNvSpPr/>
          <p:nvPr/>
        </p:nvSpPr>
        <p:spPr>
          <a:xfrm>
            <a:off x="978480" y="2940120"/>
            <a:ext cx="2687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+ 1)(x + 2)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7" name="Text Box 87"/>
          <p:cNvSpPr/>
          <p:nvPr/>
        </p:nvSpPr>
        <p:spPr>
          <a:xfrm>
            <a:off x="7001280" y="2940120"/>
            <a:ext cx="564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Text Box 87"/>
          <p:cNvSpPr/>
          <p:nvPr/>
        </p:nvSpPr>
        <p:spPr>
          <a:xfrm>
            <a:off x="7300800" y="2940120"/>
            <a:ext cx="1108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TextBox 10"/>
          <p:cNvSpPr/>
          <p:nvPr/>
        </p:nvSpPr>
        <p:spPr>
          <a:xfrm>
            <a:off x="960840" y="1905120"/>
            <a:ext cx="739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use SAC method to go the opposite way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FAFAD23-C1C4-494F-9E82-8283E4B3B3CE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 Box 87"/>
          <p:cNvSpPr/>
          <p:nvPr/>
        </p:nvSpPr>
        <p:spPr>
          <a:xfrm>
            <a:off x="8097120" y="2940120"/>
            <a:ext cx="867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343" name="Straight Arrow Connector 26"/>
          <p:cNvCxnSpPr/>
          <p:nvPr/>
        </p:nvCxnSpPr>
        <p:spPr>
          <a:xfrm flipV="1">
            <a:off x="3585960" y="3212640"/>
            <a:ext cx="3305880" cy="3888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344" name="Rectangle 27"/>
          <p:cNvSpPr/>
          <p:nvPr/>
        </p:nvSpPr>
        <p:spPr>
          <a:xfrm>
            <a:off x="4528800" y="2657520"/>
            <a:ext cx="132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FOIL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 Box 84"/>
          <p:cNvSpPr/>
          <p:nvPr/>
        </p:nvSpPr>
        <p:spPr>
          <a:xfrm>
            <a:off x="1151640" y="4635360"/>
            <a:ext cx="2687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+ 1)(x + 2)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6" name="Text Box 87"/>
          <p:cNvSpPr/>
          <p:nvPr/>
        </p:nvSpPr>
        <p:spPr>
          <a:xfrm>
            <a:off x="7174440" y="4635360"/>
            <a:ext cx="564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Text Box 87"/>
          <p:cNvSpPr/>
          <p:nvPr/>
        </p:nvSpPr>
        <p:spPr>
          <a:xfrm>
            <a:off x="7473960" y="4635360"/>
            <a:ext cx="1108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Text Box 87"/>
          <p:cNvSpPr/>
          <p:nvPr/>
        </p:nvSpPr>
        <p:spPr>
          <a:xfrm>
            <a:off x="8270280" y="4635360"/>
            <a:ext cx="867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349" name="Straight Arrow Connector 32"/>
          <p:cNvCxnSpPr/>
          <p:nvPr/>
        </p:nvCxnSpPr>
        <p:spPr>
          <a:xfrm flipH="1">
            <a:off x="3752640" y="4924440"/>
            <a:ext cx="3312000" cy="72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350" name="Rectangle 33"/>
          <p:cNvSpPr/>
          <p:nvPr/>
        </p:nvSpPr>
        <p:spPr>
          <a:xfrm>
            <a:off x="5501520" y="4352760"/>
            <a:ext cx="1107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SAC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1" name="Rectangle 2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52" name="Picture 20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9" dur="indefinite" restart="never" nodeType="tmRoot">
          <p:childTnLst>
            <p:seq>
              <p:cTn id="490" dur="indefinite" nodeType="mainSeq">
                <p:childTnLst>
                  <p:par>
                    <p:cTn id="491" fill="hold">
                      <p:stCondLst>
                        <p:cond delay="indefinite"/>
                      </p:stCondLst>
                      <p:childTnLst>
                        <p:par>
                          <p:cTn id="492" fill="hold">
                            <p:stCondLst>
                              <p:cond delay="0"/>
                            </p:stCondLst>
                            <p:childTnLst>
                              <p:par>
                                <p:cTn id="49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503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8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9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0" dur="8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49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007 1.11111E-006 L 0.35208 0.51944 E">
                                      <p:cBhvr>
                                        <p:cTn id="514" dur="2000" fill="hold"/>
                                        <p:tgtEl>
                                          <p:spTgt spid="35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9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0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1" dur="8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TextBox 51"/>
          <p:cNvSpPr/>
          <p:nvPr/>
        </p:nvSpPr>
        <p:spPr>
          <a:xfrm>
            <a:off x="343296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TextBox 28"/>
          <p:cNvSpPr/>
          <p:nvPr/>
        </p:nvSpPr>
        <p:spPr>
          <a:xfrm>
            <a:off x="343368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5" name="TextBox 50"/>
          <p:cNvSpPr/>
          <p:nvPr/>
        </p:nvSpPr>
        <p:spPr>
          <a:xfrm>
            <a:off x="343368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6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E17FD6E-C15A-49CC-9627-620A7FDD092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8" name="Text Box 87"/>
          <p:cNvSpPr/>
          <p:nvPr/>
        </p:nvSpPr>
        <p:spPr>
          <a:xfrm>
            <a:off x="1077840" y="2577960"/>
            <a:ext cx="2673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+ 3x + 2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TextBox 10"/>
          <p:cNvSpPr/>
          <p:nvPr/>
        </p:nvSpPr>
        <p:spPr>
          <a:xfrm>
            <a:off x="954360" y="190512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0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361" name="Straight Arrow Connector 33"/>
          <p:cNvCxnSpPr/>
          <p:nvPr/>
        </p:nvCxnSpPr>
        <p:spPr>
          <a:xfrm>
            <a:off x="13510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362" name="Straight Arrow Connector 37"/>
          <p:cNvCxnSpPr/>
          <p:nvPr/>
        </p:nvCxnSpPr>
        <p:spPr>
          <a:xfrm>
            <a:off x="348336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363" name="Straight Connector 34"/>
          <p:cNvSpPr/>
          <p:nvPr/>
        </p:nvSpPr>
        <p:spPr>
          <a:xfrm>
            <a:off x="1486080" y="3905280"/>
            <a:ext cx="194292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4" name="Straight Connector 35"/>
          <p:cNvSpPr/>
          <p:nvPr/>
        </p:nvSpPr>
        <p:spPr>
          <a:xfrm flipV="1">
            <a:off x="1486080" y="3905280"/>
            <a:ext cx="194292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5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6" name="TextBox 25"/>
          <p:cNvSpPr/>
          <p:nvPr/>
        </p:nvSpPr>
        <p:spPr>
          <a:xfrm>
            <a:off x="1031760" y="358128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7" name="TextBox 27"/>
          <p:cNvSpPr/>
          <p:nvPr/>
        </p:nvSpPr>
        <p:spPr>
          <a:xfrm>
            <a:off x="103176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8" name="TextBox 30"/>
          <p:cNvSpPr/>
          <p:nvPr/>
        </p:nvSpPr>
        <p:spPr>
          <a:xfrm>
            <a:off x="343296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9" name="Oval 31"/>
          <p:cNvSpPr/>
          <p:nvPr/>
        </p:nvSpPr>
        <p:spPr>
          <a:xfrm>
            <a:off x="914400" y="25146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0" name="TextBox 40"/>
          <p:cNvSpPr/>
          <p:nvPr/>
        </p:nvSpPr>
        <p:spPr>
          <a:xfrm>
            <a:off x="3991680" y="2324160"/>
            <a:ext cx="52311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(+2)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+3x.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1" name="TextBox 42"/>
          <p:cNvSpPr/>
          <p:nvPr/>
        </p:nvSpPr>
        <p:spPr>
          <a:xfrm>
            <a:off x="89064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TextBox 48"/>
          <p:cNvSpPr/>
          <p:nvPr/>
        </p:nvSpPr>
        <p:spPr>
          <a:xfrm>
            <a:off x="1031760" y="35622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3" name="TextBox 49"/>
          <p:cNvSpPr/>
          <p:nvPr/>
        </p:nvSpPr>
        <p:spPr>
          <a:xfrm>
            <a:off x="103176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4" name="TextBox 23"/>
          <p:cNvSpPr/>
          <p:nvPr/>
        </p:nvSpPr>
        <p:spPr>
          <a:xfrm>
            <a:off x="6143040" y="4076640"/>
            <a:ext cx="221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(+2)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+1) = +2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5" name="TextBox 24"/>
          <p:cNvSpPr/>
          <p:nvPr/>
        </p:nvSpPr>
        <p:spPr>
          <a:xfrm>
            <a:off x="6143760" y="4667400"/>
            <a:ext cx="278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(+2x) +( +1x) = +3x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22" dur="indefinite" restart="never" nodeType="tmRoot">
          <p:childTnLst>
            <p:seq>
              <p:cTn id="523" dur="indefinite" nodeType="mainSeq">
                <p:childTnLst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28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9" fill="hold">
                      <p:stCondLst>
                        <p:cond delay="indefinite"/>
                      </p:stCondLst>
                      <p:childTnLst>
                        <p:par>
                          <p:cTn id="530" fill="hold">
                            <p:stCondLst>
                              <p:cond delay="0"/>
                            </p:stCondLst>
                            <p:childTnLst>
                              <p:par>
                                <p:cTn id="53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33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8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543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8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9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54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59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0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1" dur="8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2" fill="hold">
                      <p:stCondLst>
                        <p:cond delay="indefinite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6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7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8" dur="80"/>
                                        <p:tgtEl>
                                          <p:spTgt spid="3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3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4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5" dur="8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0" dur="8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1" dur="8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2" dur="8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3" fill="hold">
                      <p:stCondLst>
                        <p:cond delay="indefinite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7" dur="8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8" dur="8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9" dur="8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4" dur="80"/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5" dur="80"/>
                                        <p:tgtEl>
                                          <p:spTgt spid="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6" dur="80"/>
                                        <p:tgtEl>
                                          <p:spTgt spid="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7" fill="hold">
                      <p:stCondLst>
                        <p:cond delay="indefinite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1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2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3" dur="8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4" fill="hold">
                      <p:stCondLst>
                        <p:cond delay="indefinite"/>
                      </p:stCondLst>
                      <p:childTnLst>
                        <p:par>
                          <p:cTn id="605" fill="hold">
                            <p:stCondLst>
                              <p:cond delay="0"/>
                            </p:stCondLst>
                            <p:childTnLst>
                              <p:par>
                                <p:cTn id="60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8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9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0" dur="8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5.55556E-007 2.96296E-006 L 0.0125 0.28055 E">
                                      <p:cBhvr>
                                        <p:cTn id="612" dur="2000" fill="hold"/>
                                        <p:tgtEl>
                                          <p:spTgt spid="37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5" dur="8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6" dur="8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7" dur="8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20417 0.27223 E">
                                      <p:cBhvr>
                                        <p:cTn id="619" dur="2000" fill="hold"/>
                                        <p:tgtEl>
                                          <p:spTgt spid="35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4" dur="80"/>
                                        <p:tgtEl>
                                          <p:spTgt spid="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5" dur="80"/>
                                        <p:tgtEl>
                                          <p:spTgt spid="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6" dur="80"/>
                                        <p:tgtEl>
                                          <p:spTgt spid="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628" dur="2000" fill="hold"/>
                                        <p:tgtEl>
                                          <p:spTgt spid="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1" dur="8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2" dur="8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3" dur="8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3333 0.12778 E">
                                      <p:cBhvr>
                                        <p:cTn id="635" dur="2000" fill="hold"/>
                                        <p:tgtEl>
                                          <p:spTgt spid="35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0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TextBox 50"/>
          <p:cNvSpPr/>
          <p:nvPr/>
        </p:nvSpPr>
        <p:spPr>
          <a:xfrm>
            <a:off x="371952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7" name="TextBox 51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8" name="TextBox 28"/>
          <p:cNvSpPr/>
          <p:nvPr/>
        </p:nvSpPr>
        <p:spPr>
          <a:xfrm>
            <a:off x="371952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9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0AF504-C87E-4E8F-A819-28343C6E109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0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1" name="Text Box 87"/>
          <p:cNvSpPr/>
          <p:nvPr/>
        </p:nvSpPr>
        <p:spPr>
          <a:xfrm>
            <a:off x="1458720" y="2577960"/>
            <a:ext cx="2673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+ 6x + 5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2" name="TextBox 10"/>
          <p:cNvSpPr/>
          <p:nvPr/>
        </p:nvSpPr>
        <p:spPr>
          <a:xfrm>
            <a:off x="954360" y="190512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3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384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385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386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7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8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9" name="TextBox 25"/>
          <p:cNvSpPr/>
          <p:nvPr/>
        </p:nvSpPr>
        <p:spPr>
          <a:xfrm>
            <a:off x="1412640" y="358128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TextBox 30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2" name="Oval 31"/>
          <p:cNvSpPr/>
          <p:nvPr/>
        </p:nvSpPr>
        <p:spPr>
          <a:xfrm>
            <a:off x="1295280" y="25146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3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TextBox 48"/>
          <p:cNvSpPr/>
          <p:nvPr/>
        </p:nvSpPr>
        <p:spPr>
          <a:xfrm>
            <a:off x="1412640" y="35622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5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6" name="TextBox 23"/>
          <p:cNvSpPr/>
          <p:nvPr/>
        </p:nvSpPr>
        <p:spPr>
          <a:xfrm>
            <a:off x="4078080" y="2324160"/>
            <a:ext cx="52311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(+5)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+6x.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7" name="TextBox 24"/>
          <p:cNvSpPr/>
          <p:nvPr/>
        </p:nvSpPr>
        <p:spPr>
          <a:xfrm>
            <a:off x="6143040" y="4076640"/>
            <a:ext cx="221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(+5)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+1) = +5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TextBox 26"/>
          <p:cNvSpPr/>
          <p:nvPr/>
        </p:nvSpPr>
        <p:spPr>
          <a:xfrm>
            <a:off x="6143760" y="4667400"/>
            <a:ext cx="2782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(+5x) +( +1x) = +6x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41" dur="indefinite" restart="never" nodeType="tmRoot">
          <p:childTnLst>
            <p:seq>
              <p:cTn id="642" dur="indefinite" nodeType="mainSeq">
                <p:childTnLst>
                  <p:par>
                    <p:cTn id="643" fill="hold">
                      <p:stCondLst>
                        <p:cond delay="indefinite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47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>
                      <p:stCondLst>
                        <p:cond delay="indefinite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52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3" fill="hold">
                      <p:stCondLst>
                        <p:cond delay="indefinite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7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8" fill="hold">
                      <p:stCondLst>
                        <p:cond delay="indefinite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662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>
                      <p:stCondLst>
                        <p:cond delay="indefinite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7" dur="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8" dur="5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73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8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9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0" dur="80"/>
                                        <p:tgtEl>
                                          <p:spTgt spid="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85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6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7" dur="8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>
                      <p:stCondLst>
                        <p:cond delay="indefinite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2" dur="8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3" dur="8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4" dur="8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9" dur="8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0" dur="8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1" dur="80"/>
                                        <p:tgtEl>
                                          <p:spTgt spid="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2" fill="hold">
                      <p:stCondLst>
                        <p:cond delay="indefinite"/>
                      </p:stCondLst>
                      <p:childTnLst>
                        <p:par>
                          <p:cTn id="703" fill="hold">
                            <p:stCondLst>
                              <p:cond delay="0"/>
                            </p:stCondLst>
                            <p:childTnLst>
                              <p:par>
                                <p:cTn id="7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6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7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8" dur="8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9" fill="hold">
                      <p:stCondLst>
                        <p:cond delay="indefinite"/>
                      </p:stCondLst>
                      <p:childTnLst>
                        <p:par>
                          <p:cTn id="710" fill="hold">
                            <p:stCondLst>
                              <p:cond delay="0"/>
                            </p:stCondLst>
                            <p:childTnLst>
                              <p:par>
                                <p:cTn id="71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13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14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5" dur="8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0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1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2" dur="8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3" fill="hold">
                      <p:stCondLst>
                        <p:cond delay="indefinite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27" dur="8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28" dur="8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9" dur="8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0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5.55556E-007 2.96296E-006 L 0.0125 0.28055 E">
                                      <p:cBhvr>
                                        <p:cTn id="731" dur="2000" fill="hold"/>
                                        <p:tgtEl>
                                          <p:spTgt spid="39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2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4" dur="8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35" dur="8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6" dur="8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7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738" dur="2000" fill="hold"/>
                                        <p:tgtEl>
                                          <p:spTgt spid="37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hold">
                      <p:stCondLst>
                        <p:cond delay="indefinite"/>
                      </p:stCondLst>
                      <p:childTnLst>
                        <p:par>
                          <p:cTn id="740" fill="hold">
                            <p:stCondLst>
                              <p:cond delay="0"/>
                            </p:stCondLst>
                            <p:childTnLst>
                              <p:par>
                                <p:cTn id="7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43" dur="8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4" dur="8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5" dur="80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747" dur="2000" fill="hold"/>
                                        <p:tgtEl>
                                          <p:spTgt spid="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8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50" dur="8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51" dur="8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2" dur="8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3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754" dur="2000" fill="hold"/>
                                        <p:tgtEl>
                                          <p:spTgt spid="37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9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TextBox 51"/>
          <p:cNvSpPr/>
          <p:nvPr/>
        </p:nvSpPr>
        <p:spPr>
          <a:xfrm>
            <a:off x="3719880" y="457200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TextBox 28"/>
          <p:cNvSpPr/>
          <p:nvPr/>
        </p:nvSpPr>
        <p:spPr>
          <a:xfrm>
            <a:off x="371952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TextBox 50"/>
          <p:cNvSpPr/>
          <p:nvPr/>
        </p:nvSpPr>
        <p:spPr>
          <a:xfrm>
            <a:off x="3719520" y="358128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TextBox 30"/>
          <p:cNvSpPr/>
          <p:nvPr/>
        </p:nvSpPr>
        <p:spPr>
          <a:xfrm>
            <a:off x="3719880" y="457200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203CE27-C8D1-4758-8662-B45D70E91241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5" name="Text Box 87"/>
          <p:cNvSpPr/>
          <p:nvPr/>
        </p:nvSpPr>
        <p:spPr>
          <a:xfrm>
            <a:off x="1514880" y="2502000"/>
            <a:ext cx="2559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x - 12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TextBox 10"/>
          <p:cNvSpPr/>
          <p:nvPr/>
        </p:nvSpPr>
        <p:spPr>
          <a:xfrm>
            <a:off x="954360" y="190512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7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408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409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410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1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2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TextBox 25"/>
          <p:cNvSpPr/>
          <p:nvPr/>
        </p:nvSpPr>
        <p:spPr>
          <a:xfrm>
            <a:off x="1412640" y="358128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5" name="Oval 31"/>
          <p:cNvSpPr/>
          <p:nvPr/>
        </p:nvSpPr>
        <p:spPr>
          <a:xfrm>
            <a:off x="1333440" y="24192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6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7" name="TextBox 48"/>
          <p:cNvSpPr/>
          <p:nvPr/>
        </p:nvSpPr>
        <p:spPr>
          <a:xfrm>
            <a:off x="1412640" y="35622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8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9" name="Cloud 24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must be +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and one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TextBox 26"/>
          <p:cNvSpPr/>
          <p:nvPr/>
        </p:nvSpPr>
        <p:spPr>
          <a:xfrm>
            <a:off x="3990960" y="2324160"/>
            <a:ext cx="50608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(-12)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+x.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1" name="TextBox 32"/>
          <p:cNvSpPr/>
          <p:nvPr/>
        </p:nvSpPr>
        <p:spPr>
          <a:xfrm>
            <a:off x="6144120" y="4076640"/>
            <a:ext cx="2362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(+4)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-3) = -12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2" name="TextBox 39"/>
          <p:cNvSpPr/>
          <p:nvPr/>
        </p:nvSpPr>
        <p:spPr>
          <a:xfrm>
            <a:off x="6143760" y="4667400"/>
            <a:ext cx="262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(+4x) +( -3x) = +x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60" dur="indefinite" restart="never" nodeType="tmRoot">
          <p:childTnLst>
            <p:seq>
              <p:cTn id="761" dur="indefinite" nodeType="mainSeq">
                <p:childTnLst>
                  <p:par>
                    <p:cTn id="762" fill="hold">
                      <p:stCondLst>
                        <p:cond delay="indefinite"/>
                      </p:stCondLst>
                      <p:childTnLst>
                        <p:par>
                          <p:cTn id="763" fill="hold">
                            <p:stCondLst>
                              <p:cond delay="0"/>
                            </p:stCondLst>
                            <p:childTnLst>
                              <p:par>
                                <p:cTn id="76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66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71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6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781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2" fill="hold">
                      <p:stCondLst>
                        <p:cond delay="indefinite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6" dur="5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7" dur="5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8" fill="hold">
                      <p:stCondLst>
                        <p:cond delay="indefinite"/>
                      </p:stCondLst>
                      <p:childTnLst>
                        <p:par>
                          <p:cTn id="789" fill="hold">
                            <p:stCondLst>
                              <p:cond delay="0"/>
                            </p:stCondLst>
                            <p:childTnLst>
                              <p:par>
                                <p:cTn id="79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2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3" fill="hold">
                      <p:stCondLst>
                        <p:cond delay="indefinite"/>
                      </p:stCondLst>
                      <p:childTnLst>
                        <p:par>
                          <p:cTn id="794" fill="hold">
                            <p:stCondLst>
                              <p:cond delay="0"/>
                            </p:stCondLst>
                            <p:childTnLst>
                              <p:par>
                                <p:cTn id="7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97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98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9" dur="8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0" fill="hold">
                      <p:stCondLst>
                        <p:cond delay="indefinite"/>
                      </p:stCondLst>
                      <p:childTnLst>
                        <p:par>
                          <p:cTn id="801" fill="hold">
                            <p:stCondLst>
                              <p:cond delay="0"/>
                            </p:stCondLst>
                            <p:childTnLst>
                              <p:par>
                                <p:cTn id="8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04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05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6" dur="80"/>
                                        <p:tgtEl>
                                          <p:spTgt spid="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7" fill="hold">
                      <p:stCondLst>
                        <p:cond delay="indefinite"/>
                      </p:stCondLst>
                      <p:childTnLst>
                        <p:par>
                          <p:cTn id="808" fill="hold">
                            <p:stCondLst>
                              <p:cond delay="0"/>
                            </p:stCondLst>
                            <p:childTnLst>
                              <p:par>
                                <p:cTn id="8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11" dur="8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12" dur="8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3" dur="80"/>
                                        <p:tgtEl>
                                          <p:spTgt spid="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4" fill="hold">
                      <p:stCondLst>
                        <p:cond delay="indefinite"/>
                      </p:stCondLst>
                      <p:childTnLst>
                        <p:par>
                          <p:cTn id="815" fill="hold">
                            <p:stCondLst>
                              <p:cond delay="0"/>
                            </p:stCondLst>
                            <p:childTnLst>
                              <p:par>
                                <p:cTn id="81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8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9" dur="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0" fill="hold">
                      <p:stCondLst>
                        <p:cond delay="indefinite"/>
                      </p:stCondLst>
                      <p:childTnLst>
                        <p:par>
                          <p:cTn id="821" fill="hold">
                            <p:stCondLst>
                              <p:cond delay="0"/>
                            </p:stCondLst>
                            <p:childTnLst>
                              <p:par>
                                <p:cTn id="8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24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25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6" dur="8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1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2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3" dur="8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4" fill="hold">
                      <p:stCondLst>
                        <p:cond delay="indefinite"/>
                      </p:stCondLst>
                      <p:childTnLst>
                        <p:par>
                          <p:cTn id="835" fill="hold">
                            <p:stCondLst>
                              <p:cond delay="0"/>
                            </p:stCondLst>
                            <p:childTnLst>
                              <p:par>
                                <p:cTn id="8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8" dur="8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39" dur="8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0" dur="8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45" dur="8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6" dur="8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7" dur="80"/>
                                        <p:tgtEl>
                                          <p:spTgt spid="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8" fill="hold">
                      <p:stCondLst>
                        <p:cond delay="indefinite"/>
                      </p:stCondLst>
                      <p:childTnLst>
                        <p:par>
                          <p:cTn id="849" fill="hold">
                            <p:stCondLst>
                              <p:cond delay="0"/>
                            </p:stCondLst>
                            <p:childTnLst>
                              <p:par>
                                <p:cTn id="8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2" dur="8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53" dur="8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4" dur="8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5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5.55556E-007 2.96296E-006 L 0.0125 0.28055 E">
                                      <p:cBhvr>
                                        <p:cTn id="856" dur="2000" fill="hold"/>
                                        <p:tgtEl>
                                          <p:spTgt spid="41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7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59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0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1" dur="80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2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863" dur="2000" fill="hold"/>
                                        <p:tgtEl>
                                          <p:spTgt spid="40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4" fill="hold">
                      <p:stCondLst>
                        <p:cond delay="indefinite"/>
                      </p:stCondLst>
                      <p:childTnLst>
                        <p:par>
                          <p:cTn id="865" fill="hold">
                            <p:stCondLst>
                              <p:cond delay="0"/>
                            </p:stCondLst>
                            <p:childTnLst>
                              <p:par>
                                <p:cTn id="8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68" dur="80"/>
                                        <p:tgtEl>
                                          <p:spTgt spid="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69" dur="80"/>
                                        <p:tgtEl>
                                          <p:spTgt spid="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0" dur="80"/>
                                        <p:tgtEl>
                                          <p:spTgt spid="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872" dur="2000" fill="hold"/>
                                        <p:tgtEl>
                                          <p:spTgt spid="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75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76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7" dur="80"/>
                                        <p:tgtEl>
                                          <p:spTgt spid="3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8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879" dur="2000" fill="hold"/>
                                        <p:tgtEl>
                                          <p:spTgt spid="39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0" fill="hold">
                      <p:stCondLst>
                        <p:cond delay="indefinite"/>
                      </p:stCondLst>
                      <p:childTnLst>
                        <p:par>
                          <p:cTn id="881" fill="hold">
                            <p:stCondLst>
                              <p:cond delay="0"/>
                            </p:stCondLst>
                            <p:childTnLst>
                              <p:par>
                                <p:cTn id="8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84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TextBox 30"/>
          <p:cNvSpPr/>
          <p:nvPr/>
        </p:nvSpPr>
        <p:spPr>
          <a:xfrm>
            <a:off x="3719880" y="457200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4" name="TextBox 28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5" name="TextBox 50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6" name="TextBox 51"/>
          <p:cNvSpPr/>
          <p:nvPr/>
        </p:nvSpPr>
        <p:spPr>
          <a:xfrm>
            <a:off x="3719880" y="457200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1CD0F9-BF97-45C8-A02F-34F0561A9A5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9" name="Text Box 87"/>
          <p:cNvSpPr/>
          <p:nvPr/>
        </p:nvSpPr>
        <p:spPr>
          <a:xfrm>
            <a:off x="1515600" y="2502000"/>
            <a:ext cx="2640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- 4x + 4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0" name="TextBox 10"/>
          <p:cNvSpPr/>
          <p:nvPr/>
        </p:nvSpPr>
        <p:spPr>
          <a:xfrm>
            <a:off x="954360" y="190512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31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432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433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434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5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6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7" name="TextBox 25"/>
          <p:cNvSpPr/>
          <p:nvPr/>
        </p:nvSpPr>
        <p:spPr>
          <a:xfrm>
            <a:off x="1412640" y="358128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8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9" name="Oval 31"/>
          <p:cNvSpPr/>
          <p:nvPr/>
        </p:nvSpPr>
        <p:spPr>
          <a:xfrm>
            <a:off x="1333440" y="24192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0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1" name="TextBox 48"/>
          <p:cNvSpPr/>
          <p:nvPr/>
        </p:nvSpPr>
        <p:spPr>
          <a:xfrm>
            <a:off x="1412640" y="35622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2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3" name="Cloud 23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Both numbers must be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4" name="TextBox 24"/>
          <p:cNvSpPr/>
          <p:nvPr/>
        </p:nvSpPr>
        <p:spPr>
          <a:xfrm>
            <a:off x="3990960" y="2324160"/>
            <a:ext cx="52131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(+4)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-4x.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5" name="TextBox 26"/>
          <p:cNvSpPr/>
          <p:nvPr/>
        </p:nvSpPr>
        <p:spPr>
          <a:xfrm>
            <a:off x="6144120" y="4076640"/>
            <a:ext cx="2205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(-2)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-2) = -4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6" name="TextBox 32"/>
          <p:cNvSpPr/>
          <p:nvPr/>
        </p:nvSpPr>
        <p:spPr>
          <a:xfrm>
            <a:off x="6144840" y="4667400"/>
            <a:ext cx="277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(-2x) +( -2x) = -4x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85" dur="indefinite" restart="never" nodeType="tmRoot">
          <p:childTnLst>
            <p:seq>
              <p:cTn id="886" dur="indefinite" nodeType="mainSeq">
                <p:childTnLst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891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2" fill="hold">
                      <p:stCondLst>
                        <p:cond delay="indefinite"/>
                      </p:stCondLst>
                      <p:childTnLst>
                        <p:par>
                          <p:cTn id="893" fill="hold">
                            <p:stCondLst>
                              <p:cond delay="0"/>
                            </p:stCondLst>
                            <p:childTnLst>
                              <p:par>
                                <p:cTn id="89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896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>
                      <p:stCondLst>
                        <p:cond delay="indefinite"/>
                      </p:stCondLst>
                      <p:childTnLst>
                        <p:par>
                          <p:cTn id="898" fill="hold">
                            <p:stCondLst>
                              <p:cond delay="0"/>
                            </p:stCondLst>
                            <p:childTnLst>
                              <p:par>
                                <p:cTn id="8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01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2" fill="hold">
                      <p:stCondLst>
                        <p:cond delay="indefinite"/>
                      </p:stCondLst>
                      <p:childTnLst>
                        <p:par>
                          <p:cTn id="903" fill="hold">
                            <p:stCondLst>
                              <p:cond delay="0"/>
                            </p:stCondLst>
                            <p:childTnLst>
                              <p:par>
                                <p:cTn id="904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906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1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2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3" fill="hold">
                      <p:stCondLst>
                        <p:cond delay="indefinite"/>
                      </p:stCondLst>
                      <p:childTnLst>
                        <p:par>
                          <p:cTn id="914" fill="hold">
                            <p:stCondLst>
                              <p:cond delay="0"/>
                            </p:stCondLst>
                            <p:childTnLst>
                              <p:par>
                                <p:cTn id="91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17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8" fill="hold">
                      <p:stCondLst>
                        <p:cond delay="indefinite"/>
                      </p:stCondLst>
                      <p:childTnLst>
                        <p:par>
                          <p:cTn id="919" fill="hold">
                            <p:stCondLst>
                              <p:cond delay="0"/>
                            </p:stCondLst>
                            <p:childTnLst>
                              <p:par>
                                <p:cTn id="9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2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3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4" dur="8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5" fill="hold">
                      <p:stCondLst>
                        <p:cond delay="indefinite"/>
                      </p:stCondLst>
                      <p:childTnLst>
                        <p:par>
                          <p:cTn id="926" fill="hold">
                            <p:stCondLst>
                              <p:cond delay="0"/>
                            </p:stCondLst>
                            <p:childTnLst>
                              <p:par>
                                <p:cTn id="9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9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0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1" dur="8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2" fill="hold">
                      <p:stCondLst>
                        <p:cond delay="indefinite"/>
                      </p:stCondLst>
                      <p:childTnLst>
                        <p:par>
                          <p:cTn id="933" fill="hold">
                            <p:stCondLst>
                              <p:cond delay="0"/>
                            </p:stCondLst>
                            <p:childTnLst>
                              <p:par>
                                <p:cTn id="93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6" dur="8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7" dur="8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8" dur="8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9" fill="hold">
                      <p:stCondLst>
                        <p:cond delay="indefinite"/>
                      </p:stCondLst>
                      <p:childTnLst>
                        <p:par>
                          <p:cTn id="940" fill="hold">
                            <p:stCondLst>
                              <p:cond delay="0"/>
                            </p:stCondLst>
                            <p:childTnLst>
                              <p:par>
                                <p:cTn id="94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3" dur="5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4" dur="5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>
                      <p:stCondLst>
                        <p:cond delay="indefinite"/>
                      </p:stCondLst>
                      <p:childTnLst>
                        <p:par>
                          <p:cTn id="946" fill="hold">
                            <p:stCondLst>
                              <p:cond delay="0"/>
                            </p:stCondLst>
                            <p:childTnLst>
                              <p:par>
                                <p:cTn id="9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9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0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1" dur="8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2" fill="hold">
                      <p:stCondLst>
                        <p:cond delay="indefinite"/>
                      </p:stCondLst>
                      <p:childTnLst>
                        <p:par>
                          <p:cTn id="953" fill="hold">
                            <p:stCondLst>
                              <p:cond delay="0"/>
                            </p:stCondLst>
                            <p:childTnLst>
                              <p:par>
                                <p:cTn id="95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56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7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8" dur="8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9" fill="hold">
                      <p:stCondLst>
                        <p:cond delay="indefinite"/>
                      </p:stCondLst>
                      <p:childTnLst>
                        <p:par>
                          <p:cTn id="960" fill="hold">
                            <p:stCondLst>
                              <p:cond delay="0"/>
                            </p:stCondLst>
                            <p:childTnLst>
                              <p:par>
                                <p:cTn id="96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63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64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5" dur="80"/>
                                        <p:tgtEl>
                                          <p:spTgt spid="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6" fill="hold">
                      <p:stCondLst>
                        <p:cond delay="indefinite"/>
                      </p:stCondLst>
                      <p:childTnLst>
                        <p:par>
                          <p:cTn id="967" fill="hold">
                            <p:stCondLst>
                              <p:cond delay="0"/>
                            </p:stCondLst>
                            <p:childTnLst>
                              <p:par>
                                <p:cTn id="96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0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1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2" dur="8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3" fill="hold">
                      <p:stCondLst>
                        <p:cond delay="indefinite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77" dur="8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78" dur="8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9" dur="8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0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5.55556E-007 2.96296E-006 L 0.0125 0.28055 E">
                                      <p:cBhvr>
                                        <p:cTn id="981" dur="2000" fill="hold"/>
                                        <p:tgtEl>
                                          <p:spTgt spid="44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82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84" dur="8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85" dur="8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6" dur="8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7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988" dur="2000" fill="hold"/>
                                        <p:tgtEl>
                                          <p:spTgt spid="42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9" fill="hold">
                      <p:stCondLst>
                        <p:cond delay="indefinite"/>
                      </p:stCondLst>
                      <p:childTnLst>
                        <p:par>
                          <p:cTn id="990" fill="hold">
                            <p:stCondLst>
                              <p:cond delay="0"/>
                            </p:stCondLst>
                            <p:childTnLst>
                              <p:par>
                                <p:cTn id="99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93" dur="80"/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94" dur="80"/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5" dur="80"/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6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997" dur="2000" fill="hold"/>
                                        <p:tgtEl>
                                          <p:spTgt spid="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8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0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1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2" dur="8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1004" dur="2000" fill="hold"/>
                                        <p:tgtEl>
                                          <p:spTgt spid="42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9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TextBox 50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8" name="TextBox 28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9" name="TextBox 51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25FAB67-75BA-48CF-9C82-889EED2367D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2" name="Text Box 87"/>
          <p:cNvSpPr/>
          <p:nvPr/>
        </p:nvSpPr>
        <p:spPr>
          <a:xfrm>
            <a:off x="1514520" y="2502000"/>
            <a:ext cx="2608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- 2x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TextBox 10"/>
          <p:cNvSpPr/>
          <p:nvPr/>
        </p:nvSpPr>
        <p:spPr>
          <a:xfrm>
            <a:off x="954360" y="182880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54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455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456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457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Box 25"/>
          <p:cNvSpPr/>
          <p:nvPr/>
        </p:nvSpPr>
        <p:spPr>
          <a:xfrm>
            <a:off x="1412640" y="358128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TextBox 30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Oval 31"/>
          <p:cNvSpPr/>
          <p:nvPr/>
        </p:nvSpPr>
        <p:spPr>
          <a:xfrm>
            <a:off x="1333440" y="24192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TextBox 48"/>
          <p:cNvSpPr/>
          <p:nvPr/>
        </p:nvSpPr>
        <p:spPr>
          <a:xfrm>
            <a:off x="1412640" y="35622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7" name="Cloud 23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must be +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and one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8" name="TextBox 24"/>
          <p:cNvSpPr/>
          <p:nvPr/>
        </p:nvSpPr>
        <p:spPr>
          <a:xfrm>
            <a:off x="3990960" y="2266920"/>
            <a:ext cx="51436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(-3)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-2x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9" name="TextBox 26"/>
          <p:cNvSpPr/>
          <p:nvPr/>
        </p:nvSpPr>
        <p:spPr>
          <a:xfrm>
            <a:off x="6143400" y="4076640"/>
            <a:ext cx="217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(-3)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+1) = -3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0" name="TextBox 32"/>
          <p:cNvSpPr/>
          <p:nvPr/>
        </p:nvSpPr>
        <p:spPr>
          <a:xfrm>
            <a:off x="6143400" y="4667400"/>
            <a:ext cx="245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(-3x) +( x) = -2x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10" dur="indefinite" restart="never" nodeType="tmRoot">
          <p:childTnLst>
            <p:seq>
              <p:cTn id="1011" dur="indefinite" nodeType="mainSeq">
                <p:childTnLst>
                  <p:par>
                    <p:cTn id="1012" fill="hold">
                      <p:stCondLst>
                        <p:cond delay="indefinite"/>
                      </p:stCondLst>
                      <p:childTnLst>
                        <p:par>
                          <p:cTn id="1013" fill="hold">
                            <p:stCondLst>
                              <p:cond delay="0"/>
                            </p:stCondLst>
                            <p:childTnLst>
                              <p:par>
                                <p:cTn id="101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16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7" fill="hold">
                      <p:stCondLst>
                        <p:cond delay="indefinite"/>
                      </p:stCondLst>
                      <p:childTnLst>
                        <p:par>
                          <p:cTn id="1018" fill="hold">
                            <p:stCondLst>
                              <p:cond delay="0"/>
                            </p:stCondLst>
                            <p:childTnLst>
                              <p:par>
                                <p:cTn id="101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21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2" fill="hold">
                      <p:stCondLst>
                        <p:cond delay="indefinite"/>
                      </p:stCondLst>
                      <p:childTnLst>
                        <p:par>
                          <p:cTn id="1023" fill="hold">
                            <p:stCondLst>
                              <p:cond delay="0"/>
                            </p:stCondLst>
                            <p:childTnLst>
                              <p:par>
                                <p:cTn id="10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26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031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2" fill="hold">
                      <p:stCondLst>
                        <p:cond delay="indefinite"/>
                      </p:stCondLst>
                      <p:childTnLst>
                        <p:par>
                          <p:cTn id="1033" fill="hold">
                            <p:stCondLst>
                              <p:cond delay="0"/>
                            </p:stCondLst>
                            <p:childTnLst>
                              <p:par>
                                <p:cTn id="103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6" dur="5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7" dur="5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8" fill="hold">
                      <p:stCondLst>
                        <p:cond delay="indefinite"/>
                      </p:stCondLst>
                      <p:childTnLst>
                        <p:par>
                          <p:cTn id="1039" fill="hold">
                            <p:stCondLst>
                              <p:cond delay="0"/>
                            </p:stCondLst>
                            <p:childTnLst>
                              <p:par>
                                <p:cTn id="1040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042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3" fill="hold">
                      <p:stCondLst>
                        <p:cond delay="indefinite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7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8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9" dur="8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0" fill="hold">
                      <p:stCondLst>
                        <p:cond delay="indefinite"/>
                      </p:stCondLst>
                      <p:childTnLst>
                        <p:par>
                          <p:cTn id="1051" fill="hold">
                            <p:stCondLst>
                              <p:cond delay="0"/>
                            </p:stCondLst>
                            <p:childTnLst>
                              <p:par>
                                <p:cTn id="10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54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55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6" dur="8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1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2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3" dur="80"/>
                                        <p:tgtEl>
                                          <p:spTgt spid="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4" fill="hold">
                      <p:stCondLst>
                        <p:cond delay="indefinite"/>
                      </p:stCondLst>
                      <p:childTnLst>
                        <p:par>
                          <p:cTn id="1065" fill="hold">
                            <p:stCondLst>
                              <p:cond delay="0"/>
                            </p:stCondLst>
                            <p:childTnLst>
                              <p:par>
                                <p:cTn id="106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8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9" dur="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0" fill="hold">
                      <p:stCondLst>
                        <p:cond delay="indefinite"/>
                      </p:stCondLst>
                      <p:childTnLst>
                        <p:par>
                          <p:cTn id="1071" fill="hold">
                            <p:stCondLst>
                              <p:cond delay="0"/>
                            </p:stCondLst>
                            <p:childTnLst>
                              <p:par>
                                <p:cTn id="107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74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5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6" dur="80"/>
                                        <p:tgtEl>
                                          <p:spTgt spid="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7" fill="hold">
                      <p:stCondLst>
                        <p:cond delay="indefinite"/>
                      </p:stCondLst>
                      <p:childTnLst>
                        <p:par>
                          <p:cTn id="1078" fill="hold">
                            <p:stCondLst>
                              <p:cond delay="0"/>
                            </p:stCondLst>
                            <p:childTnLst>
                              <p:par>
                                <p:cTn id="107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1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2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3" dur="80"/>
                                        <p:tgtEl>
                                          <p:spTgt spid="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4" fill="hold">
                      <p:stCondLst>
                        <p:cond delay="indefinite"/>
                      </p:stCondLst>
                      <p:childTnLst>
                        <p:par>
                          <p:cTn id="1085" fill="hold">
                            <p:stCondLst>
                              <p:cond delay="0"/>
                            </p:stCondLst>
                            <p:childTnLst>
                              <p:par>
                                <p:cTn id="10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88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89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0" dur="8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1" fill="hold">
                      <p:stCondLst>
                        <p:cond delay="indefinite"/>
                      </p:stCondLst>
                      <p:childTnLst>
                        <p:par>
                          <p:cTn id="1092" fill="hold">
                            <p:stCondLst>
                              <p:cond delay="0"/>
                            </p:stCondLst>
                            <p:childTnLst>
                              <p:par>
                                <p:cTn id="10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5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96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7" dur="8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8" fill="hold">
                      <p:stCondLst>
                        <p:cond delay="indefinite"/>
                      </p:stCondLst>
                      <p:childTnLst>
                        <p:par>
                          <p:cTn id="1099" fill="hold">
                            <p:stCondLst>
                              <p:cond delay="0"/>
                            </p:stCondLst>
                            <p:childTnLst>
                              <p:par>
                                <p:cTn id="11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2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3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4" dur="80"/>
                                        <p:tgtEl>
                                          <p:spTgt spid="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5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5.55556E-007 2.96296E-006 L 0.0125 0.28055 E">
                                      <p:cBhvr>
                                        <p:cTn id="1106" dur="2000" fill="hold"/>
                                        <p:tgtEl>
                                          <p:spTgt spid="46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7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9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0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1" dur="8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2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1113" dur="2000" fill="hold"/>
                                        <p:tgtEl>
                                          <p:spTgt spid="44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4" fill="hold">
                      <p:stCondLst>
                        <p:cond delay="indefinite"/>
                      </p:stCondLst>
                      <p:childTnLst>
                        <p:par>
                          <p:cTn id="1115" fill="hold">
                            <p:stCondLst>
                              <p:cond delay="0"/>
                            </p:stCondLst>
                            <p:childTnLst>
                              <p:par>
                                <p:cTn id="11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8" dur="80"/>
                                        <p:tgtEl>
                                          <p:spTgt spid="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9" dur="80"/>
                                        <p:tgtEl>
                                          <p:spTgt spid="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0" dur="80"/>
                                        <p:tgtEl>
                                          <p:spTgt spid="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1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1122" dur="2000" fill="hold"/>
                                        <p:tgtEl>
                                          <p:spTgt spid="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5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26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7" dur="8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8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1129" dur="2000" fill="hold"/>
                                        <p:tgtEl>
                                          <p:spTgt spid="44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0" fill="hold">
                      <p:stCondLst>
                        <p:cond delay="indefinite"/>
                      </p:stCondLst>
                      <p:childTnLst>
                        <p:par>
                          <p:cTn id="1131" fill="hold">
                            <p:stCondLst>
                              <p:cond delay="0"/>
                            </p:stCondLst>
                            <p:childTnLst>
                              <p:par>
                                <p:cTn id="113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34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8C43DA-E969-4660-A0EE-B4DE25D02C2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73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6" name="TextBox 11"/>
          <p:cNvSpPr/>
          <p:nvPr/>
        </p:nvSpPr>
        <p:spPr>
          <a:xfrm>
            <a:off x="1107720" y="1943280"/>
            <a:ext cx="485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 using SAC method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7" name="TextBox 11"/>
          <p:cNvSpPr/>
          <p:nvPr/>
        </p:nvSpPr>
        <p:spPr>
          <a:xfrm>
            <a:off x="432360" y="2800440"/>
            <a:ext cx="435168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+ 2m +1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+ 6y + 5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971640" lvl="1" indent="-514440">
              <a:lnSpc>
                <a:spcPct val="100000"/>
              </a:lnSpc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b - 2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– 5a + 6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8" name="TextBox 11"/>
          <p:cNvSpPr/>
          <p:nvPr/>
        </p:nvSpPr>
        <p:spPr>
          <a:xfrm>
            <a:off x="5865840" y="2705040"/>
            <a:ext cx="3017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(m + 1 )( m + 1 )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9" name="TextBox 12"/>
          <p:cNvSpPr/>
          <p:nvPr/>
        </p:nvSpPr>
        <p:spPr>
          <a:xfrm>
            <a:off x="5865840" y="3549600"/>
            <a:ext cx="2995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y + 5 )( y + 1 )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TextBox 13"/>
          <p:cNvSpPr/>
          <p:nvPr/>
        </p:nvSpPr>
        <p:spPr>
          <a:xfrm>
            <a:off x="5866560" y="4394160"/>
            <a:ext cx="3029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b - 2 )( b + 1 )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1" name="TextBox 14"/>
          <p:cNvSpPr/>
          <p:nvPr/>
        </p:nvSpPr>
        <p:spPr>
          <a:xfrm>
            <a:off x="5866200" y="5238720"/>
            <a:ext cx="301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a - 3 )( a – 2 )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2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3" name="Rectangle 14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135" dur="indefinite" restart="never" nodeType="tmRoot">
          <p:childTnLst>
            <p:seq>
              <p:cTn id="1136" dur="indefinite" nodeType="mainSeq">
                <p:childTnLst>
                  <p:par>
                    <p:cTn id="1137" fill="hold">
                      <p:stCondLst>
                        <p:cond delay="indefinite"/>
                      </p:stCondLst>
                      <p:childTnLst>
                        <p:par>
                          <p:cTn id="1138" fill="hold">
                            <p:stCondLst>
                              <p:cond delay="0"/>
                            </p:stCondLst>
                            <p:childTnLst>
                              <p:par>
                                <p:cTn id="11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1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42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3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4" fill="hold">
                      <p:stCondLst>
                        <p:cond delay="indefinite"/>
                      </p:stCondLst>
                      <p:childTnLst>
                        <p:par>
                          <p:cTn id="1145" fill="hold">
                            <p:stCondLst>
                              <p:cond delay="0"/>
                            </p:stCondLst>
                            <p:childTnLst>
                              <p:par>
                                <p:cTn id="11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8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49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0" dur="8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1" fill="hold">
                      <p:stCondLst>
                        <p:cond delay="indefinite"/>
                      </p:stCondLst>
                      <p:childTnLst>
                        <p:par>
                          <p:cTn id="1152" fill="hold">
                            <p:stCondLst>
                              <p:cond delay="0"/>
                            </p:stCondLst>
                            <p:childTnLst>
                              <p:par>
                                <p:cTn id="11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55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56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7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8" fill="hold">
                      <p:stCondLst>
                        <p:cond delay="indefinite"/>
                      </p:stCondLst>
                      <p:childTnLst>
                        <p:par>
                          <p:cTn id="1159" fill="hold">
                            <p:stCondLst>
                              <p:cond delay="0"/>
                            </p:stCondLst>
                            <p:childTnLst>
                              <p:par>
                                <p:cTn id="11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2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63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4" dur="8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7658852-B465-4B84-8864-1317CD76FCD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5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7.3 Q1 &amp;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8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2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3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F5A5D34-B1C2-4D8E-A450-0B11D28FFDB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" name="Rectangle 19"/>
          <p:cNvSpPr/>
          <p:nvPr/>
        </p:nvSpPr>
        <p:spPr>
          <a:xfrm>
            <a:off x="2781360" y="6191280"/>
            <a:ext cx="34671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0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Rectangle 3"/>
          <p:cNvSpPr/>
          <p:nvPr/>
        </p:nvSpPr>
        <p:spPr>
          <a:xfrm>
            <a:off x="169992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" name="Rectangle 4"/>
          <p:cNvSpPr/>
          <p:nvPr/>
        </p:nvSpPr>
        <p:spPr>
          <a:xfrm>
            <a:off x="608544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" name="Text Box 5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identify the HCF for given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" name="Rectangle 7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factorise terms using the Highest Common Factor and one bracket term.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" name="Rectangle 8"/>
          <p:cNvSpPr/>
          <p:nvPr/>
        </p:nvSpPr>
        <p:spPr>
          <a:xfrm>
            <a:off x="5508720" y="4076640"/>
            <a:ext cx="363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Factorise terms using the HCF and one bracket term.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7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" name="Rectangle 11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0" name="Text Box 12"/>
          <p:cNvSpPr/>
          <p:nvPr/>
        </p:nvSpPr>
        <p:spPr>
          <a:xfrm>
            <a:off x="3952440" y="1355760"/>
            <a:ext cx="1823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Factors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1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9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F53F2E3-1DAB-49EC-A716-9FBFF0045DF8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6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7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9" name="Text Box 7"/>
          <p:cNvSpPr/>
          <p:nvPr/>
        </p:nvSpPr>
        <p:spPr>
          <a:xfrm>
            <a:off x="855720" y="1879560"/>
            <a:ext cx="826920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Cash price for a sofa is £700.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HP terms are 10% deposit the 6 months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equal payments of £120.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How much more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do you pay with HP.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0" name="Text Box 8"/>
          <p:cNvSpPr/>
          <p:nvPr/>
        </p:nvSpPr>
        <p:spPr>
          <a:xfrm>
            <a:off x="896040" y="4133880"/>
            <a:ext cx="5554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 – 3x – x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1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2" name="Text Box 18"/>
          <p:cNvSpPr/>
          <p:nvPr/>
        </p:nvSpPr>
        <p:spPr>
          <a:xfrm>
            <a:off x="100440" y="12589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3" name="Picture 3" descr="scottishflag"/>
          <p:cNvPicPr/>
          <p:nvPr/>
        </p:nvPicPr>
        <p:blipFill>
          <a:blip r:embed="rId3"/>
          <a:stretch/>
        </p:blipFill>
        <p:spPr>
          <a:xfrm>
            <a:off x="6651720" y="412416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0C220A5-667B-40F0-9856-181FD526922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5" name="Rectangle 19"/>
          <p:cNvSpPr/>
          <p:nvPr/>
        </p:nvSpPr>
        <p:spPr>
          <a:xfrm>
            <a:off x="2781360" y="6191280"/>
            <a:ext cx="34671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6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7" name="Rectangle 3"/>
          <p:cNvSpPr/>
          <p:nvPr/>
        </p:nvSpPr>
        <p:spPr>
          <a:xfrm>
            <a:off x="169992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8" name="Rectangle 4"/>
          <p:cNvSpPr/>
          <p:nvPr/>
        </p:nvSpPr>
        <p:spPr>
          <a:xfrm>
            <a:off x="608544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Text Box 5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to factorise trinomials / quadratics using SAC.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Rectangle 7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show how to factorise trinomials ( quadratics) of the form ax</a:t>
            </a:r>
            <a:r>
              <a:rPr lang="en-GB" sz="1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2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 + bx +c using SAC.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2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3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5" name="Rectangle 15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65" dur="indefinite" restart="never" nodeType="tmRoot">
          <p:childTnLst>
            <p:seq>
              <p:cTn id="1166" dur="indefinite" nodeType="mainSeq">
                <p:childTnLst>
                  <p:par>
                    <p:cTn id="1167" fill="hold">
                      <p:stCondLst>
                        <p:cond delay="indefinite"/>
                      </p:stCondLst>
                      <p:childTnLst>
                        <p:par>
                          <p:cTn id="1168" fill="hold">
                            <p:stCondLst>
                              <p:cond delay="0"/>
                            </p:stCondLst>
                            <p:childTnLst>
                              <p:par>
                                <p:cTn id="116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71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2" fill="hold">
                      <p:stCondLst>
                        <p:cond delay="indefinite"/>
                      </p:stCondLst>
                      <p:childTnLst>
                        <p:par>
                          <p:cTn id="1173" fill="hold">
                            <p:stCondLst>
                              <p:cond delay="0"/>
                            </p:stCondLst>
                            <p:childTnLst>
                              <p:par>
                                <p:cTn id="117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76"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Box 28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TextBox 48"/>
          <p:cNvSpPr/>
          <p:nvPr/>
        </p:nvSpPr>
        <p:spPr>
          <a:xfrm>
            <a:off x="1146600" y="35622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TextBox 50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TextBox 51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36A004-E42B-4857-BB5E-76F7FCDCF1A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Text Box 87"/>
          <p:cNvSpPr/>
          <p:nvPr/>
        </p:nvSpPr>
        <p:spPr>
          <a:xfrm>
            <a:off x="1514160" y="2502000"/>
            <a:ext cx="2608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x - 4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TextBox 10"/>
          <p:cNvSpPr/>
          <p:nvPr/>
        </p:nvSpPr>
        <p:spPr>
          <a:xfrm>
            <a:off x="954360" y="182880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4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525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526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527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8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9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0" name="TextBox 25"/>
          <p:cNvSpPr/>
          <p:nvPr/>
        </p:nvSpPr>
        <p:spPr>
          <a:xfrm>
            <a:off x="1146600" y="35622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extBox 30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Oval 31"/>
          <p:cNvSpPr/>
          <p:nvPr/>
        </p:nvSpPr>
        <p:spPr>
          <a:xfrm>
            <a:off x="1333440" y="24192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4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5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6" name="Cloud 23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must be +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and one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7" name="TextBox 24"/>
          <p:cNvSpPr/>
          <p:nvPr/>
        </p:nvSpPr>
        <p:spPr>
          <a:xfrm>
            <a:off x="4075920" y="2266920"/>
            <a:ext cx="49737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(-4)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-x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8" name="TextBox 26"/>
          <p:cNvSpPr/>
          <p:nvPr/>
        </p:nvSpPr>
        <p:spPr>
          <a:xfrm>
            <a:off x="6143400" y="4076640"/>
            <a:ext cx="217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(-4)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+1) = -4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9" name="TextBox 32"/>
          <p:cNvSpPr/>
          <p:nvPr/>
        </p:nvSpPr>
        <p:spPr>
          <a:xfrm>
            <a:off x="6143400" y="4667400"/>
            <a:ext cx="245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(3x) +( -4x) = -x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77" dur="indefinite" restart="never" nodeType="tmRoot">
          <p:childTnLst>
            <p:seq>
              <p:cTn id="1178" dur="indefinite" nodeType="mainSeq">
                <p:childTnLst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83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4" fill="hold">
                      <p:stCondLst>
                        <p:cond delay="indefinite"/>
                      </p:stCondLst>
                      <p:childTnLst>
                        <p:par>
                          <p:cTn id="1185" fill="hold">
                            <p:stCondLst>
                              <p:cond delay="0"/>
                            </p:stCondLst>
                            <p:childTnLst>
                              <p:par>
                                <p:cTn id="118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88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9" fill="hold">
                      <p:stCondLst>
                        <p:cond delay="indefinite"/>
                      </p:stCondLst>
                      <p:childTnLst>
                        <p:par>
                          <p:cTn id="1190" fill="hold">
                            <p:stCondLst>
                              <p:cond delay="0"/>
                            </p:stCondLst>
                            <p:childTnLst>
                              <p:par>
                                <p:cTn id="11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93"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4" fill="hold">
                      <p:stCondLst>
                        <p:cond delay="indefinite"/>
                      </p:stCondLst>
                      <p:childTnLst>
                        <p:par>
                          <p:cTn id="1195" fill="hold">
                            <p:stCondLst>
                              <p:cond delay="0"/>
                            </p:stCondLst>
                            <p:childTnLst>
                              <p:par>
                                <p:cTn id="1196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198" dur="5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9" fill="hold">
                      <p:stCondLst>
                        <p:cond delay="indefinite"/>
                      </p:stCondLst>
                      <p:childTnLst>
                        <p:par>
                          <p:cTn id="1200" fill="hold">
                            <p:stCondLst>
                              <p:cond delay="0"/>
                            </p:stCondLst>
                            <p:childTnLst>
                              <p:par>
                                <p:cTn id="120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3" dur="5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4" dur="5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5" fill="hold">
                      <p:stCondLst>
                        <p:cond delay="indefinite"/>
                      </p:stCondLst>
                      <p:childTnLst>
                        <p:par>
                          <p:cTn id="1206" fill="hold">
                            <p:stCondLst>
                              <p:cond delay="0"/>
                            </p:stCondLst>
                            <p:childTnLst>
                              <p:par>
                                <p:cTn id="120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09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0" fill="hold">
                      <p:stCondLst>
                        <p:cond delay="indefinite"/>
                      </p:stCondLst>
                      <p:childTnLst>
                        <p:par>
                          <p:cTn id="1211" fill="hold">
                            <p:stCondLst>
                              <p:cond delay="0"/>
                            </p:stCondLst>
                            <p:childTnLst>
                              <p:par>
                                <p:cTn id="121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14" dur="8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15" dur="8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6" dur="80"/>
                                        <p:tgtEl>
                                          <p:spTgt spid="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7" fill="hold">
                      <p:stCondLst>
                        <p:cond delay="indefinite"/>
                      </p:stCondLst>
                      <p:childTnLst>
                        <p:par>
                          <p:cTn id="1218" fill="hold">
                            <p:stCondLst>
                              <p:cond delay="0"/>
                            </p:stCondLst>
                            <p:childTnLst>
                              <p:par>
                                <p:cTn id="12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21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22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3" dur="80"/>
                                        <p:tgtEl>
                                          <p:spTgt spid="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4" fill="hold">
                      <p:stCondLst>
                        <p:cond delay="indefinite"/>
                      </p:stCondLst>
                      <p:childTnLst>
                        <p:par>
                          <p:cTn id="1225" fill="hold">
                            <p:stCondLst>
                              <p:cond delay="0"/>
                            </p:stCondLst>
                            <p:childTnLst>
                              <p:par>
                                <p:cTn id="122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28" dur="8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29" dur="8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0" dur="80"/>
                                        <p:tgtEl>
                                          <p:spTgt spid="5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5" dur="5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6" dur="5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7" fill="hold">
                      <p:stCondLst>
                        <p:cond delay="indefinite"/>
                      </p:stCondLst>
                      <p:childTnLst>
                        <p:par>
                          <p:cTn id="1238" fill="hold">
                            <p:stCondLst>
                              <p:cond delay="0"/>
                            </p:stCondLst>
                            <p:childTnLst>
                              <p:par>
                                <p:cTn id="12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1" dur="8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2" dur="8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3" dur="80"/>
                                        <p:tgtEl>
                                          <p:spTgt spid="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4" fill="hold">
                      <p:stCondLst>
                        <p:cond delay="indefinite"/>
                      </p:stCondLst>
                      <p:childTnLst>
                        <p:par>
                          <p:cTn id="1245" fill="hold">
                            <p:stCondLst>
                              <p:cond delay="0"/>
                            </p:stCondLst>
                            <p:childTnLst>
                              <p:par>
                                <p:cTn id="12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48" dur="8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9" dur="8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0" dur="80"/>
                                        <p:tgtEl>
                                          <p:spTgt spid="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1" fill="hold">
                      <p:stCondLst>
                        <p:cond delay="indefinite"/>
                      </p:stCondLst>
                      <p:childTnLst>
                        <p:par>
                          <p:cTn id="1252" fill="hold">
                            <p:stCondLst>
                              <p:cond delay="0"/>
                            </p:stCondLst>
                            <p:childTnLst>
                              <p:par>
                                <p:cTn id="125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55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56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7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8" fill="hold">
                      <p:stCondLst>
                        <p:cond delay="indefinite"/>
                      </p:stCondLst>
                      <p:childTnLst>
                        <p:par>
                          <p:cTn id="1259" fill="hold">
                            <p:stCondLst>
                              <p:cond delay="0"/>
                            </p:stCondLst>
                            <p:childTnLst>
                              <p:par>
                                <p:cTn id="126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62" dur="8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63" dur="8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4" dur="80"/>
                                        <p:tgtEl>
                                          <p:spTgt spid="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5" fill="hold">
                      <p:stCondLst>
                        <p:cond delay="indefinite"/>
                      </p:stCondLst>
                      <p:childTnLst>
                        <p:par>
                          <p:cTn id="1266" fill="hold">
                            <p:stCondLst>
                              <p:cond delay="0"/>
                            </p:stCondLst>
                            <p:childTnLst>
                              <p:par>
                                <p:cTn id="12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69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70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1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2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8.33333E-007 2.96296E-006 L 0.03125 0.27777 E">
                                      <p:cBhvr>
                                        <p:cTn id="1273" dur="2000" fill="hold"/>
                                        <p:tgtEl>
                                          <p:spTgt spid="51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4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76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77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8" dur="80"/>
                                        <p:tgtEl>
                                          <p:spTgt spid="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9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1280" dur="2000" fill="hold"/>
                                        <p:tgtEl>
                                          <p:spTgt spid="51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1" fill="hold">
                      <p:stCondLst>
                        <p:cond delay="indefinite"/>
                      </p:stCondLst>
                      <p:childTnLst>
                        <p:par>
                          <p:cTn id="1282" fill="hold">
                            <p:stCondLst>
                              <p:cond delay="0"/>
                            </p:stCondLst>
                            <p:childTnLst>
                              <p:par>
                                <p:cTn id="12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85" dur="80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86" dur="80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7" dur="80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8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1289" dur="2000" fill="hold"/>
                                        <p:tgtEl>
                                          <p:spTgt spid="5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0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92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93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4" dur="80"/>
                                        <p:tgtEl>
                                          <p:spTgt spid="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5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1296" dur="2000" fill="hold"/>
                                        <p:tgtEl>
                                          <p:spTgt spid="51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1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TextBox 50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1" name="TextBox 25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2" name="TextBox 28"/>
          <p:cNvSpPr/>
          <p:nvPr/>
        </p:nvSpPr>
        <p:spPr>
          <a:xfrm>
            <a:off x="3719880" y="358128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3" name="TextBox 48"/>
          <p:cNvSpPr/>
          <p:nvPr/>
        </p:nvSpPr>
        <p:spPr>
          <a:xfrm>
            <a:off x="1146600" y="35622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4" name="TextBox 51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5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2969828-BCC3-4F79-81B5-64ED149AD883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6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7" name="Text Box 87"/>
          <p:cNvSpPr/>
          <p:nvPr/>
        </p:nvSpPr>
        <p:spPr>
          <a:xfrm>
            <a:off x="1514160" y="2502000"/>
            <a:ext cx="2608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x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8" name="TextBox 10"/>
          <p:cNvSpPr/>
          <p:nvPr/>
        </p:nvSpPr>
        <p:spPr>
          <a:xfrm>
            <a:off x="954360" y="1828800"/>
            <a:ext cx="6087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Strategy for factorising quadratics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9" name="Picture 29" descr="TICK.jpg"/>
          <p:cNvPicPr/>
          <p:nvPr/>
        </p:nvPicPr>
        <p:blipFill>
          <a:blip r:embed="rId1"/>
          <a:stretch/>
        </p:blipFill>
        <p:spPr>
          <a:xfrm>
            <a:off x="4761000" y="5059440"/>
            <a:ext cx="907920" cy="896760"/>
          </a:xfrm>
          <a:prstGeom prst="rect">
            <a:avLst/>
          </a:prstGeom>
          <a:noFill/>
          <a:ln w="0">
            <a:noFill/>
          </a:ln>
        </p:spPr>
      </p:pic>
      <p:cxnSp>
        <p:nvCxnSpPr>
          <p:cNvPr id="550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551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552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Box 30"/>
          <p:cNvSpPr/>
          <p:nvPr/>
        </p:nvSpPr>
        <p:spPr>
          <a:xfrm>
            <a:off x="3718800" y="457200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7" name="Oval 31"/>
          <p:cNvSpPr/>
          <p:nvPr/>
        </p:nvSpPr>
        <p:spPr>
          <a:xfrm>
            <a:off x="1333440" y="2419200"/>
            <a:ext cx="914400" cy="91440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9" name="TextBox 49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0" name="Cloud 23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must be +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and one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1" name="TextBox 24"/>
          <p:cNvSpPr/>
          <p:nvPr/>
        </p:nvSpPr>
        <p:spPr>
          <a:xfrm>
            <a:off x="4075920" y="2266920"/>
            <a:ext cx="49737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(-3)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-x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2" name="TextBox 26"/>
          <p:cNvSpPr/>
          <p:nvPr/>
        </p:nvSpPr>
        <p:spPr>
          <a:xfrm>
            <a:off x="6143400" y="4076640"/>
            <a:ext cx="217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(-3) </a:t>
            </a:r>
            <a:r>
              <a:rPr lang="en-GB" sz="1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 +1) = -3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3" name="TextBox 32"/>
          <p:cNvSpPr/>
          <p:nvPr/>
        </p:nvSpPr>
        <p:spPr>
          <a:xfrm>
            <a:off x="6144120" y="4667400"/>
            <a:ext cx="260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(-3x) +( +2x) = -x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02" dur="indefinite" restart="never" nodeType="tmRoot">
          <p:childTnLst>
            <p:seq>
              <p:cTn id="1303" dur="indefinite" nodeType="mainSeq">
                <p:childTnLst>
                  <p:par>
                    <p:cTn id="1304" fill="hold">
                      <p:stCondLst>
                        <p:cond delay="indefinite"/>
                      </p:stCondLst>
                      <p:childTnLst>
                        <p:par>
                          <p:cTn id="1305" fill="hold">
                            <p:stCondLst>
                              <p:cond delay="0"/>
                            </p:stCondLst>
                            <p:childTnLst>
                              <p:par>
                                <p:cTn id="130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08"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9" fill="hold">
                      <p:stCondLst>
                        <p:cond delay="indefinite"/>
                      </p:stCondLst>
                      <p:childTnLst>
                        <p:par>
                          <p:cTn id="1310" fill="hold">
                            <p:stCondLst>
                              <p:cond delay="0"/>
                            </p:stCondLst>
                            <p:childTnLst>
                              <p:par>
                                <p:cTn id="131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13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4" fill="hold">
                      <p:stCondLst>
                        <p:cond delay="indefinite"/>
                      </p:stCondLst>
                      <p:childTnLst>
                        <p:par>
                          <p:cTn id="1315" fill="hold">
                            <p:stCondLst>
                              <p:cond delay="0"/>
                            </p:stCondLst>
                            <p:childTnLst>
                              <p:par>
                                <p:cTn id="13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8"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323"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4" fill="hold">
                      <p:stCondLst>
                        <p:cond delay="indefinite"/>
                      </p:stCondLst>
                      <p:childTnLst>
                        <p:par>
                          <p:cTn id="1325" fill="hold">
                            <p:stCondLst>
                              <p:cond delay="0"/>
                            </p:stCondLst>
                            <p:childTnLst>
                              <p:par>
                                <p:cTn id="1326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8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9" dur="500" fill="hold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0" fill="hold">
                      <p:stCondLst>
                        <p:cond delay="indefinite"/>
                      </p:stCondLst>
                      <p:childTnLst>
                        <p:par>
                          <p:cTn id="1331" fill="hold">
                            <p:stCondLst>
                              <p:cond delay="0"/>
                            </p:stCondLst>
                            <p:childTnLst>
                              <p:par>
                                <p:cTn id="133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334"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5" fill="hold">
                      <p:stCondLst>
                        <p:cond delay="indefinite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9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0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1" dur="8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2" fill="hold">
                      <p:stCondLst>
                        <p:cond delay="indefinite"/>
                      </p:stCondLst>
                      <p:childTnLst>
                        <p:par>
                          <p:cTn id="1343" fill="hold">
                            <p:stCondLst>
                              <p:cond delay="0"/>
                            </p:stCondLst>
                            <p:childTnLst>
                              <p:par>
                                <p:cTn id="13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46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47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8" dur="8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9" fill="hold">
                      <p:stCondLst>
                        <p:cond delay="indefinite"/>
                      </p:stCondLst>
                      <p:childTnLst>
                        <p:par>
                          <p:cTn id="1350" fill="hold">
                            <p:stCondLst>
                              <p:cond delay="0"/>
                            </p:stCondLst>
                            <p:childTnLst>
                              <p:par>
                                <p:cTn id="1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53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54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5" dur="80"/>
                                        <p:tgtEl>
                                          <p:spTgt spid="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0" dur="5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1" dur="500" fill="hold"/>
                                        <p:tgtEl>
                                          <p:spTgt spid="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2" fill="hold">
                      <p:stCondLst>
                        <p:cond delay="indefinite"/>
                      </p:stCondLst>
                      <p:childTnLst>
                        <p:par>
                          <p:cTn id="1363" fill="hold">
                            <p:stCondLst>
                              <p:cond delay="0"/>
                            </p:stCondLst>
                            <p:childTnLst>
                              <p:par>
                                <p:cTn id="13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66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67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8" dur="80"/>
                                        <p:tgtEl>
                                          <p:spTgt spid="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9" fill="hold">
                      <p:stCondLst>
                        <p:cond delay="indefinite"/>
                      </p:stCondLst>
                      <p:childTnLst>
                        <p:par>
                          <p:cTn id="1370" fill="hold">
                            <p:stCondLst>
                              <p:cond delay="0"/>
                            </p:stCondLst>
                            <p:childTnLst>
                              <p:par>
                                <p:cTn id="13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3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74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5" dur="80"/>
                                        <p:tgtEl>
                                          <p:spTgt spid="5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6" fill="hold">
                      <p:stCondLst>
                        <p:cond delay="indefinite"/>
                      </p:stCondLst>
                      <p:childTnLst>
                        <p:par>
                          <p:cTn id="1377" fill="hold">
                            <p:stCondLst>
                              <p:cond delay="0"/>
                            </p:stCondLst>
                            <p:childTnLst>
                              <p:par>
                                <p:cTn id="13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0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1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2" dur="8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3" fill="hold">
                      <p:stCondLst>
                        <p:cond delay="indefinite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87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8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9" dur="8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0" fill="hold">
                      <p:stCondLst>
                        <p:cond delay="indefinite"/>
                      </p:stCondLst>
                      <p:childTnLst>
                        <p:par>
                          <p:cTn id="1391" fill="hold">
                            <p:stCondLst>
                              <p:cond delay="0"/>
                            </p:stCondLst>
                            <p:childTnLst>
                              <p:par>
                                <p:cTn id="139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4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95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6" dur="8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7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8.33333E-007 2.96296E-006 L 0.03125 0.27777 E">
                                      <p:cBhvr>
                                        <p:cTn id="1398" dur="2000" fill="hold"/>
                                        <p:tgtEl>
                                          <p:spTgt spid="54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9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01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02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3" dur="8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4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4.81481E-006 L -0.19583 0.27223 E">
                                      <p:cBhvr>
                                        <p:cTn id="1405" dur="2000" fill="hold"/>
                                        <p:tgtEl>
                                          <p:spTgt spid="54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6" fill="hold">
                      <p:stCondLst>
                        <p:cond delay="indefinite"/>
                      </p:stCondLst>
                      <p:childTnLst>
                        <p:par>
                          <p:cTn id="1407" fill="hold">
                            <p:stCondLst>
                              <p:cond delay="0"/>
                            </p:stCondLst>
                            <p:childTnLst>
                              <p:par>
                                <p:cTn id="14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10" dur="80"/>
                                        <p:tgtEl>
                                          <p:spTgt spid="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1" dur="80"/>
                                        <p:tgtEl>
                                          <p:spTgt spid="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2" dur="80"/>
                                        <p:tgtEl>
                                          <p:spTgt spid="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3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2.22222E-006 3.7037E-006 L 0.18333 0.13055 E">
                                      <p:cBhvr>
                                        <p:cTn id="1414" dur="2000" fill="hold"/>
                                        <p:tgtEl>
                                          <p:spTgt spid="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15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17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8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9" dur="8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0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3.61111E-006 7.40741E-007 L -0.02708 0.12778 E">
                                      <p:cBhvr>
                                        <p:cTn id="1421" dur="2000" fill="hold"/>
                                        <p:tgtEl>
                                          <p:spTgt spid="54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2" fill="hold">
                      <p:stCondLst>
                        <p:cond delay="indefinite"/>
                      </p:stCondLst>
                      <p:childTnLst>
                        <p:par>
                          <p:cTn id="1423" fill="hold">
                            <p:stCondLst>
                              <p:cond delay="0"/>
                            </p:stCondLst>
                            <p:childTnLst>
                              <p:par>
                                <p:cTn id="14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26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Oval 31"/>
          <p:cNvSpPr/>
          <p:nvPr/>
        </p:nvSpPr>
        <p:spPr>
          <a:xfrm>
            <a:off x="1257480" y="2286000"/>
            <a:ext cx="1028520" cy="108576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5" name="Text Box 87"/>
          <p:cNvSpPr/>
          <p:nvPr/>
        </p:nvSpPr>
        <p:spPr>
          <a:xfrm>
            <a:off x="1312560" y="2502000"/>
            <a:ext cx="285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- 4x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6" name="TextBox 24"/>
          <p:cNvSpPr/>
          <p:nvPr/>
        </p:nvSpPr>
        <p:spPr>
          <a:xfrm>
            <a:off x="3972240" y="2266920"/>
            <a:ext cx="523008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Two numbers that multiply to give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last number (-3)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(-4x)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TextBox 25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2C3C63-0CF7-4B1D-9BB0-B6E0B7C7027D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570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571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572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4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5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6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7" name="TextBox 39"/>
          <p:cNvSpPr/>
          <p:nvPr/>
        </p:nvSpPr>
        <p:spPr>
          <a:xfrm>
            <a:off x="5150520" y="3790800"/>
            <a:ext cx="341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Keeping the LHS fixed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8" name="TextBox 41"/>
          <p:cNvSpPr/>
          <p:nvPr/>
        </p:nvSpPr>
        <p:spPr>
          <a:xfrm>
            <a:off x="5673240" y="5315040"/>
            <a:ext cx="2370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Can we do it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9" name="Cloud 23"/>
          <p:cNvSpPr/>
          <p:nvPr/>
        </p:nvSpPr>
        <p:spPr>
          <a:xfrm>
            <a:off x="5410080" y="228600"/>
            <a:ext cx="3733920" cy="2228760"/>
          </a:xfrm>
          <a:custGeom>
            <a:avLst/>
            <a:gdLst>
              <a:gd name="textAreaLeft" fmla="*/ 514440 w 3733920"/>
              <a:gd name="textAreaRight" fmla="*/ 2953800 w 3733920"/>
              <a:gd name="textAreaTop" fmla="*/ 336600 h 2228760"/>
              <a:gd name="textAreaBottom" fmla="*/ 1788840 h 2228760"/>
              <a:gd name="GluePoint1X" fmla="*/ 3730689 w 43200"/>
              <a:gd name="GluePoint1Y" fmla="*/ 1114425 h 43200"/>
              <a:gd name="GluePoint2X" fmla="*/ 1866900 w 43200"/>
              <a:gd name="GluePoint2Y" fmla="*/ 2226477 h 43200"/>
              <a:gd name="GluePoint3X" fmla="*/ 11582 w 43200"/>
              <a:gd name="GluePoint3Y" fmla="*/ 1114425 h 43200"/>
              <a:gd name="GluePoint4X" fmla="*/ 1866900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is + and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one number is -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0" name="Cloud 40"/>
          <p:cNvSpPr/>
          <p:nvPr/>
        </p:nvSpPr>
        <p:spPr>
          <a:xfrm>
            <a:off x="5276880" y="3772080"/>
            <a:ext cx="2933640" cy="1504800"/>
          </a:xfrm>
          <a:custGeom>
            <a:avLst/>
            <a:gdLst>
              <a:gd name="textAreaLeft" fmla="*/ 404280 w 2933640"/>
              <a:gd name="textAreaRight" fmla="*/ 2320920 w 2933640"/>
              <a:gd name="textAreaTop" fmla="*/ 227160 h 1504800"/>
              <a:gd name="textAreaBottom" fmla="*/ 1207800 h 1504800"/>
              <a:gd name="GluePoint1X" fmla="*/ 2931255 w 43200"/>
              <a:gd name="GluePoint1Y" fmla="*/ 752475 h 43200"/>
              <a:gd name="GluePoint2X" fmla="*/ 1466850 w 43200"/>
              <a:gd name="GluePoint2Y" fmla="*/ 1503348 h 43200"/>
              <a:gd name="GluePoint3X" fmla="*/ 9100 w 43200"/>
              <a:gd name="GluePoint3Y" fmla="*/ 752475 h 43200"/>
              <a:gd name="GluePoint4X" fmla="*/ 1466850 w 43200"/>
              <a:gd name="GluePoint4Y" fmla="*/ 8604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Factors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 and -3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-1 and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1" name="Picture 22" descr="locks.bmp"/>
          <p:cNvPicPr/>
          <p:nvPr/>
        </p:nvPicPr>
        <p:blipFill>
          <a:blip r:embed="rId1"/>
          <a:stretch/>
        </p:blipFill>
        <p:spPr>
          <a:xfrm>
            <a:off x="890640" y="4059360"/>
            <a:ext cx="1309680" cy="145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Picture 26" descr="cross.jpg"/>
          <p:cNvPicPr/>
          <p:nvPr/>
        </p:nvPicPr>
        <p:blipFill>
          <a:blip r:embed="rId2"/>
          <a:stretch/>
        </p:blipFill>
        <p:spPr>
          <a:xfrm>
            <a:off x="7626240" y="5394240"/>
            <a:ext cx="1693800" cy="20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27" dur="indefinite" restart="never" nodeType="tmRoot">
          <p:childTnLst>
            <p:seq>
              <p:cTn id="1428" dur="indefinite" nodeType="mainSeq">
                <p:childTnLst>
                  <p:par>
                    <p:cTn id="1429" fill="hold">
                      <p:stCondLst>
                        <p:cond delay="indefinite"/>
                      </p:stCondLst>
                      <p:childTnLst>
                        <p:par>
                          <p:cTn id="1430" fill="hold">
                            <p:stCondLst>
                              <p:cond delay="0"/>
                            </p:stCondLst>
                            <p:childTnLst>
                              <p:par>
                                <p:cTn id="143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33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4" fill="hold">
                      <p:stCondLst>
                        <p:cond delay="indefinite"/>
                      </p:stCondLst>
                      <p:childTnLst>
                        <p:par>
                          <p:cTn id="1435" fill="hold">
                            <p:stCondLst>
                              <p:cond delay="0"/>
                            </p:stCondLst>
                            <p:childTnLst>
                              <p:par>
                                <p:cTn id="143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38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9" fill="hold">
                      <p:stCondLst>
                        <p:cond delay="indefinite"/>
                      </p:stCondLst>
                      <p:childTnLst>
                        <p:par>
                          <p:cTn id="1440" fill="hold">
                            <p:stCondLst>
                              <p:cond delay="0"/>
                            </p:stCondLst>
                            <p:childTnLst>
                              <p:par>
                                <p:cTn id="14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43"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4" fill="hold">
                      <p:stCondLst>
                        <p:cond delay="indefinite"/>
                      </p:stCondLst>
                      <p:childTnLst>
                        <p:par>
                          <p:cTn id="1445" fill="hold">
                            <p:stCondLst>
                              <p:cond delay="0"/>
                            </p:stCondLst>
                            <p:childTnLst>
                              <p:par>
                                <p:cTn id="1446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448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9" fill="hold">
                      <p:stCondLst>
                        <p:cond delay="indefinite"/>
                      </p:stCondLst>
                      <p:childTnLst>
                        <p:par>
                          <p:cTn id="1450" fill="hold">
                            <p:stCondLst>
                              <p:cond delay="0"/>
                            </p:stCondLst>
                            <p:childTnLst>
                              <p:par>
                                <p:cTn id="145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3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4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5" fill="hold">
                      <p:stCondLst>
                        <p:cond delay="indefinite"/>
                      </p:stCondLst>
                      <p:childTnLst>
                        <p:par>
                          <p:cTn id="1456" fill="hold">
                            <p:stCondLst>
                              <p:cond delay="0"/>
                            </p:stCondLst>
                            <p:childTnLst>
                              <p:par>
                                <p:cTn id="1457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59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0" fill="hold">
                      <p:stCondLst>
                        <p:cond delay="indefinite"/>
                      </p:stCondLst>
                      <p:childTnLst>
                        <p:par>
                          <p:cTn id="1461" fill="hold">
                            <p:stCondLst>
                              <p:cond delay="0"/>
                            </p:stCondLst>
                            <p:childTnLst>
                              <p:par>
                                <p:cTn id="14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4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65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6" dur="80"/>
                                        <p:tgtEl>
                                          <p:spTgt spid="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7" fill="hold">
                      <p:stCondLst>
                        <p:cond delay="indefinite"/>
                      </p:stCondLst>
                      <p:childTnLst>
                        <p:par>
                          <p:cTn id="1468" fill="hold">
                            <p:stCondLst>
                              <p:cond delay="0"/>
                            </p:stCondLst>
                            <p:childTnLst>
                              <p:par>
                                <p:cTn id="14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1" dur="8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2" dur="8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3" dur="8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4" fill="hold">
                      <p:stCondLst>
                        <p:cond delay="indefinite"/>
                      </p:stCondLst>
                      <p:childTnLst>
                        <p:par>
                          <p:cTn id="1475" fill="hold">
                            <p:stCondLst>
                              <p:cond delay="0"/>
                            </p:stCondLst>
                            <p:childTnLst>
                              <p:par>
                                <p:cTn id="14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78" dur="80"/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9" dur="80"/>
                                        <p:tgtEl>
                                          <p:spTgt spid="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0" dur="80"/>
                                        <p:tgtEl>
                                          <p:spTgt spid="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1" fill="hold">
                            <p:stCondLst>
                              <p:cond delay="760"/>
                            </p:stCondLst>
                            <p:childTnLst>
                              <p:par>
                                <p:cTn id="1482" presetID="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4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5" dur="500" fill="hold"/>
                                        <p:tgtEl>
                                          <p:spTgt spid="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6" fill="hold">
                      <p:stCondLst>
                        <p:cond delay="indefinite"/>
                      </p:stCondLst>
                      <p:childTnLst>
                        <p:par>
                          <p:cTn id="1487" fill="hold">
                            <p:stCondLst>
                              <p:cond delay="0"/>
                            </p:stCondLst>
                            <p:childTnLst>
                              <p:par>
                                <p:cTn id="1488" presetID="1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0" fill="hold">
                            <p:stCondLst>
                              <p:cond delay="0"/>
                            </p:stCondLst>
                            <p:childTnLst>
                              <p:par>
                                <p:cTn id="1491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93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94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5" dur="80"/>
                                        <p:tgtEl>
                                          <p:spTgt spid="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0" dur="500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1" dur="500" fill="hold"/>
                                        <p:tgtEl>
                                          <p:spTgt spid="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6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7" dur="500" fill="hold"/>
                                        <p:tgtEl>
                                          <p:spTgt spid="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8" fill="hold">
                      <p:stCondLst>
                        <p:cond delay="indefinite"/>
                      </p:stCondLst>
                      <p:childTnLst>
                        <p:par>
                          <p:cTn id="1509" fill="hold">
                            <p:stCondLst>
                              <p:cond delay="0"/>
                            </p:stCondLst>
                            <p:childTnLst>
                              <p:par>
                                <p:cTn id="151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12" dur="80"/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13" dur="80"/>
                                        <p:tgtEl>
                                          <p:spTgt spid="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4" dur="80"/>
                                        <p:tgtEl>
                                          <p:spTgt spid="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5" fill="hold">
                      <p:stCondLst>
                        <p:cond delay="indefinite"/>
                      </p:stCondLst>
                      <p:childTnLst>
                        <p:par>
                          <p:cTn id="1516" fill="hold">
                            <p:stCondLst>
                              <p:cond delay="0"/>
                            </p:stCondLst>
                            <p:childTnLst>
                              <p:par>
                                <p:cTn id="151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9" dur="500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0" dur="500" fill="hold"/>
                                        <p:tgtEl>
                                          <p:spTgt spid="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TextBox 21"/>
          <p:cNvSpPr/>
          <p:nvPr/>
        </p:nvSpPr>
        <p:spPr>
          <a:xfrm>
            <a:off x="3719880" y="360036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4" name="TextBox 30"/>
          <p:cNvSpPr/>
          <p:nvPr/>
        </p:nvSpPr>
        <p:spPr>
          <a:xfrm>
            <a:off x="3718800" y="461016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5" name="TextBox 32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6" name="TextBox 29"/>
          <p:cNvSpPr/>
          <p:nvPr/>
        </p:nvSpPr>
        <p:spPr>
          <a:xfrm>
            <a:off x="3719880" y="3600360"/>
            <a:ext cx="720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7" name="Oval 31"/>
          <p:cNvSpPr/>
          <p:nvPr/>
        </p:nvSpPr>
        <p:spPr>
          <a:xfrm>
            <a:off x="1257480" y="2286000"/>
            <a:ext cx="1028520" cy="108576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Text Box 87"/>
          <p:cNvSpPr/>
          <p:nvPr/>
        </p:nvSpPr>
        <p:spPr>
          <a:xfrm>
            <a:off x="1312560" y="2502000"/>
            <a:ext cx="2854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 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- 4x - 3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TextBox 25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6649E9A-4E68-4BBD-BC92-4C2B40F08692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592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593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594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6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7" name="TextBox 27"/>
          <p:cNvSpPr/>
          <p:nvPr/>
        </p:nvSpPr>
        <p:spPr>
          <a:xfrm>
            <a:off x="1165320" y="45720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TextBox 39"/>
          <p:cNvSpPr/>
          <p:nvPr/>
        </p:nvSpPr>
        <p:spPr>
          <a:xfrm>
            <a:off x="5838480" y="2019240"/>
            <a:ext cx="3037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another set 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factors for LHS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Cloud 40"/>
          <p:cNvSpPr/>
          <p:nvPr/>
        </p:nvSpPr>
        <p:spPr>
          <a:xfrm>
            <a:off x="6058080" y="4362480"/>
            <a:ext cx="2685960" cy="1657440"/>
          </a:xfrm>
          <a:custGeom>
            <a:avLst/>
            <a:gdLst>
              <a:gd name="textAreaLeft" fmla="*/ 370080 w 2685960"/>
              <a:gd name="textAreaRight" fmla="*/ 2124720 w 2685960"/>
              <a:gd name="textAreaTop" fmla="*/ 250200 h 1657440"/>
              <a:gd name="textAreaBottom" fmla="*/ 1330560 h 1657440"/>
              <a:gd name="GluePoint1X" fmla="*/ 2683812 w 43200"/>
              <a:gd name="GluePoint1Y" fmla="*/ 828675 h 43200"/>
              <a:gd name="GluePoint2X" fmla="*/ 1343025 w 43200"/>
              <a:gd name="GluePoint2Y" fmla="*/ 1655585 h 43200"/>
              <a:gd name="GluePoint3X" fmla="*/ 8332 w 43200"/>
              <a:gd name="GluePoint3Y" fmla="*/ 828675 h 43200"/>
              <a:gd name="GluePoint4X" fmla="*/ 1343025 w 43200"/>
              <a:gd name="GluePoint4Y" fmla="*/ 9476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Factors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 and -3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-1 and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Rectangle 20"/>
          <p:cNvSpPr/>
          <p:nvPr/>
        </p:nvSpPr>
        <p:spPr>
          <a:xfrm>
            <a:off x="5391000" y="2960640"/>
            <a:ext cx="3714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Repeat the factors for RHS  to see if it factorises now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2" name="Picture 22" descr="locks.bmp"/>
          <p:cNvPicPr/>
          <p:nvPr/>
        </p:nvPicPr>
        <p:blipFill>
          <a:blip r:embed="rId1"/>
          <a:stretch/>
        </p:blipFill>
        <p:spPr>
          <a:xfrm>
            <a:off x="890640" y="4059360"/>
            <a:ext cx="1309680" cy="14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3" name="TextBox 26"/>
          <p:cNvSpPr/>
          <p:nvPr/>
        </p:nvSpPr>
        <p:spPr>
          <a:xfrm>
            <a:off x="3718800" y="4610160"/>
            <a:ext cx="68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04" name="Picture 28" descr="TICK.jpg"/>
          <p:cNvPicPr/>
          <p:nvPr/>
        </p:nvPicPr>
        <p:blipFill>
          <a:blip r:embed="rId2"/>
          <a:stretch/>
        </p:blipFill>
        <p:spPr>
          <a:xfrm>
            <a:off x="4761000" y="5194440"/>
            <a:ext cx="907920" cy="895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5" name="TextBox 36"/>
          <p:cNvSpPr/>
          <p:nvPr/>
        </p:nvSpPr>
        <p:spPr>
          <a:xfrm>
            <a:off x="1165320" y="45720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21" dur="indefinite" restart="never" nodeType="tmRoot">
          <p:childTnLst>
            <p:seq>
              <p:cTn id="1522" dur="indefinite" nodeType="mainSeq">
                <p:childTnLst>
                  <p:par>
                    <p:cTn id="1523" fill="hold">
                      <p:stCondLst>
                        <p:cond delay="indefinite"/>
                      </p:stCondLst>
                      <p:childTnLst>
                        <p:par>
                          <p:cTn id="1524" fill="hold">
                            <p:stCondLst>
                              <p:cond delay="0"/>
                            </p:stCondLst>
                            <p:childTnLst>
                              <p:par>
                                <p:cTn id="15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7" dur="80"/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28" dur="80"/>
                                        <p:tgtEl>
                                          <p:spTgt spid="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9" dur="80"/>
                                        <p:tgtEl>
                                          <p:spTgt spid="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0" fill="hold">
                      <p:stCondLst>
                        <p:cond delay="indefinite"/>
                      </p:stCondLst>
                      <p:childTnLst>
                        <p:par>
                          <p:cTn id="1531" fill="hold">
                            <p:stCondLst>
                              <p:cond delay="0"/>
                            </p:stCondLst>
                            <p:childTnLst>
                              <p:par>
                                <p:cTn id="15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4" dur="8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5" dur="8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6" dur="80"/>
                                        <p:tgtEl>
                                          <p:spTgt spid="5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7" fill="hold">
                      <p:stCondLst>
                        <p:cond delay="indefinite"/>
                      </p:stCondLst>
                      <p:childTnLst>
                        <p:par>
                          <p:cTn id="1538" fill="hold">
                            <p:stCondLst>
                              <p:cond delay="0"/>
                            </p:stCondLst>
                            <p:childTnLst>
                              <p:par>
                                <p:cTn id="153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1" dur="80"/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2" dur="80"/>
                                        <p:tgtEl>
                                          <p:spTgt spid="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3" dur="80"/>
                                        <p:tgtEl>
                                          <p:spTgt spid="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4" fill="hold">
                            <p:stCondLst>
                              <p:cond delay="120"/>
                            </p:stCondLst>
                            <p:childTnLst>
                              <p:par>
                                <p:cTn id="1545" presetID="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9" fill="hold">
                      <p:stCondLst>
                        <p:cond delay="indefinite"/>
                      </p:stCondLst>
                      <p:childTnLst>
                        <p:par>
                          <p:cTn id="1550" fill="hold">
                            <p:stCondLst>
                              <p:cond delay="0"/>
                            </p:stCondLst>
                            <p:childTnLst>
                              <p:par>
                                <p:cTn id="15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53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54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5" dur="8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6" fill="hold">
                      <p:stCondLst>
                        <p:cond delay="indefinite"/>
                      </p:stCondLst>
                      <p:childTnLst>
                        <p:par>
                          <p:cTn id="1557" fill="hold">
                            <p:stCondLst>
                              <p:cond delay="0"/>
                            </p:stCondLst>
                            <p:childTnLst>
                              <p:par>
                                <p:cTn id="155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0" dur="5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1" dur="500" fill="hold"/>
                                        <p:tgtEl>
                                          <p:spTgt spid="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2" fill="hold">
                      <p:stCondLst>
                        <p:cond delay="indefinite"/>
                      </p:stCondLst>
                      <p:childTnLst>
                        <p:par>
                          <p:cTn id="1563" fill="hold">
                            <p:stCondLst>
                              <p:cond delay="0"/>
                            </p:stCondLst>
                            <p:childTnLst>
                              <p:par>
                                <p:cTn id="15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66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67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8" dur="80"/>
                                        <p:tgtEl>
                                          <p:spTgt spid="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9" fill="hold">
                      <p:stCondLst>
                        <p:cond delay="indefinite"/>
                      </p:stCondLst>
                      <p:childTnLst>
                        <p:par>
                          <p:cTn id="1570" fill="hold">
                            <p:stCondLst>
                              <p:cond delay="0"/>
                            </p:stCondLst>
                            <p:childTnLst>
                              <p:par>
                                <p:cTn id="15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73" dur="80"/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74" dur="80"/>
                                        <p:tgtEl>
                                          <p:spTgt spid="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5" dur="80"/>
                                        <p:tgtEl>
                                          <p:spTgt spid="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6" fill="hold">
                      <p:stCondLst>
                        <p:cond delay="indefinite"/>
                      </p:stCondLst>
                      <p:childTnLst>
                        <p:par>
                          <p:cTn id="1577" fill="hold">
                            <p:stCondLst>
                              <p:cond delay="0"/>
                            </p:stCondLst>
                            <p:childTnLst>
                              <p:par>
                                <p:cTn id="15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0" dur="8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1" dur="8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2" dur="80"/>
                                        <p:tgtEl>
                                          <p:spTgt spid="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3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85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86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7" dur="80"/>
                                        <p:tgtEl>
                                          <p:spTgt spid="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8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8.33333E-007 2.96296E-006 L 0.03125 0.27777 E">
                                      <p:cBhvr>
                                        <p:cTn id="1589" dur="2000" fill="hold"/>
                                        <p:tgtEl>
                                          <p:spTgt spid="58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90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2.59259E-006 L -0.19167 0.275 E">
                                      <p:cBhvr>
                                        <p:cTn id="1591" dur="2000" fill="hold"/>
                                        <p:tgtEl>
                                          <p:spTgt spid="5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2" fill="hold">
                      <p:stCondLst>
                        <p:cond delay="indefinite"/>
                      </p:stCondLst>
                      <p:childTnLst>
                        <p:par>
                          <p:cTn id="1593" fill="hold">
                            <p:stCondLst>
                              <p:cond delay="0"/>
                            </p:stCondLst>
                            <p:childTnLst>
                              <p:par>
                                <p:cTn id="159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6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97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8" dur="80"/>
                                        <p:tgtEl>
                                          <p:spTgt spid="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9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1" dur="8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2" dur="8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3" dur="80"/>
                                        <p:tgtEl>
                                          <p:spTgt spid="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4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2.5E-006 7.40741E-007 L 0.20209 0.12778 E">
                                      <p:cBhvr>
                                        <p:cTn id="1605" dur="2000" fill="hold"/>
                                        <p:tgtEl>
                                          <p:spTgt spid="60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6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0.00555 L -0.02083 0.12223 E">
                                      <p:cBhvr>
                                        <p:cTn id="1607" dur="2000" fill="hold"/>
                                        <p:tgtEl>
                                          <p:spTgt spid="58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8" fill="hold">
                      <p:stCondLst>
                        <p:cond delay="indefinite"/>
                      </p:stCondLst>
                      <p:childTnLst>
                        <p:par>
                          <p:cTn id="1609" fill="hold">
                            <p:stCondLst>
                              <p:cond delay="0"/>
                            </p:stCondLst>
                            <p:childTnLst>
                              <p:par>
                                <p:cTn id="16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12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Text Box 87"/>
          <p:cNvSpPr/>
          <p:nvPr/>
        </p:nvSpPr>
        <p:spPr>
          <a:xfrm>
            <a:off x="1305360" y="2502000"/>
            <a:ext cx="291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+22x+15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Oval 31"/>
          <p:cNvSpPr/>
          <p:nvPr/>
        </p:nvSpPr>
        <p:spPr>
          <a:xfrm>
            <a:off x="1257480" y="2286000"/>
            <a:ext cx="1028520" cy="108576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8" name="TextBox 24"/>
          <p:cNvSpPr/>
          <p:nvPr/>
        </p:nvSpPr>
        <p:spPr>
          <a:xfrm>
            <a:off x="3877920" y="2400480"/>
            <a:ext cx="538416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two numbers that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multiply to give last number (+15)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Diagonals sum to give middle value 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(+22x)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9" name="TextBox 25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2865A2F-A508-4163-9C7F-A6498E77F245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612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613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614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5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6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7" name="TextBox 27"/>
          <p:cNvSpPr/>
          <p:nvPr/>
        </p:nvSpPr>
        <p:spPr>
          <a:xfrm>
            <a:off x="1412640" y="4572000"/>
            <a:ext cx="42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8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TextBox 39"/>
          <p:cNvSpPr/>
          <p:nvPr/>
        </p:nvSpPr>
        <p:spPr>
          <a:xfrm>
            <a:off x="5150520" y="3790800"/>
            <a:ext cx="341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Keeping the LHS fixed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0" name="TextBox 41"/>
          <p:cNvSpPr/>
          <p:nvPr/>
        </p:nvSpPr>
        <p:spPr>
          <a:xfrm>
            <a:off x="5673240" y="5315040"/>
            <a:ext cx="2370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Can we do it !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1" name="Cloud 23"/>
          <p:cNvSpPr/>
          <p:nvPr/>
        </p:nvSpPr>
        <p:spPr>
          <a:xfrm>
            <a:off x="5695920" y="228600"/>
            <a:ext cx="3448080" cy="2228760"/>
          </a:xfrm>
          <a:custGeom>
            <a:avLst/>
            <a:gdLst>
              <a:gd name="textAreaLeft" fmla="*/ 475200 w 3448080"/>
              <a:gd name="textAreaRight" fmla="*/ 2727720 w 3448080"/>
              <a:gd name="textAreaTop" fmla="*/ 336600 h 2228760"/>
              <a:gd name="textAreaBottom" fmla="*/ 1788840 h 2228760"/>
              <a:gd name="GluePoint1X" fmla="*/ 3445177 w 43200"/>
              <a:gd name="GluePoint1Y" fmla="*/ 1114425 h 43200"/>
              <a:gd name="GluePoint2X" fmla="*/ 1724025 w 43200"/>
              <a:gd name="GluePoint2Y" fmla="*/ 2226477 h 43200"/>
              <a:gd name="GluePoint3X" fmla="*/ 10695 w 43200"/>
              <a:gd name="GluePoint3Y" fmla="*/ 1114425 h 43200"/>
              <a:gd name="GluePoint4X" fmla="*/ 1724025 w 43200"/>
              <a:gd name="GluePoint4Y" fmla="*/ 12743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Both numbers must be +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2" name="Rectangle 20"/>
          <p:cNvSpPr/>
          <p:nvPr/>
        </p:nvSpPr>
        <p:spPr>
          <a:xfrm>
            <a:off x="4572000" y="4351320"/>
            <a:ext cx="4572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all the factors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of (+15) then try and factorise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3" name="Picture 22" descr="locks.bmp"/>
          <p:cNvPicPr/>
          <p:nvPr/>
        </p:nvPicPr>
        <p:blipFill>
          <a:blip r:embed="rId1"/>
          <a:stretch/>
        </p:blipFill>
        <p:spPr>
          <a:xfrm>
            <a:off x="890640" y="4059360"/>
            <a:ext cx="1309680" cy="145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Picture 26" descr="cross.jpg"/>
          <p:cNvPicPr/>
          <p:nvPr/>
        </p:nvPicPr>
        <p:blipFill>
          <a:blip r:embed="rId2"/>
          <a:stretch/>
        </p:blipFill>
        <p:spPr>
          <a:xfrm>
            <a:off x="7626240" y="5394240"/>
            <a:ext cx="1693800" cy="206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5" name="Cloud 40"/>
          <p:cNvSpPr/>
          <p:nvPr/>
        </p:nvSpPr>
        <p:spPr>
          <a:xfrm>
            <a:off x="5295960" y="3790800"/>
            <a:ext cx="2495520" cy="1562400"/>
          </a:xfrm>
          <a:custGeom>
            <a:avLst/>
            <a:gdLst>
              <a:gd name="textAreaLeft" fmla="*/ 343800 w 2495520"/>
              <a:gd name="textAreaRight" fmla="*/ 1974240 w 2495520"/>
              <a:gd name="textAreaTop" fmla="*/ 235800 h 1562400"/>
              <a:gd name="textAreaBottom" fmla="*/ 1254240 h 1562400"/>
              <a:gd name="GluePoint1X" fmla="*/ 2493470 w 43200"/>
              <a:gd name="GluePoint1Y" fmla="*/ 781050 h 43200"/>
              <a:gd name="GluePoint2X" fmla="*/ 1247775 w 43200"/>
              <a:gd name="GluePoint2Y" fmla="*/ 1560437 h 43200"/>
              <a:gd name="GluePoint3X" fmla="*/ 7741 w 43200"/>
              <a:gd name="GluePoint3Y" fmla="*/ 781050 h 43200"/>
              <a:gd name="GluePoint4X" fmla="*/ 1247775 w 43200"/>
              <a:gd name="GluePoint4Y" fmla="*/ 8931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Factors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 and 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 and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13" dur="indefinite" restart="never" nodeType="tmRoot">
          <p:childTnLst>
            <p:seq>
              <p:cTn id="1614" dur="indefinite" nodeType="mainSeq">
                <p:childTnLst>
                  <p:par>
                    <p:cTn id="1615" fill="hold">
                      <p:stCondLst>
                        <p:cond delay="indefinite"/>
                      </p:stCondLst>
                      <p:childTnLst>
                        <p:par>
                          <p:cTn id="1616" fill="hold">
                            <p:stCondLst>
                              <p:cond delay="0"/>
                            </p:stCondLst>
                            <p:childTnLst>
                              <p:par>
                                <p:cTn id="161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19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0" fill="hold">
                      <p:stCondLst>
                        <p:cond delay="indefinite"/>
                      </p:stCondLst>
                      <p:childTnLst>
                        <p:par>
                          <p:cTn id="1621" fill="hold">
                            <p:stCondLst>
                              <p:cond delay="0"/>
                            </p:stCondLst>
                            <p:childTnLst>
                              <p:par>
                                <p:cTn id="162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24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5" fill="hold">
                      <p:stCondLst>
                        <p:cond delay="indefinite"/>
                      </p:stCondLst>
                      <p:childTnLst>
                        <p:par>
                          <p:cTn id="1626" fill="hold">
                            <p:stCondLst>
                              <p:cond delay="0"/>
                            </p:stCondLst>
                            <p:childTnLst>
                              <p:par>
                                <p:cTn id="16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29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0" fill="hold">
                      <p:stCondLst>
                        <p:cond delay="indefinite"/>
                      </p:stCondLst>
                      <p:childTnLst>
                        <p:par>
                          <p:cTn id="1631" fill="hold">
                            <p:stCondLst>
                              <p:cond delay="0"/>
                            </p:stCondLst>
                            <p:childTnLst>
                              <p:par>
                                <p:cTn id="1632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634"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5" fill="hold">
                      <p:stCondLst>
                        <p:cond delay="indefinite"/>
                      </p:stCondLst>
                      <p:childTnLst>
                        <p:par>
                          <p:cTn id="1636" fill="hold">
                            <p:stCondLst>
                              <p:cond delay="0"/>
                            </p:stCondLst>
                            <p:childTnLst>
                              <p:par>
                                <p:cTn id="163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9" dur="500" fill="hold"/>
                                        <p:tgtEl>
                                          <p:spTgt spid="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0" dur="500" fill="hold"/>
                                        <p:tgtEl>
                                          <p:spTgt spid="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1" fill="hold">
                      <p:stCondLst>
                        <p:cond delay="indefinite"/>
                      </p:stCondLst>
                      <p:childTnLst>
                        <p:par>
                          <p:cTn id="1642" fill="hold">
                            <p:stCondLst>
                              <p:cond delay="0"/>
                            </p:stCondLst>
                            <p:childTnLst>
                              <p:par>
                                <p:cTn id="1643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645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6" fill="hold">
                      <p:stCondLst>
                        <p:cond delay="indefinite"/>
                      </p:stCondLst>
                      <p:childTnLst>
                        <p:par>
                          <p:cTn id="1647" fill="hold">
                            <p:stCondLst>
                              <p:cond delay="0"/>
                            </p:stCondLst>
                            <p:childTnLst>
                              <p:par>
                                <p:cTn id="16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0" dur="80"/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1" dur="80"/>
                                        <p:tgtEl>
                                          <p:spTgt spid="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2" dur="80"/>
                                        <p:tgtEl>
                                          <p:spTgt spid="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3" fill="hold">
                      <p:stCondLst>
                        <p:cond delay="indefinite"/>
                      </p:stCondLst>
                      <p:childTnLst>
                        <p:par>
                          <p:cTn id="1654" fill="hold">
                            <p:stCondLst>
                              <p:cond delay="0"/>
                            </p:stCondLst>
                            <p:childTnLst>
                              <p:par>
                                <p:cTn id="165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7" dur="80"/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58" dur="80"/>
                                        <p:tgtEl>
                                          <p:spTgt spid="6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9" dur="80"/>
                                        <p:tgtEl>
                                          <p:spTgt spid="6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0" fill="hold">
                      <p:stCondLst>
                        <p:cond delay="indefinite"/>
                      </p:stCondLst>
                      <p:childTnLst>
                        <p:par>
                          <p:cTn id="1661" fill="hold">
                            <p:stCondLst>
                              <p:cond delay="0"/>
                            </p:stCondLst>
                            <p:childTnLst>
                              <p:par>
                                <p:cTn id="16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64" dur="8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65" dur="8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6" dur="8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7" fill="hold">
                            <p:stCondLst>
                              <p:cond delay="760"/>
                            </p:stCondLst>
                            <p:childTnLst>
                              <p:par>
                                <p:cTn id="1668" presetID="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0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1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2" fill="hold">
                      <p:stCondLst>
                        <p:cond delay="indefinite"/>
                      </p:stCondLst>
                      <p:childTnLst>
                        <p:par>
                          <p:cTn id="1673" fill="hold">
                            <p:stCondLst>
                              <p:cond delay="0"/>
                            </p:stCondLst>
                            <p:childTnLst>
                              <p:par>
                                <p:cTn id="1674" presetID="1" presetClass="exit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6" fill="hold">
                            <p:stCondLst>
                              <p:cond delay="0"/>
                            </p:stCondLst>
                            <p:childTnLst>
                              <p:par>
                                <p:cTn id="1677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79" dur="8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0" dur="8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1" dur="8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6" dur="500" fill="hold"/>
                                        <p:tgtEl>
                                          <p:spTgt spid="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7" dur="500" fill="hold"/>
                                        <p:tgtEl>
                                          <p:spTgt spid="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8" fill="hold">
                      <p:stCondLst>
                        <p:cond delay="indefinite"/>
                      </p:stCondLst>
                      <p:childTnLst>
                        <p:par>
                          <p:cTn id="1689" fill="hold">
                            <p:stCondLst>
                              <p:cond delay="0"/>
                            </p:stCondLst>
                            <p:childTnLst>
                              <p:par>
                                <p:cTn id="16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92" dur="8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93" dur="8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4" dur="8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5" fill="hold">
                      <p:stCondLst>
                        <p:cond delay="indefinite"/>
                      </p:stCondLst>
                      <p:childTnLst>
                        <p:par>
                          <p:cTn id="1696" fill="hold">
                            <p:stCondLst>
                              <p:cond delay="0"/>
                            </p:stCondLst>
                            <p:childTnLst>
                              <p:par>
                                <p:cTn id="169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9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0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1" fill="hold">
                      <p:stCondLst>
                        <p:cond delay="indefinite"/>
                      </p:stCondLst>
                      <p:childTnLst>
                        <p:par>
                          <p:cTn id="1702" fill="hold">
                            <p:stCondLst>
                              <p:cond delay="0"/>
                            </p:stCondLst>
                            <p:childTnLst>
                              <p:par>
                                <p:cTn id="170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05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06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7" dur="80"/>
                                        <p:tgtEl>
                                          <p:spTgt spid="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8" fill="hold">
                      <p:stCondLst>
                        <p:cond delay="indefinite"/>
                      </p:stCondLst>
                      <p:childTnLst>
                        <p:par>
                          <p:cTn id="1709" fill="hold">
                            <p:stCondLst>
                              <p:cond delay="0"/>
                            </p:stCondLst>
                            <p:childTnLst>
                              <p:par>
                                <p:cTn id="171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2" dur="500" fill="hold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3" dur="500" fill="hold"/>
                                        <p:tgtEl>
                                          <p:spTgt spid="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extBox 29"/>
          <p:cNvSpPr/>
          <p:nvPr/>
        </p:nvSpPr>
        <p:spPr>
          <a:xfrm>
            <a:off x="3719520" y="360036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7" name="Oval 31"/>
          <p:cNvSpPr/>
          <p:nvPr/>
        </p:nvSpPr>
        <p:spPr>
          <a:xfrm>
            <a:off x="1257480" y="2286000"/>
            <a:ext cx="1028520" cy="1085760"/>
          </a:xfrm>
          <a:prstGeom prst="ellipse">
            <a:avLst/>
          </a:prstGeom>
          <a:noFill/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8" name="Text Box 87"/>
          <p:cNvSpPr/>
          <p:nvPr/>
        </p:nvSpPr>
        <p:spPr>
          <a:xfrm>
            <a:off x="1305360" y="2502000"/>
            <a:ext cx="29149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8x</a:t>
            </a:r>
            <a:r>
              <a:rPr lang="en-GB" sz="40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+22x+15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9" name="TextBox 25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0" name="Date Placeholder 17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75C5C51-C341-40E3-BAAF-8BD9DE60075C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1" name="Footer Placeholder 18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632" name="Straight Arrow Connector 33"/>
          <p:cNvCxnSpPr/>
          <p:nvPr/>
        </p:nvCxnSpPr>
        <p:spPr>
          <a:xfrm>
            <a:off x="1730880" y="3125880"/>
            <a:ext cx="396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cxnSp>
        <p:nvCxnSpPr>
          <p:cNvPr id="633" name="Straight Arrow Connector 37"/>
          <p:cNvCxnSpPr/>
          <p:nvPr/>
        </p:nvCxnSpPr>
        <p:spPr>
          <a:xfrm>
            <a:off x="3865680" y="3125880"/>
            <a:ext cx="3600" cy="381600"/>
          </a:xfrm>
          <a:prstGeom prst="straightConnector1">
            <a:avLst/>
          </a:prstGeom>
          <a:ln w="57240">
            <a:solidFill>
              <a:srgbClr val="FFFF00"/>
            </a:solidFill>
            <a:miter/>
            <a:tailEnd len="med" type="arrow" w="med"/>
          </a:ln>
        </p:spPr>
      </p:cxnSp>
      <p:sp>
        <p:nvSpPr>
          <p:cNvPr id="634" name="Straight Connector 34"/>
          <p:cNvSpPr/>
          <p:nvPr/>
        </p:nvSpPr>
        <p:spPr>
          <a:xfrm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Straight Connector 35"/>
          <p:cNvSpPr/>
          <p:nvPr/>
        </p:nvSpPr>
        <p:spPr>
          <a:xfrm flipV="1">
            <a:off x="1733400" y="3905280"/>
            <a:ext cx="1943280" cy="990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Rectangle 38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Using St. Andrew’s Cross method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TextBox 27"/>
          <p:cNvSpPr/>
          <p:nvPr/>
        </p:nvSpPr>
        <p:spPr>
          <a:xfrm>
            <a:off x="1165320" y="45720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8" name="TextBox 42"/>
          <p:cNvSpPr/>
          <p:nvPr/>
        </p:nvSpPr>
        <p:spPr>
          <a:xfrm>
            <a:off x="1271880" y="5429160"/>
            <a:ext cx="3173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       ) (       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39" name="Picture 22" descr="locks.bmp"/>
          <p:cNvPicPr/>
          <p:nvPr/>
        </p:nvPicPr>
        <p:blipFill>
          <a:blip r:embed="rId1"/>
          <a:stretch/>
        </p:blipFill>
        <p:spPr>
          <a:xfrm>
            <a:off x="890640" y="4059360"/>
            <a:ext cx="1309680" cy="14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0" name="TextBox 21"/>
          <p:cNvSpPr/>
          <p:nvPr/>
        </p:nvSpPr>
        <p:spPr>
          <a:xfrm>
            <a:off x="3719520" y="360036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1" name="TextBox 26"/>
          <p:cNvSpPr/>
          <p:nvPr/>
        </p:nvSpPr>
        <p:spPr>
          <a:xfrm>
            <a:off x="3719520" y="461016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2" name="Picture 28" descr="TICK.jpg"/>
          <p:cNvPicPr/>
          <p:nvPr/>
        </p:nvPicPr>
        <p:blipFill>
          <a:blip r:embed="rId2"/>
          <a:stretch/>
        </p:blipFill>
        <p:spPr>
          <a:xfrm>
            <a:off x="4761000" y="5194440"/>
            <a:ext cx="907920" cy="895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3" name="TextBox 30"/>
          <p:cNvSpPr/>
          <p:nvPr/>
        </p:nvSpPr>
        <p:spPr>
          <a:xfrm>
            <a:off x="3719520" y="4610160"/>
            <a:ext cx="746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+ 3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TextBox 32"/>
          <p:cNvSpPr/>
          <p:nvPr/>
        </p:nvSpPr>
        <p:spPr>
          <a:xfrm>
            <a:off x="1143000" y="3562200"/>
            <a:ext cx="67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TextBox 36"/>
          <p:cNvSpPr/>
          <p:nvPr/>
        </p:nvSpPr>
        <p:spPr>
          <a:xfrm>
            <a:off x="1165320" y="457200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6" name="TextBox 43"/>
          <p:cNvSpPr/>
          <p:nvPr/>
        </p:nvSpPr>
        <p:spPr>
          <a:xfrm>
            <a:off x="5838480" y="2019240"/>
            <a:ext cx="3037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Find another set of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factors for LHS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7" name="Cloud 44"/>
          <p:cNvSpPr/>
          <p:nvPr/>
        </p:nvSpPr>
        <p:spPr>
          <a:xfrm>
            <a:off x="6058080" y="4362480"/>
            <a:ext cx="2685960" cy="1657440"/>
          </a:xfrm>
          <a:custGeom>
            <a:avLst/>
            <a:gdLst>
              <a:gd name="textAreaLeft" fmla="*/ 370080 w 2685960"/>
              <a:gd name="textAreaRight" fmla="*/ 2124720 w 2685960"/>
              <a:gd name="textAreaTop" fmla="*/ 250200 h 1657440"/>
              <a:gd name="textAreaBottom" fmla="*/ 1330560 h 1657440"/>
              <a:gd name="GluePoint1X" fmla="*/ 2683812 w 43200"/>
              <a:gd name="GluePoint1Y" fmla="*/ 828675 h 43200"/>
              <a:gd name="GluePoint2X" fmla="*/ 1343025 w 43200"/>
              <a:gd name="GluePoint2Y" fmla="*/ 1655585 h 43200"/>
              <a:gd name="GluePoint3X" fmla="*/ 8332 w 43200"/>
              <a:gd name="GluePoint3Y" fmla="*/ 828675 h 43200"/>
              <a:gd name="GluePoint4X" fmla="*/ 1343025 w 43200"/>
              <a:gd name="GluePoint4Y" fmla="*/ 9476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Factors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3 and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 and 15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8" name="Rectangle 45"/>
          <p:cNvSpPr/>
          <p:nvPr/>
        </p:nvSpPr>
        <p:spPr>
          <a:xfrm>
            <a:off x="5391000" y="2960640"/>
            <a:ext cx="3714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Repeat the factors for RHS  to see if it factorises now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14" dur="indefinite" restart="never" nodeType="tmRoot">
          <p:childTnLst>
            <p:seq>
              <p:cTn id="1715" dur="indefinite" nodeType="mainSeq">
                <p:childTnLst>
                  <p:par>
                    <p:cTn id="1716" fill="hold">
                      <p:stCondLst>
                        <p:cond delay="indefinite"/>
                      </p:stCondLst>
                      <p:childTnLst>
                        <p:par>
                          <p:cTn id="1717" fill="hold">
                            <p:stCondLst>
                              <p:cond delay="0"/>
                            </p:stCondLst>
                            <p:childTnLst>
                              <p:par>
                                <p:cTn id="17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20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21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2" dur="8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3" fill="hold">
                      <p:stCondLst>
                        <p:cond delay="indefinite"/>
                      </p:stCondLst>
                      <p:childTnLst>
                        <p:par>
                          <p:cTn id="1724" fill="hold">
                            <p:stCondLst>
                              <p:cond delay="0"/>
                            </p:stCondLst>
                            <p:childTnLst>
                              <p:par>
                                <p:cTn id="172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27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28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9" dur="80"/>
                                        <p:tgtEl>
                                          <p:spTgt spid="6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0" fill="hold">
                      <p:stCondLst>
                        <p:cond delay="indefinite"/>
                      </p:stCondLst>
                      <p:childTnLst>
                        <p:par>
                          <p:cTn id="1731" fill="hold">
                            <p:stCondLst>
                              <p:cond delay="0"/>
                            </p:stCondLst>
                            <p:childTnLst>
                              <p:par>
                                <p:cTn id="17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34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35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6" dur="8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7" fill="hold">
                            <p:stCondLst>
                              <p:cond delay="120"/>
                            </p:stCondLst>
                            <p:childTnLst>
                              <p:par>
                                <p:cTn id="1738" presetID="2" presetClass="entr" fill="hold" nodeType="after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0" dur="500" fill="hold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1" dur="500" fill="hold"/>
                                        <p:tgtEl>
                                          <p:spTgt spid="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2" fill="hold">
                      <p:stCondLst>
                        <p:cond delay="indefinite"/>
                      </p:stCondLst>
                      <p:childTnLst>
                        <p:par>
                          <p:cTn id="1743" fill="hold">
                            <p:stCondLst>
                              <p:cond delay="0"/>
                            </p:stCondLst>
                            <p:childTnLst>
                              <p:par>
                                <p:cTn id="17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46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47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8" dur="8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9" fill="hold">
                      <p:stCondLst>
                        <p:cond delay="indefinite"/>
                      </p:stCondLst>
                      <p:childTnLst>
                        <p:par>
                          <p:cTn id="1750" fill="hold">
                            <p:stCondLst>
                              <p:cond delay="0"/>
                            </p:stCondLst>
                            <p:childTnLst>
                              <p:par>
                                <p:cTn id="175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3" dur="500" fill="hold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4" dur="500" fill="hold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5" fill="hold">
                      <p:stCondLst>
                        <p:cond delay="indefinite"/>
                      </p:stCondLst>
                      <p:childTnLst>
                        <p:par>
                          <p:cTn id="1756" fill="hold">
                            <p:stCondLst>
                              <p:cond delay="0"/>
                            </p:stCondLst>
                            <p:childTnLst>
                              <p:par>
                                <p:cTn id="17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59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60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1" dur="8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2" fill="hold">
                      <p:stCondLst>
                        <p:cond delay="indefinite"/>
                      </p:stCondLst>
                      <p:childTnLst>
                        <p:par>
                          <p:cTn id="1763" fill="hold">
                            <p:stCondLst>
                              <p:cond delay="0"/>
                            </p:stCondLst>
                            <p:childTnLst>
                              <p:par>
                                <p:cTn id="17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66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67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8" dur="8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9" fill="hold">
                      <p:stCondLst>
                        <p:cond delay="indefinite"/>
                      </p:stCondLst>
                      <p:childTnLst>
                        <p:par>
                          <p:cTn id="1770" fill="hold">
                            <p:stCondLst>
                              <p:cond delay="0"/>
                            </p:stCondLst>
                            <p:childTnLst>
                              <p:par>
                                <p:cTn id="17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3" dur="8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4" dur="8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5" dur="8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6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78" dur="8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79" dur="8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0" dur="80"/>
                                        <p:tgtEl>
                                          <p:spTgt spid="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1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8.33333E-007 2.96296E-006 L 0.03125 0.27777 E">
                                      <p:cBhvr>
                                        <p:cTn id="1782" dur="2000" fill="hold"/>
                                        <p:tgtEl>
                                          <p:spTgt spid="64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83" presetID="56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2.59259E-006 L -0.19167 0.275 E">
                                      <p:cBhvr>
                                        <p:cTn id="1784" dur="2000" fill="hold"/>
                                        <p:tgtEl>
                                          <p:spTgt spid="62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5" fill="hold">
                      <p:stCondLst>
                        <p:cond delay="indefinite"/>
                      </p:stCondLst>
                      <p:childTnLst>
                        <p:par>
                          <p:cTn id="1786" fill="hold">
                            <p:stCondLst>
                              <p:cond delay="0"/>
                            </p:stCondLst>
                            <p:childTnLst>
                              <p:par>
                                <p:cTn id="17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89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90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1" dur="80"/>
                                        <p:tgtEl>
                                          <p:spTgt spid="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2" presetID="27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94" dur="8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95" dur="8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6" dur="8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7" presetID="49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-2.5E-006 7.40741E-007 L 0.20209 0.12778 E">
                                      <p:cBhvr>
                                        <p:cTn id="1798" dur="2000" fill="hold"/>
                                        <p:tgtEl>
                                          <p:spTgt spid="64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99" presetID="42" presetClass="path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Motion origin="layout" path="M 5.55556E-007 -0.00555 L -0.02083 0.12223 E">
                                      <p:cBhvr>
                                        <p:cTn id="1800" dur="2000" fill="hold"/>
                                        <p:tgtEl>
                                          <p:spTgt spid="64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1" fill="hold">
                      <p:stCondLst>
                        <p:cond delay="indefinite"/>
                      </p:stCondLst>
                      <p:childTnLst>
                        <p:par>
                          <p:cTn id="1802" fill="hold">
                            <p:stCondLst>
                              <p:cond delay="0"/>
                            </p:stCondLst>
                            <p:childTnLst>
                              <p:par>
                                <p:cTn id="18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05"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81F6448-4B6C-4AEE-A16F-19BD3B85770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0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2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7.3 Q1 &amp; Q3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6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7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8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66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D91C071-CF50-4A95-A397-E7E106FE076A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1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6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4" name="Text Box 7"/>
          <p:cNvSpPr/>
          <p:nvPr/>
        </p:nvSpPr>
        <p:spPr>
          <a:xfrm>
            <a:off x="874800" y="1974960"/>
            <a:ext cx="81169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Multiple out the brackets and simplify.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( 2x – 5 )( x + 5 )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65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6" name="Text Box 18"/>
          <p:cNvSpPr/>
          <p:nvPr/>
        </p:nvSpPr>
        <p:spPr>
          <a:xfrm>
            <a:off x="100440" y="12589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7" name="Text Box 8"/>
          <p:cNvSpPr/>
          <p:nvPr/>
        </p:nvSpPr>
        <p:spPr>
          <a:xfrm>
            <a:off x="380520" y="5124600"/>
            <a:ext cx="6067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3ab – b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8" name="Text Box 8"/>
          <p:cNvSpPr/>
          <p:nvPr/>
        </p:nvSpPr>
        <p:spPr>
          <a:xfrm>
            <a:off x="910080" y="3638520"/>
            <a:ext cx="79743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After a 20% discount a watch is on sale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for £240.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What was the original price of the watch.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DDD5EC-9B41-4C1C-9C67-5233DDD1AA7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" name="Footer Placeholder 2"/>
          <p:cNvSpPr/>
          <p:nvPr/>
        </p:nvSpPr>
        <p:spPr>
          <a:xfrm>
            <a:off x="3429000" y="6248520"/>
            <a:ext cx="360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Rectangle 3"/>
          <p:cNvSpPr/>
          <p:nvPr/>
        </p:nvSpPr>
        <p:spPr>
          <a:xfrm>
            <a:off x="1809720" y="392040"/>
            <a:ext cx="50626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760" tIns="47880" rIns="95760" bIns="47880" anchor="ctr" anchorCtr="1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0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8" name="TextBox 7"/>
          <p:cNvSpPr/>
          <p:nvPr/>
        </p:nvSpPr>
        <p:spPr>
          <a:xfrm>
            <a:off x="981720" y="1943280"/>
            <a:ext cx="1551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" name="TextBox 8"/>
          <p:cNvSpPr/>
          <p:nvPr/>
        </p:nvSpPr>
        <p:spPr>
          <a:xfrm>
            <a:off x="3335040" y="1905120"/>
            <a:ext cx="3043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+ 15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" name="TextBox 9"/>
          <p:cNvSpPr/>
          <p:nvPr/>
        </p:nvSpPr>
        <p:spPr>
          <a:xfrm>
            <a:off x="987840" y="2800440"/>
            <a:ext cx="5733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HCF for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3x and 15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" name="TextBox 10"/>
          <p:cNvSpPr/>
          <p:nvPr/>
        </p:nvSpPr>
        <p:spPr>
          <a:xfrm>
            <a:off x="8080920" y="28004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" name="TextBox 13"/>
          <p:cNvSpPr/>
          <p:nvPr/>
        </p:nvSpPr>
        <p:spPr>
          <a:xfrm>
            <a:off x="988560" y="3543480"/>
            <a:ext cx="6044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HCF goes outside the bracket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TextBox 14"/>
          <p:cNvSpPr/>
          <p:nvPr/>
        </p:nvSpPr>
        <p:spPr>
          <a:xfrm>
            <a:off x="7268400" y="3543480"/>
            <a:ext cx="1612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         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TextBox 15"/>
          <p:cNvSpPr/>
          <p:nvPr/>
        </p:nvSpPr>
        <p:spPr>
          <a:xfrm>
            <a:off x="977040" y="4305240"/>
            <a:ext cx="70884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see what goes inside the bracket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divide each term by HCF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TextBox 16"/>
          <p:cNvSpPr/>
          <p:nvPr/>
        </p:nvSpPr>
        <p:spPr>
          <a:xfrm>
            <a:off x="1611360" y="5410080"/>
            <a:ext cx="1809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÷ 3 = 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" name="TextBox 17"/>
          <p:cNvSpPr/>
          <p:nvPr/>
        </p:nvSpPr>
        <p:spPr>
          <a:xfrm>
            <a:off x="3917160" y="5410080"/>
            <a:ext cx="17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15 ÷ 3 = 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" name="TextBox 18"/>
          <p:cNvSpPr/>
          <p:nvPr/>
        </p:nvSpPr>
        <p:spPr>
          <a:xfrm>
            <a:off x="7078680" y="5410080"/>
            <a:ext cx="1679040" cy="520920"/>
          </a:xfrm>
          <a:prstGeom prst="rect">
            <a:avLst/>
          </a:prstGeom>
          <a:solidFill>
            <a:srgbClr val="7F7F7F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 x + 5 )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" name="Cloud 19"/>
          <p:cNvSpPr/>
          <p:nvPr/>
        </p:nvSpPr>
        <p:spPr>
          <a:xfrm>
            <a:off x="3886200" y="57240"/>
            <a:ext cx="5238720" cy="3047760"/>
          </a:xfrm>
          <a:custGeom>
            <a:avLst/>
            <a:gdLst>
              <a:gd name="textAreaLeft" fmla="*/ 721800 w 5238720"/>
              <a:gd name="textAreaRight" fmla="*/ 4144320 w 5238720"/>
              <a:gd name="textAreaTop" fmla="*/ 460080 h 3047760"/>
              <a:gd name="textAreaBottom" fmla="*/ 2446200 h 3047760"/>
              <a:gd name="GluePoint1X" fmla="*/ 5234384 w 43200"/>
              <a:gd name="GluePoint1Y" fmla="*/ 1524000 h 43200"/>
              <a:gd name="GluePoint2X" fmla="*/ 2619375 w 43200"/>
              <a:gd name="GluePoint2Y" fmla="*/ 3044754 h 43200"/>
              <a:gd name="GluePoint3X" fmla="*/ 16250 w 43200"/>
              <a:gd name="GluePoint3Y" fmla="*/ 1524000 h 43200"/>
              <a:gd name="GluePoint4X" fmla="*/ 2619375 w 43200"/>
              <a:gd name="GluePoint4Y" fmla="*/ 17427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by multiplying out the bracket to get back to where you started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5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6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3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4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565AC4A-60A3-48A3-9C4F-4FF9A30D6C6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0" name="Rectangle 19"/>
          <p:cNvSpPr/>
          <p:nvPr/>
        </p:nvSpPr>
        <p:spPr>
          <a:xfrm>
            <a:off x="2781360" y="6191280"/>
            <a:ext cx="34671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1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2" name="Rectangle 3"/>
          <p:cNvSpPr/>
          <p:nvPr/>
        </p:nvSpPr>
        <p:spPr>
          <a:xfrm>
            <a:off x="169992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3" name="Rectangle 4"/>
          <p:cNvSpPr/>
          <p:nvPr/>
        </p:nvSpPr>
        <p:spPr>
          <a:xfrm>
            <a:off x="608544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Text Box 5"/>
          <p:cNvSpPr/>
          <p:nvPr/>
        </p:nvSpPr>
        <p:spPr>
          <a:xfrm>
            <a:off x="5029200" y="3025800"/>
            <a:ext cx="3833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Be able use the factorise priorities to factorise various expressions.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5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6" name="Rectangle 7"/>
          <p:cNvSpPr/>
          <p:nvPr/>
        </p:nvSpPr>
        <p:spPr>
          <a:xfrm>
            <a:off x="977760" y="30448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explain the factorising priorities.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7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9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Rectangle 15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Summary of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06" dur="indefinite" restart="never" nodeType="tmRoot">
          <p:childTnLst>
            <p:seq>
              <p:cTn id="1807" dur="indefinite" nodeType="mainSeq">
                <p:childTnLst>
                  <p:par>
                    <p:cTn id="1808" fill="hold">
                      <p:stCondLst>
                        <p:cond delay="indefinite"/>
                      </p:stCondLst>
                      <p:childTnLst>
                        <p:par>
                          <p:cTn id="1809" fill="hold">
                            <p:stCondLst>
                              <p:cond delay="0"/>
                            </p:stCondLst>
                            <p:childTnLst>
                              <p:par>
                                <p:cTn id="18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12"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3" fill="hold">
                      <p:stCondLst>
                        <p:cond delay="indefinite"/>
                      </p:stCondLst>
                      <p:childTnLst>
                        <p:par>
                          <p:cTn id="1814" fill="hold">
                            <p:stCondLst>
                              <p:cond delay="0"/>
                            </p:stCondLst>
                            <p:childTnLst>
                              <p:par>
                                <p:cTn id="18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17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F7E7427-9C5B-4FFE-9C5A-6CC940971BC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2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3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5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6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Summary of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7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8" name="TextBox 8"/>
          <p:cNvSpPr/>
          <p:nvPr/>
        </p:nvSpPr>
        <p:spPr>
          <a:xfrm>
            <a:off x="1080000" y="2000160"/>
            <a:ext cx="7601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When we are asked to factorise there is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priority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must do it in.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9" name="TextBox 12"/>
          <p:cNvSpPr/>
          <p:nvPr/>
        </p:nvSpPr>
        <p:spPr>
          <a:xfrm>
            <a:off x="1120680" y="3029040"/>
            <a:ext cx="7223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457200" indent="-457200"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Take any common factors out and put them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457200" indent="-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outside the brackets.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0" name="TextBox 13"/>
          <p:cNvSpPr/>
          <p:nvPr/>
        </p:nvSpPr>
        <p:spPr>
          <a:xfrm>
            <a:off x="1100160" y="4038480"/>
            <a:ext cx="6962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Check for the difference of two squares.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1" name="TextBox 14"/>
          <p:cNvSpPr/>
          <p:nvPr/>
        </p:nvSpPr>
        <p:spPr>
          <a:xfrm>
            <a:off x="1306080" y="4933800"/>
            <a:ext cx="677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3.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 any quadratic expression left.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2" name="Cloud 12"/>
          <p:cNvSpPr/>
          <p:nvPr/>
        </p:nvSpPr>
        <p:spPr>
          <a:xfrm>
            <a:off x="6458040" y="2952720"/>
            <a:ext cx="2685960" cy="1257480"/>
          </a:xfrm>
          <a:custGeom>
            <a:avLst/>
            <a:gdLst>
              <a:gd name="textAreaLeft" fmla="*/ 370080 w 2685960"/>
              <a:gd name="textAreaRight" fmla="*/ 2124720 w 2685960"/>
              <a:gd name="textAreaTop" fmla="*/ 189720 h 1257480"/>
              <a:gd name="textAreaBottom" fmla="*/ 1009440 h 1257480"/>
              <a:gd name="GluePoint1X" fmla="*/ 2683812 w 43200"/>
              <a:gd name="GluePoint1Y" fmla="*/ 628650 h 43200"/>
              <a:gd name="GluePoint2X" fmla="*/ 1343025 w 43200"/>
              <a:gd name="GluePoint2Y" fmla="*/ 1255961 h 43200"/>
              <a:gd name="GluePoint3X" fmla="*/ 8332 w 43200"/>
              <a:gd name="GluePoint3Y" fmla="*/ 628650 h 43200"/>
              <a:gd name="GluePoint4X" fmla="*/ 1343025 w 43200"/>
              <a:gd name="GluePoint4Y" fmla="*/ 7188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Only TWO terms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Cloud 13"/>
          <p:cNvSpPr/>
          <p:nvPr/>
        </p:nvSpPr>
        <p:spPr>
          <a:xfrm>
            <a:off x="6305400" y="5295960"/>
            <a:ext cx="2838600" cy="1257120"/>
          </a:xfrm>
          <a:custGeom>
            <a:avLst/>
            <a:gdLst>
              <a:gd name="textAreaLeft" fmla="*/ 390960 w 2838600"/>
              <a:gd name="textAreaRight" fmla="*/ 2245680 w 2838600"/>
              <a:gd name="textAreaTop" fmla="*/ 189720 h 1257120"/>
              <a:gd name="textAreaBottom" fmla="*/ 1009080 h 1257120"/>
              <a:gd name="GluePoint1X" fmla="*/ 2836085 w 43200"/>
              <a:gd name="GluePoint1Y" fmla="*/ 628650 h 43200"/>
              <a:gd name="GluePoint2X" fmla="*/ 1419225 w 43200"/>
              <a:gd name="GluePoint2Y" fmla="*/ 1255961 h 43200"/>
              <a:gd name="GluePoint3X" fmla="*/ 8804 w 43200"/>
              <a:gd name="GluePoint3Y" fmla="*/ 628650 h 43200"/>
              <a:gd name="GluePoint4X" fmla="*/ 1419225 w 43200"/>
              <a:gd name="GluePoint4Y" fmla="*/ 71887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THREE terms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818" dur="indefinite" restart="never" nodeType="tmRoot">
          <p:childTnLst>
            <p:seq>
              <p:cTn id="1819" dur="indefinite" nodeType="mainSeq">
                <p:childTnLst>
                  <p:par>
                    <p:cTn id="1820" fill="hold">
                      <p:stCondLst>
                        <p:cond delay="indefinite"/>
                      </p:stCondLst>
                      <p:childTnLst>
                        <p:par>
                          <p:cTn id="1821" fill="hold">
                            <p:stCondLst>
                              <p:cond delay="0"/>
                            </p:stCondLst>
                            <p:childTnLst>
                              <p:par>
                                <p:cTn id="18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24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25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6" dur="8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7" fill="hold">
                      <p:stCondLst>
                        <p:cond delay="indefinite"/>
                      </p:stCondLst>
                      <p:childTnLst>
                        <p:par>
                          <p:cTn id="1828" fill="hold">
                            <p:stCondLst>
                              <p:cond delay="0"/>
                            </p:stCondLst>
                            <p:childTnLst>
                              <p:par>
                                <p:cTn id="18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31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32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3" dur="8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8" dur="5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9" dur="5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0" fill="hold">
                      <p:stCondLst>
                        <p:cond delay="indefinite"/>
                      </p:stCondLst>
                      <p:childTnLst>
                        <p:par>
                          <p:cTn id="1841" fill="hold">
                            <p:stCondLst>
                              <p:cond delay="0"/>
                            </p:stCondLst>
                            <p:childTnLst>
                              <p:par>
                                <p:cTn id="184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44" dur="8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45" dur="8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6" dur="8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7" fill="hold">
                      <p:stCondLst>
                        <p:cond delay="indefinite"/>
                      </p:stCondLst>
                      <p:childTnLst>
                        <p:par>
                          <p:cTn id="1848" fill="hold">
                            <p:stCondLst>
                              <p:cond delay="0"/>
                            </p:stCondLst>
                            <p:childTnLst>
                              <p:par>
                                <p:cTn id="184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1" dur="5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2" dur="5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DB7DE68-082E-4393-8FAE-EE32669A066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5" name="Footer Placeholder 2"/>
          <p:cNvSpPr/>
          <p:nvPr/>
        </p:nvSpPr>
        <p:spPr>
          <a:xfrm>
            <a:off x="3429000" y="6191280"/>
            <a:ext cx="39052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N5 TJ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Ex 7.3 Q4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2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3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4" name="Cloud 12"/>
          <p:cNvSpPr/>
          <p:nvPr/>
        </p:nvSpPr>
        <p:spPr>
          <a:xfrm>
            <a:off x="3962520" y="0"/>
            <a:ext cx="5086080" cy="2895480"/>
          </a:xfrm>
          <a:custGeom>
            <a:avLst/>
            <a:gdLst>
              <a:gd name="textAreaLeft" fmla="*/ 700920 w 5086080"/>
              <a:gd name="textAreaRight" fmla="*/ 4023360 w 5086080"/>
              <a:gd name="textAreaTop" fmla="*/ 437040 h 2895480"/>
              <a:gd name="textAreaBottom" fmla="*/ 2324160 h 2895480"/>
              <a:gd name="GluePoint1X" fmla="*/ 5082111 w 43200"/>
              <a:gd name="GluePoint1Y" fmla="*/ 1447800 h 43200"/>
              <a:gd name="GluePoint2X" fmla="*/ 2543175 w 43200"/>
              <a:gd name="GluePoint2Y" fmla="*/ 2892517 h 43200"/>
              <a:gd name="GluePoint3X" fmla="*/ 15777 w 43200"/>
              <a:gd name="GluePoint3Y" fmla="*/ 1447800 h 43200"/>
              <a:gd name="GluePoint4X" fmla="*/ 2543175 w 43200"/>
              <a:gd name="GluePoint4Y" fmla="*/ 16555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If you can successfully complete this exercise then you have the necessary skills to pass the algebraic part of the course.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853" dur="indefinite" restart="never" nodeType="tmRoot">
          <p:childTnLst>
            <p:seq>
              <p:cTn id="1854" dur="indefinite" nodeType="mainSeq">
                <p:childTnLst>
                  <p:par>
                    <p:cTn id="1855" fill="hold">
                      <p:stCondLst>
                        <p:cond delay="indefinite"/>
                      </p:stCondLst>
                      <p:childTnLst>
                        <p:par>
                          <p:cTn id="1856" fill="hold">
                            <p:stCondLst>
                              <p:cond delay="0"/>
                            </p:stCondLst>
                            <p:childTnLst>
                              <p:par>
                                <p:cTn id="18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59" dur="80"/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60" dur="80"/>
                                        <p:tgtEl>
                                          <p:spTgt spid="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1" dur="80"/>
                                        <p:tgtEl>
                                          <p:spTgt spid="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530C926-B4B2-4008-9905-75BBEE35073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Footer Placeholder 2"/>
          <p:cNvSpPr/>
          <p:nvPr/>
        </p:nvSpPr>
        <p:spPr>
          <a:xfrm>
            <a:off x="3429000" y="6248520"/>
            <a:ext cx="360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2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Rectangle 3"/>
          <p:cNvSpPr/>
          <p:nvPr/>
        </p:nvSpPr>
        <p:spPr>
          <a:xfrm>
            <a:off x="1809720" y="392040"/>
            <a:ext cx="50626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760" tIns="47880" rIns="95760" bIns="47880" anchor="ctr" anchorCtr="1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2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Box 7"/>
          <p:cNvSpPr/>
          <p:nvPr/>
        </p:nvSpPr>
        <p:spPr>
          <a:xfrm>
            <a:off x="981720" y="1943280"/>
            <a:ext cx="1551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" name="TextBox 9"/>
          <p:cNvSpPr/>
          <p:nvPr/>
        </p:nvSpPr>
        <p:spPr>
          <a:xfrm>
            <a:off x="999000" y="2800440"/>
            <a:ext cx="6093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Find the HCF for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4x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6xy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TextBox 10"/>
          <p:cNvSpPr/>
          <p:nvPr/>
        </p:nvSpPr>
        <p:spPr>
          <a:xfrm>
            <a:off x="8081640" y="2800440"/>
            <a:ext cx="606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TextBox 13"/>
          <p:cNvSpPr/>
          <p:nvPr/>
        </p:nvSpPr>
        <p:spPr>
          <a:xfrm>
            <a:off x="988560" y="3543480"/>
            <a:ext cx="6044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HCF goes outside the bracket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TextBox 14"/>
          <p:cNvSpPr/>
          <p:nvPr/>
        </p:nvSpPr>
        <p:spPr>
          <a:xfrm>
            <a:off x="7193160" y="3543480"/>
            <a:ext cx="1822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2x(         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" name="TextBox 15"/>
          <p:cNvSpPr/>
          <p:nvPr/>
        </p:nvSpPr>
        <p:spPr>
          <a:xfrm>
            <a:off x="977040" y="4305240"/>
            <a:ext cx="70884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see what goes inside the bracket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divide each term by HCF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" name="TextBox 16"/>
          <p:cNvSpPr/>
          <p:nvPr/>
        </p:nvSpPr>
        <p:spPr>
          <a:xfrm>
            <a:off x="956520" y="5410080"/>
            <a:ext cx="2255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÷ 2x =2x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TextBox 17"/>
          <p:cNvSpPr/>
          <p:nvPr/>
        </p:nvSpPr>
        <p:spPr>
          <a:xfrm>
            <a:off x="3539880" y="5410080"/>
            <a:ext cx="239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6xy ÷ 2x = 3y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TextBox 18"/>
          <p:cNvSpPr/>
          <p:nvPr/>
        </p:nvSpPr>
        <p:spPr>
          <a:xfrm>
            <a:off x="6890760" y="5410080"/>
            <a:ext cx="2161440" cy="520920"/>
          </a:xfrm>
          <a:prstGeom prst="rect">
            <a:avLst/>
          </a:prstGeom>
          <a:solidFill>
            <a:srgbClr val="7F7F7F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2x( 2x- 3y )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TextBox 8"/>
          <p:cNvSpPr/>
          <p:nvPr/>
        </p:nvSpPr>
        <p:spPr>
          <a:xfrm>
            <a:off x="3346200" y="1905120"/>
            <a:ext cx="3390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r>
              <a:rPr lang="en-GB" sz="2800" b="0" u="none" strike="noStrike" baseline="30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6xy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Cloud 19"/>
          <p:cNvSpPr/>
          <p:nvPr/>
        </p:nvSpPr>
        <p:spPr>
          <a:xfrm>
            <a:off x="3886200" y="57240"/>
            <a:ext cx="5238720" cy="3047760"/>
          </a:xfrm>
          <a:custGeom>
            <a:avLst/>
            <a:gdLst>
              <a:gd name="textAreaLeft" fmla="*/ 721800 w 5238720"/>
              <a:gd name="textAreaRight" fmla="*/ 4144320 w 5238720"/>
              <a:gd name="textAreaTop" fmla="*/ 460080 h 3047760"/>
              <a:gd name="textAreaBottom" fmla="*/ 2446200 h 3047760"/>
              <a:gd name="GluePoint1X" fmla="*/ 5234384 w 43200"/>
              <a:gd name="GluePoint1Y" fmla="*/ 1524000 h 43200"/>
              <a:gd name="GluePoint2X" fmla="*/ 2619375 w 43200"/>
              <a:gd name="GluePoint2Y" fmla="*/ 3044754 h 43200"/>
              <a:gd name="GluePoint3X" fmla="*/ 16250 w 43200"/>
              <a:gd name="GluePoint3Y" fmla="*/ 1524000 h 43200"/>
              <a:gd name="GluePoint4X" fmla="*/ 2619375 w 43200"/>
              <a:gd name="GluePoint4Y" fmla="*/ 17427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Check by multiplying out the bracket to get back to where you started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82" dur="indefinite" restart="never" nodeType="tmRoot">
          <p:childTnLst>
            <p:seq>
              <p:cTn id="83" dur="indefinite" nodeType="mainSeq">
                <p:childTnLst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5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6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3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9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3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0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B5EE7F-DA6A-415A-A3EF-086D5139249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40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" name="Picture 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" name="Rectangle 8"/>
          <p:cNvSpPr/>
          <p:nvPr/>
        </p:nvSpPr>
        <p:spPr>
          <a:xfrm>
            <a:off x="1809720" y="392040"/>
            <a:ext cx="50626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760" tIns="47880" rIns="95760" bIns="47880" anchor="ctr" anchorCtr="1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Factorising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" name="TextBox 11"/>
          <p:cNvSpPr/>
          <p:nvPr/>
        </p:nvSpPr>
        <p:spPr>
          <a:xfrm>
            <a:off x="1016640" y="1943280"/>
            <a:ext cx="4208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Factorise the following :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TextBox 11"/>
          <p:cNvSpPr/>
          <p:nvPr/>
        </p:nvSpPr>
        <p:spPr>
          <a:xfrm>
            <a:off x="560160" y="2800440"/>
            <a:ext cx="3664440" cy="30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(a)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3x + 6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4xy – 2x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971640" lvl="1" indent="-514440">
              <a:lnSpc>
                <a:spcPct val="100000"/>
              </a:lnSpc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buClr>
                <a:srgbClr val="FFFFFF"/>
              </a:buClr>
              <a:buFont typeface="Comic Sans MS"/>
              <a:buAutoNum type="alphaLcParenR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6a + 7a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514440" indent="-51444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(d)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y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- 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" name="TextBox 11"/>
          <p:cNvSpPr/>
          <p:nvPr/>
        </p:nvSpPr>
        <p:spPr>
          <a:xfrm>
            <a:off x="6276240" y="2705040"/>
            <a:ext cx="1654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3(x + 2)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" name="TextBox 12"/>
          <p:cNvSpPr/>
          <p:nvPr/>
        </p:nvSpPr>
        <p:spPr>
          <a:xfrm>
            <a:off x="6277680" y="3549600"/>
            <a:ext cx="2033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2x(2y – 1)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" name="TextBox 13"/>
          <p:cNvSpPr/>
          <p:nvPr/>
        </p:nvSpPr>
        <p:spPr>
          <a:xfrm>
            <a:off x="6276960" y="4394160"/>
            <a:ext cx="1830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a(6 + 7a)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" name="TextBox 14"/>
          <p:cNvSpPr/>
          <p:nvPr/>
        </p:nvSpPr>
        <p:spPr>
          <a:xfrm>
            <a:off x="6275160" y="5238720"/>
            <a:ext cx="150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y(y – 1)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Cloud Callout 13"/>
          <p:cNvSpPr/>
          <p:nvPr/>
        </p:nvSpPr>
        <p:spPr>
          <a:xfrm>
            <a:off x="4172040" y="3371760"/>
            <a:ext cx="1923840" cy="933480"/>
          </a:xfrm>
          <a:prstGeom prst="cloudCallout">
            <a:avLst>
              <a:gd name="adj1" fmla="val -80240"/>
              <a:gd name="adj2" fmla="val 15560"/>
            </a:avLst>
          </a:prstGeom>
          <a:solidFill>
            <a:srgbClr val="66CCFF"/>
          </a:solidFill>
          <a:ln w="19080">
            <a:solidFill>
              <a:srgbClr val="4995B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Be careful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  <p:timing>
    <p:tnLst>
      <p:par>
        <p:cTn id="146" dur="indefinite" restart="never" nodeType="tmRoot">
          <p:childTnLst>
            <p:seq>
              <p:cTn id="147" dur="indefinite" nodeType="mainSeq">
                <p:childTnLst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2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3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9" dur="8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0" dur="8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6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7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3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4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5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2A67D14-6EC9-4B8C-A7B9-45B9E3AAC1A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Now try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N5 TJ Ex 7.1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Ch7 (page 65)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5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9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Rectangle 8"/>
          <p:cNvSpPr/>
          <p:nvPr/>
        </p:nvSpPr>
        <p:spPr>
          <a:xfrm>
            <a:off x="1809720" y="392040"/>
            <a:ext cx="50626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5760" tIns="47880" rIns="95760" bIns="47880" anchor="ctr" anchorCtr="1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5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Factors</a:t>
            </a:r>
            <a:endParaRPr lang="en-US" sz="5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ransition>
    <p:zoom dir="ou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73C488-3FE4-4742-A6A3-E88DF0862337}" type="datetime5">
              <a:rPr lang="en-US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Jul 11,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" name="Footer Placeholder 11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 Box 7"/>
          <p:cNvSpPr/>
          <p:nvPr/>
        </p:nvSpPr>
        <p:spPr>
          <a:xfrm>
            <a:off x="874800" y="1974960"/>
            <a:ext cx="81169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In a sale a jumper is reduced by 20%.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The sale price is £32.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What is the original price of the jumper.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Text Box 8"/>
          <p:cNvSpPr/>
          <p:nvPr/>
        </p:nvSpPr>
        <p:spPr>
          <a:xfrm>
            <a:off x="898920" y="3809880"/>
            <a:ext cx="5185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Factorise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3x</a:t>
            </a:r>
            <a:r>
              <a:rPr lang="en-GB" sz="2800" b="0" u="none" strike="noStrike" baseline="30000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 – 6x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9" name="Picture 1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0" name="Text Box 18"/>
          <p:cNvSpPr/>
          <p:nvPr/>
        </p:nvSpPr>
        <p:spPr>
          <a:xfrm>
            <a:off x="5040" y="112536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1" name="Text Box 8"/>
          <p:cNvSpPr/>
          <p:nvPr/>
        </p:nvSpPr>
        <p:spPr>
          <a:xfrm>
            <a:off x="1013400" y="4800600"/>
            <a:ext cx="73663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Write down the arithmetic operation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associated with the word ‘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’.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0E5538-04B7-4B9B-9CF6-B2530D75DB3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" name="Rectangle 19"/>
          <p:cNvSpPr/>
          <p:nvPr/>
        </p:nvSpPr>
        <p:spPr>
          <a:xfrm>
            <a:off x="2781360" y="6191280"/>
            <a:ext cx="34671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Lafferty@www.mathsrevision.com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4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Rectangle 3"/>
          <p:cNvSpPr/>
          <p:nvPr/>
        </p:nvSpPr>
        <p:spPr>
          <a:xfrm>
            <a:off x="169992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Rectangle 4"/>
          <p:cNvSpPr/>
          <p:nvPr/>
        </p:nvSpPr>
        <p:spPr>
          <a:xfrm>
            <a:off x="608544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7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Recognise when we have a  difference of two squares.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Rectangle 7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factorise the special case of the difference of two squares.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0" name="Rectangle 8"/>
          <p:cNvSpPr/>
          <p:nvPr/>
        </p:nvSpPr>
        <p:spPr>
          <a:xfrm>
            <a:off x="5508720" y="4438800"/>
            <a:ext cx="3635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Factorise the difference of two squares.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81" name="Picture 9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2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Rectangle 11"/>
          <p:cNvSpPr/>
          <p:nvPr/>
        </p:nvSpPr>
        <p:spPr>
          <a:xfrm>
            <a:off x="1042920" y="37476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Difference of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Two Squares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4" name="Text Box 20"/>
          <p:cNvSpPr/>
          <p:nvPr/>
        </p:nvSpPr>
        <p:spPr>
          <a:xfrm>
            <a:off x="116280" y="1298520"/>
            <a:ext cx="786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 5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6" dur="indefinite" restart="never" nodeType="tmRoot">
          <p:childTnLst>
            <p:seq>
              <p:cTn id="177" dur="indefinite" nodeType="mainSeq">
                <p:childTnLst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5340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2002-01-28T14:58:41Z</dcterms:created>
  <dc:creator>Project 2002</dc:creator>
  <dc:description/>
  <dc:language>en-US</dc:language>
  <cp:lastModifiedBy>Mr Lafferty</cp:lastModifiedBy>
  <dcterms:modified xsi:type="dcterms:W3CDTF">2015-11-02T17:41:31Z</dcterms:modified>
  <cp:revision>534</cp:revision>
  <dc:subject/>
  <dc:title>PowerPoint Presentation</dc:title>
</cp:coreProperties>
</file>