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6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.xml" ContentType="application/vnd.openxmlformats-officedocument.presentationml.slideLayout+xml"/>
  <Override PartName="/ppt/presProps.xml" ContentType="application/vnd.openxmlformats-officedocument.presentationml.presProps+xml"/>
  <Override PartName="/ppt/media/image7.wmf" ContentType="image/x-wmf"/>
  <Override PartName="/ppt/media/image16.wmf" ContentType="image/x-wmf"/>
  <Override PartName="/ppt/media/image55.wmf" ContentType="image/x-wmf"/>
  <Override PartName="/ppt/media/image54.wmf" ContentType="image/x-wmf"/>
  <Override PartName="/ppt/media/image53.wmf" ContentType="image/x-wmf"/>
  <Override PartName="/ppt/media/image51.wmf" ContentType="image/x-wmf"/>
  <Override PartName="/ppt/media/image49.wmf" ContentType="image/x-wmf"/>
  <Override PartName="/ppt/media/image44.wmf" ContentType="image/x-wmf"/>
  <Override PartName="/ppt/media/image43.wmf" ContentType="image/x-wmf"/>
  <Override PartName="/ppt/media/image1.gif" ContentType="image/gif"/>
  <Override PartName="/ppt/media/image19.wmf" ContentType="image/x-wmf"/>
  <Override PartName="/ppt/media/image21.wmf" ContentType="image/x-wmf"/>
  <Override PartName="/ppt/media/image56.wmf" ContentType="image/x-wmf"/>
  <Override PartName="/ppt/media/image24.wmf" ContentType="image/x-wmf"/>
  <Override PartName="/ppt/media/image38.wmf" ContentType="image/x-wmf"/>
  <Override PartName="/ppt/media/image11.wmf" ContentType="image/x-wmf"/>
  <Override PartName="/ppt/media/image25.wmf" ContentType="image/x-wmf"/>
  <Override PartName="/ppt/media/image22.wmf" ContentType="image/x-wmf"/>
  <Override PartName="/ppt/media/image52.wmf" ContentType="image/x-wmf"/>
  <Override PartName="/ppt/media/image23.wmf" ContentType="image/x-wmf"/>
  <Override PartName="/ppt/media/image28.wmf" ContentType="image/x-wmf"/>
  <Override PartName="/ppt/media/image48.wmf" ContentType="image/x-wmf"/>
  <Override PartName="/ppt/media/image41.wmf" ContentType="image/x-wmf"/>
  <Override PartName="/ppt/media/image15.wmf" ContentType="image/x-wmf"/>
  <Override PartName="/ppt/media/image12.gif" ContentType="image/gif"/>
  <Override PartName="/ppt/media/image6.wmf" ContentType="image/x-wmf"/>
  <Override PartName="/ppt/media/image10.wmf" ContentType="image/x-wmf"/>
  <Override PartName="/ppt/media/image39.wmf" ContentType="image/x-wmf"/>
  <Override PartName="/ppt/media/image17.wmf" ContentType="image/x-wmf"/>
  <Override PartName="/ppt/media/image40.wmf" ContentType="image/x-wmf"/>
  <Override PartName="/ppt/media/image33.wmf" ContentType="image/x-wmf"/>
  <Override PartName="/ppt/media/image27.wmf" ContentType="image/x-wmf"/>
  <Override PartName="/ppt/media/image8.wmf" ContentType="image/x-wmf"/>
  <Override PartName="/ppt/media/image37.wmf" ContentType="image/x-wmf"/>
  <Override PartName="/ppt/media/image47.wmf" ContentType="image/x-wmf"/>
  <Override PartName="/ppt/media/image20.wmf" ContentType="image/x-wmf"/>
  <Override PartName="/ppt/media/image26.wmf" ContentType="image/x-wmf"/>
  <Override PartName="/ppt/media/image14.wmf" ContentType="image/x-wmf"/>
  <Override PartName="/ppt/media/image5.wmf" ContentType="image/x-wmf"/>
  <Override PartName="/ppt/media/image36.wmf" ContentType="image/x-wmf"/>
  <Override PartName="/ppt/media/image13.wmf" ContentType="image/x-wmf"/>
  <Override PartName="/ppt/media/image18.wmf" ContentType="image/x-wmf"/>
  <Override PartName="/ppt/media/image9.wmf" ContentType="image/x-wmf"/>
  <Override PartName="/ppt/media/image50.emf" ContentType="image/x-emf"/>
  <Override PartName="/ppt/media/image42.wmf" ContentType="image/x-wmf"/>
  <Override PartName="/ppt/media/image61.wmf" ContentType="image/x-wmf"/>
  <Override PartName="/ppt/media/image34.wmf" ContentType="image/x-wmf"/>
  <Override PartName="/ppt/media/image35.wmf" ContentType="image/x-wmf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embeddings/oleObject22.bin" ContentType="application/vnd.openxmlformats-officedocument.oleObject"/>
  <Override PartName="/ppt/embeddings/oleObject21.bin" ContentType="application/vnd.openxmlformats-officedocument.oleObject"/>
  <Override PartName="/ppt/embeddings/oleObject17.bin" ContentType="application/vnd.openxmlformats-officedocument.oleObject"/>
  <Override PartName="/ppt/embeddings/oleObject14.bin" ContentType="application/vnd.openxmlformats-officedocument.oleObject"/>
  <Override PartName="/ppt/embeddings/oleObject1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.bin" ContentType="application/vnd.openxmlformats-officedocument.oleObject"/>
  <Override PartName="/ppt/embeddings/oleObject28.bin" ContentType="application/vnd.openxmlformats-officedocument.oleObject"/>
  <Override PartName="/ppt/embeddings/oleObject36.bin" ContentType="application/vnd.openxmlformats-officedocument.oleObject"/>
  <Override PartName="/ppt/embeddings/oleObject33.bin" ContentType="application/vnd.openxmlformats-officedocument.oleObject"/>
  <Override PartName="/ppt/embeddings/oleObject15.bin" ContentType="application/vnd.openxmlformats-officedocument.oleObject"/>
  <Override PartName="/ppt/embeddings/oleObject30.bin" ContentType="application/vnd.openxmlformats-officedocument.oleObject"/>
  <Override PartName="/ppt/embeddings/oleObject16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Override PartName="/ppt/embeddings/oleObject35.bin" ContentType="application/vnd.openxmlformats-officedocument.oleObject"/>
  <Override PartName="/ppt/embeddings/oleObject37.bin" ContentType="application/vnd.openxmlformats-officedocument.oleObject"/>
  <Override PartName="/ppt/embeddings/oleObject12.bin" ContentType="application/vnd.openxmlformats-officedocument.oleObject"/>
  <Override PartName="/ppt/embeddings/oleObject5.bin" ContentType="application/vnd.openxmlformats-officedocument.oleObject"/>
  <Override PartName="/ppt/embeddings/oleObject45.bin" ContentType="application/vnd.openxmlformats-officedocument.oleObject"/>
  <Override PartName="/ppt/embeddings/oleObject11.bin" ContentType="application/vnd.openxmlformats-officedocument.oleObject"/>
  <Override PartName="/ppt/embeddings/oleObject34.bin" ContentType="application/vnd.openxmlformats-officedocument.oleObject"/>
  <Override PartName="/ppt/embeddings/oleObject10.bin" ContentType="application/vnd.openxmlformats-officedocument.oleObject"/>
  <Override PartName="/ppt/embeddings/oleObject25.bin" ContentType="application/vnd.openxmlformats-officedocument.oleObject"/>
  <Override PartName="/ppt/embeddings/oleObject8.bin" ContentType="application/vnd.openxmlformats-officedocument.oleObject"/>
  <Override PartName="/ppt/embeddings/oleObject42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9.bin" ContentType="application/vnd.openxmlformats-officedocument.oleObject"/>
  <Override PartName="/ppt/embeddings/oleObject32.bin" ContentType="application/vnd.openxmlformats-officedocument.oleObject"/>
  <Override PartName="/ppt/embeddings/oleObject43.bin" ContentType="application/vnd.openxmlformats-officedocument.oleObject"/>
  <Override PartName="/ppt/embeddings/oleObject3.bin" ContentType="application/vnd.openxmlformats-officedocument.oleObject"/>
  <Override PartName="/ppt/embeddings/oleObject31.bin" ContentType="application/vnd.openxmlformats-officedocument.oleObject"/>
  <Override PartName="/ppt/embeddings/oleObject46.bin" ContentType="application/vnd.openxmlformats-officedocument.oleObject"/>
  <Override PartName="/ppt/embeddings/oleObject7.bin" ContentType="application/vnd.openxmlformats-officedocument.oleObject"/>
  <Override PartName="/ppt/embeddings/oleObject41.bin" ContentType="application/vnd.openxmlformats-officedocument.oleObject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40.bin" ContentType="application/vnd.openxmlformats-officedocument.oleObject"/>
  <Override PartName="/ppt/embeddings/oleObject23.bin" ContentType="application/vnd.openxmlformats-officedocument.oleObject"/>
  <Override PartName="/ppt/embeddings/oleObject13.bin" ContentType="application/vnd.openxmlformats-officedocument.oleObject"/>
  <Override PartName="/ppt/embeddings/oleObject4.bin" ContentType="application/vnd.openxmlformats-officedocument.oleObject"/>
  <Override PartName="/ppt/embeddings/oleObject39.bin" ContentType="application/vnd.openxmlformats-officedocument.oleObject"/>
  <Override PartName="/ppt/embeddings/oleObject44.bin" ContentType="application/vnd.openxmlformats-officedocument.oleObject"/>
  <Override PartName="/ppt/embeddings/oleObject29.bin" ContentType="application/vnd.openxmlformats-officedocument.oleObject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slides/slide6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31.xml" ContentType="application/vnd.openxmlformats-officedocument.presentationml.slide+xml"/>
  <Override PartName="/ppt/slides/slide63.xml" ContentType="application/vnd.openxmlformats-officedocument.presentationml.slide+xml"/>
  <Override PartName="/ppt/slides/slide67.xml" ContentType="application/vnd.openxmlformats-officedocument.presentationml.slide+xml"/>
  <Override PartName="/ppt/slides/slide37.xml" ContentType="application/vnd.openxmlformats-officedocument.presentationml.slide+xml"/>
  <Override PartName="/ppt/slides/slide69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58.xml" ContentType="application/vnd.openxmlformats-officedocument.presentationml.slide+xml"/>
  <Override PartName="/ppt/slides/slide72.xml" ContentType="application/vnd.openxmlformats-officedocument.presentationml.slide+xml"/>
  <Override PartName="/ppt/slides/slide75.xml" ContentType="application/vnd.openxmlformats-officedocument.presentationml.slide+xml"/>
  <Override PartName="/ppt/slides/slide49.xml" ContentType="application/vnd.openxmlformats-officedocument.presentationml.slide+xml"/>
  <Override PartName="/ppt/slides/slide76.xml" ContentType="application/vnd.openxmlformats-officedocument.presentationml.slide+xml"/>
  <Override PartName="/ppt/slides/slide66.xml" ContentType="application/vnd.openxmlformats-officedocument.presentationml.slide+xml"/>
  <Override PartName="/ppt/slides/slide2.xml" ContentType="application/vnd.openxmlformats-officedocument.presentationml.slide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71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64.xml" ContentType="application/vnd.openxmlformats-officedocument.presentationml.slide+xml"/>
  <Override PartName="/ppt/slides/slide35.xml" ContentType="application/vnd.openxmlformats-officedocument.presentationml.slide+xml"/>
  <Override PartName="/ppt/slides/slide60.xml" ContentType="application/vnd.openxmlformats-officedocument.presentationml.slide+xml"/>
  <Override PartName="/ppt/slides/slide14.xml" ContentType="application/vnd.openxmlformats-officedocument.presentationml.slide+xml"/>
  <Override PartName="/ppt/slides/slide73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68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74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59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67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dt" idx="136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move the slide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PlaceHolder 5"/>
          <p:cNvSpPr>
            <a:spLocks noGrp="1"/>
          </p:cNvSpPr>
          <p:nvPr>
            <p:ph type="ftr" idx="137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PlaceHolder 6"/>
          <p:cNvSpPr>
            <a:spLocks noGrp="1"/>
          </p:cNvSpPr>
          <p:nvPr>
            <p:ph type="sldNum" idx="138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6AE9FE-0164-4EF9-87D1-5CD193CF34B6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Mr. Lafferty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0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9DAE9D-2510-4D10-AFB4-201D79717735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8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We start by find the equation of a circle centre the origin.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First draw set axises x,y and then label the origin O.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we plot a point P say, which as coordinates x,y.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draw a line from the origin O to the point P and label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length of this line r.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If we now rotate the point P through 360 degrees keep the Origin fixed we trace out a circle with radius r and centre O.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Remembering Pythagoras’s Theorem from Standard grade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 square plus b squared equal c squares we can now write down the equal of any circle with centre the origin.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Mr. Lafferty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4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8BC286-EF19-4D7F-AC6A-751E9E39E312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8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We start by find the equation of a circle centre the origin.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First draw set axises x,y and then label the origin O.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we plot a point P say, which as coordinates x,y.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draw a line from the origin O to the point P and label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length of this line r.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If we now rotate the point P through 360 degrees keep the Origin fixed we trace out a circle with radius r and centre O.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Remembering Pythagoras’s Theorem from Standard grade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 square plus b squared equal c squares we can now write down the equal of any circle with centre the origin.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Mr. Lafferty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8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B7271D-FB9E-45E7-B4D0-3AD1BD998509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9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We start by find the equation of a circle centre the origin.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First draw set axises x,y and then label the origin O.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we plot a point P say, which as coordinates x,y.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draw a line from the origin O to the point P and label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length of this line r.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If we now rotate the point P through 360 degrees keep the Origin fixed we trace out a circle with radius r and centre O.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Remembering Pythagoras’s Theorem from Standard grade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 square plus b squared equal c squares we can now write down the equal of any circle with centre the origin.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Mr. Lafferty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2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31A44A-FD3C-4D1C-B115-088A886D5D4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9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We are now in a position to find the equation of any circle with centre A,B.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All we have to do is repeat the process in shown in slide 2, but this time the centre is chosen to be (a,b).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First plot a point C and label it’s coordinates (a,b), next we plot another point P  and label it’s coordinates (x,y).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draw a line from C to P and call this length (r).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(r) will be the radius of our circle with centre (a,b).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Again we rotate the point P through 360 degrees keeping the point C fixed.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Using 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Pythagoras Theorem a squared plus b squared equal c squared we can write down the equation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of any circle with centre (a,b) and radius (r).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The equation is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- a) all squared plus (y-b) all squared equals (r) squared.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Finally to write down the equation of a circle we need to know the co-ordinates of the centre and the length of the radius or co-ordinates of the centre and the co-ordinates of a point on the circumference of the circle.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Mr. Lafferty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6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2AE73E-182A-4A3A-9D15-7D3FA86A3E52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9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We are now in a position to find the equation of any circle with centre A,B.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All we have to do is repeat the process in shown in slide 2, but this time the centre is chosen to be (a,b).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First plot a point C and label it’s coordinates (a,b), next we plot another point P  and label it’s coordinates (x,y).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draw a line from C to P and call this length (r).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(r) will be the radius of our circle with centre (a,b).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Again we rotate the point P through 360 degrees keeping the point C fixed.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Using 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Pythagoras Theorem a squared plus b squared equal c squared we can write down the equation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of any circle with centre (a,b) and radius (r).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The equation is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- a) all squared plus (y-b) all squared equals (r) squared.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Finally to write down the equation of a circle we need to know the co-ordinates of the centre and the length of the radius or co-ordinates of the centre and the co-ordinates of a point on the circumference of the circle.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Rectangle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Mr. Lafferty 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0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5BC341-4079-4E03-8FA9-9A4A26B1A72D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9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9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We are now in a position to find the equation of any circle with centre A,B.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All we have to do is repeat the process in shown in slide 2, but this time the centre is chosen to be (a,b).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First plot a point C and label it’s coordinates (a,b), next we plot another point P  and label it’s coordinates (x,y).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Next draw a line from C to P and call this length (r).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(r) will be the radius of our circle with centre (a,b).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Again we rotate the point P through 360 degrees keeping the point C fixed.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Using 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Pythagoras Theorem a squared plus b squared equal c squared we can write down the equation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of any circle with centre (a,b) and radius (r).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The equation is</a:t>
            </a: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- a) all squared plus (y-b) all squared equals (r) squared.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spcBef>
                <a:spcPts val="374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Finally to write down the equation of a circle we need to know the co-ordinates of the centre and the length of the radius or co-ordinates of the centre and the co-ordinates of a point on the circumference of the circle.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1.gif"/><Relationship Id="rId5" Type="http://schemas.openxmlformats.org/officeDocument/2006/relationships/image" Target="../media/image2.png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BF59F8-4558-4748-B776-6EA5A0949525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3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D21891-52F2-4D10-9AD2-40F4C63DCD03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 idx="2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ftr" idx="29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 idx="30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EF0B1E-66F5-4F82-B577-EF487C2A1466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3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3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3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473CD3-BC1B-4C99-88CD-F8F6CEA00CD2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3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 idx="3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 idx="3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340003-6EEA-4E1C-9093-2F5417FA7258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37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38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39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B63DC1-A1D6-45C8-8E79-18E69CE3CAC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4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ftr" idx="41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sldNum" idx="4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00E9650-B65D-462D-B70C-AA622F6117A4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4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44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45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70CBDD-C712-46D4-9C14-293817527F76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dt" idx="4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47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sldNum" idx="48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73FB65-87AF-403E-BB93-5222CCF0344C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 idx="49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 idx="50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 idx="51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697754-85BB-4280-9FBE-BAA5AD9C7B7D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dt" idx="52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ftr" idx="53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sldNum" idx="54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0C1A77-DBC8-4E2D-814F-04323A494D8C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 idx="5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ftr" idx="56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sldNum" idx="57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E9D152-934E-447D-92CC-88C6FE192B3D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07303B-FA1C-454E-8AAE-60DF265AF9EA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 Jul 2026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Created by Mr.Lafferty Maths Dept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13C60E-DE88-49F1-A9CD-C0CF48A7E412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5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59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60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5D3055-475F-4CBE-B7B1-A94BFFE39F8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0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129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0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31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132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3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4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5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6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7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8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9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0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dt" idx="61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5D9FDC3-5750-4A7E-B4FA-FF46DD1D8A3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ftr" idx="6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sldNum" idx="63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E72C81-48F1-410A-85A3-4168EA54A920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2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47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48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9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150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1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2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53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54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55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56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57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58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59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64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7D8E55-920B-4C8F-AAB3-9D1CF3C34087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ftr" idx="65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sldNum" idx="66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272B2B-934C-4289-B84A-9A41B1964ACE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3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166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7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68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169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0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1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2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3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4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5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6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77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dt" idx="67"/>
          </p:nvPr>
        </p:nvSpPr>
        <p:spPr>
          <a:xfrm>
            <a:off x="455400" y="6241680"/>
            <a:ext cx="213012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CFDE4B-BBED-41BF-B2A6-8052D39EE281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 idx="68"/>
          </p:nvPr>
        </p:nvSpPr>
        <p:spPr>
          <a:xfrm>
            <a:off x="3124080" y="6241680"/>
            <a:ext cx="289584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sldNum" idx="69"/>
          </p:nvPr>
        </p:nvSpPr>
        <p:spPr>
          <a:xfrm>
            <a:off x="6553080" y="6241680"/>
            <a:ext cx="213048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B0E3F5-338B-4CBE-8E79-80A6B7C96477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4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84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85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86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187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8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9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90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191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92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93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94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95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96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dt" idx="70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B4D5CC-F753-4917-A39D-88598562FDE7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ftr" idx="71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sldNum" idx="72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89541D-EB70-40CF-9539-090D9B9BD569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dt" idx="7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ftr" idx="74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sldNum" idx="75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EA6EA7-F303-4A5E-88D2-E882814FE4D5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dt" idx="7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ftr" idx="77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sldNum" idx="78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3CA3B9-6C85-4489-BA06-355A951E8F4F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dt" idx="79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ftr" idx="80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sldNum" idx="81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2B05D1C-9188-47FB-AFD4-05FBE8FCF44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dt" idx="82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ftr" idx="83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sldNum" idx="84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0BA19A-29A8-4E9D-B94A-E8DD175A5FBE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dt" idx="8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ftr" idx="86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sldNum" idx="87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EA1BA8-B78A-48A1-8C63-795E5FF49434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26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7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28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29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0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3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4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5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6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7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70188E9-7DD7-41FD-8CC3-93BF6F187538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8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 idx="9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BB563B-B850-4216-B450-76B035CB9D18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dt" idx="8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ftr" idx="89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sldNum" idx="90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33764A-20CC-4FA2-B369-48CA0DE8454B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dt" idx="9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ftr" idx="9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sldNum" idx="9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48AE13-9EC1-49D1-BBE0-50E9ED467110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dt" idx="9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ftr" idx="9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sldNum" idx="9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490880-6F63-4ADC-AC40-DEF7B1E04B9E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dt" idx="97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ftr" idx="98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sldNum" idx="99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4ED3D3-CB67-4521-AA92-208D093C4BFD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dt" idx="10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ftr" idx="101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sldNum" idx="10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3A3BD0-3273-4DB4-8CC2-BD75DC574549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5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25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5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25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25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5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5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5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6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6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6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6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6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dt" idx="103"/>
          </p:nvPr>
        </p:nvSpPr>
        <p:spPr>
          <a:xfrm>
            <a:off x="455400" y="6241680"/>
            <a:ext cx="213012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86CAC6-DB47-4968-9AAF-506B633A7E0C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ftr" idx="104"/>
          </p:nvPr>
        </p:nvSpPr>
        <p:spPr>
          <a:xfrm>
            <a:off x="3124080" y="6241680"/>
            <a:ext cx="289584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sldNum" idx="105"/>
          </p:nvPr>
        </p:nvSpPr>
        <p:spPr>
          <a:xfrm>
            <a:off x="6553080" y="6241680"/>
            <a:ext cx="213048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1BDFCBE-DA7C-4E8D-B468-94FDD3E9C312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6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271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72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273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274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75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76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77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78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79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80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81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82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dt" idx="106"/>
          </p:nvPr>
        </p:nvSpPr>
        <p:spPr>
          <a:xfrm>
            <a:off x="455400" y="6241680"/>
            <a:ext cx="213012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A88C11-417D-42DA-ABBB-79E2F3B6E1D2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ftr" idx="107"/>
          </p:nvPr>
        </p:nvSpPr>
        <p:spPr>
          <a:xfrm>
            <a:off x="3124080" y="6241680"/>
            <a:ext cx="289584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sldNum" idx="108"/>
          </p:nvPr>
        </p:nvSpPr>
        <p:spPr>
          <a:xfrm>
            <a:off x="6553080" y="6241680"/>
            <a:ext cx="213048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2C2DB8-48A4-4F82-8FDA-0CD58A1D6AD3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7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289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290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91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292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93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294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295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296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97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98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299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00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01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dt" idx="109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ftr" idx="110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sldNum" idx="111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98C94A-17A4-467D-9AD4-FB19394284BE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8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08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09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310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311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2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3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4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5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6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7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8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19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320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21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2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3" name="TextBox 22"/>
          <p:cNvSpPr/>
          <p:nvPr/>
        </p:nvSpPr>
        <p:spPr>
          <a:xfrm>
            <a:off x="190440" y="142884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dt" idx="112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ftr" idx="113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sldNum" idx="114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0E1CE7-EF4A-4F7A-B1F8-6543DC138189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9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30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31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332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333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34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35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36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37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38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39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40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41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342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43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4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5" name="TextBox 22"/>
          <p:cNvSpPr/>
          <p:nvPr/>
        </p:nvSpPr>
        <p:spPr>
          <a:xfrm>
            <a:off x="190440" y="142884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dt" idx="11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ftr" idx="116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sldNum" idx="117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EFCB10-6FF2-411D-BCF5-A139DEB1697F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0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1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24187DD-A927-41D3-927F-179FB28694DE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0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52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53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354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355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56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57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58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59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60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61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62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63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364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65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6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7" name="TextBox 22"/>
          <p:cNvSpPr/>
          <p:nvPr/>
        </p:nvSpPr>
        <p:spPr>
          <a:xfrm>
            <a:off x="190440" y="142884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dt" idx="11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ftr" idx="119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sldNum" idx="120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ECFEB1-750B-4FCA-916A-50A2943D2BC1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Round Diagonal Corner Rectangle 6"/>
          <p:cNvGrpSpPr/>
          <p:nvPr/>
        </p:nvGrpSpPr>
        <p:grpSpPr>
          <a:xfrm>
            <a:off x="152280" y="133200"/>
            <a:ext cx="8832960" cy="6591600"/>
            <a:chOff x="152280" y="133200"/>
            <a:chExt cx="8832960" cy="6591600"/>
          </a:xfrm>
        </p:grpSpPr>
        <p:pic>
          <p:nvPicPr>
            <p:cNvPr id="374" name="Round Diagonal Corner Rectangle 6"/>
            <p:cNvPicPr/>
            <p:nvPr/>
          </p:nvPicPr>
          <p:blipFill>
            <a:blip r:embed="rId3"/>
            <a:stretch/>
          </p:blipFill>
          <p:spPr>
            <a:xfrm>
              <a:off x="152280" y="133200"/>
              <a:ext cx="8832960" cy="6591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75" name=""/>
            <p:cNvSpPr/>
            <p:nvPr/>
          </p:nvSpPr>
          <p:spPr>
            <a:xfrm>
              <a:off x="392040" y="374760"/>
              <a:ext cx="8356680" cy="611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376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77" name="Picture 21" descr="scottishflag"/>
          <p:cNvPicPr/>
          <p:nvPr/>
        </p:nvPicPr>
        <p:blipFill>
          <a:blip r:embed="rId4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8" name="Picture 22" descr="Office Objects 0572"/>
          <p:cNvPicPr/>
          <p:nvPr/>
        </p:nvPicPr>
        <p:blipFill>
          <a:blip r:embed="rId5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9" name="TextBox 10"/>
          <p:cNvSpPr/>
          <p:nvPr/>
        </p:nvSpPr>
        <p:spPr>
          <a:xfrm>
            <a:off x="136800" y="1428840"/>
            <a:ext cx="767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Rockwell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0" name="TextBox 11"/>
          <p:cNvSpPr/>
          <p:nvPr/>
        </p:nvSpPr>
        <p:spPr>
          <a:xfrm>
            <a:off x="3836880" y="1324080"/>
            <a:ext cx="173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Outcome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5380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54000" indent="-5400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600" b="0" u="none" strike="noStrike">
                <a:solidFill>
                  <a:srgbClr val="E7EACB"/>
                </a:solidFill>
                <a:effectLst/>
                <a:uFillTx/>
                <a:latin typeface="Rockwell"/>
              </a:defRPr>
            </a:lvl1pPr>
          </a:lstStyle>
          <a:p>
            <a:pPr marL="54000" indent="-5400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 b="0" u="none" strike="noStrike">
                <a:solidFill>
                  <a:srgbClr val="E7EACB"/>
                </a:solidFill>
                <a:effectLst/>
                <a:uFillTx/>
                <a:latin typeface="Rockwell"/>
              </a:rPr>
              <a:t>Click to edit the title text format</a:t>
            </a:r>
            <a:endParaRPr lang="en-US" sz="4600" b="0" u="none" strike="noStrike">
              <a:solidFill>
                <a:srgbClr val="E7EACB"/>
              </a:solidFill>
              <a:effectLst/>
              <a:uFillTx/>
              <a:latin typeface="Rockwel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buClr>
                <a:srgbClr val="72A376"/>
              </a:buClr>
              <a:buSzPct val="70000"/>
              <a:buFont typeface="Wingdings 2" charset="2"/>
              <a:buChar char="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1pPr>
            <a:lvl2pPr lvl="1" algn="l">
              <a:buClr>
                <a:srgbClr val="B0CCB0"/>
              </a:buClr>
              <a:buSzPct val="90000"/>
              <a:buFont typeface="Rockwel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2pPr>
            <a:lvl3pPr lvl="2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3pPr>
            <a:lvl4pPr lvl="3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4pPr>
            <a:lvl5pPr lvl="4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5pPr>
            <a:lvl6pPr lvl="5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6pPr>
            <a:lvl7pPr lvl="6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defRPr>
            </a:lvl7pPr>
          </a:lstStyle>
          <a:p>
            <a:pPr marL="291960" indent="-291960" algn="l">
              <a:buClr>
                <a:srgbClr val="72A376"/>
              </a:buClr>
              <a:buSzPct val="70000"/>
              <a:buFont typeface="Wingdings 2" charset="2"/>
              <a:buChar char="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639720" lvl="1" indent="-228600" algn="l">
              <a:buClr>
                <a:srgbClr val="B0CCB0"/>
              </a:buClr>
              <a:buSzPct val="90000"/>
              <a:buFont typeface="Rockwel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822240" lvl="2" indent="-190440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004760" lvl="3" indent="-182520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187280" lvl="4" indent="-182520" algn="l">
              <a:buClr>
                <a:srgbClr val="A8CDD7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187280" lvl="5" indent="-182520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  <a:p>
            <a:pPr marL="1187280" lvl="6" indent="-182520" algn="l">
              <a:buClr>
                <a:srgbClr val="FFFFFF"/>
              </a:buClr>
              <a:buFont typeface="Wingdings 2" charset="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Rockwell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Rockwel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ftr" idx="121"/>
          </p:nvPr>
        </p:nvSpPr>
        <p:spPr>
          <a:xfrm>
            <a:off x="1294920" y="6400440"/>
            <a:ext cx="421164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300" b="0" u="none" strike="noStrike">
                <a:solidFill>
                  <a:srgbClr val="B9BBB2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u="none" strike="noStrike">
                <a:solidFill>
                  <a:srgbClr val="B9BBB2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dt" idx="122"/>
          </p:nvPr>
        </p:nvSpPr>
        <p:spPr>
          <a:xfrm>
            <a:off x="5562720" y="6400440"/>
            <a:ext cx="300168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sldNum" idx="123"/>
          </p:nvPr>
        </p:nvSpPr>
        <p:spPr>
          <a:xfrm>
            <a:off x="8638920" y="6515280"/>
            <a:ext cx="46332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DFE0D4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1B236B-D9A0-48B3-9BD8-44A28DE27BA1}" type="slidenum">
              <a:rPr lang="en-GB" sz="1600" b="0" u="none" strike="noStrike">
                <a:solidFill>
                  <a:srgbClr val="DFE0D4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2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87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88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389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390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1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2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3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4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5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6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7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98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399" name="Picture 20" descr="scottishflag"/>
          <p:cNvPicPr/>
          <p:nvPr/>
        </p:nvPicPr>
        <p:blipFill>
          <a:blip r:embed="rId2"/>
          <a:stretch/>
        </p:blipFill>
        <p:spPr>
          <a:xfrm>
            <a:off x="1080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0" name="Text Box 21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01" name="Picture 22" descr="Office Objects 0572"/>
          <p:cNvPicPr/>
          <p:nvPr/>
        </p:nvPicPr>
        <p:blipFill>
          <a:blip r:embed="rId3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2" name="Text Box 23"/>
          <p:cNvSpPr/>
          <p:nvPr/>
        </p:nvSpPr>
        <p:spPr>
          <a:xfrm>
            <a:off x="1337760" y="639720"/>
            <a:ext cx="57092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Simultaneous Equations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3" name="Text Box 24"/>
          <p:cNvSpPr/>
          <p:nvPr/>
        </p:nvSpPr>
        <p:spPr>
          <a:xfrm>
            <a:off x="108000" y="1268280"/>
            <a:ext cx="792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4" name="Text Box 25"/>
          <p:cNvSpPr/>
          <p:nvPr/>
        </p:nvSpPr>
        <p:spPr>
          <a:xfrm>
            <a:off x="3400920" y="1406520"/>
            <a:ext cx="171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Straight Lines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5" name="PlaceHolder 1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dt" idx="124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AAD4F1-364B-4152-811E-28E43D218C3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ftr" idx="125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 Lafferty Maths Department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sldNum" idx="126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7A09F3-9EAE-477E-8586-1092EE86C4FE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3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410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411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12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413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14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15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416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417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18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19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20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21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22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dt" idx="127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5EF20B-4342-4AD5-859F-42699CABB994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ftr" idx="128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 type="sldNum" idx="129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622F49-8EF5-458C-811C-D83D35455626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4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429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430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31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432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33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34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435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436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37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38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39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40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41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dt" idx="130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83CEC0-42F2-4336-A037-198A31BB2B15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ftr" idx="131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sldNum" idx="132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4F0695-B19E-4AD7-A77C-8421A87271AA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5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448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449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50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451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52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53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454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455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56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57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58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59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60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dt" idx="133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DB8966-9163-4B3C-BC36-7E9560A5E8BE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ftr" idx="134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sldNum" idx="135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BFAF521-AC3C-410C-BC26-1B2718CD9F8B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13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14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63E5B9-A83E-4D8F-A573-E0B243D368F9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16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7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E893DF-C7B7-4345-819C-0031CCB79B38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19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20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D56314-9FF2-44AD-9DF4-2E85A3ECA6E3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dt" idx="22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ftr" idx="23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064BD8-7911-48D0-9232-2E6B27BA0098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2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ftr" idx="26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sldNum" idx="27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F71E38-0D60-4263-9C70-18DF439BC6B7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" Target="slide24.xml"/><Relationship Id="rId4" Type="http://schemas.openxmlformats.org/officeDocument/2006/relationships/slide" Target="slide31.xml"/><Relationship Id="rId5" Type="http://schemas.openxmlformats.org/officeDocument/2006/relationships/slide" Target="slide43.xml"/><Relationship Id="rId6" Type="http://schemas.openxmlformats.org/officeDocument/2006/relationships/slide" Target="slide2.xml"/><Relationship Id="rId7" Type="http://schemas.openxmlformats.org/officeDocument/2006/relationships/slide" Target="slide48.xml"/><Relationship Id="rId8" Type="http://schemas.openxmlformats.org/officeDocument/2006/relationships/slide" Target="slide18.xml"/><Relationship Id="rId9" Type="http://schemas.openxmlformats.org/officeDocument/2006/relationships/slide" Target="slide7.xml"/><Relationship Id="rId10" Type="http://schemas.openxmlformats.org/officeDocument/2006/relationships/slide" Target="slide56.xml"/><Relationship Id="rId11" Type="http://schemas.openxmlformats.org/officeDocument/2006/relationships/slide" Target="slide37.xml"/><Relationship Id="rId12" Type="http://schemas.openxmlformats.org/officeDocument/2006/relationships/slideLayout" Target="../slideLayouts/slideLayout2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7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11" Type="http://schemas.openxmlformats.org/officeDocument/2006/relationships/image" Target="../media/image1.gif"/><Relationship Id="rId12" Type="http://schemas.openxmlformats.org/officeDocument/2006/relationships/image" Target="../media/image2.png"/><Relationship Id="rId13" Type="http://schemas.openxmlformats.org/officeDocument/2006/relationships/slideLayout" Target="../slideLayouts/slideLayout23.xml"/><Relationship Id="rId1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wmf"/><Relationship Id="rId5" Type="http://schemas.openxmlformats.org/officeDocument/2006/relationships/slideLayout" Target="../slideLayouts/slideLayout2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3.bin"/><Relationship Id="rId2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13" Type="http://schemas.openxmlformats.org/officeDocument/2006/relationships/image" Target="../media/image1.gif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5.w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6.wmf"/><Relationship Id="rId19" Type="http://schemas.openxmlformats.org/officeDocument/2006/relationships/oleObject" Target="../embeddings/oleObject21.bin"/><Relationship Id="rId20" Type="http://schemas.openxmlformats.org/officeDocument/2006/relationships/image" Target="../media/image27.wmf"/><Relationship Id="rId21" Type="http://schemas.openxmlformats.org/officeDocument/2006/relationships/oleObject" Target="../embeddings/oleObject22.bin"/><Relationship Id="rId22" Type="http://schemas.openxmlformats.org/officeDocument/2006/relationships/image" Target="../media/image28.wmf"/><Relationship Id="rId23" Type="http://schemas.openxmlformats.org/officeDocument/2006/relationships/slideLayout" Target="../slideLayouts/slideLayout23.xml"/><Relationship Id="rId2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hyperlink" Target="http://ggbtu.be/mlpi4kd7n" TargetMode="External"/><Relationship Id="rId4" Type="http://schemas.openxmlformats.org/officeDocument/2006/relationships/hyperlink" Target="https://ggbm.at/DkqTEQ10" TargetMode="External"/><Relationship Id="rId5" Type="http://schemas.openxmlformats.org/officeDocument/2006/relationships/slideLayout" Target="../slideLayouts/slideLayout23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oleObject" Target="../embeddings/oleObject23.bin"/><Relationship Id="rId3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7.wmf"/><Relationship Id="rId14" Type="http://schemas.openxmlformats.org/officeDocument/2006/relationships/oleObject" Target="../embeddings/oleObject29.bin"/><Relationship Id="rId15" Type="http://schemas.openxmlformats.org/officeDocument/2006/relationships/image" Target="../media/image38.wmf"/><Relationship Id="rId16" Type="http://schemas.openxmlformats.org/officeDocument/2006/relationships/hyperlink" Target="http://ggbtu.be/mDkqTEQ10" TargetMode="External"/><Relationship Id="rId17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30.bin"/><Relationship Id="rId2" Type="http://schemas.openxmlformats.org/officeDocument/2006/relationships/image" Target="../media/image39.wmf"/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6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31.bin"/><Relationship Id="rId2" Type="http://schemas.openxmlformats.org/officeDocument/2006/relationships/image" Target="../media/image40.wmf"/><Relationship Id="rId3" Type="http://schemas.openxmlformats.org/officeDocument/2006/relationships/oleObject" Target="../embeddings/oleObject32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2.wmf"/><Relationship Id="rId7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34.bin"/><Relationship Id="rId2" Type="http://schemas.openxmlformats.org/officeDocument/2006/relationships/image" Target="../media/image43.wmf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4.wmf"/><Relationship Id="rId7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oleObject" Target="../embeddings/oleObject37.bin"/><Relationship Id="rId4" Type="http://schemas.openxmlformats.org/officeDocument/2006/relationships/image" Target="../media/image18.wmf"/><Relationship Id="rId5" Type="http://schemas.openxmlformats.org/officeDocument/2006/relationships/slideLayout" Target="../slideLayouts/slideLayout2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4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oleObject" Target="../embeddings/oleObject38.bin"/><Relationship Id="rId3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9.wmf"/><Relationship Id="rId8" Type="http://schemas.openxmlformats.org/officeDocument/2006/relationships/slideLayout" Target="../slideLayouts/slideLayout3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slideLayout" Target="../slideLayouts/slideLayout4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://ggbtu.be/mXOzU1kVC" TargetMode="External"/><Relationship Id="rId2" Type="http://schemas.openxmlformats.org/officeDocument/2006/relationships/slideLayout" Target="../slideLayouts/slideLayout38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5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://ggbtu.be/mgDH9Y9GC" TargetMode="External"/><Relationship Id="rId2" Type="http://schemas.openxmlformats.org/officeDocument/2006/relationships/slideLayout" Target="../slideLayouts/slideLayout4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3" Type="http://schemas.openxmlformats.org/officeDocument/2006/relationships/image" Target="../media/image2.png"/><Relationship Id="rId14" Type="http://schemas.openxmlformats.org/officeDocument/2006/relationships/slideLayout" Target="../slideLayouts/slideLayout4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oleObject" Target="../embeddings/oleObject41.bin"/><Relationship Id="rId2" Type="http://schemas.openxmlformats.org/officeDocument/2006/relationships/image" Target="../media/image51.wmf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2.wmf"/><Relationship Id="rId7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44.bin"/><Relationship Id="rId2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4.wmf"/><Relationship Id="rId7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3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slideLayout" Target="../slideLayouts/slideLayout1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32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3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4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8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2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29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3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2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8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28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26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6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7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20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4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5" name="Text Box 5"/>
          <p:cNvSpPr/>
          <p:nvPr/>
        </p:nvSpPr>
        <p:spPr>
          <a:xfrm>
            <a:off x="2130120" y="3421080"/>
            <a:ext cx="3808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Straight line in real-life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6" name="Text Box 6"/>
          <p:cNvSpPr/>
          <p:nvPr/>
        </p:nvSpPr>
        <p:spPr>
          <a:xfrm>
            <a:off x="2133000" y="2948040"/>
            <a:ext cx="453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Equation given any two points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7" name="AutoShape 8">
            <a:hlinkClick r:id="rId3" action="ppaction://hlinksldjump"/>
          </p:cNvPr>
          <p:cNvSpPr/>
          <p:nvPr/>
        </p:nvSpPr>
        <p:spPr>
          <a:xfrm>
            <a:off x="1360440" y="3492360"/>
            <a:ext cx="442800" cy="31932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9320"/>
              <a:gd name="textAreaBottom" fmla="*/ 298800 h 319320"/>
            </a:gdLst>
            <a:ahLst/>
            <a:cxnLst/>
            <a:rect l="textAreaLeft" t="textAreaTop" r="textAreaRight" b="textAreaBottom"/>
            <a:pathLst>
              <a:path w="29943" h="21600">
                <a:moveTo>
                  <a:pt x="0" y="0"/>
                </a:moveTo>
                <a:lnTo>
                  <a:pt x="29943" y="0"/>
                </a:lnTo>
                <a:lnTo>
                  <a:pt x="29943" y="21600"/>
                </a:lnTo>
                <a:lnTo>
                  <a:pt x="0" y="21600"/>
                </a:lnTo>
                <a:close/>
              </a:path>
              <a:path fill="lightenLess" w="29943" h="21600">
                <a:moveTo>
                  <a:pt x="0" y="0"/>
                </a:moveTo>
                <a:lnTo>
                  <a:pt x="29943" y="0"/>
                </a:lnTo>
                <a:lnTo>
                  <a:pt x="28543" y="1400"/>
                </a:lnTo>
                <a:lnTo>
                  <a:pt x="1400" y="1400"/>
                </a:lnTo>
                <a:close/>
              </a:path>
              <a:path fill="darken" w="29943" h="21600">
                <a:moveTo>
                  <a:pt x="29943" y="0"/>
                </a:moveTo>
                <a:lnTo>
                  <a:pt x="29943" y="21600"/>
                </a:lnTo>
                <a:lnTo>
                  <a:pt x="28543" y="20200"/>
                </a:lnTo>
                <a:lnTo>
                  <a:pt x="28543" y="1400"/>
                </a:lnTo>
                <a:close/>
              </a:path>
              <a:path fill="darkenLess" w="29943" h="21600">
                <a:moveTo>
                  <a:pt x="2994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43" y="20200"/>
                </a:lnTo>
                <a:close/>
              </a:path>
              <a:path fill="lighten" w="2994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43" h="21600">
                <a:moveTo>
                  <a:pt x="7965" y="3794"/>
                </a:moveTo>
                <a:lnTo>
                  <a:pt x="21978" y="10800"/>
                </a:lnTo>
                <a:lnTo>
                  <a:pt x="7965" y="17806"/>
                </a:lnTo>
                <a:close/>
              </a:path>
            </a:pathLst>
          </a:custGeom>
          <a:solidFill>
            <a:srgbClr val="FF66C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8" name="AutoShape 9">
            <a:hlinkClick r:id="rId4" action="ppaction://hlinksldjump"/>
          </p:cNvPr>
          <p:cNvSpPr/>
          <p:nvPr/>
        </p:nvSpPr>
        <p:spPr>
          <a:xfrm>
            <a:off x="1360440" y="3965400"/>
            <a:ext cx="442800" cy="31932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9320"/>
              <a:gd name="textAreaBottom" fmla="*/ 298800 h 319320"/>
            </a:gdLst>
            <a:ahLst/>
            <a:cxnLst/>
            <a:rect l="textAreaLeft" t="textAreaTop" r="textAreaRight" b="textAreaBottom"/>
            <a:pathLst>
              <a:path w="29943" h="21600">
                <a:moveTo>
                  <a:pt x="0" y="0"/>
                </a:moveTo>
                <a:lnTo>
                  <a:pt x="29943" y="0"/>
                </a:lnTo>
                <a:lnTo>
                  <a:pt x="29943" y="21600"/>
                </a:lnTo>
                <a:lnTo>
                  <a:pt x="0" y="21600"/>
                </a:lnTo>
                <a:close/>
              </a:path>
              <a:path fill="lightenLess" w="29943" h="21600">
                <a:moveTo>
                  <a:pt x="0" y="0"/>
                </a:moveTo>
                <a:lnTo>
                  <a:pt x="29943" y="0"/>
                </a:lnTo>
                <a:lnTo>
                  <a:pt x="28543" y="1400"/>
                </a:lnTo>
                <a:lnTo>
                  <a:pt x="1400" y="1400"/>
                </a:lnTo>
                <a:close/>
              </a:path>
              <a:path fill="darken" w="29943" h="21600">
                <a:moveTo>
                  <a:pt x="29943" y="0"/>
                </a:moveTo>
                <a:lnTo>
                  <a:pt x="29943" y="21600"/>
                </a:lnTo>
                <a:lnTo>
                  <a:pt x="28543" y="20200"/>
                </a:lnTo>
                <a:lnTo>
                  <a:pt x="28543" y="1400"/>
                </a:lnTo>
                <a:close/>
              </a:path>
              <a:path fill="darkenLess" w="29943" h="21600">
                <a:moveTo>
                  <a:pt x="2994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43" y="20200"/>
                </a:lnTo>
                <a:close/>
              </a:path>
              <a:path fill="lighten" w="2994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43" h="21600">
                <a:moveTo>
                  <a:pt x="7965" y="3794"/>
                </a:moveTo>
                <a:lnTo>
                  <a:pt x="21978" y="10800"/>
                </a:lnTo>
                <a:lnTo>
                  <a:pt x="7965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9" name="Text Box 11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0" name="Text Box 12"/>
          <p:cNvSpPr/>
          <p:nvPr/>
        </p:nvSpPr>
        <p:spPr>
          <a:xfrm>
            <a:off x="2049840" y="3894120"/>
            <a:ext cx="272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Gradient Revision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1" name="AutoShape 13">
            <a:hlinkClick r:id="rId5" action="ppaction://hlinksldjump"/>
          </p:cNvPr>
          <p:cNvSpPr/>
          <p:nvPr/>
        </p:nvSpPr>
        <p:spPr>
          <a:xfrm>
            <a:off x="1360440" y="4911840"/>
            <a:ext cx="442800" cy="31896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8960"/>
              <a:gd name="textAreaBottom" fmla="*/ 298440 h 318960"/>
            </a:gdLst>
            <a:ahLst/>
            <a:cxnLst/>
            <a:rect l="textAreaLeft" t="textAreaTop" r="textAreaRight" b="textAreaBottom"/>
            <a:pathLst>
              <a:path w="29977" h="21600">
                <a:moveTo>
                  <a:pt x="0" y="0"/>
                </a:moveTo>
                <a:lnTo>
                  <a:pt x="29977" y="0"/>
                </a:lnTo>
                <a:lnTo>
                  <a:pt x="29977" y="21600"/>
                </a:lnTo>
                <a:lnTo>
                  <a:pt x="0" y="21600"/>
                </a:lnTo>
                <a:close/>
              </a:path>
              <a:path fill="lightenLess" w="29977" h="21600">
                <a:moveTo>
                  <a:pt x="0" y="0"/>
                </a:moveTo>
                <a:lnTo>
                  <a:pt x="29977" y="0"/>
                </a:lnTo>
                <a:lnTo>
                  <a:pt x="28577" y="1400"/>
                </a:lnTo>
                <a:lnTo>
                  <a:pt x="1400" y="1400"/>
                </a:lnTo>
                <a:close/>
              </a:path>
              <a:path fill="darken" w="29977" h="21600">
                <a:moveTo>
                  <a:pt x="29977" y="0"/>
                </a:moveTo>
                <a:lnTo>
                  <a:pt x="29977" y="21600"/>
                </a:lnTo>
                <a:lnTo>
                  <a:pt x="28577" y="20200"/>
                </a:lnTo>
                <a:lnTo>
                  <a:pt x="28577" y="1400"/>
                </a:lnTo>
                <a:close/>
              </a:path>
              <a:path fill="darkenLess" w="29977" h="21600">
                <a:moveTo>
                  <a:pt x="29977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77" y="20200"/>
                </a:lnTo>
                <a:close/>
              </a:path>
              <a:path fill="lighten" w="29977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77" h="21600">
                <a:moveTo>
                  <a:pt x="7982" y="3794"/>
                </a:moveTo>
                <a:lnTo>
                  <a:pt x="21995" y="10800"/>
                </a:lnTo>
                <a:lnTo>
                  <a:pt x="7982" y="17806"/>
                </a:lnTo>
                <a:close/>
              </a:path>
            </a:pathLst>
          </a:custGeom>
          <a:solidFill>
            <a:srgbClr val="C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2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3" name="Text Box 21"/>
          <p:cNvSpPr/>
          <p:nvPr/>
        </p:nvSpPr>
        <p:spPr>
          <a:xfrm>
            <a:off x="2066760" y="4838760"/>
            <a:ext cx="615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The General Equation of a straight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4" name="AutoShape 22">
            <a:hlinkClick r:id="rId6" action="ppaction://hlinksldjump"/>
          </p:cNvPr>
          <p:cNvSpPr/>
          <p:nvPr/>
        </p:nvSpPr>
        <p:spPr>
          <a:xfrm>
            <a:off x="1360440" y="2075040"/>
            <a:ext cx="442800" cy="31896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8960"/>
              <a:gd name="textAreaBottom" fmla="*/ 298440 h 318960"/>
            </a:gdLst>
            <a:ahLst/>
            <a:cxnLst/>
            <a:rect l="textAreaLeft" t="textAreaTop" r="textAreaRight" b="textAreaBottom"/>
            <a:pathLst>
              <a:path w="29977" h="21600">
                <a:moveTo>
                  <a:pt x="0" y="0"/>
                </a:moveTo>
                <a:lnTo>
                  <a:pt x="29977" y="0"/>
                </a:lnTo>
                <a:lnTo>
                  <a:pt x="29977" y="21600"/>
                </a:lnTo>
                <a:lnTo>
                  <a:pt x="0" y="21600"/>
                </a:lnTo>
                <a:close/>
              </a:path>
              <a:path fill="lightenLess" w="29977" h="21600">
                <a:moveTo>
                  <a:pt x="0" y="0"/>
                </a:moveTo>
                <a:lnTo>
                  <a:pt x="29977" y="0"/>
                </a:lnTo>
                <a:lnTo>
                  <a:pt x="28577" y="1400"/>
                </a:lnTo>
                <a:lnTo>
                  <a:pt x="1400" y="1400"/>
                </a:lnTo>
                <a:close/>
              </a:path>
              <a:path fill="darken" w="29977" h="21600">
                <a:moveTo>
                  <a:pt x="29977" y="0"/>
                </a:moveTo>
                <a:lnTo>
                  <a:pt x="29977" y="21600"/>
                </a:lnTo>
                <a:lnTo>
                  <a:pt x="28577" y="20200"/>
                </a:lnTo>
                <a:lnTo>
                  <a:pt x="28577" y="1400"/>
                </a:lnTo>
                <a:close/>
              </a:path>
              <a:path fill="darkenLess" w="29977" h="21600">
                <a:moveTo>
                  <a:pt x="29977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77" y="20200"/>
                </a:lnTo>
                <a:close/>
              </a:path>
              <a:path fill="lighten" w="29977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77" h="21600">
                <a:moveTo>
                  <a:pt x="7982" y="3794"/>
                </a:moveTo>
                <a:lnTo>
                  <a:pt x="21995" y="10800"/>
                </a:lnTo>
                <a:lnTo>
                  <a:pt x="7982" y="17806"/>
                </a:lnTo>
                <a:close/>
              </a:path>
            </a:pathLst>
          </a:custGeom>
          <a:solidFill>
            <a:srgbClr val="00B05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5" name="Text Box 23"/>
          <p:cNvSpPr/>
          <p:nvPr/>
        </p:nvSpPr>
        <p:spPr>
          <a:xfrm>
            <a:off x="2054160" y="5311800"/>
            <a:ext cx="410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Best – fitting straight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6" name="AutoShape 24">
            <a:hlinkClick r:id="rId7" action="ppaction://hlinksldjump"/>
          </p:cNvPr>
          <p:cNvSpPr/>
          <p:nvPr/>
        </p:nvSpPr>
        <p:spPr>
          <a:xfrm>
            <a:off x="1360440" y="5383080"/>
            <a:ext cx="442800" cy="31932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9320"/>
              <a:gd name="textAreaBottom" fmla="*/ 298800 h 319320"/>
            </a:gdLst>
            <a:ahLst/>
            <a:cxnLst/>
            <a:rect l="textAreaLeft" t="textAreaTop" r="textAreaRight" b="textAreaBottom"/>
            <a:pathLst>
              <a:path w="29943" h="21600">
                <a:moveTo>
                  <a:pt x="0" y="0"/>
                </a:moveTo>
                <a:lnTo>
                  <a:pt x="29943" y="0"/>
                </a:lnTo>
                <a:lnTo>
                  <a:pt x="29943" y="21600"/>
                </a:lnTo>
                <a:lnTo>
                  <a:pt x="0" y="21600"/>
                </a:lnTo>
                <a:close/>
              </a:path>
              <a:path fill="lightenLess" w="29943" h="21600">
                <a:moveTo>
                  <a:pt x="0" y="0"/>
                </a:moveTo>
                <a:lnTo>
                  <a:pt x="29943" y="0"/>
                </a:lnTo>
                <a:lnTo>
                  <a:pt x="28543" y="1400"/>
                </a:lnTo>
                <a:lnTo>
                  <a:pt x="1400" y="1400"/>
                </a:lnTo>
                <a:close/>
              </a:path>
              <a:path fill="darken" w="29943" h="21600">
                <a:moveTo>
                  <a:pt x="29943" y="0"/>
                </a:moveTo>
                <a:lnTo>
                  <a:pt x="29943" y="21600"/>
                </a:lnTo>
                <a:lnTo>
                  <a:pt x="28543" y="20200"/>
                </a:lnTo>
                <a:lnTo>
                  <a:pt x="28543" y="1400"/>
                </a:lnTo>
                <a:close/>
              </a:path>
              <a:path fill="darkenLess" w="29943" h="21600">
                <a:moveTo>
                  <a:pt x="2994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43" y="20200"/>
                </a:lnTo>
                <a:close/>
              </a:path>
              <a:path fill="lighten" w="2994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43" h="21600">
                <a:moveTo>
                  <a:pt x="7965" y="3794"/>
                </a:moveTo>
                <a:lnTo>
                  <a:pt x="21978" y="10800"/>
                </a:lnTo>
                <a:lnTo>
                  <a:pt x="7965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1807920" y="348840"/>
            <a:ext cx="553716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488" name="Text Box 21"/>
          <p:cNvSpPr/>
          <p:nvPr/>
        </p:nvSpPr>
        <p:spPr>
          <a:xfrm>
            <a:off x="2049120" y="2003400"/>
            <a:ext cx="252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Simple 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9" name="AutoShape 8">
            <a:hlinkClick r:id="rId8" action="ppaction://hlinksldjump"/>
          </p:cNvPr>
          <p:cNvSpPr/>
          <p:nvPr/>
        </p:nvSpPr>
        <p:spPr>
          <a:xfrm>
            <a:off x="1360440" y="3021120"/>
            <a:ext cx="442800" cy="31896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8960"/>
              <a:gd name="textAreaBottom" fmla="*/ 298440 h 318960"/>
            </a:gdLst>
            <a:ahLst/>
            <a:cxnLst/>
            <a:rect l="textAreaLeft" t="textAreaTop" r="textAreaRight" b="textAreaBottom"/>
            <a:pathLst>
              <a:path w="29977" h="21600">
                <a:moveTo>
                  <a:pt x="0" y="0"/>
                </a:moveTo>
                <a:lnTo>
                  <a:pt x="29977" y="0"/>
                </a:lnTo>
                <a:lnTo>
                  <a:pt x="29977" y="21600"/>
                </a:lnTo>
                <a:lnTo>
                  <a:pt x="0" y="21600"/>
                </a:lnTo>
                <a:close/>
              </a:path>
              <a:path fill="lightenLess" w="29977" h="21600">
                <a:moveTo>
                  <a:pt x="0" y="0"/>
                </a:moveTo>
                <a:lnTo>
                  <a:pt x="29977" y="0"/>
                </a:lnTo>
                <a:lnTo>
                  <a:pt x="28577" y="1400"/>
                </a:lnTo>
                <a:lnTo>
                  <a:pt x="1400" y="1400"/>
                </a:lnTo>
                <a:close/>
              </a:path>
              <a:path fill="darken" w="29977" h="21600">
                <a:moveTo>
                  <a:pt x="29977" y="0"/>
                </a:moveTo>
                <a:lnTo>
                  <a:pt x="29977" y="21600"/>
                </a:lnTo>
                <a:lnTo>
                  <a:pt x="28577" y="20200"/>
                </a:lnTo>
                <a:lnTo>
                  <a:pt x="28577" y="1400"/>
                </a:lnTo>
                <a:close/>
              </a:path>
              <a:path fill="darkenLess" w="29977" h="21600">
                <a:moveTo>
                  <a:pt x="29977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77" y="20200"/>
                </a:lnTo>
                <a:close/>
              </a:path>
              <a:path fill="lighten" w="29977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77" h="21600">
                <a:moveTo>
                  <a:pt x="7982" y="3794"/>
                </a:moveTo>
                <a:lnTo>
                  <a:pt x="21995" y="10800"/>
                </a:lnTo>
                <a:lnTo>
                  <a:pt x="7982" y="17806"/>
                </a:lnTo>
                <a:close/>
              </a:path>
            </a:pathLst>
          </a:custGeom>
          <a:solidFill>
            <a:srgbClr val="FFC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0" name="Text Box 6"/>
          <p:cNvSpPr/>
          <p:nvPr/>
        </p:nvSpPr>
        <p:spPr>
          <a:xfrm>
            <a:off x="2041920" y="2476440"/>
            <a:ext cx="6599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Equation of a line gradient and y-intercept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1" name="AutoShape 8">
            <a:hlinkClick r:id="rId9" action="ppaction://hlinksldjump"/>
          </p:cNvPr>
          <p:cNvSpPr/>
          <p:nvPr/>
        </p:nvSpPr>
        <p:spPr>
          <a:xfrm>
            <a:off x="1360440" y="2548080"/>
            <a:ext cx="442800" cy="31896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8960"/>
              <a:gd name="textAreaBottom" fmla="*/ 298440 h 318960"/>
            </a:gdLst>
            <a:ahLst/>
            <a:cxnLst/>
            <a:rect l="textAreaLeft" t="textAreaTop" r="textAreaRight" b="textAreaBottom"/>
            <a:pathLst>
              <a:path w="29977" h="21600">
                <a:moveTo>
                  <a:pt x="0" y="0"/>
                </a:moveTo>
                <a:lnTo>
                  <a:pt x="29977" y="0"/>
                </a:lnTo>
                <a:lnTo>
                  <a:pt x="29977" y="21600"/>
                </a:lnTo>
                <a:lnTo>
                  <a:pt x="0" y="21600"/>
                </a:lnTo>
                <a:close/>
              </a:path>
              <a:path fill="lightenLess" w="29977" h="21600">
                <a:moveTo>
                  <a:pt x="0" y="0"/>
                </a:moveTo>
                <a:lnTo>
                  <a:pt x="29977" y="0"/>
                </a:lnTo>
                <a:lnTo>
                  <a:pt x="28577" y="1400"/>
                </a:lnTo>
                <a:lnTo>
                  <a:pt x="1400" y="1400"/>
                </a:lnTo>
                <a:close/>
              </a:path>
              <a:path fill="darken" w="29977" h="21600">
                <a:moveTo>
                  <a:pt x="29977" y="0"/>
                </a:moveTo>
                <a:lnTo>
                  <a:pt x="29977" y="21600"/>
                </a:lnTo>
                <a:lnTo>
                  <a:pt x="28577" y="20200"/>
                </a:lnTo>
                <a:lnTo>
                  <a:pt x="28577" y="1400"/>
                </a:lnTo>
                <a:close/>
              </a:path>
              <a:path fill="darkenLess" w="29977" h="21600">
                <a:moveTo>
                  <a:pt x="29977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77" y="20200"/>
                </a:lnTo>
                <a:close/>
              </a:path>
              <a:path fill="lighten" w="29977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77" h="21600">
                <a:moveTo>
                  <a:pt x="7982" y="3794"/>
                </a:moveTo>
                <a:lnTo>
                  <a:pt x="21995" y="10800"/>
                </a:lnTo>
                <a:lnTo>
                  <a:pt x="7982" y="17806"/>
                </a:lnTo>
                <a:close/>
              </a:path>
            </a:pathLst>
          </a:custGeom>
          <a:solidFill>
            <a:srgbClr val="171717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2" name="Text Box 23"/>
          <p:cNvSpPr/>
          <p:nvPr/>
        </p:nvSpPr>
        <p:spPr>
          <a:xfrm>
            <a:off x="2051280" y="5784840"/>
            <a:ext cx="337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Exam Type Questions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3" name="AutoShape 24">
            <a:hlinkClick r:id="rId10" action="ppaction://hlinksldjump"/>
          </p:cNvPr>
          <p:cNvSpPr/>
          <p:nvPr/>
        </p:nvSpPr>
        <p:spPr>
          <a:xfrm>
            <a:off x="1360440" y="5856120"/>
            <a:ext cx="442800" cy="31932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9320"/>
              <a:gd name="textAreaBottom" fmla="*/ 298800 h 319320"/>
            </a:gdLst>
            <a:ahLst/>
            <a:cxnLst/>
            <a:rect l="textAreaLeft" t="textAreaTop" r="textAreaRight" b="textAreaBottom"/>
            <a:pathLst>
              <a:path w="29943" h="21600">
                <a:moveTo>
                  <a:pt x="0" y="0"/>
                </a:moveTo>
                <a:lnTo>
                  <a:pt x="29943" y="0"/>
                </a:lnTo>
                <a:lnTo>
                  <a:pt x="29943" y="21600"/>
                </a:lnTo>
                <a:lnTo>
                  <a:pt x="0" y="21600"/>
                </a:lnTo>
                <a:close/>
              </a:path>
              <a:path fill="lightenLess" w="29943" h="21600">
                <a:moveTo>
                  <a:pt x="0" y="0"/>
                </a:moveTo>
                <a:lnTo>
                  <a:pt x="29943" y="0"/>
                </a:lnTo>
                <a:lnTo>
                  <a:pt x="28543" y="1400"/>
                </a:lnTo>
                <a:lnTo>
                  <a:pt x="1400" y="1400"/>
                </a:lnTo>
                <a:close/>
              </a:path>
              <a:path fill="darken" w="29943" h="21600">
                <a:moveTo>
                  <a:pt x="29943" y="0"/>
                </a:moveTo>
                <a:lnTo>
                  <a:pt x="29943" y="21600"/>
                </a:lnTo>
                <a:lnTo>
                  <a:pt x="28543" y="20200"/>
                </a:lnTo>
                <a:lnTo>
                  <a:pt x="28543" y="1400"/>
                </a:lnTo>
                <a:close/>
              </a:path>
              <a:path fill="darkenLess" w="29943" h="21600">
                <a:moveTo>
                  <a:pt x="29943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43" y="20200"/>
                </a:lnTo>
                <a:close/>
              </a:path>
              <a:path fill="lighten" w="29943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43" h="21600">
                <a:moveTo>
                  <a:pt x="7965" y="3794"/>
                </a:moveTo>
                <a:lnTo>
                  <a:pt x="21978" y="10800"/>
                </a:lnTo>
                <a:lnTo>
                  <a:pt x="7965" y="17806"/>
                </a:lnTo>
                <a:close/>
              </a:path>
            </a:pathLst>
          </a:custGeom>
          <a:solidFill>
            <a:srgbClr val="FFC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4" name="Text Box 23"/>
          <p:cNvSpPr/>
          <p:nvPr/>
        </p:nvSpPr>
        <p:spPr>
          <a:xfrm>
            <a:off x="2134440" y="4354560"/>
            <a:ext cx="7156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Higher Form of straight Line  </a:t>
            </a: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y – b = m(x – a)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5" name="AutoShape 24">
            <a:hlinkClick r:id="rId11" action="ppaction://hlinksldjump"/>
          </p:cNvPr>
          <p:cNvSpPr/>
          <p:nvPr/>
        </p:nvSpPr>
        <p:spPr>
          <a:xfrm>
            <a:off x="1360440" y="4438800"/>
            <a:ext cx="442800" cy="318960"/>
          </a:xfrm>
          <a:custGeom>
            <a:avLst/>
            <a:gdLst>
              <a:gd name="textAreaLeft" fmla="*/ 20520 w 442800"/>
              <a:gd name="textAreaRight" fmla="*/ 422280 w 442800"/>
              <a:gd name="textAreaTop" fmla="*/ 20520 h 318960"/>
              <a:gd name="textAreaBottom" fmla="*/ 298440 h 318960"/>
            </a:gdLst>
            <a:ahLst/>
            <a:cxnLst/>
            <a:rect l="textAreaLeft" t="textAreaTop" r="textAreaRight" b="textAreaBottom"/>
            <a:pathLst>
              <a:path w="29977" h="21600">
                <a:moveTo>
                  <a:pt x="0" y="0"/>
                </a:moveTo>
                <a:lnTo>
                  <a:pt x="29977" y="0"/>
                </a:lnTo>
                <a:lnTo>
                  <a:pt x="29977" y="21600"/>
                </a:lnTo>
                <a:lnTo>
                  <a:pt x="0" y="21600"/>
                </a:lnTo>
                <a:close/>
              </a:path>
              <a:path fill="lightenLess" w="29977" h="21600">
                <a:moveTo>
                  <a:pt x="0" y="0"/>
                </a:moveTo>
                <a:lnTo>
                  <a:pt x="29977" y="0"/>
                </a:lnTo>
                <a:lnTo>
                  <a:pt x="28577" y="1400"/>
                </a:lnTo>
                <a:lnTo>
                  <a:pt x="1400" y="1400"/>
                </a:lnTo>
                <a:close/>
              </a:path>
              <a:path fill="darken" w="29977" h="21600">
                <a:moveTo>
                  <a:pt x="29977" y="0"/>
                </a:moveTo>
                <a:lnTo>
                  <a:pt x="29977" y="21600"/>
                </a:lnTo>
                <a:lnTo>
                  <a:pt x="28577" y="20200"/>
                </a:lnTo>
                <a:lnTo>
                  <a:pt x="28577" y="1400"/>
                </a:lnTo>
                <a:close/>
              </a:path>
              <a:path fill="darkenLess" w="29977" h="21600">
                <a:moveTo>
                  <a:pt x="29977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8577" y="20200"/>
                </a:lnTo>
                <a:close/>
              </a:path>
              <a:path fill="lighten" w="29977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9977" h="21600">
                <a:moveTo>
                  <a:pt x="7982" y="3794"/>
                </a:moveTo>
                <a:lnTo>
                  <a:pt x="21995" y="10800"/>
                </a:lnTo>
                <a:lnTo>
                  <a:pt x="7982" y="17806"/>
                </a:lnTo>
                <a:close/>
              </a:path>
            </a:pathLst>
          </a:custGeom>
          <a:solidFill>
            <a:srgbClr val="BFBFB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roup 59"/>
          <p:cNvGrpSpPr/>
          <p:nvPr/>
        </p:nvGrpSpPr>
        <p:grpSpPr>
          <a:xfrm>
            <a:off x="6754680" y="2171880"/>
            <a:ext cx="2291400" cy="2046240"/>
            <a:chOff x="6754680" y="2171880"/>
            <a:chExt cx="2291400" cy="2046240"/>
          </a:xfrm>
        </p:grpSpPr>
        <p:sp>
          <p:nvSpPr>
            <p:cNvPr id="617" name="Rectangle 58"/>
            <p:cNvSpPr/>
            <p:nvPr/>
          </p:nvSpPr>
          <p:spPr>
            <a:xfrm>
              <a:off x="6754680" y="2171880"/>
              <a:ext cx="2211840" cy="2046240"/>
            </a:xfrm>
            <a:prstGeom prst="rect">
              <a:avLst/>
            </a:prstGeom>
            <a:solidFill>
              <a:srgbClr val="7F7F7F"/>
            </a:solidFill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618" name="Rectangle 88"/>
            <p:cNvSpPr/>
            <p:nvPr/>
          </p:nvSpPr>
          <p:spPr>
            <a:xfrm>
              <a:off x="6799680" y="2209680"/>
              <a:ext cx="22464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39F962"/>
                  </a:solidFill>
                  <a:effectLst/>
                  <a:uFillTx/>
                  <a:latin typeface="Comic Sans MS"/>
                </a:rPr>
                <a:t>m</a:t>
              </a:r>
              <a:r>
                <a:rPr lang="en-GB" sz="2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= gradient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619" name="TextBox 54"/>
          <p:cNvSpPr/>
          <p:nvPr/>
        </p:nvSpPr>
        <p:spPr>
          <a:xfrm>
            <a:off x="2730240" y="5364000"/>
            <a:ext cx="4402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0" name="Line 132"/>
          <p:cNvSpPr/>
          <p:nvPr/>
        </p:nvSpPr>
        <p:spPr>
          <a:xfrm flipH="1">
            <a:off x="2560680" y="4255920"/>
            <a:ext cx="619200" cy="0"/>
          </a:xfrm>
          <a:prstGeom prst="line">
            <a:avLst/>
          </a:prstGeom>
          <a:ln w="3816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1" name="Line 134"/>
          <p:cNvSpPr/>
          <p:nvPr/>
        </p:nvSpPr>
        <p:spPr>
          <a:xfrm flipH="1">
            <a:off x="3142800" y="4273560"/>
            <a:ext cx="19080" cy="990720"/>
          </a:xfrm>
          <a:prstGeom prst="line">
            <a:avLst/>
          </a:prstGeom>
          <a:ln w="3816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2" name="Date Placeholder 6"/>
          <p:cNvSpPr/>
          <p:nvPr/>
        </p:nvSpPr>
        <p:spPr>
          <a:xfrm>
            <a:off x="963720" y="6242040"/>
            <a:ext cx="21304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71909B-2C3A-422B-8CD0-25E58E21CD3D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3" name="Footer Placeholder 7"/>
          <p:cNvSpPr/>
          <p:nvPr/>
        </p:nvSpPr>
        <p:spPr>
          <a:xfrm>
            <a:off x="3124080" y="6242040"/>
            <a:ext cx="289584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4" name="Slide Number Placeholder 8"/>
          <p:cNvSpPr/>
          <p:nvPr/>
        </p:nvSpPr>
        <p:spPr>
          <a:xfrm>
            <a:off x="6553080" y="6242040"/>
            <a:ext cx="21304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DB717A-5B22-48C2-BAB3-05A7F2FCA56F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5" name="Text Box 27"/>
          <p:cNvSpPr/>
          <p:nvPr/>
        </p:nvSpPr>
        <p:spPr>
          <a:xfrm>
            <a:off x="1679400" y="2354400"/>
            <a:ext cx="822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y-axis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6" name="AutoShape 94"/>
          <p:cNvSpPr/>
          <p:nvPr/>
        </p:nvSpPr>
        <p:spPr>
          <a:xfrm flipH="1">
            <a:off x="3123360" y="3129120"/>
            <a:ext cx="1554120" cy="1137960"/>
          </a:xfrm>
          <a:prstGeom prst="rtTriangle">
            <a:avLst/>
          </a:prstGeom>
          <a:noFill/>
          <a:ln w="2844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27" name="Object 2"/>
          <p:cNvGraphicFramePr/>
          <p:nvPr/>
        </p:nvGraphicFramePr>
        <p:xfrm>
          <a:off x="3975120" y="2590920"/>
          <a:ext cx="892080" cy="411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75120" y="2590920"/>
                    <a:ext cx="892080" cy="41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9" name="Line 13"/>
          <p:cNvSpPr/>
          <p:nvPr/>
        </p:nvSpPr>
        <p:spPr>
          <a:xfrm flipV="1">
            <a:off x="3087720" y="3082680"/>
            <a:ext cx="1622520" cy="122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0" name="Line 3"/>
          <p:cNvSpPr/>
          <p:nvPr/>
        </p:nvSpPr>
        <p:spPr>
          <a:xfrm flipV="1">
            <a:off x="2552760" y="2361960"/>
            <a:ext cx="0" cy="3771720"/>
          </a:xfrm>
          <a:prstGeom prst="line">
            <a:avLst/>
          </a:prstGeom>
          <a:ln w="5724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31" name="Object 3"/>
          <p:cNvGraphicFramePr/>
          <p:nvPr/>
        </p:nvGraphicFramePr>
        <p:xfrm>
          <a:off x="6805440" y="2897280"/>
          <a:ext cx="1911600" cy="1133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2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05440" y="2897280"/>
                    <a:ext cx="1911600" cy="113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3" name="Object 4"/>
          <p:cNvGraphicFramePr/>
          <p:nvPr/>
        </p:nvGraphicFramePr>
        <p:xfrm>
          <a:off x="4896000" y="3409920"/>
          <a:ext cx="895320" cy="4669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34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896000" y="3409920"/>
                    <a:ext cx="895320" cy="46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5" name="Rectangle 21"/>
          <p:cNvSpPr/>
          <p:nvPr/>
        </p:nvSpPr>
        <p:spPr>
          <a:xfrm>
            <a:off x="2224440" y="5257800"/>
            <a:ext cx="342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6" name="Line 4"/>
          <p:cNvSpPr/>
          <p:nvPr/>
        </p:nvSpPr>
        <p:spPr>
          <a:xfrm>
            <a:off x="961920" y="5257800"/>
            <a:ext cx="4391280" cy="0"/>
          </a:xfrm>
          <a:prstGeom prst="line">
            <a:avLst/>
          </a:prstGeom>
          <a:ln w="5724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ctr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7" name="Text Box 7"/>
          <p:cNvSpPr/>
          <p:nvPr/>
        </p:nvSpPr>
        <p:spPr>
          <a:xfrm>
            <a:off x="4552920" y="5241960"/>
            <a:ext cx="838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x-axis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38" name="Object 5"/>
          <p:cNvGraphicFramePr/>
          <p:nvPr/>
        </p:nvGraphicFramePr>
        <p:xfrm>
          <a:off x="3510000" y="4303800"/>
          <a:ext cx="868320" cy="4460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39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510000" y="4303800"/>
                    <a:ext cx="868320" cy="44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0" name="Object 6"/>
          <p:cNvGraphicFramePr/>
          <p:nvPr/>
        </p:nvGraphicFramePr>
        <p:xfrm>
          <a:off x="2583000" y="3759120"/>
          <a:ext cx="806400" cy="392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641" name="Object 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583000" y="3759120"/>
                    <a:ext cx="806400" cy="392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2" name="Oval 107"/>
          <p:cNvSpPr/>
          <p:nvPr/>
        </p:nvSpPr>
        <p:spPr>
          <a:xfrm>
            <a:off x="3100320" y="4183200"/>
            <a:ext cx="122400" cy="160200"/>
          </a:xfrm>
          <a:prstGeom prst="ellipse">
            <a:avLst/>
          </a:prstGeom>
          <a:solidFill>
            <a:srgbClr val="66CC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3" name="Oval 108"/>
          <p:cNvSpPr/>
          <p:nvPr/>
        </p:nvSpPr>
        <p:spPr>
          <a:xfrm>
            <a:off x="4584600" y="3048120"/>
            <a:ext cx="165240" cy="164880"/>
          </a:xfrm>
          <a:prstGeom prst="ellipse">
            <a:avLst/>
          </a:prstGeom>
          <a:solidFill>
            <a:srgbClr val="66CC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4" name="Line 131"/>
          <p:cNvSpPr/>
          <p:nvPr/>
        </p:nvSpPr>
        <p:spPr>
          <a:xfrm flipH="1" flipV="1">
            <a:off x="2622600" y="3083040"/>
            <a:ext cx="1962000" cy="46080"/>
          </a:xfrm>
          <a:prstGeom prst="line">
            <a:avLst/>
          </a:prstGeom>
          <a:ln w="3816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720" rIns="90000" bIns="-72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5" name="Line 133"/>
          <p:cNvSpPr/>
          <p:nvPr/>
        </p:nvSpPr>
        <p:spPr>
          <a:xfrm flipH="1">
            <a:off x="4652640" y="4255920"/>
            <a:ext cx="19080" cy="990720"/>
          </a:xfrm>
          <a:prstGeom prst="line">
            <a:avLst/>
          </a:prstGeom>
          <a:ln w="3816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46" name="Picture 2" descr="scottishflag"/>
          <p:cNvPicPr/>
          <p:nvPr/>
        </p:nvPicPr>
        <p:blipFill>
          <a:blip r:embed="rId1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7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8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coordinates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49" name="Picture 6" descr="Office Objects 0572"/>
          <p:cNvPicPr/>
          <p:nvPr/>
        </p:nvPicPr>
        <p:blipFill>
          <a:blip r:embed="rId1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650" name="Straight Arrow Connector 47"/>
          <p:cNvCxnSpPr/>
          <p:nvPr/>
        </p:nvCxnSpPr>
        <p:spPr>
          <a:xfrm flipH="1">
            <a:off x="2284200" y="4255560"/>
            <a:ext cx="2160" cy="98820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651" name="Straight Arrow Connector 48"/>
          <p:cNvCxnSpPr/>
          <p:nvPr/>
        </p:nvCxnSpPr>
        <p:spPr>
          <a:xfrm flipH="1">
            <a:off x="1672920" y="3047760"/>
            <a:ext cx="2160" cy="215964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652" name="Straight Arrow Connector 50"/>
          <p:cNvCxnSpPr/>
          <p:nvPr/>
        </p:nvCxnSpPr>
        <p:spPr>
          <a:xfrm flipH="1" flipV="1">
            <a:off x="2631600" y="5420520"/>
            <a:ext cx="591120" cy="252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653" name="Straight Arrow Connector 51"/>
          <p:cNvCxnSpPr/>
          <p:nvPr/>
        </p:nvCxnSpPr>
        <p:spPr>
          <a:xfrm flipH="1" flipV="1">
            <a:off x="2631240" y="5884560"/>
            <a:ext cx="2080440" cy="216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654" name="TextBox 55"/>
          <p:cNvSpPr/>
          <p:nvPr/>
        </p:nvSpPr>
        <p:spPr>
          <a:xfrm>
            <a:off x="3520800" y="5824440"/>
            <a:ext cx="4687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5" name="TextBox 56"/>
          <p:cNvSpPr/>
          <p:nvPr/>
        </p:nvSpPr>
        <p:spPr>
          <a:xfrm>
            <a:off x="1195560" y="3529080"/>
            <a:ext cx="4474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6" name="TextBox 57"/>
          <p:cNvSpPr/>
          <p:nvPr/>
        </p:nvSpPr>
        <p:spPr>
          <a:xfrm>
            <a:off x="1841400" y="4519440"/>
            <a:ext cx="4190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7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08" dur="indefinite" restart="never" nodeType="tmRoot">
          <p:childTnLst>
            <p:seq>
              <p:cTn id="209" dur="indefinite" nodeType="mainSeq">
                <p:childTnLst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2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44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9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4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59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9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0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Date Placeholder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96A660-5618-432E-9B91-C0AA332989B8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9" name="Footer Placeholder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0" name="Rectangle 19"/>
          <p:cNvSpPr/>
          <p:nvPr/>
        </p:nvSpPr>
        <p:spPr>
          <a:xfrm>
            <a:off x="2314440" y="2971800"/>
            <a:ext cx="4797720" cy="1270080"/>
          </a:xfrm>
          <a:prstGeom prst="rect">
            <a:avLst/>
          </a:prstGeom>
          <a:solidFill>
            <a:srgbClr val="777777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61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2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63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4" name="Text Box 17"/>
          <p:cNvSpPr/>
          <p:nvPr/>
        </p:nvSpPr>
        <p:spPr>
          <a:xfrm>
            <a:off x="2487240" y="2133720"/>
            <a:ext cx="4899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gradient formula is :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65" name="Object 20"/>
          <p:cNvGraphicFramePr/>
          <p:nvPr/>
        </p:nvGraphicFramePr>
        <p:xfrm>
          <a:off x="2575080" y="3006720"/>
          <a:ext cx="4308480" cy="1222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66" name="Object 20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75080" y="3006720"/>
                    <a:ext cx="4308480" cy="122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7" name="Text Box 21"/>
          <p:cNvSpPr/>
          <p:nvPr/>
        </p:nvSpPr>
        <p:spPr>
          <a:xfrm>
            <a:off x="2248200" y="4605480"/>
            <a:ext cx="5414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It is a measure of how steep a line is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8" name="Text Box 22"/>
          <p:cNvSpPr/>
          <p:nvPr/>
        </p:nvSpPr>
        <p:spPr>
          <a:xfrm>
            <a:off x="1474920" y="5402160"/>
            <a:ext cx="6825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line sloping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up from left to right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is a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positive gradient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9" name="Text Box 23"/>
          <p:cNvSpPr/>
          <p:nvPr/>
        </p:nvSpPr>
        <p:spPr>
          <a:xfrm>
            <a:off x="1277280" y="5796000"/>
            <a:ext cx="7221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line sloping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down from left to right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is a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negative gradient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0" name="Line 28"/>
          <p:cNvSpPr/>
          <p:nvPr/>
        </p:nvSpPr>
        <p:spPr>
          <a:xfrm flipV="1">
            <a:off x="7658280" y="4305240"/>
            <a:ext cx="1276200" cy="1054080"/>
          </a:xfrm>
          <a:prstGeom prst="line">
            <a:avLst/>
          </a:prstGeom>
          <a:ln w="5724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1" name="Line 29"/>
          <p:cNvSpPr/>
          <p:nvPr/>
        </p:nvSpPr>
        <p:spPr>
          <a:xfrm>
            <a:off x="7112160" y="6197760"/>
            <a:ext cx="1517400" cy="5648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2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coordinates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3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4" name="Cloud 16"/>
          <p:cNvSpPr/>
          <p:nvPr/>
        </p:nvSpPr>
        <p:spPr>
          <a:xfrm>
            <a:off x="0" y="0"/>
            <a:ext cx="3733920" cy="2209680"/>
          </a:xfrm>
          <a:custGeom>
            <a:avLst/>
            <a:gdLst>
              <a:gd name="textAreaLeft" fmla="*/ 514440 w 3733920"/>
              <a:gd name="textAreaRight" fmla="*/ 2953800 w 3733920"/>
              <a:gd name="textAreaTop" fmla="*/ 333720 h 2209680"/>
              <a:gd name="textAreaBottom" fmla="*/ 1773720 h 2209680"/>
              <a:gd name="GluePoint1X" fmla="*/ 3730689 w 43200"/>
              <a:gd name="GluePoint1Y" fmla="*/ 1104900 h 43200"/>
              <a:gd name="GluePoint2X" fmla="*/ 1866900 w 43200"/>
              <a:gd name="GluePoint2Y" fmla="*/ 2207447 h 43200"/>
              <a:gd name="GluePoint3X" fmla="*/ 11582 w 43200"/>
              <a:gd name="GluePoint3Y" fmla="*/ 1104900 h 43200"/>
              <a:gd name="GluePoint4X" fmla="*/ 1866900 w 43200"/>
              <a:gd name="GluePoint4Y" fmla="*/ 12634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Remember parallel means same 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2" dur="8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3" dur="8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8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9" dur="8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0" dur="8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8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1" dur="8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2" dur="8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8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8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3" dur="8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4" dur="8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8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Line 13"/>
          <p:cNvSpPr/>
          <p:nvPr/>
        </p:nvSpPr>
        <p:spPr>
          <a:xfrm flipH="1" flipV="1">
            <a:off x="2541240" y="3069720"/>
            <a:ext cx="1622520" cy="1220760"/>
          </a:xfrm>
          <a:prstGeom prst="line">
            <a:avLst/>
          </a:prstGeom>
          <a:ln w="5724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6" name="Rectangle 33"/>
          <p:cNvSpPr/>
          <p:nvPr/>
        </p:nvSpPr>
        <p:spPr>
          <a:xfrm>
            <a:off x="1440" y="2496960"/>
            <a:ext cx="2310120" cy="3438720"/>
          </a:xfrm>
          <a:prstGeom prst="rect">
            <a:avLst/>
          </a:prstGeom>
          <a:solidFill>
            <a:srgbClr val="7F7F7F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77" name="Object 9"/>
          <p:cNvGraphicFramePr/>
          <p:nvPr/>
        </p:nvGraphicFramePr>
        <p:xfrm>
          <a:off x="430200" y="2516040"/>
          <a:ext cx="1911240" cy="113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78" name="Object 9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30200" y="2516040"/>
                    <a:ext cx="1911240" cy="113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9" name="Object 10"/>
          <p:cNvGraphicFramePr/>
          <p:nvPr/>
        </p:nvGraphicFramePr>
        <p:xfrm>
          <a:off x="46080" y="3753000"/>
          <a:ext cx="2314440" cy="1104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80" name="Object 10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6080" y="3753000"/>
                    <a:ext cx="2314440" cy="1104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1" name="Object 11"/>
          <p:cNvGraphicFramePr/>
          <p:nvPr/>
        </p:nvGraphicFramePr>
        <p:xfrm>
          <a:off x="162000" y="4830840"/>
          <a:ext cx="2112840" cy="10414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82" name="Object 11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62000" y="4830840"/>
                    <a:ext cx="2112840" cy="104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3" name="Oval 107"/>
          <p:cNvSpPr/>
          <p:nvPr/>
        </p:nvSpPr>
        <p:spPr>
          <a:xfrm>
            <a:off x="2508120" y="3036960"/>
            <a:ext cx="122400" cy="160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4" name="Rectangle 58"/>
          <p:cNvSpPr/>
          <p:nvPr/>
        </p:nvSpPr>
        <p:spPr>
          <a:xfrm>
            <a:off x="7048440" y="2484360"/>
            <a:ext cx="2044800" cy="3440160"/>
          </a:xfrm>
          <a:prstGeom prst="rect">
            <a:avLst/>
          </a:prstGeom>
          <a:solidFill>
            <a:srgbClr val="7F7F7F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5" name="Date Placeholder 6"/>
          <p:cNvSpPr/>
          <p:nvPr/>
        </p:nvSpPr>
        <p:spPr>
          <a:xfrm>
            <a:off x="963720" y="6242040"/>
            <a:ext cx="21304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5F934D-6BED-4863-A8A4-051EDF8B79D9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6" name="Footer Placeholder 7"/>
          <p:cNvSpPr/>
          <p:nvPr/>
        </p:nvSpPr>
        <p:spPr>
          <a:xfrm>
            <a:off x="3124080" y="6242040"/>
            <a:ext cx="289584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7" name="Slide Number Placeholder 8"/>
          <p:cNvSpPr/>
          <p:nvPr/>
        </p:nvSpPr>
        <p:spPr>
          <a:xfrm>
            <a:off x="6553080" y="6242040"/>
            <a:ext cx="21304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F1E592-66F4-47DC-BB97-AA297E335C0B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8" name="Text Box 27"/>
          <p:cNvSpPr/>
          <p:nvPr/>
        </p:nvSpPr>
        <p:spPr>
          <a:xfrm>
            <a:off x="3813120" y="2354400"/>
            <a:ext cx="822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y-axis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9" name="AutoShape 94"/>
          <p:cNvSpPr/>
          <p:nvPr/>
        </p:nvSpPr>
        <p:spPr>
          <a:xfrm flipH="1">
            <a:off x="5257080" y="3129120"/>
            <a:ext cx="1554120" cy="1137960"/>
          </a:xfrm>
          <a:prstGeom prst="rtTriangle">
            <a:avLst/>
          </a:prstGeom>
          <a:noFill/>
          <a:ln w="2844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90" name="Object 2"/>
          <p:cNvGraphicFramePr/>
          <p:nvPr/>
        </p:nvGraphicFramePr>
        <p:xfrm>
          <a:off x="5945040" y="2843280"/>
          <a:ext cx="709920" cy="388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91" name="Object 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945040" y="2843280"/>
                    <a:ext cx="709920" cy="38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2" name="Line 13"/>
          <p:cNvSpPr/>
          <p:nvPr/>
        </p:nvSpPr>
        <p:spPr>
          <a:xfrm flipV="1">
            <a:off x="5221440" y="3082680"/>
            <a:ext cx="1622160" cy="122076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3" name="Line 3"/>
          <p:cNvSpPr/>
          <p:nvPr/>
        </p:nvSpPr>
        <p:spPr>
          <a:xfrm flipV="1">
            <a:off x="4686480" y="2361960"/>
            <a:ext cx="0" cy="3771720"/>
          </a:xfrm>
          <a:prstGeom prst="line">
            <a:avLst/>
          </a:prstGeom>
          <a:ln w="5724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94" name="Object 3"/>
          <p:cNvGraphicFramePr/>
          <p:nvPr/>
        </p:nvGraphicFramePr>
        <p:xfrm>
          <a:off x="7211880" y="2503440"/>
          <a:ext cx="1911600" cy="1133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695" name="Object 3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211880" y="2503440"/>
                    <a:ext cx="1911600" cy="113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6" name="Rectangle 21"/>
          <p:cNvSpPr/>
          <p:nvPr/>
        </p:nvSpPr>
        <p:spPr>
          <a:xfrm>
            <a:off x="4357800" y="5257800"/>
            <a:ext cx="342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7" name="Line 4"/>
          <p:cNvSpPr/>
          <p:nvPr/>
        </p:nvSpPr>
        <p:spPr>
          <a:xfrm>
            <a:off x="2521080" y="5257800"/>
            <a:ext cx="4349520" cy="0"/>
          </a:xfrm>
          <a:prstGeom prst="line">
            <a:avLst/>
          </a:prstGeom>
          <a:ln w="5724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ctr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8" name="Text Box 7"/>
          <p:cNvSpPr/>
          <p:nvPr/>
        </p:nvSpPr>
        <p:spPr>
          <a:xfrm>
            <a:off x="6114960" y="5241960"/>
            <a:ext cx="838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x-axis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99" name="Object 6"/>
          <p:cNvGraphicFramePr/>
          <p:nvPr/>
        </p:nvGraphicFramePr>
        <p:xfrm>
          <a:off x="4802040" y="3768840"/>
          <a:ext cx="633600" cy="3715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700" name="Object 6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802040" y="3768840"/>
                    <a:ext cx="633600" cy="371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1" name="Oval 107"/>
          <p:cNvSpPr/>
          <p:nvPr/>
        </p:nvSpPr>
        <p:spPr>
          <a:xfrm>
            <a:off x="5234040" y="4183200"/>
            <a:ext cx="122040" cy="160200"/>
          </a:xfrm>
          <a:prstGeom prst="ellipse">
            <a:avLst/>
          </a:prstGeom>
          <a:solidFill>
            <a:srgbClr val="66CC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02" name="Oval 108"/>
          <p:cNvSpPr/>
          <p:nvPr/>
        </p:nvSpPr>
        <p:spPr>
          <a:xfrm>
            <a:off x="6718320" y="3048120"/>
            <a:ext cx="165240" cy="164880"/>
          </a:xfrm>
          <a:prstGeom prst="ellipse">
            <a:avLst/>
          </a:prstGeom>
          <a:solidFill>
            <a:srgbClr val="66CC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03" name="Picture 2" descr="scottishflag"/>
          <p:cNvPicPr/>
          <p:nvPr/>
        </p:nvPicPr>
        <p:blipFill>
          <a:blip r:embed="rId13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4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coordinates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05" name="Picture 6" descr="Office Objects 0572"/>
          <p:cNvPicPr/>
          <p:nvPr/>
        </p:nvPicPr>
        <p:blipFill>
          <a:blip r:embed="rId14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6" name="TextBox 42"/>
          <p:cNvSpPr/>
          <p:nvPr/>
        </p:nvSpPr>
        <p:spPr>
          <a:xfrm>
            <a:off x="987480" y="1879560"/>
            <a:ext cx="5055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gradient of the two lines.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707" name="Object 5"/>
          <p:cNvGraphicFramePr/>
          <p:nvPr/>
        </p:nvGraphicFramePr>
        <p:xfrm>
          <a:off x="7178760" y="3773520"/>
          <a:ext cx="1609560" cy="10396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708" name="Object 5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7178760" y="3773520"/>
                    <a:ext cx="1609560" cy="1039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9" name="Object 9"/>
          <p:cNvGraphicFramePr/>
          <p:nvPr/>
        </p:nvGraphicFramePr>
        <p:xfrm>
          <a:off x="7162920" y="4819680"/>
          <a:ext cx="1676160" cy="103968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710" name="Object 9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7162920" y="4819680"/>
                    <a:ext cx="1676160" cy="1039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1" name="Oval 108"/>
          <p:cNvSpPr/>
          <p:nvPr/>
        </p:nvSpPr>
        <p:spPr>
          <a:xfrm>
            <a:off x="4070520" y="4203720"/>
            <a:ext cx="164880" cy="1652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712" name="Object 7"/>
          <p:cNvGraphicFramePr/>
          <p:nvPr/>
        </p:nvGraphicFramePr>
        <p:xfrm>
          <a:off x="2637000" y="2774880"/>
          <a:ext cx="823680" cy="38916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713" name="Object 7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2637000" y="2774880"/>
                    <a:ext cx="823680" cy="389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" name="Object 8"/>
          <p:cNvGraphicFramePr/>
          <p:nvPr/>
        </p:nvGraphicFramePr>
        <p:xfrm>
          <a:off x="3300480" y="4170240"/>
          <a:ext cx="779400" cy="3891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715" name="Object 8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3300480" y="4170240"/>
                    <a:ext cx="779400" cy="389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6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336" dur="indefinite" restart="never" nodeType="tmRoot">
          <p:childTnLst>
            <p:seq>
              <p:cTn id="337" dur="indefinite" nodeType="mainSeq">
                <p:childTnLst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7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7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Date Placeholder 6"/>
          <p:cNvSpPr/>
          <p:nvPr/>
        </p:nvSpPr>
        <p:spPr>
          <a:xfrm>
            <a:off x="963720" y="6242040"/>
            <a:ext cx="21304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C17095-99E7-4D7C-9428-9B48A0A9D249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18" name="Footer Placeholder 7"/>
          <p:cNvSpPr/>
          <p:nvPr/>
        </p:nvSpPr>
        <p:spPr>
          <a:xfrm>
            <a:off x="3124080" y="6242040"/>
            <a:ext cx="289584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19" name="Slide Number Placeholder 8"/>
          <p:cNvSpPr/>
          <p:nvPr/>
        </p:nvSpPr>
        <p:spPr>
          <a:xfrm>
            <a:off x="6553080" y="6242040"/>
            <a:ext cx="21304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DE3430-502A-462F-A7B3-C0C26364E281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20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1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coordinates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22" name="Picture 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3" name="TextBox 42"/>
          <p:cNvSpPr/>
          <p:nvPr/>
        </p:nvSpPr>
        <p:spPr>
          <a:xfrm>
            <a:off x="1001520" y="1879560"/>
            <a:ext cx="7926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Write down the gradient and y intercept for each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4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5" name="TextBox 42"/>
          <p:cNvSpPr/>
          <p:nvPr/>
        </p:nvSpPr>
        <p:spPr>
          <a:xfrm>
            <a:off x="1153440" y="2565360"/>
            <a:ext cx="257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-3x - 5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6" name="TextBox 44"/>
          <p:cNvSpPr/>
          <p:nvPr/>
        </p:nvSpPr>
        <p:spPr>
          <a:xfrm>
            <a:off x="1154520" y="3193920"/>
            <a:ext cx="282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4y - 8x = 24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7" name="TextBox 45"/>
          <p:cNvSpPr/>
          <p:nvPr/>
        </p:nvSpPr>
        <p:spPr>
          <a:xfrm>
            <a:off x="4354200" y="2565360"/>
            <a:ext cx="115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 = - 3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8" name="TextBox 46"/>
          <p:cNvSpPr/>
          <p:nvPr/>
        </p:nvSpPr>
        <p:spPr>
          <a:xfrm>
            <a:off x="6036840" y="2565360"/>
            <a:ext cx="1078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- 5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9" name="TextBox 47"/>
          <p:cNvSpPr/>
          <p:nvPr/>
        </p:nvSpPr>
        <p:spPr>
          <a:xfrm>
            <a:off x="4540320" y="3193920"/>
            <a:ext cx="941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 =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0" name="TextBox 48"/>
          <p:cNvSpPr/>
          <p:nvPr/>
        </p:nvSpPr>
        <p:spPr>
          <a:xfrm>
            <a:off x="6036120" y="3193920"/>
            <a:ext cx="861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1" name="TextBox 42"/>
          <p:cNvSpPr/>
          <p:nvPr/>
        </p:nvSpPr>
        <p:spPr>
          <a:xfrm>
            <a:off x="1148040" y="4203720"/>
            <a:ext cx="7912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Write the equation given the gradient and y intercept.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2" name="TextBox 50"/>
          <p:cNvSpPr/>
          <p:nvPr/>
        </p:nvSpPr>
        <p:spPr>
          <a:xfrm>
            <a:off x="1180080" y="4889520"/>
            <a:ext cx="2973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 = 1.5   c =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3" name="TextBox 51"/>
          <p:cNvSpPr/>
          <p:nvPr/>
        </p:nvSpPr>
        <p:spPr>
          <a:xfrm>
            <a:off x="1180800" y="5518080"/>
            <a:ext cx="3245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(b)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 = -2    c = - 4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4" name="TextBox 53"/>
          <p:cNvSpPr/>
          <p:nvPr/>
        </p:nvSpPr>
        <p:spPr>
          <a:xfrm>
            <a:off x="5023800" y="4889520"/>
            <a:ext cx="1721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1.5x + 1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5" name="TextBox 55"/>
          <p:cNvSpPr/>
          <p:nvPr/>
        </p:nvSpPr>
        <p:spPr>
          <a:xfrm>
            <a:off x="5023800" y="5518080"/>
            <a:ext cx="166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-2x - 4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6" name="Rounded Rectangle 20"/>
          <p:cNvSpPr/>
          <p:nvPr/>
        </p:nvSpPr>
        <p:spPr>
          <a:xfrm>
            <a:off x="7066080" y="3403440"/>
            <a:ext cx="1887480" cy="7398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5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CC"/>
                </a:solidFill>
                <a:effectLst/>
                <a:uFillTx/>
                <a:latin typeface="Comic Sans MS"/>
                <a:hlinkClick r:id="rId3"/>
              </a:rPr>
              <a:t>Challenge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7" name="Rounded Rectangle 21"/>
          <p:cNvSpPr/>
          <p:nvPr/>
        </p:nvSpPr>
        <p:spPr>
          <a:xfrm>
            <a:off x="6913440" y="4997520"/>
            <a:ext cx="2067120" cy="7398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5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CC"/>
                </a:solidFill>
                <a:effectLst/>
                <a:uFillTx/>
                <a:latin typeface="Comic Sans MS"/>
                <a:hlinkClick r:id="rId4"/>
              </a:rPr>
              <a:t>Challenge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368" dur="indefinite" restart="never" nodeType="tmRoot">
          <p:childTnLst>
            <p:seq>
              <p:cTn id="369" dur="indefinite" nodeType="mainSeq">
                <p:childTnLst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4" dur="8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5" dur="8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8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1" dur="8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2" dur="8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8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8" dur="8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9" dur="8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8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95" dur="8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96" dur="8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8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02" dur="8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03" dur="8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8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09" dur="8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10" dur="8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8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16" dur="8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17" dur="8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8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23" dur="8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24" dur="8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8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30" dur="8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31" dur="8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8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Picture 2" descr="mso39E73"/>
          <p:cNvPicPr/>
          <p:nvPr/>
        </p:nvPicPr>
        <p:blipFill>
          <a:blip r:embed="rId1"/>
          <a:srcRect l="11245" t="33140" r="18007" b="34282"/>
          <a:stretch/>
        </p:blipFill>
        <p:spPr>
          <a:xfrm>
            <a:off x="468360" y="404640"/>
            <a:ext cx="7632720" cy="4965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Picture 2"/>
          <p:cNvPicPr/>
          <p:nvPr/>
        </p:nvPicPr>
        <p:blipFill>
          <a:blip r:embed="rId1"/>
          <a:stretch/>
        </p:blipFill>
        <p:spPr>
          <a:xfrm>
            <a:off x="755640" y="404640"/>
            <a:ext cx="7699320" cy="561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Picture 2" descr="E110E3DF"/>
          <p:cNvPicPr/>
          <p:nvPr/>
        </p:nvPicPr>
        <p:blipFill>
          <a:blip r:embed="rId1"/>
          <a:srcRect l="11000" t="59812" r="12032" b="5409"/>
          <a:stretch/>
        </p:blipFill>
        <p:spPr>
          <a:xfrm>
            <a:off x="395280" y="333360"/>
            <a:ext cx="8280360" cy="5176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CFC4F8-A37E-48C4-B9C7-C38AE19FA852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2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3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4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6.2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Ch6 (page 52)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45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6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7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8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9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50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F7879F-FA6D-43F5-9A5F-EA4B4C3B378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5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754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5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56" name="Text Box 7"/>
          <p:cNvSpPr/>
          <p:nvPr/>
        </p:nvSpPr>
        <p:spPr>
          <a:xfrm>
            <a:off x="874800" y="2355840"/>
            <a:ext cx="8116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 house 4 years ago is valued at £50 000.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          Calculate it’s value if it has increased by 5%.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57" name="Text Box 8"/>
          <p:cNvSpPr/>
          <p:nvPr/>
        </p:nvSpPr>
        <p:spPr>
          <a:xfrm>
            <a:off x="896400" y="3581280"/>
            <a:ext cx="729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Calculate 3.36 x 70 to 2 significant figures.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58" name="Picture 1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9" name="Text Box 8"/>
          <p:cNvSpPr/>
          <p:nvPr/>
        </p:nvSpPr>
        <p:spPr>
          <a:xfrm>
            <a:off x="879480" y="4483080"/>
            <a:ext cx="650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Q3.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Write down the 3 ways of factorising.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60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FB3631-F0FD-4F03-A052-16045415E212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6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63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4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65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6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67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68" name="Text Box 7"/>
          <p:cNvSpPr/>
          <p:nvPr/>
        </p:nvSpPr>
        <p:spPr>
          <a:xfrm>
            <a:off x="5057640" y="3898800"/>
            <a:ext cx="408636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Know how to find y-intercept using substitution . Be able to write down straight line equation in y = mx + c format.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69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0" name="Rectangle 9"/>
          <p:cNvSpPr/>
          <p:nvPr/>
        </p:nvSpPr>
        <p:spPr>
          <a:xfrm>
            <a:off x="977760" y="30052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to find the equation of a straight line given any two points.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1" name="Text Box 10"/>
          <p:cNvSpPr/>
          <p:nvPr/>
        </p:nvSpPr>
        <p:spPr>
          <a:xfrm>
            <a:off x="5057640" y="3005280"/>
            <a:ext cx="4086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Know how to calculate the gradient using formula.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1937880" y="55224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2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773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3" dur="indefinite" restart="never" nodeType="tmRoot">
          <p:childTnLst>
            <p:seq>
              <p:cTn id="434" dur="indefinite" nodeType="mainSeq">
                <p:childTnLst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9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4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9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8AED1E2-F734-45AA-AA77-B7A23796DDB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7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499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0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01" name="Picture 10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2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3" name="Text Box 7"/>
          <p:cNvSpPr/>
          <p:nvPr/>
        </p:nvSpPr>
        <p:spPr>
          <a:xfrm>
            <a:off x="1162800" y="2031840"/>
            <a:ext cx="7815240" cy="19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In pairs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“Explain the rules for fractions”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Date Placeholder 3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F46F45-41AF-4F69-A3F8-369E2F521884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5" name="Footer Placeholder 4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0866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of a Straight Line</a:t>
            </a:r>
            <a:endParaRPr lang="en-US" sz="32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777" name="Rectangle 4"/>
          <p:cNvSpPr/>
          <p:nvPr/>
        </p:nvSpPr>
        <p:spPr>
          <a:xfrm>
            <a:off x="875160" y="1960560"/>
            <a:ext cx="8068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To find the equation of a straight line  we need to know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8" name="Rectangle 5"/>
          <p:cNvSpPr/>
          <p:nvPr/>
        </p:nvSpPr>
        <p:spPr>
          <a:xfrm>
            <a:off x="2243520" y="2444760"/>
            <a:ext cx="5231520" cy="39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points that lie on the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x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y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and ( x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y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OR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4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and a point on the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and </a:t>
            </a:r>
            <a:r>
              <a:rPr lang="en-GB" sz="2400" b="0" u="none" strike="noStrike">
                <a:solidFill>
                  <a:srgbClr val="FFFBF7"/>
                </a:solidFill>
                <a:effectLst/>
                <a:uFillTx/>
                <a:latin typeface="Comic Sans MS"/>
              </a:rPr>
              <a:t>(a,b)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9" name="Text Box 24"/>
          <p:cNvSpPr/>
          <p:nvPr/>
        </p:nvSpPr>
        <p:spPr>
          <a:xfrm>
            <a:off x="3534120" y="1195560"/>
            <a:ext cx="25088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</a:t>
            </a:r>
            <a:r>
              <a:rPr lang="en-GB" sz="4000" b="0" u="none" strike="noStrike">
                <a:solidFill>
                  <a:srgbClr val="00FF00"/>
                </a:solidFill>
                <a:effectLst/>
                <a:uFillTx/>
                <a:latin typeface="Comic Sans MS"/>
              </a:rPr>
              <a:t>c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80" name="Picture 667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1" name="Text Box 66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82" name="Picture 669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3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84" name="Cloud 11"/>
          <p:cNvSpPr/>
          <p:nvPr/>
        </p:nvSpPr>
        <p:spPr>
          <a:xfrm>
            <a:off x="5740560" y="5397480"/>
            <a:ext cx="3073320" cy="1308240"/>
          </a:xfrm>
          <a:custGeom>
            <a:avLst/>
            <a:gdLst>
              <a:gd name="textAreaLeft" fmla="*/ 423360 w 3073320"/>
              <a:gd name="textAreaRight" fmla="*/ 2431440 w 3073320"/>
              <a:gd name="textAreaTop" fmla="*/ 197280 h 1308240"/>
              <a:gd name="textAreaBottom" fmla="*/ 1050120 h 1308240"/>
              <a:gd name="GluePoint1X" fmla="*/ 3070839 w 43200"/>
              <a:gd name="GluePoint1Y" fmla="*/ 654050 h 43200"/>
              <a:gd name="GluePoint2X" fmla="*/ 1536700 w 43200"/>
              <a:gd name="GluePoint2Y" fmla="*/ 1306707 h 43200"/>
              <a:gd name="GluePoint3X" fmla="*/ 9533 w 43200"/>
              <a:gd name="GluePoint3Y" fmla="*/ 654050 h 43200"/>
              <a:gd name="GluePoint4X" fmla="*/ 1536700 w 43200"/>
              <a:gd name="GluePoint4Y" fmla="*/ 7479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We will look at this later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450" dur="indefinite" restart="never" nodeType="tmRoot">
          <p:childTnLst>
            <p:seq>
              <p:cTn id="451" dur="indefinite" nodeType="mainSeq">
                <p:childTnLst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6" dur="8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57" dur="8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8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Picture 470" descr="Grid.png"/>
          <p:cNvPicPr/>
          <p:nvPr/>
        </p:nvPicPr>
        <p:blipFill>
          <a:blip r:embed="rId1"/>
          <a:srcRect l="0" t="0" r="0" b="40794"/>
          <a:stretch/>
        </p:blipFill>
        <p:spPr>
          <a:xfrm>
            <a:off x="3657600" y="896760"/>
            <a:ext cx="5460840" cy="310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6" name="Date Placeholder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862C9F-7E7F-4AA0-BD7A-18D00543B187}" type="datetime5"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11 Jul 2026</a:t>
            </a:fld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87" name="Text Box 428"/>
          <p:cNvSpPr/>
          <p:nvPr/>
        </p:nvSpPr>
        <p:spPr>
          <a:xfrm>
            <a:off x="3473280" y="3467160"/>
            <a:ext cx="387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-10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88" name="Text Box 430"/>
          <p:cNvSpPr/>
          <p:nvPr/>
        </p:nvSpPr>
        <p:spPr>
          <a:xfrm>
            <a:off x="6045120" y="527040"/>
            <a:ext cx="324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89" name="Line 460"/>
          <p:cNvSpPr/>
          <p:nvPr/>
        </p:nvSpPr>
        <p:spPr>
          <a:xfrm flipH="1" flipV="1">
            <a:off x="4686120" y="1752120"/>
            <a:ext cx="990360" cy="1003320"/>
          </a:xfrm>
          <a:prstGeom prst="line">
            <a:avLst/>
          </a:prstGeom>
          <a:ln w="1908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0" name="Line 494"/>
          <p:cNvSpPr/>
          <p:nvPr/>
        </p:nvSpPr>
        <p:spPr>
          <a:xfrm flipH="1">
            <a:off x="7175160" y="2260440"/>
            <a:ext cx="1003320" cy="1003320"/>
          </a:xfrm>
          <a:prstGeom prst="line">
            <a:avLst/>
          </a:prstGeom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1" name="Text Box 523"/>
          <p:cNvSpPr/>
          <p:nvPr/>
        </p:nvSpPr>
        <p:spPr>
          <a:xfrm>
            <a:off x="0" y="38160"/>
            <a:ext cx="8813880" cy="398880"/>
          </a:xfrm>
          <a:prstGeom prst="rect">
            <a:avLst/>
          </a:prstGeom>
          <a:solidFill>
            <a:srgbClr val="0000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99"/>
                </a:solidFill>
                <a:effectLst/>
                <a:uFillTx/>
                <a:latin typeface="Comic Sans MS"/>
              </a:rPr>
              <a:t>Find the equations of the straight lines below given the coordinates.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2" name="Oval 537"/>
          <p:cNvSpPr/>
          <p:nvPr/>
        </p:nvSpPr>
        <p:spPr>
          <a:xfrm>
            <a:off x="4610160" y="1676520"/>
            <a:ext cx="152280" cy="152280"/>
          </a:xfrm>
          <a:prstGeom prst="ellipse">
            <a:avLst/>
          </a:prstGeom>
          <a:solidFill>
            <a:srgbClr val="00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3" name="Oval 539"/>
          <p:cNvSpPr/>
          <p:nvPr/>
        </p:nvSpPr>
        <p:spPr>
          <a:xfrm>
            <a:off x="5600880" y="2679840"/>
            <a:ext cx="152280" cy="152280"/>
          </a:xfrm>
          <a:prstGeom prst="ellipse">
            <a:avLst/>
          </a:prstGeom>
          <a:solidFill>
            <a:srgbClr val="00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4" name="Oval 543"/>
          <p:cNvSpPr/>
          <p:nvPr/>
        </p:nvSpPr>
        <p:spPr>
          <a:xfrm>
            <a:off x="7099200" y="3187800"/>
            <a:ext cx="152640" cy="152280"/>
          </a:xfrm>
          <a:prstGeom prst="ellipse">
            <a:avLst/>
          </a:prstGeom>
          <a:solidFill>
            <a:srgbClr val="00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5" name="Oval 544"/>
          <p:cNvSpPr/>
          <p:nvPr/>
        </p:nvSpPr>
        <p:spPr>
          <a:xfrm>
            <a:off x="8089920" y="2158920"/>
            <a:ext cx="152280" cy="152640"/>
          </a:xfrm>
          <a:prstGeom prst="ellipse">
            <a:avLst/>
          </a:prstGeom>
          <a:solidFill>
            <a:srgbClr val="000000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796" name="Object 466"/>
          <p:cNvGraphicFramePr/>
          <p:nvPr/>
        </p:nvGraphicFramePr>
        <p:xfrm>
          <a:off x="1009800" y="1054080"/>
          <a:ext cx="1490400" cy="927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97" name="Object 46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09800" y="1054080"/>
                    <a:ext cx="1490400" cy="92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8" name="TextBox 466"/>
          <p:cNvSpPr/>
          <p:nvPr/>
        </p:nvSpPr>
        <p:spPr>
          <a:xfrm>
            <a:off x="-28440" y="609480"/>
            <a:ext cx="216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(4,1) and (8,5)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9" name="TextBox 468"/>
          <p:cNvSpPr/>
          <p:nvPr/>
        </p:nvSpPr>
        <p:spPr>
          <a:xfrm>
            <a:off x="6120" y="1287360"/>
            <a:ext cx="894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800" name="Object 467"/>
          <p:cNvGraphicFramePr/>
          <p:nvPr/>
        </p:nvGraphicFramePr>
        <p:xfrm>
          <a:off x="1038240" y="1998720"/>
          <a:ext cx="1258920" cy="7938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01" name="Object 467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1038240" y="1998720"/>
                    <a:ext cx="1258920" cy="79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2" name="TextBox 471"/>
          <p:cNvSpPr/>
          <p:nvPr/>
        </p:nvSpPr>
        <p:spPr>
          <a:xfrm>
            <a:off x="9720" y="3060720"/>
            <a:ext cx="2093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Sub (4,1) into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mx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3" name="TextBox 474"/>
          <p:cNvSpPr/>
          <p:nvPr/>
        </p:nvSpPr>
        <p:spPr>
          <a:xfrm>
            <a:off x="792000" y="2832120"/>
            <a:ext cx="587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   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4" name="TextBox 476"/>
          <p:cNvSpPr/>
          <p:nvPr/>
        </p:nvSpPr>
        <p:spPr>
          <a:xfrm>
            <a:off x="6840" y="3936960"/>
            <a:ext cx="156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 = 1</a:t>
            </a: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5" name="TextBox 477"/>
          <p:cNvSpPr/>
          <p:nvPr/>
        </p:nvSpPr>
        <p:spPr>
          <a:xfrm>
            <a:off x="-12600" y="4343400"/>
            <a:ext cx="1384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1 - 4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6" name="TextBox 478"/>
          <p:cNvSpPr/>
          <p:nvPr/>
        </p:nvSpPr>
        <p:spPr>
          <a:xfrm>
            <a:off x="5400" y="4749840"/>
            <a:ext cx="987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-3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7" name="TextBox 479"/>
          <p:cNvSpPr/>
          <p:nvPr/>
        </p:nvSpPr>
        <p:spPr>
          <a:xfrm>
            <a:off x="6120" y="5334120"/>
            <a:ext cx="1261080" cy="45972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 = x -3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808" name="Object 468"/>
          <p:cNvGraphicFramePr/>
          <p:nvPr/>
        </p:nvGraphicFramePr>
        <p:xfrm>
          <a:off x="2179800" y="1998720"/>
          <a:ext cx="960120" cy="7938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09" name="Object 468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179800" y="1998720"/>
                    <a:ext cx="960120" cy="79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0" name="Object 469"/>
          <p:cNvGraphicFramePr/>
          <p:nvPr/>
        </p:nvGraphicFramePr>
        <p:xfrm>
          <a:off x="2517840" y="4579920"/>
          <a:ext cx="1490760" cy="9270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11" name="Object 469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517840" y="4579920"/>
                    <a:ext cx="1490760" cy="92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2" name="TextBox 482"/>
          <p:cNvSpPr/>
          <p:nvPr/>
        </p:nvSpPr>
        <p:spPr>
          <a:xfrm>
            <a:off x="2572920" y="4148280"/>
            <a:ext cx="2470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(-6,7) and (-2,3)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813" name="Object 470"/>
          <p:cNvGraphicFramePr/>
          <p:nvPr/>
        </p:nvGraphicFramePr>
        <p:xfrm>
          <a:off x="2481120" y="5446800"/>
          <a:ext cx="1922760" cy="8269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14" name="Object 470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481120" y="5446800"/>
                    <a:ext cx="1922760" cy="82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5" name="TextBox 485"/>
          <p:cNvSpPr/>
          <p:nvPr/>
        </p:nvSpPr>
        <p:spPr>
          <a:xfrm>
            <a:off x="5334120" y="4173480"/>
            <a:ext cx="382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Sub (-2,3) into y = mx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6" name="TextBox 486"/>
          <p:cNvSpPr/>
          <p:nvPr/>
        </p:nvSpPr>
        <p:spPr>
          <a:xfrm>
            <a:off x="6249960" y="3957480"/>
            <a:ext cx="587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x   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7" name="TextBox 488"/>
          <p:cNvSpPr/>
          <p:nvPr/>
        </p:nvSpPr>
        <p:spPr>
          <a:xfrm>
            <a:off x="6156360" y="5253120"/>
            <a:ext cx="1384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3 - 2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8" name="TextBox 489"/>
          <p:cNvSpPr/>
          <p:nvPr/>
        </p:nvSpPr>
        <p:spPr>
          <a:xfrm>
            <a:off x="6173280" y="5659560"/>
            <a:ext cx="81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9" name="TextBox 490"/>
          <p:cNvSpPr/>
          <p:nvPr/>
        </p:nvSpPr>
        <p:spPr>
          <a:xfrm>
            <a:off x="6175080" y="6243480"/>
            <a:ext cx="1449720" cy="45972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y = -x + 1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820" name="Object 471"/>
          <p:cNvGraphicFramePr/>
          <p:nvPr/>
        </p:nvGraphicFramePr>
        <p:xfrm>
          <a:off x="4381560" y="5462640"/>
          <a:ext cx="1325520" cy="79380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21" name="Object 471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4381560" y="5462640"/>
                    <a:ext cx="1325520" cy="79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2" name="Object 472"/>
          <p:cNvGraphicFramePr/>
          <p:nvPr/>
        </p:nvGraphicFramePr>
        <p:xfrm>
          <a:off x="6191280" y="4718160"/>
          <a:ext cx="2154240" cy="4316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23" name="Object 472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6191280" y="4718160"/>
                    <a:ext cx="2154240" cy="43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4" name="Rounded Rectangle 33">
            <a:hlinkClick r:id="rId16"/>
          </p:cNvPr>
          <p:cNvSpPr/>
          <p:nvPr/>
        </p:nvSpPr>
        <p:spPr>
          <a:xfrm>
            <a:off x="7848720" y="5753160"/>
            <a:ext cx="1143000" cy="482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560">
            <a:solidFill>
              <a:srgbClr val="89A4A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med">
    <p:blinds dir="horz"/>
  </p:transition>
  <p:timing>
    <p:tnLst>
      <p:par>
        <p:cTn id="459" dur="indefinite" restart="never" nodeType="tmRoot">
          <p:childTnLst>
            <p:seq>
              <p:cTn id="460" dur="indefinite" nodeType="mainSeq">
                <p:childTnLst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65" dur="8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66" dur="8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8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72" dur="8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73" dur="8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8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40"/>
                            </p:stCondLst>
                            <p:childTnLst>
                              <p:par>
                                <p:cTn id="476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8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3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8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93" dur="8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94" dur="8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8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00" dur="8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01" dur="8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2" dur="8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07" dur="8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08" dur="8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9" dur="8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4" dur="8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15" dur="8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8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1" dur="8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2" dur="8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3" dur="8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8" dur="8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9" dur="8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0" dur="8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35" dur="8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6" dur="8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8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7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57" dur="8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58" dur="8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8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4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69" dur="8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0" dur="8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8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76" dur="8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7" dur="8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8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83" dur="8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84" dur="8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5" dur="8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90" dur="8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91" dur="8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2" dur="8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Text Box 146"/>
          <p:cNvSpPr/>
          <p:nvPr/>
        </p:nvSpPr>
        <p:spPr>
          <a:xfrm>
            <a:off x="826920" y="1967040"/>
            <a:ext cx="8177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equation of the straight line passing through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points (4, 4) and (8,24).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6" name="Text Box 164"/>
          <p:cNvSpPr/>
          <p:nvPr/>
        </p:nvSpPr>
        <p:spPr>
          <a:xfrm>
            <a:off x="974520" y="3035160"/>
            <a:ext cx="134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Solution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827" name="Object 2"/>
          <p:cNvGraphicFramePr/>
          <p:nvPr/>
        </p:nvGraphicFramePr>
        <p:xfrm>
          <a:off x="2585880" y="3200400"/>
          <a:ext cx="3651480" cy="77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2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85880" y="3200400"/>
                    <a:ext cx="3651480" cy="771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969696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29" name="Text Box 170"/>
          <p:cNvSpPr/>
          <p:nvPr/>
        </p:nvSpPr>
        <p:spPr>
          <a:xfrm>
            <a:off x="3362760" y="1195560"/>
            <a:ext cx="25088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</a:t>
            </a:r>
            <a:r>
              <a:rPr lang="en-GB" sz="4000" b="0" u="none" strike="noStrike">
                <a:solidFill>
                  <a:srgbClr val="00FF00"/>
                </a:solidFill>
                <a:effectLst/>
                <a:uFillTx/>
                <a:latin typeface="Comic Sans MS"/>
              </a:rPr>
              <a:t>c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30" name="Picture 667" descr="scottishflag"/>
          <p:cNvPicPr/>
          <p:nvPr/>
        </p:nvPicPr>
        <p:blipFill>
          <a:blip r:embed="rId3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1" name="Text Box 66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32" name="Picture 669" descr="Office Objects 0572"/>
          <p:cNvPicPr/>
          <p:nvPr/>
        </p:nvPicPr>
        <p:blipFill>
          <a:blip r:embed="rId4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3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4" name="Rectangle 2"/>
          <p:cNvSpPr/>
          <p:nvPr/>
        </p:nvSpPr>
        <p:spPr>
          <a:xfrm>
            <a:off x="1251000" y="647640"/>
            <a:ext cx="667368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marL="343080" indent="-343080"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of a Straight Line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5" name="TextBox 42"/>
          <p:cNvSpPr/>
          <p:nvPr/>
        </p:nvSpPr>
        <p:spPr>
          <a:xfrm>
            <a:off x="1212480" y="4280040"/>
            <a:ext cx="65077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the point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(4,4)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the gradient m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sub into straight line equation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6" name="TextBox 43"/>
          <p:cNvSpPr/>
          <p:nvPr/>
        </p:nvSpPr>
        <p:spPr>
          <a:xfrm>
            <a:off x="3610440" y="5370480"/>
            <a:ext cx="185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 = 5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7" name="TextBox 44"/>
          <p:cNvSpPr/>
          <p:nvPr/>
        </p:nvSpPr>
        <p:spPr>
          <a:xfrm>
            <a:off x="6242760" y="5370480"/>
            <a:ext cx="2330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= 4 - 20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8" name="TextBox 45"/>
          <p:cNvSpPr/>
          <p:nvPr/>
        </p:nvSpPr>
        <p:spPr>
          <a:xfrm>
            <a:off x="2334240" y="6197760"/>
            <a:ext cx="15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9" name="Rectangle 46"/>
          <p:cNvSpPr/>
          <p:nvPr/>
        </p:nvSpPr>
        <p:spPr>
          <a:xfrm>
            <a:off x="3925440" y="6203880"/>
            <a:ext cx="1675440" cy="459720"/>
          </a:xfrm>
          <a:prstGeom prst="rect">
            <a:avLst/>
          </a:prstGeom>
          <a:solidFill>
            <a:srgbClr val="757575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5x - 16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40" name="Rectangle 47"/>
          <p:cNvSpPr/>
          <p:nvPr/>
        </p:nvSpPr>
        <p:spPr>
          <a:xfrm>
            <a:off x="1258200" y="5370480"/>
            <a:ext cx="1578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mx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41" name="TextBox 48"/>
          <p:cNvSpPr/>
          <p:nvPr/>
        </p:nvSpPr>
        <p:spPr>
          <a:xfrm>
            <a:off x="2980800" y="5370480"/>
            <a:ext cx="48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42" name="TextBox 49"/>
          <p:cNvSpPr/>
          <p:nvPr/>
        </p:nvSpPr>
        <p:spPr>
          <a:xfrm>
            <a:off x="5611320" y="5370480"/>
            <a:ext cx="48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593" dur="indefinite" restart="never" nodeType="tmRoot">
          <p:childTnLst>
            <p:seq>
              <p:cTn id="594" dur="indefinite" nodeType="mainSeq">
                <p:childTnLst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99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00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1" dur="8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6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11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2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3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18" dur="8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9" dur="8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8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25" dur="8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26" dur="8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7" dur="8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32" dur="8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33" dur="8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4" dur="8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39" dur="8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40" dur="8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1" dur="8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46" dur="8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47" dur="8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8" dur="8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3" dur="8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4" dur="8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8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60" dur="8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61" dur="8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8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812F940-B48F-48D0-AD93-B31997E10D5D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44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45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46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6.3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Ch6 (page 54)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47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8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9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0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1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2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5CE6A6-0B89-421B-ACA0-FFD0D1EEC777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4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856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7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8" name="Text Box 6"/>
          <p:cNvSpPr/>
          <p:nvPr/>
        </p:nvSpPr>
        <p:spPr>
          <a:xfrm>
            <a:off x="1083960" y="2139840"/>
            <a:ext cx="6784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The points ( 1, 4) and (3, 11) lie on a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Find the gradient of the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9" name="Text Box 9"/>
          <p:cNvSpPr/>
          <p:nvPr/>
        </p:nvSpPr>
        <p:spPr>
          <a:xfrm>
            <a:off x="1056600" y="3540240"/>
            <a:ext cx="8410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Are the two lines parallel. Explain your answer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60" name="Picture 10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1" name="Text Box 13"/>
          <p:cNvSpPr/>
          <p:nvPr/>
        </p:nvSpPr>
        <p:spPr>
          <a:xfrm>
            <a:off x="3325680" y="4199040"/>
            <a:ext cx="378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x + 2    and  y = 2x + 2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62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D5BF2C-9E76-490C-9BBB-E9BCD9536464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64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65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6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67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8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69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0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1" name="Rectangle 9"/>
          <p:cNvSpPr/>
          <p:nvPr/>
        </p:nvSpPr>
        <p:spPr>
          <a:xfrm>
            <a:off x="977760" y="30052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to model real life situations using straight line theory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2" name="Text Box 10"/>
          <p:cNvSpPr/>
          <p:nvPr/>
        </p:nvSpPr>
        <p:spPr>
          <a:xfrm>
            <a:off x="5057640" y="3005280"/>
            <a:ext cx="40863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Be able to work out gradient and y intercept using a graph.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1937880" y="74268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Modelling Using Straight Line Equation</a:t>
            </a:r>
            <a:endParaRPr lang="en-US" sz="36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874" name="Text Box 13"/>
          <p:cNvSpPr/>
          <p:nvPr/>
        </p:nvSpPr>
        <p:spPr>
          <a:xfrm>
            <a:off x="5070600" y="4284720"/>
            <a:ext cx="4073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Form an equation for any straight line graph.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5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3" dur="indefinite" restart="never" nodeType="tmRoot">
          <p:childTnLst>
            <p:seq>
              <p:cTn id="664" dur="indefinite" nodeType="mainSeq">
                <p:childTnLst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69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4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9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ext Box 146"/>
          <p:cNvSpPr/>
          <p:nvPr/>
        </p:nvSpPr>
        <p:spPr>
          <a:xfrm>
            <a:off x="787320" y="1967040"/>
            <a:ext cx="8458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LINEAR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equation can and is usually written in the form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7" name="Text Box 164"/>
          <p:cNvSpPr/>
          <p:nvPr/>
        </p:nvSpPr>
        <p:spPr>
          <a:xfrm>
            <a:off x="993960" y="3441600"/>
            <a:ext cx="49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Note : Other letters can be used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8" name="Text Box 170"/>
          <p:cNvSpPr/>
          <p:nvPr/>
        </p:nvSpPr>
        <p:spPr>
          <a:xfrm>
            <a:off x="3413520" y="2503440"/>
            <a:ext cx="25088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</a:t>
            </a:r>
            <a:r>
              <a:rPr lang="en-GB" sz="4000" b="0" u="none" strike="noStrike">
                <a:solidFill>
                  <a:srgbClr val="00FF00"/>
                </a:solidFill>
                <a:effectLst/>
                <a:uFillTx/>
                <a:latin typeface="Comic Sans MS"/>
              </a:rPr>
              <a:t>c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79" name="Picture 667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0" name="Text Box 66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81" name="Picture 669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2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83" name="Rectangle 2"/>
          <p:cNvSpPr/>
          <p:nvPr/>
        </p:nvSpPr>
        <p:spPr>
          <a:xfrm>
            <a:off x="1251000" y="647640"/>
            <a:ext cx="667368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marL="343080" indent="-343080"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Real – Life Straight Line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84" name="TextBox 42"/>
          <p:cNvSpPr/>
          <p:nvPr/>
        </p:nvSpPr>
        <p:spPr>
          <a:xfrm>
            <a:off x="972000" y="4280040"/>
            <a:ext cx="583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following equations are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NOT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linear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85" name="Rectangle 47"/>
          <p:cNvSpPr/>
          <p:nvPr/>
        </p:nvSpPr>
        <p:spPr>
          <a:xfrm>
            <a:off x="6860520" y="4278240"/>
            <a:ext cx="1686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mx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86" name="Text Box 170"/>
          <p:cNvSpPr/>
          <p:nvPr/>
        </p:nvSpPr>
        <p:spPr>
          <a:xfrm>
            <a:off x="5990040" y="3290760"/>
            <a:ext cx="22993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 =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 </a:t>
            </a:r>
            <a:r>
              <a:rPr lang="en-GB" sz="4000" b="0" u="none" strike="noStrike">
                <a:solidFill>
                  <a:srgbClr val="00FF00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87" name="Rectangle 20"/>
          <p:cNvSpPr/>
          <p:nvPr/>
        </p:nvSpPr>
        <p:spPr>
          <a:xfrm>
            <a:off x="6828120" y="4799160"/>
            <a:ext cx="156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 = ut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88" name="Cloud 21"/>
          <p:cNvSpPr/>
          <p:nvPr/>
        </p:nvSpPr>
        <p:spPr>
          <a:xfrm>
            <a:off x="4521240" y="4699080"/>
            <a:ext cx="2311200" cy="1168200"/>
          </a:xfrm>
          <a:custGeom>
            <a:avLst/>
            <a:gdLst>
              <a:gd name="textAreaLeft" fmla="*/ 318240 w 2311200"/>
              <a:gd name="textAreaRight" fmla="*/ 1828440 w 2311200"/>
              <a:gd name="textAreaTop" fmla="*/ 176400 h 1168200"/>
              <a:gd name="textAreaBottom" fmla="*/ 937800 h 1168200"/>
              <a:gd name="GluePoint1X" fmla="*/ 2309474 w 43200"/>
              <a:gd name="GluePoint1Y" fmla="*/ 584200 h 43200"/>
              <a:gd name="GluePoint2X" fmla="*/ 1155700 w 43200"/>
              <a:gd name="GluePoint2Y" fmla="*/ 1167156 h 43200"/>
              <a:gd name="GluePoint3X" fmla="*/ 7170 w 43200"/>
              <a:gd name="GluePoint3Y" fmla="*/ 584200 h 43200"/>
              <a:gd name="GluePoint4X" fmla="*/ 1155700 w 43200"/>
              <a:gd name="GluePoint4Y" fmla="*/ 6680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1A2C"/>
                </a:solidFill>
                <a:effectLst/>
                <a:uFillTx/>
                <a:latin typeface="Comic Sans MS"/>
              </a:rPr>
              <a:t>Why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89" name="TextBox 22"/>
          <p:cNvSpPr/>
          <p:nvPr/>
        </p:nvSpPr>
        <p:spPr>
          <a:xfrm>
            <a:off x="3120480" y="5867280"/>
            <a:ext cx="507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Not allowed powers greater than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90" name="Oval 23"/>
          <p:cNvSpPr/>
          <p:nvPr/>
        </p:nvSpPr>
        <p:spPr>
          <a:xfrm>
            <a:off x="7772400" y="4280040"/>
            <a:ext cx="228600" cy="36828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91" name="Oval 24"/>
          <p:cNvSpPr/>
          <p:nvPr/>
        </p:nvSpPr>
        <p:spPr>
          <a:xfrm>
            <a:off x="7645320" y="4775040"/>
            <a:ext cx="228600" cy="36864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680" dur="indefinite" restart="never" nodeType="tmRoot">
          <p:childTnLst>
            <p:seq>
              <p:cTn id="681" dur="indefinite" nodeType="mainSeq">
                <p:childTnLst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86" dur="8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7" dur="8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8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80"/>
                            </p:stCondLst>
                            <p:childTnLst>
                              <p:par>
                                <p:cTn id="69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92" dur="8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93" dur="8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8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99" dur="8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00" dur="8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1" dur="8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1360"/>
                            </p:stCondLst>
                            <p:childTnLst>
                              <p:par>
                                <p:cTn id="70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05" dur="8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06" dur="8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7" dur="8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680"/>
                            </p:stCondLst>
                            <p:childTnLst>
                              <p:par>
                                <p:cTn id="70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1" dur="8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2" dur="8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8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8" dur="8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9" dur="8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8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5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6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7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0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1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32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37" dur="8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38" dur="8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9" dur="8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 Box 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93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4" name="Picture 6" descr="Office Objects 0572"/>
          <p:cNvPicPr/>
          <p:nvPr/>
        </p:nvPicPr>
        <p:blipFill>
          <a:blip r:embed="rId2"/>
          <a:stretch/>
        </p:blipFill>
        <p:spPr>
          <a:xfrm>
            <a:off x="7542360" y="2476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5" name="Rectangle 7"/>
          <p:cNvSpPr/>
          <p:nvPr/>
        </p:nvSpPr>
        <p:spPr>
          <a:xfrm>
            <a:off x="2009880" y="584280"/>
            <a:ext cx="55036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Real-Life Straight Line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96" name="Rectangle 12"/>
          <p:cNvSpPr/>
          <p:nvPr/>
        </p:nvSpPr>
        <p:spPr>
          <a:xfrm>
            <a:off x="23760" y="16606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97" name="Rectangle 13"/>
          <p:cNvSpPr/>
          <p:nvPr/>
        </p:nvSpPr>
        <p:spPr>
          <a:xfrm>
            <a:off x="23760" y="16606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98" name="Rectangle 14"/>
          <p:cNvSpPr/>
          <p:nvPr/>
        </p:nvSpPr>
        <p:spPr>
          <a:xfrm>
            <a:off x="23760" y="16606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99" name="Rectangle 15"/>
          <p:cNvSpPr/>
          <p:nvPr/>
        </p:nvSpPr>
        <p:spPr>
          <a:xfrm>
            <a:off x="23760" y="16606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900" name=""/>
          <p:cNvGraphicFramePr/>
          <p:nvPr/>
        </p:nvGraphicFramePr>
        <p:xfrm>
          <a:off x="5884920" y="2308320"/>
          <a:ext cx="2162160" cy="3444840"/>
        </p:xfrm>
        <a:graphic>
          <a:graphicData uri="http://schemas.openxmlformats.org/drawingml/2006/table">
            <a:tbl>
              <a:tblPr/>
              <a:tblGrid>
                <a:gridCol w="541440"/>
                <a:gridCol w="539640"/>
                <a:gridCol w="541440"/>
                <a:gridCol w="539640"/>
              </a:tblGrid>
              <a:tr h="57456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</a:tr>
              <a:tr h="57312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</a:tr>
              <a:tr h="57456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</a:tr>
              <a:tr h="57492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</a:tr>
              <a:tr h="57312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</a:tr>
              <a:tr h="57456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  <p:sp>
        <p:nvSpPr>
          <p:cNvPr id="901" name="Line 132"/>
          <p:cNvSpPr/>
          <p:nvPr/>
        </p:nvSpPr>
        <p:spPr>
          <a:xfrm flipV="1">
            <a:off x="5884920" y="1953720"/>
            <a:ext cx="0" cy="382932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02" name="Line 133"/>
          <p:cNvSpPr/>
          <p:nvPr/>
        </p:nvSpPr>
        <p:spPr>
          <a:xfrm>
            <a:off x="5891040" y="5756400"/>
            <a:ext cx="2562480" cy="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903" name="Group 201"/>
          <p:cNvGrpSpPr/>
          <p:nvPr/>
        </p:nvGrpSpPr>
        <p:grpSpPr>
          <a:xfrm>
            <a:off x="5635440" y="5756400"/>
            <a:ext cx="2070000" cy="368280"/>
            <a:chOff x="5635440" y="5756400"/>
            <a:chExt cx="2070000" cy="368280"/>
          </a:xfrm>
        </p:grpSpPr>
        <p:sp>
          <p:nvSpPr>
            <p:cNvPr id="904" name="Text Box 134"/>
            <p:cNvSpPr/>
            <p:nvPr/>
          </p:nvSpPr>
          <p:spPr>
            <a:xfrm>
              <a:off x="7385040" y="575640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5" name="Text Box 135"/>
            <p:cNvSpPr/>
            <p:nvPr/>
          </p:nvSpPr>
          <p:spPr>
            <a:xfrm>
              <a:off x="6291360" y="5756400"/>
              <a:ext cx="283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6" name="Text Box 136"/>
            <p:cNvSpPr/>
            <p:nvPr/>
          </p:nvSpPr>
          <p:spPr>
            <a:xfrm>
              <a:off x="5635440" y="575640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0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7" name="Text Box 137"/>
            <p:cNvSpPr/>
            <p:nvPr/>
          </p:nvSpPr>
          <p:spPr>
            <a:xfrm>
              <a:off x="6827760" y="575640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08" name="Group 202"/>
          <p:cNvGrpSpPr/>
          <p:nvPr/>
        </p:nvGrpSpPr>
        <p:grpSpPr>
          <a:xfrm>
            <a:off x="5635440" y="2149560"/>
            <a:ext cx="320400" cy="3224160"/>
            <a:chOff x="5635440" y="2149560"/>
            <a:chExt cx="320400" cy="3224160"/>
          </a:xfrm>
        </p:grpSpPr>
        <p:sp>
          <p:nvSpPr>
            <p:cNvPr id="909" name="Text Box 138"/>
            <p:cNvSpPr/>
            <p:nvPr/>
          </p:nvSpPr>
          <p:spPr>
            <a:xfrm>
              <a:off x="5635440" y="388152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3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10" name="Text Box 139"/>
            <p:cNvSpPr/>
            <p:nvPr/>
          </p:nvSpPr>
          <p:spPr>
            <a:xfrm>
              <a:off x="5672160" y="5005440"/>
              <a:ext cx="2836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11" name="Text Box 140"/>
            <p:cNvSpPr/>
            <p:nvPr/>
          </p:nvSpPr>
          <p:spPr>
            <a:xfrm>
              <a:off x="5635440" y="324324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12" name="Text Box 141"/>
            <p:cNvSpPr/>
            <p:nvPr/>
          </p:nvSpPr>
          <p:spPr>
            <a:xfrm>
              <a:off x="5635440" y="442440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2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13" name="Text Box 142"/>
            <p:cNvSpPr/>
            <p:nvPr/>
          </p:nvSpPr>
          <p:spPr>
            <a:xfrm>
              <a:off x="5635440" y="214956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6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14" name="Text Box 143"/>
            <p:cNvSpPr/>
            <p:nvPr/>
          </p:nvSpPr>
          <p:spPr>
            <a:xfrm>
              <a:off x="5635440" y="2712960"/>
              <a:ext cx="3204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5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15" name="Line 148"/>
          <p:cNvSpPr/>
          <p:nvPr/>
        </p:nvSpPr>
        <p:spPr>
          <a:xfrm flipV="1">
            <a:off x="5913360" y="2311200"/>
            <a:ext cx="1590840" cy="3400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6" name="Oval 145"/>
          <p:cNvSpPr/>
          <p:nvPr/>
        </p:nvSpPr>
        <p:spPr>
          <a:xfrm>
            <a:off x="6353280" y="4541760"/>
            <a:ext cx="12672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29520" rIns="90000" bIns="2952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7" name="Oval 146"/>
          <p:cNvSpPr/>
          <p:nvPr/>
        </p:nvSpPr>
        <p:spPr>
          <a:xfrm>
            <a:off x="6897600" y="3400560"/>
            <a:ext cx="127080" cy="1076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29880" rIns="90000" bIns="2988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8" name="Oval 147"/>
          <p:cNvSpPr/>
          <p:nvPr/>
        </p:nvSpPr>
        <p:spPr>
          <a:xfrm>
            <a:off x="7442280" y="2259000"/>
            <a:ext cx="12708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29520" rIns="90000" bIns="2952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9" name="Oval 144"/>
          <p:cNvSpPr/>
          <p:nvPr/>
        </p:nvSpPr>
        <p:spPr>
          <a:xfrm>
            <a:off x="5846760" y="5683320"/>
            <a:ext cx="127080" cy="1080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29520" rIns="90000" bIns="2952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920" name=""/>
          <p:cNvGraphicFramePr/>
          <p:nvPr/>
        </p:nvGraphicFramePr>
        <p:xfrm>
          <a:off x="965160" y="1955880"/>
          <a:ext cx="2067120" cy="1036440"/>
        </p:xfrm>
        <a:graphic>
          <a:graphicData uri="http://schemas.openxmlformats.org/drawingml/2006/table">
            <a:tbl>
              <a:tblPr/>
              <a:tblGrid>
                <a:gridCol w="415800"/>
                <a:gridCol w="411480"/>
                <a:gridCol w="412560"/>
                <a:gridCol w="411120"/>
                <a:gridCol w="416160"/>
              </a:tblGrid>
              <a:tr h="52092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h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0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1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2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3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0920"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P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0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2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4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t">
                      <a:noAutofit/>
                    </a:bodyPr>
                    <a:p>
                      <a: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6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21" name="Group 205"/>
          <p:cNvGrpSpPr/>
          <p:nvPr/>
        </p:nvGrpSpPr>
        <p:grpSpPr>
          <a:xfrm>
            <a:off x="1218240" y="3073320"/>
            <a:ext cx="690480" cy="583920"/>
            <a:chOff x="1218240" y="3073320"/>
            <a:chExt cx="690480" cy="583920"/>
          </a:xfrm>
        </p:grpSpPr>
        <p:sp>
          <p:nvSpPr>
            <p:cNvPr id="922" name="Text Box 191"/>
            <p:cNvSpPr/>
            <p:nvPr/>
          </p:nvSpPr>
          <p:spPr>
            <a:xfrm>
              <a:off x="1218240" y="3288960"/>
              <a:ext cx="6904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(0,0)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23" name="Line 195"/>
            <p:cNvSpPr/>
            <p:nvPr/>
          </p:nvSpPr>
          <p:spPr>
            <a:xfrm>
              <a:off x="1546200" y="3073320"/>
              <a:ext cx="0" cy="2664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24" name="Group 206"/>
          <p:cNvGrpSpPr/>
          <p:nvPr/>
        </p:nvGrpSpPr>
        <p:grpSpPr>
          <a:xfrm>
            <a:off x="1715400" y="3046320"/>
            <a:ext cx="653760" cy="933120"/>
            <a:chOff x="1715400" y="3046320"/>
            <a:chExt cx="653760" cy="933120"/>
          </a:xfrm>
        </p:grpSpPr>
        <p:sp>
          <p:nvSpPr>
            <p:cNvPr id="925" name="Text Box 192"/>
            <p:cNvSpPr/>
            <p:nvPr/>
          </p:nvSpPr>
          <p:spPr>
            <a:xfrm>
              <a:off x="1715400" y="3611160"/>
              <a:ext cx="6537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(1,2)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26" name="Line 196"/>
            <p:cNvSpPr/>
            <p:nvPr/>
          </p:nvSpPr>
          <p:spPr>
            <a:xfrm>
              <a:off x="1995480" y="3046320"/>
              <a:ext cx="0" cy="5713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27" name="Group 208"/>
          <p:cNvGrpSpPr/>
          <p:nvPr/>
        </p:nvGrpSpPr>
        <p:grpSpPr>
          <a:xfrm>
            <a:off x="2440440" y="3084480"/>
            <a:ext cx="690480" cy="920520"/>
            <a:chOff x="2440440" y="3084480"/>
            <a:chExt cx="690480" cy="920520"/>
          </a:xfrm>
        </p:grpSpPr>
        <p:sp>
          <p:nvSpPr>
            <p:cNvPr id="928" name="Text Box 194"/>
            <p:cNvSpPr/>
            <p:nvPr/>
          </p:nvSpPr>
          <p:spPr>
            <a:xfrm>
              <a:off x="2440440" y="3636720"/>
              <a:ext cx="6904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(3,6)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29" name="Line 198"/>
            <p:cNvSpPr/>
            <p:nvPr/>
          </p:nvSpPr>
          <p:spPr>
            <a:xfrm>
              <a:off x="2815920" y="3084480"/>
              <a:ext cx="0" cy="6001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930" name="Group 207"/>
          <p:cNvGrpSpPr/>
          <p:nvPr/>
        </p:nvGrpSpPr>
        <p:grpSpPr>
          <a:xfrm>
            <a:off x="2107440" y="3067200"/>
            <a:ext cx="690480" cy="571320"/>
            <a:chOff x="2107440" y="3067200"/>
            <a:chExt cx="690480" cy="571320"/>
          </a:xfrm>
        </p:grpSpPr>
        <p:sp>
          <p:nvSpPr>
            <p:cNvPr id="931" name="Text Box 193"/>
            <p:cNvSpPr/>
            <p:nvPr/>
          </p:nvSpPr>
          <p:spPr>
            <a:xfrm>
              <a:off x="2107440" y="3270240"/>
              <a:ext cx="6904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(2,4)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32" name="Line 199"/>
            <p:cNvSpPr/>
            <p:nvPr/>
          </p:nvSpPr>
          <p:spPr>
            <a:xfrm>
              <a:off x="2454120" y="3067200"/>
              <a:ext cx="9720" cy="2952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933" name="Text Box 203"/>
          <p:cNvSpPr/>
          <p:nvPr/>
        </p:nvSpPr>
        <p:spPr>
          <a:xfrm>
            <a:off x="5222520" y="209088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4" name="Text Box 204"/>
          <p:cNvSpPr/>
          <p:nvPr/>
        </p:nvSpPr>
        <p:spPr>
          <a:xfrm>
            <a:off x="8426160" y="5643720"/>
            <a:ext cx="385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5" name="Text Box 209"/>
          <p:cNvSpPr/>
          <p:nvPr/>
        </p:nvSpPr>
        <p:spPr>
          <a:xfrm>
            <a:off x="1144440" y="4264200"/>
            <a:ext cx="1560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 =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6" name="Text Box 4"/>
          <p:cNvSpPr/>
          <p:nvPr/>
        </p:nvSpPr>
        <p:spPr>
          <a:xfrm>
            <a:off x="195120" y="1486080"/>
            <a:ext cx="520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7" name="Cloud 48"/>
          <p:cNvSpPr/>
          <p:nvPr/>
        </p:nvSpPr>
        <p:spPr>
          <a:xfrm>
            <a:off x="0" y="279360"/>
            <a:ext cx="2984400" cy="1549440"/>
          </a:xfrm>
          <a:custGeom>
            <a:avLst/>
            <a:gdLst>
              <a:gd name="textAreaLeft" fmla="*/ 411120 w 2984400"/>
              <a:gd name="textAreaRight" fmla="*/ 2360880 w 2984400"/>
              <a:gd name="textAreaTop" fmla="*/ 234000 h 1549440"/>
              <a:gd name="textAreaBottom" fmla="*/ 1243800 h 1549440"/>
              <a:gd name="GluePoint1X" fmla="*/ 2982013 w 43200"/>
              <a:gd name="GluePoint1Y" fmla="*/ 774700 h 43200"/>
              <a:gd name="GluePoint2X" fmla="*/ 1492250 w 43200"/>
              <a:gd name="GluePoint2Y" fmla="*/ 1547750 h 43200"/>
              <a:gd name="GluePoint3X" fmla="*/ 9257 w 43200"/>
              <a:gd name="GluePoint3Y" fmla="*/ 774700 h 43200"/>
              <a:gd name="GluePoint4X" fmla="*/ 1492250 w 43200"/>
              <a:gd name="GluePoint4Y" fmla="*/ 8858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John earns £2 an hour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8" name="Cloud 49"/>
          <p:cNvSpPr/>
          <p:nvPr/>
        </p:nvSpPr>
        <p:spPr>
          <a:xfrm>
            <a:off x="0" y="279360"/>
            <a:ext cx="3873600" cy="1549440"/>
          </a:xfrm>
          <a:custGeom>
            <a:avLst/>
            <a:gdLst>
              <a:gd name="textAreaLeft" fmla="*/ 533880 w 3873600"/>
              <a:gd name="textAreaRight" fmla="*/ 3064320 w 3873600"/>
              <a:gd name="textAreaTop" fmla="*/ 234000 h 1549440"/>
              <a:gd name="textAreaBottom" fmla="*/ 1243800 h 1549440"/>
              <a:gd name="GluePoint1X" fmla="*/ 3870272 w 43200"/>
              <a:gd name="GluePoint1Y" fmla="*/ 774700 h 43200"/>
              <a:gd name="GluePoint2X" fmla="*/ 1936750 w 43200"/>
              <a:gd name="GluePoint2Y" fmla="*/ 1547750 h 43200"/>
              <a:gd name="GluePoint3X" fmla="*/ 12015 w 43200"/>
              <a:gd name="GluePoint3Y" fmla="*/ 774700 h 43200"/>
              <a:gd name="GluePoint4X" fmla="*/ 1936750 w 43200"/>
              <a:gd name="GluePoint4Y" fmla="*/ 8858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Using the table draw a graph of P against h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9" name="Cloud 51"/>
          <p:cNvSpPr/>
          <p:nvPr/>
        </p:nvSpPr>
        <p:spPr>
          <a:xfrm>
            <a:off x="4660920" y="622440"/>
            <a:ext cx="4635360" cy="1549440"/>
          </a:xfrm>
          <a:custGeom>
            <a:avLst/>
            <a:gdLst>
              <a:gd name="textAreaLeft" fmla="*/ 638640 w 4635360"/>
              <a:gd name="textAreaRight" fmla="*/ 3666960 w 4635360"/>
              <a:gd name="textAreaTop" fmla="*/ 234000 h 1549440"/>
              <a:gd name="textAreaBottom" fmla="*/ 1243800 h 1549440"/>
              <a:gd name="GluePoint1X" fmla="*/ 4631637 w 43200"/>
              <a:gd name="GluePoint1Y" fmla="*/ 774700 h 43200"/>
              <a:gd name="GluePoint2X" fmla="*/ 2317750 w 43200"/>
              <a:gd name="GluePoint2Y" fmla="*/ 1547750 h 43200"/>
              <a:gd name="GluePoint3X" fmla="*/ 14379 w 43200"/>
              <a:gd name="GluePoint3Y" fmla="*/ 774700 h 43200"/>
              <a:gd name="GluePoint4X" fmla="*/ 2317750 w 43200"/>
              <a:gd name="GluePoint4Y" fmla="*/ 8858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Write down a formula connecting P and h.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0" name="Cloud 52"/>
          <p:cNvSpPr/>
          <p:nvPr/>
        </p:nvSpPr>
        <p:spPr>
          <a:xfrm>
            <a:off x="4813200" y="774720"/>
            <a:ext cx="4635720" cy="1549440"/>
          </a:xfrm>
          <a:custGeom>
            <a:avLst/>
            <a:gdLst>
              <a:gd name="textAreaLeft" fmla="*/ 638640 w 4635720"/>
              <a:gd name="textAreaRight" fmla="*/ 3667320 w 4635720"/>
              <a:gd name="textAreaTop" fmla="*/ 234000 h 1549440"/>
              <a:gd name="textAreaBottom" fmla="*/ 1243800 h 1549440"/>
              <a:gd name="GluePoint1X" fmla="*/ 4631637 w 43200"/>
              <a:gd name="GluePoint1Y" fmla="*/ 774700 h 43200"/>
              <a:gd name="GluePoint2X" fmla="*/ 2317750 w 43200"/>
              <a:gd name="GluePoint2Y" fmla="*/ 1547750 h 43200"/>
              <a:gd name="GluePoint3X" fmla="*/ 14379 w 43200"/>
              <a:gd name="GluePoint3Y" fmla="*/ 774700 h 43200"/>
              <a:gd name="GluePoint4X" fmla="*/ 2317750 w 43200"/>
              <a:gd name="GluePoint4Y" fmla="*/ 8858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How much did he get paid for working 48 hours.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1" name="Cloud 50"/>
          <p:cNvSpPr/>
          <p:nvPr/>
        </p:nvSpPr>
        <p:spPr>
          <a:xfrm>
            <a:off x="0" y="330120"/>
            <a:ext cx="3873600" cy="1549440"/>
          </a:xfrm>
          <a:custGeom>
            <a:avLst/>
            <a:gdLst>
              <a:gd name="textAreaLeft" fmla="*/ 533880 w 3873600"/>
              <a:gd name="textAreaRight" fmla="*/ 3064320 w 3873600"/>
              <a:gd name="textAreaTop" fmla="*/ 234000 h 1549440"/>
              <a:gd name="textAreaBottom" fmla="*/ 1243800 h 1549440"/>
              <a:gd name="GluePoint1X" fmla="*/ 3870272 w 43200"/>
              <a:gd name="GluePoint1Y" fmla="*/ 774700 h 43200"/>
              <a:gd name="GluePoint2X" fmla="*/ 1936750 w 43200"/>
              <a:gd name="GluePoint2Y" fmla="*/ 1547750 h 43200"/>
              <a:gd name="GluePoint3X" fmla="*/ 12015 w 43200"/>
              <a:gd name="GluePoint3Y" fmla="*/ 774700 h 43200"/>
              <a:gd name="GluePoint4X" fmla="*/ 1936750 w 43200"/>
              <a:gd name="GluePoint4Y" fmla="*/ 8858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Find the gradient and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P- intercept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2" name="Text Box 209"/>
          <p:cNvSpPr/>
          <p:nvPr/>
        </p:nvSpPr>
        <p:spPr>
          <a:xfrm>
            <a:off x="1144440" y="4808520"/>
            <a:ext cx="1789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 =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48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3" name="Text Box 209"/>
          <p:cNvSpPr/>
          <p:nvPr/>
        </p:nvSpPr>
        <p:spPr>
          <a:xfrm>
            <a:off x="1144440" y="5356080"/>
            <a:ext cx="1789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 = £96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4" name="TextBox 55"/>
          <p:cNvSpPr/>
          <p:nvPr/>
        </p:nvSpPr>
        <p:spPr>
          <a:xfrm>
            <a:off x="4285080" y="2997360"/>
            <a:ext cx="1032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  =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5" name="TextBox 56"/>
          <p:cNvSpPr/>
          <p:nvPr/>
        </p:nvSpPr>
        <p:spPr>
          <a:xfrm>
            <a:off x="4373640" y="3505320"/>
            <a:ext cx="95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 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0" dur="indefinite" restart="never" nodeType="tmRoot">
          <p:childTnLst>
            <p:seq>
              <p:cTn id="741" dur="indefinite" nodeType="mainSeq">
                <p:childTnLst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46" dur="8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47" dur="8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8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53" dur="2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58" dur="2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63" dur="2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68" dur="2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3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4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75"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0" dur="2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5" dur="2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90" dur="2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00" dur="2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1" fill="hold">
                      <p:stCondLst>
                        <p:cond delay="indefinite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05" dur="2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26" dur="2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31" dur="8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32" dur="8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3" dur="8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38" dur="8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39" dur="8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0" dur="8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5" dur="8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46" dur="8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7" dur="8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2" dur="8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3" dur="8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8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9" dur="8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0" dur="8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1" dur="8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6" dur="8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7" dur="8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" dur="8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73" dur="8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4" dur="8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5" dur="8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80" dur="8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81" dur="8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8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extBox 566"/>
          <p:cNvSpPr/>
          <p:nvPr/>
        </p:nvSpPr>
        <p:spPr>
          <a:xfrm>
            <a:off x="1434600" y="139680"/>
            <a:ext cx="3026520" cy="459720"/>
          </a:xfrm>
          <a:prstGeom prst="rect">
            <a:avLst/>
          </a:prstGeom>
          <a:solidFill>
            <a:srgbClr val="CCCCCC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Modelling Real – life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947" name="Group 543"/>
          <p:cNvGrpSpPr/>
          <p:nvPr/>
        </p:nvGrpSpPr>
        <p:grpSpPr>
          <a:xfrm>
            <a:off x="5337000" y="1847880"/>
            <a:ext cx="3597480" cy="3583440"/>
            <a:chOff x="5337000" y="1847880"/>
            <a:chExt cx="3597480" cy="3583440"/>
          </a:xfrm>
        </p:grpSpPr>
        <p:sp>
          <p:nvSpPr>
            <p:cNvPr id="948" name="Rectangle 15"/>
            <p:cNvSpPr/>
            <p:nvPr/>
          </p:nvSpPr>
          <p:spPr>
            <a:xfrm>
              <a:off x="705132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49" name="Rectangle 16"/>
            <p:cNvSpPr/>
            <p:nvPr/>
          </p:nvSpPr>
          <p:spPr>
            <a:xfrm>
              <a:off x="73004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0" name="Rectangle 17"/>
            <p:cNvSpPr/>
            <p:nvPr/>
          </p:nvSpPr>
          <p:spPr>
            <a:xfrm>
              <a:off x="754992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1" name="Rectangle 18"/>
            <p:cNvSpPr/>
            <p:nvPr/>
          </p:nvSpPr>
          <p:spPr>
            <a:xfrm>
              <a:off x="77990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2" name="Rectangle 19"/>
            <p:cNvSpPr/>
            <p:nvPr/>
          </p:nvSpPr>
          <p:spPr>
            <a:xfrm>
              <a:off x="605376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3" name="Rectangle 20"/>
            <p:cNvSpPr/>
            <p:nvPr/>
          </p:nvSpPr>
          <p:spPr>
            <a:xfrm>
              <a:off x="63032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4" name="Rectangle 21"/>
            <p:cNvSpPr/>
            <p:nvPr/>
          </p:nvSpPr>
          <p:spPr>
            <a:xfrm>
              <a:off x="655236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5" name="Rectangle 22"/>
            <p:cNvSpPr/>
            <p:nvPr/>
          </p:nvSpPr>
          <p:spPr>
            <a:xfrm>
              <a:off x="68018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6" name="Rectangle 23"/>
            <p:cNvSpPr/>
            <p:nvPr/>
          </p:nvSpPr>
          <p:spPr>
            <a:xfrm>
              <a:off x="804852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7" name="Rectangle 24"/>
            <p:cNvSpPr/>
            <p:nvPr/>
          </p:nvSpPr>
          <p:spPr>
            <a:xfrm>
              <a:off x="829800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8" name="Rectangle 35"/>
            <p:cNvSpPr/>
            <p:nvPr/>
          </p:nvSpPr>
          <p:spPr>
            <a:xfrm>
              <a:off x="70513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59" name="Rectangle 36"/>
            <p:cNvSpPr/>
            <p:nvPr/>
          </p:nvSpPr>
          <p:spPr>
            <a:xfrm>
              <a:off x="73004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0" name="Rectangle 37"/>
            <p:cNvSpPr/>
            <p:nvPr/>
          </p:nvSpPr>
          <p:spPr>
            <a:xfrm>
              <a:off x="75499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1" name="Rectangle 38"/>
            <p:cNvSpPr/>
            <p:nvPr/>
          </p:nvSpPr>
          <p:spPr>
            <a:xfrm>
              <a:off x="77990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2" name="Rectangle 39"/>
            <p:cNvSpPr/>
            <p:nvPr/>
          </p:nvSpPr>
          <p:spPr>
            <a:xfrm>
              <a:off x="605376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3" name="Rectangle 40"/>
            <p:cNvSpPr/>
            <p:nvPr/>
          </p:nvSpPr>
          <p:spPr>
            <a:xfrm>
              <a:off x="63032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4" name="Rectangle 41"/>
            <p:cNvSpPr/>
            <p:nvPr/>
          </p:nvSpPr>
          <p:spPr>
            <a:xfrm>
              <a:off x="655236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5" name="Rectangle 42"/>
            <p:cNvSpPr/>
            <p:nvPr/>
          </p:nvSpPr>
          <p:spPr>
            <a:xfrm>
              <a:off x="68018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6" name="Rectangle 43"/>
            <p:cNvSpPr/>
            <p:nvPr/>
          </p:nvSpPr>
          <p:spPr>
            <a:xfrm>
              <a:off x="80485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7" name="Rectangle 44"/>
            <p:cNvSpPr/>
            <p:nvPr/>
          </p:nvSpPr>
          <p:spPr>
            <a:xfrm>
              <a:off x="829800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8" name="Rectangle 55"/>
            <p:cNvSpPr/>
            <p:nvPr/>
          </p:nvSpPr>
          <p:spPr>
            <a:xfrm>
              <a:off x="70513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69" name="Rectangle 56"/>
            <p:cNvSpPr/>
            <p:nvPr/>
          </p:nvSpPr>
          <p:spPr>
            <a:xfrm>
              <a:off x="73004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0" name="Rectangle 57"/>
            <p:cNvSpPr/>
            <p:nvPr/>
          </p:nvSpPr>
          <p:spPr>
            <a:xfrm>
              <a:off x="75499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1" name="Rectangle 58"/>
            <p:cNvSpPr/>
            <p:nvPr/>
          </p:nvSpPr>
          <p:spPr>
            <a:xfrm>
              <a:off x="77990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2" name="Rectangle 59"/>
            <p:cNvSpPr/>
            <p:nvPr/>
          </p:nvSpPr>
          <p:spPr>
            <a:xfrm>
              <a:off x="605376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3" name="Rectangle 60"/>
            <p:cNvSpPr/>
            <p:nvPr/>
          </p:nvSpPr>
          <p:spPr>
            <a:xfrm>
              <a:off x="63032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4" name="Rectangle 61"/>
            <p:cNvSpPr/>
            <p:nvPr/>
          </p:nvSpPr>
          <p:spPr>
            <a:xfrm>
              <a:off x="655236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5" name="Rectangle 62"/>
            <p:cNvSpPr/>
            <p:nvPr/>
          </p:nvSpPr>
          <p:spPr>
            <a:xfrm>
              <a:off x="68018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6" name="Rectangle 63"/>
            <p:cNvSpPr/>
            <p:nvPr/>
          </p:nvSpPr>
          <p:spPr>
            <a:xfrm>
              <a:off x="80485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7" name="Rectangle 64"/>
            <p:cNvSpPr/>
            <p:nvPr/>
          </p:nvSpPr>
          <p:spPr>
            <a:xfrm>
              <a:off x="829800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8" name="Rectangle 75"/>
            <p:cNvSpPr/>
            <p:nvPr/>
          </p:nvSpPr>
          <p:spPr>
            <a:xfrm>
              <a:off x="705132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79" name="Rectangle 76"/>
            <p:cNvSpPr/>
            <p:nvPr/>
          </p:nvSpPr>
          <p:spPr>
            <a:xfrm>
              <a:off x="73004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0" name="Rectangle 77"/>
            <p:cNvSpPr/>
            <p:nvPr/>
          </p:nvSpPr>
          <p:spPr>
            <a:xfrm>
              <a:off x="754992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1" name="Rectangle 78"/>
            <p:cNvSpPr/>
            <p:nvPr/>
          </p:nvSpPr>
          <p:spPr>
            <a:xfrm>
              <a:off x="77990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2" name="Rectangle 79"/>
            <p:cNvSpPr/>
            <p:nvPr/>
          </p:nvSpPr>
          <p:spPr>
            <a:xfrm>
              <a:off x="605376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3" name="Rectangle 80"/>
            <p:cNvSpPr/>
            <p:nvPr/>
          </p:nvSpPr>
          <p:spPr>
            <a:xfrm>
              <a:off x="63032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4" name="Rectangle 81"/>
            <p:cNvSpPr/>
            <p:nvPr/>
          </p:nvSpPr>
          <p:spPr>
            <a:xfrm>
              <a:off x="655236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5" name="Rectangle 82"/>
            <p:cNvSpPr/>
            <p:nvPr/>
          </p:nvSpPr>
          <p:spPr>
            <a:xfrm>
              <a:off x="68018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6" name="Rectangle 83"/>
            <p:cNvSpPr/>
            <p:nvPr/>
          </p:nvSpPr>
          <p:spPr>
            <a:xfrm>
              <a:off x="804852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7" name="Rectangle 84"/>
            <p:cNvSpPr/>
            <p:nvPr/>
          </p:nvSpPr>
          <p:spPr>
            <a:xfrm>
              <a:off x="829800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8" name="Rectangle 95"/>
            <p:cNvSpPr/>
            <p:nvPr/>
          </p:nvSpPr>
          <p:spPr>
            <a:xfrm>
              <a:off x="70513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89" name="Rectangle 96"/>
            <p:cNvSpPr/>
            <p:nvPr/>
          </p:nvSpPr>
          <p:spPr>
            <a:xfrm>
              <a:off x="73004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0" name="Rectangle 97"/>
            <p:cNvSpPr/>
            <p:nvPr/>
          </p:nvSpPr>
          <p:spPr>
            <a:xfrm>
              <a:off x="75499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1" name="Rectangle 98"/>
            <p:cNvSpPr/>
            <p:nvPr/>
          </p:nvSpPr>
          <p:spPr>
            <a:xfrm>
              <a:off x="77990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2" name="Rectangle 99"/>
            <p:cNvSpPr/>
            <p:nvPr/>
          </p:nvSpPr>
          <p:spPr>
            <a:xfrm>
              <a:off x="605376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3" name="Rectangle 100"/>
            <p:cNvSpPr/>
            <p:nvPr/>
          </p:nvSpPr>
          <p:spPr>
            <a:xfrm>
              <a:off x="63032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4" name="Rectangle 101"/>
            <p:cNvSpPr/>
            <p:nvPr/>
          </p:nvSpPr>
          <p:spPr>
            <a:xfrm>
              <a:off x="655236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5" name="Rectangle 102"/>
            <p:cNvSpPr/>
            <p:nvPr/>
          </p:nvSpPr>
          <p:spPr>
            <a:xfrm>
              <a:off x="68018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6" name="Rectangle 103"/>
            <p:cNvSpPr/>
            <p:nvPr/>
          </p:nvSpPr>
          <p:spPr>
            <a:xfrm>
              <a:off x="80485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7" name="Rectangle 104"/>
            <p:cNvSpPr/>
            <p:nvPr/>
          </p:nvSpPr>
          <p:spPr>
            <a:xfrm>
              <a:off x="829800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8" name="Rectangle 115"/>
            <p:cNvSpPr/>
            <p:nvPr/>
          </p:nvSpPr>
          <p:spPr>
            <a:xfrm>
              <a:off x="705132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99" name="Rectangle 116"/>
            <p:cNvSpPr/>
            <p:nvPr/>
          </p:nvSpPr>
          <p:spPr>
            <a:xfrm>
              <a:off x="73004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0" name="Rectangle 117"/>
            <p:cNvSpPr/>
            <p:nvPr/>
          </p:nvSpPr>
          <p:spPr>
            <a:xfrm>
              <a:off x="754992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1" name="Rectangle 118"/>
            <p:cNvSpPr/>
            <p:nvPr/>
          </p:nvSpPr>
          <p:spPr>
            <a:xfrm>
              <a:off x="77990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2" name="Rectangle 119"/>
            <p:cNvSpPr/>
            <p:nvPr/>
          </p:nvSpPr>
          <p:spPr>
            <a:xfrm>
              <a:off x="605376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3" name="Rectangle 120"/>
            <p:cNvSpPr/>
            <p:nvPr/>
          </p:nvSpPr>
          <p:spPr>
            <a:xfrm>
              <a:off x="63032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4" name="Rectangle 121"/>
            <p:cNvSpPr/>
            <p:nvPr/>
          </p:nvSpPr>
          <p:spPr>
            <a:xfrm>
              <a:off x="655236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5" name="Rectangle 122"/>
            <p:cNvSpPr/>
            <p:nvPr/>
          </p:nvSpPr>
          <p:spPr>
            <a:xfrm>
              <a:off x="68018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6" name="Rectangle 123"/>
            <p:cNvSpPr/>
            <p:nvPr/>
          </p:nvSpPr>
          <p:spPr>
            <a:xfrm>
              <a:off x="804852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7" name="Rectangle 124"/>
            <p:cNvSpPr/>
            <p:nvPr/>
          </p:nvSpPr>
          <p:spPr>
            <a:xfrm>
              <a:off x="829800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8" name="Rectangle 135"/>
            <p:cNvSpPr/>
            <p:nvPr/>
          </p:nvSpPr>
          <p:spPr>
            <a:xfrm>
              <a:off x="70513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09" name="Rectangle 136"/>
            <p:cNvSpPr/>
            <p:nvPr/>
          </p:nvSpPr>
          <p:spPr>
            <a:xfrm>
              <a:off x="73004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0" name="Rectangle 137"/>
            <p:cNvSpPr/>
            <p:nvPr/>
          </p:nvSpPr>
          <p:spPr>
            <a:xfrm>
              <a:off x="75499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1" name="Rectangle 138"/>
            <p:cNvSpPr/>
            <p:nvPr/>
          </p:nvSpPr>
          <p:spPr>
            <a:xfrm>
              <a:off x="77990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2" name="Rectangle 139"/>
            <p:cNvSpPr/>
            <p:nvPr/>
          </p:nvSpPr>
          <p:spPr>
            <a:xfrm>
              <a:off x="605376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3" name="Rectangle 140"/>
            <p:cNvSpPr/>
            <p:nvPr/>
          </p:nvSpPr>
          <p:spPr>
            <a:xfrm>
              <a:off x="63032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4" name="Rectangle 141"/>
            <p:cNvSpPr/>
            <p:nvPr/>
          </p:nvSpPr>
          <p:spPr>
            <a:xfrm>
              <a:off x="655236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5" name="Rectangle 142"/>
            <p:cNvSpPr/>
            <p:nvPr/>
          </p:nvSpPr>
          <p:spPr>
            <a:xfrm>
              <a:off x="68018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6" name="Rectangle 143"/>
            <p:cNvSpPr/>
            <p:nvPr/>
          </p:nvSpPr>
          <p:spPr>
            <a:xfrm>
              <a:off x="80485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7" name="Rectangle 144"/>
            <p:cNvSpPr/>
            <p:nvPr/>
          </p:nvSpPr>
          <p:spPr>
            <a:xfrm>
              <a:off x="829800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8" name="Rectangle 155"/>
            <p:cNvSpPr/>
            <p:nvPr/>
          </p:nvSpPr>
          <p:spPr>
            <a:xfrm>
              <a:off x="70513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19" name="Rectangle 156"/>
            <p:cNvSpPr/>
            <p:nvPr/>
          </p:nvSpPr>
          <p:spPr>
            <a:xfrm>
              <a:off x="73004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0" name="Rectangle 157"/>
            <p:cNvSpPr/>
            <p:nvPr/>
          </p:nvSpPr>
          <p:spPr>
            <a:xfrm>
              <a:off x="75499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1" name="Rectangle 158"/>
            <p:cNvSpPr/>
            <p:nvPr/>
          </p:nvSpPr>
          <p:spPr>
            <a:xfrm>
              <a:off x="77990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2" name="Rectangle 159"/>
            <p:cNvSpPr/>
            <p:nvPr/>
          </p:nvSpPr>
          <p:spPr>
            <a:xfrm>
              <a:off x="605376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3" name="Rectangle 160"/>
            <p:cNvSpPr/>
            <p:nvPr/>
          </p:nvSpPr>
          <p:spPr>
            <a:xfrm>
              <a:off x="63032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4" name="Rectangle 161"/>
            <p:cNvSpPr/>
            <p:nvPr/>
          </p:nvSpPr>
          <p:spPr>
            <a:xfrm>
              <a:off x="655236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5" name="Rectangle 162"/>
            <p:cNvSpPr/>
            <p:nvPr/>
          </p:nvSpPr>
          <p:spPr>
            <a:xfrm>
              <a:off x="68018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6" name="Rectangle 163"/>
            <p:cNvSpPr/>
            <p:nvPr/>
          </p:nvSpPr>
          <p:spPr>
            <a:xfrm>
              <a:off x="80485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7" name="Rectangle 164"/>
            <p:cNvSpPr/>
            <p:nvPr/>
          </p:nvSpPr>
          <p:spPr>
            <a:xfrm>
              <a:off x="829800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8" name="Rectangle 175"/>
            <p:cNvSpPr/>
            <p:nvPr/>
          </p:nvSpPr>
          <p:spPr>
            <a:xfrm>
              <a:off x="70513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29" name="Rectangle 176"/>
            <p:cNvSpPr/>
            <p:nvPr/>
          </p:nvSpPr>
          <p:spPr>
            <a:xfrm>
              <a:off x="73004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0" name="Rectangle 177"/>
            <p:cNvSpPr/>
            <p:nvPr/>
          </p:nvSpPr>
          <p:spPr>
            <a:xfrm>
              <a:off x="75499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1" name="Rectangle 178"/>
            <p:cNvSpPr/>
            <p:nvPr/>
          </p:nvSpPr>
          <p:spPr>
            <a:xfrm>
              <a:off x="77990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2" name="Rectangle 179"/>
            <p:cNvSpPr/>
            <p:nvPr/>
          </p:nvSpPr>
          <p:spPr>
            <a:xfrm>
              <a:off x="605376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3" name="Rectangle 180"/>
            <p:cNvSpPr/>
            <p:nvPr/>
          </p:nvSpPr>
          <p:spPr>
            <a:xfrm>
              <a:off x="63032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4" name="Rectangle 181"/>
            <p:cNvSpPr/>
            <p:nvPr/>
          </p:nvSpPr>
          <p:spPr>
            <a:xfrm>
              <a:off x="655236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5" name="Rectangle 182"/>
            <p:cNvSpPr/>
            <p:nvPr/>
          </p:nvSpPr>
          <p:spPr>
            <a:xfrm>
              <a:off x="68018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6" name="Rectangle 183"/>
            <p:cNvSpPr/>
            <p:nvPr/>
          </p:nvSpPr>
          <p:spPr>
            <a:xfrm>
              <a:off x="80485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7" name="Rectangle 184"/>
            <p:cNvSpPr/>
            <p:nvPr/>
          </p:nvSpPr>
          <p:spPr>
            <a:xfrm>
              <a:off x="829800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8" name="Rectangle 195"/>
            <p:cNvSpPr/>
            <p:nvPr/>
          </p:nvSpPr>
          <p:spPr>
            <a:xfrm>
              <a:off x="70513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39" name="Rectangle 196"/>
            <p:cNvSpPr/>
            <p:nvPr/>
          </p:nvSpPr>
          <p:spPr>
            <a:xfrm>
              <a:off x="73004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0" name="Rectangle 197"/>
            <p:cNvSpPr/>
            <p:nvPr/>
          </p:nvSpPr>
          <p:spPr>
            <a:xfrm>
              <a:off x="75499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1" name="Rectangle 198"/>
            <p:cNvSpPr/>
            <p:nvPr/>
          </p:nvSpPr>
          <p:spPr>
            <a:xfrm>
              <a:off x="77990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2" name="Rectangle 199"/>
            <p:cNvSpPr/>
            <p:nvPr/>
          </p:nvSpPr>
          <p:spPr>
            <a:xfrm>
              <a:off x="605376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3" name="Rectangle 200"/>
            <p:cNvSpPr/>
            <p:nvPr/>
          </p:nvSpPr>
          <p:spPr>
            <a:xfrm>
              <a:off x="63032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4" name="Rectangle 201"/>
            <p:cNvSpPr/>
            <p:nvPr/>
          </p:nvSpPr>
          <p:spPr>
            <a:xfrm>
              <a:off x="655236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5" name="Rectangle 202"/>
            <p:cNvSpPr/>
            <p:nvPr/>
          </p:nvSpPr>
          <p:spPr>
            <a:xfrm>
              <a:off x="68018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6" name="Rectangle 203"/>
            <p:cNvSpPr/>
            <p:nvPr/>
          </p:nvSpPr>
          <p:spPr>
            <a:xfrm>
              <a:off x="80485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7" name="Rectangle 204"/>
            <p:cNvSpPr/>
            <p:nvPr/>
          </p:nvSpPr>
          <p:spPr>
            <a:xfrm>
              <a:off x="829800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8" name="Line 406"/>
            <p:cNvSpPr/>
            <p:nvPr/>
          </p:nvSpPr>
          <p:spPr>
            <a:xfrm>
              <a:off x="5804640" y="4778640"/>
              <a:ext cx="274248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49" name="Text Box 407"/>
            <p:cNvSpPr/>
            <p:nvPr/>
          </p:nvSpPr>
          <p:spPr>
            <a:xfrm>
              <a:off x="5866560" y="481968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0" name="Text Box 408"/>
            <p:cNvSpPr/>
            <p:nvPr/>
          </p:nvSpPr>
          <p:spPr>
            <a:xfrm>
              <a:off x="5858640" y="4737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1" name="Text Box 409"/>
            <p:cNvSpPr/>
            <p:nvPr/>
          </p:nvSpPr>
          <p:spPr>
            <a:xfrm>
              <a:off x="617760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2" name="Text Box 410"/>
            <p:cNvSpPr/>
            <p:nvPr/>
          </p:nvSpPr>
          <p:spPr>
            <a:xfrm>
              <a:off x="641916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3" name="Text Box 411"/>
            <p:cNvSpPr/>
            <p:nvPr/>
          </p:nvSpPr>
          <p:spPr>
            <a:xfrm>
              <a:off x="667332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4" name="Text Box 412"/>
            <p:cNvSpPr/>
            <p:nvPr/>
          </p:nvSpPr>
          <p:spPr>
            <a:xfrm>
              <a:off x="691452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5" name="Text Box 413"/>
            <p:cNvSpPr/>
            <p:nvPr/>
          </p:nvSpPr>
          <p:spPr>
            <a:xfrm>
              <a:off x="716868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6" name="Text Box 414"/>
            <p:cNvSpPr/>
            <p:nvPr/>
          </p:nvSpPr>
          <p:spPr>
            <a:xfrm>
              <a:off x="742284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7" name="Text Box 415"/>
            <p:cNvSpPr/>
            <p:nvPr/>
          </p:nvSpPr>
          <p:spPr>
            <a:xfrm>
              <a:off x="766404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8" name="Text Box 416"/>
            <p:cNvSpPr/>
            <p:nvPr/>
          </p:nvSpPr>
          <p:spPr>
            <a:xfrm>
              <a:off x="7924680" y="47563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9" name="Text Box 417"/>
            <p:cNvSpPr/>
            <p:nvPr/>
          </p:nvSpPr>
          <p:spPr>
            <a:xfrm>
              <a:off x="816588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0" name="Text Box 418"/>
            <p:cNvSpPr/>
            <p:nvPr/>
          </p:nvSpPr>
          <p:spPr>
            <a:xfrm>
              <a:off x="8375760" y="474984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1" name="Text Box 429"/>
            <p:cNvSpPr/>
            <p:nvPr/>
          </p:nvSpPr>
          <p:spPr>
            <a:xfrm>
              <a:off x="8610840" y="459108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2" name="Text Box 430"/>
            <p:cNvSpPr/>
            <p:nvPr/>
          </p:nvSpPr>
          <p:spPr>
            <a:xfrm>
              <a:off x="5885640" y="184788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V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3" name="Text Box 431"/>
            <p:cNvSpPr/>
            <p:nvPr/>
          </p:nvSpPr>
          <p:spPr>
            <a:xfrm>
              <a:off x="5815800" y="4470480"/>
              <a:ext cx="344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4" name="Text Box 432"/>
            <p:cNvSpPr/>
            <p:nvPr/>
          </p:nvSpPr>
          <p:spPr>
            <a:xfrm>
              <a:off x="5650560" y="42321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5" name="Text Box 433"/>
            <p:cNvSpPr/>
            <p:nvPr/>
          </p:nvSpPr>
          <p:spPr>
            <a:xfrm>
              <a:off x="5804640" y="3989520"/>
              <a:ext cx="345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30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6" name="Text Box 434"/>
            <p:cNvSpPr/>
            <p:nvPr/>
          </p:nvSpPr>
          <p:spPr>
            <a:xfrm>
              <a:off x="5650560" y="37371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7" name="Text Box 435"/>
            <p:cNvSpPr/>
            <p:nvPr/>
          </p:nvSpPr>
          <p:spPr>
            <a:xfrm>
              <a:off x="5650560" y="347508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50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8" name="Text Box 436"/>
            <p:cNvSpPr/>
            <p:nvPr/>
          </p:nvSpPr>
          <p:spPr>
            <a:xfrm>
              <a:off x="5650560" y="3232080"/>
              <a:ext cx="495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69" name="Text Box 437"/>
            <p:cNvSpPr/>
            <p:nvPr/>
          </p:nvSpPr>
          <p:spPr>
            <a:xfrm>
              <a:off x="5650560" y="298440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70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70" name="Text Box 438"/>
            <p:cNvSpPr/>
            <p:nvPr/>
          </p:nvSpPr>
          <p:spPr>
            <a:xfrm>
              <a:off x="5804640" y="2736720"/>
              <a:ext cx="341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71" name="Text Box 439"/>
            <p:cNvSpPr/>
            <p:nvPr/>
          </p:nvSpPr>
          <p:spPr>
            <a:xfrm>
              <a:off x="5650560" y="247968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90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72" name="Text Box 440"/>
            <p:cNvSpPr/>
            <p:nvPr/>
          </p:nvSpPr>
          <p:spPr>
            <a:xfrm>
              <a:off x="5599800" y="2227320"/>
              <a:ext cx="538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73" name="Line 494"/>
            <p:cNvSpPr/>
            <p:nvPr/>
          </p:nvSpPr>
          <p:spPr>
            <a:xfrm flipH="1">
              <a:off x="6053760" y="2286000"/>
              <a:ext cx="1745280" cy="1744560"/>
            </a:xfrm>
            <a:prstGeom prst="line">
              <a:avLst/>
            </a:prstGeom>
            <a:ln w="1908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74" name="Text Box 430"/>
            <p:cNvSpPr/>
            <p:nvPr/>
          </p:nvSpPr>
          <p:spPr>
            <a:xfrm rot="16200000">
              <a:off x="4989600" y="3080160"/>
              <a:ext cx="10936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Cost £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75" name="Text Box 430"/>
            <p:cNvSpPr/>
            <p:nvPr/>
          </p:nvSpPr>
          <p:spPr>
            <a:xfrm>
              <a:off x="6660360" y="5032440"/>
              <a:ext cx="17211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Time (hours)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076" name="TextBox 544"/>
          <p:cNvSpPr/>
          <p:nvPr/>
        </p:nvSpPr>
        <p:spPr>
          <a:xfrm>
            <a:off x="201600" y="914400"/>
            <a:ext cx="782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cost for hiring a plumber per hour is shown below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77" name="TextBox 545"/>
          <p:cNvSpPr/>
          <p:nvPr/>
        </p:nvSpPr>
        <p:spPr>
          <a:xfrm>
            <a:off x="186840" y="2133720"/>
            <a:ext cx="432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Calculate the gradient.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78" name="TextBox 546"/>
          <p:cNvSpPr/>
          <p:nvPr/>
        </p:nvSpPr>
        <p:spPr>
          <a:xfrm>
            <a:off x="185040" y="2725560"/>
            <a:ext cx="4381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buClr>
                <a:srgbClr val="000000"/>
              </a:buClr>
              <a:buFont typeface="Comic Sans MS"/>
              <a:buAutoNum type="alphaLcParenR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value of V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when T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79" name="TextBox 547"/>
          <p:cNvSpPr/>
          <p:nvPr/>
        </p:nvSpPr>
        <p:spPr>
          <a:xfrm>
            <a:off x="-159840" y="3633840"/>
            <a:ext cx="5225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buClr>
                <a:srgbClr val="000000"/>
              </a:buClr>
              <a:buFont typeface="Comic Sans MS"/>
              <a:buAutoNum type="alphaLcParenR" startAt="3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an equation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connecting V and 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0" name="Oval 549"/>
          <p:cNvSpPr/>
          <p:nvPr/>
        </p:nvSpPr>
        <p:spPr>
          <a:xfrm>
            <a:off x="7746840" y="2222640"/>
            <a:ext cx="114480" cy="11412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4200" rIns="90000" bIns="342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1" name="Oval 550"/>
          <p:cNvSpPr/>
          <p:nvPr/>
        </p:nvSpPr>
        <p:spPr>
          <a:xfrm>
            <a:off x="6006960" y="3949560"/>
            <a:ext cx="114480" cy="11448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4560" rIns="90000" bIns="345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2" name="Cloud 552"/>
          <p:cNvSpPr/>
          <p:nvPr/>
        </p:nvSpPr>
        <p:spPr>
          <a:xfrm>
            <a:off x="6832440" y="0"/>
            <a:ext cx="2311560" cy="1168560"/>
          </a:xfrm>
          <a:custGeom>
            <a:avLst/>
            <a:gdLst>
              <a:gd name="textAreaLeft" fmla="*/ 318600 w 2311560"/>
              <a:gd name="textAreaRight" fmla="*/ 1828800 w 2311560"/>
              <a:gd name="textAreaTop" fmla="*/ 176400 h 1168560"/>
              <a:gd name="textAreaBottom" fmla="*/ 938160 h 1168560"/>
              <a:gd name="GluePoint1X" fmla="*/ 2309474 w 43200"/>
              <a:gd name="GluePoint1Y" fmla="*/ 584200 h 43200"/>
              <a:gd name="GluePoint2X" fmla="*/ 1155700 w 43200"/>
              <a:gd name="GluePoint2Y" fmla="*/ 1167156 h 43200"/>
              <a:gd name="GluePoint3X" fmla="*/ 7170 w 43200"/>
              <a:gd name="GluePoint3Y" fmla="*/ 584200 h 43200"/>
              <a:gd name="GluePoint4X" fmla="*/ 1155700 w 43200"/>
              <a:gd name="GluePoint4Y" fmla="*/ 6680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Pick any 2  points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3" name="TextBox 553"/>
          <p:cNvSpPr/>
          <p:nvPr/>
        </p:nvSpPr>
        <p:spPr>
          <a:xfrm>
            <a:off x="7459920" y="1841400"/>
            <a:ext cx="1183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(7,100)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4" name="TextBox 554"/>
          <p:cNvSpPr/>
          <p:nvPr/>
        </p:nvSpPr>
        <p:spPr>
          <a:xfrm>
            <a:off x="4907520" y="3962520"/>
            <a:ext cx="104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(0,30)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085" name="Object 2"/>
          <p:cNvGraphicFramePr/>
          <p:nvPr/>
        </p:nvGraphicFramePr>
        <p:xfrm>
          <a:off x="1300320" y="1562040"/>
          <a:ext cx="1214280" cy="635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86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00320" y="1562040"/>
                    <a:ext cx="1214280" cy="63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7" name="Object 3"/>
          <p:cNvGraphicFramePr/>
          <p:nvPr/>
        </p:nvGraphicFramePr>
        <p:xfrm>
          <a:off x="2597040" y="1592280"/>
          <a:ext cx="1128960" cy="576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88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97040" y="1592280"/>
                    <a:ext cx="1128960" cy="576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9" name="Object 4"/>
          <p:cNvGraphicFramePr/>
          <p:nvPr/>
        </p:nvGraphicFramePr>
        <p:xfrm>
          <a:off x="3808440" y="1711440"/>
          <a:ext cx="681120" cy="3366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90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808440" y="1711440"/>
                    <a:ext cx="681120" cy="33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91" name="TextBox 556"/>
          <p:cNvSpPr/>
          <p:nvPr/>
        </p:nvSpPr>
        <p:spPr>
          <a:xfrm>
            <a:off x="3254760" y="3124080"/>
            <a:ext cx="55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2" name="TextBox 557"/>
          <p:cNvSpPr/>
          <p:nvPr/>
        </p:nvSpPr>
        <p:spPr>
          <a:xfrm>
            <a:off x="1235880" y="4768920"/>
            <a:ext cx="62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3" name="TextBox 559"/>
          <p:cNvSpPr/>
          <p:nvPr/>
        </p:nvSpPr>
        <p:spPr>
          <a:xfrm>
            <a:off x="3254760" y="3124080"/>
            <a:ext cx="55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4" name="TextBox 560"/>
          <p:cNvSpPr/>
          <p:nvPr/>
        </p:nvSpPr>
        <p:spPr>
          <a:xfrm>
            <a:off x="2061000" y="4768920"/>
            <a:ext cx="38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5" name="TextBox 561"/>
          <p:cNvSpPr/>
          <p:nvPr/>
        </p:nvSpPr>
        <p:spPr>
          <a:xfrm>
            <a:off x="2427840" y="4768920"/>
            <a:ext cx="327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6" name="TextBox 562"/>
          <p:cNvSpPr/>
          <p:nvPr/>
        </p:nvSpPr>
        <p:spPr>
          <a:xfrm>
            <a:off x="3990600" y="1638360"/>
            <a:ext cx="50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10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7" name="TextBox 563"/>
          <p:cNvSpPr/>
          <p:nvPr/>
        </p:nvSpPr>
        <p:spPr>
          <a:xfrm>
            <a:off x="-487800" y="5475240"/>
            <a:ext cx="838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(d)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cost for a plumber for 10 hours?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8" name="TextBox 564"/>
          <p:cNvSpPr/>
          <p:nvPr/>
        </p:nvSpPr>
        <p:spPr>
          <a:xfrm>
            <a:off x="1199520" y="6058080"/>
            <a:ext cx="1048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T = 10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9" name="TextBox 565"/>
          <p:cNvSpPr/>
          <p:nvPr/>
        </p:nvSpPr>
        <p:spPr>
          <a:xfrm>
            <a:off x="3027960" y="6058080"/>
            <a:ext cx="3257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C = 10</a:t>
            </a:r>
            <a:r>
              <a:rPr lang="en-GB" sz="16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10 + 30 = £130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med">
    <p:blinds dir="horz"/>
  </p:transition>
  <p:timing>
    <p:tnLst>
      <p:par>
        <p:cTn id="883" dur="indefinite" restart="never" nodeType="tmRoot">
          <p:childTnLst>
            <p:seq>
              <p:cTn id="884" dur="indefinite" nodeType="mainSeq">
                <p:childTnLst>
                  <p:par>
                    <p:cTn id="885" fill="hold">
                      <p:stCondLst>
                        <p:cond delay="indefinite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89" dur="8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90" dur="8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1" dur="8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2" fill="hold">
                      <p:stCondLst>
                        <p:cond delay="indefinite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6" dur="8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97" dur="8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8" dur="8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4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05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6" fill="hold">
                      <p:stCondLst>
                        <p:cond delay="indefinite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0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1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12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3" fill="hold">
                      <p:stCondLst>
                        <p:cond delay="indefinite"/>
                      </p:stCondLst>
                      <p:childTnLst>
                        <p:par>
                          <p:cTn id="914" fill="hold">
                            <p:stCondLst>
                              <p:cond delay="0"/>
                            </p:stCondLst>
                            <p:childTnLst>
                              <p:par>
                                <p:cTn id="9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17" dur="8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18" dur="8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9" dur="8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0" fill="hold">
                      <p:stCondLst>
                        <p:cond delay="indefinite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24" dur="8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25" dur="8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6" dur="8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7" fill="hold">
                      <p:stCondLst>
                        <p:cond delay="indefinite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31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2" fill="hold">
                      <p:stCondLst>
                        <p:cond delay="indefinite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36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7" fill="hold">
                      <p:stCondLst>
                        <p:cond delay="indefinite"/>
                      </p:stCondLst>
                      <p:childTnLst>
                        <p:par>
                          <p:cTn id="938" fill="hold">
                            <p:stCondLst>
                              <p:cond delay="0"/>
                            </p:stCondLst>
                            <p:childTnLst>
                              <p:par>
                                <p:cTn id="9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1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46" dur="8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47" dur="8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8" dur="8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9" fill="hold">
                      <p:stCondLst>
                        <p:cond delay="indefinite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53" dur="8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54" dur="8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8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6" fill="hold">
                      <p:stCondLst>
                        <p:cond delay="indefinite"/>
                      </p:stCondLst>
                      <p:childTnLst>
                        <p:par>
                          <p:cTn id="957" fill="hold">
                            <p:stCondLst>
                              <p:cond delay="0"/>
                            </p:stCondLst>
                            <p:childTnLst>
                              <p:par>
                                <p:cTn id="9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60" dur="8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61" dur="8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8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67" dur="8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68" dur="8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9" dur="8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0" fill="hold">
                      <p:stCondLst>
                        <p:cond delay="indefinite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74" dur="8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75" dur="8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6" dur="8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20"/>
                            </p:stCondLst>
                            <p:childTnLst>
                              <p:par>
                                <p:cTn id="978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1.11111E-006 -4.44444E-006 L -0.24583 0.45741 E">
                                      <p:cBhvr>
                                        <p:cTn id="979" dur="2000" fill="hold"/>
                                        <p:tgtEl>
                                          <p:spTgt spid="109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84" dur="8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85" dur="8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8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91" dur="8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92" dur="8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3" dur="8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4" fill="hold">
                      <p:stCondLst>
                        <p:cond delay="indefinite"/>
                      </p:stCondLst>
                      <p:childTnLst>
                        <p:par>
                          <p:cTn id="995" fill="hold">
                            <p:stCondLst>
                              <p:cond delay="0"/>
                            </p:stCondLst>
                            <p:childTnLst>
                              <p:par>
                                <p:cTn id="99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98" dur="8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99" dur="8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8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20"/>
                            </p:stCondLst>
                            <p:childTnLst>
                              <p:par>
                                <p:cTn id="1002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1.11111E-006 -3.7037E-007 L -0.06667 0.24074 E">
                                      <p:cBhvr>
                                        <p:cTn id="1003" dur="2000" fill="hold"/>
                                        <p:tgtEl>
                                          <p:spTgt spid="109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4" fill="hold">
                      <p:stCondLst>
                        <p:cond delay="indefinite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8" dur="8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09" dur="8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8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fill="hold">
                      <p:stCondLst>
                        <p:cond delay="indefinite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15" dur="8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6" dur="8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7" dur="8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2" dur="8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3" dur="8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4" dur="8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TextBox 559"/>
          <p:cNvSpPr/>
          <p:nvPr/>
        </p:nvSpPr>
        <p:spPr>
          <a:xfrm>
            <a:off x="3254760" y="3124080"/>
            <a:ext cx="55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80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101" name="Object 4"/>
          <p:cNvGraphicFramePr/>
          <p:nvPr/>
        </p:nvGraphicFramePr>
        <p:xfrm>
          <a:off x="3732120" y="1711440"/>
          <a:ext cx="733680" cy="336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02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732120" y="1711440"/>
                    <a:ext cx="733680" cy="33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03" name="TextBox 562"/>
          <p:cNvSpPr/>
          <p:nvPr/>
        </p:nvSpPr>
        <p:spPr>
          <a:xfrm>
            <a:off x="3990960" y="1638360"/>
            <a:ext cx="49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-5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04" name="TextBox 566"/>
          <p:cNvSpPr/>
          <p:nvPr/>
        </p:nvSpPr>
        <p:spPr>
          <a:xfrm>
            <a:off x="1434600" y="139680"/>
            <a:ext cx="3026520" cy="459720"/>
          </a:xfrm>
          <a:prstGeom prst="rect">
            <a:avLst/>
          </a:prstGeom>
          <a:solidFill>
            <a:srgbClr val="CCCCCC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Modelling Real – life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1105" name="Group 543"/>
          <p:cNvGrpSpPr/>
          <p:nvPr/>
        </p:nvGrpSpPr>
        <p:grpSpPr>
          <a:xfrm>
            <a:off x="5337000" y="1847880"/>
            <a:ext cx="3597480" cy="3583440"/>
            <a:chOff x="5337000" y="1847880"/>
            <a:chExt cx="3597480" cy="3583440"/>
          </a:xfrm>
        </p:grpSpPr>
        <p:sp>
          <p:nvSpPr>
            <p:cNvPr id="1106" name="Rectangle 15"/>
            <p:cNvSpPr/>
            <p:nvPr/>
          </p:nvSpPr>
          <p:spPr>
            <a:xfrm>
              <a:off x="705132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07" name="Rectangle 16"/>
            <p:cNvSpPr/>
            <p:nvPr/>
          </p:nvSpPr>
          <p:spPr>
            <a:xfrm>
              <a:off x="73004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08" name="Rectangle 17"/>
            <p:cNvSpPr/>
            <p:nvPr/>
          </p:nvSpPr>
          <p:spPr>
            <a:xfrm>
              <a:off x="754992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09" name="Rectangle 18"/>
            <p:cNvSpPr/>
            <p:nvPr/>
          </p:nvSpPr>
          <p:spPr>
            <a:xfrm>
              <a:off x="77990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0" name="Rectangle 19"/>
            <p:cNvSpPr/>
            <p:nvPr/>
          </p:nvSpPr>
          <p:spPr>
            <a:xfrm>
              <a:off x="605376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1" name="Rectangle 20"/>
            <p:cNvSpPr/>
            <p:nvPr/>
          </p:nvSpPr>
          <p:spPr>
            <a:xfrm>
              <a:off x="63032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2" name="Rectangle 21"/>
            <p:cNvSpPr/>
            <p:nvPr/>
          </p:nvSpPr>
          <p:spPr>
            <a:xfrm>
              <a:off x="655236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3" name="Rectangle 22"/>
            <p:cNvSpPr/>
            <p:nvPr/>
          </p:nvSpPr>
          <p:spPr>
            <a:xfrm>
              <a:off x="680184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4" name="Rectangle 23"/>
            <p:cNvSpPr/>
            <p:nvPr/>
          </p:nvSpPr>
          <p:spPr>
            <a:xfrm>
              <a:off x="804852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5" name="Rectangle 24"/>
            <p:cNvSpPr/>
            <p:nvPr/>
          </p:nvSpPr>
          <p:spPr>
            <a:xfrm>
              <a:off x="8298000" y="22860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6" name="Rectangle 35"/>
            <p:cNvSpPr/>
            <p:nvPr/>
          </p:nvSpPr>
          <p:spPr>
            <a:xfrm>
              <a:off x="70513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7" name="Rectangle 36"/>
            <p:cNvSpPr/>
            <p:nvPr/>
          </p:nvSpPr>
          <p:spPr>
            <a:xfrm>
              <a:off x="73004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8" name="Rectangle 37"/>
            <p:cNvSpPr/>
            <p:nvPr/>
          </p:nvSpPr>
          <p:spPr>
            <a:xfrm>
              <a:off x="75499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19" name="Rectangle 38"/>
            <p:cNvSpPr/>
            <p:nvPr/>
          </p:nvSpPr>
          <p:spPr>
            <a:xfrm>
              <a:off x="77990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0" name="Rectangle 39"/>
            <p:cNvSpPr/>
            <p:nvPr/>
          </p:nvSpPr>
          <p:spPr>
            <a:xfrm>
              <a:off x="605376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1" name="Rectangle 40"/>
            <p:cNvSpPr/>
            <p:nvPr/>
          </p:nvSpPr>
          <p:spPr>
            <a:xfrm>
              <a:off x="63032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2" name="Rectangle 41"/>
            <p:cNvSpPr/>
            <p:nvPr/>
          </p:nvSpPr>
          <p:spPr>
            <a:xfrm>
              <a:off x="655236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3" name="Rectangle 42"/>
            <p:cNvSpPr/>
            <p:nvPr/>
          </p:nvSpPr>
          <p:spPr>
            <a:xfrm>
              <a:off x="68018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4" name="Rectangle 43"/>
            <p:cNvSpPr/>
            <p:nvPr/>
          </p:nvSpPr>
          <p:spPr>
            <a:xfrm>
              <a:off x="80485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5" name="Rectangle 44"/>
            <p:cNvSpPr/>
            <p:nvPr/>
          </p:nvSpPr>
          <p:spPr>
            <a:xfrm>
              <a:off x="829800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6" name="Rectangle 55"/>
            <p:cNvSpPr/>
            <p:nvPr/>
          </p:nvSpPr>
          <p:spPr>
            <a:xfrm>
              <a:off x="70513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7" name="Rectangle 56"/>
            <p:cNvSpPr/>
            <p:nvPr/>
          </p:nvSpPr>
          <p:spPr>
            <a:xfrm>
              <a:off x="73004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8" name="Rectangle 57"/>
            <p:cNvSpPr/>
            <p:nvPr/>
          </p:nvSpPr>
          <p:spPr>
            <a:xfrm>
              <a:off x="75499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9" name="Rectangle 58"/>
            <p:cNvSpPr/>
            <p:nvPr/>
          </p:nvSpPr>
          <p:spPr>
            <a:xfrm>
              <a:off x="77990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0" name="Rectangle 59"/>
            <p:cNvSpPr/>
            <p:nvPr/>
          </p:nvSpPr>
          <p:spPr>
            <a:xfrm>
              <a:off x="605376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1" name="Rectangle 60"/>
            <p:cNvSpPr/>
            <p:nvPr/>
          </p:nvSpPr>
          <p:spPr>
            <a:xfrm>
              <a:off x="63032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2" name="Rectangle 61"/>
            <p:cNvSpPr/>
            <p:nvPr/>
          </p:nvSpPr>
          <p:spPr>
            <a:xfrm>
              <a:off x="655236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3" name="Rectangle 62"/>
            <p:cNvSpPr/>
            <p:nvPr/>
          </p:nvSpPr>
          <p:spPr>
            <a:xfrm>
              <a:off x="68018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4" name="Rectangle 63"/>
            <p:cNvSpPr/>
            <p:nvPr/>
          </p:nvSpPr>
          <p:spPr>
            <a:xfrm>
              <a:off x="80485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5" name="Rectangle 64"/>
            <p:cNvSpPr/>
            <p:nvPr/>
          </p:nvSpPr>
          <p:spPr>
            <a:xfrm>
              <a:off x="829800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6" name="Rectangle 75"/>
            <p:cNvSpPr/>
            <p:nvPr/>
          </p:nvSpPr>
          <p:spPr>
            <a:xfrm>
              <a:off x="705132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7" name="Rectangle 76"/>
            <p:cNvSpPr/>
            <p:nvPr/>
          </p:nvSpPr>
          <p:spPr>
            <a:xfrm>
              <a:off x="73004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8" name="Rectangle 77"/>
            <p:cNvSpPr/>
            <p:nvPr/>
          </p:nvSpPr>
          <p:spPr>
            <a:xfrm>
              <a:off x="754992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9" name="Rectangle 78"/>
            <p:cNvSpPr/>
            <p:nvPr/>
          </p:nvSpPr>
          <p:spPr>
            <a:xfrm>
              <a:off x="77990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0" name="Rectangle 79"/>
            <p:cNvSpPr/>
            <p:nvPr/>
          </p:nvSpPr>
          <p:spPr>
            <a:xfrm>
              <a:off x="605376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1" name="Rectangle 80"/>
            <p:cNvSpPr/>
            <p:nvPr/>
          </p:nvSpPr>
          <p:spPr>
            <a:xfrm>
              <a:off x="63032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2" name="Rectangle 81"/>
            <p:cNvSpPr/>
            <p:nvPr/>
          </p:nvSpPr>
          <p:spPr>
            <a:xfrm>
              <a:off x="655236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3" name="Rectangle 82"/>
            <p:cNvSpPr/>
            <p:nvPr/>
          </p:nvSpPr>
          <p:spPr>
            <a:xfrm>
              <a:off x="680184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4" name="Rectangle 83"/>
            <p:cNvSpPr/>
            <p:nvPr/>
          </p:nvSpPr>
          <p:spPr>
            <a:xfrm>
              <a:off x="804852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5" name="Rectangle 84"/>
            <p:cNvSpPr/>
            <p:nvPr/>
          </p:nvSpPr>
          <p:spPr>
            <a:xfrm>
              <a:off x="8298000" y="30337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6" name="Rectangle 95"/>
            <p:cNvSpPr/>
            <p:nvPr/>
          </p:nvSpPr>
          <p:spPr>
            <a:xfrm>
              <a:off x="70513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7" name="Rectangle 96"/>
            <p:cNvSpPr/>
            <p:nvPr/>
          </p:nvSpPr>
          <p:spPr>
            <a:xfrm>
              <a:off x="73004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8" name="Rectangle 97"/>
            <p:cNvSpPr/>
            <p:nvPr/>
          </p:nvSpPr>
          <p:spPr>
            <a:xfrm>
              <a:off x="75499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49" name="Rectangle 98"/>
            <p:cNvSpPr/>
            <p:nvPr/>
          </p:nvSpPr>
          <p:spPr>
            <a:xfrm>
              <a:off x="77990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0" name="Rectangle 99"/>
            <p:cNvSpPr/>
            <p:nvPr/>
          </p:nvSpPr>
          <p:spPr>
            <a:xfrm>
              <a:off x="605376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1" name="Rectangle 100"/>
            <p:cNvSpPr/>
            <p:nvPr/>
          </p:nvSpPr>
          <p:spPr>
            <a:xfrm>
              <a:off x="63032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2" name="Rectangle 101"/>
            <p:cNvSpPr/>
            <p:nvPr/>
          </p:nvSpPr>
          <p:spPr>
            <a:xfrm>
              <a:off x="655236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3" name="Rectangle 102"/>
            <p:cNvSpPr/>
            <p:nvPr/>
          </p:nvSpPr>
          <p:spPr>
            <a:xfrm>
              <a:off x="68018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4" name="Rectangle 103"/>
            <p:cNvSpPr/>
            <p:nvPr/>
          </p:nvSpPr>
          <p:spPr>
            <a:xfrm>
              <a:off x="80485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5" name="Rectangle 104"/>
            <p:cNvSpPr/>
            <p:nvPr/>
          </p:nvSpPr>
          <p:spPr>
            <a:xfrm>
              <a:off x="829800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6" name="Rectangle 115"/>
            <p:cNvSpPr/>
            <p:nvPr/>
          </p:nvSpPr>
          <p:spPr>
            <a:xfrm>
              <a:off x="705132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7" name="Rectangle 116"/>
            <p:cNvSpPr/>
            <p:nvPr/>
          </p:nvSpPr>
          <p:spPr>
            <a:xfrm>
              <a:off x="73004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8" name="Rectangle 117"/>
            <p:cNvSpPr/>
            <p:nvPr/>
          </p:nvSpPr>
          <p:spPr>
            <a:xfrm>
              <a:off x="754992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59" name="Rectangle 118"/>
            <p:cNvSpPr/>
            <p:nvPr/>
          </p:nvSpPr>
          <p:spPr>
            <a:xfrm>
              <a:off x="77990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0" name="Rectangle 119"/>
            <p:cNvSpPr/>
            <p:nvPr/>
          </p:nvSpPr>
          <p:spPr>
            <a:xfrm>
              <a:off x="605376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1" name="Rectangle 120"/>
            <p:cNvSpPr/>
            <p:nvPr/>
          </p:nvSpPr>
          <p:spPr>
            <a:xfrm>
              <a:off x="63032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2" name="Rectangle 121"/>
            <p:cNvSpPr/>
            <p:nvPr/>
          </p:nvSpPr>
          <p:spPr>
            <a:xfrm>
              <a:off x="655236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3" name="Rectangle 122"/>
            <p:cNvSpPr/>
            <p:nvPr/>
          </p:nvSpPr>
          <p:spPr>
            <a:xfrm>
              <a:off x="680184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4" name="Rectangle 123"/>
            <p:cNvSpPr/>
            <p:nvPr/>
          </p:nvSpPr>
          <p:spPr>
            <a:xfrm>
              <a:off x="804852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5" name="Rectangle 124"/>
            <p:cNvSpPr/>
            <p:nvPr/>
          </p:nvSpPr>
          <p:spPr>
            <a:xfrm>
              <a:off x="8298000" y="35323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6" name="Rectangle 135"/>
            <p:cNvSpPr/>
            <p:nvPr/>
          </p:nvSpPr>
          <p:spPr>
            <a:xfrm>
              <a:off x="70513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7" name="Rectangle 136"/>
            <p:cNvSpPr/>
            <p:nvPr/>
          </p:nvSpPr>
          <p:spPr>
            <a:xfrm>
              <a:off x="73004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8" name="Rectangle 137"/>
            <p:cNvSpPr/>
            <p:nvPr/>
          </p:nvSpPr>
          <p:spPr>
            <a:xfrm>
              <a:off x="75499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69" name="Rectangle 138"/>
            <p:cNvSpPr/>
            <p:nvPr/>
          </p:nvSpPr>
          <p:spPr>
            <a:xfrm>
              <a:off x="77990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0" name="Rectangle 139"/>
            <p:cNvSpPr/>
            <p:nvPr/>
          </p:nvSpPr>
          <p:spPr>
            <a:xfrm>
              <a:off x="605376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1" name="Rectangle 140"/>
            <p:cNvSpPr/>
            <p:nvPr/>
          </p:nvSpPr>
          <p:spPr>
            <a:xfrm>
              <a:off x="63032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2" name="Rectangle 141"/>
            <p:cNvSpPr/>
            <p:nvPr/>
          </p:nvSpPr>
          <p:spPr>
            <a:xfrm>
              <a:off x="655236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3" name="Rectangle 142"/>
            <p:cNvSpPr/>
            <p:nvPr/>
          </p:nvSpPr>
          <p:spPr>
            <a:xfrm>
              <a:off x="68018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4" name="Rectangle 143"/>
            <p:cNvSpPr/>
            <p:nvPr/>
          </p:nvSpPr>
          <p:spPr>
            <a:xfrm>
              <a:off x="80485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5" name="Rectangle 144"/>
            <p:cNvSpPr/>
            <p:nvPr/>
          </p:nvSpPr>
          <p:spPr>
            <a:xfrm>
              <a:off x="829800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6" name="Rectangle 155"/>
            <p:cNvSpPr/>
            <p:nvPr/>
          </p:nvSpPr>
          <p:spPr>
            <a:xfrm>
              <a:off x="70513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7" name="Rectangle 156"/>
            <p:cNvSpPr/>
            <p:nvPr/>
          </p:nvSpPr>
          <p:spPr>
            <a:xfrm>
              <a:off x="73004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8" name="Rectangle 157"/>
            <p:cNvSpPr/>
            <p:nvPr/>
          </p:nvSpPr>
          <p:spPr>
            <a:xfrm>
              <a:off x="75499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79" name="Rectangle 158"/>
            <p:cNvSpPr/>
            <p:nvPr/>
          </p:nvSpPr>
          <p:spPr>
            <a:xfrm>
              <a:off x="77990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0" name="Rectangle 159"/>
            <p:cNvSpPr/>
            <p:nvPr/>
          </p:nvSpPr>
          <p:spPr>
            <a:xfrm>
              <a:off x="605376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1" name="Rectangle 160"/>
            <p:cNvSpPr/>
            <p:nvPr/>
          </p:nvSpPr>
          <p:spPr>
            <a:xfrm>
              <a:off x="63032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2" name="Rectangle 161"/>
            <p:cNvSpPr/>
            <p:nvPr/>
          </p:nvSpPr>
          <p:spPr>
            <a:xfrm>
              <a:off x="655236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3" name="Rectangle 162"/>
            <p:cNvSpPr/>
            <p:nvPr/>
          </p:nvSpPr>
          <p:spPr>
            <a:xfrm>
              <a:off x="68018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4" name="Rectangle 163"/>
            <p:cNvSpPr/>
            <p:nvPr/>
          </p:nvSpPr>
          <p:spPr>
            <a:xfrm>
              <a:off x="80485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5" name="Rectangle 164"/>
            <p:cNvSpPr/>
            <p:nvPr/>
          </p:nvSpPr>
          <p:spPr>
            <a:xfrm>
              <a:off x="829800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6" name="Rectangle 175"/>
            <p:cNvSpPr/>
            <p:nvPr/>
          </p:nvSpPr>
          <p:spPr>
            <a:xfrm>
              <a:off x="70513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7" name="Rectangle 176"/>
            <p:cNvSpPr/>
            <p:nvPr/>
          </p:nvSpPr>
          <p:spPr>
            <a:xfrm>
              <a:off x="73004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8" name="Rectangle 177"/>
            <p:cNvSpPr/>
            <p:nvPr/>
          </p:nvSpPr>
          <p:spPr>
            <a:xfrm>
              <a:off x="75499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89" name="Rectangle 178"/>
            <p:cNvSpPr/>
            <p:nvPr/>
          </p:nvSpPr>
          <p:spPr>
            <a:xfrm>
              <a:off x="77990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0" name="Rectangle 179"/>
            <p:cNvSpPr/>
            <p:nvPr/>
          </p:nvSpPr>
          <p:spPr>
            <a:xfrm>
              <a:off x="605376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1" name="Rectangle 180"/>
            <p:cNvSpPr/>
            <p:nvPr/>
          </p:nvSpPr>
          <p:spPr>
            <a:xfrm>
              <a:off x="63032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2" name="Rectangle 181"/>
            <p:cNvSpPr/>
            <p:nvPr/>
          </p:nvSpPr>
          <p:spPr>
            <a:xfrm>
              <a:off x="655236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3" name="Rectangle 182"/>
            <p:cNvSpPr/>
            <p:nvPr/>
          </p:nvSpPr>
          <p:spPr>
            <a:xfrm>
              <a:off x="68018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4" name="Rectangle 183"/>
            <p:cNvSpPr/>
            <p:nvPr/>
          </p:nvSpPr>
          <p:spPr>
            <a:xfrm>
              <a:off x="80485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5" name="Rectangle 184"/>
            <p:cNvSpPr/>
            <p:nvPr/>
          </p:nvSpPr>
          <p:spPr>
            <a:xfrm>
              <a:off x="829800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6" name="Rectangle 195"/>
            <p:cNvSpPr/>
            <p:nvPr/>
          </p:nvSpPr>
          <p:spPr>
            <a:xfrm>
              <a:off x="70513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7" name="Rectangle 196"/>
            <p:cNvSpPr/>
            <p:nvPr/>
          </p:nvSpPr>
          <p:spPr>
            <a:xfrm>
              <a:off x="73004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8" name="Rectangle 197"/>
            <p:cNvSpPr/>
            <p:nvPr/>
          </p:nvSpPr>
          <p:spPr>
            <a:xfrm>
              <a:off x="75499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99" name="Rectangle 198"/>
            <p:cNvSpPr/>
            <p:nvPr/>
          </p:nvSpPr>
          <p:spPr>
            <a:xfrm>
              <a:off x="77990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0" name="Rectangle 199"/>
            <p:cNvSpPr/>
            <p:nvPr/>
          </p:nvSpPr>
          <p:spPr>
            <a:xfrm>
              <a:off x="605376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1" name="Rectangle 200"/>
            <p:cNvSpPr/>
            <p:nvPr/>
          </p:nvSpPr>
          <p:spPr>
            <a:xfrm>
              <a:off x="63032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2" name="Rectangle 201"/>
            <p:cNvSpPr/>
            <p:nvPr/>
          </p:nvSpPr>
          <p:spPr>
            <a:xfrm>
              <a:off x="655236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3" name="Rectangle 202"/>
            <p:cNvSpPr/>
            <p:nvPr/>
          </p:nvSpPr>
          <p:spPr>
            <a:xfrm>
              <a:off x="68018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4" name="Rectangle 203"/>
            <p:cNvSpPr/>
            <p:nvPr/>
          </p:nvSpPr>
          <p:spPr>
            <a:xfrm>
              <a:off x="80485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5" name="Rectangle 204"/>
            <p:cNvSpPr/>
            <p:nvPr/>
          </p:nvSpPr>
          <p:spPr>
            <a:xfrm>
              <a:off x="829800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6" name="Line 406"/>
            <p:cNvSpPr/>
            <p:nvPr/>
          </p:nvSpPr>
          <p:spPr>
            <a:xfrm>
              <a:off x="5804640" y="4778640"/>
              <a:ext cx="274248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7" name="Text Box 407"/>
            <p:cNvSpPr/>
            <p:nvPr/>
          </p:nvSpPr>
          <p:spPr>
            <a:xfrm>
              <a:off x="5866560" y="481968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8" name="Text Box 408"/>
            <p:cNvSpPr/>
            <p:nvPr/>
          </p:nvSpPr>
          <p:spPr>
            <a:xfrm>
              <a:off x="5858640" y="4737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09" name="Text Box 409"/>
            <p:cNvSpPr/>
            <p:nvPr/>
          </p:nvSpPr>
          <p:spPr>
            <a:xfrm>
              <a:off x="617760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0" name="Text Box 410"/>
            <p:cNvSpPr/>
            <p:nvPr/>
          </p:nvSpPr>
          <p:spPr>
            <a:xfrm>
              <a:off x="641916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1" name="Text Box 411"/>
            <p:cNvSpPr/>
            <p:nvPr/>
          </p:nvSpPr>
          <p:spPr>
            <a:xfrm>
              <a:off x="667332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2" name="Text Box 412"/>
            <p:cNvSpPr/>
            <p:nvPr/>
          </p:nvSpPr>
          <p:spPr>
            <a:xfrm>
              <a:off x="691452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3" name="Text Box 413"/>
            <p:cNvSpPr/>
            <p:nvPr/>
          </p:nvSpPr>
          <p:spPr>
            <a:xfrm>
              <a:off x="716868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4" name="Text Box 414"/>
            <p:cNvSpPr/>
            <p:nvPr/>
          </p:nvSpPr>
          <p:spPr>
            <a:xfrm>
              <a:off x="742284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5" name="Text Box 415"/>
            <p:cNvSpPr/>
            <p:nvPr/>
          </p:nvSpPr>
          <p:spPr>
            <a:xfrm>
              <a:off x="766404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6" name="Text Box 416"/>
            <p:cNvSpPr/>
            <p:nvPr/>
          </p:nvSpPr>
          <p:spPr>
            <a:xfrm>
              <a:off x="7924680" y="47563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7" name="Text Box 417"/>
            <p:cNvSpPr/>
            <p:nvPr/>
          </p:nvSpPr>
          <p:spPr>
            <a:xfrm>
              <a:off x="8165880" y="4749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8" name="Text Box 418"/>
            <p:cNvSpPr/>
            <p:nvPr/>
          </p:nvSpPr>
          <p:spPr>
            <a:xfrm>
              <a:off x="8400960" y="474984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19" name="Text Box 429"/>
            <p:cNvSpPr/>
            <p:nvPr/>
          </p:nvSpPr>
          <p:spPr>
            <a:xfrm>
              <a:off x="8610840" y="459108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0" name="Text Box 430"/>
            <p:cNvSpPr/>
            <p:nvPr/>
          </p:nvSpPr>
          <p:spPr>
            <a:xfrm>
              <a:off x="5885640" y="184788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V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1" name="Text Box 431"/>
            <p:cNvSpPr/>
            <p:nvPr/>
          </p:nvSpPr>
          <p:spPr>
            <a:xfrm>
              <a:off x="5815800" y="4470480"/>
              <a:ext cx="344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2" name="Text Box 432"/>
            <p:cNvSpPr/>
            <p:nvPr/>
          </p:nvSpPr>
          <p:spPr>
            <a:xfrm>
              <a:off x="5650560" y="42321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3" name="Text Box 433"/>
            <p:cNvSpPr/>
            <p:nvPr/>
          </p:nvSpPr>
          <p:spPr>
            <a:xfrm>
              <a:off x="5804640" y="3989520"/>
              <a:ext cx="345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30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4" name="Text Box 434"/>
            <p:cNvSpPr/>
            <p:nvPr/>
          </p:nvSpPr>
          <p:spPr>
            <a:xfrm>
              <a:off x="5650560" y="37371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5" name="Text Box 435"/>
            <p:cNvSpPr/>
            <p:nvPr/>
          </p:nvSpPr>
          <p:spPr>
            <a:xfrm>
              <a:off x="5650560" y="347508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50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6" name="Text Box 436"/>
            <p:cNvSpPr/>
            <p:nvPr/>
          </p:nvSpPr>
          <p:spPr>
            <a:xfrm>
              <a:off x="5650560" y="3232080"/>
              <a:ext cx="495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7" name="Text Box 437"/>
            <p:cNvSpPr/>
            <p:nvPr/>
          </p:nvSpPr>
          <p:spPr>
            <a:xfrm>
              <a:off x="5650560" y="298440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70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8" name="Text Box 438"/>
            <p:cNvSpPr/>
            <p:nvPr/>
          </p:nvSpPr>
          <p:spPr>
            <a:xfrm>
              <a:off x="5804640" y="2736720"/>
              <a:ext cx="341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29" name="Text Box 439"/>
            <p:cNvSpPr/>
            <p:nvPr/>
          </p:nvSpPr>
          <p:spPr>
            <a:xfrm>
              <a:off x="5650560" y="247968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90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30" name="Text Box 440"/>
            <p:cNvSpPr/>
            <p:nvPr/>
          </p:nvSpPr>
          <p:spPr>
            <a:xfrm>
              <a:off x="5599800" y="2227320"/>
              <a:ext cx="538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31" name="Line 494"/>
            <p:cNvSpPr/>
            <p:nvPr/>
          </p:nvSpPr>
          <p:spPr>
            <a:xfrm flipH="1" flipV="1">
              <a:off x="6056640" y="2781000"/>
              <a:ext cx="2261160" cy="1168200"/>
            </a:xfrm>
            <a:prstGeom prst="line">
              <a:avLst/>
            </a:prstGeom>
            <a:ln w="1908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32" name="Text Box 430"/>
            <p:cNvSpPr/>
            <p:nvPr/>
          </p:nvSpPr>
          <p:spPr>
            <a:xfrm rot="16200000">
              <a:off x="4989600" y="3080160"/>
              <a:ext cx="10936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Volume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233" name="Text Box 430"/>
            <p:cNvSpPr/>
            <p:nvPr/>
          </p:nvSpPr>
          <p:spPr>
            <a:xfrm>
              <a:off x="6660360" y="5032440"/>
              <a:ext cx="17211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Time (mins)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234" name="TextBox 544"/>
          <p:cNvSpPr/>
          <p:nvPr/>
        </p:nvSpPr>
        <p:spPr>
          <a:xfrm>
            <a:off x="222840" y="914400"/>
            <a:ext cx="87778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graph shows how a the volume of water tank drains over time.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35" name="TextBox 545"/>
          <p:cNvSpPr/>
          <p:nvPr/>
        </p:nvSpPr>
        <p:spPr>
          <a:xfrm>
            <a:off x="186840" y="2133720"/>
            <a:ext cx="432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Calculate the gradient.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36" name="TextBox 546"/>
          <p:cNvSpPr/>
          <p:nvPr/>
        </p:nvSpPr>
        <p:spPr>
          <a:xfrm>
            <a:off x="185040" y="2725560"/>
            <a:ext cx="4381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buClr>
                <a:srgbClr val="000000"/>
              </a:buClr>
              <a:buFont typeface="Comic Sans MS"/>
              <a:buAutoNum type="alphaLcParenR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value of V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when T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37" name="TextBox 547"/>
          <p:cNvSpPr/>
          <p:nvPr/>
        </p:nvSpPr>
        <p:spPr>
          <a:xfrm>
            <a:off x="-159840" y="3633840"/>
            <a:ext cx="5225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buClr>
                <a:srgbClr val="000000"/>
              </a:buClr>
              <a:buFont typeface="Comic Sans MS"/>
              <a:buAutoNum type="alphaLcParenR" startAt="3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an equation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connecting V and 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38" name="Oval 549"/>
          <p:cNvSpPr/>
          <p:nvPr/>
        </p:nvSpPr>
        <p:spPr>
          <a:xfrm>
            <a:off x="8001000" y="3733920"/>
            <a:ext cx="114480" cy="11412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4200" rIns="90000" bIns="342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39" name="Oval 550"/>
          <p:cNvSpPr/>
          <p:nvPr/>
        </p:nvSpPr>
        <p:spPr>
          <a:xfrm>
            <a:off x="6006960" y="2717640"/>
            <a:ext cx="114480" cy="11448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4560" rIns="90000" bIns="345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40" name="Cloud 552"/>
          <p:cNvSpPr/>
          <p:nvPr/>
        </p:nvSpPr>
        <p:spPr>
          <a:xfrm>
            <a:off x="6832440" y="0"/>
            <a:ext cx="2311560" cy="1168560"/>
          </a:xfrm>
          <a:custGeom>
            <a:avLst/>
            <a:gdLst>
              <a:gd name="textAreaLeft" fmla="*/ 318600 w 2311560"/>
              <a:gd name="textAreaRight" fmla="*/ 1828800 w 2311560"/>
              <a:gd name="textAreaTop" fmla="*/ 176400 h 1168560"/>
              <a:gd name="textAreaBottom" fmla="*/ 938160 h 1168560"/>
              <a:gd name="GluePoint1X" fmla="*/ 2309474 w 43200"/>
              <a:gd name="GluePoint1Y" fmla="*/ 584200 h 43200"/>
              <a:gd name="GluePoint2X" fmla="*/ 1155700 w 43200"/>
              <a:gd name="GluePoint2Y" fmla="*/ 1167156 h 43200"/>
              <a:gd name="GluePoint3X" fmla="*/ 7170 w 43200"/>
              <a:gd name="GluePoint3Y" fmla="*/ 584200 h 43200"/>
              <a:gd name="GluePoint4X" fmla="*/ 1155700 w 43200"/>
              <a:gd name="GluePoint4Y" fmla="*/ 6680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Pick any 2  points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41" name="TextBox 553"/>
          <p:cNvSpPr/>
          <p:nvPr/>
        </p:nvSpPr>
        <p:spPr>
          <a:xfrm>
            <a:off x="8019000" y="3390840"/>
            <a:ext cx="104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(8,40)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42" name="TextBox 554"/>
          <p:cNvSpPr/>
          <p:nvPr/>
        </p:nvSpPr>
        <p:spPr>
          <a:xfrm>
            <a:off x="4907520" y="2400480"/>
            <a:ext cx="104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(0,80)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243" name="Object 2"/>
          <p:cNvGraphicFramePr/>
          <p:nvPr/>
        </p:nvGraphicFramePr>
        <p:xfrm>
          <a:off x="1300320" y="1562040"/>
          <a:ext cx="1214280" cy="635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4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300320" y="1562040"/>
                    <a:ext cx="1214280" cy="63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5" name="Object 3"/>
          <p:cNvGraphicFramePr/>
          <p:nvPr/>
        </p:nvGraphicFramePr>
        <p:xfrm>
          <a:off x="2633760" y="1592280"/>
          <a:ext cx="1054080" cy="5763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46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633760" y="1592280"/>
                    <a:ext cx="1054080" cy="576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7" name="TextBox 556"/>
          <p:cNvSpPr/>
          <p:nvPr/>
        </p:nvSpPr>
        <p:spPr>
          <a:xfrm>
            <a:off x="3254760" y="3124080"/>
            <a:ext cx="55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80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48" name="TextBox 557"/>
          <p:cNvSpPr/>
          <p:nvPr/>
        </p:nvSpPr>
        <p:spPr>
          <a:xfrm>
            <a:off x="1235880" y="4768920"/>
            <a:ext cx="62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49" name="TextBox 560"/>
          <p:cNvSpPr/>
          <p:nvPr/>
        </p:nvSpPr>
        <p:spPr>
          <a:xfrm>
            <a:off x="2061000" y="4768920"/>
            <a:ext cx="38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0" name="TextBox 561"/>
          <p:cNvSpPr/>
          <p:nvPr/>
        </p:nvSpPr>
        <p:spPr>
          <a:xfrm>
            <a:off x="2427840" y="4768920"/>
            <a:ext cx="327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1" name="TextBox 563"/>
          <p:cNvSpPr/>
          <p:nvPr/>
        </p:nvSpPr>
        <p:spPr>
          <a:xfrm>
            <a:off x="-491760" y="5475240"/>
            <a:ext cx="753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(d)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How long before the tank is empty?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2" name="TextBox 564"/>
          <p:cNvSpPr/>
          <p:nvPr/>
        </p:nvSpPr>
        <p:spPr>
          <a:xfrm>
            <a:off x="1198800" y="6058080"/>
            <a:ext cx="902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V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3" name="TextBox 565"/>
          <p:cNvSpPr/>
          <p:nvPr/>
        </p:nvSpPr>
        <p:spPr>
          <a:xfrm>
            <a:off x="2994480" y="6058080"/>
            <a:ext cx="213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0 = -5</a:t>
            </a:r>
            <a:r>
              <a:rPr lang="en-GB" sz="16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T + 80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4" name="TextBox 152"/>
          <p:cNvSpPr/>
          <p:nvPr/>
        </p:nvSpPr>
        <p:spPr>
          <a:xfrm>
            <a:off x="5336280" y="6058080"/>
            <a:ext cx="3611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T = (-80) ÷(–5) = 16mins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med">
    <p:blinds dir="horz"/>
  </p:transition>
  <p:timing>
    <p:tnLst>
      <p:par>
        <p:cTn id="1025" dur="indefinite" restart="never" nodeType="tmRoot">
          <p:childTnLst>
            <p:seq>
              <p:cTn id="1026" dur="indefinite" nodeType="mainSeq">
                <p:childTnLst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1" dur="8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32" dur="8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3" dur="80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4" fill="hold">
                      <p:stCondLst>
                        <p:cond delay="indefinite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8" dur="8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39" dur="8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0" dur="8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1" fill="hold">
                      <p:stCondLst>
                        <p:cond delay="indefinite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5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6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47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2" dur="5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3" dur="5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54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59" dur="8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60" dur="8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1" dur="8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2" fill="hold">
                      <p:stCondLst>
                        <p:cond delay="indefinite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66" dur="8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67" dur="8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8" dur="8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3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4" fill="hold">
                      <p:stCondLst>
                        <p:cond delay="indefinite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8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83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4" fill="hold">
                      <p:stCondLst>
                        <p:cond delay="indefinite"/>
                      </p:stCondLst>
                      <p:childTnLst>
                        <p:par>
                          <p:cTn id="1085" fill="hold">
                            <p:stCondLst>
                              <p:cond delay="0"/>
                            </p:stCondLst>
                            <p:childTnLst>
                              <p:par>
                                <p:cTn id="10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88" dur="8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89" dur="8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8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95" dur="80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96" dur="80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7" dur="80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2" dur="8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3" dur="8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4" dur="8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5" fill="hold">
                      <p:stCondLst>
                        <p:cond delay="indefinite"/>
                      </p:stCondLst>
                      <p:childTnLst>
                        <p:par>
                          <p:cTn id="1106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9" dur="8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0" dur="8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1" dur="8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16" dur="8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7" dur="8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8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120"/>
                            </p:stCondLst>
                            <p:childTnLst>
                              <p:par>
                                <p:cTn id="1120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1.11111E-006 -4.44444E-006 L -0.24583 0.45741 E">
                                      <p:cBhvr>
                                        <p:cTn id="1121" dur="2000" fill="hold"/>
                                        <p:tgtEl>
                                          <p:spTgt spid="11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2" fill="hold">
                      <p:stCondLst>
                        <p:cond delay="indefinite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26" dur="8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27" dur="8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8" dur="80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9" fill="hold">
                      <p:stCondLst>
                        <p:cond delay="indefinite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33" dur="8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4" dur="8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5" dur="80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6" fill="hold">
                      <p:stCondLst>
                        <p:cond delay="indefinite"/>
                      </p:stCondLst>
                      <p:childTnLst>
                        <p:par>
                          <p:cTn id="1137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40" dur="8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41" dur="8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8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120"/>
                            </p:stCondLst>
                            <p:childTnLst>
                              <p:par>
                                <p:cTn id="1144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1.11111E-006 -3.7037E-007 L -0.06667 0.24074 E">
                                      <p:cBhvr>
                                        <p:cTn id="1145" dur="2000" fill="hold"/>
                                        <p:tgtEl>
                                          <p:spTgt spid="110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6" fill="hold">
                      <p:stCondLst>
                        <p:cond delay="indefinite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0" dur="8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1" dur="8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2" dur="8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3" fill="hold">
                      <p:stCondLst>
                        <p:cond delay="indefinite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7" dur="8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8" dur="8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9" dur="8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0" fill="hold">
                      <p:stCondLst>
                        <p:cond delay="indefinite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4" dur="8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5" dur="8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6" dur="8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1" dur="80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2" dur="80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3" dur="80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707AA0-9E6B-4695-A224-58B7710A33AF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5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06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7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08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9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0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1" name="Text Box 7"/>
          <p:cNvSpPr/>
          <p:nvPr/>
        </p:nvSpPr>
        <p:spPr>
          <a:xfrm>
            <a:off x="5057640" y="4398840"/>
            <a:ext cx="3834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Calculate simple gradients.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2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3" name="Rectangle 9"/>
          <p:cNvSpPr/>
          <p:nvPr/>
        </p:nvSpPr>
        <p:spPr>
          <a:xfrm>
            <a:off x="977760" y="30052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to calculate simple gradient using a right angle triangle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4" name="Text Box 11"/>
          <p:cNvSpPr/>
          <p:nvPr/>
        </p:nvSpPr>
        <p:spPr>
          <a:xfrm>
            <a:off x="5057640" y="3005280"/>
            <a:ext cx="40863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Gradient is :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800280" lvl="1" indent="-343080"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change in vertical height divided by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800280" lvl="1" indent="-343080"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change in horizontal distance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937880" y="74268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of a Line</a:t>
            </a:r>
            <a:endParaRPr lang="en-US" sz="32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516" name="Text Box 20"/>
          <p:cNvSpPr/>
          <p:nvPr/>
        </p:nvSpPr>
        <p:spPr>
          <a:xfrm>
            <a:off x="258480" y="1494000"/>
            <a:ext cx="41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S4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692845-3685-4B3B-BF6D-5B805BBE6C43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6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7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8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6.4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Ch6 (page 55)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59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0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1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2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3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Real – Life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4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ADE40AF-DED0-45FC-B6E0-3E91B8E4E3B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6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7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1268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9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70" name="Text Box 6"/>
          <p:cNvSpPr/>
          <p:nvPr/>
        </p:nvSpPr>
        <p:spPr>
          <a:xfrm>
            <a:off x="1105560" y="2139840"/>
            <a:ext cx="78998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Prove that the coordinates ( 1,1) (2, 2) and (3,3)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lie on the same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71" name="Text Box 9"/>
          <p:cNvSpPr/>
          <p:nvPr/>
        </p:nvSpPr>
        <p:spPr>
          <a:xfrm>
            <a:off x="1051920" y="3425760"/>
            <a:ext cx="749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Are the two lines parallel. Explain answer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72" name="Picture 10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3" name="Text Box 13"/>
          <p:cNvSpPr/>
          <p:nvPr/>
        </p:nvSpPr>
        <p:spPr>
          <a:xfrm>
            <a:off x="3328920" y="4084560"/>
            <a:ext cx="454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-4x + 1    and  6y - 24x = 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74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B6275A6-AEC0-4977-AF74-4F74BF5F9B8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76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77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8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79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0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1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2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3" name="Rectangle 9"/>
          <p:cNvSpPr/>
          <p:nvPr/>
        </p:nvSpPr>
        <p:spPr>
          <a:xfrm>
            <a:off x="927000" y="3005280"/>
            <a:ext cx="3936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revising gradient.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4" name="Text Box 10"/>
          <p:cNvSpPr/>
          <p:nvPr/>
        </p:nvSpPr>
        <p:spPr>
          <a:xfrm>
            <a:off x="5057640" y="3005280"/>
            <a:ext cx="4086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gradient formula to calculate gradient.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5" name="PlaceHolder 1"/>
          <p:cNvSpPr>
            <a:spLocks noGrp="1"/>
          </p:cNvSpPr>
          <p:nvPr>
            <p:ph type="title"/>
          </p:nvPr>
        </p:nvSpPr>
        <p:spPr>
          <a:xfrm>
            <a:off x="1937880" y="74268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Gradient - Revision</a:t>
            </a:r>
            <a:endParaRPr lang="en-US" sz="36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286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4" dur="indefinite" restart="never" nodeType="tmRoot">
          <p:childTnLst>
            <p:seq>
              <p:cTn id="1175" dur="indefinite" nodeType="mainSeq">
                <p:childTnLst>
                  <p:par>
                    <p:cTn id="1176" fill="hold">
                      <p:stCondLst>
                        <p:cond delay="indefinite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80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1" fill="hold">
                      <p:stCondLst>
                        <p:cond delay="indefinite"/>
                      </p:stCondLst>
                      <p:childTnLst>
                        <p:par>
                          <p:cTn id="1182" fill="hold">
                            <p:stCondLst>
                              <p:cond delay="0"/>
                            </p:stCondLst>
                            <p:childTnLst>
                              <p:par>
                                <p:cTn id="118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85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Date Placeholder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1FEF30-A130-4ECE-94CE-E208A7207A48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8" name="Footer Placeholder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9" name="Rectangle 19"/>
          <p:cNvSpPr/>
          <p:nvPr/>
        </p:nvSpPr>
        <p:spPr>
          <a:xfrm>
            <a:off x="2314440" y="2971800"/>
            <a:ext cx="4797720" cy="1270080"/>
          </a:xfrm>
          <a:prstGeom prst="rect">
            <a:avLst/>
          </a:prstGeom>
          <a:solidFill>
            <a:srgbClr val="777777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90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1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92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3" name="Text Box 17"/>
          <p:cNvSpPr/>
          <p:nvPr/>
        </p:nvSpPr>
        <p:spPr>
          <a:xfrm>
            <a:off x="2487240" y="2133720"/>
            <a:ext cx="4899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gradient formula is :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294" name="Object 20"/>
          <p:cNvGraphicFramePr/>
          <p:nvPr/>
        </p:nvGraphicFramePr>
        <p:xfrm>
          <a:off x="2575080" y="3006720"/>
          <a:ext cx="4308480" cy="1222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95" name="Object 20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75080" y="3006720"/>
                    <a:ext cx="4308480" cy="122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96" name="Text Box 21"/>
          <p:cNvSpPr/>
          <p:nvPr/>
        </p:nvSpPr>
        <p:spPr>
          <a:xfrm>
            <a:off x="2248200" y="4605480"/>
            <a:ext cx="5414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It is a measure of how steep a line is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97" name="Text Box 22"/>
          <p:cNvSpPr/>
          <p:nvPr/>
        </p:nvSpPr>
        <p:spPr>
          <a:xfrm>
            <a:off x="1474920" y="5402160"/>
            <a:ext cx="6825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line sloping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up from left to right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is a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positive gradient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98" name="Text Box 23"/>
          <p:cNvSpPr/>
          <p:nvPr/>
        </p:nvSpPr>
        <p:spPr>
          <a:xfrm>
            <a:off x="1277280" y="5796000"/>
            <a:ext cx="7221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line sloping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down from left to right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is a 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negative gradient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99" name="Line 28"/>
          <p:cNvSpPr/>
          <p:nvPr/>
        </p:nvSpPr>
        <p:spPr>
          <a:xfrm flipV="1">
            <a:off x="7658280" y="4305240"/>
            <a:ext cx="1276200" cy="1054080"/>
          </a:xfrm>
          <a:prstGeom prst="line">
            <a:avLst/>
          </a:prstGeom>
          <a:ln w="5724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0" name="Line 29"/>
          <p:cNvSpPr/>
          <p:nvPr/>
        </p:nvSpPr>
        <p:spPr>
          <a:xfrm>
            <a:off x="7112160" y="6197760"/>
            <a:ext cx="1517400" cy="56484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1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coordinates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2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3" name="Cloud 16"/>
          <p:cNvSpPr/>
          <p:nvPr/>
        </p:nvSpPr>
        <p:spPr>
          <a:xfrm>
            <a:off x="0" y="0"/>
            <a:ext cx="3733920" cy="2209680"/>
          </a:xfrm>
          <a:custGeom>
            <a:avLst/>
            <a:gdLst>
              <a:gd name="textAreaLeft" fmla="*/ 514440 w 3733920"/>
              <a:gd name="textAreaRight" fmla="*/ 2953800 w 3733920"/>
              <a:gd name="textAreaTop" fmla="*/ 333720 h 2209680"/>
              <a:gd name="textAreaBottom" fmla="*/ 1773720 h 2209680"/>
              <a:gd name="GluePoint1X" fmla="*/ 3730689 w 43200"/>
              <a:gd name="GluePoint1Y" fmla="*/ 1104900 h 43200"/>
              <a:gd name="GluePoint2X" fmla="*/ 1866900 w 43200"/>
              <a:gd name="GluePoint2Y" fmla="*/ 2207447 h 43200"/>
              <a:gd name="GluePoint3X" fmla="*/ 11582 w 43200"/>
              <a:gd name="GluePoint3Y" fmla="*/ 1104900 h 43200"/>
              <a:gd name="GluePoint4X" fmla="*/ 1866900 w 43200"/>
              <a:gd name="GluePoint4Y" fmla="*/ 12634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Remember parallel means same 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86" dur="indefinite" restart="never" nodeType="tmRoot">
          <p:childTnLst>
            <p:seq>
              <p:cTn id="1187" dur="indefinite" nodeType="mainSeq">
                <p:childTnLst>
                  <p:par>
                    <p:cTn id="1188" fill="hold">
                      <p:stCondLst>
                        <p:cond delay="indefinite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92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3" fill="hold">
                      <p:stCondLst>
                        <p:cond delay="indefinite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97" dur="8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98" dur="8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9" dur="8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0" fill="hold">
                      <p:stCondLst>
                        <p:cond delay="indefinite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4" dur="80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05" dur="80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80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11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2" fill="hold">
                      <p:stCondLst>
                        <p:cond delay="indefinite"/>
                      </p:stCondLst>
                      <p:childTnLst>
                        <p:par>
                          <p:cTn id="1213" fill="hold">
                            <p:stCondLst>
                              <p:cond delay="0"/>
                            </p:stCondLst>
                            <p:childTnLst>
                              <p:par>
                                <p:cTn id="12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16" dur="8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7" dur="8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8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23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4" fill="hold">
                      <p:stCondLst>
                        <p:cond delay="indefinite"/>
                      </p:stCondLst>
                      <p:childTnLst>
                        <p:par>
                          <p:cTn id="1225" fill="hold">
                            <p:stCondLst>
                              <p:cond delay="0"/>
                            </p:stCondLst>
                            <p:childTnLst>
                              <p:par>
                                <p:cTn id="12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28" dur="8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29" dur="8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0" dur="8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Date Placeholder 3"/>
          <p:cNvSpPr/>
          <p:nvPr/>
        </p:nvSpPr>
        <p:spPr>
          <a:xfrm>
            <a:off x="5562720" y="6400800"/>
            <a:ext cx="30016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CA4A4C-9D91-493E-9BFD-E43AB09C13AF}" type="datetime5">
              <a:rPr lang="en-US" sz="1300" b="0" u="none" strike="noStrike">
                <a:solidFill>
                  <a:srgbClr val="B9BBB2"/>
                </a:solidFill>
                <a:effectLst/>
                <a:uFillTx/>
                <a:latin typeface="Comic Sans MS"/>
              </a:rPr>
              <a:t>Jul 11, 2026</a:t>
            </a:fld>
            <a:endParaRPr lang="en-US" sz="13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5" name="Footer Placeholder 4"/>
          <p:cNvSpPr/>
          <p:nvPr/>
        </p:nvSpPr>
        <p:spPr>
          <a:xfrm>
            <a:off x="1295280" y="6400800"/>
            <a:ext cx="4211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u="none" strike="noStrike">
                <a:solidFill>
                  <a:srgbClr val="B9BBB2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3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6" name="Slide Number Placeholder 5"/>
          <p:cNvSpPr/>
          <p:nvPr/>
        </p:nvSpPr>
        <p:spPr>
          <a:xfrm>
            <a:off x="8639280" y="6515280"/>
            <a:ext cx="4633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6A6EC1-61DC-402F-8CF7-7428AB21CB2A}" type="slidenum">
              <a:rPr lang="en-GB" sz="1600" b="0" u="none" strike="noStrike">
                <a:solidFill>
                  <a:srgbClr val="DFE0D4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07" name="Rectangle 2"/>
          <p:cNvPicPr/>
          <p:nvPr/>
        </p:nvPicPr>
        <p:blipFill>
          <a:blip r:embed="rId1"/>
          <a:stretch/>
        </p:blipFill>
        <p:spPr>
          <a:xfrm>
            <a:off x="1365120" y="262080"/>
            <a:ext cx="7785360" cy="9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8" name="Text Box 56"/>
          <p:cNvSpPr/>
          <p:nvPr/>
        </p:nvSpPr>
        <p:spPr>
          <a:xfrm>
            <a:off x="816120" y="3159000"/>
            <a:ext cx="721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m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&lt;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9" name="Line 57"/>
          <p:cNvSpPr/>
          <p:nvPr/>
        </p:nvSpPr>
        <p:spPr>
          <a:xfrm>
            <a:off x="1635120" y="176544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0" name="Line 58"/>
          <p:cNvSpPr/>
          <p:nvPr/>
        </p:nvSpPr>
        <p:spPr>
          <a:xfrm>
            <a:off x="1149480" y="2336760"/>
            <a:ext cx="12189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1" name="Line 59"/>
          <p:cNvSpPr/>
          <p:nvPr/>
        </p:nvSpPr>
        <p:spPr>
          <a:xfrm flipV="1">
            <a:off x="1339920" y="1879560"/>
            <a:ext cx="733320" cy="61920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2" name="Text Box 60"/>
          <p:cNvSpPr/>
          <p:nvPr/>
        </p:nvSpPr>
        <p:spPr>
          <a:xfrm>
            <a:off x="1671840" y="2398680"/>
            <a:ext cx="721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m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&gt;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3" name="Line 61"/>
          <p:cNvSpPr/>
          <p:nvPr/>
        </p:nvSpPr>
        <p:spPr>
          <a:xfrm>
            <a:off x="1623960" y="291636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4" name="Line 62"/>
          <p:cNvSpPr/>
          <p:nvPr/>
        </p:nvSpPr>
        <p:spPr>
          <a:xfrm>
            <a:off x="1138320" y="3487680"/>
            <a:ext cx="121896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5" name="Line 63"/>
          <p:cNvSpPr/>
          <p:nvPr/>
        </p:nvSpPr>
        <p:spPr>
          <a:xfrm>
            <a:off x="1271520" y="3087720"/>
            <a:ext cx="809640" cy="581040"/>
          </a:xfrm>
          <a:prstGeom prst="line">
            <a:avLst/>
          </a:prstGeom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6" name="Line 64"/>
          <p:cNvSpPr/>
          <p:nvPr/>
        </p:nvSpPr>
        <p:spPr>
          <a:xfrm>
            <a:off x="1746360" y="411480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7" name="Line 65"/>
          <p:cNvSpPr/>
          <p:nvPr/>
        </p:nvSpPr>
        <p:spPr>
          <a:xfrm>
            <a:off x="1260360" y="4686480"/>
            <a:ext cx="121932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8" name="Line 66"/>
          <p:cNvSpPr/>
          <p:nvPr/>
        </p:nvSpPr>
        <p:spPr>
          <a:xfrm>
            <a:off x="1212840" y="4543560"/>
            <a:ext cx="1152360" cy="0"/>
          </a:xfrm>
          <a:prstGeom prst="line">
            <a:avLst/>
          </a:prstGeom>
          <a:ln w="28440">
            <a:solidFill>
              <a:srgbClr val="DC56B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9" name="Text Box 67"/>
          <p:cNvSpPr/>
          <p:nvPr/>
        </p:nvSpPr>
        <p:spPr>
          <a:xfrm>
            <a:off x="963360" y="4232160"/>
            <a:ext cx="750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m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0" name="Line 68"/>
          <p:cNvSpPr/>
          <p:nvPr/>
        </p:nvSpPr>
        <p:spPr>
          <a:xfrm>
            <a:off x="1735200" y="5199120"/>
            <a:ext cx="0" cy="857160"/>
          </a:xfrm>
          <a:prstGeom prst="line">
            <a:avLst/>
          </a:prstGeom>
          <a:ln w="9360">
            <a:solidFill>
              <a:srgbClr val="FFFFF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1" name="Line 69"/>
          <p:cNvSpPr/>
          <p:nvPr/>
        </p:nvSpPr>
        <p:spPr>
          <a:xfrm>
            <a:off x="1249200" y="5770440"/>
            <a:ext cx="121932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2" name="Line 70"/>
          <p:cNvSpPr/>
          <p:nvPr/>
        </p:nvSpPr>
        <p:spPr>
          <a:xfrm flipH="1" flipV="1">
            <a:off x="2030400" y="5237280"/>
            <a:ext cx="9360" cy="876240"/>
          </a:xfrm>
          <a:prstGeom prst="line">
            <a:avLst/>
          </a:prstGeom>
          <a:ln w="284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3" name="Text Box 71"/>
          <p:cNvSpPr/>
          <p:nvPr/>
        </p:nvSpPr>
        <p:spPr>
          <a:xfrm>
            <a:off x="1751760" y="6118200"/>
            <a:ext cx="685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4" name="Oval 72"/>
          <p:cNvSpPr/>
          <p:nvPr/>
        </p:nvSpPr>
        <p:spPr>
          <a:xfrm>
            <a:off x="1989000" y="5727600"/>
            <a:ext cx="88920" cy="889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676A5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16200" rIns="90000" bIns="162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5" name="Text Box 73"/>
          <p:cNvSpPr/>
          <p:nvPr/>
        </p:nvSpPr>
        <p:spPr>
          <a:xfrm>
            <a:off x="2416680" y="4325760"/>
            <a:ext cx="670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9F962"/>
                </a:solidFill>
                <a:effectLst/>
                <a:uFillTx/>
                <a:latin typeface="Comic Sans MS"/>
              </a:rPr>
              <a:t>y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c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6" name="Oval 74"/>
          <p:cNvSpPr/>
          <p:nvPr/>
        </p:nvSpPr>
        <p:spPr>
          <a:xfrm>
            <a:off x="1692360" y="4497480"/>
            <a:ext cx="88920" cy="889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676A5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16200" rIns="90000" bIns="162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7" name="TextBox 59"/>
          <p:cNvSpPr/>
          <p:nvPr/>
        </p:nvSpPr>
        <p:spPr>
          <a:xfrm>
            <a:off x="2656080" y="1822320"/>
            <a:ext cx="587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Sloping left to right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up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+ve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8" name="TextBox 61"/>
          <p:cNvSpPr/>
          <p:nvPr/>
        </p:nvSpPr>
        <p:spPr>
          <a:xfrm>
            <a:off x="2635560" y="2747880"/>
            <a:ext cx="6238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Sloping left to right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down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-ve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9" name="TextBox 62"/>
          <p:cNvSpPr/>
          <p:nvPr/>
        </p:nvSpPr>
        <p:spPr>
          <a:xfrm>
            <a:off x="2651760" y="3867120"/>
            <a:ext cx="492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Horizontal line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zero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gradient.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30" name="TextBox 63"/>
          <p:cNvSpPr/>
          <p:nvPr/>
        </p:nvSpPr>
        <p:spPr>
          <a:xfrm>
            <a:off x="2656440" y="5035680"/>
            <a:ext cx="5342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Vertical line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has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undefined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gradient.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slow">
    <p:circle/>
  </p:transition>
  <p:timing>
    <p:tnLst>
      <p:par>
        <p:cTn id="1231" dur="indefinite" restart="never" nodeType="tmRoot">
          <p:childTnLst>
            <p:seq>
              <p:cTn id="1232" dur="indefinite" nodeType="mainSeq">
                <p:childTnLst>
                  <p:par>
                    <p:cTn id="1233" fill="hold">
                      <p:stCondLst>
                        <p:cond delay="indefinite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7" dur="8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8" dur="8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9" dur="8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0" fill="hold">
                      <p:stCondLst>
                        <p:cond delay="indefinite"/>
                      </p:stCondLst>
                      <p:childTnLst>
                        <p:par>
                          <p:cTn id="1241" fill="hold">
                            <p:stCondLst>
                              <p:cond delay="0"/>
                            </p:stCondLst>
                            <p:childTnLst>
                              <p:par>
                                <p:cTn id="12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44" dur="8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45" dur="8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6" dur="8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7" fill="hold">
                      <p:stCondLst>
                        <p:cond delay="indefinite"/>
                      </p:stCondLst>
                      <p:childTnLst>
                        <p:par>
                          <p:cTn id="1248" fill="hold">
                            <p:stCondLst>
                              <p:cond delay="0"/>
                            </p:stCondLst>
                            <p:childTnLst>
                              <p:par>
                                <p:cTn id="12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51" dur="8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2" dur="8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3" dur="8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4" fill="hold">
                      <p:stCondLst>
                        <p:cond delay="indefinite"/>
                      </p:stCondLst>
                      <p:childTnLst>
                        <p:par>
                          <p:cTn id="1255" fill="hold">
                            <p:stCondLst>
                              <p:cond delay="0"/>
                            </p:stCondLst>
                            <p:childTnLst>
                              <p:par>
                                <p:cTn id="12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58" dur="8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9" dur="8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80,-52,-80)"/>
                                          </p:val>
                                        </p:tav>
                                        <p:tav tm="50000">
                                          <p:val>
                                            <p:strVal val="rgb(83,83,-37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0" dur="8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32" name="Picture 4"/>
          <p:cNvPicPr/>
          <p:nvPr/>
        </p:nvPicPr>
        <p:blipFill>
          <a:blip r:embed="rId1"/>
          <a:srcRect l="16500" t="23337" r="16999" b="23834"/>
          <a:stretch/>
        </p:blipFill>
        <p:spPr>
          <a:xfrm>
            <a:off x="960480" y="1965240"/>
            <a:ext cx="8107200" cy="4245120"/>
          </a:xfrm>
          <a:prstGeom prst="rect">
            <a:avLst/>
          </a:prstGeom>
          <a:noFill/>
          <a:ln w="38160">
            <a:solidFill>
              <a:srgbClr val="7F7F7F"/>
            </a:solidFill>
            <a:miter/>
          </a:ln>
        </p:spPr>
      </p:pic>
      <p:sp>
        <p:nvSpPr>
          <p:cNvPr id="1333" name="TextBox 4"/>
          <p:cNvSpPr/>
          <p:nvPr/>
        </p:nvSpPr>
        <p:spPr>
          <a:xfrm>
            <a:off x="1623960" y="635040"/>
            <a:ext cx="51336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Gradient - Revision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34" name="TextBox 5"/>
          <p:cNvSpPr/>
          <p:nvPr/>
        </p:nvSpPr>
        <p:spPr>
          <a:xfrm>
            <a:off x="1101960" y="3225960"/>
            <a:ext cx="4497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Find gradients PQ , QR and RP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335" name="Object 3"/>
          <p:cNvGraphicFramePr/>
          <p:nvPr/>
        </p:nvGraphicFramePr>
        <p:xfrm>
          <a:off x="6999120" y="2577960"/>
          <a:ext cx="976320" cy="5716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36" name="Object 3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999120" y="2577960"/>
                    <a:ext cx="976320" cy="571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37" name="Object 4"/>
          <p:cNvGraphicFramePr/>
          <p:nvPr/>
        </p:nvGraphicFramePr>
        <p:xfrm>
          <a:off x="7629480" y="4414680"/>
          <a:ext cx="762120" cy="4050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338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7629480" y="4414680"/>
                    <a:ext cx="762120" cy="40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39" name="Object 5"/>
          <p:cNvGraphicFramePr/>
          <p:nvPr/>
        </p:nvGraphicFramePr>
        <p:xfrm>
          <a:off x="5564160" y="4135320"/>
          <a:ext cx="857160" cy="3812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340" name="Object 5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564160" y="4135320"/>
                    <a:ext cx="857160" cy="38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iming>
    <p:tnLst>
      <p:par>
        <p:cTn id="1261" dur="indefinite" restart="never" nodeType="tmRoot">
          <p:childTnLst>
            <p:seq>
              <p:cTn id="1262" dur="indefinite" nodeType="mainSeq">
                <p:childTnLst>
                  <p:par>
                    <p:cTn id="1263" fill="hold">
                      <p:stCondLst>
                        <p:cond delay="indefinite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8" fill="hold">
                      <p:stCondLst>
                        <p:cond delay="indefinite"/>
                      </p:stCondLst>
                      <p:childTnLst>
                        <p:par>
                          <p:cTn id="1269" fill="hold">
                            <p:stCondLst>
                              <p:cond delay="0"/>
                            </p:stCondLst>
                            <p:childTnLst>
                              <p:par>
                                <p:cTn id="12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2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7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5DCF6D-23AA-4701-951E-2D9754E2B704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42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43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44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6.5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Ch6 (page 58)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45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6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7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8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49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Gradient Revision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50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1AD1C2-F946-4560-B0ED-C7F7BDFBDFB1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5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1354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5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56" name="Text Box 6"/>
          <p:cNvSpPr/>
          <p:nvPr/>
        </p:nvSpPr>
        <p:spPr>
          <a:xfrm>
            <a:off x="1105560" y="2139840"/>
            <a:ext cx="78998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Prove that the coordinates ( 1,1) (2, 2) and (3,3)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lie on the same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57" name="Text Box 9"/>
          <p:cNvSpPr/>
          <p:nvPr/>
        </p:nvSpPr>
        <p:spPr>
          <a:xfrm>
            <a:off x="1051920" y="3425760"/>
            <a:ext cx="749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Are the two lines parallel. Explain answer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58" name="Picture 10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9" name="Text Box 13"/>
          <p:cNvSpPr/>
          <p:nvPr/>
        </p:nvSpPr>
        <p:spPr>
          <a:xfrm>
            <a:off x="3328920" y="4084560"/>
            <a:ext cx="454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-4x + 1    and  6y - 24x = 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60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3EAF03-EB40-4E3A-A7F5-F330E6F23536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6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63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4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65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6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67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68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69" name="Rectangle 9"/>
          <p:cNvSpPr/>
          <p:nvPr/>
        </p:nvSpPr>
        <p:spPr>
          <a:xfrm>
            <a:off x="927000" y="3005280"/>
            <a:ext cx="3936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alternative way to find straight line equation.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0" name="Text Box 10"/>
          <p:cNvSpPr/>
          <p:nvPr/>
        </p:nvSpPr>
        <p:spPr>
          <a:xfrm>
            <a:off x="5057640" y="3005280"/>
            <a:ext cx="40863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Know Nat 5 version of straight line equation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800280" lvl="1" indent="-343080"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– b = m(x – a)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1" name="PlaceHolder 1"/>
          <p:cNvSpPr>
            <a:spLocks noGrp="1"/>
          </p:cNvSpPr>
          <p:nvPr>
            <p:ph type="title"/>
          </p:nvPr>
        </p:nvSpPr>
        <p:spPr>
          <a:xfrm>
            <a:off x="1937880" y="74268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 Form of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 Equation</a:t>
            </a:r>
            <a:endParaRPr lang="en-US" sz="36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372" name="Text Box 13"/>
          <p:cNvSpPr/>
          <p:nvPr/>
        </p:nvSpPr>
        <p:spPr>
          <a:xfrm>
            <a:off x="5070600" y="4284720"/>
            <a:ext cx="4073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Form an straight equation from information given.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3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8" dur="indefinite" restart="never" nodeType="tmRoot">
          <p:childTnLst>
            <p:seq>
              <p:cTn id="1279" dur="indefinite" nodeType="mainSeq">
                <p:childTnLst>
                  <p:par>
                    <p:cTn id="1280" fill="hold">
                      <p:stCondLst>
                        <p:cond delay="indefinite"/>
                      </p:stCondLst>
                      <p:childTnLst>
                        <p:par>
                          <p:cTn id="1281" fill="hold">
                            <p:stCondLst>
                              <p:cond delay="0"/>
                            </p:stCondLst>
                            <p:childTnLst>
                              <p:par>
                                <p:cTn id="128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84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5" fill="hold">
                      <p:stCondLst>
                        <p:cond delay="indefinite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89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94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Date Placeholder 3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BAD0F2-73D5-481A-A0A8-9A7D6D0EFF7D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5" name="Footer Placeholder 4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6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08660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of a Straight Line</a:t>
            </a:r>
            <a:endParaRPr lang="en-US" sz="32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377" name="Rectangle 4"/>
          <p:cNvSpPr/>
          <p:nvPr/>
        </p:nvSpPr>
        <p:spPr>
          <a:xfrm>
            <a:off x="875160" y="1960560"/>
            <a:ext cx="8068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To find the equation of a straight line  we need to know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8" name="Rectangle 5"/>
          <p:cNvSpPr/>
          <p:nvPr/>
        </p:nvSpPr>
        <p:spPr>
          <a:xfrm>
            <a:off x="2243520" y="2444760"/>
            <a:ext cx="5231520" cy="39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points that lie on the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x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y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and ( x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y</a:t>
            </a:r>
            <a:r>
              <a:rPr lang="en-US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OR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4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and a point on the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and </a:t>
            </a:r>
            <a:r>
              <a:rPr lang="en-GB" sz="2400" b="0" u="none" strike="noStrike">
                <a:solidFill>
                  <a:srgbClr val="FFFBF7"/>
                </a:solidFill>
                <a:effectLst/>
                <a:uFillTx/>
                <a:latin typeface="Comic Sans MS"/>
              </a:rPr>
              <a:t>(a,b)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9" name="Text Box 24"/>
          <p:cNvSpPr/>
          <p:nvPr/>
        </p:nvSpPr>
        <p:spPr>
          <a:xfrm>
            <a:off x="3534120" y="1195560"/>
            <a:ext cx="25088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</a:t>
            </a:r>
            <a:r>
              <a:rPr lang="en-GB" sz="4000" b="0" u="none" strike="noStrike">
                <a:solidFill>
                  <a:srgbClr val="00FF00"/>
                </a:solidFill>
                <a:effectLst/>
                <a:uFillTx/>
                <a:latin typeface="Comic Sans MS"/>
              </a:rPr>
              <a:t>c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80" name="Picture 667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1" name="Text Box 66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382" name="Picture 669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3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2F04049-FBC9-48E3-A7E7-5E9101A3F6AD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8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9" name="Rectangle 2"/>
          <p:cNvSpPr/>
          <p:nvPr/>
        </p:nvSpPr>
        <p:spPr>
          <a:xfrm>
            <a:off x="1425600" y="2971800"/>
            <a:ext cx="5821200" cy="1270080"/>
          </a:xfrm>
          <a:prstGeom prst="rect">
            <a:avLst/>
          </a:prstGeom>
          <a:solidFill>
            <a:srgbClr val="777777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20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1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22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1807920" y="374400"/>
            <a:ext cx="553716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grpSp>
        <p:nvGrpSpPr>
          <p:cNvPr id="524" name="Group 19"/>
          <p:cNvGrpSpPr/>
          <p:nvPr/>
        </p:nvGrpSpPr>
        <p:grpSpPr>
          <a:xfrm>
            <a:off x="1514880" y="3170160"/>
            <a:ext cx="4424760" cy="967680"/>
            <a:chOff x="1514880" y="3170160"/>
            <a:chExt cx="4424760" cy="967680"/>
          </a:xfrm>
        </p:grpSpPr>
        <p:sp>
          <p:nvSpPr>
            <p:cNvPr id="525" name="Text Box 9"/>
            <p:cNvSpPr/>
            <p:nvPr/>
          </p:nvSpPr>
          <p:spPr>
            <a:xfrm>
              <a:off x="1765080" y="3170160"/>
              <a:ext cx="37908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Change in vertical height 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26" name="Text Box 10"/>
            <p:cNvSpPr/>
            <p:nvPr/>
          </p:nvSpPr>
          <p:spPr>
            <a:xfrm>
              <a:off x="1514880" y="3678120"/>
              <a:ext cx="44247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Change in horizontal distance 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27" name="Line 11"/>
            <p:cNvSpPr/>
            <p:nvPr/>
          </p:nvSpPr>
          <p:spPr>
            <a:xfrm>
              <a:off x="1712880" y="3619440"/>
              <a:ext cx="4064040" cy="0"/>
            </a:xfrm>
            <a:prstGeom prst="line">
              <a:avLst/>
            </a:prstGeom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528" name="Text Box 12"/>
          <p:cNvSpPr/>
          <p:nvPr/>
        </p:nvSpPr>
        <p:spPr>
          <a:xfrm>
            <a:off x="1239120" y="2166840"/>
            <a:ext cx="73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gradient is the measure of steepness of a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529" name="Object 14"/>
          <p:cNvGraphicFramePr/>
          <p:nvPr/>
        </p:nvGraphicFramePr>
        <p:xfrm>
          <a:off x="5985000" y="3070080"/>
          <a:ext cx="965160" cy="1094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30" name="Object 1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985000" y="3070080"/>
                    <a:ext cx="965160" cy="109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1" name="Text Box 18"/>
          <p:cNvSpPr/>
          <p:nvPr/>
        </p:nvSpPr>
        <p:spPr>
          <a:xfrm>
            <a:off x="1608120" y="4960800"/>
            <a:ext cx="6197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steeper a line the bigger the 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2" name="AutoShape 21"/>
          <p:cNvSpPr/>
          <p:nvPr/>
        </p:nvSpPr>
        <p:spPr>
          <a:xfrm>
            <a:off x="5613480" y="4762440"/>
            <a:ext cx="3530520" cy="1143000"/>
          </a:xfrm>
          <a:prstGeom prst="cloudCallout">
            <a:avLst>
              <a:gd name="adj1" fmla="val -19648"/>
              <a:gd name="adj2" fmla="val -104444"/>
            </a:avLst>
          </a:prstGeom>
          <a:solidFill>
            <a:srgbClr val="66CC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Difference in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-coordinates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3" name="AutoShape 20"/>
          <p:cNvSpPr/>
          <p:nvPr/>
        </p:nvSpPr>
        <p:spPr>
          <a:xfrm>
            <a:off x="5676840" y="635040"/>
            <a:ext cx="3467160" cy="1117440"/>
          </a:xfrm>
          <a:prstGeom prst="cloudCallout">
            <a:avLst>
              <a:gd name="adj1" fmla="val -15796"/>
              <a:gd name="adj2" fmla="val 184092"/>
            </a:avLst>
          </a:prstGeom>
          <a:solidFill>
            <a:srgbClr val="66CC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Difference in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-coordinates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4" name="Text Box 20"/>
          <p:cNvSpPr/>
          <p:nvPr/>
        </p:nvSpPr>
        <p:spPr>
          <a:xfrm>
            <a:off x="258480" y="1494000"/>
            <a:ext cx="41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S4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4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3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6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set>
                                <p:cBhvr>
                                  <p:cTn id="4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3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Straight Connector 46"/>
          <p:cNvSpPr/>
          <p:nvPr/>
        </p:nvSpPr>
        <p:spPr>
          <a:xfrm>
            <a:off x="3972960" y="3697200"/>
            <a:ext cx="21960" cy="140832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85" name="Text Box 49"/>
          <p:cNvSpPr/>
          <p:nvPr/>
        </p:nvSpPr>
        <p:spPr>
          <a:xfrm>
            <a:off x="6064200" y="3519360"/>
            <a:ext cx="916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86" name="PlaceHolder 1"/>
          <p:cNvSpPr>
            <a:spLocks noGrp="1"/>
          </p:cNvSpPr>
          <p:nvPr>
            <p:ph type="title"/>
          </p:nvPr>
        </p:nvSpPr>
        <p:spPr>
          <a:xfrm>
            <a:off x="457200" y="185400"/>
            <a:ext cx="8229600" cy="1314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The Equation of the Straight Line</a:t>
            </a:r>
            <a:br>
              <a:rPr sz="2800"/>
            </a:br>
            <a:r>
              <a:rPr lang="en-GB" sz="3200" b="1" i="1" u="none" strike="noStrike">
                <a:solidFill>
                  <a:srgbClr val="EEF82A"/>
                </a:solidFill>
                <a:effectLst/>
                <a:uFillTx/>
                <a:latin typeface="Times New Roman"/>
              </a:rPr>
              <a:t>y – b = m (x -  a)</a:t>
            </a:r>
            <a:br>
              <a:rPr sz="3200"/>
            </a:br>
            <a:endParaRPr lang="en-US" sz="32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387" name="Text Box 3"/>
          <p:cNvSpPr/>
          <p:nvPr/>
        </p:nvSpPr>
        <p:spPr>
          <a:xfrm>
            <a:off x="395280" y="1827360"/>
            <a:ext cx="874872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58920" indent="-358920" algn="ctr">
              <a:spcBef>
                <a:spcPts val="1250"/>
              </a:spcBef>
              <a:tabLst>
                <a:tab pos="0" algn="l"/>
                <a:tab pos="54288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equation of any line can be found if we know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358920" indent="-358920" algn="ctr">
              <a:spcBef>
                <a:spcPts val="1250"/>
              </a:spcBef>
              <a:tabLst>
                <a:tab pos="0" algn="l"/>
                <a:tab pos="542880" algn="l"/>
                <a:tab pos="1085760" algn="l"/>
                <a:tab pos="1628640" algn="l"/>
                <a:tab pos="2171880" algn="l"/>
                <a:tab pos="2714760" algn="l"/>
                <a:tab pos="3257640" algn="l"/>
                <a:tab pos="3800520" algn="l"/>
                <a:tab pos="4343400" algn="l"/>
                <a:tab pos="4886280" algn="l"/>
                <a:tab pos="5429160" algn="l"/>
                <a:tab pos="5972040" algn="l"/>
                <a:tab pos="6515280" algn="l"/>
                <a:tab pos="7058160" algn="l"/>
                <a:tab pos="7601040" algn="l"/>
                <a:tab pos="8143920" algn="l"/>
                <a:tab pos="8686800" algn="l"/>
                <a:tab pos="9229680" algn="l"/>
                <a:tab pos="9772560" algn="l"/>
                <a:tab pos="10315440" algn="l"/>
                <a:tab pos="1085868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  and one  point on the line.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1388" name="Group 32"/>
          <p:cNvGrpSpPr/>
          <p:nvPr/>
        </p:nvGrpSpPr>
        <p:grpSpPr>
          <a:xfrm>
            <a:off x="433440" y="2971800"/>
            <a:ext cx="4858920" cy="2623680"/>
            <a:chOff x="433440" y="2971800"/>
            <a:chExt cx="4858920" cy="2623680"/>
          </a:xfrm>
        </p:grpSpPr>
        <p:sp>
          <p:nvSpPr>
            <p:cNvPr id="1389" name="Line 19"/>
            <p:cNvSpPr/>
            <p:nvPr/>
          </p:nvSpPr>
          <p:spPr>
            <a:xfrm>
              <a:off x="1381680" y="3117600"/>
              <a:ext cx="0" cy="232056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90" name="Line 20"/>
            <p:cNvSpPr/>
            <p:nvPr/>
          </p:nvSpPr>
          <p:spPr>
            <a:xfrm flipH="1" flipV="1">
              <a:off x="965880" y="5136480"/>
              <a:ext cx="3453120" cy="4572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080" rIns="90000" bIns="-108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91" name="Text Box 21"/>
            <p:cNvSpPr/>
            <p:nvPr/>
          </p:nvSpPr>
          <p:spPr>
            <a:xfrm>
              <a:off x="444240" y="5079600"/>
              <a:ext cx="1677960" cy="51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O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92" name="Text Box 22"/>
            <p:cNvSpPr/>
            <p:nvPr/>
          </p:nvSpPr>
          <p:spPr>
            <a:xfrm>
              <a:off x="433440" y="2971800"/>
              <a:ext cx="1681920" cy="51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y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93" name="Text Box 23"/>
            <p:cNvSpPr/>
            <p:nvPr/>
          </p:nvSpPr>
          <p:spPr>
            <a:xfrm>
              <a:off x="3610440" y="5081400"/>
              <a:ext cx="1681920" cy="51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x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1394" name="Group 36"/>
          <p:cNvGrpSpPr/>
          <p:nvPr/>
        </p:nvGrpSpPr>
        <p:grpSpPr>
          <a:xfrm>
            <a:off x="1922400" y="4694400"/>
            <a:ext cx="2043000" cy="353880"/>
            <a:chOff x="1922400" y="4694400"/>
            <a:chExt cx="2043000" cy="353880"/>
          </a:xfrm>
        </p:grpSpPr>
        <p:sp>
          <p:nvSpPr>
            <p:cNvPr id="1395" name="Text Box 16"/>
            <p:cNvSpPr/>
            <p:nvPr/>
          </p:nvSpPr>
          <p:spPr>
            <a:xfrm>
              <a:off x="2327040" y="4694400"/>
              <a:ext cx="1385280" cy="35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x - a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96" name="Line 29"/>
            <p:cNvSpPr/>
            <p:nvPr/>
          </p:nvSpPr>
          <p:spPr>
            <a:xfrm flipV="1">
              <a:off x="1922400" y="4757400"/>
              <a:ext cx="2043000" cy="9720"/>
            </a:xfrm>
            <a:prstGeom prst="line">
              <a:avLst/>
            </a:prstGeom>
            <a:ln w="28440">
              <a:solidFill>
                <a:srgbClr val="FFFFFF"/>
              </a:solidFill>
              <a:prstDash val="dash"/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1397" name="Group 33"/>
          <p:cNvGrpSpPr/>
          <p:nvPr/>
        </p:nvGrpSpPr>
        <p:grpSpPr>
          <a:xfrm>
            <a:off x="1149480" y="3330720"/>
            <a:ext cx="3506760" cy="1593720"/>
            <a:chOff x="1149480" y="3330720"/>
            <a:chExt cx="3506760" cy="1593720"/>
          </a:xfrm>
        </p:grpSpPr>
        <p:sp>
          <p:nvSpPr>
            <p:cNvPr id="1398" name="Line 13"/>
            <p:cNvSpPr/>
            <p:nvPr/>
          </p:nvSpPr>
          <p:spPr>
            <a:xfrm flipV="1">
              <a:off x="1932120" y="3708360"/>
              <a:ext cx="2033640" cy="102708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  <a:headEnd len="med" type="oval" w="med"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399" name="Text Box 14"/>
            <p:cNvSpPr/>
            <p:nvPr/>
          </p:nvSpPr>
          <p:spPr>
            <a:xfrm>
              <a:off x="3270240" y="3330720"/>
              <a:ext cx="1386000" cy="63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 (x, y)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00" name="Text Box 15"/>
            <p:cNvSpPr/>
            <p:nvPr/>
          </p:nvSpPr>
          <p:spPr>
            <a:xfrm>
              <a:off x="2224080" y="3876840"/>
              <a:ext cx="1386000" cy="63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m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01" name="Text Box 30"/>
            <p:cNvSpPr/>
            <p:nvPr/>
          </p:nvSpPr>
          <p:spPr>
            <a:xfrm>
              <a:off x="1149480" y="4291200"/>
              <a:ext cx="1385640" cy="63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A (</a:t>
              </a:r>
              <a:r>
                <a:rPr lang="en-GB" sz="2000" b="0" i="1" u="none" strike="noStrike">
                  <a:solidFill>
                    <a:srgbClr val="FFFF00"/>
                  </a:solidFill>
                  <a:effectLst/>
                  <a:uFillTx/>
                  <a:latin typeface="Times New Roman"/>
                </a:rPr>
                <a:t>a</a:t>
              </a: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, </a:t>
              </a:r>
              <a:r>
                <a:rPr lang="en-GB" sz="2000" b="0" i="1" u="none" strike="noStrike">
                  <a:solidFill>
                    <a:srgbClr val="FFFF00"/>
                  </a:solidFill>
                  <a:effectLst/>
                  <a:uFillTx/>
                  <a:latin typeface="Times New Roman"/>
                </a:rPr>
                <a:t>b</a:t>
              </a: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1402" name="Group 37"/>
          <p:cNvGrpSpPr/>
          <p:nvPr/>
        </p:nvGrpSpPr>
        <p:grpSpPr>
          <a:xfrm>
            <a:off x="3879720" y="3697200"/>
            <a:ext cx="828360" cy="1022400"/>
            <a:chOff x="3879720" y="3697200"/>
            <a:chExt cx="828360" cy="1022400"/>
          </a:xfrm>
        </p:grpSpPr>
        <p:sp>
          <p:nvSpPr>
            <p:cNvPr id="1403" name="Line 17"/>
            <p:cNvSpPr/>
            <p:nvPr/>
          </p:nvSpPr>
          <p:spPr>
            <a:xfrm>
              <a:off x="3973320" y="3697200"/>
              <a:ext cx="15840" cy="1022400"/>
            </a:xfrm>
            <a:prstGeom prst="line">
              <a:avLst/>
            </a:prstGeom>
            <a:ln w="28440">
              <a:solidFill>
                <a:srgbClr val="FFFFFF"/>
              </a:solidFill>
              <a:prstDash val="dash"/>
              <a:miter/>
              <a:headEnd len="med" type="arrow" w="med"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04" name="Text Box 35"/>
            <p:cNvSpPr/>
            <p:nvPr/>
          </p:nvSpPr>
          <p:spPr>
            <a:xfrm>
              <a:off x="3879720" y="3993840"/>
              <a:ext cx="828360" cy="35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y - b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405" name="Text Box 39"/>
          <p:cNvSpPr/>
          <p:nvPr/>
        </p:nvSpPr>
        <p:spPr>
          <a:xfrm>
            <a:off x="3730680" y="3957480"/>
            <a:ext cx="119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y - 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06" name="Text Box 40"/>
          <p:cNvSpPr/>
          <p:nvPr/>
        </p:nvSpPr>
        <p:spPr>
          <a:xfrm>
            <a:off x="2448000" y="4641840"/>
            <a:ext cx="1191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x – 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1407" name="Group 59"/>
          <p:cNvGrpSpPr/>
          <p:nvPr/>
        </p:nvGrpSpPr>
        <p:grpSpPr>
          <a:xfrm>
            <a:off x="6004080" y="3521160"/>
            <a:ext cx="1437840" cy="459720"/>
            <a:chOff x="6004080" y="3521160"/>
            <a:chExt cx="1437840" cy="459720"/>
          </a:xfrm>
        </p:grpSpPr>
        <p:sp>
          <p:nvSpPr>
            <p:cNvPr id="1408" name="Line 42"/>
            <p:cNvSpPr/>
            <p:nvPr/>
          </p:nvSpPr>
          <p:spPr>
            <a:xfrm>
              <a:off x="6660000" y="3778560"/>
              <a:ext cx="78192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409" name="Text Box 44"/>
            <p:cNvSpPr/>
            <p:nvPr/>
          </p:nvSpPr>
          <p:spPr>
            <a:xfrm>
              <a:off x="6004080" y="3521160"/>
              <a:ext cx="7228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i="1" u="none" strike="noStrik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m =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410" name="Text Box 45"/>
          <p:cNvSpPr/>
          <p:nvPr/>
        </p:nvSpPr>
        <p:spPr>
          <a:xfrm>
            <a:off x="6459480" y="3340080"/>
            <a:ext cx="119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y - 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1" name="Text Box 46"/>
          <p:cNvSpPr/>
          <p:nvPr/>
        </p:nvSpPr>
        <p:spPr>
          <a:xfrm>
            <a:off x="6440400" y="3686040"/>
            <a:ext cx="119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(x – a)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2" name="Text Box 47"/>
          <p:cNvSpPr/>
          <p:nvPr/>
        </p:nvSpPr>
        <p:spPr>
          <a:xfrm>
            <a:off x="5904000" y="3529080"/>
            <a:ext cx="636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3" name="Line 50"/>
          <p:cNvSpPr/>
          <p:nvPr/>
        </p:nvSpPr>
        <p:spPr>
          <a:xfrm flipH="1">
            <a:off x="6684480" y="4816440"/>
            <a:ext cx="127080" cy="360360"/>
          </a:xfrm>
          <a:prstGeom prst="line">
            <a:avLst/>
          </a:prstGeom>
          <a:ln w="3816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4" name="Text Box 53"/>
          <p:cNvSpPr/>
          <p:nvPr/>
        </p:nvSpPr>
        <p:spPr>
          <a:xfrm>
            <a:off x="5207040" y="5021280"/>
            <a:ext cx="150156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Gradient, </a:t>
            </a:r>
            <a:r>
              <a:rPr lang="en-GB" sz="2400" b="0" i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5" name="Line 51"/>
          <p:cNvSpPr/>
          <p:nvPr/>
        </p:nvSpPr>
        <p:spPr>
          <a:xfrm flipH="1">
            <a:off x="7527960" y="4800600"/>
            <a:ext cx="92160" cy="457200"/>
          </a:xfrm>
          <a:prstGeom prst="line">
            <a:avLst/>
          </a:prstGeom>
          <a:ln w="3816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6" name="Line 52"/>
          <p:cNvSpPr/>
          <p:nvPr/>
        </p:nvSpPr>
        <p:spPr>
          <a:xfrm>
            <a:off x="6340320" y="4846680"/>
            <a:ext cx="1460520" cy="411120"/>
          </a:xfrm>
          <a:prstGeom prst="line">
            <a:avLst/>
          </a:prstGeom>
          <a:ln w="3816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7" name="Text Box 54"/>
          <p:cNvSpPr/>
          <p:nvPr/>
        </p:nvSpPr>
        <p:spPr>
          <a:xfrm>
            <a:off x="6647040" y="5114880"/>
            <a:ext cx="151740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Point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i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a, b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8" name="Rectangle 55"/>
          <p:cNvSpPr/>
          <p:nvPr/>
        </p:nvSpPr>
        <p:spPr>
          <a:xfrm>
            <a:off x="4976640" y="4917960"/>
            <a:ext cx="3719520" cy="16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19" name="TextBox 40"/>
          <p:cNvSpPr/>
          <p:nvPr/>
        </p:nvSpPr>
        <p:spPr>
          <a:xfrm>
            <a:off x="2275560" y="5867280"/>
            <a:ext cx="3357720" cy="581760"/>
          </a:xfrm>
          <a:prstGeom prst="rect">
            <a:avLst/>
          </a:prstGeom>
          <a:solidFill>
            <a:srgbClr val="363636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– b = m ( x – a 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0" name="TextBox 41"/>
          <p:cNvSpPr/>
          <p:nvPr/>
        </p:nvSpPr>
        <p:spPr>
          <a:xfrm>
            <a:off x="5926320" y="6035760"/>
            <a:ext cx="264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Point on the line ( a, b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1" name="TextBox 37"/>
          <p:cNvSpPr/>
          <p:nvPr/>
        </p:nvSpPr>
        <p:spPr>
          <a:xfrm>
            <a:off x="1754640" y="5075280"/>
            <a:ext cx="33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2" name="TextBox 38"/>
          <p:cNvSpPr/>
          <p:nvPr/>
        </p:nvSpPr>
        <p:spPr>
          <a:xfrm>
            <a:off x="3812040" y="507528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3" name="Straight Connector 42"/>
          <p:cNvSpPr/>
          <p:nvPr/>
        </p:nvSpPr>
        <p:spPr>
          <a:xfrm>
            <a:off x="1921680" y="4797360"/>
            <a:ext cx="1800" cy="30816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4" name="Straight Connector 48"/>
          <p:cNvSpPr/>
          <p:nvPr/>
        </p:nvSpPr>
        <p:spPr>
          <a:xfrm flipH="1" flipV="1">
            <a:off x="1371240" y="3687840"/>
            <a:ext cx="2606760" cy="144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5" name="Straight Connector 50"/>
          <p:cNvSpPr/>
          <p:nvPr/>
        </p:nvSpPr>
        <p:spPr>
          <a:xfrm flipH="1" flipV="1">
            <a:off x="1401480" y="4754160"/>
            <a:ext cx="533160" cy="1800"/>
          </a:xfrm>
          <a:prstGeom prst="line">
            <a:avLst/>
          </a:prstGeom>
          <a:ln w="28440">
            <a:solidFill>
              <a:srgbClr val="FFFF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6" name="TextBox 52"/>
          <p:cNvSpPr/>
          <p:nvPr/>
        </p:nvSpPr>
        <p:spPr>
          <a:xfrm>
            <a:off x="1069200" y="3429000"/>
            <a:ext cx="33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7" name="TextBox 53"/>
          <p:cNvSpPr/>
          <p:nvPr/>
        </p:nvSpPr>
        <p:spPr>
          <a:xfrm>
            <a:off x="1047240" y="4479840"/>
            <a:ext cx="36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8" name="Rectangle 45">
            <a:hlinkClick r:id="rId1"/>
          </p:cNvPr>
          <p:cNvSpPr/>
          <p:nvPr/>
        </p:nvSpPr>
        <p:spPr>
          <a:xfrm>
            <a:off x="990720" y="1279440"/>
            <a:ext cx="1295280" cy="459720"/>
          </a:xfrm>
          <a:prstGeom prst="rect">
            <a:avLst/>
          </a:prstGeom>
          <a:solidFill>
            <a:srgbClr val="000000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295" dur="indefinite" restart="never" nodeType="tmRoot">
          <p:childTnLst>
            <p:seq>
              <p:cTn id="1296" dur="indefinite" nodeType="mainSeq">
                <p:childTnLst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01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06" dur="8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07" dur="8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8" dur="8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9" fill="hold">
                      <p:stCondLst>
                        <p:cond delay="indefinite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313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4" fill="hold">
                      <p:stCondLst>
                        <p:cond delay="indefinite"/>
                      </p:stCondLst>
                      <p:childTnLst>
                        <p:par>
                          <p:cTn id="1315" fill="hold">
                            <p:stCondLst>
                              <p:cond delay="0"/>
                            </p:stCondLst>
                            <p:childTnLst>
                              <p:par>
                                <p:cTn id="13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18" dur="8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19" dur="8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0" dur="80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1" fill="hold">
                      <p:stCondLst>
                        <p:cond delay="indefinite"/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25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6" fill="hold">
                      <p:stCondLst>
                        <p:cond delay="indefinite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30" dur="8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31" dur="8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2" dur="8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3" fill="hold">
                      <p:stCondLst>
                        <p:cond delay="indefinite"/>
                      </p:stCondLst>
                      <p:childTnLst>
                        <p:par>
                          <p:cTn id="1334" fill="hold">
                            <p:stCondLst>
                              <p:cond delay="0"/>
                            </p:stCondLst>
                            <p:childTnLst>
                              <p:par>
                                <p:cTn id="1335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33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8" fill="hold">
                      <p:stCondLst>
                        <p:cond delay="indefinite"/>
                      </p:stCondLst>
                      <p:childTnLst>
                        <p:par>
                          <p:cTn id="1339" fill="hold">
                            <p:stCondLst>
                              <p:cond delay="0"/>
                            </p:stCondLst>
                            <p:childTnLst>
                              <p:par>
                                <p:cTn id="13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42" dur="8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43" dur="8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4" dur="8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5" fill="hold">
                      <p:stCondLst>
                        <p:cond delay="indefinite"/>
                      </p:stCondLst>
                      <p:childTnLst>
                        <p:par>
                          <p:cTn id="1346" fill="hold">
                            <p:stCondLst>
                              <p:cond delay="0"/>
                            </p:stCondLst>
                            <p:childTnLst>
                              <p:par>
                                <p:cTn id="1347" presetID="22" presetClass="exit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1348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0" presetID="22" presetClass="exit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1351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7" dur="5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8" dur="5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3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4" dur="5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9" fill="hold">
                      <p:stCondLst>
                        <p:cond delay="indefinite"/>
                      </p:stCondLst>
                      <p:childTnLst>
                        <p:par>
                          <p:cTn id="1370" fill="hold">
                            <p:stCondLst>
                              <p:cond delay="0"/>
                            </p:stCondLst>
                            <p:childTnLst>
                              <p:par>
                                <p:cTn id="13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3.7037E-006 L 0.30191 -0.09306 E">
                                      <p:cBhvr>
                                        <p:cTn id="1374" dur="2000" fill="hold"/>
                                        <p:tgtEl>
                                          <p:spTgt spid="140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0.00463 L 0.43837 -0.14189 E">
                                      <p:cBhvr>
                                        <p:cTn id="1380" dur="2000" fill="hold"/>
                                        <p:tgtEl>
                                          <p:spTgt spid="140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1" fill="hold">
                      <p:stCondLst>
                        <p:cond delay="indefinite"/>
                      </p:stCondLst>
                      <p:childTnLst>
                        <p:par>
                          <p:cTn id="1382" fill="hold">
                            <p:stCondLst>
                              <p:cond delay="0"/>
                            </p:stCondLst>
                            <p:childTnLst>
                              <p:par>
                                <p:cTn id="13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06 -7.40741E-007 L -0.1085 0.16875 E">
                                      <p:cBhvr>
                                        <p:cTn id="1386" dur="2000" fill="hold"/>
                                        <p:tgtEl>
                                          <p:spTgt spid="14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4.07407E-006 L 5E-006 0.14444 E">
                                      <p:cBhvr>
                                        <p:cTn id="1390" dur="2000" fill="hold"/>
                                        <p:tgtEl>
                                          <p:spTgt spid="138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55 L 0.0401 0.11296 E">
                                      <p:cBhvr>
                                        <p:cTn id="1394" dur="2000" fill="hold"/>
                                        <p:tgtEl>
                                          <p:spTgt spid="141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06 3.33333E-006 L 0.07483 0.13796 E">
                                      <p:cBhvr>
                                        <p:cTn id="1398" dur="2000" fill="hold"/>
                                        <p:tgtEl>
                                          <p:spTgt spid="141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9" fill="hold">
                      <p:stCondLst>
                        <p:cond delay="indefinite"/>
                      </p:stCondLst>
                      <p:childTnLst>
                        <p:par>
                          <p:cTn id="1400" fill="hold">
                            <p:stCondLst>
                              <p:cond delay="0"/>
                            </p:stCondLst>
                            <p:childTnLst>
                              <p:par>
                                <p:cTn id="14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03" dur="80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04" dur="80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5" dur="80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6" fill="hold">
                      <p:stCondLst>
                        <p:cond delay="indefinite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10"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1" fill="hold">
                      <p:stCondLst>
                        <p:cond delay="indefinite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15" dur="8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16" dur="8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7" dur="8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8" fill="hold">
                      <p:stCondLst>
                        <p:cond delay="indefinite"/>
                      </p:stCondLst>
                      <p:childTnLst>
                        <p:par>
                          <p:cTn id="1419" fill="hold">
                            <p:stCondLst>
                              <p:cond delay="0"/>
                            </p:stCondLst>
                            <p:childTnLst>
                              <p:par>
                                <p:cTn id="142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22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3" fill="hold">
                      <p:stCondLst>
                        <p:cond delay="indefinite"/>
                      </p:stCondLst>
                      <p:childTnLst>
                        <p:par>
                          <p:cTn id="1424" fill="hold">
                            <p:stCondLst>
                              <p:cond delay="0"/>
                            </p:stCondLst>
                            <p:childTnLst>
                              <p:par>
                                <p:cTn id="142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2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2" dur="5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3" dur="5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8" dur="5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9" dur="5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Text Box 146"/>
          <p:cNvSpPr/>
          <p:nvPr/>
        </p:nvSpPr>
        <p:spPr>
          <a:xfrm>
            <a:off x="826920" y="1967040"/>
            <a:ext cx="81774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equation of the straight line passing through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points (3, -5) and (6,4).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30" name="Text Box 164"/>
          <p:cNvSpPr/>
          <p:nvPr/>
        </p:nvSpPr>
        <p:spPr>
          <a:xfrm>
            <a:off x="974520" y="3035160"/>
            <a:ext cx="134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Solution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31" name="Object 3"/>
              <p:cNvSpPr txBox="1"/>
              <p:nvPr/>
            </p:nvSpPr>
            <p:spPr>
              <a:xfrm>
                <a:off x="2585880" y="3171960"/>
                <a:ext cx="3651480" cy="828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m</m:t>
                    </m:r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y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y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x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x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4</m:t>
                        </m:r>
                        <m:r>
                          <m:t xml:space="preserve">−</m:t>
                        </m:r>
                        <m:r>
                          <m:t xml:space="preserve">(</m:t>
                        </m:r>
                        <m:r>
                          <m:t xml:space="preserve">−</m:t>
                        </m:r>
                        <m:r>
                          <m:t xml:space="preserve">5</m:t>
                        </m:r>
                        <m:r>
                          <m:t xml:space="preserve">)</m:t>
                        </m:r>
                      </m:num>
                      <m:den>
                        <m:r>
                          <m:t xml:space="preserve">6</m:t>
                        </m:r>
                        <m:r>
                          <m:t xml:space="preserve">−</m:t>
                        </m:r>
                        <m:r>
                          <m:t xml:space="preserve">3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9</m:t>
                        </m:r>
                      </m:num>
                      <m:den>
                        <m:r>
                          <m:t xml:space="preserve">3</m:t>
                        </m:r>
                      </m:den>
                    </m:f>
                    <m:r>
                      <m:t xml:space="preserve">=</m:t>
                    </m:r>
                    <m:r>
                      <m:t xml:space="preserve">3</m:t>
                    </m:r>
                  </m:oMath>
                </a14:m>
              </a:p>
            </p:txBody>
          </p:sp>
        </mc:Choice>
        <mc:Fallback>
          <p:sp>
            <p:nvSpPr>
              <p:cNvPr id="1431" name="Object 3"/>
              <p:cNvSpPr txBox="1"/>
              <p:nvPr/>
            </p:nvSpPr>
            <p:spPr>
              <a:xfrm>
                <a:off x="2585880" y="3171960"/>
                <a:ext cx="3651480" cy="828720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</p:spPr>
          </p:sp>
        </mc:Fallback>
      </mc:AlternateContent>
      <p:sp>
        <p:nvSpPr>
          <p:cNvPr id="1432" name="Text Box 170"/>
          <p:cNvSpPr/>
          <p:nvPr/>
        </p:nvSpPr>
        <p:spPr>
          <a:xfrm>
            <a:off x="2734200" y="1195560"/>
            <a:ext cx="3675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- b =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m(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– a)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33" name="Picture 667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4" name="Text Box 66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35" name="Picture 669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6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37" name="Rectangle 2"/>
          <p:cNvSpPr/>
          <p:nvPr/>
        </p:nvSpPr>
        <p:spPr>
          <a:xfrm>
            <a:off x="1251000" y="647640"/>
            <a:ext cx="6673680" cy="67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marL="343080" indent="-343080"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of a Straight Line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38" name="TextBox 42"/>
          <p:cNvSpPr/>
          <p:nvPr/>
        </p:nvSpPr>
        <p:spPr>
          <a:xfrm>
            <a:off x="1212480" y="4280040"/>
            <a:ext cx="65077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Using the point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(6,4)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the gradient m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sub into straight line equation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39" name="TextBox 45"/>
          <p:cNvSpPr/>
          <p:nvPr/>
        </p:nvSpPr>
        <p:spPr>
          <a:xfrm>
            <a:off x="861120" y="6197760"/>
            <a:ext cx="15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0" name="Rectangle 46"/>
          <p:cNvSpPr/>
          <p:nvPr/>
        </p:nvSpPr>
        <p:spPr>
          <a:xfrm>
            <a:off x="2451600" y="6203880"/>
            <a:ext cx="1675440" cy="459720"/>
          </a:xfrm>
          <a:prstGeom prst="rect">
            <a:avLst/>
          </a:prstGeom>
          <a:solidFill>
            <a:srgbClr val="757575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3x - 14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1" name="Rectangle 47"/>
          <p:cNvSpPr/>
          <p:nvPr/>
        </p:nvSpPr>
        <p:spPr>
          <a:xfrm>
            <a:off x="1235160" y="5129280"/>
            <a:ext cx="227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– b = m(x - a)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2" name="Rectangle 18"/>
          <p:cNvSpPr/>
          <p:nvPr/>
        </p:nvSpPr>
        <p:spPr>
          <a:xfrm>
            <a:off x="1260360" y="5611680"/>
            <a:ext cx="226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– 4 = 3(x - 6)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3" name="TextBox 19"/>
          <p:cNvSpPr/>
          <p:nvPr/>
        </p:nvSpPr>
        <p:spPr>
          <a:xfrm>
            <a:off x="4576680" y="5359320"/>
            <a:ext cx="68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4" name="TextBox 20"/>
          <p:cNvSpPr/>
          <p:nvPr/>
        </p:nvSpPr>
        <p:spPr>
          <a:xfrm>
            <a:off x="5572800" y="6134040"/>
            <a:ext cx="15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Equation 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5" name="Rectangle 21"/>
          <p:cNvSpPr/>
          <p:nvPr/>
        </p:nvSpPr>
        <p:spPr>
          <a:xfrm>
            <a:off x="7163280" y="6140520"/>
            <a:ext cx="1675440" cy="459720"/>
          </a:xfrm>
          <a:prstGeom prst="rect">
            <a:avLst/>
          </a:prstGeom>
          <a:solidFill>
            <a:srgbClr val="757575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3x - 14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6" name="Rectangle 22"/>
          <p:cNvSpPr/>
          <p:nvPr/>
        </p:nvSpPr>
        <p:spPr>
          <a:xfrm>
            <a:off x="5946840" y="5065560"/>
            <a:ext cx="227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– b = m(x - a)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7" name="Rectangle 23"/>
          <p:cNvSpPr/>
          <p:nvPr/>
        </p:nvSpPr>
        <p:spPr>
          <a:xfrm>
            <a:off x="5617440" y="5548320"/>
            <a:ext cx="261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– (-5) = 3(x - 3)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440" dur="indefinite" restart="never" nodeType="tmRoot">
          <p:childTnLst>
            <p:seq>
              <p:cTn id="1441" dur="indefinite" nodeType="mainSeq">
                <p:childTnLst>
                  <p:par>
                    <p:cTn id="1442" fill="hold">
                      <p:stCondLst>
                        <p:cond delay="indefinite"/>
                      </p:stCondLst>
                      <p:childTnLst>
                        <p:par>
                          <p:cTn id="1443" fill="hold">
                            <p:stCondLst>
                              <p:cond delay="0"/>
                            </p:stCondLst>
                            <p:childTnLst>
                              <p:par>
                                <p:cTn id="14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46" dur="80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47" dur="80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8" dur="80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9" fill="hold">
                      <p:stCondLst>
                        <p:cond delay="indefinite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3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4" fill="hold">
                      <p:stCondLst>
                        <p:cond delay="indefinite"/>
                      </p:stCondLst>
                      <p:childTnLst>
                        <p:par>
                          <p:cTn id="1455" fill="hold">
                            <p:stCondLst>
                              <p:cond delay="0"/>
                            </p:stCondLst>
                            <p:childTnLst>
                              <p:par>
                                <p:cTn id="14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58" dur="8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59" dur="8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0" dur="8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1" fill="hold">
                      <p:stCondLst>
                        <p:cond delay="indefinite"/>
                      </p:stCondLst>
                      <p:childTnLst>
                        <p:par>
                          <p:cTn id="1462" fill="hold">
                            <p:stCondLst>
                              <p:cond delay="0"/>
                            </p:stCondLst>
                            <p:childTnLst>
                              <p:par>
                                <p:cTn id="14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65" dur="80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66" dur="80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7" dur="80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8" fill="hold">
                      <p:stCondLst>
                        <p:cond delay="indefinite"/>
                      </p:stCondLst>
                      <p:childTnLst>
                        <p:par>
                          <p:cTn id="1469" fill="hold">
                            <p:stCondLst>
                              <p:cond delay="0"/>
                            </p:stCondLst>
                            <p:childTnLst>
                              <p:par>
                                <p:cTn id="14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72" dur="8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73" dur="8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4" dur="8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5" fill="hold">
                      <p:stCondLst>
                        <p:cond delay="indefinite"/>
                      </p:stCondLst>
                      <p:childTnLst>
                        <p:par>
                          <p:cTn id="1476" fill="hold">
                            <p:stCondLst>
                              <p:cond delay="0"/>
                            </p:stCondLst>
                            <p:childTnLst>
                              <p:par>
                                <p:cTn id="14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79" dur="8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80" dur="8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1" dur="80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2" fill="hold">
                      <p:stCondLst>
                        <p:cond delay="indefinite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86" dur="8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87" dur="8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8" dur="8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9" fill="hold">
                      <p:stCondLst>
                        <p:cond delay="indefinite"/>
                      </p:stCondLst>
                      <p:childTnLst>
                        <p:par>
                          <p:cTn id="1490" fill="hold">
                            <p:stCondLst>
                              <p:cond delay="0"/>
                            </p:stCondLst>
                            <p:childTnLst>
                              <p:par>
                                <p:cTn id="14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93" dur="8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94" dur="8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5" dur="80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00" dur="8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01" dur="8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2" dur="80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3" fill="hold">
                      <p:stCondLst>
                        <p:cond delay="indefinite"/>
                      </p:stCondLst>
                      <p:childTnLst>
                        <p:par>
                          <p:cTn id="1504" fill="hold">
                            <p:stCondLst>
                              <p:cond delay="0"/>
                            </p:stCondLst>
                            <p:childTnLst>
                              <p:par>
                                <p:cTn id="15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07" dur="8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08" dur="8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9" dur="80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0" fill="hold">
                      <p:stCondLst>
                        <p:cond delay="indefinite"/>
                      </p:stCondLst>
                      <p:childTnLst>
                        <p:par>
                          <p:cTn id="1511" fill="hold">
                            <p:stCondLst>
                              <p:cond delay="0"/>
                            </p:stCondLst>
                            <p:childTnLst>
                              <p:par>
                                <p:cTn id="15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14" dur="8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15" dur="8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6" dur="8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7" fill="hold">
                      <p:stCondLst>
                        <p:cond delay="indefinite"/>
                      </p:stCondLst>
                      <p:childTnLst>
                        <p:par>
                          <p:cTn id="1518" fill="hold">
                            <p:stCondLst>
                              <p:cond delay="0"/>
                            </p:stCondLst>
                            <p:childTnLst>
                              <p:par>
                                <p:cTn id="15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21" dur="8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22" dur="8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3" dur="8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A25E30-BBB4-4F50-8351-4E433FBB3443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49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50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51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6.6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Ch6 (page 59)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52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3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4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5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56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Real – Life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57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C99191-A78C-45B8-9828-F40433E9A5E4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59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60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1461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2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63" name="Text Box 6"/>
          <p:cNvSpPr/>
          <p:nvPr/>
        </p:nvSpPr>
        <p:spPr>
          <a:xfrm>
            <a:off x="1051920" y="2139840"/>
            <a:ext cx="8144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Find the equation of the straight line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passing through  and (4, 5) and parallel to the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2x + y =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64" name="Text Box 9"/>
          <p:cNvSpPr/>
          <p:nvPr/>
        </p:nvSpPr>
        <p:spPr>
          <a:xfrm>
            <a:off x="1056960" y="3654360"/>
            <a:ext cx="4783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Expand (x - 2)(x</a:t>
            </a:r>
            <a:r>
              <a:rPr lang="en-GB" sz="2400" b="0" u="none" strike="noStrike" baseline="30000">
                <a:solidFill>
                  <a:srgbClr val="FFFFCC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 + 3x + 1)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65" name="Picture 10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6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6DE413-D1F7-40B3-8AE2-33A7DAEA87A3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68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69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0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71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2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73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74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75" name="Rectangle 9"/>
          <p:cNvSpPr/>
          <p:nvPr/>
        </p:nvSpPr>
        <p:spPr>
          <a:xfrm>
            <a:off x="977760" y="3005280"/>
            <a:ext cx="3886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the general form for a straight line.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76" name="Text Box 10"/>
          <p:cNvSpPr/>
          <p:nvPr/>
        </p:nvSpPr>
        <p:spPr>
          <a:xfrm>
            <a:off x="5057640" y="3005280"/>
            <a:ext cx="40863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Know the format for the general form of a straight line.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77" name="PlaceHolder 1"/>
          <p:cNvSpPr>
            <a:spLocks noGrp="1"/>
          </p:cNvSpPr>
          <p:nvPr>
            <p:ph type="title"/>
          </p:nvPr>
        </p:nvSpPr>
        <p:spPr>
          <a:xfrm>
            <a:off x="1937880" y="78084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General Equation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of a Straight Line</a:t>
            </a:r>
            <a:endParaRPr lang="en-US" sz="36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478" name="Text Box 13"/>
          <p:cNvSpPr/>
          <p:nvPr/>
        </p:nvSpPr>
        <p:spPr>
          <a:xfrm>
            <a:off x="5070600" y="4284720"/>
            <a:ext cx="4073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Be able to rearrange general form.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79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4" dur="indefinite" restart="never" nodeType="tmRoot">
          <p:childTnLst>
            <p:seq>
              <p:cTn id="1525" dur="indefinite" nodeType="mainSeq">
                <p:childTnLst>
                  <p:par>
                    <p:cTn id="1526" fill="hold">
                      <p:stCondLst>
                        <p:cond delay="indefinite"/>
                      </p:stCondLst>
                      <p:childTnLst>
                        <p:par>
                          <p:cTn id="1527" fill="hold">
                            <p:stCondLst>
                              <p:cond delay="0"/>
                            </p:stCondLst>
                            <p:childTnLst>
                              <p:par>
                                <p:cTn id="152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30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1" fill="hold">
                      <p:stCondLst>
                        <p:cond delay="indefinite"/>
                      </p:stCondLst>
                      <p:childTnLst>
                        <p:par>
                          <p:cTn id="1532" fill="hold">
                            <p:stCondLst>
                              <p:cond delay="0"/>
                            </p:stCondLst>
                            <p:childTnLst>
                              <p:par>
                                <p:cTn id="153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35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4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Straight Line Facts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481" name="Rectangle 21"/>
          <p:cNvSpPr/>
          <p:nvPr/>
        </p:nvSpPr>
        <p:spPr>
          <a:xfrm>
            <a:off x="0" y="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2" name="TextBox 8"/>
          <p:cNvSpPr/>
          <p:nvPr/>
        </p:nvSpPr>
        <p:spPr>
          <a:xfrm>
            <a:off x="997560" y="1978200"/>
            <a:ext cx="8021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Another version of the straight line general formula is: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3" name="TextBox 9"/>
          <p:cNvSpPr/>
          <p:nvPr/>
        </p:nvSpPr>
        <p:spPr>
          <a:xfrm>
            <a:off x="2695680" y="2717640"/>
            <a:ext cx="4206600" cy="825480"/>
          </a:xfrm>
          <a:prstGeom prst="rect">
            <a:avLst/>
          </a:prstGeom>
          <a:solidFill>
            <a:srgbClr val="363636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ax + by + c = 0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4" name="TextBox 10"/>
          <p:cNvSpPr/>
          <p:nvPr/>
        </p:nvSpPr>
        <p:spPr>
          <a:xfrm>
            <a:off x="1297800" y="4051440"/>
            <a:ext cx="760212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You need to be able to arrange this form to identify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Key information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i.e.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Gradient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y–intercept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5" name="Rectangle 45">
            <a:hlinkClick r:id="rId1"/>
          </p:cNvPr>
          <p:cNvSpPr/>
          <p:nvPr/>
        </p:nvSpPr>
        <p:spPr>
          <a:xfrm>
            <a:off x="7607160" y="5838840"/>
            <a:ext cx="1295640" cy="459720"/>
          </a:xfrm>
          <a:prstGeom prst="rect">
            <a:avLst/>
          </a:prstGeom>
          <a:solidFill>
            <a:srgbClr val="000000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541" dur="indefinite" restart="never" nodeType="tmRoot">
          <p:childTnLst>
            <p:seq>
              <p:cTn id="1542" dur="indefinite" nodeType="mainSeq">
                <p:childTnLst>
                  <p:par>
                    <p:cTn id="1543" fill="hold">
                      <p:stCondLst>
                        <p:cond delay="indefinite"/>
                      </p:stCondLst>
                      <p:childTnLst>
                        <p:par>
                          <p:cTn id="1544" fill="hold">
                            <p:stCondLst>
                              <p:cond delay="0"/>
                            </p:stCondLst>
                            <p:childTnLst>
                              <p:par>
                                <p:cTn id="154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47" dur="80"/>
                                        <p:tgtEl>
                                          <p:spTgt spid="1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48" dur="80"/>
                                        <p:tgtEl>
                                          <p:spTgt spid="1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9" dur="80"/>
                                        <p:tgtEl>
                                          <p:spTgt spid="1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0" fill="hold">
                      <p:stCondLst>
                        <p:cond delay="indefinite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54" dur="80"/>
                                        <p:tgtEl>
                                          <p:spTgt spid="1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55" dur="80"/>
                                        <p:tgtEl>
                                          <p:spTgt spid="1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6" dur="80"/>
                                        <p:tgtEl>
                                          <p:spTgt spid="1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7" fill="hold">
                      <p:stCondLst>
                        <p:cond delay="indefinite"/>
                      </p:stCondLst>
                      <p:childTnLst>
                        <p:par>
                          <p:cTn id="1558" fill="hold">
                            <p:stCondLst>
                              <p:cond delay="0"/>
                            </p:stCondLst>
                            <p:childTnLst>
                              <p:par>
                                <p:cTn id="155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61" dur="80"/>
                                        <p:tgtEl>
                                          <p:spTgt spid="1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62" dur="80"/>
                                        <p:tgtEl>
                                          <p:spTgt spid="1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3" dur="80"/>
                                        <p:tgtEl>
                                          <p:spTgt spid="1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42B9AF-7203-42F8-8A40-76D97C09F6E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7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Department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8" name="Text Box 5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9" name="TextBox 7"/>
          <p:cNvSpPr/>
          <p:nvPr/>
        </p:nvSpPr>
        <p:spPr>
          <a:xfrm>
            <a:off x="838080" y="1790640"/>
            <a:ext cx="83059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Find the gradient and y-intercept for equations below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 - y – 4 = 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and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4x + 2y + 12 =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90" name="TextBox 9"/>
          <p:cNvSpPr/>
          <p:nvPr/>
        </p:nvSpPr>
        <p:spPr>
          <a:xfrm>
            <a:off x="927000" y="3073320"/>
            <a:ext cx="78123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Rearrange ( BALANCING METHOD)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 – y – 4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y = x - 4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m = 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 = - 4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91" name="TextBox 9"/>
          <p:cNvSpPr/>
          <p:nvPr/>
        </p:nvSpPr>
        <p:spPr>
          <a:xfrm>
            <a:off x="1003320" y="4622760"/>
            <a:ext cx="78120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Rearrange ( BALANCING METHOD)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 + 2y + 12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y = -2x - 3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m = -2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 = - 6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564" dur="indefinite" restart="never" nodeType="tmRoot">
          <p:childTnLst>
            <p:seq>
              <p:cTn id="1565" dur="indefinite" nodeType="mainSeq">
                <p:childTnLst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70" dur="80"/>
                                        <p:tgtEl>
                                          <p:spTgt spid="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71" dur="80"/>
                                        <p:tgtEl>
                                          <p:spTgt spid="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2" dur="80"/>
                                        <p:tgtEl>
                                          <p:spTgt spid="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3" fill="hold">
                      <p:stCondLst>
                        <p:cond delay="indefinite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77" dur="80"/>
                                        <p:tgtEl>
                                          <p:spTgt spid="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78" dur="80"/>
                                        <p:tgtEl>
                                          <p:spTgt spid="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9" dur="80"/>
                                        <p:tgtEl>
                                          <p:spTgt spid="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0" fill="hold">
                      <p:stCondLst>
                        <p:cond delay="indefinite"/>
                      </p:stCondLst>
                      <p:childTnLst>
                        <p:par>
                          <p:cTn id="1581" fill="hold">
                            <p:stCondLst>
                              <p:cond delay="0"/>
                            </p:stCondLst>
                            <p:childTnLst>
                              <p:par>
                                <p:cTn id="15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84" dur="80"/>
                                        <p:tgtEl>
                                          <p:spTgt spid="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85" dur="80"/>
                                        <p:tgtEl>
                                          <p:spTgt spid="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6" dur="80"/>
                                        <p:tgtEl>
                                          <p:spTgt spid="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7" fill="hold">
                      <p:stCondLst>
                        <p:cond delay="indefinite"/>
                      </p:stCondLst>
                      <p:childTnLst>
                        <p:par>
                          <p:cTn id="1588" fill="hold">
                            <p:stCondLst>
                              <p:cond delay="0"/>
                            </p:stCondLst>
                            <p:childTnLst>
                              <p:par>
                                <p:cTn id="15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91" dur="80"/>
                                        <p:tgtEl>
                                          <p:spTgt spid="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92" dur="80"/>
                                        <p:tgtEl>
                                          <p:spTgt spid="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3" dur="80"/>
                                        <p:tgtEl>
                                          <p:spTgt spid="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98" dur="80"/>
                                        <p:tgtEl>
                                          <p:spTgt spid="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99" dur="80"/>
                                        <p:tgtEl>
                                          <p:spTgt spid="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0" dur="80"/>
                                        <p:tgtEl>
                                          <p:spTgt spid="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1" fill="hold">
                      <p:stCondLst>
                        <p:cond delay="indefinite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05" dur="80"/>
                                        <p:tgtEl>
                                          <p:spTgt spid="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06" dur="80"/>
                                        <p:tgtEl>
                                          <p:spTgt spid="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7" dur="80"/>
                                        <p:tgtEl>
                                          <p:spTgt spid="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FA3583-0431-40CE-B525-A65EC719E21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93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94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95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6.7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Ch6 (page 61)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96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7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8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9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00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Real – Life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01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F412EB-4B32-4BB3-A80F-686630BDE1D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03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1505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6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07" name="Text Box 6"/>
          <p:cNvSpPr/>
          <p:nvPr/>
        </p:nvSpPr>
        <p:spPr>
          <a:xfrm>
            <a:off x="1128240" y="2139840"/>
            <a:ext cx="8011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The points ( 5, 7) and (7, 21) lie on the same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Find the gradient of the line.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08" name="Text Box 9"/>
          <p:cNvSpPr/>
          <p:nvPr/>
        </p:nvSpPr>
        <p:spPr>
          <a:xfrm>
            <a:off x="1051920" y="3425760"/>
            <a:ext cx="749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Are the two lines parallel. Explain answer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09" name="Picture 10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0" name="Text Box 13"/>
          <p:cNvSpPr/>
          <p:nvPr/>
        </p:nvSpPr>
        <p:spPr>
          <a:xfrm>
            <a:off x="3326760" y="4084560"/>
            <a:ext cx="400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-2x + 1    and  y = 2x + 1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11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024994-103E-4C4E-952B-A9ACC803A256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13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14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5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16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7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18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19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0" name="Rectangle 9"/>
          <p:cNvSpPr/>
          <p:nvPr/>
        </p:nvSpPr>
        <p:spPr>
          <a:xfrm>
            <a:off x="977760" y="30052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How to model real life situations using straight line theory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1" name="Text Box 10"/>
          <p:cNvSpPr/>
          <p:nvPr/>
        </p:nvSpPr>
        <p:spPr>
          <a:xfrm>
            <a:off x="5057640" y="3005280"/>
            <a:ext cx="40863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Be able to work out gradient and y intercept using a graph.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2" name="PlaceHolder 1"/>
          <p:cNvSpPr>
            <a:spLocks noGrp="1"/>
          </p:cNvSpPr>
          <p:nvPr>
            <p:ph type="title"/>
          </p:nvPr>
        </p:nvSpPr>
        <p:spPr>
          <a:xfrm>
            <a:off x="1937880" y="74268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Best Fit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 Equation</a:t>
            </a:r>
            <a:endParaRPr lang="en-US" sz="36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1523" name="Text Box 13"/>
          <p:cNvSpPr/>
          <p:nvPr/>
        </p:nvSpPr>
        <p:spPr>
          <a:xfrm>
            <a:off x="5070600" y="4284720"/>
            <a:ext cx="4073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Form an equation for any straight line graph.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24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08" dur="indefinite" restart="never" nodeType="tmRoot">
          <p:childTnLst>
            <p:seq>
              <p:cTn id="1609" dur="indefinite" nodeType="mainSeq">
                <p:childTnLst>
                  <p:par>
                    <p:cTn id="1610" fill="hold">
                      <p:stCondLst>
                        <p:cond delay="indefinite"/>
                      </p:stCondLst>
                      <p:childTnLst>
                        <p:par>
                          <p:cTn id="1611" fill="hold">
                            <p:stCondLst>
                              <p:cond delay="0"/>
                            </p:stCondLst>
                            <p:childTnLst>
                              <p:par>
                                <p:cTn id="161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14"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5" fill="hold">
                      <p:stCondLst>
                        <p:cond delay="indefinite"/>
                      </p:stCondLst>
                      <p:childTnLst>
                        <p:par>
                          <p:cTn id="1616" fill="hold">
                            <p:stCondLst>
                              <p:cond delay="0"/>
                            </p:stCondLst>
                            <p:childTnLst>
                              <p:par>
                                <p:cTn id="161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19"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0" fill="hold">
                      <p:stCondLst>
                        <p:cond delay="indefinite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24"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0B58C4C-F71B-4C6C-A721-8AF8F21980E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6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37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8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1807920" y="69480"/>
            <a:ext cx="553716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Gradient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540" name="Picture 6"/>
          <p:cNvPicPr/>
          <p:nvPr/>
        </p:nvPicPr>
        <p:blipFill>
          <a:blip r:embed="rId2"/>
          <a:stretch/>
        </p:blipFill>
        <p:spPr>
          <a:xfrm>
            <a:off x="900000" y="1584360"/>
            <a:ext cx="5297760" cy="5273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41" name="Object 7"/>
          <p:cNvGraphicFramePr/>
          <p:nvPr/>
        </p:nvGraphicFramePr>
        <p:xfrm>
          <a:off x="6615000" y="1749600"/>
          <a:ext cx="2122560" cy="109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42" name="Object 7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615000" y="1749600"/>
                    <a:ext cx="2122560" cy="109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3" name="Text Box 8"/>
          <p:cNvSpPr/>
          <p:nvPr/>
        </p:nvSpPr>
        <p:spPr>
          <a:xfrm>
            <a:off x="8405640" y="1836720"/>
            <a:ext cx="45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4" name="Text Box 9"/>
          <p:cNvSpPr/>
          <p:nvPr/>
        </p:nvSpPr>
        <p:spPr>
          <a:xfrm>
            <a:off x="8418600" y="2319480"/>
            <a:ext cx="458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5" name="Line 10"/>
          <p:cNvSpPr/>
          <p:nvPr/>
        </p:nvSpPr>
        <p:spPr>
          <a:xfrm flipV="1">
            <a:off x="1270080" y="5333760"/>
            <a:ext cx="1866960" cy="1143000"/>
          </a:xfrm>
          <a:prstGeom prst="line">
            <a:avLst/>
          </a:prstGeom>
          <a:ln w="57240">
            <a:solidFill>
              <a:srgbClr val="33CC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6" name="Line 11"/>
          <p:cNvSpPr/>
          <p:nvPr/>
        </p:nvSpPr>
        <p:spPr>
          <a:xfrm flipV="1">
            <a:off x="3555000" y="5319000"/>
            <a:ext cx="2273760" cy="763200"/>
          </a:xfrm>
          <a:prstGeom prst="line">
            <a:avLst/>
          </a:prstGeom>
          <a:ln w="5724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7" name="Line 12"/>
          <p:cNvSpPr/>
          <p:nvPr/>
        </p:nvSpPr>
        <p:spPr>
          <a:xfrm flipV="1">
            <a:off x="2425680" y="2336400"/>
            <a:ext cx="749160" cy="1104840"/>
          </a:xfrm>
          <a:prstGeom prst="line">
            <a:avLst/>
          </a:prstGeom>
          <a:ln w="57240">
            <a:solidFill>
              <a:srgbClr val="99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548" name="Object 13"/>
          <p:cNvGraphicFramePr/>
          <p:nvPr/>
        </p:nvGraphicFramePr>
        <p:xfrm>
          <a:off x="6602400" y="3032280"/>
          <a:ext cx="2124000" cy="1093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49" name="Object 1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602400" y="3032280"/>
                    <a:ext cx="2124000" cy="109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0" name="Text Box 14"/>
          <p:cNvSpPr/>
          <p:nvPr/>
        </p:nvSpPr>
        <p:spPr>
          <a:xfrm>
            <a:off x="8393040" y="3119400"/>
            <a:ext cx="45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51" name="Text Box 15"/>
          <p:cNvSpPr/>
          <p:nvPr/>
        </p:nvSpPr>
        <p:spPr>
          <a:xfrm>
            <a:off x="8405640" y="3602160"/>
            <a:ext cx="45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552" name="Object 16"/>
          <p:cNvGraphicFramePr/>
          <p:nvPr/>
        </p:nvGraphicFramePr>
        <p:xfrm>
          <a:off x="6615000" y="4340160"/>
          <a:ext cx="2124360" cy="10954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53" name="Object 16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615000" y="4340160"/>
                    <a:ext cx="2124360" cy="10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4" name="Text Box 18"/>
          <p:cNvSpPr/>
          <p:nvPr/>
        </p:nvSpPr>
        <p:spPr>
          <a:xfrm>
            <a:off x="8380440" y="4910040"/>
            <a:ext cx="458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555" name="Object 19"/>
          <p:cNvGraphicFramePr/>
          <p:nvPr/>
        </p:nvGraphicFramePr>
        <p:xfrm>
          <a:off x="6235560" y="5508720"/>
          <a:ext cx="2124360" cy="10951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556" name="Object 19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235560" y="5508720"/>
                    <a:ext cx="2124360" cy="109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7" name="Text Box 20"/>
          <p:cNvSpPr/>
          <p:nvPr/>
        </p:nvSpPr>
        <p:spPr>
          <a:xfrm>
            <a:off x="8024760" y="5595840"/>
            <a:ext cx="45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58" name="Text Box 21"/>
          <p:cNvSpPr/>
          <p:nvPr/>
        </p:nvSpPr>
        <p:spPr>
          <a:xfrm>
            <a:off x="8037360" y="6078600"/>
            <a:ext cx="45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559" name="Object 23"/>
          <p:cNvGraphicFramePr/>
          <p:nvPr/>
        </p:nvGraphicFramePr>
        <p:xfrm>
          <a:off x="8445600" y="5570640"/>
          <a:ext cx="590400" cy="9000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560" name="Object 23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8445600" y="5570640"/>
                    <a:ext cx="590400" cy="90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1" name="Text Box 24"/>
          <p:cNvSpPr/>
          <p:nvPr/>
        </p:nvSpPr>
        <p:spPr>
          <a:xfrm>
            <a:off x="8393040" y="4478400"/>
            <a:ext cx="45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62" name="Picture 6" descr="Office Objects 0572"/>
          <p:cNvPicPr/>
          <p:nvPr/>
        </p:nvPicPr>
        <p:blipFill>
          <a:blip r:embed="rId1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3" name="Text Box 20"/>
          <p:cNvSpPr/>
          <p:nvPr/>
        </p:nvSpPr>
        <p:spPr>
          <a:xfrm>
            <a:off x="258480" y="1494000"/>
            <a:ext cx="41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S4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0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7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" dur="8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" dur="8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1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2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8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9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" dur="8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" dur="8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2" dur="8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3" dur="8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9" dur="8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0" dur="8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roup 165"/>
          <p:cNvGrpSpPr/>
          <p:nvPr/>
        </p:nvGrpSpPr>
        <p:grpSpPr>
          <a:xfrm>
            <a:off x="5337000" y="1873080"/>
            <a:ext cx="3597480" cy="3558240"/>
            <a:chOff x="5337000" y="1873080"/>
            <a:chExt cx="3597480" cy="3558240"/>
          </a:xfrm>
        </p:grpSpPr>
        <p:sp>
          <p:nvSpPr>
            <p:cNvPr id="1526" name="Rectangle 15"/>
            <p:cNvSpPr/>
            <p:nvPr/>
          </p:nvSpPr>
          <p:spPr>
            <a:xfrm>
              <a:off x="705132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27" name="Rectangle 16"/>
            <p:cNvSpPr/>
            <p:nvPr/>
          </p:nvSpPr>
          <p:spPr>
            <a:xfrm>
              <a:off x="730044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28" name="Rectangle 17"/>
            <p:cNvSpPr/>
            <p:nvPr/>
          </p:nvSpPr>
          <p:spPr>
            <a:xfrm>
              <a:off x="754992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29" name="Rectangle 18"/>
            <p:cNvSpPr/>
            <p:nvPr/>
          </p:nvSpPr>
          <p:spPr>
            <a:xfrm>
              <a:off x="779904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0" name="Rectangle 19"/>
            <p:cNvSpPr/>
            <p:nvPr/>
          </p:nvSpPr>
          <p:spPr>
            <a:xfrm>
              <a:off x="605376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1" name="Rectangle 20"/>
            <p:cNvSpPr/>
            <p:nvPr/>
          </p:nvSpPr>
          <p:spPr>
            <a:xfrm>
              <a:off x="630324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2" name="Rectangle 21"/>
            <p:cNvSpPr/>
            <p:nvPr/>
          </p:nvSpPr>
          <p:spPr>
            <a:xfrm>
              <a:off x="655236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3" name="Rectangle 22"/>
            <p:cNvSpPr/>
            <p:nvPr/>
          </p:nvSpPr>
          <p:spPr>
            <a:xfrm>
              <a:off x="680184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4" name="Rectangle 23"/>
            <p:cNvSpPr/>
            <p:nvPr/>
          </p:nvSpPr>
          <p:spPr>
            <a:xfrm>
              <a:off x="804852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5" name="Rectangle 24"/>
            <p:cNvSpPr/>
            <p:nvPr/>
          </p:nvSpPr>
          <p:spPr>
            <a:xfrm>
              <a:off x="8298000" y="22856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6" name="Rectangle 35"/>
            <p:cNvSpPr/>
            <p:nvPr/>
          </p:nvSpPr>
          <p:spPr>
            <a:xfrm>
              <a:off x="70513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7" name="Rectangle 36"/>
            <p:cNvSpPr/>
            <p:nvPr/>
          </p:nvSpPr>
          <p:spPr>
            <a:xfrm>
              <a:off x="73004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8" name="Rectangle 37"/>
            <p:cNvSpPr/>
            <p:nvPr/>
          </p:nvSpPr>
          <p:spPr>
            <a:xfrm>
              <a:off x="75499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39" name="Rectangle 38"/>
            <p:cNvSpPr/>
            <p:nvPr/>
          </p:nvSpPr>
          <p:spPr>
            <a:xfrm>
              <a:off x="77990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0" name="Rectangle 39"/>
            <p:cNvSpPr/>
            <p:nvPr/>
          </p:nvSpPr>
          <p:spPr>
            <a:xfrm>
              <a:off x="605376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1" name="Rectangle 40"/>
            <p:cNvSpPr/>
            <p:nvPr/>
          </p:nvSpPr>
          <p:spPr>
            <a:xfrm>
              <a:off x="63032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2" name="Rectangle 41"/>
            <p:cNvSpPr/>
            <p:nvPr/>
          </p:nvSpPr>
          <p:spPr>
            <a:xfrm>
              <a:off x="655236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3" name="Rectangle 42"/>
            <p:cNvSpPr/>
            <p:nvPr/>
          </p:nvSpPr>
          <p:spPr>
            <a:xfrm>
              <a:off x="680184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4" name="Rectangle 43"/>
            <p:cNvSpPr/>
            <p:nvPr/>
          </p:nvSpPr>
          <p:spPr>
            <a:xfrm>
              <a:off x="804852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5" name="Rectangle 44"/>
            <p:cNvSpPr/>
            <p:nvPr/>
          </p:nvSpPr>
          <p:spPr>
            <a:xfrm>
              <a:off x="8298000" y="253512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6" name="Rectangle 55"/>
            <p:cNvSpPr/>
            <p:nvPr/>
          </p:nvSpPr>
          <p:spPr>
            <a:xfrm>
              <a:off x="70513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7" name="Rectangle 56"/>
            <p:cNvSpPr/>
            <p:nvPr/>
          </p:nvSpPr>
          <p:spPr>
            <a:xfrm>
              <a:off x="73004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8" name="Rectangle 57"/>
            <p:cNvSpPr/>
            <p:nvPr/>
          </p:nvSpPr>
          <p:spPr>
            <a:xfrm>
              <a:off x="75499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49" name="Rectangle 58"/>
            <p:cNvSpPr/>
            <p:nvPr/>
          </p:nvSpPr>
          <p:spPr>
            <a:xfrm>
              <a:off x="77990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0" name="Rectangle 59"/>
            <p:cNvSpPr/>
            <p:nvPr/>
          </p:nvSpPr>
          <p:spPr>
            <a:xfrm>
              <a:off x="605376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1" name="Rectangle 60"/>
            <p:cNvSpPr/>
            <p:nvPr/>
          </p:nvSpPr>
          <p:spPr>
            <a:xfrm>
              <a:off x="63032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2" name="Rectangle 61"/>
            <p:cNvSpPr/>
            <p:nvPr/>
          </p:nvSpPr>
          <p:spPr>
            <a:xfrm>
              <a:off x="655236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3" name="Rectangle 62"/>
            <p:cNvSpPr/>
            <p:nvPr/>
          </p:nvSpPr>
          <p:spPr>
            <a:xfrm>
              <a:off x="680184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4" name="Rectangle 63"/>
            <p:cNvSpPr/>
            <p:nvPr/>
          </p:nvSpPr>
          <p:spPr>
            <a:xfrm>
              <a:off x="804852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5" name="Rectangle 64"/>
            <p:cNvSpPr/>
            <p:nvPr/>
          </p:nvSpPr>
          <p:spPr>
            <a:xfrm>
              <a:off x="8298000" y="27842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6" name="Rectangle 75"/>
            <p:cNvSpPr/>
            <p:nvPr/>
          </p:nvSpPr>
          <p:spPr>
            <a:xfrm>
              <a:off x="705132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7" name="Rectangle 76"/>
            <p:cNvSpPr/>
            <p:nvPr/>
          </p:nvSpPr>
          <p:spPr>
            <a:xfrm>
              <a:off x="730044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8" name="Rectangle 77"/>
            <p:cNvSpPr/>
            <p:nvPr/>
          </p:nvSpPr>
          <p:spPr>
            <a:xfrm>
              <a:off x="754992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59" name="Rectangle 78"/>
            <p:cNvSpPr/>
            <p:nvPr/>
          </p:nvSpPr>
          <p:spPr>
            <a:xfrm>
              <a:off x="779904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0" name="Rectangle 79"/>
            <p:cNvSpPr/>
            <p:nvPr/>
          </p:nvSpPr>
          <p:spPr>
            <a:xfrm>
              <a:off x="605376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1" name="Rectangle 80"/>
            <p:cNvSpPr/>
            <p:nvPr/>
          </p:nvSpPr>
          <p:spPr>
            <a:xfrm>
              <a:off x="630324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2" name="Rectangle 81"/>
            <p:cNvSpPr/>
            <p:nvPr/>
          </p:nvSpPr>
          <p:spPr>
            <a:xfrm>
              <a:off x="655236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3" name="Rectangle 82"/>
            <p:cNvSpPr/>
            <p:nvPr/>
          </p:nvSpPr>
          <p:spPr>
            <a:xfrm>
              <a:off x="680184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4" name="Rectangle 83"/>
            <p:cNvSpPr/>
            <p:nvPr/>
          </p:nvSpPr>
          <p:spPr>
            <a:xfrm>
              <a:off x="804852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5" name="Rectangle 84"/>
            <p:cNvSpPr/>
            <p:nvPr/>
          </p:nvSpPr>
          <p:spPr>
            <a:xfrm>
              <a:off x="8298000" y="3033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6" name="Rectangle 95"/>
            <p:cNvSpPr/>
            <p:nvPr/>
          </p:nvSpPr>
          <p:spPr>
            <a:xfrm>
              <a:off x="70513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7" name="Rectangle 96"/>
            <p:cNvSpPr/>
            <p:nvPr/>
          </p:nvSpPr>
          <p:spPr>
            <a:xfrm>
              <a:off x="73004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8" name="Rectangle 97"/>
            <p:cNvSpPr/>
            <p:nvPr/>
          </p:nvSpPr>
          <p:spPr>
            <a:xfrm>
              <a:off x="75499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69" name="Rectangle 98"/>
            <p:cNvSpPr/>
            <p:nvPr/>
          </p:nvSpPr>
          <p:spPr>
            <a:xfrm>
              <a:off x="77990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0" name="Rectangle 99"/>
            <p:cNvSpPr/>
            <p:nvPr/>
          </p:nvSpPr>
          <p:spPr>
            <a:xfrm>
              <a:off x="605376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1" name="Rectangle 100"/>
            <p:cNvSpPr/>
            <p:nvPr/>
          </p:nvSpPr>
          <p:spPr>
            <a:xfrm>
              <a:off x="63032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2" name="Rectangle 101"/>
            <p:cNvSpPr/>
            <p:nvPr/>
          </p:nvSpPr>
          <p:spPr>
            <a:xfrm>
              <a:off x="655236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3" name="Rectangle 102"/>
            <p:cNvSpPr/>
            <p:nvPr/>
          </p:nvSpPr>
          <p:spPr>
            <a:xfrm>
              <a:off x="680184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4" name="Rectangle 103"/>
            <p:cNvSpPr/>
            <p:nvPr/>
          </p:nvSpPr>
          <p:spPr>
            <a:xfrm>
              <a:off x="804852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5" name="Rectangle 104"/>
            <p:cNvSpPr/>
            <p:nvPr/>
          </p:nvSpPr>
          <p:spPr>
            <a:xfrm>
              <a:off x="8298000" y="3282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6" name="Rectangle 115"/>
            <p:cNvSpPr/>
            <p:nvPr/>
          </p:nvSpPr>
          <p:spPr>
            <a:xfrm>
              <a:off x="705132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7" name="Rectangle 116"/>
            <p:cNvSpPr/>
            <p:nvPr/>
          </p:nvSpPr>
          <p:spPr>
            <a:xfrm>
              <a:off x="730044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8" name="Rectangle 117"/>
            <p:cNvSpPr/>
            <p:nvPr/>
          </p:nvSpPr>
          <p:spPr>
            <a:xfrm>
              <a:off x="754992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79" name="Rectangle 118"/>
            <p:cNvSpPr/>
            <p:nvPr/>
          </p:nvSpPr>
          <p:spPr>
            <a:xfrm>
              <a:off x="779904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0" name="Rectangle 119"/>
            <p:cNvSpPr/>
            <p:nvPr/>
          </p:nvSpPr>
          <p:spPr>
            <a:xfrm>
              <a:off x="605376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1" name="Rectangle 120"/>
            <p:cNvSpPr/>
            <p:nvPr/>
          </p:nvSpPr>
          <p:spPr>
            <a:xfrm>
              <a:off x="630324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2" name="Rectangle 121"/>
            <p:cNvSpPr/>
            <p:nvPr/>
          </p:nvSpPr>
          <p:spPr>
            <a:xfrm>
              <a:off x="655236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3" name="Rectangle 122"/>
            <p:cNvSpPr/>
            <p:nvPr/>
          </p:nvSpPr>
          <p:spPr>
            <a:xfrm>
              <a:off x="680184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4" name="Rectangle 123"/>
            <p:cNvSpPr/>
            <p:nvPr/>
          </p:nvSpPr>
          <p:spPr>
            <a:xfrm>
              <a:off x="804852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5" name="Rectangle 124"/>
            <p:cNvSpPr/>
            <p:nvPr/>
          </p:nvSpPr>
          <p:spPr>
            <a:xfrm>
              <a:off x="8298000" y="3531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6" name="Rectangle 135"/>
            <p:cNvSpPr/>
            <p:nvPr/>
          </p:nvSpPr>
          <p:spPr>
            <a:xfrm>
              <a:off x="70513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7" name="Rectangle 136"/>
            <p:cNvSpPr/>
            <p:nvPr/>
          </p:nvSpPr>
          <p:spPr>
            <a:xfrm>
              <a:off x="73004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8" name="Rectangle 137"/>
            <p:cNvSpPr/>
            <p:nvPr/>
          </p:nvSpPr>
          <p:spPr>
            <a:xfrm>
              <a:off x="75499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89" name="Rectangle 138"/>
            <p:cNvSpPr/>
            <p:nvPr/>
          </p:nvSpPr>
          <p:spPr>
            <a:xfrm>
              <a:off x="77990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0" name="Rectangle 139"/>
            <p:cNvSpPr/>
            <p:nvPr/>
          </p:nvSpPr>
          <p:spPr>
            <a:xfrm>
              <a:off x="605376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1" name="Rectangle 140"/>
            <p:cNvSpPr/>
            <p:nvPr/>
          </p:nvSpPr>
          <p:spPr>
            <a:xfrm>
              <a:off x="63032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2" name="Rectangle 141"/>
            <p:cNvSpPr/>
            <p:nvPr/>
          </p:nvSpPr>
          <p:spPr>
            <a:xfrm>
              <a:off x="655236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3" name="Rectangle 142"/>
            <p:cNvSpPr/>
            <p:nvPr/>
          </p:nvSpPr>
          <p:spPr>
            <a:xfrm>
              <a:off x="680184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4" name="Rectangle 143"/>
            <p:cNvSpPr/>
            <p:nvPr/>
          </p:nvSpPr>
          <p:spPr>
            <a:xfrm>
              <a:off x="804852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5" name="Rectangle 144"/>
            <p:cNvSpPr/>
            <p:nvPr/>
          </p:nvSpPr>
          <p:spPr>
            <a:xfrm>
              <a:off x="8298000" y="37814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6" name="Rectangle 155"/>
            <p:cNvSpPr/>
            <p:nvPr/>
          </p:nvSpPr>
          <p:spPr>
            <a:xfrm>
              <a:off x="70513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7" name="Rectangle 156"/>
            <p:cNvSpPr/>
            <p:nvPr/>
          </p:nvSpPr>
          <p:spPr>
            <a:xfrm>
              <a:off x="73004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8" name="Rectangle 157"/>
            <p:cNvSpPr/>
            <p:nvPr/>
          </p:nvSpPr>
          <p:spPr>
            <a:xfrm>
              <a:off x="75499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599" name="Rectangle 158"/>
            <p:cNvSpPr/>
            <p:nvPr/>
          </p:nvSpPr>
          <p:spPr>
            <a:xfrm>
              <a:off x="77990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0" name="Rectangle 159"/>
            <p:cNvSpPr/>
            <p:nvPr/>
          </p:nvSpPr>
          <p:spPr>
            <a:xfrm>
              <a:off x="605376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1" name="Rectangle 160"/>
            <p:cNvSpPr/>
            <p:nvPr/>
          </p:nvSpPr>
          <p:spPr>
            <a:xfrm>
              <a:off x="63032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2" name="Rectangle 161"/>
            <p:cNvSpPr/>
            <p:nvPr/>
          </p:nvSpPr>
          <p:spPr>
            <a:xfrm>
              <a:off x="655236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3" name="Rectangle 162"/>
            <p:cNvSpPr/>
            <p:nvPr/>
          </p:nvSpPr>
          <p:spPr>
            <a:xfrm>
              <a:off x="680184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4" name="Rectangle 163"/>
            <p:cNvSpPr/>
            <p:nvPr/>
          </p:nvSpPr>
          <p:spPr>
            <a:xfrm>
              <a:off x="804852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5" name="Rectangle 164"/>
            <p:cNvSpPr/>
            <p:nvPr/>
          </p:nvSpPr>
          <p:spPr>
            <a:xfrm>
              <a:off x="8298000" y="4030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6" name="Rectangle 175"/>
            <p:cNvSpPr/>
            <p:nvPr/>
          </p:nvSpPr>
          <p:spPr>
            <a:xfrm>
              <a:off x="70513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7" name="Rectangle 176"/>
            <p:cNvSpPr/>
            <p:nvPr/>
          </p:nvSpPr>
          <p:spPr>
            <a:xfrm>
              <a:off x="73004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8" name="Rectangle 177"/>
            <p:cNvSpPr/>
            <p:nvPr/>
          </p:nvSpPr>
          <p:spPr>
            <a:xfrm>
              <a:off x="75499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09" name="Rectangle 178"/>
            <p:cNvSpPr/>
            <p:nvPr/>
          </p:nvSpPr>
          <p:spPr>
            <a:xfrm>
              <a:off x="77990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0" name="Rectangle 179"/>
            <p:cNvSpPr/>
            <p:nvPr/>
          </p:nvSpPr>
          <p:spPr>
            <a:xfrm>
              <a:off x="605376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1" name="Rectangle 180"/>
            <p:cNvSpPr/>
            <p:nvPr/>
          </p:nvSpPr>
          <p:spPr>
            <a:xfrm>
              <a:off x="63032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2" name="Rectangle 181"/>
            <p:cNvSpPr/>
            <p:nvPr/>
          </p:nvSpPr>
          <p:spPr>
            <a:xfrm>
              <a:off x="655236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3" name="Rectangle 182"/>
            <p:cNvSpPr/>
            <p:nvPr/>
          </p:nvSpPr>
          <p:spPr>
            <a:xfrm>
              <a:off x="680184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4" name="Rectangle 183"/>
            <p:cNvSpPr/>
            <p:nvPr/>
          </p:nvSpPr>
          <p:spPr>
            <a:xfrm>
              <a:off x="804852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5" name="Rectangle 184"/>
            <p:cNvSpPr/>
            <p:nvPr/>
          </p:nvSpPr>
          <p:spPr>
            <a:xfrm>
              <a:off x="8298000" y="42800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6" name="Rectangle 195"/>
            <p:cNvSpPr/>
            <p:nvPr/>
          </p:nvSpPr>
          <p:spPr>
            <a:xfrm>
              <a:off x="70513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7" name="Rectangle 196"/>
            <p:cNvSpPr/>
            <p:nvPr/>
          </p:nvSpPr>
          <p:spPr>
            <a:xfrm>
              <a:off x="73004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8" name="Rectangle 197"/>
            <p:cNvSpPr/>
            <p:nvPr/>
          </p:nvSpPr>
          <p:spPr>
            <a:xfrm>
              <a:off x="75499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19" name="Rectangle 198"/>
            <p:cNvSpPr/>
            <p:nvPr/>
          </p:nvSpPr>
          <p:spPr>
            <a:xfrm>
              <a:off x="77990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0" name="Rectangle 199"/>
            <p:cNvSpPr/>
            <p:nvPr/>
          </p:nvSpPr>
          <p:spPr>
            <a:xfrm>
              <a:off x="605376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1" name="Rectangle 200"/>
            <p:cNvSpPr/>
            <p:nvPr/>
          </p:nvSpPr>
          <p:spPr>
            <a:xfrm>
              <a:off x="63032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2" name="Rectangle 201"/>
            <p:cNvSpPr/>
            <p:nvPr/>
          </p:nvSpPr>
          <p:spPr>
            <a:xfrm>
              <a:off x="655236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3" name="Rectangle 202"/>
            <p:cNvSpPr/>
            <p:nvPr/>
          </p:nvSpPr>
          <p:spPr>
            <a:xfrm>
              <a:off x="680184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4" name="Rectangle 203"/>
            <p:cNvSpPr/>
            <p:nvPr/>
          </p:nvSpPr>
          <p:spPr>
            <a:xfrm>
              <a:off x="804852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5" name="Rectangle 204"/>
            <p:cNvSpPr/>
            <p:nvPr/>
          </p:nvSpPr>
          <p:spPr>
            <a:xfrm>
              <a:off x="8298000" y="4529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6" name="Line 406"/>
            <p:cNvSpPr/>
            <p:nvPr/>
          </p:nvSpPr>
          <p:spPr>
            <a:xfrm>
              <a:off x="5804640" y="4778280"/>
              <a:ext cx="274248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7" name="Text Box 407"/>
            <p:cNvSpPr/>
            <p:nvPr/>
          </p:nvSpPr>
          <p:spPr>
            <a:xfrm>
              <a:off x="5866560" y="481968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8" name="Text Box 408"/>
            <p:cNvSpPr/>
            <p:nvPr/>
          </p:nvSpPr>
          <p:spPr>
            <a:xfrm>
              <a:off x="5858640" y="4737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29" name="Text Box 409"/>
            <p:cNvSpPr/>
            <p:nvPr/>
          </p:nvSpPr>
          <p:spPr>
            <a:xfrm>
              <a:off x="6133320" y="474984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0" name="Text Box 410"/>
            <p:cNvSpPr/>
            <p:nvPr/>
          </p:nvSpPr>
          <p:spPr>
            <a:xfrm>
              <a:off x="6406560" y="4749840"/>
              <a:ext cx="349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1" name="Text Box 411"/>
            <p:cNvSpPr/>
            <p:nvPr/>
          </p:nvSpPr>
          <p:spPr>
            <a:xfrm>
              <a:off x="6647760" y="474984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30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2" name="Text Box 412"/>
            <p:cNvSpPr/>
            <p:nvPr/>
          </p:nvSpPr>
          <p:spPr>
            <a:xfrm>
              <a:off x="6876360" y="474984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3" name="Text Box 413"/>
            <p:cNvSpPr/>
            <p:nvPr/>
          </p:nvSpPr>
          <p:spPr>
            <a:xfrm>
              <a:off x="7143120" y="474984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50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4" name="Text Box 414"/>
            <p:cNvSpPr/>
            <p:nvPr/>
          </p:nvSpPr>
          <p:spPr>
            <a:xfrm>
              <a:off x="7397280" y="4749840"/>
              <a:ext cx="349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5" name="Text Box 415"/>
            <p:cNvSpPr/>
            <p:nvPr/>
          </p:nvSpPr>
          <p:spPr>
            <a:xfrm>
              <a:off x="7651440" y="4749840"/>
              <a:ext cx="425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70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6" name="Text Box 416"/>
            <p:cNvSpPr/>
            <p:nvPr/>
          </p:nvSpPr>
          <p:spPr>
            <a:xfrm>
              <a:off x="7912080" y="4756320"/>
              <a:ext cx="355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7" name="Text Box 417"/>
            <p:cNvSpPr/>
            <p:nvPr/>
          </p:nvSpPr>
          <p:spPr>
            <a:xfrm>
              <a:off x="8140680" y="4749840"/>
              <a:ext cx="3938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90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8" name="Text Box 418"/>
            <p:cNvSpPr/>
            <p:nvPr/>
          </p:nvSpPr>
          <p:spPr>
            <a:xfrm>
              <a:off x="8375760" y="4749840"/>
              <a:ext cx="425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39" name="Text Box 429"/>
            <p:cNvSpPr/>
            <p:nvPr/>
          </p:nvSpPr>
          <p:spPr>
            <a:xfrm>
              <a:off x="8610840" y="459108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w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0" name="Text Box 430"/>
            <p:cNvSpPr/>
            <p:nvPr/>
          </p:nvSpPr>
          <p:spPr>
            <a:xfrm>
              <a:off x="5885640" y="187308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h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1" name="Text Box 431"/>
            <p:cNvSpPr/>
            <p:nvPr/>
          </p:nvSpPr>
          <p:spPr>
            <a:xfrm>
              <a:off x="5790240" y="4432320"/>
              <a:ext cx="344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2" name="Text Box 432"/>
            <p:cNvSpPr/>
            <p:nvPr/>
          </p:nvSpPr>
          <p:spPr>
            <a:xfrm>
              <a:off x="5650560" y="418140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3" name="Text Box 433"/>
            <p:cNvSpPr/>
            <p:nvPr/>
          </p:nvSpPr>
          <p:spPr>
            <a:xfrm>
              <a:off x="5804640" y="3925800"/>
              <a:ext cx="345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4" name="Text Box 434"/>
            <p:cNvSpPr/>
            <p:nvPr/>
          </p:nvSpPr>
          <p:spPr>
            <a:xfrm>
              <a:off x="5650560" y="368604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5" name="Text Box 435"/>
            <p:cNvSpPr/>
            <p:nvPr/>
          </p:nvSpPr>
          <p:spPr>
            <a:xfrm>
              <a:off x="5650560" y="34239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6" name="Text Box 436"/>
            <p:cNvSpPr/>
            <p:nvPr/>
          </p:nvSpPr>
          <p:spPr>
            <a:xfrm>
              <a:off x="5637960" y="3181320"/>
              <a:ext cx="495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120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7" name="Text Box 437"/>
            <p:cNvSpPr/>
            <p:nvPr/>
          </p:nvSpPr>
          <p:spPr>
            <a:xfrm>
              <a:off x="5650560" y="293364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140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8" name="Text Box 438"/>
            <p:cNvSpPr/>
            <p:nvPr/>
          </p:nvSpPr>
          <p:spPr>
            <a:xfrm>
              <a:off x="5713920" y="2673000"/>
              <a:ext cx="4316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160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49" name="Text Box 439"/>
            <p:cNvSpPr/>
            <p:nvPr/>
          </p:nvSpPr>
          <p:spPr>
            <a:xfrm>
              <a:off x="5650560" y="24411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180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0" name="Text Box 440"/>
            <p:cNvSpPr/>
            <p:nvPr/>
          </p:nvSpPr>
          <p:spPr>
            <a:xfrm>
              <a:off x="5599800" y="2176200"/>
              <a:ext cx="538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200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1" name="Text Box 430"/>
            <p:cNvSpPr/>
            <p:nvPr/>
          </p:nvSpPr>
          <p:spPr>
            <a:xfrm rot="16200000">
              <a:off x="4602960" y="3299040"/>
              <a:ext cx="18669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Height (cms)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2" name="Text Box 430"/>
            <p:cNvSpPr/>
            <p:nvPr/>
          </p:nvSpPr>
          <p:spPr>
            <a:xfrm>
              <a:off x="6489000" y="5032440"/>
              <a:ext cx="18928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Weight (Kgs)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3" name="Oval 549"/>
            <p:cNvSpPr/>
            <p:nvPr/>
          </p:nvSpPr>
          <p:spPr>
            <a:xfrm>
              <a:off x="7238880" y="349236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4" name="Oval 550"/>
            <p:cNvSpPr/>
            <p:nvPr/>
          </p:nvSpPr>
          <p:spPr>
            <a:xfrm>
              <a:off x="7480440" y="270504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5" name="Oval 153"/>
            <p:cNvSpPr/>
            <p:nvPr/>
          </p:nvSpPr>
          <p:spPr>
            <a:xfrm>
              <a:off x="7607160" y="248904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6" name="Oval 154"/>
            <p:cNvSpPr/>
            <p:nvPr/>
          </p:nvSpPr>
          <p:spPr>
            <a:xfrm>
              <a:off x="7086600" y="299700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7" name="Oval 155"/>
            <p:cNvSpPr/>
            <p:nvPr/>
          </p:nvSpPr>
          <p:spPr>
            <a:xfrm>
              <a:off x="6781680" y="326376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8" name="Oval 156"/>
            <p:cNvSpPr/>
            <p:nvPr/>
          </p:nvSpPr>
          <p:spPr>
            <a:xfrm>
              <a:off x="7251480" y="311148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59" name="Oval 157"/>
            <p:cNvSpPr/>
            <p:nvPr/>
          </p:nvSpPr>
          <p:spPr>
            <a:xfrm>
              <a:off x="7480440" y="306036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60" name="Oval 158"/>
            <p:cNvSpPr/>
            <p:nvPr/>
          </p:nvSpPr>
          <p:spPr>
            <a:xfrm>
              <a:off x="6756120" y="373356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61" name="Oval 159"/>
            <p:cNvSpPr/>
            <p:nvPr/>
          </p:nvSpPr>
          <p:spPr>
            <a:xfrm>
              <a:off x="7912080" y="267948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662" name="TextBox 161"/>
          <p:cNvSpPr/>
          <p:nvPr/>
        </p:nvSpPr>
        <p:spPr>
          <a:xfrm>
            <a:off x="5895000" y="450864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3" name="TextBox 556"/>
          <p:cNvSpPr/>
          <p:nvPr/>
        </p:nvSpPr>
        <p:spPr>
          <a:xfrm>
            <a:off x="3027960" y="4102200"/>
            <a:ext cx="1043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c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4" name="TextBox 546"/>
          <p:cNvSpPr/>
          <p:nvPr/>
        </p:nvSpPr>
        <p:spPr>
          <a:xfrm>
            <a:off x="-241560" y="2217600"/>
            <a:ext cx="60177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buClr>
                <a:srgbClr val="000000"/>
              </a:buClr>
              <a:buFont typeface="Comic Sans MS"/>
              <a:buAutoNum type="alphaLcParenR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Draw in the best-fit line 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an equation relating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height and weight.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665" name="Object 4"/>
          <p:cNvGraphicFramePr/>
          <p:nvPr/>
        </p:nvGraphicFramePr>
        <p:xfrm>
          <a:off x="3424320" y="3616200"/>
          <a:ext cx="1020600" cy="336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6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4320" y="3616200"/>
                    <a:ext cx="1020600" cy="33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7" name="TextBox 562"/>
          <p:cNvSpPr/>
          <p:nvPr/>
        </p:nvSpPr>
        <p:spPr>
          <a:xfrm>
            <a:off x="3624120" y="3543480"/>
            <a:ext cx="81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2.57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8" name="TextBox 559"/>
          <p:cNvSpPr/>
          <p:nvPr/>
        </p:nvSpPr>
        <p:spPr>
          <a:xfrm>
            <a:off x="3685320" y="41022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9" name="TextBox 566"/>
          <p:cNvSpPr/>
          <p:nvPr/>
        </p:nvSpPr>
        <p:spPr>
          <a:xfrm>
            <a:off x="1389960" y="139680"/>
            <a:ext cx="3909600" cy="459720"/>
          </a:xfrm>
          <a:prstGeom prst="rect">
            <a:avLst/>
          </a:prstGeom>
          <a:solidFill>
            <a:srgbClr val="CCCCCC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Best-Fitting Straight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0" name="Line 494"/>
          <p:cNvSpPr/>
          <p:nvPr/>
        </p:nvSpPr>
        <p:spPr>
          <a:xfrm flipH="1">
            <a:off x="6058080" y="2400480"/>
            <a:ext cx="1854000" cy="2374560"/>
          </a:xfrm>
          <a:prstGeom prst="line">
            <a:avLst/>
          </a:prstGeom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1" name="TextBox 544"/>
          <p:cNvSpPr/>
          <p:nvPr/>
        </p:nvSpPr>
        <p:spPr>
          <a:xfrm>
            <a:off x="-20160" y="876240"/>
            <a:ext cx="91998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Data was collected on pupils weight and height. Data is plotted below.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2" name="TextBox 545"/>
          <p:cNvSpPr/>
          <p:nvPr/>
        </p:nvSpPr>
        <p:spPr>
          <a:xfrm>
            <a:off x="201240" y="1359000"/>
            <a:ext cx="793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Is there correlation between height and weight.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3" name="Cloud 552"/>
          <p:cNvSpPr/>
          <p:nvPr/>
        </p:nvSpPr>
        <p:spPr>
          <a:xfrm>
            <a:off x="6832440" y="965160"/>
            <a:ext cx="2311560" cy="1168560"/>
          </a:xfrm>
          <a:custGeom>
            <a:avLst/>
            <a:gdLst>
              <a:gd name="textAreaLeft" fmla="*/ 318600 w 2311560"/>
              <a:gd name="textAreaRight" fmla="*/ 1828800 w 2311560"/>
              <a:gd name="textAreaTop" fmla="*/ 176400 h 1168560"/>
              <a:gd name="textAreaBottom" fmla="*/ 938160 h 1168560"/>
              <a:gd name="GluePoint1X" fmla="*/ 2309474 w 43200"/>
              <a:gd name="GluePoint1Y" fmla="*/ 584200 h 43200"/>
              <a:gd name="GluePoint2X" fmla="*/ 1155700 w 43200"/>
              <a:gd name="GluePoint2Y" fmla="*/ 1167156 h 43200"/>
              <a:gd name="GluePoint3X" fmla="*/ 7170 w 43200"/>
              <a:gd name="GluePoint3Y" fmla="*/ 584200 h 43200"/>
              <a:gd name="GluePoint4X" fmla="*/ 1155700 w 43200"/>
              <a:gd name="GluePoint4Y" fmla="*/ 6680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Pick any 2  points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4" name="TextBox 553"/>
          <p:cNvSpPr/>
          <p:nvPr/>
        </p:nvSpPr>
        <p:spPr>
          <a:xfrm>
            <a:off x="7842240" y="2298600"/>
            <a:ext cx="1369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(70,180)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675" name="Object 2"/>
          <p:cNvGraphicFramePr/>
          <p:nvPr/>
        </p:nvGraphicFramePr>
        <p:xfrm>
          <a:off x="1135080" y="3467160"/>
          <a:ext cx="1214280" cy="635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676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35080" y="3467160"/>
                    <a:ext cx="1214280" cy="63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7" name="Object 3"/>
          <p:cNvGraphicFramePr/>
          <p:nvPr/>
        </p:nvGraphicFramePr>
        <p:xfrm>
          <a:off x="2495520" y="3497400"/>
          <a:ext cx="998640" cy="5760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678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495520" y="3497400"/>
                    <a:ext cx="998640" cy="57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9" name="TextBox 557"/>
          <p:cNvSpPr/>
          <p:nvPr/>
        </p:nvSpPr>
        <p:spPr>
          <a:xfrm>
            <a:off x="1058040" y="4768920"/>
            <a:ext cx="60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0" name="TextBox 560"/>
          <p:cNvSpPr/>
          <p:nvPr/>
        </p:nvSpPr>
        <p:spPr>
          <a:xfrm>
            <a:off x="2238120" y="4768920"/>
            <a:ext cx="38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1" name="TextBox 561"/>
          <p:cNvSpPr/>
          <p:nvPr/>
        </p:nvSpPr>
        <p:spPr>
          <a:xfrm>
            <a:off x="2593080" y="4768920"/>
            <a:ext cx="327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2" name="TextBox 563"/>
          <p:cNvSpPr/>
          <p:nvPr/>
        </p:nvSpPr>
        <p:spPr>
          <a:xfrm>
            <a:off x="-487440" y="5475240"/>
            <a:ext cx="873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(d)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height is a pupils who weights 40 kgs?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3" name="TextBox 564"/>
          <p:cNvSpPr/>
          <p:nvPr/>
        </p:nvSpPr>
        <p:spPr>
          <a:xfrm>
            <a:off x="1199160" y="6058080"/>
            <a:ext cx="1099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w = 40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4" name="TextBox 565"/>
          <p:cNvSpPr/>
          <p:nvPr/>
        </p:nvSpPr>
        <p:spPr>
          <a:xfrm>
            <a:off x="3000960" y="6058080"/>
            <a:ext cx="365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 = 2.57</a:t>
            </a:r>
            <a:r>
              <a:rPr lang="en-GB" sz="16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40 = 102.8 cms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5" name="TextBox 160"/>
          <p:cNvSpPr/>
          <p:nvPr/>
        </p:nvSpPr>
        <p:spPr>
          <a:xfrm>
            <a:off x="7634880" y="227340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6" name="TextBox 162"/>
          <p:cNvSpPr/>
          <p:nvPr/>
        </p:nvSpPr>
        <p:spPr>
          <a:xfrm>
            <a:off x="5007600" y="4470480"/>
            <a:ext cx="86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7" name="TextBox 163"/>
          <p:cNvSpPr/>
          <p:nvPr/>
        </p:nvSpPr>
        <p:spPr>
          <a:xfrm>
            <a:off x="1122480" y="1790640"/>
            <a:ext cx="3869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Yes, a positive correlation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med">
    <p:blinds dir="horz"/>
  </p:transition>
  <p:timing>
    <p:tnLst>
      <p:par>
        <p:cTn id="1625" dur="indefinite" restart="never" nodeType="tmRoot">
          <p:childTnLst>
            <p:seq>
              <p:cTn id="1626" dur="indefinite" nodeType="mainSeq">
                <p:childTnLst>
                  <p:par>
                    <p:cTn id="1627" fill="hold">
                      <p:stCondLst>
                        <p:cond delay="indefinite"/>
                      </p:stCondLst>
                      <p:childTnLst>
                        <p:par>
                          <p:cTn id="1628" fill="hold">
                            <p:stCondLst>
                              <p:cond delay="0"/>
                            </p:stCondLst>
                            <p:childTnLst>
                              <p:par>
                                <p:cTn id="16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31" dur="80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2" dur="80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3" dur="80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4" fill="hold">
                      <p:stCondLst>
                        <p:cond delay="indefinite"/>
                      </p:stCondLst>
                      <p:childTnLst>
                        <p:par>
                          <p:cTn id="1635" fill="hold">
                            <p:stCondLst>
                              <p:cond delay="0"/>
                            </p:stCondLst>
                            <p:childTnLst>
                              <p:par>
                                <p:cTn id="16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38" dur="8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9" dur="8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0" dur="8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1" fill="hold">
                      <p:stCondLst>
                        <p:cond delay="indefinite"/>
                      </p:stCondLst>
                      <p:childTnLst>
                        <p:par>
                          <p:cTn id="1642" fill="hold">
                            <p:stCondLst>
                              <p:cond delay="0"/>
                            </p:stCondLst>
                            <p:childTnLst>
                              <p:par>
                                <p:cTn id="16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45" dur="80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46" dur="80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7" dur="80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52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3" fill="hold">
                      <p:stCondLst>
                        <p:cond delay="indefinite"/>
                      </p:stCondLst>
                      <p:childTnLst>
                        <p:par>
                          <p:cTn id="1654" fill="hold">
                            <p:stCondLst>
                              <p:cond delay="0"/>
                            </p:stCondLst>
                            <p:childTnLst>
                              <p:par>
                                <p:cTn id="16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57" dur="80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58" dur="80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9" dur="80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64" dur="80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65" dur="80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6" dur="80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7" fill="hold">
                      <p:stCondLst>
                        <p:cond delay="indefinite"/>
                      </p:stCondLst>
                      <p:childTnLst>
                        <p:par>
                          <p:cTn id="1668" fill="hold">
                            <p:stCondLst>
                              <p:cond delay="0"/>
                            </p:stCondLst>
                            <p:childTnLst>
                              <p:par>
                                <p:cTn id="16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71" dur="8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72" dur="8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3" dur="8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4" fill="hold">
                      <p:stCondLst>
                        <p:cond delay="indefinite"/>
                      </p:stCondLst>
                      <p:childTnLst>
                        <p:par>
                          <p:cTn id="1675" fill="hold">
                            <p:stCondLst>
                              <p:cond delay="0"/>
                            </p:stCondLst>
                            <p:childTnLst>
                              <p:par>
                                <p:cTn id="16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78" dur="8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79" dur="8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0" dur="8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1" fill="hold">
                      <p:stCondLst>
                        <p:cond delay="indefinite"/>
                      </p:stCondLst>
                      <p:childTnLst>
                        <p:par>
                          <p:cTn id="1682" fill="hold">
                            <p:stCondLst>
                              <p:cond delay="0"/>
                            </p:stCondLst>
                            <p:childTnLst>
                              <p:par>
                                <p:cTn id="168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5" dur="80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86" dur="80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7" dur="80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9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3" fill="hold">
                      <p:stCondLst>
                        <p:cond delay="indefinite"/>
                      </p:stCondLst>
                      <p:childTnLst>
                        <p:par>
                          <p:cTn id="1694" fill="hold">
                            <p:stCondLst>
                              <p:cond delay="0"/>
                            </p:stCondLst>
                            <p:childTnLst>
                              <p:par>
                                <p:cTn id="16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97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8" fill="hold">
                      <p:stCondLst>
                        <p:cond delay="indefinite"/>
                      </p:stCondLst>
                      <p:childTnLst>
                        <p:par>
                          <p:cTn id="1699" fill="hold">
                            <p:stCondLst>
                              <p:cond delay="0"/>
                            </p:stCondLst>
                            <p:childTnLst>
                              <p:par>
                                <p:cTn id="17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02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3" fill="hold">
                      <p:stCondLst>
                        <p:cond delay="indefinite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07" dur="80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08" dur="80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9" dur="80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0" fill="hold">
                      <p:stCondLst>
                        <p:cond delay="indefinite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14" dur="8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15" dur="8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6" dur="8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7" fill="hold">
                      <p:stCondLst>
                        <p:cond delay="indefinite"/>
                      </p:stCondLst>
                      <p:childTnLst>
                        <p:par>
                          <p:cTn id="1718" fill="hold">
                            <p:stCondLst>
                              <p:cond delay="0"/>
                            </p:stCondLst>
                            <p:childTnLst>
                              <p:par>
                                <p:cTn id="17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21" dur="8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22" dur="8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3" dur="8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4" fill="hold">
                            <p:stCondLst>
                              <p:cond delay="200"/>
                            </p:stCondLst>
                            <p:childTnLst>
                              <p:par>
                                <p:cTn id="1725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.00278 -1.48148E-006 L -0.22361 0.18148 E">
                                      <p:cBhvr>
                                        <p:cTn id="1726" dur="2000" fill="hold"/>
                                        <p:tgtEl>
                                          <p:spTgt spid="166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7" fill="hold">
                      <p:stCondLst>
                        <p:cond delay="indefinite"/>
                      </p:stCondLst>
                      <p:childTnLst>
                        <p:par>
                          <p:cTn id="1728" fill="hold">
                            <p:stCondLst>
                              <p:cond delay="0"/>
                            </p:stCondLst>
                            <p:childTnLst>
                              <p:par>
                                <p:cTn id="17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31" dur="8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32" dur="8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3" dur="8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38" dur="8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39" dur="8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0" dur="8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1" fill="hold">
                      <p:stCondLst>
                        <p:cond delay="indefinite"/>
                      </p:stCondLst>
                      <p:childTnLst>
                        <p:par>
                          <p:cTn id="1742" fill="hold">
                            <p:stCondLst>
                              <p:cond delay="0"/>
                            </p:stCondLst>
                            <p:childTnLst>
                              <p:par>
                                <p:cTn id="17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45" dur="8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46" dur="8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7" dur="8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8" fill="hold">
                            <p:stCondLst>
                              <p:cond delay="80"/>
                            </p:stCondLst>
                            <p:childTnLst>
                              <p:par>
                                <p:cTn id="1749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2.77778E-007 -2.96296E-006 L -0.09583 0.09815 E">
                                      <p:cBhvr>
                                        <p:cTn id="1750" dur="2000" fill="hold"/>
                                        <p:tgtEl>
                                          <p:spTgt spid="166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1" fill="hold">
                      <p:stCondLst>
                        <p:cond delay="indefinite"/>
                      </p:stCondLst>
                      <p:childTnLst>
                        <p:par>
                          <p:cTn id="1752" fill="hold">
                            <p:stCondLst>
                              <p:cond delay="0"/>
                            </p:stCondLst>
                            <p:childTnLst>
                              <p:par>
                                <p:cTn id="1753" presetID="2" presetClass="exit" fill="hold" nodeType="clickEffect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54" dur="50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5" dur="500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7" presetID="2" presetClass="exit" fill="hold" nodeType="withEffect" presetSubtype="4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58" dur="5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9" dur="5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1" fill="hold">
                      <p:stCondLst>
                        <p:cond delay="indefinite"/>
                      </p:stCondLst>
                      <p:childTnLst>
                        <p:par>
                          <p:cTn id="1762" fill="hold">
                            <p:stCondLst>
                              <p:cond delay="0"/>
                            </p:stCondLst>
                            <p:childTnLst>
                              <p:par>
                                <p:cTn id="17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65" dur="8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6" dur="8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7" dur="8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8" fill="hold">
                      <p:stCondLst>
                        <p:cond delay="indefinite"/>
                      </p:stCondLst>
                      <p:childTnLst>
                        <p:par>
                          <p:cTn id="1769" fill="hold">
                            <p:stCondLst>
                              <p:cond delay="0"/>
                            </p:stCondLst>
                            <p:childTnLst>
                              <p:par>
                                <p:cTn id="17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72" dur="8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73" dur="8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4" dur="8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5" fill="hold">
                      <p:stCondLst>
                        <p:cond delay="indefinite"/>
                      </p:stCondLst>
                      <p:childTnLst>
                        <p:par>
                          <p:cTn id="1776" fill="hold">
                            <p:stCondLst>
                              <p:cond delay="0"/>
                            </p:stCondLst>
                            <p:childTnLst>
                              <p:par>
                                <p:cTn id="17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79" dur="8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80" dur="8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1" dur="8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TextBox 556"/>
          <p:cNvSpPr/>
          <p:nvPr/>
        </p:nvSpPr>
        <p:spPr>
          <a:xfrm>
            <a:off x="3027600" y="4381560"/>
            <a:ext cx="1180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c = 18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9" name="TextBox 559"/>
          <p:cNvSpPr/>
          <p:nvPr/>
        </p:nvSpPr>
        <p:spPr>
          <a:xfrm>
            <a:off x="3685680" y="4381560"/>
            <a:ext cx="50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18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690" name="Object 4"/>
          <p:cNvGraphicFramePr/>
          <p:nvPr/>
        </p:nvGraphicFramePr>
        <p:xfrm>
          <a:off x="3371760" y="3895560"/>
          <a:ext cx="1125720" cy="336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91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71760" y="3895560"/>
                    <a:ext cx="1125720" cy="33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92" name="TextBox 562"/>
          <p:cNvSpPr/>
          <p:nvPr/>
        </p:nvSpPr>
        <p:spPr>
          <a:xfrm>
            <a:off x="3637440" y="3822840"/>
            <a:ext cx="892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-1.25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1693" name="Group 165"/>
          <p:cNvGrpSpPr/>
          <p:nvPr/>
        </p:nvGrpSpPr>
        <p:grpSpPr>
          <a:xfrm>
            <a:off x="5337000" y="2152800"/>
            <a:ext cx="3597480" cy="3481920"/>
            <a:chOff x="5337000" y="2152800"/>
            <a:chExt cx="3597480" cy="3481920"/>
          </a:xfrm>
        </p:grpSpPr>
        <p:sp>
          <p:nvSpPr>
            <p:cNvPr id="1694" name="Rectangle 15"/>
            <p:cNvSpPr/>
            <p:nvPr/>
          </p:nvSpPr>
          <p:spPr>
            <a:xfrm>
              <a:off x="705132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95" name="Rectangle 16"/>
            <p:cNvSpPr/>
            <p:nvPr/>
          </p:nvSpPr>
          <p:spPr>
            <a:xfrm>
              <a:off x="730044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96" name="Rectangle 17"/>
            <p:cNvSpPr/>
            <p:nvPr/>
          </p:nvSpPr>
          <p:spPr>
            <a:xfrm>
              <a:off x="754992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97" name="Rectangle 18"/>
            <p:cNvSpPr/>
            <p:nvPr/>
          </p:nvSpPr>
          <p:spPr>
            <a:xfrm>
              <a:off x="779904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98" name="Rectangle 19"/>
            <p:cNvSpPr/>
            <p:nvPr/>
          </p:nvSpPr>
          <p:spPr>
            <a:xfrm>
              <a:off x="605376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699" name="Rectangle 20"/>
            <p:cNvSpPr/>
            <p:nvPr/>
          </p:nvSpPr>
          <p:spPr>
            <a:xfrm>
              <a:off x="630324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0" name="Rectangle 21"/>
            <p:cNvSpPr/>
            <p:nvPr/>
          </p:nvSpPr>
          <p:spPr>
            <a:xfrm>
              <a:off x="655236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1" name="Rectangle 22"/>
            <p:cNvSpPr/>
            <p:nvPr/>
          </p:nvSpPr>
          <p:spPr>
            <a:xfrm>
              <a:off x="680184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2" name="Rectangle 23"/>
            <p:cNvSpPr/>
            <p:nvPr/>
          </p:nvSpPr>
          <p:spPr>
            <a:xfrm>
              <a:off x="804852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3" name="Rectangle 24"/>
            <p:cNvSpPr/>
            <p:nvPr/>
          </p:nvSpPr>
          <p:spPr>
            <a:xfrm>
              <a:off x="8298000" y="25653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4" name="Rectangle 35"/>
            <p:cNvSpPr/>
            <p:nvPr/>
          </p:nvSpPr>
          <p:spPr>
            <a:xfrm>
              <a:off x="705132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5" name="Rectangle 36"/>
            <p:cNvSpPr/>
            <p:nvPr/>
          </p:nvSpPr>
          <p:spPr>
            <a:xfrm>
              <a:off x="730044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6" name="Rectangle 37"/>
            <p:cNvSpPr/>
            <p:nvPr/>
          </p:nvSpPr>
          <p:spPr>
            <a:xfrm>
              <a:off x="754992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7" name="Rectangle 38"/>
            <p:cNvSpPr/>
            <p:nvPr/>
          </p:nvSpPr>
          <p:spPr>
            <a:xfrm>
              <a:off x="779904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8" name="Rectangle 39"/>
            <p:cNvSpPr/>
            <p:nvPr/>
          </p:nvSpPr>
          <p:spPr>
            <a:xfrm>
              <a:off x="605376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09" name="Rectangle 40"/>
            <p:cNvSpPr/>
            <p:nvPr/>
          </p:nvSpPr>
          <p:spPr>
            <a:xfrm>
              <a:off x="630324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0" name="Rectangle 41"/>
            <p:cNvSpPr/>
            <p:nvPr/>
          </p:nvSpPr>
          <p:spPr>
            <a:xfrm>
              <a:off x="655236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1" name="Rectangle 42"/>
            <p:cNvSpPr/>
            <p:nvPr/>
          </p:nvSpPr>
          <p:spPr>
            <a:xfrm>
              <a:off x="680184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2" name="Rectangle 43"/>
            <p:cNvSpPr/>
            <p:nvPr/>
          </p:nvSpPr>
          <p:spPr>
            <a:xfrm>
              <a:off x="804852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3" name="Rectangle 44"/>
            <p:cNvSpPr/>
            <p:nvPr/>
          </p:nvSpPr>
          <p:spPr>
            <a:xfrm>
              <a:off x="8298000" y="281484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4" name="Rectangle 55"/>
            <p:cNvSpPr/>
            <p:nvPr/>
          </p:nvSpPr>
          <p:spPr>
            <a:xfrm>
              <a:off x="705132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5" name="Rectangle 56"/>
            <p:cNvSpPr/>
            <p:nvPr/>
          </p:nvSpPr>
          <p:spPr>
            <a:xfrm>
              <a:off x="730044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6" name="Rectangle 57"/>
            <p:cNvSpPr/>
            <p:nvPr/>
          </p:nvSpPr>
          <p:spPr>
            <a:xfrm>
              <a:off x="754992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7" name="Rectangle 58"/>
            <p:cNvSpPr/>
            <p:nvPr/>
          </p:nvSpPr>
          <p:spPr>
            <a:xfrm>
              <a:off x="779904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8" name="Rectangle 59"/>
            <p:cNvSpPr/>
            <p:nvPr/>
          </p:nvSpPr>
          <p:spPr>
            <a:xfrm>
              <a:off x="605376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19" name="Rectangle 60"/>
            <p:cNvSpPr/>
            <p:nvPr/>
          </p:nvSpPr>
          <p:spPr>
            <a:xfrm>
              <a:off x="630324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0" name="Rectangle 61"/>
            <p:cNvSpPr/>
            <p:nvPr/>
          </p:nvSpPr>
          <p:spPr>
            <a:xfrm>
              <a:off x="655236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1" name="Rectangle 62"/>
            <p:cNvSpPr/>
            <p:nvPr/>
          </p:nvSpPr>
          <p:spPr>
            <a:xfrm>
              <a:off x="680184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2" name="Rectangle 63"/>
            <p:cNvSpPr/>
            <p:nvPr/>
          </p:nvSpPr>
          <p:spPr>
            <a:xfrm>
              <a:off x="804852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3" name="Rectangle 64"/>
            <p:cNvSpPr/>
            <p:nvPr/>
          </p:nvSpPr>
          <p:spPr>
            <a:xfrm>
              <a:off x="8298000" y="30639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4" name="Rectangle 75"/>
            <p:cNvSpPr/>
            <p:nvPr/>
          </p:nvSpPr>
          <p:spPr>
            <a:xfrm>
              <a:off x="705132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5" name="Rectangle 76"/>
            <p:cNvSpPr/>
            <p:nvPr/>
          </p:nvSpPr>
          <p:spPr>
            <a:xfrm>
              <a:off x="730044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6" name="Rectangle 77"/>
            <p:cNvSpPr/>
            <p:nvPr/>
          </p:nvSpPr>
          <p:spPr>
            <a:xfrm>
              <a:off x="754992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7" name="Rectangle 78"/>
            <p:cNvSpPr/>
            <p:nvPr/>
          </p:nvSpPr>
          <p:spPr>
            <a:xfrm>
              <a:off x="779904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8" name="Rectangle 79"/>
            <p:cNvSpPr/>
            <p:nvPr/>
          </p:nvSpPr>
          <p:spPr>
            <a:xfrm>
              <a:off x="605376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29" name="Rectangle 80"/>
            <p:cNvSpPr/>
            <p:nvPr/>
          </p:nvSpPr>
          <p:spPr>
            <a:xfrm>
              <a:off x="630324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0" name="Rectangle 81"/>
            <p:cNvSpPr/>
            <p:nvPr/>
          </p:nvSpPr>
          <p:spPr>
            <a:xfrm>
              <a:off x="655236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1" name="Rectangle 82"/>
            <p:cNvSpPr/>
            <p:nvPr/>
          </p:nvSpPr>
          <p:spPr>
            <a:xfrm>
              <a:off x="680184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2" name="Rectangle 83"/>
            <p:cNvSpPr/>
            <p:nvPr/>
          </p:nvSpPr>
          <p:spPr>
            <a:xfrm>
              <a:off x="804852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3" name="Rectangle 84"/>
            <p:cNvSpPr/>
            <p:nvPr/>
          </p:nvSpPr>
          <p:spPr>
            <a:xfrm>
              <a:off x="8298000" y="33130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4" name="Rectangle 95"/>
            <p:cNvSpPr/>
            <p:nvPr/>
          </p:nvSpPr>
          <p:spPr>
            <a:xfrm>
              <a:off x="705132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5" name="Rectangle 96"/>
            <p:cNvSpPr/>
            <p:nvPr/>
          </p:nvSpPr>
          <p:spPr>
            <a:xfrm>
              <a:off x="730044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6" name="Rectangle 97"/>
            <p:cNvSpPr/>
            <p:nvPr/>
          </p:nvSpPr>
          <p:spPr>
            <a:xfrm>
              <a:off x="754992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7" name="Rectangle 98"/>
            <p:cNvSpPr/>
            <p:nvPr/>
          </p:nvSpPr>
          <p:spPr>
            <a:xfrm>
              <a:off x="779904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8" name="Rectangle 99"/>
            <p:cNvSpPr/>
            <p:nvPr/>
          </p:nvSpPr>
          <p:spPr>
            <a:xfrm>
              <a:off x="605376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39" name="Rectangle 100"/>
            <p:cNvSpPr/>
            <p:nvPr/>
          </p:nvSpPr>
          <p:spPr>
            <a:xfrm>
              <a:off x="630324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0" name="Rectangle 101"/>
            <p:cNvSpPr/>
            <p:nvPr/>
          </p:nvSpPr>
          <p:spPr>
            <a:xfrm>
              <a:off x="655236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1" name="Rectangle 102"/>
            <p:cNvSpPr/>
            <p:nvPr/>
          </p:nvSpPr>
          <p:spPr>
            <a:xfrm>
              <a:off x="680184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2" name="Rectangle 103"/>
            <p:cNvSpPr/>
            <p:nvPr/>
          </p:nvSpPr>
          <p:spPr>
            <a:xfrm>
              <a:off x="804852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3" name="Rectangle 104"/>
            <p:cNvSpPr/>
            <p:nvPr/>
          </p:nvSpPr>
          <p:spPr>
            <a:xfrm>
              <a:off x="8298000" y="35625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4" name="Rectangle 115"/>
            <p:cNvSpPr/>
            <p:nvPr/>
          </p:nvSpPr>
          <p:spPr>
            <a:xfrm>
              <a:off x="705132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5" name="Rectangle 116"/>
            <p:cNvSpPr/>
            <p:nvPr/>
          </p:nvSpPr>
          <p:spPr>
            <a:xfrm>
              <a:off x="730044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6" name="Rectangle 117"/>
            <p:cNvSpPr/>
            <p:nvPr/>
          </p:nvSpPr>
          <p:spPr>
            <a:xfrm>
              <a:off x="754992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7" name="Rectangle 118"/>
            <p:cNvSpPr/>
            <p:nvPr/>
          </p:nvSpPr>
          <p:spPr>
            <a:xfrm>
              <a:off x="779904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8" name="Rectangle 119"/>
            <p:cNvSpPr/>
            <p:nvPr/>
          </p:nvSpPr>
          <p:spPr>
            <a:xfrm>
              <a:off x="605376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49" name="Rectangle 120"/>
            <p:cNvSpPr/>
            <p:nvPr/>
          </p:nvSpPr>
          <p:spPr>
            <a:xfrm>
              <a:off x="630324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0" name="Rectangle 121"/>
            <p:cNvSpPr/>
            <p:nvPr/>
          </p:nvSpPr>
          <p:spPr>
            <a:xfrm>
              <a:off x="655236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1" name="Rectangle 122"/>
            <p:cNvSpPr/>
            <p:nvPr/>
          </p:nvSpPr>
          <p:spPr>
            <a:xfrm>
              <a:off x="680184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2" name="Rectangle 123"/>
            <p:cNvSpPr/>
            <p:nvPr/>
          </p:nvSpPr>
          <p:spPr>
            <a:xfrm>
              <a:off x="804852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3" name="Rectangle 124"/>
            <p:cNvSpPr/>
            <p:nvPr/>
          </p:nvSpPr>
          <p:spPr>
            <a:xfrm>
              <a:off x="8298000" y="38116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4" name="Rectangle 135"/>
            <p:cNvSpPr/>
            <p:nvPr/>
          </p:nvSpPr>
          <p:spPr>
            <a:xfrm>
              <a:off x="705132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5" name="Rectangle 136"/>
            <p:cNvSpPr/>
            <p:nvPr/>
          </p:nvSpPr>
          <p:spPr>
            <a:xfrm>
              <a:off x="730044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6" name="Rectangle 137"/>
            <p:cNvSpPr/>
            <p:nvPr/>
          </p:nvSpPr>
          <p:spPr>
            <a:xfrm>
              <a:off x="754992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7" name="Rectangle 138"/>
            <p:cNvSpPr/>
            <p:nvPr/>
          </p:nvSpPr>
          <p:spPr>
            <a:xfrm>
              <a:off x="779904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8" name="Rectangle 139"/>
            <p:cNvSpPr/>
            <p:nvPr/>
          </p:nvSpPr>
          <p:spPr>
            <a:xfrm>
              <a:off x="605376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59" name="Rectangle 140"/>
            <p:cNvSpPr/>
            <p:nvPr/>
          </p:nvSpPr>
          <p:spPr>
            <a:xfrm>
              <a:off x="630324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0" name="Rectangle 141"/>
            <p:cNvSpPr/>
            <p:nvPr/>
          </p:nvSpPr>
          <p:spPr>
            <a:xfrm>
              <a:off x="655236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1" name="Rectangle 142"/>
            <p:cNvSpPr/>
            <p:nvPr/>
          </p:nvSpPr>
          <p:spPr>
            <a:xfrm>
              <a:off x="680184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2" name="Rectangle 143"/>
            <p:cNvSpPr/>
            <p:nvPr/>
          </p:nvSpPr>
          <p:spPr>
            <a:xfrm>
              <a:off x="804852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3" name="Rectangle 144"/>
            <p:cNvSpPr/>
            <p:nvPr/>
          </p:nvSpPr>
          <p:spPr>
            <a:xfrm>
              <a:off x="8298000" y="406116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4" name="Rectangle 155"/>
            <p:cNvSpPr/>
            <p:nvPr/>
          </p:nvSpPr>
          <p:spPr>
            <a:xfrm>
              <a:off x="705132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5" name="Rectangle 156"/>
            <p:cNvSpPr/>
            <p:nvPr/>
          </p:nvSpPr>
          <p:spPr>
            <a:xfrm>
              <a:off x="730044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6" name="Rectangle 157"/>
            <p:cNvSpPr/>
            <p:nvPr/>
          </p:nvSpPr>
          <p:spPr>
            <a:xfrm>
              <a:off x="754992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7" name="Rectangle 158"/>
            <p:cNvSpPr/>
            <p:nvPr/>
          </p:nvSpPr>
          <p:spPr>
            <a:xfrm>
              <a:off x="779904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8" name="Rectangle 159"/>
            <p:cNvSpPr/>
            <p:nvPr/>
          </p:nvSpPr>
          <p:spPr>
            <a:xfrm>
              <a:off x="605376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69" name="Rectangle 160"/>
            <p:cNvSpPr/>
            <p:nvPr/>
          </p:nvSpPr>
          <p:spPr>
            <a:xfrm>
              <a:off x="630324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0" name="Rectangle 161"/>
            <p:cNvSpPr/>
            <p:nvPr/>
          </p:nvSpPr>
          <p:spPr>
            <a:xfrm>
              <a:off x="655236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1" name="Rectangle 162"/>
            <p:cNvSpPr/>
            <p:nvPr/>
          </p:nvSpPr>
          <p:spPr>
            <a:xfrm>
              <a:off x="680184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2" name="Rectangle 163"/>
            <p:cNvSpPr/>
            <p:nvPr/>
          </p:nvSpPr>
          <p:spPr>
            <a:xfrm>
              <a:off x="804852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3" name="Rectangle 164"/>
            <p:cNvSpPr/>
            <p:nvPr/>
          </p:nvSpPr>
          <p:spPr>
            <a:xfrm>
              <a:off x="8298000" y="43102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4" name="Rectangle 175"/>
            <p:cNvSpPr/>
            <p:nvPr/>
          </p:nvSpPr>
          <p:spPr>
            <a:xfrm>
              <a:off x="705132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5" name="Rectangle 176"/>
            <p:cNvSpPr/>
            <p:nvPr/>
          </p:nvSpPr>
          <p:spPr>
            <a:xfrm>
              <a:off x="730044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6" name="Rectangle 177"/>
            <p:cNvSpPr/>
            <p:nvPr/>
          </p:nvSpPr>
          <p:spPr>
            <a:xfrm>
              <a:off x="754992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7" name="Rectangle 178"/>
            <p:cNvSpPr/>
            <p:nvPr/>
          </p:nvSpPr>
          <p:spPr>
            <a:xfrm>
              <a:off x="779904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8" name="Rectangle 179"/>
            <p:cNvSpPr/>
            <p:nvPr/>
          </p:nvSpPr>
          <p:spPr>
            <a:xfrm>
              <a:off x="605376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79" name="Rectangle 180"/>
            <p:cNvSpPr/>
            <p:nvPr/>
          </p:nvSpPr>
          <p:spPr>
            <a:xfrm>
              <a:off x="630324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0" name="Rectangle 181"/>
            <p:cNvSpPr/>
            <p:nvPr/>
          </p:nvSpPr>
          <p:spPr>
            <a:xfrm>
              <a:off x="655236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1" name="Rectangle 182"/>
            <p:cNvSpPr/>
            <p:nvPr/>
          </p:nvSpPr>
          <p:spPr>
            <a:xfrm>
              <a:off x="680184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2" name="Rectangle 183"/>
            <p:cNvSpPr/>
            <p:nvPr/>
          </p:nvSpPr>
          <p:spPr>
            <a:xfrm>
              <a:off x="804852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3" name="Rectangle 184"/>
            <p:cNvSpPr/>
            <p:nvPr/>
          </p:nvSpPr>
          <p:spPr>
            <a:xfrm>
              <a:off x="8298000" y="455940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4" name="Rectangle 195"/>
            <p:cNvSpPr/>
            <p:nvPr/>
          </p:nvSpPr>
          <p:spPr>
            <a:xfrm>
              <a:off x="705132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5" name="Rectangle 196"/>
            <p:cNvSpPr/>
            <p:nvPr/>
          </p:nvSpPr>
          <p:spPr>
            <a:xfrm>
              <a:off x="730044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6" name="Rectangle 197"/>
            <p:cNvSpPr/>
            <p:nvPr/>
          </p:nvSpPr>
          <p:spPr>
            <a:xfrm>
              <a:off x="754992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7" name="Rectangle 198"/>
            <p:cNvSpPr/>
            <p:nvPr/>
          </p:nvSpPr>
          <p:spPr>
            <a:xfrm>
              <a:off x="779904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8" name="Rectangle 199"/>
            <p:cNvSpPr/>
            <p:nvPr/>
          </p:nvSpPr>
          <p:spPr>
            <a:xfrm>
              <a:off x="605376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89" name="Rectangle 200"/>
            <p:cNvSpPr/>
            <p:nvPr/>
          </p:nvSpPr>
          <p:spPr>
            <a:xfrm>
              <a:off x="630324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0" name="Rectangle 201"/>
            <p:cNvSpPr/>
            <p:nvPr/>
          </p:nvSpPr>
          <p:spPr>
            <a:xfrm>
              <a:off x="655236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1" name="Rectangle 202"/>
            <p:cNvSpPr/>
            <p:nvPr/>
          </p:nvSpPr>
          <p:spPr>
            <a:xfrm>
              <a:off x="680184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2" name="Rectangle 203"/>
            <p:cNvSpPr/>
            <p:nvPr/>
          </p:nvSpPr>
          <p:spPr>
            <a:xfrm>
              <a:off x="804852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3" name="Rectangle 204"/>
            <p:cNvSpPr/>
            <p:nvPr/>
          </p:nvSpPr>
          <p:spPr>
            <a:xfrm>
              <a:off x="8298000" y="4808880"/>
              <a:ext cx="249120" cy="2491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4" name="Line 406"/>
            <p:cNvSpPr/>
            <p:nvPr/>
          </p:nvSpPr>
          <p:spPr>
            <a:xfrm>
              <a:off x="5804640" y="5058000"/>
              <a:ext cx="274248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5" name="Text Box 407"/>
            <p:cNvSpPr/>
            <p:nvPr/>
          </p:nvSpPr>
          <p:spPr>
            <a:xfrm>
              <a:off x="5866560" y="509940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6" name="Text Box 408"/>
            <p:cNvSpPr/>
            <p:nvPr/>
          </p:nvSpPr>
          <p:spPr>
            <a:xfrm>
              <a:off x="5858640" y="501696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7" name="Text Box 409"/>
            <p:cNvSpPr/>
            <p:nvPr/>
          </p:nvSpPr>
          <p:spPr>
            <a:xfrm>
              <a:off x="6184080" y="502956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8" name="Text Box 410"/>
            <p:cNvSpPr/>
            <p:nvPr/>
          </p:nvSpPr>
          <p:spPr>
            <a:xfrm>
              <a:off x="6431760" y="5029560"/>
              <a:ext cx="349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799" name="Text Box 411"/>
            <p:cNvSpPr/>
            <p:nvPr/>
          </p:nvSpPr>
          <p:spPr>
            <a:xfrm>
              <a:off x="6685920" y="502956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0" name="Text Box 412"/>
            <p:cNvSpPr/>
            <p:nvPr/>
          </p:nvSpPr>
          <p:spPr>
            <a:xfrm>
              <a:off x="6914520" y="502956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1" name="Text Box 413"/>
            <p:cNvSpPr/>
            <p:nvPr/>
          </p:nvSpPr>
          <p:spPr>
            <a:xfrm>
              <a:off x="7181280" y="502956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2" name="Text Box 414"/>
            <p:cNvSpPr/>
            <p:nvPr/>
          </p:nvSpPr>
          <p:spPr>
            <a:xfrm>
              <a:off x="7435440" y="5029560"/>
              <a:ext cx="349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3" name="Text Box 415"/>
            <p:cNvSpPr/>
            <p:nvPr/>
          </p:nvSpPr>
          <p:spPr>
            <a:xfrm>
              <a:off x="7677000" y="5029560"/>
              <a:ext cx="425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4" name="Text Box 416"/>
            <p:cNvSpPr/>
            <p:nvPr/>
          </p:nvSpPr>
          <p:spPr>
            <a:xfrm>
              <a:off x="7937280" y="5035680"/>
              <a:ext cx="355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5" name="Text Box 417"/>
            <p:cNvSpPr/>
            <p:nvPr/>
          </p:nvSpPr>
          <p:spPr>
            <a:xfrm>
              <a:off x="8178840" y="5029560"/>
              <a:ext cx="3938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6" name="Text Box 418"/>
            <p:cNvSpPr/>
            <p:nvPr/>
          </p:nvSpPr>
          <p:spPr>
            <a:xfrm>
              <a:off x="8413920" y="5029560"/>
              <a:ext cx="425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7" name="Text Box 429"/>
            <p:cNvSpPr/>
            <p:nvPr/>
          </p:nvSpPr>
          <p:spPr>
            <a:xfrm>
              <a:off x="8610840" y="487080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y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8" name="Text Box 430"/>
            <p:cNvSpPr/>
            <p:nvPr/>
          </p:nvSpPr>
          <p:spPr>
            <a:xfrm>
              <a:off x="5885640" y="215280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v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09" name="Text Box 431"/>
            <p:cNvSpPr/>
            <p:nvPr/>
          </p:nvSpPr>
          <p:spPr>
            <a:xfrm>
              <a:off x="5790240" y="4712040"/>
              <a:ext cx="344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0" name="Text Box 432"/>
            <p:cNvSpPr/>
            <p:nvPr/>
          </p:nvSpPr>
          <p:spPr>
            <a:xfrm>
              <a:off x="5650560" y="446112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1" name="Text Box 433"/>
            <p:cNvSpPr/>
            <p:nvPr/>
          </p:nvSpPr>
          <p:spPr>
            <a:xfrm>
              <a:off x="5804640" y="4205520"/>
              <a:ext cx="345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2" name="Text Box 434"/>
            <p:cNvSpPr/>
            <p:nvPr/>
          </p:nvSpPr>
          <p:spPr>
            <a:xfrm>
              <a:off x="5650560" y="39657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3" name="Text Box 435"/>
            <p:cNvSpPr/>
            <p:nvPr/>
          </p:nvSpPr>
          <p:spPr>
            <a:xfrm>
              <a:off x="5650560" y="370368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4" name="Text Box 436"/>
            <p:cNvSpPr/>
            <p:nvPr/>
          </p:nvSpPr>
          <p:spPr>
            <a:xfrm>
              <a:off x="5637960" y="3461040"/>
              <a:ext cx="495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5" name="Text Box 437"/>
            <p:cNvSpPr/>
            <p:nvPr/>
          </p:nvSpPr>
          <p:spPr>
            <a:xfrm>
              <a:off x="5650560" y="321336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6" name="Text Box 438"/>
            <p:cNvSpPr/>
            <p:nvPr/>
          </p:nvSpPr>
          <p:spPr>
            <a:xfrm>
              <a:off x="5701320" y="2952720"/>
              <a:ext cx="4316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7" name="Text Box 439"/>
            <p:cNvSpPr/>
            <p:nvPr/>
          </p:nvSpPr>
          <p:spPr>
            <a:xfrm>
              <a:off x="5650560" y="2720880"/>
              <a:ext cx="490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18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8" name="Text Box 440"/>
            <p:cNvSpPr/>
            <p:nvPr/>
          </p:nvSpPr>
          <p:spPr>
            <a:xfrm>
              <a:off x="5599800" y="2455920"/>
              <a:ext cx="5382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20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19" name="Text Box 430"/>
            <p:cNvSpPr/>
            <p:nvPr/>
          </p:nvSpPr>
          <p:spPr>
            <a:xfrm rot="16200000">
              <a:off x="4602960" y="3578760"/>
              <a:ext cx="186696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value £ ‘ 000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0" name="Text Box 430"/>
            <p:cNvSpPr/>
            <p:nvPr/>
          </p:nvSpPr>
          <p:spPr>
            <a:xfrm>
              <a:off x="6489000" y="5235840"/>
              <a:ext cx="18928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Years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1" name="Oval 549"/>
            <p:cNvSpPr/>
            <p:nvPr/>
          </p:nvSpPr>
          <p:spPr>
            <a:xfrm>
              <a:off x="7759800" y="406404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2" name="Oval 550"/>
            <p:cNvSpPr/>
            <p:nvPr/>
          </p:nvSpPr>
          <p:spPr>
            <a:xfrm>
              <a:off x="6743520" y="302256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3" name="Oval 153"/>
            <p:cNvSpPr/>
            <p:nvPr/>
          </p:nvSpPr>
          <p:spPr>
            <a:xfrm>
              <a:off x="6222960" y="302256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4" name="Oval 154"/>
            <p:cNvSpPr/>
            <p:nvPr/>
          </p:nvSpPr>
          <p:spPr>
            <a:xfrm>
              <a:off x="7010280" y="313704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5" name="Oval 155"/>
            <p:cNvSpPr/>
            <p:nvPr/>
          </p:nvSpPr>
          <p:spPr>
            <a:xfrm>
              <a:off x="6756120" y="341640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6" name="Oval 156"/>
            <p:cNvSpPr/>
            <p:nvPr/>
          </p:nvSpPr>
          <p:spPr>
            <a:xfrm>
              <a:off x="7251480" y="355608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7" name="Oval 157"/>
            <p:cNvSpPr/>
            <p:nvPr/>
          </p:nvSpPr>
          <p:spPr>
            <a:xfrm>
              <a:off x="7518240" y="339084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8" name="Oval 158"/>
            <p:cNvSpPr/>
            <p:nvPr/>
          </p:nvSpPr>
          <p:spPr>
            <a:xfrm>
              <a:off x="6514920" y="334008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829" name="Oval 159"/>
            <p:cNvSpPr/>
            <p:nvPr/>
          </p:nvSpPr>
          <p:spPr>
            <a:xfrm>
              <a:off x="7759800" y="3746520"/>
              <a:ext cx="114120" cy="11412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4200" rIns="90000" bIns="342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830" name="TextBox 546"/>
          <p:cNvSpPr/>
          <p:nvPr/>
        </p:nvSpPr>
        <p:spPr>
          <a:xfrm>
            <a:off x="-241560" y="2496960"/>
            <a:ext cx="60177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buClr>
                <a:srgbClr val="000000"/>
              </a:buClr>
              <a:buFont typeface="Comic Sans MS"/>
              <a:buAutoNum type="alphaLcParenR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Draw in the best-fit line 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an equation relating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value and year.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1" name="TextBox 566"/>
          <p:cNvSpPr/>
          <p:nvPr/>
        </p:nvSpPr>
        <p:spPr>
          <a:xfrm>
            <a:off x="1389960" y="139680"/>
            <a:ext cx="3909600" cy="459720"/>
          </a:xfrm>
          <a:prstGeom prst="rect">
            <a:avLst/>
          </a:prstGeom>
          <a:solidFill>
            <a:srgbClr val="CCCCCC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Best-Fitting Straight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2" name="Line 494"/>
          <p:cNvSpPr/>
          <p:nvPr/>
        </p:nvSpPr>
        <p:spPr>
          <a:xfrm flipH="1" flipV="1">
            <a:off x="6070680" y="2831760"/>
            <a:ext cx="2502000" cy="1562040"/>
          </a:xfrm>
          <a:prstGeom prst="line">
            <a:avLst/>
          </a:prstGeom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3" name="TextBox 544"/>
          <p:cNvSpPr/>
          <p:nvPr/>
        </p:nvSpPr>
        <p:spPr>
          <a:xfrm>
            <a:off x="-22680" y="711360"/>
            <a:ext cx="9169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survey was carried out on the value of cars depending on their age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 data is plotted below.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4" name="TextBox 545"/>
          <p:cNvSpPr/>
          <p:nvPr/>
        </p:nvSpPr>
        <p:spPr>
          <a:xfrm>
            <a:off x="198360" y="1638360"/>
            <a:ext cx="7283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(a)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Is there correlation between value and age.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5" name="Cloud 552"/>
          <p:cNvSpPr/>
          <p:nvPr/>
        </p:nvSpPr>
        <p:spPr>
          <a:xfrm>
            <a:off x="6832440" y="1244520"/>
            <a:ext cx="2311560" cy="1168560"/>
          </a:xfrm>
          <a:custGeom>
            <a:avLst/>
            <a:gdLst>
              <a:gd name="textAreaLeft" fmla="*/ 318600 w 2311560"/>
              <a:gd name="textAreaRight" fmla="*/ 1828800 w 2311560"/>
              <a:gd name="textAreaTop" fmla="*/ 176400 h 1168560"/>
              <a:gd name="textAreaBottom" fmla="*/ 938160 h 1168560"/>
              <a:gd name="GluePoint1X" fmla="*/ 2309474 w 43200"/>
              <a:gd name="GluePoint1Y" fmla="*/ 584200 h 43200"/>
              <a:gd name="GluePoint2X" fmla="*/ 1155700 w 43200"/>
              <a:gd name="GluePoint2Y" fmla="*/ 1167156 h 43200"/>
              <a:gd name="GluePoint3X" fmla="*/ 7170 w 43200"/>
              <a:gd name="GluePoint3Y" fmla="*/ 584200 h 43200"/>
              <a:gd name="GluePoint4X" fmla="*/ 1155700 w 43200"/>
              <a:gd name="GluePoint4Y" fmla="*/ 6680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Pick any 2  points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36" name="TextBox 553"/>
          <p:cNvSpPr/>
          <p:nvPr/>
        </p:nvSpPr>
        <p:spPr>
          <a:xfrm>
            <a:off x="8068680" y="3759120"/>
            <a:ext cx="80280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(8,8)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837" name="Object 2"/>
          <p:cNvGraphicFramePr/>
          <p:nvPr/>
        </p:nvGraphicFramePr>
        <p:xfrm>
          <a:off x="1135080" y="3746520"/>
          <a:ext cx="1214280" cy="635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38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35080" y="3746520"/>
                    <a:ext cx="1214280" cy="63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9" name="Object 3"/>
          <p:cNvGraphicFramePr/>
          <p:nvPr/>
        </p:nvGraphicFramePr>
        <p:xfrm>
          <a:off x="2568600" y="3776760"/>
          <a:ext cx="851040" cy="5760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840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568600" y="3776760"/>
                    <a:ext cx="851040" cy="57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1" name="TextBox 557"/>
          <p:cNvSpPr/>
          <p:nvPr/>
        </p:nvSpPr>
        <p:spPr>
          <a:xfrm>
            <a:off x="1057320" y="5048280"/>
            <a:ext cx="57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2" name="TextBox 560"/>
          <p:cNvSpPr/>
          <p:nvPr/>
        </p:nvSpPr>
        <p:spPr>
          <a:xfrm>
            <a:off x="2313720" y="5048280"/>
            <a:ext cx="33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3" name="TextBox 561"/>
          <p:cNvSpPr/>
          <p:nvPr/>
        </p:nvSpPr>
        <p:spPr>
          <a:xfrm>
            <a:off x="2593080" y="5048280"/>
            <a:ext cx="327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+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4" name="TextBox 563"/>
          <p:cNvSpPr/>
          <p:nvPr/>
        </p:nvSpPr>
        <p:spPr>
          <a:xfrm>
            <a:off x="-371160" y="5614920"/>
            <a:ext cx="8137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(d)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cost of a car after 4years?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5" name="TextBox 564"/>
          <p:cNvSpPr/>
          <p:nvPr/>
        </p:nvSpPr>
        <p:spPr>
          <a:xfrm>
            <a:off x="1198800" y="6210360"/>
            <a:ext cx="86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 =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6" name="TextBox 565"/>
          <p:cNvSpPr/>
          <p:nvPr/>
        </p:nvSpPr>
        <p:spPr>
          <a:xfrm>
            <a:off x="2538720" y="6210360"/>
            <a:ext cx="3148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v = -1.25</a:t>
            </a:r>
            <a:r>
              <a:rPr lang="en-GB" sz="16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 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4 + 18 = 13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7" name="TextBox 160"/>
          <p:cNvSpPr/>
          <p:nvPr/>
        </p:nvSpPr>
        <p:spPr>
          <a:xfrm>
            <a:off x="7876080" y="380988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8" name="TextBox 162"/>
          <p:cNvSpPr/>
          <p:nvPr/>
        </p:nvSpPr>
        <p:spPr>
          <a:xfrm>
            <a:off x="6050160" y="2476440"/>
            <a:ext cx="9280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(0,18)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49" name="TextBox 163"/>
          <p:cNvSpPr/>
          <p:nvPr/>
        </p:nvSpPr>
        <p:spPr>
          <a:xfrm>
            <a:off x="1123560" y="2070000"/>
            <a:ext cx="3956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Yes, a negative correlation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0" name="TextBox 161"/>
          <p:cNvSpPr/>
          <p:nvPr/>
        </p:nvSpPr>
        <p:spPr>
          <a:xfrm>
            <a:off x="5895000" y="2565360"/>
            <a:ext cx="3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1" name="TextBox 164"/>
          <p:cNvSpPr/>
          <p:nvPr/>
        </p:nvSpPr>
        <p:spPr>
          <a:xfrm>
            <a:off x="6216480" y="6210360"/>
            <a:ext cx="249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Value = £13 000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ransition spd="med">
    <p:blinds dir="horz"/>
  </p:transition>
  <p:timing>
    <p:tnLst>
      <p:par>
        <p:cTn id="1782" dur="indefinite" restart="never" nodeType="tmRoot">
          <p:childTnLst>
            <p:seq>
              <p:cTn id="1783" dur="indefinite" nodeType="mainSeq">
                <p:childTnLst>
                  <p:par>
                    <p:cTn id="1784" fill="hold">
                      <p:stCondLst>
                        <p:cond delay="indefinite"/>
                      </p:stCondLst>
                      <p:childTnLst>
                        <p:par>
                          <p:cTn id="1785" fill="hold">
                            <p:stCondLst>
                              <p:cond delay="0"/>
                            </p:stCondLst>
                            <p:childTnLst>
                              <p:par>
                                <p:cTn id="17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88" dur="80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89" dur="80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0" dur="80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1" fill="hold">
                      <p:stCondLst>
                        <p:cond delay="indefinite"/>
                      </p:stCondLst>
                      <p:childTnLst>
                        <p:par>
                          <p:cTn id="1792" fill="hold">
                            <p:stCondLst>
                              <p:cond delay="0"/>
                            </p:stCondLst>
                            <p:childTnLst>
                              <p:par>
                                <p:cTn id="179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95" dur="8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96" dur="8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7" dur="8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02" dur="80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03" dur="80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4" dur="80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5" fill="hold">
                      <p:stCondLst>
                        <p:cond delay="indefinite"/>
                      </p:stCondLst>
                      <p:childTnLst>
                        <p:par>
                          <p:cTn id="1806" fill="hold">
                            <p:stCondLst>
                              <p:cond delay="0"/>
                            </p:stCondLst>
                            <p:childTnLst>
                              <p:par>
                                <p:cTn id="18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09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14" dur="80"/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15" dur="80"/>
                                        <p:tgtEl>
                                          <p:spTgt spid="1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6" dur="80"/>
                                        <p:tgtEl>
                                          <p:spTgt spid="1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7" fill="hold">
                      <p:stCondLst>
                        <p:cond delay="indefinite"/>
                      </p:stCondLst>
                      <p:childTnLst>
                        <p:par>
                          <p:cTn id="1818" fill="hold">
                            <p:stCondLst>
                              <p:cond delay="0"/>
                            </p:stCondLst>
                            <p:childTnLst>
                              <p:par>
                                <p:cTn id="18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21" dur="8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2" dur="8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3" dur="8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4" fill="hold">
                      <p:stCondLst>
                        <p:cond delay="indefinite"/>
                      </p:stCondLst>
                      <p:childTnLst>
                        <p:par>
                          <p:cTn id="1825" fill="hold">
                            <p:stCondLst>
                              <p:cond delay="0"/>
                            </p:stCondLst>
                            <p:childTnLst>
                              <p:par>
                                <p:cTn id="18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28" dur="8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29" dur="8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0" dur="8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1" fill="hold">
                      <p:stCondLst>
                        <p:cond delay="indefinite"/>
                      </p:stCondLst>
                      <p:childTnLst>
                        <p:par>
                          <p:cTn id="1832" fill="hold">
                            <p:stCondLst>
                              <p:cond delay="0"/>
                            </p:stCondLst>
                            <p:childTnLst>
                              <p:par>
                                <p:cTn id="18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35" dur="80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36" dur="80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7" dur="80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8" fill="hold">
                      <p:stCondLst>
                        <p:cond delay="indefinite"/>
                      </p:stCondLst>
                      <p:childTnLst>
                        <p:par>
                          <p:cTn id="1839" fill="hold">
                            <p:stCondLst>
                              <p:cond delay="0"/>
                            </p:stCondLst>
                            <p:childTnLst>
                              <p:par>
                                <p:cTn id="18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2" dur="80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3" dur="80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4" dur="80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5" fill="hold">
                      <p:stCondLst>
                        <p:cond delay="indefinite"/>
                      </p:stCondLst>
                      <p:childTnLst>
                        <p:par>
                          <p:cTn id="1846" fill="hold">
                            <p:stCondLst>
                              <p:cond delay="0"/>
                            </p:stCondLst>
                            <p:childTnLst>
                              <p:par>
                                <p:cTn id="18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49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54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5" fill="hold">
                      <p:stCondLst>
                        <p:cond delay="indefinite"/>
                      </p:stCondLst>
                      <p:childTnLst>
                        <p:par>
                          <p:cTn id="1856" fill="hold">
                            <p:stCondLst>
                              <p:cond delay="0"/>
                            </p:stCondLst>
                            <p:childTnLst>
                              <p:par>
                                <p:cTn id="18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59" dur="5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0" fill="hold">
                      <p:stCondLst>
                        <p:cond delay="indefinite"/>
                      </p:stCondLst>
                      <p:childTnLst>
                        <p:par>
                          <p:cTn id="1861" fill="hold">
                            <p:stCondLst>
                              <p:cond delay="0"/>
                            </p:stCondLst>
                            <p:childTnLst>
                              <p:par>
                                <p:cTn id="18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64" dur="8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65" dur="8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6" dur="8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7" fill="hold">
                      <p:stCondLst>
                        <p:cond delay="indefinite"/>
                      </p:stCondLst>
                      <p:childTnLst>
                        <p:par>
                          <p:cTn id="1868" fill="hold">
                            <p:stCondLst>
                              <p:cond delay="0"/>
                            </p:stCondLst>
                            <p:childTnLst>
                              <p:par>
                                <p:cTn id="18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1" dur="8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2" dur="8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3" dur="80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8" dur="8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9" dur="8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0" dur="8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1" fill="hold">
                            <p:stCondLst>
                              <p:cond delay="240"/>
                            </p:stCondLst>
                            <p:childTnLst>
                              <p:par>
                                <p:cTn id="1882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.00278 -1.48148E-006 L -0.22361 0.18148 E">
                                      <p:cBhvr>
                                        <p:cTn id="1883" dur="2000" fill="hold"/>
                                        <p:tgtEl>
                                          <p:spTgt spid="169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4" fill="hold">
                      <p:stCondLst>
                        <p:cond delay="indefinite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88" dur="80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89" dur="80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0" dur="80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1" fill="hold">
                      <p:stCondLst>
                        <p:cond delay="indefinite"/>
                      </p:stCondLst>
                      <p:childTnLst>
                        <p:par>
                          <p:cTn id="1892" fill="hold">
                            <p:stCondLst>
                              <p:cond delay="0"/>
                            </p:stCondLst>
                            <p:childTnLst>
                              <p:par>
                                <p:cTn id="189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95" dur="80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96" dur="80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7" dur="80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02" dur="8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03" dur="8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4" dur="8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5" fill="hold">
                            <p:stCondLst>
                              <p:cond delay="120"/>
                            </p:stCondLst>
                            <p:childTnLst>
                              <p:par>
                                <p:cTn id="1906" presetID="42" presetClass="pat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-2.77778E-007 -2.96296E-006 L -0.09583 0.09815 E">
                                      <p:cBhvr>
                                        <p:cTn id="1907" dur="2000" fill="hold"/>
                                        <p:tgtEl>
                                          <p:spTgt spid="168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8" fill="hold">
                      <p:stCondLst>
                        <p:cond delay="indefinite"/>
                      </p:stCondLst>
                      <p:childTnLst>
                        <p:par>
                          <p:cTn id="1909" fill="hold">
                            <p:stCondLst>
                              <p:cond delay="0"/>
                            </p:stCondLst>
                            <p:childTnLst>
                              <p:par>
                                <p:cTn id="19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12" dur="80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13" dur="80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4" dur="80"/>
                                        <p:tgtEl>
                                          <p:spTgt spid="1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5" fill="hold">
                      <p:stCondLst>
                        <p:cond delay="indefinite"/>
                      </p:stCondLst>
                      <p:childTnLst>
                        <p:par>
                          <p:cTn id="1916" fill="hold">
                            <p:stCondLst>
                              <p:cond delay="0"/>
                            </p:stCondLst>
                            <p:childTnLst>
                              <p:par>
                                <p:cTn id="191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19" dur="8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20" dur="8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1" dur="8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2" fill="hold">
                      <p:stCondLst>
                        <p:cond delay="indefinite"/>
                      </p:stCondLst>
                      <p:childTnLst>
                        <p:par>
                          <p:cTn id="1923" fill="hold">
                            <p:stCondLst>
                              <p:cond delay="0"/>
                            </p:stCondLst>
                            <p:childTnLst>
                              <p:par>
                                <p:cTn id="19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26" dur="80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27" dur="80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8" dur="80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9" fill="hold">
                      <p:stCondLst>
                        <p:cond delay="indefinite"/>
                      </p:stCondLst>
                      <p:childTnLst>
                        <p:par>
                          <p:cTn id="1930" fill="hold">
                            <p:stCondLst>
                              <p:cond delay="0"/>
                            </p:stCondLst>
                            <p:childTnLst>
                              <p:par>
                                <p:cTn id="19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33" dur="80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34" dur="80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5" dur="80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Picture 2"/>
          <p:cNvPicPr/>
          <p:nvPr/>
        </p:nvPicPr>
        <p:blipFill>
          <a:blip r:embed="rId1"/>
          <a:stretch/>
        </p:blipFill>
        <p:spPr>
          <a:xfrm>
            <a:off x="826920" y="189000"/>
            <a:ext cx="7201080" cy="98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3" name="Picture 3"/>
          <p:cNvPicPr/>
          <p:nvPr/>
        </p:nvPicPr>
        <p:blipFill>
          <a:blip r:embed="rId2"/>
          <a:stretch/>
        </p:blipFill>
        <p:spPr>
          <a:xfrm>
            <a:off x="324000" y="1197000"/>
            <a:ext cx="4849560" cy="358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4" name="Picture 4"/>
          <p:cNvPicPr/>
          <p:nvPr/>
        </p:nvPicPr>
        <p:blipFill>
          <a:blip r:embed="rId3"/>
          <a:stretch/>
        </p:blipFill>
        <p:spPr>
          <a:xfrm>
            <a:off x="468360" y="4941720"/>
            <a:ext cx="7948440" cy="154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5" name="Picture 2" descr="mso7344E"/>
          <p:cNvPicPr/>
          <p:nvPr/>
        </p:nvPicPr>
        <p:blipFill>
          <a:blip r:embed="rId1"/>
          <a:srcRect l="12154" t="9239" r="17760" b="15606"/>
          <a:stretch/>
        </p:blipFill>
        <p:spPr>
          <a:xfrm>
            <a:off x="468360" y="0"/>
            <a:ext cx="6107040" cy="666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6" name="Picture 2"/>
          <p:cNvPicPr/>
          <p:nvPr/>
        </p:nvPicPr>
        <p:blipFill>
          <a:blip r:embed="rId1"/>
          <a:stretch/>
        </p:blipFill>
        <p:spPr>
          <a:xfrm>
            <a:off x="324000" y="144360"/>
            <a:ext cx="8745480" cy="6021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B0591C9-3AD3-4622-9592-801900E7AB3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8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59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0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Sheet provided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861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2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3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4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5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66" name="Rectangle 12"/>
          <p:cNvSpPr/>
          <p:nvPr/>
        </p:nvSpPr>
        <p:spPr>
          <a:xfrm>
            <a:off x="1938240" y="399960"/>
            <a:ext cx="5256360" cy="69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Best Fit </a:t>
            </a:r>
            <a:br>
              <a:rPr sz="3600"/>
            </a:b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 Equation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7" name="Picture 2" descr="mso6DC70"/>
          <p:cNvPicPr/>
          <p:nvPr/>
        </p:nvPicPr>
        <p:blipFill>
          <a:blip r:embed="rId1"/>
          <a:srcRect l="14586" t="30214" r="24741" b="33211"/>
          <a:stretch/>
        </p:blipFill>
        <p:spPr>
          <a:xfrm>
            <a:off x="395280" y="260280"/>
            <a:ext cx="7416720" cy="6318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8" name="Picture 2"/>
          <p:cNvPicPr/>
          <p:nvPr/>
        </p:nvPicPr>
        <p:blipFill>
          <a:blip r:embed="rId1"/>
          <a:stretch/>
        </p:blipFill>
        <p:spPr>
          <a:xfrm>
            <a:off x="755640" y="547560"/>
            <a:ext cx="7632720" cy="5742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9" name="Picture 2"/>
          <p:cNvPicPr/>
          <p:nvPr/>
        </p:nvPicPr>
        <p:blipFill>
          <a:blip r:embed="rId1"/>
          <a:stretch/>
        </p:blipFill>
        <p:spPr>
          <a:xfrm>
            <a:off x="755640" y="692280"/>
            <a:ext cx="6696000" cy="5160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0" name="Picture 2"/>
          <p:cNvPicPr/>
          <p:nvPr/>
        </p:nvPicPr>
        <p:blipFill>
          <a:blip r:embed="rId1"/>
          <a:stretch/>
        </p:blipFill>
        <p:spPr>
          <a:xfrm>
            <a:off x="900000" y="549360"/>
            <a:ext cx="7473960" cy="381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F7247A-B622-4E4F-9B15-9F2206EB617D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65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66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67" name="Text Box 3"/>
          <p:cNvSpPr/>
          <p:nvPr/>
        </p:nvSpPr>
        <p:spPr>
          <a:xfrm>
            <a:off x="2352600" y="2220840"/>
            <a:ext cx="5195880" cy="25318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6.1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Ch6 (page 50)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68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9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0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1" name="Text Box 7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72" name="Rectangle 4"/>
          <p:cNvSpPr/>
          <p:nvPr/>
        </p:nvSpPr>
        <p:spPr>
          <a:xfrm>
            <a:off x="1808280" y="514440"/>
            <a:ext cx="5537160" cy="9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73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" name="Picture 2" descr="msoCA953"/>
          <p:cNvPicPr/>
          <p:nvPr/>
        </p:nvPicPr>
        <p:blipFill>
          <a:blip r:embed="rId1"/>
          <a:srcRect l="11221" t="35911" r="18007" b="26726"/>
          <a:stretch/>
        </p:blipFill>
        <p:spPr>
          <a:xfrm>
            <a:off x="179280" y="189000"/>
            <a:ext cx="7632720" cy="5694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2" name="Picture 2" descr="mso90F5E"/>
          <p:cNvPicPr/>
          <p:nvPr/>
        </p:nvPicPr>
        <p:blipFill>
          <a:blip r:embed="rId1"/>
          <a:srcRect l="15565" t="7559" r="15516" b="53919"/>
          <a:stretch/>
        </p:blipFill>
        <p:spPr>
          <a:xfrm>
            <a:off x="395280" y="95400"/>
            <a:ext cx="8137440" cy="6429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" name="Picture 2" descr="msoF4785"/>
          <p:cNvPicPr/>
          <p:nvPr/>
        </p:nvPicPr>
        <p:blipFill>
          <a:blip r:embed="rId1"/>
          <a:srcRect l="14138" t="52225" r="15125" b="18584"/>
          <a:stretch/>
        </p:blipFill>
        <p:spPr>
          <a:xfrm>
            <a:off x="395280" y="333360"/>
            <a:ext cx="8748720" cy="510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" name="Picture 2"/>
          <p:cNvPicPr/>
          <p:nvPr/>
        </p:nvPicPr>
        <p:blipFill>
          <a:blip r:embed="rId1"/>
          <a:stretch/>
        </p:blipFill>
        <p:spPr>
          <a:xfrm>
            <a:off x="179280" y="189000"/>
            <a:ext cx="5688000" cy="507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5" name="Picture 3"/>
          <p:cNvPicPr/>
          <p:nvPr/>
        </p:nvPicPr>
        <p:blipFill>
          <a:blip r:embed="rId2"/>
          <a:stretch/>
        </p:blipFill>
        <p:spPr>
          <a:xfrm>
            <a:off x="1042920" y="5084640"/>
            <a:ext cx="6877080" cy="1514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6" name="Picture 2" descr="mso94394"/>
          <p:cNvPicPr/>
          <p:nvPr/>
        </p:nvPicPr>
        <p:blipFill>
          <a:blip r:embed="rId1"/>
          <a:srcRect l="12358" t="56941" r="30365" b="37490"/>
          <a:stretch/>
        </p:blipFill>
        <p:spPr>
          <a:xfrm>
            <a:off x="539640" y="549360"/>
            <a:ext cx="8136000" cy="1119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7" name="Picture 2" descr="msoAD104"/>
          <p:cNvPicPr/>
          <p:nvPr/>
        </p:nvPicPr>
        <p:blipFill>
          <a:blip r:embed="rId1"/>
          <a:srcRect l="12354" t="5576" r="34877" b="82506"/>
          <a:stretch/>
        </p:blipFill>
        <p:spPr>
          <a:xfrm>
            <a:off x="395280" y="260280"/>
            <a:ext cx="7201080" cy="2297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8" name="Picture 2" descr="mso6E111"/>
          <p:cNvPicPr/>
          <p:nvPr/>
        </p:nvPicPr>
        <p:blipFill>
          <a:blip r:embed="rId1"/>
          <a:srcRect l="14611" t="9009" r="46087" b="85436"/>
          <a:stretch/>
        </p:blipFill>
        <p:spPr>
          <a:xfrm>
            <a:off x="684360" y="549360"/>
            <a:ext cx="7488000" cy="1495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9" name="Picture 2" descr="mso1E812"/>
          <p:cNvPicPr/>
          <p:nvPr/>
        </p:nvPicPr>
        <p:blipFill>
          <a:blip r:embed="rId1"/>
          <a:srcRect l="5484" t="23246" r="0" b="24455"/>
          <a:stretch/>
        </p:blipFill>
        <p:spPr>
          <a:xfrm>
            <a:off x="395280" y="0"/>
            <a:ext cx="7561440" cy="646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Picture 2" descr="mso26F65"/>
          <p:cNvPicPr/>
          <p:nvPr/>
        </p:nvPicPr>
        <p:blipFill>
          <a:blip r:embed="rId1"/>
          <a:srcRect l="9826" t="0" r="0" b="56462"/>
          <a:stretch/>
        </p:blipFill>
        <p:spPr>
          <a:xfrm>
            <a:off x="468360" y="260280"/>
            <a:ext cx="7920000" cy="6245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1" name="Picture 2" descr="mso90F5E"/>
          <p:cNvPicPr/>
          <p:nvPr/>
        </p:nvPicPr>
        <p:blipFill>
          <a:blip r:embed="rId1"/>
          <a:srcRect l="15565" t="7559" r="15516" b="53919"/>
          <a:stretch/>
        </p:blipFill>
        <p:spPr>
          <a:xfrm>
            <a:off x="395280" y="95400"/>
            <a:ext cx="8137440" cy="6429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BACBA8-03C0-4A9E-874F-C1C517E8AE81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75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577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8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79" name="Picture 10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0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1" name="Right Triangle 24"/>
          <p:cNvSpPr/>
          <p:nvPr/>
        </p:nvSpPr>
        <p:spPr>
          <a:xfrm>
            <a:off x="7023240" y="2286000"/>
            <a:ext cx="1447560" cy="1206360"/>
          </a:xfrm>
          <a:prstGeom prst="rtTriangle">
            <a:avLst/>
          </a:pr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2" name="TextBox 25"/>
          <p:cNvSpPr/>
          <p:nvPr/>
        </p:nvSpPr>
        <p:spPr>
          <a:xfrm>
            <a:off x="7825320" y="25146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3" name="TextBox 27"/>
          <p:cNvSpPr/>
          <p:nvPr/>
        </p:nvSpPr>
        <p:spPr>
          <a:xfrm>
            <a:off x="6568200" y="26924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4" name="TextBox 28"/>
          <p:cNvSpPr/>
          <p:nvPr/>
        </p:nvSpPr>
        <p:spPr>
          <a:xfrm>
            <a:off x="7545960" y="35942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5" name="Text Box 7"/>
          <p:cNvSpPr/>
          <p:nvPr/>
        </p:nvSpPr>
        <p:spPr>
          <a:xfrm>
            <a:off x="1027080" y="2336760"/>
            <a:ext cx="5302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Is this triangle right angled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Explain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2" name="Picture 2" descr="mso7A526"/>
          <p:cNvPicPr/>
          <p:nvPr/>
        </p:nvPicPr>
        <p:blipFill>
          <a:blip r:embed="rId1"/>
          <a:srcRect l="12358" t="33932" r="18007" b="32686"/>
          <a:stretch/>
        </p:blipFill>
        <p:spPr>
          <a:xfrm>
            <a:off x="250920" y="189000"/>
            <a:ext cx="8497800" cy="575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3" name="Picture 2" descr="mso5E7EB"/>
          <p:cNvPicPr/>
          <p:nvPr/>
        </p:nvPicPr>
        <p:blipFill>
          <a:blip r:embed="rId1"/>
          <a:srcRect l="6830" t="0" r="3101" b="77924"/>
          <a:stretch/>
        </p:blipFill>
        <p:spPr>
          <a:xfrm>
            <a:off x="250920" y="333360"/>
            <a:ext cx="8893080" cy="3368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Picture 2"/>
          <p:cNvPicPr/>
          <p:nvPr/>
        </p:nvPicPr>
        <p:blipFill>
          <a:blip r:embed="rId1"/>
          <a:stretch/>
        </p:blipFill>
        <p:spPr>
          <a:xfrm>
            <a:off x="611280" y="333360"/>
            <a:ext cx="7416720" cy="603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5" name="Picture 2" descr="msoF6E26"/>
          <p:cNvPicPr/>
          <p:nvPr/>
        </p:nvPicPr>
        <p:blipFill>
          <a:blip r:embed="rId1"/>
          <a:srcRect l="12335" t="63338" r="16889" b="28726"/>
          <a:stretch/>
        </p:blipFill>
        <p:spPr>
          <a:xfrm>
            <a:off x="250920" y="549360"/>
            <a:ext cx="8424720" cy="151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" name="Picture 2"/>
          <p:cNvPicPr/>
          <p:nvPr/>
        </p:nvPicPr>
        <p:blipFill>
          <a:blip r:embed="rId1"/>
          <a:stretch/>
        </p:blipFill>
        <p:spPr>
          <a:xfrm>
            <a:off x="684360" y="907920"/>
            <a:ext cx="8080200" cy="115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Picture 2"/>
          <p:cNvPicPr/>
          <p:nvPr/>
        </p:nvPicPr>
        <p:blipFill>
          <a:blip r:embed="rId1"/>
          <a:stretch/>
        </p:blipFill>
        <p:spPr>
          <a:xfrm>
            <a:off x="179280" y="549360"/>
            <a:ext cx="8739360" cy="1252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" name="Picture 2" descr="mso309BD"/>
          <p:cNvPicPr/>
          <p:nvPr/>
        </p:nvPicPr>
        <p:blipFill>
          <a:blip r:embed="rId1"/>
          <a:srcRect l="6316" t="0" r="0" b="85344"/>
          <a:stretch/>
        </p:blipFill>
        <p:spPr>
          <a:xfrm>
            <a:off x="468360" y="549360"/>
            <a:ext cx="8280360" cy="165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B92508-02EC-4F7C-B783-5C6BCA4CFEC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7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88" name="Picture 2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9" name="Text Box 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90" name="Picture 4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1" name="Rectangle 5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2" name="Rectangle 6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3" name="Line 8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4" name="Rectangle 9"/>
          <p:cNvSpPr/>
          <p:nvPr/>
        </p:nvSpPr>
        <p:spPr>
          <a:xfrm>
            <a:off x="977760" y="30052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to find the equation of a straight line.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5" name="Text Box 11"/>
          <p:cNvSpPr/>
          <p:nvPr/>
        </p:nvSpPr>
        <p:spPr>
          <a:xfrm>
            <a:off x="5057640" y="3005280"/>
            <a:ext cx="40863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Understand how to calculate the gradient and identify   y-intercept.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1937880" y="475920"/>
            <a:ext cx="5256360" cy="69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</a:t>
            </a:r>
            <a:endParaRPr lang="en-US" sz="32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597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8" name="Text Box 11"/>
          <p:cNvSpPr/>
          <p:nvPr/>
        </p:nvSpPr>
        <p:spPr>
          <a:xfrm>
            <a:off x="5070600" y="4110120"/>
            <a:ext cx="40860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Be able to write down equation of a straight line in the format y = mx + c.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8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3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F8CED1F-CA8E-4BE6-B6B2-A87B5B6DA2ED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00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01" name="Text Box 525"/>
          <p:cNvSpPr/>
          <p:nvPr/>
        </p:nvSpPr>
        <p:spPr>
          <a:xfrm>
            <a:off x="1089000" y="1989000"/>
            <a:ext cx="805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Almost all straight lines have the equation of the form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02" name="Text Box 659"/>
          <p:cNvSpPr/>
          <p:nvPr/>
        </p:nvSpPr>
        <p:spPr>
          <a:xfrm>
            <a:off x="3502080" y="2905200"/>
            <a:ext cx="27464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</a:t>
            </a:r>
            <a:r>
              <a:rPr lang="en-GB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+ </a:t>
            </a:r>
            <a:r>
              <a:rPr lang="en-GB" sz="4400" b="0" u="none" strike="noStrike">
                <a:solidFill>
                  <a:srgbClr val="66FF33"/>
                </a:solidFill>
                <a:effectLst/>
                <a:uFillTx/>
                <a:latin typeface="Comic Sans MS"/>
              </a:rPr>
              <a:t>c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03" name="Line 660"/>
          <p:cNvSpPr/>
          <p:nvPr/>
        </p:nvSpPr>
        <p:spPr>
          <a:xfrm flipV="1">
            <a:off x="4152960" y="3568320"/>
            <a:ext cx="431640" cy="92700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04" name="Text Box 661"/>
          <p:cNvSpPr/>
          <p:nvPr/>
        </p:nvSpPr>
        <p:spPr>
          <a:xfrm>
            <a:off x="3313440" y="4618080"/>
            <a:ext cx="1424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05" name="Text Box 662"/>
          <p:cNvSpPr/>
          <p:nvPr/>
        </p:nvSpPr>
        <p:spPr>
          <a:xfrm>
            <a:off x="5023440" y="4338720"/>
            <a:ext cx="207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66FF33"/>
                </a:solidFill>
                <a:effectLst/>
                <a:uFillTx/>
                <a:latin typeface="Comic Sans MS"/>
              </a:rPr>
              <a:t>y - intercept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06" name="Line 663"/>
          <p:cNvSpPr/>
          <p:nvPr/>
        </p:nvSpPr>
        <p:spPr>
          <a:xfrm flipH="1" flipV="1">
            <a:off x="5955840" y="3517560"/>
            <a:ext cx="63720" cy="86364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07" name="Picture 667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8" name="Text Box 668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09" name="Picture 669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0" name="Rectangle 670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Straight Line Equation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1" name="Cloud 149"/>
          <p:cNvSpPr/>
          <p:nvPr/>
        </p:nvSpPr>
        <p:spPr>
          <a:xfrm>
            <a:off x="5435640" y="4676760"/>
            <a:ext cx="3516120" cy="1863720"/>
          </a:xfrm>
          <a:custGeom>
            <a:avLst/>
            <a:gdLst>
              <a:gd name="textAreaLeft" fmla="*/ 484560 w 3516120"/>
              <a:gd name="textAreaRight" fmla="*/ 2781720 w 3516120"/>
              <a:gd name="textAreaTop" fmla="*/ 281160 h 1863720"/>
              <a:gd name="textAreaBottom" fmla="*/ 1496160 h 1863720"/>
              <a:gd name="GluePoint1X" fmla="*/ 3513383 w 43200"/>
              <a:gd name="GluePoint1Y" fmla="*/ 931863 h 43200"/>
              <a:gd name="GluePoint2X" fmla="*/ 1758157 w 43200"/>
              <a:gd name="GluePoint2Y" fmla="*/ 1861740 h 43200"/>
              <a:gd name="GluePoint3X" fmla="*/ 10907 w 43200"/>
              <a:gd name="GluePoint3Y" fmla="*/ 931863 h 43200"/>
              <a:gd name="GluePoint4X" fmla="*/ 1758157 w 43200"/>
              <a:gd name="GluePoint4Y" fmla="*/ 10656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171717"/>
                </a:solidFill>
                <a:effectLst/>
                <a:uFillTx/>
                <a:latin typeface="Comic Sans MS"/>
              </a:rPr>
              <a:t>y intercept is were line cuts y axis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2" name="Cloud 150"/>
          <p:cNvSpPr/>
          <p:nvPr/>
        </p:nvSpPr>
        <p:spPr>
          <a:xfrm>
            <a:off x="0" y="2755800"/>
            <a:ext cx="3517920" cy="2305080"/>
          </a:xfrm>
          <a:custGeom>
            <a:avLst/>
            <a:gdLst>
              <a:gd name="textAreaLeft" fmla="*/ 484560 w 3517920"/>
              <a:gd name="textAreaRight" fmla="*/ 2783160 w 3517920"/>
              <a:gd name="textAreaTop" fmla="*/ 348120 h 2305080"/>
              <a:gd name="textAreaBottom" fmla="*/ 1850400 h 2305080"/>
              <a:gd name="GluePoint1X" fmla="*/ 3514968 w 43200"/>
              <a:gd name="GluePoint1Y" fmla="*/ 1152525 h 43200"/>
              <a:gd name="GluePoint2X" fmla="*/ 1758950 w 43200"/>
              <a:gd name="GluePoint2Y" fmla="*/ 2302596 h 43200"/>
              <a:gd name="GluePoint3X" fmla="*/ 10912 w 43200"/>
              <a:gd name="GluePoint3Y" fmla="*/ 1152525 h 43200"/>
              <a:gd name="GluePoint4X" fmla="*/ 1758950 w 43200"/>
              <a:gd name="GluePoint4Y" fmla="*/ 13179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171717"/>
                </a:solidFill>
                <a:effectLst/>
                <a:uFillTx/>
                <a:latin typeface="Comic Sans MS"/>
              </a:rPr>
              <a:t>Slope left to right upwards positive gradient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3" name="Cloud 151"/>
          <p:cNvSpPr/>
          <p:nvPr/>
        </p:nvSpPr>
        <p:spPr>
          <a:xfrm>
            <a:off x="87480" y="4998960"/>
            <a:ext cx="3997080" cy="1863720"/>
          </a:xfrm>
          <a:custGeom>
            <a:avLst/>
            <a:gdLst>
              <a:gd name="textAreaLeft" fmla="*/ 550800 w 3997080"/>
              <a:gd name="textAreaRight" fmla="*/ 3161880 w 3997080"/>
              <a:gd name="textAreaTop" fmla="*/ 281160 h 1863720"/>
              <a:gd name="textAreaBottom" fmla="*/ 1496160 h 1863720"/>
              <a:gd name="GluePoint1X" fmla="*/ 3993994 w 43200"/>
              <a:gd name="GluePoint1Y" fmla="*/ 931863 h 43200"/>
              <a:gd name="GluePoint2X" fmla="*/ 1998663 w 43200"/>
              <a:gd name="GluePoint2Y" fmla="*/ 1861740 h 43200"/>
              <a:gd name="GluePoint3X" fmla="*/ 12399 w 43200"/>
              <a:gd name="GluePoint3Y" fmla="*/ 931863 h 43200"/>
              <a:gd name="GluePoint4X" fmla="*/ 1998663 w 43200"/>
              <a:gd name="GluePoint4Y" fmla="*/ 10656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171717"/>
                </a:solidFill>
                <a:effectLst/>
                <a:uFillTx/>
                <a:latin typeface="Comic Sans MS"/>
              </a:rPr>
              <a:t>Slope left to right downwards negative 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4" name="Text Box 20"/>
          <p:cNvSpPr/>
          <p:nvPr/>
        </p:nvSpPr>
        <p:spPr>
          <a:xfrm>
            <a:off x="135000" y="14940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5" name="Cloud 148"/>
          <p:cNvSpPr/>
          <p:nvPr/>
        </p:nvSpPr>
        <p:spPr>
          <a:xfrm>
            <a:off x="95400" y="258840"/>
            <a:ext cx="3514680" cy="1863720"/>
          </a:xfrm>
          <a:custGeom>
            <a:avLst/>
            <a:gdLst>
              <a:gd name="textAreaLeft" fmla="*/ 484200 w 3514680"/>
              <a:gd name="textAreaRight" fmla="*/ 2780280 w 3514680"/>
              <a:gd name="textAreaTop" fmla="*/ 281160 h 1863720"/>
              <a:gd name="textAreaBottom" fmla="*/ 1496160 h 1863720"/>
              <a:gd name="GluePoint1X" fmla="*/ 3511796 w 43200"/>
              <a:gd name="GluePoint1Y" fmla="*/ 931863 h 43200"/>
              <a:gd name="GluePoint2X" fmla="*/ 1757363 w 43200"/>
              <a:gd name="GluePoint2Y" fmla="*/ 1861740 h 43200"/>
              <a:gd name="GluePoint3X" fmla="*/ 10902 w 43200"/>
              <a:gd name="GluePoint3Y" fmla="*/ 931863 h 43200"/>
              <a:gd name="GluePoint4X" fmla="*/ 1757363 w 43200"/>
              <a:gd name="GluePoint4Y" fmla="*/ 10656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171717"/>
                </a:solidFill>
                <a:effectLst/>
                <a:uFillTx/>
                <a:latin typeface="Comic Sans MS"/>
              </a:rPr>
              <a:t>lines are parallel if same gradient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0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1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7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8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" dur="8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5" dur="8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1" dur="8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2" dur="8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8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9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5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6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Application>LibreOffice/26.2.3.2$Linux_X86_64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2005-11-08T18:17:26Z</dcterms:created>
  <dc:creator>Bernie Lafferty</dc:creator>
  <dc:description/>
  <dc:language>en-US</dc:language>
  <cp:lastModifiedBy>Bernie</cp:lastModifiedBy>
  <dcterms:modified xsi:type="dcterms:W3CDTF">2018-03-17T14:57:02Z</dcterms:modified>
  <cp:revision>285</cp:revision>
  <dc:subject/>
  <dc:title>Slide 1</dc:title>
</cp:coreProperties>
</file>