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slideLayouts/slideLayout32.xml" ContentType="application/vnd.openxmlformats-officedocument.presentationml.slideLayout+xml"/>
  <Override PartName="/ppt/theme/theme21.xml" ContentType="application/vnd.openxmlformats-officedocument.theme+xml"/>
  <Override PartName="/ppt/slideLayouts/slideLayout33.xml" ContentType="application/vnd.openxmlformats-officedocument.presentationml.slideLayout+xml"/>
  <Override PartName="/ppt/theme/theme22.xml" ContentType="application/vnd.openxmlformats-officedocument.theme+xml"/>
  <Override PartName="/ppt/slideLayouts/slideLayout34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24" r:id="rId2"/>
    <p:sldMasterId id="2147483967" r:id="rId3"/>
    <p:sldMasterId id="2147483969" r:id="rId4"/>
    <p:sldMasterId id="2147483971" r:id="rId5"/>
    <p:sldMasterId id="2147483973" r:id="rId6"/>
    <p:sldMasterId id="2147483975" r:id="rId7"/>
    <p:sldMasterId id="2147483977" r:id="rId8"/>
    <p:sldMasterId id="2147483979" r:id="rId9"/>
    <p:sldMasterId id="2147483981" r:id="rId10"/>
    <p:sldMasterId id="2147483983" r:id="rId11"/>
    <p:sldMasterId id="2147483985" r:id="rId12"/>
    <p:sldMasterId id="2147483988" r:id="rId13"/>
    <p:sldMasterId id="2147483990" r:id="rId14"/>
    <p:sldMasterId id="2147483992" r:id="rId15"/>
    <p:sldMasterId id="2147483994" r:id="rId16"/>
    <p:sldMasterId id="2147483996" r:id="rId17"/>
    <p:sldMasterId id="2147483998" r:id="rId18"/>
    <p:sldMasterId id="2147484000" r:id="rId19"/>
    <p:sldMasterId id="2147484002" r:id="rId20"/>
    <p:sldMasterId id="2147484004" r:id="rId21"/>
    <p:sldMasterId id="2147484006" r:id="rId22"/>
    <p:sldMasterId id="2147484064" r:id="rId23"/>
  </p:sldMasterIdLst>
  <p:notesMasterIdLst>
    <p:notesMasterId r:id="rId69"/>
  </p:notesMasterIdLst>
  <p:sldIdLst>
    <p:sldId id="272" r:id="rId24"/>
    <p:sldId id="377" r:id="rId25"/>
    <p:sldId id="277" r:id="rId26"/>
    <p:sldId id="361" r:id="rId27"/>
    <p:sldId id="362" r:id="rId28"/>
    <p:sldId id="363" r:id="rId29"/>
    <p:sldId id="403" r:id="rId30"/>
    <p:sldId id="402" r:id="rId31"/>
    <p:sldId id="364" r:id="rId32"/>
    <p:sldId id="366" r:id="rId33"/>
    <p:sldId id="401" r:id="rId34"/>
    <p:sldId id="383" r:id="rId35"/>
    <p:sldId id="376" r:id="rId36"/>
    <p:sldId id="374" r:id="rId37"/>
    <p:sldId id="356" r:id="rId38"/>
    <p:sldId id="359" r:id="rId39"/>
    <p:sldId id="375" r:id="rId40"/>
    <p:sldId id="370" r:id="rId41"/>
    <p:sldId id="371" r:id="rId42"/>
    <p:sldId id="378" r:id="rId43"/>
    <p:sldId id="350" r:id="rId44"/>
    <p:sldId id="351" r:id="rId45"/>
    <p:sldId id="367" r:id="rId46"/>
    <p:sldId id="369" r:id="rId47"/>
    <p:sldId id="379" r:id="rId48"/>
    <p:sldId id="381" r:id="rId49"/>
    <p:sldId id="382" r:id="rId50"/>
    <p:sldId id="384" r:id="rId51"/>
    <p:sldId id="385" r:id="rId52"/>
    <p:sldId id="386" r:id="rId53"/>
    <p:sldId id="387" r:id="rId54"/>
    <p:sldId id="388" r:id="rId55"/>
    <p:sldId id="389" r:id="rId56"/>
    <p:sldId id="380" r:id="rId57"/>
    <p:sldId id="390" r:id="rId58"/>
    <p:sldId id="391" r:id="rId59"/>
    <p:sldId id="392" r:id="rId60"/>
    <p:sldId id="393" r:id="rId61"/>
    <p:sldId id="394" r:id="rId62"/>
    <p:sldId id="395" r:id="rId63"/>
    <p:sldId id="396" r:id="rId64"/>
    <p:sldId id="397" r:id="rId65"/>
    <p:sldId id="398" r:id="rId66"/>
    <p:sldId id="399" r:id="rId67"/>
    <p:sldId id="400" r:id="rId6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00"/>
    <a:srgbClr val="FF00FF"/>
    <a:srgbClr val="660066"/>
    <a:srgbClr val="FFFF00"/>
    <a:srgbClr val="FF0000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6013994-A395-47EE-AB2E-AA4FC877C7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68B370F-B97A-47A1-AB99-3398EFA1CD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2DC6C0F6-3E37-48A6-9A08-20DD39C9A97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9019005D-67EC-4545-871C-E4C5B18A56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A544582A-E563-4B32-9DC1-40E43C47023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3AD42197-577F-4C39-84AB-3C4E44638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A7C0D46-9ACA-49FD-95EE-55697B769B3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448B89-14ED-46F3-8BF7-32B69F87838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B35EBFE-8644-4914-9C4D-B14A3D711B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E375F845-A54C-4941-BC05-1E4F6AEB3F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9EF9E99-1394-4CF9-9CF0-E7EC990183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AB74532-3535-4AAF-A8E9-2B70FB561C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6938EFD-B6CD-45F8-948A-4F522C3F8DE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3D1485-CAE4-4652-86C0-D87E3AF10F6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0E4B1B7-B384-45B8-95C6-034CD51C64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123AF6A-7D16-4F26-80F4-A387DB7EF45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D7C9C97-FF38-4DAB-9169-108D4FADD64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11ADDC0-BAFE-4248-BA19-0E313CC1C6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16091E2-856B-448B-8E53-3798287F371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2E2752E-0126-4D08-8DA0-CBBB9971101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EFE4087-AC8A-44EF-B910-CA2602DD214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54F52194-FD96-460E-96C9-E23BFBF81F4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97BED-5343-47A7-95A4-19E9F353381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A13490ED-AA08-4915-8D32-635CF61E1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1FF7FB6-5738-4402-AB27-7979F5966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E1C5A7E-0DF9-4142-8F47-61451EA696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893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B8DEDD0-76F2-4D22-8601-1CEDE4A7A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7D1D-CCC8-4295-B5E3-51D65972AE7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21C36D1-A489-433E-8AB6-C056ED9C4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C01385F-CE9F-44E7-BF3C-34114337B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B3403-2CB0-41F9-A126-EF9E9B522B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250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D59000F-D7BE-4CA9-BD66-083338FC1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FD7C-12B4-4CCD-8337-E509D0CC20E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8A19FBE-5E41-4AF3-81E7-1A7A701D6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352564F-0075-4B90-A774-1064C47EA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05860-827A-40FC-A860-3AD4D6BD59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24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9D54A-1F67-4C0B-B041-C6B0903C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E60AD1B-18B9-458F-B77B-1D60D3FFD32E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207E5-9324-4E38-B213-F5D26DBC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398A9-5B49-49EC-9D92-B11300AD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0CD135A-E2C4-4AFA-A5F7-76CB98BC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93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3430A5-BA6F-46E4-B89A-D68923B96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FF09BB-2A29-407B-B483-F325B726B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D266A0-84A8-4205-8477-970ACF1EA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EED474E-A40D-4486-B0BF-B1B53D3122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433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7D6EFB-79F3-4E37-A8C2-79A559DEB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806548-B76C-4116-AA93-562283E14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5B11C-AB90-4664-ABA6-74A23BBAA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D85FB67-35F8-4438-8244-45669CA816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546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C4FB71-6F12-4F1A-AE06-2593CA306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435E5-17DA-4C56-86AF-6266CB8FF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FB80EA-E897-428C-9F74-6F7200693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6276D32-CEBF-4020-872B-05480C6808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38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7013D-FDF4-4B35-8CFC-C0E835824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8683F1-150F-4C4D-9DF6-2C198A817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24619-FFB4-4978-9F8F-0A214F537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63FE101-DF4F-41DE-B962-EF25C10572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7416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7DB9F9-0C2D-40BE-8913-4F71C4CDA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0A389E-1D12-4755-BEC4-D067C130E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78BC6-499B-454D-ABFB-F6B0CD01A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EABD91A-97BF-4849-B987-18DBFAF209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264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174F7E-A561-46A8-A6E2-B2BCB43200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02DA66-6416-4C0D-BDDB-99977065E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02D563-378D-4676-97EF-5BF3036C0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C95772A-1C8B-4AD3-BFA1-99D0C6ED56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958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5A2E2A-D15F-4BF6-A4E8-C5970CB2E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70DF49-7EE2-4546-944A-1DF24ED69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172189-6EE2-467C-901A-98FA82237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8055E5B-71D1-49E5-B72C-76379995E0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068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A8C00F1-ED23-4F72-BBF2-1208A0140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DF0A6-B98E-4079-80EE-64E23E00711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95CAF2A-745D-4980-B1A9-72C19DFCA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EBB017A-52EA-4489-A096-E86261579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137B-D080-4779-BA1D-217EA490E5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5365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C10914-BCCD-4454-8F5D-BFF1F037B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3DE034-B028-468B-93F1-6C0F94DF6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766D93-D6E6-4DD2-951A-E354512DE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5C34D34-4EA4-4FCE-A9C5-B48EB64441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8650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556AB9-65E6-4284-8A4D-5DA381B34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CB13D2-5CF2-41AC-8BC1-8FF698324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9CF0A3-5A4D-4A92-8E9D-9A6E99AC2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465C12D-6C4A-480E-8480-9100BE357B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0179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8A41E6-F71A-4D44-9FCF-75DC295ED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8EC6DF-7D06-4912-A21D-8DDD0D3FB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148B64-152C-4908-8A13-7BC081836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CBEF7A6-548D-44DB-B47E-09118F14F9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2100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6F1467-11C5-4493-B587-4B5A7558A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79CAA7-8B91-47D8-9561-019528FEB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88C5C5-5EC6-4E3D-ACE5-F81264E3F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</a:lstStyle>
          <a:p>
            <a:fld id="{0C3E7E0D-64E5-4FD7-800A-288CCC4FD0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232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AD544-4DF5-42DA-8428-6B0C83E90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3AB9C-DF65-4D9A-ADE4-E7234C673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2E0D4-FD86-4762-A84E-9E36F65FA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B986E-D470-4D68-B56B-8EB723DEB2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8324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B1A836-7A10-422C-8DBC-A603E8A9D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D31046-EA00-468A-AA29-098D7415F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77B3F5-F2F7-4FEE-AF56-12AE1E25C0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63B2-DF38-4317-B2F9-6526DB14B5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5694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39558A-CC20-4C7E-AFE5-4AFE2550E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0DA14E-42C5-4D8C-9CB3-F806283CD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80BA26-866B-41F1-91BE-F657EE1FC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CD13C-BE5E-4079-9D06-52CFE9A82B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6596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CC315A-1786-435F-BBEA-2AF00D554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28FC2-4F3A-4C11-8F5E-D6E791A0A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589F89-0D25-495F-AAF9-CFCBE55E9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0D41-5DAC-4BC4-AA71-77724A1CFD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896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331CF5-1B16-456B-B04B-259E10562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5C6ED0-3600-4F37-B234-445DBDCF3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4988D7-2889-4835-9863-5889AEFF9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D49A-0C02-4D84-AA36-41C0236436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3621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CC227C-4190-4A03-A6B7-2F38005DA9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E9E85-0257-40AC-BEDA-2EA075227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8BB8D2-B0C1-486C-9F07-57538842D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9D1B7-F144-42F4-9384-3D41B409F1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6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487EBF8-FEA8-461A-BE6F-4A4EFFBEE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FF6AC-C200-42D5-8325-FC5210626D3D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7C1DE6F-DA41-49EA-AB38-1BD354218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863989-0855-4921-96FA-B2793AFD3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C3A43-5EB6-475C-A1AC-38D0EB7C7E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175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ECAF0E-6A92-40E3-B3D3-389750385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66220E-F9DB-4F1B-BEF8-E275784B6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13C6BA-051F-4120-9AB8-18EB48D7A4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84F5A-080D-47E2-8C70-647ADE69F9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6323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FFF6D8-98F9-4792-98A7-BE127B5E5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6C2989-6833-4467-A0B3-CB858B3BE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ABF3F2-BF13-43F0-A269-168F3DA10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E55E9-7293-4AF5-ABA4-001D5B8FE4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63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E0BE4B-A318-4D06-B7AB-F73CC7910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88D19C-45D7-4646-A3FD-A123A9667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62D5D4-D4B0-4B55-8B0E-A6C5FA3B8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5549B-A96B-4A8F-B143-581E59FEE1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6105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AE1C6D-AC9D-424D-AF53-242C6E0AB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159C2F-A013-4668-8A1C-640E373DD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94A4BC-A613-401B-BE62-D016C5B1F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1D5C5-29F0-4FE4-976D-96F3ADC9A1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5370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E040A43-917B-48BB-8A08-7B4D2F13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AC0A-AE0C-46C1-BFEA-0FC5EBB7A9A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076DE8-91A2-46A1-9D61-B1072DBD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F445D0-97EE-49D9-A224-D97CD78E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3457-6145-4123-B456-FA4379B090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565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3DB0700-DFB0-4659-946F-18D1230559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5E2D-970B-4B89-BC8A-65B9DAFA5FF6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93092B0-6E71-4832-BBAD-CF6C7371A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81BFEAB5-96A0-455D-8356-7861413F6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03FD8-569D-4629-B9FF-AC02435A67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076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3A50ADFB-9679-4913-8B91-AD642809D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2F3B9-BD06-45B7-A9AB-5F0C5C2CF1C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749F9C7-7965-41AD-BBE7-B8A56D2AAC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2DD8FDD-7882-4D34-A78C-0C0EF32F0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E924-AC40-43BE-9B69-3AB054C2CD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288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7C716791-E0D4-40B9-8665-170071E160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AE99D-0E81-4BC9-B03E-19381899C94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495C0BF-45FD-4860-B458-7C0B59CC9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BED713E-A4D2-4EA6-A58A-10792C537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1B6C9-AB02-465D-B5BE-C3F6F24B00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258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FB2A8BAB-7C27-4FDC-AB1E-40C0B6AB6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D60C3-C593-42C8-9B34-95984DA4CC1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0E2ACF33-540B-4B9D-A4FB-414E8C7BD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F553C489-FBDB-48A3-9FEF-155EE3D27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0300B-BD6E-40B8-9398-710A52D3B0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18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6CC8449-6CE1-4EE3-8726-18D86DE404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22DF-68DB-48AA-BD28-9D198CDE64D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DCA8511-BE4B-4D69-B219-076323FCF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97830AD-8F83-4E39-A70B-04C93ACC6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9FD08-64D0-4F75-B907-0D1669644D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889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C4FFD40-5452-424E-BEFC-1385F8064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FEE8D-C3C0-4474-85F5-3512572FFAA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D094FDB-3911-45DF-A198-A1D2ECA8B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7EA1C1F2-21F3-4028-95A1-C1444C9AB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8D88A-A5DB-46F2-AD5B-C9A994D08C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890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D91F8532-9EB0-441C-A4A0-A1962BA60267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DA9B4D7F-3F65-4ECA-9AA7-B1ED09D966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9CE0D449-07F5-4354-9A5D-63B3B2C344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14346" name="Group 5">
              <a:extLst>
                <a:ext uri="{FF2B5EF4-FFF2-40B4-BE49-F238E27FC236}">
                  <a16:creationId xmlns:a16="http://schemas.microsoft.com/office/drawing/2014/main" id="{B9DCAAC1-C377-4FBF-B876-CF2E53BA1BD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63461D01-83B0-4438-A0B5-157A1EC5B5C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7514C40E-DD28-40EC-B684-671C6DA9BD5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61F33B09-EA87-4163-9E97-BFCAC6EE26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EC9CDC4C-F510-419D-9D16-E5463CF07A0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2" name="Freeform 10">
                <a:extLst>
                  <a:ext uri="{FF2B5EF4-FFF2-40B4-BE49-F238E27FC236}">
                    <a16:creationId xmlns:a16="http://schemas.microsoft.com/office/drawing/2014/main" id="{EEC5B5A1-2346-4CD9-AAB6-D09D0B950A2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D3AECC63-93A8-4F6F-82B3-90082AF3B63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C20FE676-D4E7-4C13-8A65-49244CA6AE5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F23DACC1-91AF-4E3C-95E1-12FBBDBFA3C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32B84604-70EE-4AE9-A668-9A1F07DB76E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0C14A430-B14B-4EBA-92DC-BB911E4F3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3B65C17D-31BC-47EE-B268-2A911F80A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D35746F4-1B8A-4643-BEEA-430E451D3D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6C59667-82B0-47F9-ADE8-7AF5BD16B326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524AD6CC-3E60-4B78-A930-82BD4E9F23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837C67CC-5C02-4682-858C-0DE2DC42B2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AEC4BC6-2C34-4B3F-AE46-77D53D8D88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7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C22120F-6F9B-4B92-AD4D-7A867F3F0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6DBBC3C-37DC-4F6A-9B0B-CFCBC2868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0582E9-38DA-41C2-BF66-AAC3218AA1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ADB11D-F0A3-4750-B7DC-C41329251C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BF02DE-2F6E-4A37-B853-80104AA97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F945F8B-1B1E-4C27-92CE-79FF586AC8A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78CC66C-46B7-48C1-B4FB-139AE34EC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2AF89D4-62FC-4571-A147-9B71FAF5F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1D6A1E-8DDD-4604-8D8B-D223E844B4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69427E-0958-4868-9326-F7AE7CC5B6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992F9A-0ADB-47EF-BD9D-6C4A609D17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F1C279B-9FE6-4F35-9BE8-DAB00EECFA0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07A9F91-F3BC-4E7E-A22F-807CF8CB8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01D48EE-8800-48F3-B850-5093BAB05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6ED1D86-F0E6-4ABE-853E-0C393233A3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A6AB82-6DC8-40CF-BBE4-C83DECA686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343212-C078-4A7E-98B0-F0F3B54D52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4F35669-24DA-4C95-943E-C56C7C91836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93B8A7B-7EC9-4580-8AA4-769C087F9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372DFDE-7A8A-453A-AFE3-951862429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0DCD4C-E2FE-4967-8219-75A45A57F5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A9F19CD-F0C8-44AB-AC9D-ED1183C10B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428F12-A56F-4B13-8037-069A2F9674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D537A4A-F6E3-4C00-B486-2046B6AC2C0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52AD081-1468-401B-86C1-FBEB06AE8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037A862-FFC9-447E-9F42-7ECA118A8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1E0AF7-8BB3-4634-9408-32ED4E8E11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CFB142-9189-441B-83DA-1D79D6559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9594CC-5A21-496E-87E9-EB5D86BF7A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A4362EA-C9CA-4D40-8408-E069BDEBF10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FDD904B-5115-4148-986A-05F919D8E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F6A8524-FE4D-46EB-B52B-68E1CF3B2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0DA220-364A-4032-89BC-157A7DAF26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CFC8C7-FF25-401F-B918-601A31D72E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FEF627-CC21-4FE7-A547-E6081157C3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98E165F-2CAA-4F39-BD65-D3141BEB924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FE3A7C3-B41A-4C57-BD57-F8A8F0699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8B1ACCD-F694-4B35-A246-C36B0667A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C20823-707D-481F-805E-21EA5C4E7E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B09AD6-5FF4-45C8-83B1-F0AEA5537A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D2FC32-84E1-4ACA-953C-59D5D8AC06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E8FD8ED-626F-4056-9EDC-780158F69BC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00CC1BB-99DE-4EBF-86D3-BED54FCA9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57D896F-520A-42D2-8AB8-232FE4CC9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6656F4-6EA0-4CBC-B910-67D2A43045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60DE02-DD3E-4E69-BE77-6FF869B3A0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74DF03-9C7A-48F6-A367-AB77E7EF28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C74E068-2F21-430F-85A9-7DE4015F50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470DE31-A5B6-45FC-A5B6-1D417116D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17EC8A4-50E4-448A-BE73-D933C7B26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66975A-C307-4538-A8E0-C6769BDAA7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0430D4-B1FA-4536-99E2-0868C6E156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B12255-51BF-4167-926B-09F2A34F75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79E6151-6DFB-4281-B40D-A81C1889090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93B98E3-28C4-4E34-AD94-4C8DACCD9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7ACAE3F-1926-47FE-ADD7-C625DC39D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5BBCB1-5EDC-4D41-8149-5E7B0FA6C6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5E7653-B782-4B90-B42E-D524C68517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D520F0-2A25-4F4E-B6E6-8CBB4F456E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C3EDB28-40D1-474F-8354-08990FFEAAD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633EB5A8-E162-47C6-82C5-B1A452D23C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439A8BD7-F06A-4CC5-B40E-0113399CC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305F0-7B0F-492B-8292-448226AFE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E60AD1B-18B9-458F-B77B-1D60D3FFD32E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71461-8F4B-4D14-BC62-8ECBDCA48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ED64-6969-4A70-82B6-0E07B8BDD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9A8776C-2351-48C3-9C30-F8AAD08DCD5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DCFC0C4-8557-4A26-8E89-CB1B29EB0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2AEE803-C328-4588-8C63-32E9A3929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384446-8C78-42F4-BA53-B9C654C156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8AF124-79D0-4FC9-9D2E-CD0355BEA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58B5BD-2316-48F1-98FD-CDC4A1A497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AF0661B-E37D-474F-86FC-F34B0BFC91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B2DDC52-7AE8-4404-9070-B4AE58790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5C5793B-FD9D-4F64-AC41-221213A91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9ECC45-BE08-4D67-B306-62B5157CA6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22AE95-D50F-466D-AC08-976A8DC7AC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7BA74C-2CD7-412A-9C64-20FF849C4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50F7EE2-6D3D-4BE6-AA94-6D0DBDE6B22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EC40945-BB72-435E-8E77-BA7C21DB1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C87537B-67D5-4B97-BAB2-DE96C855E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24890A-5272-4B0B-BCBB-C19B1AFEBC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44376A-CBD8-462D-B6C1-2F8EC310FE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E9C1EE-C8D8-449B-9925-5E67CDCA02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AE51650-36A2-4CEA-BE3A-AF9105F5FB7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>
            <a:extLst>
              <a:ext uri="{FF2B5EF4-FFF2-40B4-BE49-F238E27FC236}">
                <a16:creationId xmlns:a16="http://schemas.microsoft.com/office/drawing/2014/main" id="{2F20B16A-043E-4FFB-BA3A-5C520DD607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6867" name="Text Placeholder 2">
            <a:extLst>
              <a:ext uri="{FF2B5EF4-FFF2-40B4-BE49-F238E27FC236}">
                <a16:creationId xmlns:a16="http://schemas.microsoft.com/office/drawing/2014/main" id="{45397CA1-D868-4190-A2E3-D542295351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05609-0642-4AD4-B8A9-8E06FE1FC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DD81242C-CBBC-446B-B4C8-55B7563E61B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3D6C4-BE0F-4C10-A169-E99C1CCB9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FB9B1-196C-40E9-80ED-F8AC10C5C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C86FC75-9380-437C-88B8-32451DF3912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5CF5A1E-707E-4755-AE0B-99D9DE9DC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81D29D-F291-4A00-BE75-A6EA92D8D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850071-97E6-44D1-9849-54CA062618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73C567-36C4-4F82-831B-33FAE5B0DA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5D84BA-2131-4E1F-AB80-E9D32D03A4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BF3C582-E136-42F1-9628-1C26D64F7E8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FF9522E-95EB-4496-BD12-5A6F238BD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D98BCE8-7A1E-48F1-B813-F182BB8A2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60B9A0-7B7E-4FC5-BE8D-BD8F027CF5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7EE640-BF88-4322-BA87-1F8CD13FFF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0E7909-B4C3-42BB-A4B2-EE0F610727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A4FC160-E202-416F-9777-8BA6AAD7F90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251887C-0074-40FF-9391-266B80E3F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87B0E48-45AE-4AD0-B271-C061135ED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608EC1-3FA4-4DF3-B182-C3180C164F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F0FF86-7400-4D4B-8646-431447517E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80D346-D9A6-4947-8921-4FCA780CC5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3B2057E-E302-4D27-9794-BADE41D01C4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518FA33-4B28-4FCD-A5C5-30CA25AA4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4734773-0FEC-4036-8213-D8748C3F0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36A323-D962-4DC6-812B-020234803B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23F966-498A-4C24-B3BE-25112105B0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1921AA-455D-4F49-877F-4FE1CA394A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EA7973B-BA1D-4C71-9710-ADF80D7565A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6207E9C-8353-4F96-A6E1-4C79F0467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FA6C2FB-1A49-4922-8ACC-8654CADD9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5255F1-369F-4102-9C7B-3DC93F83D4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6C8193-9CB4-48EA-97E4-BCE3FBD661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FD2C3A-FBF2-4C70-B4B2-A4B926F151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AD40E43-D8BB-4DE7-8B38-6447B701F80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AB53A6-BD41-4EA4-8A44-84149BAF0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2D3E7B7-8BCD-4A85-A4B4-5CEED9992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E101F9-BE7C-491F-A3A5-F8761C5569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7BBFF5-B3FD-44B0-A53D-FE5D637BBA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61D83B-7884-454E-ADA4-D9B7F05D1D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7C23BD3-CB68-4DD7-8F85-EB52F7DDCA2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2FB5959-3492-446C-8A91-7D7E95E3F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BDA0ABB-874E-49C5-ABB7-3EF181B61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89C5D9-BFB0-4C6E-AB64-FADAAE21BE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985CB1-908E-4298-A05D-7F20C60140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02705D-7D79-41A4-9250-99A520A198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64005C7-1016-46A3-B2FD-2926FEE9BF3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5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1.wmf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3.wmf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.png"/><Relationship Id="rId5" Type="http://schemas.openxmlformats.org/officeDocument/2006/relationships/image" Target="../media/image28.wmf"/><Relationship Id="rId15" Type="http://schemas.openxmlformats.org/officeDocument/2006/relationships/image" Target="../media/image32.wmf"/><Relationship Id="rId10" Type="http://schemas.openxmlformats.org/officeDocument/2006/relationships/image" Target="../media/image1.gi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2.wmf"/><Relationship Id="rId3" Type="http://schemas.openxmlformats.org/officeDocument/2006/relationships/image" Target="../media/image2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8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7.wmf"/><Relationship Id="rId3" Type="http://schemas.openxmlformats.org/officeDocument/2006/relationships/image" Target="../media/image2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4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6.wmf"/><Relationship Id="rId5" Type="http://schemas.openxmlformats.org/officeDocument/2006/relationships/image" Target="../media/image44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4.wmf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2.png"/><Relationship Id="rId5" Type="http://schemas.openxmlformats.org/officeDocument/2006/relationships/image" Target="../media/image51.wmf"/><Relationship Id="rId10" Type="http://schemas.openxmlformats.org/officeDocument/2006/relationships/image" Target="../media/image1.gi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9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6.bin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2.png"/><Relationship Id="rId5" Type="http://schemas.openxmlformats.org/officeDocument/2006/relationships/image" Target="../media/image56.wmf"/><Relationship Id="rId10" Type="http://schemas.openxmlformats.org/officeDocument/2006/relationships/image" Target="../media/image1.gi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.png"/><Relationship Id="rId5" Type="http://schemas.openxmlformats.org/officeDocument/2006/relationships/image" Target="../media/image4.wmf"/><Relationship Id="rId10" Type="http://schemas.openxmlformats.org/officeDocument/2006/relationships/image" Target="../media/image1.gi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.png"/><Relationship Id="rId5" Type="http://schemas.openxmlformats.org/officeDocument/2006/relationships/image" Target="../media/image8.wmf"/><Relationship Id="rId10" Type="http://schemas.openxmlformats.org/officeDocument/2006/relationships/image" Target="../media/image1.gi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5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3.bin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.png"/><Relationship Id="rId5" Type="http://schemas.openxmlformats.org/officeDocument/2006/relationships/image" Target="../media/image22.wmf"/><Relationship Id="rId15" Type="http://schemas.openxmlformats.org/officeDocument/2006/relationships/image" Target="../media/image26.wmf"/><Relationship Id="rId10" Type="http://schemas.openxmlformats.org/officeDocument/2006/relationships/image" Target="../media/image1.gi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8">
            <a:extLst>
              <a:ext uri="{FF2B5EF4-FFF2-40B4-BE49-F238E27FC236}">
                <a16:creationId xmlns:a16="http://schemas.microsoft.com/office/drawing/2014/main" id="{7BAC007E-7637-4C35-A38D-FFECCAC8A1F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D60C27-0089-4A1E-B439-1F0ACF435EC6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4ADE8E5-01B6-445E-A3D8-6CCEDCBED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FD0B427-FCE0-4FF6-9829-EB887BA5A7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35138" y="742950"/>
            <a:ext cx="5599112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>
                <a:solidFill>
                  <a:srgbClr val="FFFF00"/>
                </a:solidFill>
                <a:latin typeface="Comic Sans MS" pitchFamily="66" charset="0"/>
              </a:rPr>
              <a:t>Pythagoras Theorem</a:t>
            </a:r>
          </a:p>
        </p:txBody>
      </p:sp>
      <p:pic>
        <p:nvPicPr>
          <p:cNvPr id="61445" name="Picture 3" descr="scottishflag">
            <a:extLst>
              <a:ext uri="{FF2B5EF4-FFF2-40B4-BE49-F238E27FC236}">
                <a16:creationId xmlns:a16="http://schemas.microsoft.com/office/drawing/2014/main" id="{B7905926-DA43-4CC6-A019-A73C58B998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4">
            <a:extLst>
              <a:ext uri="{FF2B5EF4-FFF2-40B4-BE49-F238E27FC236}">
                <a16:creationId xmlns:a16="http://schemas.microsoft.com/office/drawing/2014/main" id="{A42E127B-2A8D-4218-86D1-8371FF1E5D1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61447" name="Picture 5" descr="Office Objects 0572">
            <a:extLst>
              <a:ext uri="{FF2B5EF4-FFF2-40B4-BE49-F238E27FC236}">
                <a16:creationId xmlns:a16="http://schemas.microsoft.com/office/drawing/2014/main" id="{6D5E6DCD-7FDC-48EE-A01E-550521BB9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15">
            <a:extLst>
              <a:ext uri="{FF2B5EF4-FFF2-40B4-BE49-F238E27FC236}">
                <a16:creationId xmlns:a16="http://schemas.microsoft.com/office/drawing/2014/main" id="{46E2A716-27A6-4B11-A4FC-C39470B77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500313"/>
            <a:ext cx="6972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9F911"/>
                </a:solidFill>
              </a:rPr>
              <a:t>Revision of simple Pythagoras Theorem</a:t>
            </a:r>
            <a:endParaRPr lang="en-GB" altLang="en-US"/>
          </a:p>
        </p:txBody>
      </p:sp>
      <p:sp>
        <p:nvSpPr>
          <p:cNvPr id="61449" name="AutoShape 1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D3A49B8-FABA-482F-A17E-C87AA0BC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2495550"/>
            <a:ext cx="609600" cy="533400"/>
          </a:xfrm>
          <a:prstGeom prst="actionButtonForwardNex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0" name="Text Box 21">
            <a:extLst>
              <a:ext uri="{FF2B5EF4-FFF2-40B4-BE49-F238E27FC236}">
                <a16:creationId xmlns:a16="http://schemas.microsoft.com/office/drawing/2014/main" id="{C55B7292-0038-4B62-B40F-657CB2B1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3206750"/>
            <a:ext cx="5935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9F911"/>
                </a:solidFill>
              </a:rPr>
              <a:t>Converse of Pythagoras Theorem</a:t>
            </a:r>
          </a:p>
        </p:txBody>
      </p:sp>
      <p:sp>
        <p:nvSpPr>
          <p:cNvPr id="61451" name="AutoShape 2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079CF0D-905C-4CD1-AF1B-D2A897766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3200400"/>
            <a:ext cx="6096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2" name="Text Box 21">
            <a:extLst>
              <a:ext uri="{FF2B5EF4-FFF2-40B4-BE49-F238E27FC236}">
                <a16:creationId xmlns:a16="http://schemas.microsoft.com/office/drawing/2014/main" id="{5B64DFE6-4760-496B-8861-03A489A0A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3911600"/>
            <a:ext cx="474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9F911"/>
                </a:solidFill>
              </a:rPr>
              <a:t>3D - Pythagoras Theorem</a:t>
            </a:r>
          </a:p>
        </p:txBody>
      </p:sp>
      <p:sp>
        <p:nvSpPr>
          <p:cNvPr id="61453" name="AutoShape 2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8CBB62D-FCE0-41DB-A1C0-FF0DE494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3906838"/>
            <a:ext cx="609600" cy="533400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4" name="Text Box 21">
            <a:extLst>
              <a:ext uri="{FF2B5EF4-FFF2-40B4-BE49-F238E27FC236}">
                <a16:creationId xmlns:a16="http://schemas.microsoft.com/office/drawing/2014/main" id="{7EA2AE06-F856-462A-B0CF-815D6264F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4618038"/>
            <a:ext cx="295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9F911"/>
                </a:solidFill>
              </a:rPr>
              <a:t>Exam Questions</a:t>
            </a:r>
          </a:p>
        </p:txBody>
      </p:sp>
      <p:sp>
        <p:nvSpPr>
          <p:cNvPr id="61455" name="AutoShape 2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9D4BE82-7202-464B-8F2D-76B334C1A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4613275"/>
            <a:ext cx="609600" cy="533400"/>
          </a:xfrm>
          <a:prstGeom prst="actionButtonForwardNex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6" name="TextBox 19">
            <a:extLst>
              <a:ext uri="{FF2B5EF4-FFF2-40B4-BE49-F238E27FC236}">
                <a16:creationId xmlns:a16="http://schemas.microsoft.com/office/drawing/2014/main" id="{87E864FB-1D17-4EFE-9254-0384C0A69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E170D969-5F39-49F5-8FEC-F477D31FF2DC}"/>
              </a:ext>
            </a:extLst>
          </p:cNvPr>
          <p:cNvSpPr/>
          <p:nvPr/>
        </p:nvSpPr>
        <p:spPr>
          <a:xfrm rot="18829116">
            <a:off x="6117431" y="2129632"/>
            <a:ext cx="2020887" cy="2368550"/>
          </a:xfrm>
          <a:prstGeom prst="rtTriangl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EABBB46-1D86-448B-B447-809241A2FF1A}"/>
              </a:ext>
            </a:extLst>
          </p:cNvPr>
          <p:cNvSpPr/>
          <p:nvPr/>
        </p:nvSpPr>
        <p:spPr>
          <a:xfrm>
            <a:off x="5549900" y="3213100"/>
            <a:ext cx="1689100" cy="1638300"/>
          </a:xfrm>
          <a:prstGeom prst="rtTriangl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9A5E70FD-D772-4DDF-9B59-5B7F41473D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8AAB25-DF07-42F0-9138-3CDBEAF21B4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156" name="Rectangle 3">
            <a:extLst>
              <a:ext uri="{FF2B5EF4-FFF2-40B4-BE49-F238E27FC236}">
                <a16:creationId xmlns:a16="http://schemas.microsoft.com/office/drawing/2014/main" id="{C3DFF1C9-2E7E-4B25-89B9-2E7C93B0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7" name="Rectangle 9">
            <a:extLst>
              <a:ext uri="{FF2B5EF4-FFF2-40B4-BE49-F238E27FC236}">
                <a16:creationId xmlns:a16="http://schemas.microsoft.com/office/drawing/2014/main" id="{7FBF143A-F205-4FBD-B08D-7BFB33ECC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20875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Problem : Find the length of length y.</a:t>
            </a:r>
          </a:p>
        </p:txBody>
      </p:sp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FB208079-C48B-47A0-8CD0-7A3F22F5B0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8413" y="3082925"/>
          <a:ext cx="3371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228600" progId="Equation.DSMT4">
                  <p:embed/>
                </p:oleObj>
              </mc:Choice>
              <mc:Fallback>
                <p:oleObj name="Equation" r:id="rId2" imgW="14983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3082925"/>
                        <a:ext cx="3371850" cy="50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E0DCDD3C-9E30-4FA0-89B8-A0671CF412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8413" y="3649663"/>
          <a:ext cx="2857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28600" progId="Equation.DSMT4">
                  <p:embed/>
                </p:oleObj>
              </mc:Choice>
              <mc:Fallback>
                <p:oleObj name="Equation" r:id="rId4" imgW="12697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3649663"/>
                        <a:ext cx="2857500" cy="50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95E6D6B7-A2DD-470E-9857-8D7E2183D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8413" y="4214813"/>
          <a:ext cx="27400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228600" progId="Equation.DSMT4">
                  <p:embed/>
                </p:oleObj>
              </mc:Choice>
              <mc:Fallback>
                <p:oleObj name="Equation" r:id="rId6" imgW="13586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214813"/>
                        <a:ext cx="2740025" cy="488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94BB3BFC-3C55-4A15-ACCC-32001F62B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8413" y="4762500"/>
          <a:ext cx="20240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960" imgH="203040" progId="Equation.DSMT4">
                  <p:embed/>
                </p:oleObj>
              </mc:Choice>
              <mc:Fallback>
                <p:oleObj name="Equation" r:id="rId8" imgW="100296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762500"/>
                        <a:ext cx="2024062" cy="438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8" name="Picture 16" descr="scottishflag">
            <a:extLst>
              <a:ext uri="{FF2B5EF4-FFF2-40B4-BE49-F238E27FC236}">
                <a16:creationId xmlns:a16="http://schemas.microsoft.com/office/drawing/2014/main" id="{5F476CFC-BC8D-41B3-B1F8-DE407B0E63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708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7">
            <a:extLst>
              <a:ext uri="{FF2B5EF4-FFF2-40B4-BE49-F238E27FC236}">
                <a16:creationId xmlns:a16="http://schemas.microsoft.com/office/drawing/2014/main" id="{8F248251-D05E-4BDC-AC0D-A789BB5031F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6160" name="Picture 25" descr="Office Objects 0572">
            <a:extLst>
              <a:ext uri="{FF2B5EF4-FFF2-40B4-BE49-F238E27FC236}">
                <a16:creationId xmlns:a16="http://schemas.microsoft.com/office/drawing/2014/main" id="{AAA4AB6E-754A-4392-84E8-DDB8F40F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C2F8034-9268-4BD2-A954-75CFF36B5B3F}"/>
              </a:ext>
            </a:extLst>
          </p:cNvPr>
          <p:cNvSpPr/>
          <p:nvPr/>
        </p:nvSpPr>
        <p:spPr>
          <a:xfrm>
            <a:off x="5562600" y="4622800"/>
            <a:ext cx="228600" cy="2159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9C7AAA-ECDD-49CF-979E-02E05B593DC3}"/>
              </a:ext>
            </a:extLst>
          </p:cNvPr>
          <p:cNvSpPr/>
          <p:nvPr/>
        </p:nvSpPr>
        <p:spPr>
          <a:xfrm rot="18778718">
            <a:off x="7161213" y="4630737"/>
            <a:ext cx="209550" cy="2000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63" name="TextBox 30">
            <a:extLst>
              <a:ext uri="{FF2B5EF4-FFF2-40B4-BE49-F238E27FC236}">
                <a16:creationId xmlns:a16="http://schemas.microsoft.com/office/drawing/2014/main" id="{8B25847A-3C0E-432C-9262-C4270F038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2789238"/>
            <a:ext cx="392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h</a:t>
            </a:r>
          </a:p>
        </p:txBody>
      </p:sp>
      <p:sp>
        <p:nvSpPr>
          <p:cNvPr id="6164" name="TextBox 32">
            <a:extLst>
              <a:ext uri="{FF2B5EF4-FFF2-40B4-BE49-F238E27FC236}">
                <a16:creationId xmlns:a16="http://schemas.microsoft.com/office/drawing/2014/main" id="{B4E3ADF3-F768-4CBB-9D02-E43AA837A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4673600"/>
            <a:ext cx="44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</a:t>
            </a:r>
          </a:p>
        </p:txBody>
      </p:sp>
      <p:sp>
        <p:nvSpPr>
          <p:cNvPr id="6165" name="TextBox 33">
            <a:extLst>
              <a:ext uri="{FF2B5EF4-FFF2-40B4-BE49-F238E27FC236}">
                <a16:creationId xmlns:a16="http://schemas.microsoft.com/office/drawing/2014/main" id="{1003DC33-FCD0-487F-BEA9-B20F1EEF9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2908300"/>
            <a:ext cx="41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</a:t>
            </a:r>
          </a:p>
        </p:txBody>
      </p:sp>
      <p:sp>
        <p:nvSpPr>
          <p:cNvPr id="6166" name="TextBox 34">
            <a:extLst>
              <a:ext uri="{FF2B5EF4-FFF2-40B4-BE49-F238E27FC236}">
                <a16:creationId xmlns:a16="http://schemas.microsoft.com/office/drawing/2014/main" id="{40D37847-11F3-4093-B14C-EB686BF89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3030538"/>
            <a:ext cx="40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</a:t>
            </a:r>
          </a:p>
        </p:txBody>
      </p:sp>
      <p:sp>
        <p:nvSpPr>
          <p:cNvPr id="6167" name="TextBox 35">
            <a:extLst>
              <a:ext uri="{FF2B5EF4-FFF2-40B4-BE49-F238E27FC236}">
                <a16:creationId xmlns:a16="http://schemas.microsoft.com/office/drawing/2014/main" id="{9A594C5C-3EF7-41B2-861C-8A65A8152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218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</a:t>
            </a:r>
          </a:p>
        </p:txBody>
      </p:sp>
      <p:sp>
        <p:nvSpPr>
          <p:cNvPr id="6168" name="TextBox 36">
            <a:extLst>
              <a:ext uri="{FF2B5EF4-FFF2-40B4-BE49-F238E27FC236}">
                <a16:creationId xmlns:a16="http://schemas.microsoft.com/office/drawing/2014/main" id="{64525DB9-E186-4FF8-8827-661ECB44E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4013200"/>
            <a:ext cx="56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12</a:t>
            </a:r>
          </a:p>
        </p:txBody>
      </p:sp>
      <p:sp>
        <p:nvSpPr>
          <p:cNvPr id="6169" name="TextBox 37">
            <a:extLst>
              <a:ext uri="{FF2B5EF4-FFF2-40B4-BE49-F238E27FC236}">
                <a16:creationId xmlns:a16="http://schemas.microsoft.com/office/drawing/2014/main" id="{A3C42B74-1E42-4FE3-8315-DFD8359D7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4876800"/>
            <a:ext cx="56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13</a:t>
            </a:r>
          </a:p>
        </p:txBody>
      </p:sp>
      <p:sp>
        <p:nvSpPr>
          <p:cNvPr id="6170" name="TextBox 38">
            <a:extLst>
              <a:ext uri="{FF2B5EF4-FFF2-40B4-BE49-F238E27FC236}">
                <a16:creationId xmlns:a16="http://schemas.microsoft.com/office/drawing/2014/main" id="{A7444E72-6128-43FC-838C-505294C1D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3708400"/>
            <a:ext cx="56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15</a:t>
            </a:r>
          </a:p>
        </p:txBody>
      </p:sp>
      <p:sp>
        <p:nvSpPr>
          <p:cNvPr id="5" name="TextBox 39">
            <a:extLst>
              <a:ext uri="{FF2B5EF4-FFF2-40B4-BE49-F238E27FC236}">
                <a16:creationId xmlns:a16="http://schemas.microsoft.com/office/drawing/2014/main" id="{A5A19D6B-1606-462A-B83C-C2E7CD44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52700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Now find h</a:t>
            </a:r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D2B9FADB-3863-4A98-99EE-9E62B01198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8413" y="5257800"/>
          <a:ext cx="13319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28600" progId="Equation.DSMT4">
                  <p:embed/>
                </p:oleObj>
              </mc:Choice>
              <mc:Fallback>
                <p:oleObj name="Equation" r:id="rId12" imgW="6602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5257800"/>
                        <a:ext cx="1331912" cy="492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B82E15F9-DD0F-49CB-9ECA-14D6EA8D5E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8413" y="5808663"/>
          <a:ext cx="2740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8640" imgH="203040" progId="Equation.DSMT4">
                  <p:embed/>
                </p:oleObj>
              </mc:Choice>
              <mc:Fallback>
                <p:oleObj name="Equation" r:id="rId14" imgW="135864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5808663"/>
                        <a:ext cx="2740025" cy="438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TextBox 30">
            <a:extLst>
              <a:ext uri="{FF2B5EF4-FFF2-40B4-BE49-F238E27FC236}">
                <a16:creationId xmlns:a16="http://schemas.microsoft.com/office/drawing/2014/main" id="{716B6AF5-FC98-409E-A6D3-94EB79C7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A377668-958D-40AA-B8CF-B083279209AD}"/>
              </a:ext>
            </a:extLst>
          </p:cNvPr>
          <p:cNvCxnSpPr/>
          <p:nvPr/>
        </p:nvCxnSpPr>
        <p:spPr>
          <a:xfrm rot="5400000">
            <a:off x="7220744" y="3404394"/>
            <a:ext cx="1504950" cy="1468438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26">
            <a:extLst>
              <a:ext uri="{FF2B5EF4-FFF2-40B4-BE49-F238E27FC236}">
                <a16:creationId xmlns:a16="http://schemas.microsoft.com/office/drawing/2014/main" id="{F26BB5FF-D85B-481D-9BDB-C536BD3DB4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5100" y="3811588"/>
          <a:ext cx="6667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9040" imgH="228600" progId="Equation.DSMT4">
                  <p:embed/>
                </p:oleObj>
              </mc:Choice>
              <mc:Fallback>
                <p:oleObj name="Equation" r:id="rId16" imgW="41904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3811588"/>
                        <a:ext cx="66675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1C1C1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AE7B375-3648-4D46-8BBB-BB57B8FDFEA2}"/>
              </a:ext>
            </a:extLst>
          </p:cNvPr>
          <p:cNvCxnSpPr/>
          <p:nvPr/>
        </p:nvCxnSpPr>
        <p:spPr>
          <a:xfrm flipH="1">
            <a:off x="5556250" y="3170238"/>
            <a:ext cx="0" cy="1679575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5B52017-9799-47A9-B189-76DDEC16E363}"/>
              </a:ext>
            </a:extLst>
          </p:cNvPr>
          <p:cNvCxnSpPr/>
          <p:nvPr/>
        </p:nvCxnSpPr>
        <p:spPr>
          <a:xfrm rot="16200000" flipH="1">
            <a:off x="6365875" y="4006851"/>
            <a:ext cx="3175" cy="16891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797DB0-9D1F-46D9-B052-2EC54989CC9E}"/>
              </a:ext>
            </a:extLst>
          </p:cNvPr>
          <p:cNvCxnSpPr>
            <a:endCxn id="27" idx="0"/>
          </p:cNvCxnSpPr>
          <p:nvPr/>
        </p:nvCxnSpPr>
        <p:spPr>
          <a:xfrm rot="10800000">
            <a:off x="5549900" y="3213100"/>
            <a:ext cx="3132138" cy="201613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47E314C-189E-44FD-A46F-2EF82C461104}"/>
              </a:ext>
            </a:extLst>
          </p:cNvPr>
          <p:cNvCxnSpPr/>
          <p:nvPr/>
        </p:nvCxnSpPr>
        <p:spPr>
          <a:xfrm rot="16200000" flipH="1">
            <a:off x="5584826" y="3182937"/>
            <a:ext cx="1638300" cy="1698625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3BE780-BF6A-49DF-8506-7CCDA7625B33}"/>
              </a:ext>
            </a:extLst>
          </p:cNvPr>
          <p:cNvCxnSpPr/>
          <p:nvPr/>
        </p:nvCxnSpPr>
        <p:spPr>
          <a:xfrm rot="16200000" flipH="1">
            <a:off x="5587207" y="3171031"/>
            <a:ext cx="1663700" cy="1738313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">
            <a:extLst>
              <a:ext uri="{FF2B5EF4-FFF2-40B4-BE49-F238E27FC236}">
                <a16:creationId xmlns:a16="http://schemas.microsoft.com/office/drawing/2014/main" id="{B0887988-2FF2-4EF4-83F6-C21A8B880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Revision of Pythagoras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812A7142-CE0F-4F29-8C2C-00DB38A797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8AAB25-DF07-42F0-9138-3CDBEAF21B4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EB61010-5D50-4BD6-A084-ACA1E6235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5540" name="Picture 16" descr="scottishflag">
            <a:extLst>
              <a:ext uri="{FF2B5EF4-FFF2-40B4-BE49-F238E27FC236}">
                <a16:creationId xmlns:a16="http://schemas.microsoft.com/office/drawing/2014/main" id="{87B73D8D-95C8-4931-BCCF-BB1B167EC5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708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17">
            <a:extLst>
              <a:ext uri="{FF2B5EF4-FFF2-40B4-BE49-F238E27FC236}">
                <a16:creationId xmlns:a16="http://schemas.microsoft.com/office/drawing/2014/main" id="{607EDC62-24D3-40FD-BB0A-9689B51E9FD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65542" name="Picture 25" descr="Office Objects 0572">
            <a:extLst>
              <a:ext uri="{FF2B5EF4-FFF2-40B4-BE49-F238E27FC236}">
                <a16:creationId xmlns:a16="http://schemas.microsoft.com/office/drawing/2014/main" id="{1CC1E846-13CF-4E2C-8F59-34B936D59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Box 30">
            <a:extLst>
              <a:ext uri="{FF2B5EF4-FFF2-40B4-BE49-F238E27FC236}">
                <a16:creationId xmlns:a16="http://schemas.microsoft.com/office/drawing/2014/main" id="{9AEA6856-4A09-4EDD-9299-11115AC69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38426221-5BBD-447C-8074-EB7AEFBE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Revision of Pythagoras Theorem</a:t>
            </a:r>
          </a:p>
        </p:txBody>
      </p:sp>
      <p:sp>
        <p:nvSpPr>
          <p:cNvPr id="65545" name="TextBox 37">
            <a:extLst>
              <a:ext uri="{FF2B5EF4-FFF2-40B4-BE49-F238E27FC236}">
                <a16:creationId xmlns:a16="http://schemas.microsoft.com/office/drawing/2014/main" id="{5010EB66-89EF-4EAC-93FD-13E64EF38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1970088"/>
            <a:ext cx="72771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NOTE !!!!</a:t>
            </a:r>
          </a:p>
          <a:p>
            <a:pPr algn="ctr" eaLnBrk="1" hangingPunct="1"/>
            <a:r>
              <a:rPr lang="en-GB" altLang="en-US"/>
              <a:t>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Pythagoras Theorem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tends to pop up within circle type question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661F5811-44BC-4D8A-8269-1DAAFD9A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789863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33">
            <a:extLst>
              <a:ext uri="{FF2B5EF4-FFF2-40B4-BE49-F238E27FC236}">
                <a16:creationId xmlns:a16="http://schemas.microsoft.com/office/drawing/2014/main" id="{3320B329-2433-4DFC-AEDC-328CDA357D9F}"/>
              </a:ext>
            </a:extLst>
          </p:cNvPr>
          <p:cNvGrpSpPr>
            <a:grpSpLocks/>
          </p:cNvGrpSpPr>
          <p:nvPr/>
        </p:nvGrpSpPr>
        <p:grpSpPr bwMode="auto">
          <a:xfrm>
            <a:off x="6365875" y="4994275"/>
            <a:ext cx="982663" cy="1404938"/>
            <a:chOff x="4245502" y="3502681"/>
            <a:chExt cx="1571585" cy="2002232"/>
          </a:xfrm>
        </p:grpSpPr>
        <p:grpSp>
          <p:nvGrpSpPr>
            <p:cNvPr id="67639" name="Group 29">
              <a:extLst>
                <a:ext uri="{FF2B5EF4-FFF2-40B4-BE49-F238E27FC236}">
                  <a16:creationId xmlns:a16="http://schemas.microsoft.com/office/drawing/2014/main" id="{CDD1866A-914B-4393-8411-9089B4F28343}"/>
                </a:ext>
              </a:extLst>
            </p:cNvPr>
            <p:cNvGrpSpPr>
              <a:grpSpLocks/>
            </p:cNvGrpSpPr>
            <p:nvPr/>
          </p:nvGrpSpPr>
          <p:grpSpPr bwMode="auto">
            <a:xfrm rot="3301793">
              <a:off x="4333875" y="4021701"/>
              <a:ext cx="1727559" cy="1238865"/>
              <a:chOff x="4333875" y="4021701"/>
              <a:chExt cx="1727559" cy="1238865"/>
            </a:xfrm>
          </p:grpSpPr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8DED5772-DF21-4BFB-A117-EA17C06FE7B4}"/>
                  </a:ext>
                </a:extLst>
              </p:cNvPr>
              <p:cNvSpPr/>
              <p:nvPr/>
            </p:nvSpPr>
            <p:spPr>
              <a:xfrm>
                <a:off x="4333211" y="4020666"/>
                <a:ext cx="1726217" cy="1238987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09E18B-5596-41E2-8884-ADC4CC3D3F4E}"/>
                  </a:ext>
                </a:extLst>
              </p:cNvPr>
              <p:cNvSpPr/>
              <p:nvPr/>
            </p:nvSpPr>
            <p:spPr>
              <a:xfrm>
                <a:off x="4315344" y="5160308"/>
                <a:ext cx="104071" cy="109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B55D02-9478-4692-9256-56AD2CCA1330}"/>
                </a:ext>
              </a:extLst>
            </p:cNvPr>
            <p:cNvSpPr txBox="1"/>
            <p:nvPr/>
          </p:nvSpPr>
          <p:spPr>
            <a:xfrm>
              <a:off x="4245502" y="3502681"/>
              <a:ext cx="439232" cy="393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  <a:cs typeface="+mn-cs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36B6A4-079D-48DC-86D5-E0FFF943D7DE}"/>
                </a:ext>
              </a:extLst>
            </p:cNvPr>
            <p:cNvSpPr txBox="1"/>
            <p:nvPr/>
          </p:nvSpPr>
          <p:spPr>
            <a:xfrm>
              <a:off x="4248042" y="4848815"/>
              <a:ext cx="429075" cy="3936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  <a:cs typeface="+mn-cs"/>
                </a:rPr>
                <a:t>B</a:t>
              </a:r>
            </a:p>
          </p:txBody>
        </p:sp>
      </p:grpSp>
      <p:grpSp>
        <p:nvGrpSpPr>
          <p:cNvPr id="67587" name="Group 53">
            <a:extLst>
              <a:ext uri="{FF2B5EF4-FFF2-40B4-BE49-F238E27FC236}">
                <a16:creationId xmlns:a16="http://schemas.microsoft.com/office/drawing/2014/main" id="{F032F29B-F5CC-4FBB-91E6-EAC2E5A47820}"/>
              </a:ext>
            </a:extLst>
          </p:cNvPr>
          <p:cNvGrpSpPr>
            <a:grpSpLocks/>
          </p:cNvGrpSpPr>
          <p:nvPr/>
        </p:nvGrpSpPr>
        <p:grpSpPr bwMode="auto">
          <a:xfrm>
            <a:off x="466725" y="681038"/>
            <a:ext cx="3716338" cy="1327150"/>
            <a:chOff x="466725" y="681039"/>
            <a:chExt cx="3716027" cy="1327308"/>
          </a:xfrm>
        </p:grpSpPr>
        <p:grpSp>
          <p:nvGrpSpPr>
            <p:cNvPr id="6" name="Group 18">
              <a:extLst>
                <a:ext uri="{FF2B5EF4-FFF2-40B4-BE49-F238E27FC236}">
                  <a16:creationId xmlns:a16="http://schemas.microsoft.com/office/drawing/2014/main" id="{B45D29BA-28E1-40DB-98C4-5E7E09C93537}"/>
                </a:ext>
              </a:extLst>
            </p:cNvPr>
            <p:cNvGrpSpPr/>
            <p:nvPr/>
          </p:nvGrpSpPr>
          <p:grpSpPr>
            <a:xfrm>
              <a:off x="685807" y="917474"/>
              <a:ext cx="3248018" cy="825602"/>
              <a:chOff x="71445" y="707923"/>
              <a:chExt cx="5046242" cy="1239941"/>
            </a:xfrm>
            <a:noFill/>
          </p:grpSpPr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7B51D8AC-EDB1-4A47-80BD-91E711243659}"/>
                  </a:ext>
                </a:extLst>
              </p:cNvPr>
              <p:cNvSpPr/>
              <p:nvPr/>
            </p:nvSpPr>
            <p:spPr>
              <a:xfrm>
                <a:off x="3392126" y="707923"/>
                <a:ext cx="1725561" cy="1238865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F918FEE1-5B1A-40DD-A2C8-1432ED040368}"/>
                  </a:ext>
                </a:extLst>
              </p:cNvPr>
              <p:cNvSpPr/>
              <p:nvPr/>
            </p:nvSpPr>
            <p:spPr>
              <a:xfrm flipH="1">
                <a:off x="71445" y="708994"/>
                <a:ext cx="1725561" cy="1238865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4D5013-A3E7-4E6B-A582-DF359ED3487D}"/>
                  </a:ext>
                </a:extLst>
              </p:cNvPr>
              <p:cNvSpPr/>
              <p:nvPr/>
            </p:nvSpPr>
            <p:spPr>
              <a:xfrm>
                <a:off x="1796547" y="707924"/>
                <a:ext cx="1592826" cy="123994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17CBE0-27FD-4D72-9E5F-AE7590E3EB11}"/>
                </a:ext>
              </a:extLst>
            </p:cNvPr>
            <p:cNvSpPr txBox="1"/>
            <p:nvPr/>
          </p:nvSpPr>
          <p:spPr>
            <a:xfrm>
              <a:off x="466725" y="1762255"/>
              <a:ext cx="261916" cy="2460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839563E-7C01-4F5B-8F1A-6175FF21B473}"/>
                </a:ext>
              </a:extLst>
            </p:cNvPr>
            <p:cNvSpPr txBox="1"/>
            <p:nvPr/>
          </p:nvSpPr>
          <p:spPr>
            <a:xfrm>
              <a:off x="1676299" y="1762255"/>
              <a:ext cx="277790" cy="2460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82E2A7-D8B7-4247-88B1-CEF1B0892A33}"/>
                </a:ext>
              </a:extLst>
            </p:cNvPr>
            <p:cNvSpPr txBox="1"/>
            <p:nvPr/>
          </p:nvSpPr>
          <p:spPr>
            <a:xfrm>
              <a:off x="2695388" y="1762255"/>
              <a:ext cx="265091" cy="2460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47C5F2-1B30-44F2-A62C-4597EEFA0625}"/>
                </a:ext>
              </a:extLst>
            </p:cNvPr>
            <p:cNvSpPr txBox="1"/>
            <p:nvPr/>
          </p:nvSpPr>
          <p:spPr>
            <a:xfrm>
              <a:off x="3919249" y="1762255"/>
              <a:ext cx="263503" cy="2460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F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F9A973-EC88-4C44-A074-D6616940ECD6}"/>
                </a:ext>
              </a:extLst>
            </p:cNvPr>
            <p:cNvSpPr txBox="1"/>
            <p:nvPr/>
          </p:nvSpPr>
          <p:spPr>
            <a:xfrm>
              <a:off x="1676299" y="681039"/>
              <a:ext cx="271440" cy="246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019A2A-F99E-4BEC-9C95-0939AB1F8C43}"/>
                </a:ext>
              </a:extLst>
            </p:cNvPr>
            <p:cNvSpPr txBox="1"/>
            <p:nvPr/>
          </p:nvSpPr>
          <p:spPr>
            <a:xfrm>
              <a:off x="2671578" y="681039"/>
              <a:ext cx="282551" cy="246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H</a:t>
              </a:r>
            </a:p>
          </p:txBody>
        </p:sp>
      </p:grpSp>
      <p:grpSp>
        <p:nvGrpSpPr>
          <p:cNvPr id="67588" name="Group 52">
            <a:extLst>
              <a:ext uri="{FF2B5EF4-FFF2-40B4-BE49-F238E27FC236}">
                <a16:creationId xmlns:a16="http://schemas.microsoft.com/office/drawing/2014/main" id="{64A3CBF6-8089-44FA-8EF0-8761DD67452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809750" y="2290763"/>
            <a:ext cx="2698750" cy="1017587"/>
            <a:chOff x="1809750" y="2290763"/>
            <a:chExt cx="2698501" cy="101774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88878B0-6F21-495E-9011-823EA8EE76AD}"/>
                </a:ext>
              </a:extLst>
            </p:cNvPr>
            <p:cNvSpPr/>
            <p:nvPr/>
          </p:nvSpPr>
          <p:spPr>
            <a:xfrm>
              <a:off x="2111347" y="2419370"/>
              <a:ext cx="2157213" cy="719250"/>
            </a:xfrm>
            <a:custGeom>
              <a:avLst/>
              <a:gdLst>
                <a:gd name="connsiteX0" fmla="*/ 2157412 w 2157412"/>
                <a:gd name="connsiteY0" fmla="*/ 0 h 719137"/>
                <a:gd name="connsiteX1" fmla="*/ 723900 w 2157412"/>
                <a:gd name="connsiteY1" fmla="*/ 0 h 719137"/>
                <a:gd name="connsiteX2" fmla="*/ 0 w 2157412"/>
                <a:gd name="connsiteY2" fmla="*/ 719137 h 719137"/>
                <a:gd name="connsiteX3" fmla="*/ 2157412 w 2157412"/>
                <a:gd name="connsiteY3" fmla="*/ 719137 h 719137"/>
                <a:gd name="connsiteX4" fmla="*/ 2157412 w 2157412"/>
                <a:gd name="connsiteY4" fmla="*/ 0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7412" h="719137">
                  <a:moveTo>
                    <a:pt x="2157412" y="0"/>
                  </a:moveTo>
                  <a:lnTo>
                    <a:pt x="723900" y="0"/>
                  </a:lnTo>
                  <a:lnTo>
                    <a:pt x="0" y="719137"/>
                  </a:lnTo>
                  <a:lnTo>
                    <a:pt x="2157412" y="719137"/>
                  </a:lnTo>
                  <a:cubicBezTo>
                    <a:pt x="2155825" y="479425"/>
                    <a:pt x="2154237" y="239712"/>
                    <a:pt x="2157412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675D4E-47CC-4D76-BFB9-28C7FD298B9C}"/>
                </a:ext>
              </a:extLst>
            </p:cNvPr>
            <p:cNvSpPr txBox="1"/>
            <p:nvPr/>
          </p:nvSpPr>
          <p:spPr>
            <a:xfrm rot="10800000">
              <a:off x="1824036" y="3062409"/>
              <a:ext cx="255564" cy="246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I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5F27685-FA51-453E-AF69-B97B5EC92483}"/>
                </a:ext>
              </a:extLst>
            </p:cNvPr>
            <p:cNvSpPr txBox="1"/>
            <p:nvPr/>
          </p:nvSpPr>
          <p:spPr>
            <a:xfrm rot="10800000">
              <a:off x="4246337" y="3062409"/>
              <a:ext cx="269850" cy="246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J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6507D3-6D30-413F-A18B-FFC04B5BB301}"/>
                </a:ext>
              </a:extLst>
            </p:cNvPr>
            <p:cNvSpPr txBox="1"/>
            <p:nvPr/>
          </p:nvSpPr>
          <p:spPr>
            <a:xfrm rot="10800000">
              <a:off x="4244750" y="2290763"/>
              <a:ext cx="263501" cy="246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5E58EC-FC6B-4281-B29D-B75D25C05FD9}"/>
                </a:ext>
              </a:extLst>
            </p:cNvPr>
            <p:cNvSpPr txBox="1"/>
            <p:nvPr/>
          </p:nvSpPr>
          <p:spPr>
            <a:xfrm rot="10800000">
              <a:off x="2560568" y="2290763"/>
              <a:ext cx="255564" cy="246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L</a:t>
              </a:r>
            </a:p>
          </p:txBody>
        </p:sp>
      </p:grpSp>
      <p:grpSp>
        <p:nvGrpSpPr>
          <p:cNvPr id="67589" name="Group 46">
            <a:extLst>
              <a:ext uri="{FF2B5EF4-FFF2-40B4-BE49-F238E27FC236}">
                <a16:creationId xmlns:a16="http://schemas.microsoft.com/office/drawing/2014/main" id="{6F6DBD1D-0F6B-41F8-991B-8E71366EF036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2566988"/>
            <a:ext cx="1938338" cy="1938337"/>
            <a:chOff x="6838950" y="2566988"/>
            <a:chExt cx="1938338" cy="1938338"/>
          </a:xfrm>
        </p:grpSpPr>
        <p:grpSp>
          <p:nvGrpSpPr>
            <p:cNvPr id="67618" name="Group 26">
              <a:extLst>
                <a:ext uri="{FF2B5EF4-FFF2-40B4-BE49-F238E27FC236}">
                  <a16:creationId xmlns:a16="http://schemas.microsoft.com/office/drawing/2014/main" id="{18245547-DB7D-48F3-892B-58ED12734B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8950" y="2566988"/>
              <a:ext cx="1938338" cy="1938338"/>
              <a:chOff x="5076825" y="2438400"/>
              <a:chExt cx="1938338" cy="193833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524AD0C-1E09-49F6-B636-539BA0B7522F}"/>
                  </a:ext>
                </a:extLst>
              </p:cNvPr>
              <p:cNvSpPr/>
              <p:nvPr/>
            </p:nvSpPr>
            <p:spPr>
              <a:xfrm>
                <a:off x="5295900" y="2714625"/>
                <a:ext cx="1414463" cy="141446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D38EFA4-C689-4EF8-8D61-A6085277F976}"/>
                  </a:ext>
                </a:extLst>
              </p:cNvPr>
              <p:cNvCxnSpPr/>
              <p:nvPr/>
            </p:nvCxnSpPr>
            <p:spPr>
              <a:xfrm flipV="1">
                <a:off x="6005513" y="2438400"/>
                <a:ext cx="4762" cy="19383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2EE4B21-AD76-4A66-88BF-E50FD65ED842}"/>
                  </a:ext>
                </a:extLst>
              </p:cNvPr>
              <p:cNvCxnSpPr/>
              <p:nvPr/>
            </p:nvCxnSpPr>
            <p:spPr>
              <a:xfrm rot="5400000" flipV="1">
                <a:off x="6043612" y="2457451"/>
                <a:ext cx="4763" cy="19383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ECD3B03-F076-4177-95EB-97151468F192}"/>
                  </a:ext>
                </a:extLst>
              </p:cNvPr>
              <p:cNvCxnSpPr>
                <a:endCxn id="23" idx="3"/>
              </p:cNvCxnSpPr>
              <p:nvPr/>
            </p:nvCxnSpPr>
            <p:spPr>
              <a:xfrm flipV="1">
                <a:off x="6005513" y="2921000"/>
                <a:ext cx="473075" cy="5032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35F8A1B-C383-472C-9F68-E6792906D3BA}"/>
                  </a:ext>
                </a:extLst>
              </p:cNvPr>
              <p:cNvSpPr/>
              <p:nvPr/>
            </p:nvSpPr>
            <p:spPr>
              <a:xfrm>
                <a:off x="6472238" y="2881312"/>
                <a:ext cx="46037" cy="460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A6DC2F-195B-43B7-9EC1-D36682231738}"/>
                  </a:ext>
                </a:extLst>
              </p:cNvPr>
              <p:cNvSpPr txBox="1"/>
              <p:nvPr/>
            </p:nvSpPr>
            <p:spPr>
              <a:xfrm>
                <a:off x="6472238" y="2747962"/>
                <a:ext cx="522287" cy="2460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dirty="0">
                    <a:solidFill>
                      <a:prstClr val="black"/>
                    </a:solidFill>
                    <a:cs typeface="+mn-cs"/>
                  </a:rPr>
                  <a:t>P(</a:t>
                </a:r>
                <a:r>
                  <a:rPr lang="en-GB" sz="1000" dirty="0" err="1">
                    <a:solidFill>
                      <a:prstClr val="black"/>
                    </a:solidFill>
                    <a:cs typeface="+mn-cs"/>
                  </a:rPr>
                  <a:t>x,y</a:t>
                </a:r>
                <a:r>
                  <a:rPr lang="en-GB" sz="1000" dirty="0">
                    <a:solidFill>
                      <a:prstClr val="black"/>
                    </a:solidFill>
                    <a:cs typeface="+mn-cs"/>
                  </a:rPr>
                  <a:t>)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B8159D-C122-4E49-B4F3-9130CF28BB51}"/>
                </a:ext>
              </a:extLst>
            </p:cNvPr>
            <p:cNvSpPr txBox="1"/>
            <p:nvPr/>
          </p:nvSpPr>
          <p:spPr>
            <a:xfrm>
              <a:off x="7553325" y="3438525"/>
              <a:ext cx="3063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cs typeface="+mn-cs"/>
                </a:rPr>
                <a:t>o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A5DE92-9271-469E-BD9B-25449E865248}"/>
                </a:ext>
              </a:extLst>
            </p:cNvPr>
            <p:cNvSpPr txBox="1"/>
            <p:nvPr/>
          </p:nvSpPr>
          <p:spPr>
            <a:xfrm>
              <a:off x="7791450" y="3009900"/>
              <a:ext cx="29527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</a:rPr>
                <a:t>r</a:t>
              </a:r>
            </a:p>
          </p:txBody>
        </p:sp>
      </p:grpSp>
      <p:grpSp>
        <p:nvGrpSpPr>
          <p:cNvPr id="67590" name="Group 51">
            <a:extLst>
              <a:ext uri="{FF2B5EF4-FFF2-40B4-BE49-F238E27FC236}">
                <a16:creationId xmlns:a16="http://schemas.microsoft.com/office/drawing/2014/main" id="{698AC6AA-056D-43A0-9DE2-3A8960DDF24C}"/>
              </a:ext>
            </a:extLst>
          </p:cNvPr>
          <p:cNvGrpSpPr>
            <a:grpSpLocks/>
          </p:cNvGrpSpPr>
          <p:nvPr/>
        </p:nvGrpSpPr>
        <p:grpSpPr bwMode="auto">
          <a:xfrm>
            <a:off x="6665913" y="176213"/>
            <a:ext cx="2279650" cy="2179637"/>
            <a:chOff x="6665803" y="176213"/>
            <a:chExt cx="2279680" cy="2179796"/>
          </a:xfrm>
        </p:grpSpPr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8F1A9E14-4CE3-4224-8BF0-F4E67EA71CF0}"/>
                </a:ext>
              </a:extLst>
            </p:cNvPr>
            <p:cNvGrpSpPr/>
            <p:nvPr/>
          </p:nvGrpSpPr>
          <p:grpSpPr>
            <a:xfrm>
              <a:off x="6921910" y="373626"/>
              <a:ext cx="1725561" cy="1873046"/>
              <a:chOff x="4886633" y="1524000"/>
              <a:chExt cx="1725561" cy="1873046"/>
            </a:xfrm>
            <a:noFill/>
          </p:grpSpPr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D8D47E54-78B5-4208-9798-87F901166640}"/>
                  </a:ext>
                </a:extLst>
              </p:cNvPr>
              <p:cNvSpPr/>
              <p:nvPr/>
            </p:nvSpPr>
            <p:spPr>
              <a:xfrm>
                <a:off x="4886633" y="1524000"/>
                <a:ext cx="1725561" cy="1238865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04E94D-F0B8-4062-8E64-D05DFC376DB7}"/>
                  </a:ext>
                </a:extLst>
              </p:cNvPr>
              <p:cNvSpPr/>
              <p:nvPr/>
            </p:nvSpPr>
            <p:spPr>
              <a:xfrm>
                <a:off x="4889398" y="2762865"/>
                <a:ext cx="1722795" cy="6341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C12E410-0BFA-49E4-9BCF-04F67EF763AE}"/>
                </a:ext>
              </a:extLst>
            </p:cNvPr>
            <p:cNvSpPr txBox="1"/>
            <p:nvPr/>
          </p:nvSpPr>
          <p:spPr>
            <a:xfrm>
              <a:off x="6665803" y="2109929"/>
              <a:ext cx="298454" cy="246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8C968AE-4AD4-4496-A29A-8125C3A9FD98}"/>
                </a:ext>
              </a:extLst>
            </p:cNvPr>
            <p:cNvSpPr txBox="1"/>
            <p:nvPr/>
          </p:nvSpPr>
          <p:spPr>
            <a:xfrm>
              <a:off x="6676915" y="176213"/>
              <a:ext cx="287342" cy="246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2131FAB-E042-4B95-B981-9BA0C486B944}"/>
                </a:ext>
              </a:extLst>
            </p:cNvPr>
            <p:cNvSpPr txBox="1"/>
            <p:nvPr/>
          </p:nvSpPr>
          <p:spPr>
            <a:xfrm>
              <a:off x="8658141" y="1452656"/>
              <a:ext cx="287342" cy="246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O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177755-2BED-4153-BFD0-BE4D4BCACFB2}"/>
                </a:ext>
              </a:extLst>
            </p:cNvPr>
            <p:cNvSpPr txBox="1"/>
            <p:nvPr/>
          </p:nvSpPr>
          <p:spPr>
            <a:xfrm>
              <a:off x="8658141" y="2109929"/>
              <a:ext cx="252416" cy="246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P</a:t>
              </a:r>
            </a:p>
          </p:txBody>
        </p:sp>
      </p:grpSp>
      <p:grpSp>
        <p:nvGrpSpPr>
          <p:cNvPr id="67591" name="Group 66">
            <a:extLst>
              <a:ext uri="{FF2B5EF4-FFF2-40B4-BE49-F238E27FC236}">
                <a16:creationId xmlns:a16="http://schemas.microsoft.com/office/drawing/2014/main" id="{D921CBA2-D191-448A-BC58-4B6D919B8353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4038600"/>
            <a:ext cx="1855788" cy="1827213"/>
            <a:chOff x="2466975" y="4038600"/>
            <a:chExt cx="1855491" cy="1827371"/>
          </a:xfrm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0B443D33-7F25-492D-AAFA-D65DA303ACF7}"/>
                </a:ext>
              </a:extLst>
            </p:cNvPr>
            <p:cNvSpPr/>
            <p:nvPr/>
          </p:nvSpPr>
          <p:spPr>
            <a:xfrm rot="10800000">
              <a:off x="2714585" y="4238642"/>
              <a:ext cx="1390427" cy="133361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351EEA5-BDCD-47DD-B414-787BB4B8113C}"/>
                </a:ext>
              </a:extLst>
            </p:cNvPr>
            <p:cNvSpPr txBox="1"/>
            <p:nvPr/>
          </p:nvSpPr>
          <p:spPr>
            <a:xfrm>
              <a:off x="2466975" y="4038600"/>
              <a:ext cx="296815" cy="2460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Q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6783BA9-C979-4FBB-B436-0E9F5A2D02F9}"/>
                </a:ext>
              </a:extLst>
            </p:cNvPr>
            <p:cNvSpPr txBox="1"/>
            <p:nvPr/>
          </p:nvSpPr>
          <p:spPr>
            <a:xfrm>
              <a:off x="4057395" y="4038600"/>
              <a:ext cx="265071" cy="2460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C4ADD94-A2E8-47F8-94FC-EC2B1C8E7084}"/>
                </a:ext>
              </a:extLst>
            </p:cNvPr>
            <p:cNvSpPr txBox="1"/>
            <p:nvPr/>
          </p:nvSpPr>
          <p:spPr>
            <a:xfrm>
              <a:off x="3285994" y="5619887"/>
              <a:ext cx="273006" cy="2460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S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88B998F-E468-4C45-BDF3-5BDA46017A3D}"/>
                </a:ext>
              </a:extLst>
            </p:cNvPr>
            <p:cNvCxnSpPr>
              <a:stCxn id="55" idx="0"/>
              <a:endCxn id="55" idx="3"/>
            </p:cNvCxnSpPr>
            <p:nvPr/>
          </p:nvCxnSpPr>
          <p:spPr>
            <a:xfrm flipV="1">
              <a:off x="3409799" y="4238642"/>
              <a:ext cx="0" cy="133361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0B7405-AED9-488D-AD24-6634457BF699}"/>
                </a:ext>
              </a:extLst>
            </p:cNvPr>
            <p:cNvSpPr txBox="1"/>
            <p:nvPr/>
          </p:nvSpPr>
          <p:spPr>
            <a:xfrm>
              <a:off x="3352658" y="4638727"/>
              <a:ext cx="271420" cy="2460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T</a:t>
              </a:r>
            </a:p>
          </p:txBody>
        </p:sp>
      </p:grpSp>
      <p:grpSp>
        <p:nvGrpSpPr>
          <p:cNvPr id="67592" name="Group 67">
            <a:extLst>
              <a:ext uri="{FF2B5EF4-FFF2-40B4-BE49-F238E27FC236}">
                <a16:creationId xmlns:a16="http://schemas.microsoft.com/office/drawing/2014/main" id="{F4001AF2-8690-43B4-82C3-B145AF2698E1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4295775"/>
            <a:ext cx="2082800" cy="1265238"/>
            <a:chOff x="200025" y="4295775"/>
            <a:chExt cx="2082582" cy="126539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34A1C8C-A9ED-4996-A849-673024AFE692}"/>
                </a:ext>
              </a:extLst>
            </p:cNvPr>
            <p:cNvSpPr/>
            <p:nvPr/>
          </p:nvSpPr>
          <p:spPr>
            <a:xfrm>
              <a:off x="361933" y="4514877"/>
              <a:ext cx="1761941" cy="8192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3D541B0-66C3-4D80-98CD-7E5ED8EFB231}"/>
                </a:ext>
              </a:extLst>
            </p:cNvPr>
            <p:cNvSpPr txBox="1"/>
            <p:nvPr/>
          </p:nvSpPr>
          <p:spPr>
            <a:xfrm>
              <a:off x="200025" y="4295775"/>
              <a:ext cx="279371" cy="246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U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A020B63-5F1C-4562-A5C6-45A01C3CC045}"/>
                </a:ext>
              </a:extLst>
            </p:cNvPr>
            <p:cNvSpPr txBox="1"/>
            <p:nvPr/>
          </p:nvSpPr>
          <p:spPr>
            <a:xfrm>
              <a:off x="2014348" y="4295775"/>
              <a:ext cx="268259" cy="246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V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41DEFB-C7D9-4950-8474-4E8DB9164240}"/>
                </a:ext>
              </a:extLst>
            </p:cNvPr>
            <p:cNvSpPr txBox="1"/>
            <p:nvPr/>
          </p:nvSpPr>
          <p:spPr>
            <a:xfrm>
              <a:off x="200025" y="5315077"/>
              <a:ext cx="317467" cy="246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W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1B43E73-630D-4073-9874-9C7AE962A012}"/>
                </a:ext>
              </a:extLst>
            </p:cNvPr>
            <p:cNvSpPr txBox="1"/>
            <p:nvPr/>
          </p:nvSpPr>
          <p:spPr>
            <a:xfrm>
              <a:off x="2009586" y="5315077"/>
              <a:ext cx="273021" cy="246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prstClr val="black"/>
                  </a:solidFill>
                  <a:cs typeface="+mn-cs"/>
                </a:rPr>
                <a:t>Z</a:t>
              </a:r>
            </a:p>
          </p:txBody>
        </p:sp>
      </p:grpSp>
      <p:grpSp>
        <p:nvGrpSpPr>
          <p:cNvPr id="67593" name="Group 68">
            <a:extLst>
              <a:ext uri="{FF2B5EF4-FFF2-40B4-BE49-F238E27FC236}">
                <a16:creationId xmlns:a16="http://schemas.microsoft.com/office/drawing/2014/main" id="{44CF7A38-EC49-42C0-B63A-F658D85DE9E5}"/>
              </a:ext>
            </a:extLst>
          </p:cNvPr>
          <p:cNvGrpSpPr>
            <a:grpSpLocks/>
          </p:cNvGrpSpPr>
          <p:nvPr/>
        </p:nvGrpSpPr>
        <p:grpSpPr bwMode="auto">
          <a:xfrm rot="7477175">
            <a:off x="5345113" y="2708275"/>
            <a:ext cx="984250" cy="1403350"/>
            <a:chOff x="4243453" y="3504508"/>
            <a:chExt cx="1573634" cy="2000405"/>
          </a:xfrm>
        </p:grpSpPr>
        <p:grpSp>
          <p:nvGrpSpPr>
            <p:cNvPr id="67597" name="Group 29">
              <a:extLst>
                <a:ext uri="{FF2B5EF4-FFF2-40B4-BE49-F238E27FC236}">
                  <a16:creationId xmlns:a16="http://schemas.microsoft.com/office/drawing/2014/main" id="{B0CAB3BF-8F5D-4AB3-AF71-C17E3B495BF8}"/>
                </a:ext>
              </a:extLst>
            </p:cNvPr>
            <p:cNvGrpSpPr>
              <a:grpSpLocks/>
            </p:cNvGrpSpPr>
            <p:nvPr/>
          </p:nvGrpSpPr>
          <p:grpSpPr bwMode="auto">
            <a:xfrm rot="3301793">
              <a:off x="4333875" y="4021701"/>
              <a:ext cx="1727559" cy="1238865"/>
              <a:chOff x="4333875" y="4021701"/>
              <a:chExt cx="1727559" cy="1238865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9C40A020-4A47-43D9-BD8A-A10EBC391E1F}"/>
                  </a:ext>
                </a:extLst>
              </p:cNvPr>
              <p:cNvSpPr/>
              <p:nvPr/>
            </p:nvSpPr>
            <p:spPr>
              <a:xfrm>
                <a:off x="4360133" y="4034713"/>
                <a:ext cx="1715279" cy="1238603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3E4683B-1F78-47DE-ABF0-DA872BC9201F}"/>
                  </a:ext>
                </a:extLst>
              </p:cNvPr>
              <p:cNvSpPr/>
              <p:nvPr/>
            </p:nvSpPr>
            <p:spPr>
              <a:xfrm>
                <a:off x="4345601" y="5186479"/>
                <a:ext cx="104093" cy="1091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CB9C36A-105B-4CFF-8D92-5711534FC22C}"/>
                </a:ext>
              </a:extLst>
            </p:cNvPr>
            <p:cNvSpPr txBox="1"/>
            <p:nvPr/>
          </p:nvSpPr>
          <p:spPr>
            <a:xfrm rot="14122825">
              <a:off x="4271844" y="3501447"/>
              <a:ext cx="391481" cy="4416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  <a:cs typeface="+mn-cs"/>
                </a:rPr>
                <a:t>A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ADD05D8-BEC2-4D0A-922E-3DA1EDB64B96}"/>
                </a:ext>
              </a:extLst>
            </p:cNvPr>
            <p:cNvSpPr txBox="1"/>
            <p:nvPr/>
          </p:nvSpPr>
          <p:spPr>
            <a:xfrm rot="14122825">
              <a:off x="5314286" y="4454047"/>
              <a:ext cx="380167" cy="4416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/>
                  <a:cs typeface="+mn-cs"/>
                </a:rPr>
                <a:t>C</a:t>
              </a:r>
            </a:p>
          </p:txBody>
        </p:sp>
      </p:grpSp>
      <p:sp>
        <p:nvSpPr>
          <p:cNvPr id="67" name="Cube 66">
            <a:extLst>
              <a:ext uri="{FF2B5EF4-FFF2-40B4-BE49-F238E27FC236}">
                <a16:creationId xmlns:a16="http://schemas.microsoft.com/office/drawing/2014/main" id="{F9F163E2-D268-4501-96E8-9D1EFA14D07D}"/>
              </a:ext>
            </a:extLst>
          </p:cNvPr>
          <p:cNvSpPr/>
          <p:nvPr/>
        </p:nvSpPr>
        <p:spPr>
          <a:xfrm>
            <a:off x="4262438" y="471488"/>
            <a:ext cx="1857375" cy="1755775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EE1923B5-CD2B-4FBA-B4CE-0F90DABC0015}"/>
              </a:ext>
            </a:extLst>
          </p:cNvPr>
          <p:cNvSpPr/>
          <p:nvPr/>
        </p:nvSpPr>
        <p:spPr>
          <a:xfrm>
            <a:off x="4291013" y="471488"/>
            <a:ext cx="1814512" cy="1741487"/>
          </a:xfrm>
          <a:custGeom>
            <a:avLst/>
            <a:gdLst>
              <a:gd name="connsiteX0" fmla="*/ 0 w 1814051"/>
              <a:gd name="connsiteY0" fmla="*/ 1740310 h 1740310"/>
              <a:gd name="connsiteX1" fmla="*/ 1799303 w 1814051"/>
              <a:gd name="connsiteY1" fmla="*/ 0 h 1740310"/>
              <a:gd name="connsiteX2" fmla="*/ 1814051 w 1814051"/>
              <a:gd name="connsiteY2" fmla="*/ 1327355 h 1740310"/>
              <a:gd name="connsiteX3" fmla="*/ 0 w 1814051"/>
              <a:gd name="connsiteY3" fmla="*/ 1740310 h 174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051" h="1740310">
                <a:moveTo>
                  <a:pt x="0" y="1740310"/>
                </a:moveTo>
                <a:lnTo>
                  <a:pt x="1799303" y="0"/>
                </a:lnTo>
                <a:lnTo>
                  <a:pt x="1814051" y="1327355"/>
                </a:lnTo>
                <a:lnTo>
                  <a:pt x="0" y="174031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D7CD4F6-5C78-4FF7-BBCC-502615975AF0}"/>
              </a:ext>
            </a:extLst>
          </p:cNvPr>
          <p:cNvSpPr/>
          <p:nvPr/>
        </p:nvSpPr>
        <p:spPr>
          <a:xfrm rot="-420000">
            <a:off x="5913438" y="1608138"/>
            <a:ext cx="192087" cy="2063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FEC7DA-F559-480A-9285-0CA9302304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2FC2825-30B8-439A-A2CE-5F67A528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0B704131-5A83-4CED-8E40-4013C20F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chemeClr val="bg1"/>
              </a:solidFill>
            </a:endParaRPr>
          </a:p>
          <a:p>
            <a:pPr algn="ctr" eaLnBrk="1" hangingPunct="1"/>
            <a:r>
              <a:rPr lang="en-GB" altLang="en-US" sz="4000"/>
              <a:t>Now try N5 TJ</a:t>
            </a:r>
          </a:p>
          <a:p>
            <a:pPr algn="ctr" eaLnBrk="1" hangingPunct="1"/>
            <a:r>
              <a:rPr lang="en-GB" altLang="en-US" sz="4000"/>
              <a:t>Ex5.1 </a:t>
            </a:r>
          </a:p>
          <a:p>
            <a:pPr algn="ctr" eaLnBrk="1" hangingPunct="1"/>
            <a:r>
              <a:rPr lang="en-GB" altLang="en-US" sz="4000"/>
              <a:t>Ch5 (page 44)</a:t>
            </a: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F40A93D1-6537-4885-904E-B36D5693A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8614" name="Picture 4" descr="ag00463_">
            <a:extLst>
              <a:ext uri="{FF2B5EF4-FFF2-40B4-BE49-F238E27FC236}">
                <a16:creationId xmlns:a16="http://schemas.microsoft.com/office/drawing/2014/main" id="{D70C5C3D-DC37-4D30-870A-FCEC9A9DE0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5">
            <a:extLst>
              <a:ext uri="{FF2B5EF4-FFF2-40B4-BE49-F238E27FC236}">
                <a16:creationId xmlns:a16="http://schemas.microsoft.com/office/drawing/2014/main" id="{B596826F-0C25-4B47-97A1-FB01BEB06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Revision of Pythagoras Theorem</a:t>
            </a:r>
          </a:p>
        </p:txBody>
      </p:sp>
      <p:pic>
        <p:nvPicPr>
          <p:cNvPr id="68616" name="Picture 6" descr="scottishflag">
            <a:extLst>
              <a:ext uri="{FF2B5EF4-FFF2-40B4-BE49-F238E27FC236}">
                <a16:creationId xmlns:a16="http://schemas.microsoft.com/office/drawing/2014/main" id="{1D4AD683-2C0C-48E2-A2AE-7840FBE47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7" descr="Office Objects 0572">
            <a:extLst>
              <a:ext uri="{FF2B5EF4-FFF2-40B4-BE49-F238E27FC236}">
                <a16:creationId xmlns:a16="http://schemas.microsoft.com/office/drawing/2014/main" id="{0E1BE2E9-108D-4819-BAC6-601A3DB68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8" name="Text Box 8">
            <a:extLst>
              <a:ext uri="{FF2B5EF4-FFF2-40B4-BE49-F238E27FC236}">
                <a16:creationId xmlns:a16="http://schemas.microsoft.com/office/drawing/2014/main" id="{934DFD58-D074-40AA-84DF-0645FC531F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68619" name="TextBox 10">
            <a:extLst>
              <a:ext uri="{FF2B5EF4-FFF2-40B4-BE49-F238E27FC236}">
                <a16:creationId xmlns:a16="http://schemas.microsoft.com/office/drawing/2014/main" id="{CF9171A3-55B3-4C6A-BEC0-922220C0B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7C9BA0D7-50A5-40FD-BCC0-5E0C27F9EA2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AEA5F-39D5-4C05-AE00-245C8CB00CE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11A647EB-C09F-4249-A18E-3CAF69909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DA53C05-A9ED-4E01-B387-021DB1F92B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54340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7174" name="Picture 3" descr="scottishflag">
            <a:extLst>
              <a:ext uri="{FF2B5EF4-FFF2-40B4-BE49-F238E27FC236}">
                <a16:creationId xmlns:a16="http://schemas.microsoft.com/office/drawing/2014/main" id="{3A2829CB-BC1B-4D65-A383-636619BC1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4">
            <a:extLst>
              <a:ext uri="{FF2B5EF4-FFF2-40B4-BE49-F238E27FC236}">
                <a16:creationId xmlns:a16="http://schemas.microsoft.com/office/drawing/2014/main" id="{F2FEE435-163B-4FBA-9EA8-C2071BFBEA3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7170" name="Object 8">
            <a:extLst>
              <a:ext uri="{FF2B5EF4-FFF2-40B4-BE49-F238E27FC236}">
                <a16:creationId xmlns:a16="http://schemas.microsoft.com/office/drawing/2014/main" id="{D4399493-F9AD-4E92-AED6-19AF49453D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820863"/>
          <a:ext cx="7621588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62440" imgH="2781000" progId="Equation.DSMT4">
                  <p:embed/>
                </p:oleObj>
              </mc:Choice>
              <mc:Fallback>
                <p:oleObj name="Equation" r:id="rId3" imgW="4762440" imgH="278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0863"/>
                        <a:ext cx="7621588" cy="445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17" descr="Office Objects 0572">
            <a:extLst>
              <a:ext uri="{FF2B5EF4-FFF2-40B4-BE49-F238E27FC236}">
                <a16:creationId xmlns:a16="http://schemas.microsoft.com/office/drawing/2014/main" id="{AA9EDDB5-2BC5-4860-9519-B66ECC989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8">
            <a:extLst>
              <a:ext uri="{FF2B5EF4-FFF2-40B4-BE49-F238E27FC236}">
                <a16:creationId xmlns:a16="http://schemas.microsoft.com/office/drawing/2014/main" id="{62759019-68E1-4B46-BA69-08C5249FE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id="{56354D8B-B1EB-4049-BCCA-FA714563A6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125415-79A8-4B55-B190-5D1FE0DA72A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F028CCBD-6D6E-41E5-9F17-0A0B9C61D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6D2EC5EC-E680-453C-B0F8-49D2413B9A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374650"/>
            <a:ext cx="5256213" cy="1085850"/>
          </a:xfrm>
        </p:spPr>
        <p:txBody>
          <a:bodyPr/>
          <a:lstStyle/>
          <a:p>
            <a:pPr algn="ctr" eaLnBrk="1" hangingPunct="1">
              <a:defRPr/>
            </a:pPr>
            <a:br>
              <a:rPr lang="en-GB" sz="3600" dirty="0">
                <a:solidFill>
                  <a:srgbClr val="FFFF00"/>
                </a:solidFill>
                <a:latin typeface="Comic Sans MS" pitchFamily="66" charset="0"/>
              </a:rPr>
            </a:br>
            <a:br>
              <a:rPr lang="en-GB" sz="3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Converse of Pythagoras Theorem</a:t>
            </a:r>
          </a:p>
        </p:txBody>
      </p:sp>
      <p:pic>
        <p:nvPicPr>
          <p:cNvPr id="69637" name="Picture 3" descr="scottishflag">
            <a:extLst>
              <a:ext uri="{FF2B5EF4-FFF2-40B4-BE49-F238E27FC236}">
                <a16:creationId xmlns:a16="http://schemas.microsoft.com/office/drawing/2014/main" id="{3A44080E-2A37-4193-BB31-0B2522231C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4">
            <a:extLst>
              <a:ext uri="{FF2B5EF4-FFF2-40B4-BE49-F238E27FC236}">
                <a16:creationId xmlns:a16="http://schemas.microsoft.com/office/drawing/2014/main" id="{B4C1FB6E-D254-4E07-98BA-1D3E915F400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69639" name="Picture 5" descr="Office Objects 0572">
            <a:extLst>
              <a:ext uri="{FF2B5EF4-FFF2-40B4-BE49-F238E27FC236}">
                <a16:creationId xmlns:a16="http://schemas.microsoft.com/office/drawing/2014/main" id="{D3426DED-20FC-48BD-A84E-798EC2BC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Rectangle 6">
            <a:extLst>
              <a:ext uri="{FF2B5EF4-FFF2-40B4-BE49-F238E27FC236}">
                <a16:creationId xmlns:a16="http://schemas.microsoft.com/office/drawing/2014/main" id="{5B08C374-153F-43C9-9C4C-56752E85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21863" name="Rectangle 7">
            <a:extLst>
              <a:ext uri="{FF2B5EF4-FFF2-40B4-BE49-F238E27FC236}">
                <a16:creationId xmlns:a16="http://schemas.microsoft.com/office/drawing/2014/main" id="{E719BA3A-F8BF-4030-975A-296631D86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41CD682C-0C6D-4CE9-9BDA-434589A8A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Apply the converse of Pythagoras Theorem to prove a triangle is </a:t>
            </a:r>
          </a:p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right-angled.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9643" name="Line 9">
            <a:extLst>
              <a:ext uri="{FF2B5EF4-FFF2-40B4-BE49-F238E27FC236}">
                <a16:creationId xmlns:a16="http://schemas.microsoft.com/office/drawing/2014/main" id="{BD9ED232-BAC2-4567-8514-4E6A131B5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6" name="Rectangle 10">
            <a:extLst>
              <a:ext uri="{FF2B5EF4-FFF2-40B4-BE49-F238E27FC236}">
                <a16:creationId xmlns:a16="http://schemas.microsoft.com/office/drawing/2014/main" id="{AF0A35E7-2441-4770-83DD-9F85F0A32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975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FF00"/>
                </a:solidFill>
              </a:rPr>
              <a:t>1.	We are learning the converse of Pythagoras  Theorem to prove a triangle is right-angled.</a:t>
            </a:r>
          </a:p>
        </p:txBody>
      </p:sp>
      <p:sp>
        <p:nvSpPr>
          <p:cNvPr id="69645" name="TextBox 12">
            <a:extLst>
              <a:ext uri="{FF2B5EF4-FFF2-40B4-BE49-F238E27FC236}">
                <a16:creationId xmlns:a16="http://schemas.microsoft.com/office/drawing/2014/main" id="{87E59959-0A58-41A1-8DF2-4688E1B6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  <p:bldP spid="121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>
            <a:extLst>
              <a:ext uri="{FF2B5EF4-FFF2-40B4-BE49-F238E27FC236}">
                <a16:creationId xmlns:a16="http://schemas.microsoft.com/office/drawing/2014/main" id="{7EA7AA86-88CA-45F2-BD90-D482CF0A3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800600"/>
            <a:ext cx="6856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2.	Right-angle is directly opposite C.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8C36338-12EF-42DD-87FA-2E027BFCD8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E801D3-EB44-49FE-9606-A99B7B45631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58E3D7A-2807-48EC-965E-5880FD84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22F42344-D2DA-442E-8EE4-241EF08A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09550"/>
            <a:ext cx="52562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Converse of Pythagoras Theorem</a:t>
            </a:r>
          </a:p>
        </p:txBody>
      </p:sp>
      <p:pic>
        <p:nvPicPr>
          <p:cNvPr id="8199" name="Picture 6" descr="scottishflag">
            <a:extLst>
              <a:ext uri="{FF2B5EF4-FFF2-40B4-BE49-F238E27FC236}">
                <a16:creationId xmlns:a16="http://schemas.microsoft.com/office/drawing/2014/main" id="{41B2E58B-D764-42FF-A1A8-02ED3621E5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 descr="Office Objects 0572">
            <a:extLst>
              <a:ext uri="{FF2B5EF4-FFF2-40B4-BE49-F238E27FC236}">
                <a16:creationId xmlns:a16="http://schemas.microsoft.com/office/drawing/2014/main" id="{5D097EC5-D9A7-46DA-ACF4-2A304D84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8">
            <a:extLst>
              <a:ext uri="{FF2B5EF4-FFF2-40B4-BE49-F238E27FC236}">
                <a16:creationId xmlns:a16="http://schemas.microsoft.com/office/drawing/2014/main" id="{C7D7CF86-CEAE-44D4-BDAE-F8ACE969747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74CE135D-03D6-4636-8845-EDB61801EC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7163" y="3086100"/>
          <a:ext cx="2470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203040" progId="Equation.DSMT4">
                  <p:embed/>
                </p:oleObj>
              </mc:Choice>
              <mc:Fallback>
                <p:oleObj name="Equation" r:id="rId4" imgW="7491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3086100"/>
                        <a:ext cx="2470150" cy="660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AutoShape 15">
            <a:extLst>
              <a:ext uri="{FF2B5EF4-FFF2-40B4-BE49-F238E27FC236}">
                <a16:creationId xmlns:a16="http://schemas.microsoft.com/office/drawing/2014/main" id="{2899A0EA-B0CF-4A3C-B3DD-65FB970251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5138" y="1993900"/>
            <a:ext cx="1498600" cy="1549400"/>
          </a:xfrm>
          <a:prstGeom prst="rtTriangle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Text Box 16">
            <a:extLst>
              <a:ext uri="{FF2B5EF4-FFF2-40B4-BE49-F238E27FC236}">
                <a16:creationId xmlns:a16="http://schemas.microsoft.com/office/drawing/2014/main" id="{B5B98C4A-020A-4256-B8AA-5609059A2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3" y="2562225"/>
            <a:ext cx="398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</a:t>
            </a:r>
          </a:p>
        </p:txBody>
      </p:sp>
      <p:sp>
        <p:nvSpPr>
          <p:cNvPr id="8204" name="Text Box 17">
            <a:extLst>
              <a:ext uri="{FF2B5EF4-FFF2-40B4-BE49-F238E27FC236}">
                <a16:creationId xmlns:a16="http://schemas.microsoft.com/office/drawing/2014/main" id="{A984158C-E47F-4DF8-B869-77655DF2C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363" y="3489325"/>
            <a:ext cx="36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</a:t>
            </a:r>
          </a:p>
        </p:txBody>
      </p:sp>
      <p:sp>
        <p:nvSpPr>
          <p:cNvPr id="8205" name="Text Box 2">
            <a:extLst>
              <a:ext uri="{FF2B5EF4-FFF2-40B4-BE49-F238E27FC236}">
                <a16:creationId xmlns:a16="http://schemas.microsoft.com/office/drawing/2014/main" id="{518FAF24-C3FC-4F13-9361-08ED7525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2489200"/>
            <a:ext cx="569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Converse Theorem states that if</a:t>
            </a:r>
          </a:p>
        </p:txBody>
      </p:sp>
      <p:sp>
        <p:nvSpPr>
          <p:cNvPr id="8206" name="TextBox 18">
            <a:extLst>
              <a:ext uri="{FF2B5EF4-FFF2-40B4-BE49-F238E27FC236}">
                <a16:creationId xmlns:a16="http://schemas.microsoft.com/office/drawing/2014/main" id="{482EC054-7B06-4FD0-A703-BD35ABEA8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A9089C5-535F-4A7A-8438-6F346273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4127500"/>
            <a:ext cx="7415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1.	Then triangle </a:t>
            </a:r>
            <a:r>
              <a:rPr lang="en-GB" altLang="en-US"/>
              <a:t>MUST</a:t>
            </a:r>
            <a:r>
              <a:rPr lang="en-GB" altLang="en-US">
                <a:solidFill>
                  <a:srgbClr val="FFFF00"/>
                </a:solidFill>
              </a:rPr>
              <a:t> be right-angled. </a:t>
            </a:r>
          </a:p>
        </p:txBody>
      </p:sp>
      <p:sp>
        <p:nvSpPr>
          <p:cNvPr id="8208" name="Text Box 17">
            <a:extLst>
              <a:ext uri="{FF2B5EF4-FFF2-40B4-BE49-F238E27FC236}">
                <a16:creationId xmlns:a16="http://schemas.microsoft.com/office/drawing/2014/main" id="{40C3D576-AF36-473D-985E-B48C24E2D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863" y="2384425"/>
            <a:ext cx="36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346B58-AADC-4C5E-91AC-FCB4A05175A6}"/>
              </a:ext>
            </a:extLst>
          </p:cNvPr>
          <p:cNvSpPr/>
          <p:nvPr/>
        </p:nvSpPr>
        <p:spPr>
          <a:xfrm>
            <a:off x="8064500" y="3302000"/>
            <a:ext cx="254000" cy="241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98A422-9089-4231-B532-0D35D0915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715000"/>
            <a:ext cx="214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Hypotenuse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20791D-54F5-4BA2-B48D-AF4B7D3D9D35}"/>
              </a:ext>
            </a:extLst>
          </p:cNvPr>
          <p:cNvCxnSpPr/>
          <p:nvPr/>
        </p:nvCxnSpPr>
        <p:spPr>
          <a:xfrm rot="5400000">
            <a:off x="7254082" y="5488781"/>
            <a:ext cx="457200" cy="1222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21">
            <a:extLst>
              <a:ext uri="{FF2B5EF4-FFF2-40B4-BE49-F238E27FC236}">
                <a16:creationId xmlns:a16="http://schemas.microsoft.com/office/drawing/2014/main" id="{F6D3AEC2-A48E-4F7A-A783-60EA45EEEC1F}"/>
              </a:ext>
            </a:extLst>
          </p:cNvPr>
          <p:cNvSpPr/>
          <p:nvPr/>
        </p:nvSpPr>
        <p:spPr>
          <a:xfrm>
            <a:off x="0" y="0"/>
            <a:ext cx="5372100" cy="2692400"/>
          </a:xfrm>
          <a:prstGeom prst="cloud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6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Converse</a:t>
            </a:r>
            <a:r>
              <a:rPr lang="en-GB" sz="2600" baseline="30000" dirty="0">
                <a:solidFill>
                  <a:srgbClr val="000000"/>
                </a:solidFill>
                <a:latin typeface="Comic Sans MS" pitchFamily="66" charset="0"/>
              </a:rPr>
              <a:t>1</a:t>
            </a: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– talk</a:t>
            </a:r>
          </a:p>
          <a:p>
            <a:pPr algn="ctr">
              <a:defRPr/>
            </a:pPr>
            <a:endParaRPr lang="en-GB" sz="26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Converse</a:t>
            </a:r>
            <a:r>
              <a:rPr lang="en-GB" sz="2600" baseline="30000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– opposite, </a:t>
            </a:r>
            <a:r>
              <a:rPr lang="en-GB" sz="2600" dirty="0">
                <a:solidFill>
                  <a:srgbClr val="FFFF00"/>
                </a:solidFill>
                <a:latin typeface="Comic Sans MS" pitchFamily="66" charset="0"/>
              </a:rPr>
              <a:t>reverse</a:t>
            </a:r>
          </a:p>
          <a:p>
            <a:pPr algn="ctr">
              <a:defRPr/>
            </a:pPr>
            <a:endParaRPr lang="en-GB" sz="26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sz="2600" baseline="30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7" grpId="0"/>
      <p:bldP spid="2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41879F-B66B-43F7-9F0E-E822EF5D0E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E801D3-EB44-49FE-9606-A99B7B45631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84794BF-9CC1-4956-AD0E-C41B60E2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2702DFBC-C24D-4458-8AAB-EAFAF160C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09550"/>
            <a:ext cx="52562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Converse of Pythagoras Theorem</a:t>
            </a:r>
          </a:p>
        </p:txBody>
      </p:sp>
      <p:pic>
        <p:nvPicPr>
          <p:cNvPr id="9227" name="Picture 6" descr="scottishflag">
            <a:extLst>
              <a:ext uri="{FF2B5EF4-FFF2-40B4-BE49-F238E27FC236}">
                <a16:creationId xmlns:a16="http://schemas.microsoft.com/office/drawing/2014/main" id="{45A5E274-40DE-4ADF-A2C8-A45B7B59B8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7" descr="Office Objects 0572">
            <a:extLst>
              <a:ext uri="{FF2B5EF4-FFF2-40B4-BE49-F238E27FC236}">
                <a16:creationId xmlns:a16="http://schemas.microsoft.com/office/drawing/2014/main" id="{0FDBD5EA-0E31-4297-968C-10641B0B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8">
            <a:extLst>
              <a:ext uri="{FF2B5EF4-FFF2-40B4-BE49-F238E27FC236}">
                <a16:creationId xmlns:a16="http://schemas.microsoft.com/office/drawing/2014/main" id="{19AF0AAB-0CAB-4B47-8F60-B05C7336F32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9230" name="Text Box 2">
            <a:extLst>
              <a:ext uri="{FF2B5EF4-FFF2-40B4-BE49-F238E27FC236}">
                <a16:creationId xmlns:a16="http://schemas.microsoft.com/office/drawing/2014/main" id="{6ECD7F8F-242D-469E-BDFC-B1DB44182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1981200"/>
            <a:ext cx="815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solidFill>
                  <a:srgbClr val="FFFF00"/>
                </a:solidFill>
              </a:rPr>
              <a:t>Problem</a:t>
            </a:r>
            <a:r>
              <a:rPr lang="en-GB" altLang="en-US" sz="2400">
                <a:solidFill>
                  <a:srgbClr val="FFFF00"/>
                </a:solidFill>
              </a:rPr>
              <a:t> : Is this triangle right-angled ? Explain Answer</a:t>
            </a:r>
            <a:endParaRPr lang="en-GB" altLang="en-US" sz="2400" u="sng">
              <a:solidFill>
                <a:srgbClr val="FFFF00"/>
              </a:solidFill>
            </a:endParaRPr>
          </a:p>
        </p:txBody>
      </p:sp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9E31E3BB-15C1-4558-AC9B-AF7E1E243E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7938" y="3394075"/>
          <a:ext cx="1200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3394075"/>
                        <a:ext cx="1200150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AutoShape 15">
            <a:extLst>
              <a:ext uri="{FF2B5EF4-FFF2-40B4-BE49-F238E27FC236}">
                <a16:creationId xmlns:a16="http://schemas.microsoft.com/office/drawing/2014/main" id="{08D56EC6-9732-4060-A4C2-0FE7A31DBC62}"/>
              </a:ext>
            </a:extLst>
          </p:cNvPr>
          <p:cNvSpPr>
            <a:spLocks noChangeArrowheads="1"/>
          </p:cNvSpPr>
          <p:nvPr/>
        </p:nvSpPr>
        <p:spPr bwMode="auto">
          <a:xfrm rot="1403957" flipH="1">
            <a:off x="6472238" y="3098800"/>
            <a:ext cx="1498600" cy="15494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A23685C3-BD22-407C-9B00-EEDA4CA1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3438525"/>
            <a:ext cx="1020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10cm</a:t>
            </a: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D312E3E6-5672-493C-990E-6A298DD66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963" y="4035425"/>
            <a:ext cx="97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6 cm</a:t>
            </a:r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EB869AD6-34A4-48DC-B8E7-1842E086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632325"/>
            <a:ext cx="97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9 cm</a:t>
            </a:r>
          </a:p>
        </p:txBody>
      </p:sp>
      <p:graphicFrame>
        <p:nvGraphicFramePr>
          <p:cNvPr id="22" name="Object 20">
            <a:extLst>
              <a:ext uri="{FF2B5EF4-FFF2-40B4-BE49-F238E27FC236}">
                <a16:creationId xmlns:a16="http://schemas.microsoft.com/office/drawing/2014/main" id="{05C68F27-4149-44DE-94D9-1F73CCF023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4425" y="3394075"/>
          <a:ext cx="1028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03040" progId="Equation.DSMT4">
                  <p:embed/>
                </p:oleObj>
              </mc:Choice>
              <mc:Fallback>
                <p:oleObj name="Equation" r:id="rId6" imgW="45720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394075"/>
                        <a:ext cx="1028700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">
            <a:extLst>
              <a:ext uri="{FF2B5EF4-FFF2-40B4-BE49-F238E27FC236}">
                <a16:creationId xmlns:a16="http://schemas.microsoft.com/office/drawing/2014/main" id="{D55AF9F3-A13E-4DF7-A604-AE3E9F09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2489200"/>
            <a:ext cx="783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If it is then Pythagoras Theorem will be true.</a:t>
            </a:r>
          </a:p>
        </p:txBody>
      </p:sp>
      <p:sp>
        <p:nvSpPr>
          <p:cNvPr id="9236" name="TextBox 18">
            <a:extLst>
              <a:ext uri="{FF2B5EF4-FFF2-40B4-BE49-F238E27FC236}">
                <a16:creationId xmlns:a16="http://schemas.microsoft.com/office/drawing/2014/main" id="{27CAE7CF-52EF-4FB1-BE91-DBC814937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graphicFrame>
        <p:nvGraphicFramePr>
          <p:cNvPr id="2" name="Object 20">
            <a:extLst>
              <a:ext uri="{FF2B5EF4-FFF2-40B4-BE49-F238E27FC236}">
                <a16:creationId xmlns:a16="http://schemas.microsoft.com/office/drawing/2014/main" id="{2DFBA832-E7BD-49FF-8297-6491BD04C4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4425" y="3937000"/>
          <a:ext cx="1285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203040" progId="Equation.DSMT4">
                  <p:embed/>
                </p:oleObj>
              </mc:Choice>
              <mc:Fallback>
                <p:oleObj name="Equation" r:id="rId8" imgW="57132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937000"/>
                        <a:ext cx="128587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0">
            <a:extLst>
              <a:ext uri="{FF2B5EF4-FFF2-40B4-BE49-F238E27FC236}">
                <a16:creationId xmlns:a16="http://schemas.microsoft.com/office/drawing/2014/main" id="{0A796C6F-1C1E-46D6-99AD-6EF9A744D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4425" y="4479925"/>
          <a:ext cx="1371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177480" progId="Equation.DSMT4">
                  <p:embed/>
                </p:oleObj>
              </mc:Choice>
              <mc:Fallback>
                <p:oleObj name="Equation" r:id="rId10" imgW="60948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479925"/>
                        <a:ext cx="1371600" cy="395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0">
            <a:extLst>
              <a:ext uri="{FF2B5EF4-FFF2-40B4-BE49-F238E27FC236}">
                <a16:creationId xmlns:a16="http://schemas.microsoft.com/office/drawing/2014/main" id="{2045B96F-754B-4F61-999F-87F6FC4C4D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4425" y="4967288"/>
          <a:ext cx="9429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177480" progId="Equation.DSMT4">
                  <p:embed/>
                </p:oleObj>
              </mc:Choice>
              <mc:Fallback>
                <p:oleObj name="Equation" r:id="rId12" imgW="41904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967288"/>
                        <a:ext cx="942975" cy="395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893D155F-C3EE-4D64-A39C-D94A01D274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7938" y="3937000"/>
          <a:ext cx="1285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203040" progId="Equation.DSMT4">
                  <p:embed/>
                </p:oleObj>
              </mc:Choice>
              <mc:Fallback>
                <p:oleObj name="Equation" r:id="rId14" imgW="57132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3937000"/>
                        <a:ext cx="128587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06C91C-CCB8-4A56-9F87-C129C4AB7EC7}"/>
              </a:ext>
            </a:extLst>
          </p:cNvPr>
          <p:cNvCxnSpPr/>
          <p:nvPr/>
        </p:nvCxnSpPr>
        <p:spPr>
          <a:xfrm>
            <a:off x="3122613" y="3417888"/>
            <a:ext cx="0" cy="2152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26">
            <a:extLst>
              <a:ext uri="{FF2B5EF4-FFF2-40B4-BE49-F238E27FC236}">
                <a16:creationId xmlns:a16="http://schemas.microsoft.com/office/drawing/2014/main" id="{8200A744-6D7D-4077-A686-4287D6C10BE7}"/>
              </a:ext>
            </a:extLst>
          </p:cNvPr>
          <p:cNvSpPr/>
          <p:nvPr/>
        </p:nvSpPr>
        <p:spPr>
          <a:xfrm>
            <a:off x="717550" y="0"/>
            <a:ext cx="6569075" cy="2349500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Since 117 ≠ 100 then by the Converse Theorem of Pythagoras triangle </a:t>
            </a:r>
            <a:r>
              <a:rPr lang="en-GB" sz="2400" u="sng" dirty="0">
                <a:solidFill>
                  <a:srgbClr val="000000"/>
                </a:solidFill>
                <a:latin typeface="Comic Sans MS" pitchFamily="66" charset="0"/>
              </a:rPr>
              <a:t>IS NOT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right-angled.  </a:t>
            </a:r>
          </a:p>
        </p:txBody>
      </p:sp>
      <p:sp>
        <p:nvSpPr>
          <p:cNvPr id="9239" name="TextBox 27">
            <a:extLst>
              <a:ext uri="{FF2B5EF4-FFF2-40B4-BE49-F238E27FC236}">
                <a16:creationId xmlns:a16="http://schemas.microsoft.com/office/drawing/2014/main" id="{0EF9681B-0580-4A57-BFD0-66F5DB305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4459288"/>
            <a:ext cx="36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9240" name="TextBox 28">
            <a:extLst>
              <a:ext uri="{FF2B5EF4-FFF2-40B4-BE49-F238E27FC236}">
                <a16:creationId xmlns:a16="http://schemas.microsoft.com/office/drawing/2014/main" id="{CF287940-3951-4AC2-9133-4EFB1D18A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5118100"/>
            <a:ext cx="39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241" name="TextBox 29">
            <a:extLst>
              <a:ext uri="{FF2B5EF4-FFF2-40B4-BE49-F238E27FC236}">
                <a16:creationId xmlns:a16="http://schemas.microsoft.com/office/drawing/2014/main" id="{AD7387D4-0EEE-4EFE-BC5D-A1DBDA7E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3076575"/>
            <a:ext cx="368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F8A25D6-B423-4E9E-B05D-A9BDD968A4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E801D3-EB44-49FE-9606-A99B7B45631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FCC93D9-6C51-448D-856E-47164337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B157C053-4665-4A42-88A2-A1AB29371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09550"/>
            <a:ext cx="52562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Converse of Pythagoras Theorem</a:t>
            </a:r>
          </a:p>
        </p:txBody>
      </p:sp>
      <p:pic>
        <p:nvPicPr>
          <p:cNvPr id="10251" name="Picture 6" descr="scottishflag">
            <a:extLst>
              <a:ext uri="{FF2B5EF4-FFF2-40B4-BE49-F238E27FC236}">
                <a16:creationId xmlns:a16="http://schemas.microsoft.com/office/drawing/2014/main" id="{03E0A75A-B998-470D-98E3-B1B3F07466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7" descr="Office Objects 0572">
            <a:extLst>
              <a:ext uri="{FF2B5EF4-FFF2-40B4-BE49-F238E27FC236}">
                <a16:creationId xmlns:a16="http://schemas.microsoft.com/office/drawing/2014/main" id="{B9528A1A-70F1-4801-BBB4-1FB6D01C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8">
            <a:extLst>
              <a:ext uri="{FF2B5EF4-FFF2-40B4-BE49-F238E27FC236}">
                <a16:creationId xmlns:a16="http://schemas.microsoft.com/office/drawing/2014/main" id="{D38B07BF-74E2-4FC5-AF3E-7BBE5B229C2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0254" name="Text Box 2">
            <a:extLst>
              <a:ext uri="{FF2B5EF4-FFF2-40B4-BE49-F238E27FC236}">
                <a16:creationId xmlns:a16="http://schemas.microsoft.com/office/drawing/2014/main" id="{5DEE6EEF-01B2-45D1-AE66-B084F23D6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1981200"/>
            <a:ext cx="814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solidFill>
                  <a:srgbClr val="FFFF00"/>
                </a:solidFill>
              </a:rPr>
              <a:t>Problem</a:t>
            </a:r>
            <a:r>
              <a:rPr lang="en-GB" altLang="en-US" sz="2400">
                <a:solidFill>
                  <a:srgbClr val="FFFF00"/>
                </a:solidFill>
              </a:rPr>
              <a:t> : A picture frame manufacturer claims that his</a:t>
            </a:r>
          </a:p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	      are rectangular is his claim true.</a:t>
            </a:r>
          </a:p>
        </p:txBody>
      </p:sp>
      <p:sp>
        <p:nvSpPr>
          <p:cNvPr id="10255" name="Text Box 17">
            <a:extLst>
              <a:ext uri="{FF2B5EF4-FFF2-40B4-BE49-F238E27FC236}">
                <a16:creationId xmlns:a16="http://schemas.microsoft.com/office/drawing/2014/main" id="{4643A31D-5183-4E27-B358-EEB2E95FF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5114925"/>
            <a:ext cx="119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30 cm</a:t>
            </a:r>
          </a:p>
        </p:txBody>
      </p:sp>
      <p:sp>
        <p:nvSpPr>
          <p:cNvPr id="10256" name="Text Box 18">
            <a:extLst>
              <a:ext uri="{FF2B5EF4-FFF2-40B4-BE49-F238E27FC236}">
                <a16:creationId xmlns:a16="http://schemas.microsoft.com/office/drawing/2014/main" id="{93BD4AC3-DBF4-4799-B93A-322D19388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997325"/>
            <a:ext cx="119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40 cm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9BD567F0-C18B-4A06-AA25-9F96DC5A4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2755900"/>
            <a:ext cx="7742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If it is then Pythagoras Theorem will be true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37E4E3-4C08-4B30-8AC9-7F6A8BBA0571}"/>
              </a:ext>
            </a:extLst>
          </p:cNvPr>
          <p:cNvSpPr/>
          <p:nvPr/>
        </p:nvSpPr>
        <p:spPr>
          <a:xfrm rot="16200000">
            <a:off x="7454900" y="3733800"/>
            <a:ext cx="1803400" cy="10414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716EC-75FD-4C5F-8717-2588E531DE10}"/>
              </a:ext>
            </a:extLst>
          </p:cNvPr>
          <p:cNvCxnSpPr/>
          <p:nvPr/>
        </p:nvCxnSpPr>
        <p:spPr>
          <a:xfrm rot="16200000" flipH="1">
            <a:off x="7467600" y="3771900"/>
            <a:ext cx="1778000" cy="96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100BAF3-8F5D-4BE9-B6E5-2B37817A7781}"/>
              </a:ext>
            </a:extLst>
          </p:cNvPr>
          <p:cNvSpPr/>
          <p:nvPr/>
        </p:nvSpPr>
        <p:spPr>
          <a:xfrm>
            <a:off x="7835900" y="4927600"/>
            <a:ext cx="228600" cy="215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61" name="Text Box 16">
            <a:extLst>
              <a:ext uri="{FF2B5EF4-FFF2-40B4-BE49-F238E27FC236}">
                <a16:creationId xmlns:a16="http://schemas.microsoft.com/office/drawing/2014/main" id="{E3504C15-3EAE-43FB-B68E-4AC270278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3" y="3717925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0000"/>
                </a:solidFill>
              </a:rPr>
              <a:t>50cm</a:t>
            </a:r>
          </a:p>
        </p:txBody>
      </p:sp>
      <p:sp>
        <p:nvSpPr>
          <p:cNvPr id="10262" name="TextBox 19">
            <a:extLst>
              <a:ext uri="{FF2B5EF4-FFF2-40B4-BE49-F238E27FC236}">
                <a16:creationId xmlns:a16="http://schemas.microsoft.com/office/drawing/2014/main" id="{2A7033DC-2DB0-43C5-B347-F8C51ECB2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graphicFrame>
        <p:nvGraphicFramePr>
          <p:cNvPr id="27" name="Object 7">
            <a:extLst>
              <a:ext uri="{FF2B5EF4-FFF2-40B4-BE49-F238E27FC236}">
                <a16:creationId xmlns:a16="http://schemas.microsoft.com/office/drawing/2014/main" id="{9807C78B-D783-4D20-A0E1-5DAB4635DC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8763" y="3533775"/>
          <a:ext cx="1285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03040" progId="Equation.DSMT4">
                  <p:embed/>
                </p:oleObj>
              </mc:Choice>
              <mc:Fallback>
                <p:oleObj name="Equation" r:id="rId4" imgW="57132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3533775"/>
                        <a:ext cx="128587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0">
            <a:extLst>
              <a:ext uri="{FF2B5EF4-FFF2-40B4-BE49-F238E27FC236}">
                <a16:creationId xmlns:a16="http://schemas.microsoft.com/office/drawing/2014/main" id="{14882550-1821-40C0-9A58-6A7BCD445E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3800" y="3533775"/>
          <a:ext cx="1028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03040" progId="Equation.DSMT4">
                  <p:embed/>
                </p:oleObj>
              </mc:Choice>
              <mc:Fallback>
                <p:oleObj name="Equation" r:id="rId6" imgW="45720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533775"/>
                        <a:ext cx="1028700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>
            <a:extLst>
              <a:ext uri="{FF2B5EF4-FFF2-40B4-BE49-F238E27FC236}">
                <a16:creationId xmlns:a16="http://schemas.microsoft.com/office/drawing/2014/main" id="{97243A09-E095-441E-A727-D0E84ABBF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3800" y="4076700"/>
          <a:ext cx="1714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203040" progId="Equation.DSMT4">
                  <p:embed/>
                </p:oleObj>
              </mc:Choice>
              <mc:Fallback>
                <p:oleObj name="Equation" r:id="rId8" imgW="76176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076700"/>
                        <a:ext cx="1714500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0">
            <a:extLst>
              <a:ext uri="{FF2B5EF4-FFF2-40B4-BE49-F238E27FC236}">
                <a16:creationId xmlns:a16="http://schemas.microsoft.com/office/drawing/2014/main" id="{64A17D2C-87E4-4E8E-B964-B217539BE7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3800" y="4619625"/>
          <a:ext cx="20002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840" imgH="177480" progId="Equation.DSMT4">
                  <p:embed/>
                </p:oleObj>
              </mc:Choice>
              <mc:Fallback>
                <p:oleObj name="Equation" r:id="rId10" imgW="88884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619625"/>
                        <a:ext cx="2000250" cy="395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0">
            <a:extLst>
              <a:ext uri="{FF2B5EF4-FFF2-40B4-BE49-F238E27FC236}">
                <a16:creationId xmlns:a16="http://schemas.microsoft.com/office/drawing/2014/main" id="{D687C1E6-BAB8-49EB-B17E-3C5A9D377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3800" y="5106988"/>
          <a:ext cx="12573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177480" progId="Equation.DSMT4">
                  <p:embed/>
                </p:oleObj>
              </mc:Choice>
              <mc:Fallback>
                <p:oleObj name="Equation" r:id="rId12" imgW="55872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5106988"/>
                        <a:ext cx="1257300" cy="395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A46D5FDC-3639-4CB8-B7CE-90EA310A6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8763" y="4076700"/>
          <a:ext cx="15716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400" imgH="203040" progId="Equation.DSMT4">
                  <p:embed/>
                </p:oleObj>
              </mc:Choice>
              <mc:Fallback>
                <p:oleObj name="Equation" r:id="rId14" imgW="69840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4076700"/>
                        <a:ext cx="157162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7F87086-2A31-4884-9265-4F7430DFE889}"/>
              </a:ext>
            </a:extLst>
          </p:cNvPr>
          <p:cNvCxnSpPr/>
          <p:nvPr/>
        </p:nvCxnSpPr>
        <p:spPr>
          <a:xfrm>
            <a:off x="3516313" y="3559175"/>
            <a:ext cx="0" cy="2152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AB5B2A5B-7BB4-4052-83D5-A36C96EA506F}"/>
              </a:ext>
            </a:extLst>
          </p:cNvPr>
          <p:cNvSpPr/>
          <p:nvPr/>
        </p:nvSpPr>
        <p:spPr>
          <a:xfrm>
            <a:off x="717550" y="28575"/>
            <a:ext cx="6569075" cy="2349500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Since 2500 = 2500 then by the Converse Theorem of Pythagoras triangle </a:t>
            </a:r>
            <a:r>
              <a:rPr lang="en-GB" sz="2400" u="sng" dirty="0">
                <a:solidFill>
                  <a:srgbClr val="000000"/>
                </a:solidFill>
                <a:latin typeface="Comic Sans MS" pitchFamily="66" charset="0"/>
              </a:rPr>
              <a:t>IS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 right-angled.  </a:t>
            </a:r>
          </a:p>
        </p:txBody>
      </p:sp>
      <p:sp>
        <p:nvSpPr>
          <p:cNvPr id="10265" name="TextBox 34">
            <a:extLst>
              <a:ext uri="{FF2B5EF4-FFF2-40B4-BE49-F238E27FC236}">
                <a16:creationId xmlns:a16="http://schemas.microsoft.com/office/drawing/2014/main" id="{B9AB0B42-C20A-4A97-BA71-D5E536EC3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3614738"/>
            <a:ext cx="369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0266" name="TextBox 35">
            <a:extLst>
              <a:ext uri="{FF2B5EF4-FFF2-40B4-BE49-F238E27FC236}">
                <a16:creationId xmlns:a16="http://schemas.microsoft.com/office/drawing/2014/main" id="{F93DB1E5-313C-470C-8998-E6070D7EF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5511800"/>
            <a:ext cx="398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0267" name="TextBox 36">
            <a:extLst>
              <a:ext uri="{FF2B5EF4-FFF2-40B4-BE49-F238E27FC236}">
                <a16:creationId xmlns:a16="http://schemas.microsoft.com/office/drawing/2014/main" id="{0BE2247B-35DC-4FC6-AD30-77D44DACA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3962400"/>
            <a:ext cx="369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BE90E834-2B29-4B52-8AEE-F30421A42B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FAEA5F-39D5-4C05-AE00-245C8CB00CE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852FD5E6-FCEF-4334-9061-DB7A841CA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7CC433D-263D-487C-A7BC-36B90495F4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54340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</a:rPr>
              <a:t>Starter Questions</a:t>
            </a:r>
          </a:p>
        </p:txBody>
      </p:sp>
      <p:pic>
        <p:nvPicPr>
          <p:cNvPr id="62469" name="Picture 3" descr="scottishflag">
            <a:extLst>
              <a:ext uri="{FF2B5EF4-FFF2-40B4-BE49-F238E27FC236}">
                <a16:creationId xmlns:a16="http://schemas.microsoft.com/office/drawing/2014/main" id="{AB7F1C1F-07F5-4F82-8CFC-A8B3066956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4">
            <a:extLst>
              <a:ext uri="{FF2B5EF4-FFF2-40B4-BE49-F238E27FC236}">
                <a16:creationId xmlns:a16="http://schemas.microsoft.com/office/drawing/2014/main" id="{B4B87FA0-AB9D-4A45-9F27-F4243F48225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62471" name="Picture 17" descr="Office Objects 0572">
            <a:extLst>
              <a:ext uri="{FF2B5EF4-FFF2-40B4-BE49-F238E27FC236}">
                <a16:creationId xmlns:a16="http://schemas.microsoft.com/office/drawing/2014/main" id="{57D81CB8-E26F-4805-9451-FE76B710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Box 8">
            <a:extLst>
              <a:ext uri="{FF2B5EF4-FFF2-40B4-BE49-F238E27FC236}">
                <a16:creationId xmlns:a16="http://schemas.microsoft.com/office/drawing/2014/main" id="{B227F9CC-E01A-4DA4-BC55-A921D6CF0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62473" name="TextBox 9">
            <a:extLst>
              <a:ext uri="{FF2B5EF4-FFF2-40B4-BE49-F238E27FC236}">
                <a16:creationId xmlns:a16="http://schemas.microsoft.com/office/drawing/2014/main" id="{111A9992-DD4E-4CCB-9FCB-DAEFC6E75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1955800"/>
            <a:ext cx="75739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Given the two straight lines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3y + 2x - 12 = 0		4x + 6y = -24	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In pairs explain what they have in common</a:t>
            </a:r>
          </a:p>
          <a:p>
            <a:pPr eaLnBrk="1" hangingPunct="1"/>
            <a:r>
              <a:rPr lang="en-GB" altLang="en-US"/>
              <a:t>And where each cross the x-axis and y-axis.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C57A296-E964-4E1A-9159-A1719D2704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9A89A77-C4AB-4F30-A6AE-68C5555F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0660" name="Text Box 2">
            <a:extLst>
              <a:ext uri="{FF2B5EF4-FFF2-40B4-BE49-F238E27FC236}">
                <a16:creationId xmlns:a16="http://schemas.microsoft.com/office/drawing/2014/main" id="{DC455395-511B-478C-A562-FA90EE8E5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chemeClr val="bg1"/>
              </a:solidFill>
            </a:endParaRPr>
          </a:p>
          <a:p>
            <a:pPr algn="ctr" eaLnBrk="1" hangingPunct="1"/>
            <a:r>
              <a:rPr lang="en-GB" altLang="en-US" sz="4000"/>
              <a:t>Now try N5 TJ</a:t>
            </a:r>
          </a:p>
          <a:p>
            <a:pPr algn="ctr" eaLnBrk="1" hangingPunct="1"/>
            <a:r>
              <a:rPr lang="en-GB" altLang="en-US" sz="4000"/>
              <a:t>Ex5.2 </a:t>
            </a:r>
          </a:p>
          <a:p>
            <a:pPr algn="ctr" eaLnBrk="1" hangingPunct="1"/>
            <a:r>
              <a:rPr lang="en-GB" altLang="en-US" sz="4000"/>
              <a:t>Ch5 (page 46)</a:t>
            </a:r>
          </a:p>
        </p:txBody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15595CC4-82FE-49BA-9451-6E5251D5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0662" name="Picture 4" descr="ag00463_">
            <a:extLst>
              <a:ext uri="{FF2B5EF4-FFF2-40B4-BE49-F238E27FC236}">
                <a16:creationId xmlns:a16="http://schemas.microsoft.com/office/drawing/2014/main" id="{7A9EDBF3-8772-417D-9D12-8735E94276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6" descr="scottishflag">
            <a:extLst>
              <a:ext uri="{FF2B5EF4-FFF2-40B4-BE49-F238E27FC236}">
                <a16:creationId xmlns:a16="http://schemas.microsoft.com/office/drawing/2014/main" id="{BFF07879-F93B-47EF-9B5A-C174EF89E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7" descr="Office Objects 0572">
            <a:extLst>
              <a:ext uri="{FF2B5EF4-FFF2-40B4-BE49-F238E27FC236}">
                <a16:creationId xmlns:a16="http://schemas.microsoft.com/office/drawing/2014/main" id="{A0327F05-594B-4A27-A0E1-1654C8A7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 Box 8">
            <a:extLst>
              <a:ext uri="{FF2B5EF4-FFF2-40B4-BE49-F238E27FC236}">
                <a16:creationId xmlns:a16="http://schemas.microsoft.com/office/drawing/2014/main" id="{57465A8B-18BA-47C5-93D9-F815D2D9987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70666" name="TextBox 10">
            <a:extLst>
              <a:ext uri="{FF2B5EF4-FFF2-40B4-BE49-F238E27FC236}">
                <a16:creationId xmlns:a16="http://schemas.microsoft.com/office/drawing/2014/main" id="{D650CCA5-0609-4DC2-A417-800D179C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881A0AB-DD7F-4573-94CA-7DC7B506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09550"/>
            <a:ext cx="52562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Converse of Pythagoras Theorem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CB628998-1D64-432E-8DFA-2BD53638153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8E3BF0-0B66-488E-AC27-26608A2228E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96BCC5AD-F812-425B-B190-CB305AFD35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8A5B2193-A45B-4548-BA49-A821942E78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11270" name="Picture 3" descr="scottishflag">
            <a:extLst>
              <a:ext uri="{FF2B5EF4-FFF2-40B4-BE49-F238E27FC236}">
                <a16:creationId xmlns:a16="http://schemas.microsoft.com/office/drawing/2014/main" id="{026B26E3-4F33-4A6B-87D0-DCBA3EDDC2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4">
            <a:extLst>
              <a:ext uri="{FF2B5EF4-FFF2-40B4-BE49-F238E27FC236}">
                <a16:creationId xmlns:a16="http://schemas.microsoft.com/office/drawing/2014/main" id="{2B211DAD-2890-40AA-B90B-BC680838A4B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1266" name="Object 5">
            <a:extLst>
              <a:ext uri="{FF2B5EF4-FFF2-40B4-BE49-F238E27FC236}">
                <a16:creationId xmlns:a16="http://schemas.microsoft.com/office/drawing/2014/main" id="{2D59A2BF-AD9F-45E8-82D9-B5C5BDCFB8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1413" y="2108200"/>
          <a:ext cx="6073775" cy="382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92360" imgH="2197080" progId="Equation.DSMT4">
                  <p:embed/>
                </p:oleObj>
              </mc:Choice>
              <mc:Fallback>
                <p:oleObj name="Equation" r:id="rId3" imgW="3492360" imgH="2197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108200"/>
                        <a:ext cx="6073775" cy="382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6" descr="Office Objects 0572">
            <a:extLst>
              <a:ext uri="{FF2B5EF4-FFF2-40B4-BE49-F238E27FC236}">
                <a16:creationId xmlns:a16="http://schemas.microsoft.com/office/drawing/2014/main" id="{2296D9D5-DBD9-414F-BB5C-FA62C10F0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8">
            <a:extLst>
              <a:ext uri="{FF2B5EF4-FFF2-40B4-BE49-F238E27FC236}">
                <a16:creationId xmlns:a16="http://schemas.microsoft.com/office/drawing/2014/main" id="{067FE57A-CA7C-4271-B9E4-61FCC4505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id="{F7CCF6E3-0D74-4DDF-A108-7E06EB29FFF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125415-79A8-4B55-B190-5D1FE0DA72A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58E22F55-2031-4896-BB1C-CF62391AD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pic>
        <p:nvPicPr>
          <p:cNvPr id="71684" name="Picture 3" descr="scottishflag">
            <a:extLst>
              <a:ext uri="{FF2B5EF4-FFF2-40B4-BE49-F238E27FC236}">
                <a16:creationId xmlns:a16="http://schemas.microsoft.com/office/drawing/2014/main" id="{90758CAE-3FEA-481D-8EAE-C6C2825C1A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4">
            <a:extLst>
              <a:ext uri="{FF2B5EF4-FFF2-40B4-BE49-F238E27FC236}">
                <a16:creationId xmlns:a16="http://schemas.microsoft.com/office/drawing/2014/main" id="{4DF26D75-59E1-420A-AF48-A09B53BA9B2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71686" name="Picture 5" descr="Office Objects 0572">
            <a:extLst>
              <a:ext uri="{FF2B5EF4-FFF2-40B4-BE49-F238E27FC236}">
                <a16:creationId xmlns:a16="http://schemas.microsoft.com/office/drawing/2014/main" id="{DBAB17ED-8C13-4926-ADF4-B7AABBAA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Rectangle 6">
            <a:extLst>
              <a:ext uri="{FF2B5EF4-FFF2-40B4-BE49-F238E27FC236}">
                <a16:creationId xmlns:a16="http://schemas.microsoft.com/office/drawing/2014/main" id="{E0DE969D-EC59-4C9F-8EC6-234D79B06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21863" name="Rectangle 7">
            <a:extLst>
              <a:ext uri="{FF2B5EF4-FFF2-40B4-BE49-F238E27FC236}">
                <a16:creationId xmlns:a16="http://schemas.microsoft.com/office/drawing/2014/main" id="{01106B9B-456C-4236-A0C0-D86C378C2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9E275FB4-8A7C-4ED3-9E98-4B428695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Use the appropriate form of Pythagoras Theorem to solving 3D problems.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1690" name="Line 9">
            <a:extLst>
              <a:ext uri="{FF2B5EF4-FFF2-40B4-BE49-F238E27FC236}">
                <a16:creationId xmlns:a16="http://schemas.microsoft.com/office/drawing/2014/main" id="{E5BAAAEC-11E4-4939-BEA4-D99870457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6" name="Rectangle 10">
            <a:extLst>
              <a:ext uri="{FF2B5EF4-FFF2-40B4-BE49-F238E27FC236}">
                <a16:creationId xmlns:a16="http://schemas.microsoft.com/office/drawing/2014/main" id="{A60EF96D-3FFF-4CBA-8DD8-47AD7F400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97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FF00"/>
                </a:solidFill>
              </a:rPr>
              <a:t>1.	We are learning how to apply knowledge already gained on Pythagoras Theorem to solve 3D problems.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D68B2B7F-9D61-4586-9D9E-87A7CBE8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4029075"/>
            <a:ext cx="3833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	Show all working.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1693" name="TextBox 13">
            <a:extLst>
              <a:ext uri="{FF2B5EF4-FFF2-40B4-BE49-F238E27FC236}">
                <a16:creationId xmlns:a16="http://schemas.microsoft.com/office/drawing/2014/main" id="{0E5A206A-99A0-46B5-867B-3EA342481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995BB14-8EB8-40DA-80C0-3F23CC895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3D Pythagoras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  <p:bldP spid="121866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arallelogram 40">
            <a:extLst>
              <a:ext uri="{FF2B5EF4-FFF2-40B4-BE49-F238E27FC236}">
                <a16:creationId xmlns:a16="http://schemas.microsoft.com/office/drawing/2014/main" id="{55EDEF35-F8F3-4002-BD57-5C11E338E86B}"/>
              </a:ext>
            </a:extLst>
          </p:cNvPr>
          <p:cNvSpPr/>
          <p:nvPr/>
        </p:nvSpPr>
        <p:spPr>
          <a:xfrm>
            <a:off x="5422900" y="4965700"/>
            <a:ext cx="2743200" cy="558800"/>
          </a:xfrm>
          <a:prstGeom prst="parallelogram">
            <a:avLst>
              <a:gd name="adj" fmla="val 104546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C501BF35-8474-4FFF-803B-0C2F62F470F5}"/>
              </a:ext>
            </a:extLst>
          </p:cNvPr>
          <p:cNvSpPr/>
          <p:nvPr/>
        </p:nvSpPr>
        <p:spPr>
          <a:xfrm>
            <a:off x="7356475" y="5375275"/>
            <a:ext cx="290513" cy="149225"/>
          </a:xfrm>
          <a:custGeom>
            <a:avLst/>
            <a:gdLst>
              <a:gd name="connsiteX0" fmla="*/ 219075 w 219075"/>
              <a:gd name="connsiteY0" fmla="*/ 4762 h 95250"/>
              <a:gd name="connsiteX1" fmla="*/ 52387 w 219075"/>
              <a:gd name="connsiteY1" fmla="*/ 0 h 95250"/>
              <a:gd name="connsiteX2" fmla="*/ 0 w 219075"/>
              <a:gd name="connsiteY2" fmla="*/ 95250 h 95250"/>
              <a:gd name="connsiteX3" fmla="*/ 161925 w 219075"/>
              <a:gd name="connsiteY3" fmla="*/ 95250 h 95250"/>
              <a:gd name="connsiteX4" fmla="*/ 219075 w 219075"/>
              <a:gd name="connsiteY4" fmla="*/ 4762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75" h="95250">
                <a:moveTo>
                  <a:pt x="219075" y="4762"/>
                </a:moveTo>
                <a:lnTo>
                  <a:pt x="52387" y="0"/>
                </a:lnTo>
                <a:lnTo>
                  <a:pt x="0" y="95250"/>
                </a:lnTo>
                <a:lnTo>
                  <a:pt x="161925" y="95250"/>
                </a:lnTo>
                <a:lnTo>
                  <a:pt x="219075" y="4762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B1D7E058-1862-4034-8FB9-E935D2E7F838}"/>
              </a:ext>
            </a:extLst>
          </p:cNvPr>
          <p:cNvSpPr/>
          <p:nvPr/>
        </p:nvSpPr>
        <p:spPr>
          <a:xfrm>
            <a:off x="7966075" y="4738688"/>
            <a:ext cx="204788" cy="238125"/>
          </a:xfrm>
          <a:custGeom>
            <a:avLst/>
            <a:gdLst>
              <a:gd name="connsiteX0" fmla="*/ 145041 w 162661"/>
              <a:gd name="connsiteY0" fmla="*/ 0 h 162030"/>
              <a:gd name="connsiteX1" fmla="*/ 11691 w 162661"/>
              <a:gd name="connsiteY1" fmla="*/ 33337 h 162030"/>
              <a:gd name="connsiteX2" fmla="*/ 16453 w 162661"/>
              <a:gd name="connsiteY2" fmla="*/ 147637 h 162030"/>
              <a:gd name="connsiteX3" fmla="*/ 64078 w 162661"/>
              <a:gd name="connsiteY3" fmla="*/ 142875 h 162030"/>
              <a:gd name="connsiteX4" fmla="*/ 92653 w 162661"/>
              <a:gd name="connsiteY4" fmla="*/ 133350 h 162030"/>
              <a:gd name="connsiteX5" fmla="*/ 106941 w 162661"/>
              <a:gd name="connsiteY5" fmla="*/ 128587 h 162030"/>
              <a:gd name="connsiteX6" fmla="*/ 140278 w 162661"/>
              <a:gd name="connsiteY6" fmla="*/ 128587 h 162030"/>
              <a:gd name="connsiteX7" fmla="*/ 140278 w 162661"/>
              <a:gd name="connsiteY7" fmla="*/ 128587 h 162030"/>
              <a:gd name="connsiteX8" fmla="*/ 145041 w 162661"/>
              <a:gd name="connsiteY8" fmla="*/ 0 h 16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61" h="162030">
                <a:moveTo>
                  <a:pt x="145041" y="0"/>
                </a:moveTo>
                <a:lnTo>
                  <a:pt x="11691" y="33337"/>
                </a:lnTo>
                <a:cubicBezTo>
                  <a:pt x="13278" y="71437"/>
                  <a:pt x="0" y="113236"/>
                  <a:pt x="16453" y="147637"/>
                </a:cubicBezTo>
                <a:cubicBezTo>
                  <a:pt x="23336" y="162030"/>
                  <a:pt x="48397" y="145815"/>
                  <a:pt x="64078" y="142875"/>
                </a:cubicBezTo>
                <a:cubicBezTo>
                  <a:pt x="73946" y="141025"/>
                  <a:pt x="83128" y="136525"/>
                  <a:pt x="92653" y="133350"/>
                </a:cubicBezTo>
                <a:cubicBezTo>
                  <a:pt x="97416" y="131762"/>
                  <a:pt x="101951" y="129141"/>
                  <a:pt x="106941" y="128587"/>
                </a:cubicBezTo>
                <a:cubicBezTo>
                  <a:pt x="153331" y="123433"/>
                  <a:pt x="162661" y="117397"/>
                  <a:pt x="140278" y="128587"/>
                </a:cubicBezTo>
                <a:lnTo>
                  <a:pt x="140278" y="128587"/>
                </a:lnTo>
                <a:lnTo>
                  <a:pt x="145041" y="0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05662F18-5AB0-4EC5-BAB9-1118E96EC7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8AAB25-DF07-42F0-9138-3CDBEAF21B4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299" name="Rectangle 3">
            <a:extLst>
              <a:ext uri="{FF2B5EF4-FFF2-40B4-BE49-F238E27FC236}">
                <a16:creationId xmlns:a16="http://schemas.microsoft.com/office/drawing/2014/main" id="{02839AE1-42CA-4A26-B21B-301D64A43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Rectangle 9">
            <a:extLst>
              <a:ext uri="{FF2B5EF4-FFF2-40B4-BE49-F238E27FC236}">
                <a16:creationId xmlns:a16="http://schemas.microsoft.com/office/drawing/2014/main" id="{6A124E95-6E97-4B43-B443-27338B83D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20875"/>
            <a:ext cx="8851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600">
                <a:solidFill>
                  <a:srgbClr val="FFFF00"/>
                </a:solidFill>
              </a:rPr>
              <a:t>Problem : Find the diagonal length of the cuboid AG.</a:t>
            </a:r>
          </a:p>
        </p:txBody>
      </p:sp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55C42A25-4CF1-4B62-BAFD-3642C9035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688" y="3084513"/>
          <a:ext cx="34290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228600" progId="Equation.DSMT4">
                  <p:embed/>
                </p:oleObj>
              </mc:Choice>
              <mc:Fallback>
                <p:oleObj name="Equation" r:id="rId2" imgW="15238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084513"/>
                        <a:ext cx="3429000" cy="5064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286BED6A-6D77-405D-8C5A-62B466502D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688" y="3646488"/>
          <a:ext cx="23431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228600" progId="Equation.DSMT4">
                  <p:embed/>
                </p:oleObj>
              </mc:Choice>
              <mc:Fallback>
                <p:oleObj name="Equation" r:id="rId4" imgW="10411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646488"/>
                        <a:ext cx="2343150" cy="5064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4E78DD6D-6C16-4411-9A6F-D45C34E9E5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688" y="4208463"/>
          <a:ext cx="22018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228600" progId="Equation.DSMT4">
                  <p:embed/>
                </p:oleObj>
              </mc:Choice>
              <mc:Fallback>
                <p:oleObj name="Equation" r:id="rId6" imgW="109188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4208463"/>
                        <a:ext cx="2201862" cy="488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1C332A71-9726-463F-AB47-08E498D231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688" y="4751388"/>
          <a:ext cx="16144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228600" progId="Equation.DSMT4">
                  <p:embed/>
                </p:oleObj>
              </mc:Choice>
              <mc:Fallback>
                <p:oleObj name="Equation" r:id="rId8" imgW="79992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4751388"/>
                        <a:ext cx="1614487" cy="4937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1" name="Picture 16" descr="scottishflag">
            <a:extLst>
              <a:ext uri="{FF2B5EF4-FFF2-40B4-BE49-F238E27FC236}">
                <a16:creationId xmlns:a16="http://schemas.microsoft.com/office/drawing/2014/main" id="{896A97F1-1148-492A-A8D8-97BD9601E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708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7">
            <a:extLst>
              <a:ext uri="{FF2B5EF4-FFF2-40B4-BE49-F238E27FC236}">
                <a16:creationId xmlns:a16="http://schemas.microsoft.com/office/drawing/2014/main" id="{67741F21-EEB8-4C9F-9DB9-CC7CEDFC476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2303" name="Picture 25" descr="Office Objects 0572">
            <a:extLst>
              <a:ext uri="{FF2B5EF4-FFF2-40B4-BE49-F238E27FC236}">
                <a16:creationId xmlns:a16="http://schemas.microsoft.com/office/drawing/2014/main" id="{470FAAA0-CC95-4767-9337-8848DE3F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9">
            <a:extLst>
              <a:ext uri="{FF2B5EF4-FFF2-40B4-BE49-F238E27FC236}">
                <a16:creationId xmlns:a16="http://schemas.microsoft.com/office/drawing/2014/main" id="{6DF881E0-9061-4E8C-AB50-21F3D26D1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2470150"/>
            <a:ext cx="2128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Find AH first</a:t>
            </a:r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5D41AF4C-9E8C-4DFB-8183-1FFF88679A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688" y="5300663"/>
          <a:ext cx="16129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920" imgH="177480" progId="Equation.DSMT4">
                  <p:embed/>
                </p:oleObj>
              </mc:Choice>
              <mc:Fallback>
                <p:oleObj name="Equation" r:id="rId12" imgW="7999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300663"/>
                        <a:ext cx="1612900" cy="3825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5F73F6-0307-4BB9-912C-ED33981ACDB9}"/>
              </a:ext>
            </a:extLst>
          </p:cNvPr>
          <p:cNvCxnSpPr/>
          <p:nvPr/>
        </p:nvCxnSpPr>
        <p:spPr>
          <a:xfrm rot="16200000" flipV="1">
            <a:off x="5149850" y="4095750"/>
            <a:ext cx="1752600" cy="127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6" name="TextBox 32">
            <a:extLst>
              <a:ext uri="{FF2B5EF4-FFF2-40B4-BE49-F238E27FC236}">
                <a16:creationId xmlns:a16="http://schemas.microsoft.com/office/drawing/2014/main" id="{599047CB-7671-47D8-B7A5-D70AF377D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397500"/>
            <a:ext cx="44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</a:t>
            </a:r>
          </a:p>
        </p:txBody>
      </p:sp>
      <p:sp>
        <p:nvSpPr>
          <p:cNvPr id="12307" name="TextBox 33">
            <a:extLst>
              <a:ext uri="{FF2B5EF4-FFF2-40B4-BE49-F238E27FC236}">
                <a16:creationId xmlns:a16="http://schemas.microsoft.com/office/drawing/2014/main" id="{BAFB1509-B09C-45CE-8EFC-24AD8035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543300"/>
            <a:ext cx="41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</a:t>
            </a:r>
          </a:p>
        </p:txBody>
      </p:sp>
      <p:sp>
        <p:nvSpPr>
          <p:cNvPr id="12308" name="TextBox 34">
            <a:extLst>
              <a:ext uri="{FF2B5EF4-FFF2-40B4-BE49-F238E27FC236}">
                <a16:creationId xmlns:a16="http://schemas.microsoft.com/office/drawing/2014/main" id="{0AF9685B-F23C-4267-B618-DC9DE7C85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0" y="3644900"/>
            <a:ext cx="40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</a:t>
            </a:r>
          </a:p>
        </p:txBody>
      </p:sp>
      <p:sp>
        <p:nvSpPr>
          <p:cNvPr id="12309" name="TextBox 35">
            <a:extLst>
              <a:ext uri="{FF2B5EF4-FFF2-40B4-BE49-F238E27FC236}">
                <a16:creationId xmlns:a16="http://schemas.microsoft.com/office/drawing/2014/main" id="{EA17B53C-468C-46B3-9D34-CA43AC3C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100" y="54356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</a:t>
            </a:r>
          </a:p>
        </p:txBody>
      </p:sp>
      <p:sp>
        <p:nvSpPr>
          <p:cNvPr id="12310" name="TextBox 32">
            <a:extLst>
              <a:ext uri="{FF2B5EF4-FFF2-40B4-BE49-F238E27FC236}">
                <a16:creationId xmlns:a16="http://schemas.microsoft.com/office/drawing/2014/main" id="{3B855D12-2D8A-4207-9361-DAAFF2090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4584700"/>
            <a:ext cx="40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</a:t>
            </a:r>
          </a:p>
        </p:txBody>
      </p:sp>
      <p:sp>
        <p:nvSpPr>
          <p:cNvPr id="12311" name="TextBox 33">
            <a:extLst>
              <a:ext uri="{FF2B5EF4-FFF2-40B4-BE49-F238E27FC236}">
                <a16:creationId xmlns:a16="http://schemas.microsoft.com/office/drawing/2014/main" id="{16825CA5-93F9-495C-93D6-CBF47673C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832100"/>
            <a:ext cx="40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F</a:t>
            </a:r>
          </a:p>
        </p:txBody>
      </p:sp>
      <p:sp>
        <p:nvSpPr>
          <p:cNvPr id="12312" name="TextBox 34">
            <a:extLst>
              <a:ext uri="{FF2B5EF4-FFF2-40B4-BE49-F238E27FC236}">
                <a16:creationId xmlns:a16="http://schemas.microsoft.com/office/drawing/2014/main" id="{5DA27340-7312-44E9-A728-418C504D8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28321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G</a:t>
            </a:r>
          </a:p>
        </p:txBody>
      </p:sp>
      <p:sp>
        <p:nvSpPr>
          <p:cNvPr id="12313" name="TextBox 35">
            <a:extLst>
              <a:ext uri="{FF2B5EF4-FFF2-40B4-BE49-F238E27FC236}">
                <a16:creationId xmlns:a16="http://schemas.microsoft.com/office/drawing/2014/main" id="{DBFEE9BF-624E-4C11-83DC-6971F577B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925" y="4678363"/>
            <a:ext cx="46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H</a:t>
            </a:r>
          </a:p>
        </p:txBody>
      </p:sp>
      <p:sp>
        <p:nvSpPr>
          <p:cNvPr id="12314" name="TextBox 36">
            <a:extLst>
              <a:ext uri="{FF2B5EF4-FFF2-40B4-BE49-F238E27FC236}">
                <a16:creationId xmlns:a16="http://schemas.microsoft.com/office/drawing/2014/main" id="{2FDAADB0-D13C-449B-A1B7-36AADD180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0" y="5118100"/>
            <a:ext cx="86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6cm</a:t>
            </a:r>
          </a:p>
        </p:txBody>
      </p:sp>
      <p:sp>
        <p:nvSpPr>
          <p:cNvPr id="12315" name="TextBox 37">
            <a:extLst>
              <a:ext uri="{FF2B5EF4-FFF2-40B4-BE49-F238E27FC236}">
                <a16:creationId xmlns:a16="http://schemas.microsoft.com/office/drawing/2014/main" id="{BC50556D-176F-48DE-B207-4BAC01E4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5562600"/>
            <a:ext cx="86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8cm</a:t>
            </a:r>
          </a:p>
        </p:txBody>
      </p:sp>
      <p:sp>
        <p:nvSpPr>
          <p:cNvPr id="12316" name="TextBox 37">
            <a:extLst>
              <a:ext uri="{FF2B5EF4-FFF2-40B4-BE49-F238E27FC236}">
                <a16:creationId xmlns:a16="http://schemas.microsoft.com/office/drawing/2014/main" id="{B1FD52FA-9FE6-42D1-B9E0-D330AD9D6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3759200"/>
            <a:ext cx="868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7cm</a:t>
            </a:r>
          </a:p>
        </p:txBody>
      </p:sp>
      <p:sp>
        <p:nvSpPr>
          <p:cNvPr id="34" name="TextBox 37">
            <a:extLst>
              <a:ext uri="{FF2B5EF4-FFF2-40B4-BE49-F238E27FC236}">
                <a16:creationId xmlns:a16="http://schemas.microsoft.com/office/drawing/2014/main" id="{CA289E78-6ECA-4173-A3CF-D667C8399212}"/>
              </a:ext>
            </a:extLst>
          </p:cNvPr>
          <p:cNvSpPr txBox="1">
            <a:spLocks noChangeArrowheads="1"/>
          </p:cNvSpPr>
          <p:nvPr/>
        </p:nvSpPr>
        <p:spPr bwMode="auto">
          <a:xfrm rot="-682468">
            <a:off x="6680200" y="5118100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10cm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312DF3-5894-48AE-B265-8BFA3AF95C0B}"/>
              </a:ext>
            </a:extLst>
          </p:cNvPr>
          <p:cNvCxnSpPr/>
          <p:nvPr/>
        </p:nvCxnSpPr>
        <p:spPr>
          <a:xfrm rot="5400000">
            <a:off x="7261226" y="4079875"/>
            <a:ext cx="1809750" cy="3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B757AF-B5F7-4A58-9191-1437C118401E}"/>
              </a:ext>
            </a:extLst>
          </p:cNvPr>
          <p:cNvCxnSpPr/>
          <p:nvPr/>
        </p:nvCxnSpPr>
        <p:spPr>
          <a:xfrm flipV="1">
            <a:off x="5448300" y="3225800"/>
            <a:ext cx="2717800" cy="22606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F27FB-D575-4C4E-B6CB-41C78FBDF3B4}"/>
              </a:ext>
            </a:extLst>
          </p:cNvPr>
          <p:cNvCxnSpPr/>
          <p:nvPr/>
        </p:nvCxnSpPr>
        <p:spPr>
          <a:xfrm flipV="1">
            <a:off x="5410200" y="4953000"/>
            <a:ext cx="2743200" cy="5588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6029F-98BD-4469-8285-EABB3CEDE17B}"/>
              </a:ext>
            </a:extLst>
          </p:cNvPr>
          <p:cNvSpPr/>
          <p:nvPr/>
        </p:nvSpPr>
        <p:spPr>
          <a:xfrm>
            <a:off x="5435600" y="3771900"/>
            <a:ext cx="2146300" cy="17653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E57BB134-9DBB-4D2F-88D9-60FCF5AD6476}"/>
              </a:ext>
            </a:extLst>
          </p:cNvPr>
          <p:cNvSpPr/>
          <p:nvPr/>
        </p:nvSpPr>
        <p:spPr>
          <a:xfrm>
            <a:off x="5422900" y="3213100"/>
            <a:ext cx="2743200" cy="558800"/>
          </a:xfrm>
          <a:prstGeom prst="parallelogram">
            <a:avLst>
              <a:gd name="adj" fmla="val 107852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323" name="TextBox 34">
            <a:extLst>
              <a:ext uri="{FF2B5EF4-FFF2-40B4-BE49-F238E27FC236}">
                <a16:creationId xmlns:a16="http://schemas.microsoft.com/office/drawing/2014/main" id="{B2090271-7B14-4F77-BF58-31D1998F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CF5D6C0-0662-4BF5-9A47-4BFE5D9E52B1}"/>
              </a:ext>
            </a:extLst>
          </p:cNvPr>
          <p:cNvCxnSpPr/>
          <p:nvPr/>
        </p:nvCxnSpPr>
        <p:spPr>
          <a:xfrm>
            <a:off x="5422900" y="5527675"/>
            <a:ext cx="2159000" cy="1588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0129E3-62EB-41AD-B294-B0388620428E}"/>
              </a:ext>
            </a:extLst>
          </p:cNvPr>
          <p:cNvCxnSpPr/>
          <p:nvPr/>
        </p:nvCxnSpPr>
        <p:spPr>
          <a:xfrm flipV="1">
            <a:off x="7567613" y="4953000"/>
            <a:ext cx="604837" cy="590550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A7D100A-5B12-417B-AEBC-FAB4FCE7A85D}"/>
              </a:ext>
            </a:extLst>
          </p:cNvPr>
          <p:cNvCxnSpPr/>
          <p:nvPr/>
        </p:nvCxnSpPr>
        <p:spPr>
          <a:xfrm flipV="1">
            <a:off x="5400675" y="4948238"/>
            <a:ext cx="2733675" cy="576262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>
            <a:extLst>
              <a:ext uri="{FF2B5EF4-FFF2-40B4-BE49-F238E27FC236}">
                <a16:creationId xmlns:a16="http://schemas.microsoft.com/office/drawing/2014/main" id="{BC187387-888E-4430-B999-7FF58D92B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3D Pythagoras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6B130E09-D6E0-4D3C-A165-FA4090536D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8AAB25-DF07-42F0-9138-3CDBEAF21B4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320" name="Rectangle 3">
            <a:extLst>
              <a:ext uri="{FF2B5EF4-FFF2-40B4-BE49-F238E27FC236}">
                <a16:creationId xmlns:a16="http://schemas.microsoft.com/office/drawing/2014/main" id="{695B6318-50BC-4FD8-8F31-38EDB7E04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21DD49CE-076B-4EEE-9E38-C8C93F70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20875"/>
            <a:ext cx="885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Problem : Find the diagonal length of the cuboid AG.</a:t>
            </a:r>
          </a:p>
        </p:txBody>
      </p:sp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B867A6C0-0628-44E8-B371-AF1BD212E7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0138" y="3082925"/>
          <a:ext cx="3457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228600" progId="Equation.DSMT4">
                  <p:embed/>
                </p:oleObj>
              </mc:Choice>
              <mc:Fallback>
                <p:oleObj name="Equation" r:id="rId2" imgW="15364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3082925"/>
                        <a:ext cx="3457575" cy="50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0579B07F-D855-4179-A49C-83BC29CE0D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0138" y="3632200"/>
          <a:ext cx="251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228600" progId="Equation.DSMT4">
                  <p:embed/>
                </p:oleObj>
              </mc:Choice>
              <mc:Fallback>
                <p:oleObj name="Equation" r:id="rId4" imgW="11174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3632200"/>
                        <a:ext cx="2514600" cy="50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D226B530-5F4A-43EE-83A2-B7DF7ED93D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0138" y="4179888"/>
          <a:ext cx="23542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228600" progId="Equation.DSMT4">
                  <p:embed/>
                </p:oleObj>
              </mc:Choice>
              <mc:Fallback>
                <p:oleObj name="Equation" r:id="rId6" imgW="11682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179888"/>
                        <a:ext cx="2354262" cy="488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134347C0-8CFB-4B6D-BAB7-91B90DE67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0138" y="4710113"/>
          <a:ext cx="19494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241200" progId="Equation.DSMT4">
                  <p:embed/>
                </p:oleObj>
              </mc:Choice>
              <mc:Fallback>
                <p:oleObj name="Equation" r:id="rId8" imgW="96516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710113"/>
                        <a:ext cx="1949450" cy="522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2" name="Picture 16" descr="scottishflag">
            <a:extLst>
              <a:ext uri="{FF2B5EF4-FFF2-40B4-BE49-F238E27FC236}">
                <a16:creationId xmlns:a16="http://schemas.microsoft.com/office/drawing/2014/main" id="{520D8202-997F-4994-A054-0C3DA72E21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708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7">
            <a:extLst>
              <a:ext uri="{FF2B5EF4-FFF2-40B4-BE49-F238E27FC236}">
                <a16:creationId xmlns:a16="http://schemas.microsoft.com/office/drawing/2014/main" id="{B06F7069-69C2-4811-BD36-37E83055264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3324" name="Picture 25" descr="Office Objects 0572">
            <a:extLst>
              <a:ext uri="{FF2B5EF4-FFF2-40B4-BE49-F238E27FC236}">
                <a16:creationId xmlns:a16="http://schemas.microsoft.com/office/drawing/2014/main" id="{69E99D99-26C8-4155-AD97-1BE66597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39">
            <a:extLst>
              <a:ext uri="{FF2B5EF4-FFF2-40B4-BE49-F238E27FC236}">
                <a16:creationId xmlns:a16="http://schemas.microsoft.com/office/drawing/2014/main" id="{76545EBC-99CB-4FC3-94A7-0C8EDC62D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52700"/>
            <a:ext cx="2005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Now find AG</a:t>
            </a:r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4350C581-01B4-44E3-B3BB-1D0B7F74FD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0138" y="5273675"/>
          <a:ext cx="35321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52480" imgH="203040" progId="Equation.DSMT4">
                  <p:embed/>
                </p:oleObj>
              </mc:Choice>
              <mc:Fallback>
                <p:oleObj name="Equation" r:id="rId12" imgW="17524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5273675"/>
                        <a:ext cx="3532187" cy="4365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Box 33">
            <a:extLst>
              <a:ext uri="{FF2B5EF4-FFF2-40B4-BE49-F238E27FC236}">
                <a16:creationId xmlns:a16="http://schemas.microsoft.com/office/drawing/2014/main" id="{F1FB5735-320B-4BB6-930B-AADB62EE0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0B99642A-E2F7-4751-B8A4-433F41D315E5}"/>
              </a:ext>
            </a:extLst>
          </p:cNvPr>
          <p:cNvSpPr/>
          <p:nvPr/>
        </p:nvSpPr>
        <p:spPr>
          <a:xfrm>
            <a:off x="5422900" y="4965700"/>
            <a:ext cx="2743200" cy="558800"/>
          </a:xfrm>
          <a:prstGeom prst="parallelogram">
            <a:avLst>
              <a:gd name="adj" fmla="val 104546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B76F0F07-0109-433D-910E-8F668C2057F0}"/>
              </a:ext>
            </a:extLst>
          </p:cNvPr>
          <p:cNvSpPr/>
          <p:nvPr/>
        </p:nvSpPr>
        <p:spPr>
          <a:xfrm>
            <a:off x="7951788" y="4738688"/>
            <a:ext cx="204787" cy="238125"/>
          </a:xfrm>
          <a:custGeom>
            <a:avLst/>
            <a:gdLst>
              <a:gd name="connsiteX0" fmla="*/ 145041 w 162661"/>
              <a:gd name="connsiteY0" fmla="*/ 0 h 162030"/>
              <a:gd name="connsiteX1" fmla="*/ 11691 w 162661"/>
              <a:gd name="connsiteY1" fmla="*/ 33337 h 162030"/>
              <a:gd name="connsiteX2" fmla="*/ 16453 w 162661"/>
              <a:gd name="connsiteY2" fmla="*/ 147637 h 162030"/>
              <a:gd name="connsiteX3" fmla="*/ 64078 w 162661"/>
              <a:gd name="connsiteY3" fmla="*/ 142875 h 162030"/>
              <a:gd name="connsiteX4" fmla="*/ 92653 w 162661"/>
              <a:gd name="connsiteY4" fmla="*/ 133350 h 162030"/>
              <a:gd name="connsiteX5" fmla="*/ 106941 w 162661"/>
              <a:gd name="connsiteY5" fmla="*/ 128587 h 162030"/>
              <a:gd name="connsiteX6" fmla="*/ 140278 w 162661"/>
              <a:gd name="connsiteY6" fmla="*/ 128587 h 162030"/>
              <a:gd name="connsiteX7" fmla="*/ 140278 w 162661"/>
              <a:gd name="connsiteY7" fmla="*/ 128587 h 162030"/>
              <a:gd name="connsiteX8" fmla="*/ 145041 w 162661"/>
              <a:gd name="connsiteY8" fmla="*/ 0 h 16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61" h="162030">
                <a:moveTo>
                  <a:pt x="145041" y="0"/>
                </a:moveTo>
                <a:lnTo>
                  <a:pt x="11691" y="33337"/>
                </a:lnTo>
                <a:cubicBezTo>
                  <a:pt x="13278" y="71437"/>
                  <a:pt x="0" y="113236"/>
                  <a:pt x="16453" y="147637"/>
                </a:cubicBezTo>
                <a:cubicBezTo>
                  <a:pt x="23336" y="162030"/>
                  <a:pt x="48397" y="145815"/>
                  <a:pt x="64078" y="142875"/>
                </a:cubicBezTo>
                <a:cubicBezTo>
                  <a:pt x="73946" y="141025"/>
                  <a:pt x="83128" y="136525"/>
                  <a:pt x="92653" y="133350"/>
                </a:cubicBezTo>
                <a:cubicBezTo>
                  <a:pt x="97416" y="131762"/>
                  <a:pt x="101951" y="129141"/>
                  <a:pt x="106941" y="128587"/>
                </a:cubicBezTo>
                <a:cubicBezTo>
                  <a:pt x="153331" y="123433"/>
                  <a:pt x="162661" y="117397"/>
                  <a:pt x="140278" y="128587"/>
                </a:cubicBezTo>
                <a:lnTo>
                  <a:pt x="140278" y="128587"/>
                </a:lnTo>
                <a:lnTo>
                  <a:pt x="145041" y="0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7E9326BF-8A10-4843-AB98-A421EAAA601A}"/>
              </a:ext>
            </a:extLst>
          </p:cNvPr>
          <p:cNvSpPr/>
          <p:nvPr/>
        </p:nvSpPr>
        <p:spPr>
          <a:xfrm>
            <a:off x="7356475" y="5348288"/>
            <a:ext cx="239713" cy="176212"/>
          </a:xfrm>
          <a:custGeom>
            <a:avLst/>
            <a:gdLst>
              <a:gd name="connsiteX0" fmla="*/ 219075 w 219075"/>
              <a:gd name="connsiteY0" fmla="*/ 4762 h 95250"/>
              <a:gd name="connsiteX1" fmla="*/ 52387 w 219075"/>
              <a:gd name="connsiteY1" fmla="*/ 0 h 95250"/>
              <a:gd name="connsiteX2" fmla="*/ 0 w 219075"/>
              <a:gd name="connsiteY2" fmla="*/ 95250 h 95250"/>
              <a:gd name="connsiteX3" fmla="*/ 161925 w 219075"/>
              <a:gd name="connsiteY3" fmla="*/ 95250 h 95250"/>
              <a:gd name="connsiteX4" fmla="*/ 219075 w 219075"/>
              <a:gd name="connsiteY4" fmla="*/ 4762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75" h="95250">
                <a:moveTo>
                  <a:pt x="219075" y="4762"/>
                </a:moveTo>
                <a:lnTo>
                  <a:pt x="52387" y="0"/>
                </a:lnTo>
                <a:lnTo>
                  <a:pt x="0" y="95250"/>
                </a:lnTo>
                <a:lnTo>
                  <a:pt x="161925" y="95250"/>
                </a:lnTo>
                <a:lnTo>
                  <a:pt x="219075" y="4762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627F23-81B1-4D1C-91AF-6D6FF75573DF}"/>
              </a:ext>
            </a:extLst>
          </p:cNvPr>
          <p:cNvCxnSpPr/>
          <p:nvPr/>
        </p:nvCxnSpPr>
        <p:spPr>
          <a:xfrm rot="16200000" flipV="1">
            <a:off x="5149850" y="4095750"/>
            <a:ext cx="1752600" cy="127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1" name="TextBox 32">
            <a:extLst>
              <a:ext uri="{FF2B5EF4-FFF2-40B4-BE49-F238E27FC236}">
                <a16:creationId xmlns:a16="http://schemas.microsoft.com/office/drawing/2014/main" id="{F7290579-B7A0-4302-AD75-368C06C82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397500"/>
            <a:ext cx="44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</a:t>
            </a:r>
          </a:p>
        </p:txBody>
      </p:sp>
      <p:sp>
        <p:nvSpPr>
          <p:cNvPr id="13332" name="TextBox 33">
            <a:extLst>
              <a:ext uri="{FF2B5EF4-FFF2-40B4-BE49-F238E27FC236}">
                <a16:creationId xmlns:a16="http://schemas.microsoft.com/office/drawing/2014/main" id="{0ABE2F79-F6A5-4880-9B2D-D6B1DFEBC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543300"/>
            <a:ext cx="41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</a:t>
            </a:r>
          </a:p>
        </p:txBody>
      </p:sp>
      <p:sp>
        <p:nvSpPr>
          <p:cNvPr id="13333" name="TextBox 34">
            <a:extLst>
              <a:ext uri="{FF2B5EF4-FFF2-40B4-BE49-F238E27FC236}">
                <a16:creationId xmlns:a16="http://schemas.microsoft.com/office/drawing/2014/main" id="{4F6CE13C-6E4C-4744-80E2-D74FE07F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0" y="3644900"/>
            <a:ext cx="40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</a:t>
            </a:r>
          </a:p>
        </p:txBody>
      </p:sp>
      <p:sp>
        <p:nvSpPr>
          <p:cNvPr id="13334" name="TextBox 35">
            <a:extLst>
              <a:ext uri="{FF2B5EF4-FFF2-40B4-BE49-F238E27FC236}">
                <a16:creationId xmlns:a16="http://schemas.microsoft.com/office/drawing/2014/main" id="{142641F9-5641-4DC1-B8F1-1E92BBD3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100" y="54356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</a:t>
            </a:r>
          </a:p>
        </p:txBody>
      </p:sp>
      <p:sp>
        <p:nvSpPr>
          <p:cNvPr id="13335" name="TextBox 32">
            <a:extLst>
              <a:ext uri="{FF2B5EF4-FFF2-40B4-BE49-F238E27FC236}">
                <a16:creationId xmlns:a16="http://schemas.microsoft.com/office/drawing/2014/main" id="{3F517EA8-C59B-4F66-8115-141CE3058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4584700"/>
            <a:ext cx="40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</a:t>
            </a:r>
          </a:p>
        </p:txBody>
      </p:sp>
      <p:sp>
        <p:nvSpPr>
          <p:cNvPr id="13336" name="TextBox 33">
            <a:extLst>
              <a:ext uri="{FF2B5EF4-FFF2-40B4-BE49-F238E27FC236}">
                <a16:creationId xmlns:a16="http://schemas.microsoft.com/office/drawing/2014/main" id="{D042DD0D-A317-4422-99BF-C8526D39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832100"/>
            <a:ext cx="40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F</a:t>
            </a:r>
          </a:p>
        </p:txBody>
      </p:sp>
      <p:sp>
        <p:nvSpPr>
          <p:cNvPr id="13337" name="TextBox 34">
            <a:extLst>
              <a:ext uri="{FF2B5EF4-FFF2-40B4-BE49-F238E27FC236}">
                <a16:creationId xmlns:a16="http://schemas.microsoft.com/office/drawing/2014/main" id="{61D4DC76-A11F-4252-8B05-4E5CF57B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28321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G</a:t>
            </a:r>
          </a:p>
        </p:txBody>
      </p:sp>
      <p:sp>
        <p:nvSpPr>
          <p:cNvPr id="13338" name="TextBox 35">
            <a:extLst>
              <a:ext uri="{FF2B5EF4-FFF2-40B4-BE49-F238E27FC236}">
                <a16:creationId xmlns:a16="http://schemas.microsoft.com/office/drawing/2014/main" id="{97AF4416-1C8C-43EB-9E0B-A0B71D15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3" y="4664075"/>
            <a:ext cx="46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H</a:t>
            </a:r>
          </a:p>
        </p:txBody>
      </p:sp>
      <p:sp>
        <p:nvSpPr>
          <p:cNvPr id="13339" name="TextBox 36">
            <a:extLst>
              <a:ext uri="{FF2B5EF4-FFF2-40B4-BE49-F238E27FC236}">
                <a16:creationId xmlns:a16="http://schemas.microsoft.com/office/drawing/2014/main" id="{B4DCD10C-441E-4864-B69C-A0A8BFB9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0" y="5118100"/>
            <a:ext cx="86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6cm</a:t>
            </a:r>
          </a:p>
        </p:txBody>
      </p:sp>
      <p:sp>
        <p:nvSpPr>
          <p:cNvPr id="13340" name="TextBox 37">
            <a:extLst>
              <a:ext uri="{FF2B5EF4-FFF2-40B4-BE49-F238E27FC236}">
                <a16:creationId xmlns:a16="http://schemas.microsoft.com/office/drawing/2014/main" id="{E730099F-B3F7-4796-B583-B3AC2FBFF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5562600"/>
            <a:ext cx="86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8cm</a:t>
            </a:r>
          </a:p>
        </p:txBody>
      </p:sp>
      <p:sp>
        <p:nvSpPr>
          <p:cNvPr id="13341" name="TextBox 37">
            <a:extLst>
              <a:ext uri="{FF2B5EF4-FFF2-40B4-BE49-F238E27FC236}">
                <a16:creationId xmlns:a16="http://schemas.microsoft.com/office/drawing/2014/main" id="{AEBDF2CF-61BD-4059-BDD6-C16F0BC7C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3759200"/>
            <a:ext cx="868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7cm</a:t>
            </a:r>
          </a:p>
        </p:txBody>
      </p:sp>
      <p:sp>
        <p:nvSpPr>
          <p:cNvPr id="13342" name="TextBox 37">
            <a:extLst>
              <a:ext uri="{FF2B5EF4-FFF2-40B4-BE49-F238E27FC236}">
                <a16:creationId xmlns:a16="http://schemas.microsoft.com/office/drawing/2014/main" id="{87C34E88-9883-4644-8588-92D341F35336}"/>
              </a:ext>
            </a:extLst>
          </p:cNvPr>
          <p:cNvSpPr txBox="1">
            <a:spLocks noChangeArrowheads="1"/>
          </p:cNvSpPr>
          <p:nvPr/>
        </p:nvSpPr>
        <p:spPr bwMode="auto">
          <a:xfrm rot="-682468">
            <a:off x="6680200" y="5118100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10cm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47C99E-76B0-40E5-A680-A146F08B45FA}"/>
              </a:ext>
            </a:extLst>
          </p:cNvPr>
          <p:cNvCxnSpPr/>
          <p:nvPr/>
        </p:nvCxnSpPr>
        <p:spPr>
          <a:xfrm rot="5400000">
            <a:off x="7261226" y="4079875"/>
            <a:ext cx="1809750" cy="3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2593A0-86BD-4BBA-AE4F-704F2EA56006}"/>
              </a:ext>
            </a:extLst>
          </p:cNvPr>
          <p:cNvCxnSpPr/>
          <p:nvPr/>
        </p:nvCxnSpPr>
        <p:spPr>
          <a:xfrm flipV="1">
            <a:off x="5448300" y="3225800"/>
            <a:ext cx="2717800" cy="22606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6B59120-E3B8-41B7-9A5F-4662D5C65B28}"/>
              </a:ext>
            </a:extLst>
          </p:cNvPr>
          <p:cNvCxnSpPr/>
          <p:nvPr/>
        </p:nvCxnSpPr>
        <p:spPr>
          <a:xfrm flipV="1">
            <a:off x="5410200" y="4953000"/>
            <a:ext cx="2743200" cy="5588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911D4E81-100A-42A3-98C7-42219EC5D0C3}"/>
              </a:ext>
            </a:extLst>
          </p:cNvPr>
          <p:cNvSpPr/>
          <p:nvPr/>
        </p:nvSpPr>
        <p:spPr>
          <a:xfrm>
            <a:off x="5435600" y="3771900"/>
            <a:ext cx="2146300" cy="17653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6B5E5FBA-E109-4776-AC71-E3F49DB38516}"/>
              </a:ext>
            </a:extLst>
          </p:cNvPr>
          <p:cNvSpPr/>
          <p:nvPr/>
        </p:nvSpPr>
        <p:spPr>
          <a:xfrm>
            <a:off x="5422900" y="3213100"/>
            <a:ext cx="2743200" cy="558800"/>
          </a:xfrm>
          <a:prstGeom prst="parallelogram">
            <a:avLst>
              <a:gd name="adj" fmla="val 101421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9DB5A9D-F678-4F7D-9179-506FC3946498}"/>
              </a:ext>
            </a:extLst>
          </p:cNvPr>
          <p:cNvCxnSpPr/>
          <p:nvPr/>
        </p:nvCxnSpPr>
        <p:spPr>
          <a:xfrm>
            <a:off x="5422900" y="5527675"/>
            <a:ext cx="2159000" cy="1588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15EAAE1-EED5-45BA-9B8C-8F2B7BEB973E}"/>
              </a:ext>
            </a:extLst>
          </p:cNvPr>
          <p:cNvCxnSpPr/>
          <p:nvPr/>
        </p:nvCxnSpPr>
        <p:spPr>
          <a:xfrm flipV="1">
            <a:off x="7567613" y="4953000"/>
            <a:ext cx="604837" cy="590550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24B772B-0BFF-41AC-9658-74D3012F6979}"/>
              </a:ext>
            </a:extLst>
          </p:cNvPr>
          <p:cNvCxnSpPr/>
          <p:nvPr/>
        </p:nvCxnSpPr>
        <p:spPr>
          <a:xfrm flipV="1">
            <a:off x="5400675" y="4948238"/>
            <a:ext cx="2733675" cy="576262"/>
          </a:xfrm>
          <a:prstGeom prst="line">
            <a:avLst/>
          </a:prstGeom>
          <a:ln w="762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6D77EA8-5175-4E0C-BB9E-9F88B76BD57D}"/>
              </a:ext>
            </a:extLst>
          </p:cNvPr>
          <p:cNvCxnSpPr/>
          <p:nvPr/>
        </p:nvCxnSpPr>
        <p:spPr>
          <a:xfrm flipV="1">
            <a:off x="5441950" y="4938713"/>
            <a:ext cx="2744788" cy="595312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73325CC-3F54-426A-A257-49B1DCC38F1C}"/>
              </a:ext>
            </a:extLst>
          </p:cNvPr>
          <p:cNvCxnSpPr/>
          <p:nvPr/>
        </p:nvCxnSpPr>
        <p:spPr>
          <a:xfrm flipV="1">
            <a:off x="5424488" y="3227388"/>
            <a:ext cx="2749550" cy="2287587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1E7EB5F-9074-43B4-BA8A-6C31E062F4A8}"/>
              </a:ext>
            </a:extLst>
          </p:cNvPr>
          <p:cNvCxnSpPr/>
          <p:nvPr/>
        </p:nvCxnSpPr>
        <p:spPr>
          <a:xfrm rot="5400000" flipH="1" flipV="1">
            <a:off x="7295357" y="4080669"/>
            <a:ext cx="1758950" cy="1587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">
            <a:extLst>
              <a:ext uri="{FF2B5EF4-FFF2-40B4-BE49-F238E27FC236}">
                <a16:creationId xmlns:a16="http://schemas.microsoft.com/office/drawing/2014/main" id="{07C93F7A-6C94-4C13-A6F3-E76683FA7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3D Pythagoras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87BC32-50BB-499E-B33A-C9084F32E2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6379D6-1EFD-483A-88CC-763A766D9FE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65388B7-D2B6-4F9F-8A73-47AED947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A2B43A0A-F98B-495E-A910-1135DF3A0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00250"/>
            <a:ext cx="5195887" cy="255428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4000">
              <a:solidFill>
                <a:schemeClr val="bg1"/>
              </a:solidFill>
            </a:endParaRPr>
          </a:p>
          <a:p>
            <a:pPr algn="ctr" eaLnBrk="1" hangingPunct="1"/>
            <a:r>
              <a:rPr lang="en-GB" altLang="en-US" sz="4000"/>
              <a:t>Now try N5 TJ</a:t>
            </a:r>
          </a:p>
          <a:p>
            <a:pPr algn="ctr" eaLnBrk="1" hangingPunct="1"/>
            <a:r>
              <a:rPr lang="en-GB" altLang="en-US" sz="4000"/>
              <a:t>Ex5.3 </a:t>
            </a:r>
          </a:p>
          <a:p>
            <a:pPr algn="ctr" eaLnBrk="1" hangingPunct="1"/>
            <a:r>
              <a:rPr lang="en-GB" altLang="en-US" sz="4000"/>
              <a:t>Ch5 (page 47)</a:t>
            </a:r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E62BD521-1AE6-4CF2-BE01-28C33B18D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562475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2710" name="Picture 4" descr="ag00463_">
            <a:extLst>
              <a:ext uri="{FF2B5EF4-FFF2-40B4-BE49-F238E27FC236}">
                <a16:creationId xmlns:a16="http://schemas.microsoft.com/office/drawing/2014/main" id="{F8E170B3-F293-4396-9FB8-0BED7D13C3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5">
            <a:extLst>
              <a:ext uri="{FF2B5EF4-FFF2-40B4-BE49-F238E27FC236}">
                <a16:creationId xmlns:a16="http://schemas.microsoft.com/office/drawing/2014/main" id="{0E3E4AFC-A577-4BD2-90CB-DE7889D4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3D Pythagoras Theorem</a:t>
            </a:r>
          </a:p>
        </p:txBody>
      </p:sp>
      <p:pic>
        <p:nvPicPr>
          <p:cNvPr id="72712" name="Picture 6" descr="scottishflag">
            <a:extLst>
              <a:ext uri="{FF2B5EF4-FFF2-40B4-BE49-F238E27FC236}">
                <a16:creationId xmlns:a16="http://schemas.microsoft.com/office/drawing/2014/main" id="{70044DE5-AFF1-4A3A-AA57-9E777354E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7" descr="Office Objects 0572">
            <a:extLst>
              <a:ext uri="{FF2B5EF4-FFF2-40B4-BE49-F238E27FC236}">
                <a16:creationId xmlns:a16="http://schemas.microsoft.com/office/drawing/2014/main" id="{4AAE2CE8-6445-40A0-AC95-0D98E9FE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Text Box 8">
            <a:extLst>
              <a:ext uri="{FF2B5EF4-FFF2-40B4-BE49-F238E27FC236}">
                <a16:creationId xmlns:a16="http://schemas.microsoft.com/office/drawing/2014/main" id="{740CF386-F101-472D-9CC7-956E4A91D25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72715" name="TextBox 10">
            <a:extLst>
              <a:ext uri="{FF2B5EF4-FFF2-40B4-BE49-F238E27FC236}">
                <a16:creationId xmlns:a16="http://schemas.microsoft.com/office/drawing/2014/main" id="{2491494C-CB70-43EA-8698-3BA1EB91F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msoCF917">
            <a:extLst>
              <a:ext uri="{FF2B5EF4-FFF2-40B4-BE49-F238E27FC236}">
                <a16:creationId xmlns:a16="http://schemas.microsoft.com/office/drawing/2014/main" id="{A95B35ED-4998-499C-8307-B64B4E18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11627" b="68832"/>
          <a:stretch>
            <a:fillRect/>
          </a:stretch>
        </p:blipFill>
        <p:spPr bwMode="auto">
          <a:xfrm>
            <a:off x="468313" y="333375"/>
            <a:ext cx="813593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>
            <a:extLst>
              <a:ext uri="{FF2B5EF4-FFF2-40B4-BE49-F238E27FC236}">
                <a16:creationId xmlns:a16="http://schemas.microsoft.com/office/drawing/2014/main" id="{3ADB0883-B0E2-4842-B02B-AAA544D7E92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57200"/>
            <a:ext cx="7859713" cy="5564188"/>
            <a:chOff x="720" y="720"/>
            <a:chExt cx="11186" cy="7980"/>
          </a:xfrm>
        </p:grpSpPr>
        <p:pic>
          <p:nvPicPr>
            <p:cNvPr id="74755" name="Picture 3">
              <a:extLst>
                <a:ext uri="{FF2B5EF4-FFF2-40B4-BE49-F238E27FC236}">
                  <a16:creationId xmlns:a16="http://schemas.microsoft.com/office/drawing/2014/main" id="{B9A465ED-C8F0-4FF0-86F1-24B16BBB8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9920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6" name="Picture 4">
              <a:extLst>
                <a:ext uri="{FF2B5EF4-FFF2-40B4-BE49-F238E27FC236}">
                  <a16:creationId xmlns:a16="http://schemas.microsoft.com/office/drawing/2014/main" id="{766BE715-514B-4EA9-8A10-C90086B66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2638"/>
              <a:ext cx="3960" cy="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7" name="Picture 5">
              <a:extLst>
                <a:ext uri="{FF2B5EF4-FFF2-40B4-BE49-F238E27FC236}">
                  <a16:creationId xmlns:a16="http://schemas.microsoft.com/office/drawing/2014/main" id="{486B4702-7DEB-406E-9C44-F517AAF4D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" y="2240"/>
              <a:ext cx="4440" cy="4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8" name="Picture 6">
              <a:extLst>
                <a:ext uri="{FF2B5EF4-FFF2-40B4-BE49-F238E27FC236}">
                  <a16:creationId xmlns:a16="http://schemas.microsoft.com/office/drawing/2014/main" id="{13847926-45E0-4CBE-B094-761C0C668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6680"/>
              <a:ext cx="10120" cy="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A737760B-A324-4BBC-B900-834985DA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4613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>
            <a:extLst>
              <a:ext uri="{FF2B5EF4-FFF2-40B4-BE49-F238E27FC236}">
                <a16:creationId xmlns:a16="http://schemas.microsoft.com/office/drawing/2014/main" id="{15A4F320-B45C-4DB1-8A31-E46642CCD23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19075"/>
            <a:ext cx="7786688" cy="6378575"/>
            <a:chOff x="720" y="1040"/>
            <a:chExt cx="10680" cy="9440"/>
          </a:xfrm>
        </p:grpSpPr>
        <p:pic>
          <p:nvPicPr>
            <p:cNvPr id="76803" name="Picture 3">
              <a:extLst>
                <a:ext uri="{FF2B5EF4-FFF2-40B4-BE49-F238E27FC236}">
                  <a16:creationId xmlns:a16="http://schemas.microsoft.com/office/drawing/2014/main" id="{660E2478-CB4D-4D2D-9B60-335BF7E9C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40"/>
              <a:ext cx="10540" cy="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4" name="Picture 4">
              <a:extLst>
                <a:ext uri="{FF2B5EF4-FFF2-40B4-BE49-F238E27FC236}">
                  <a16:creationId xmlns:a16="http://schemas.microsoft.com/office/drawing/2014/main" id="{67EE4ECC-EA16-4144-93CF-A285EA1EF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6120"/>
              <a:ext cx="10680" cy="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5" name="Picture 5">
              <a:extLst>
                <a:ext uri="{FF2B5EF4-FFF2-40B4-BE49-F238E27FC236}">
                  <a16:creationId xmlns:a16="http://schemas.microsoft.com/office/drawing/2014/main" id="{3962DDD0-0B24-4E4F-B5BB-4416BF843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" y="9620"/>
              <a:ext cx="4580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4CE4FF7F-BC7F-424A-B6FA-EED0CBCF612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BCC159-4151-4396-BA7D-013320C4279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8D31CF66-58D4-4B1B-9983-726234545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pic>
        <p:nvPicPr>
          <p:cNvPr id="63492" name="Picture 3" descr="scottishflag">
            <a:extLst>
              <a:ext uri="{FF2B5EF4-FFF2-40B4-BE49-F238E27FC236}">
                <a16:creationId xmlns:a16="http://schemas.microsoft.com/office/drawing/2014/main" id="{6CA7C105-1B6C-414D-B990-DA1A798465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4">
            <a:extLst>
              <a:ext uri="{FF2B5EF4-FFF2-40B4-BE49-F238E27FC236}">
                <a16:creationId xmlns:a16="http://schemas.microsoft.com/office/drawing/2014/main" id="{E7BC5932-20CC-4039-ADBC-B7C9A7A25E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63494" name="Picture 5" descr="Office Objects 0572">
            <a:extLst>
              <a:ext uri="{FF2B5EF4-FFF2-40B4-BE49-F238E27FC236}">
                <a16:creationId xmlns:a16="http://schemas.microsoft.com/office/drawing/2014/main" id="{2F7C4D97-492E-4D55-A05B-F295B3D7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5565658A-8365-4183-9328-EB1B7A6BB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5C2677AD-1F71-4DF2-BED1-06EDFCCC2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13439EBD-7550-470F-8341-25B6D73BE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Know the term hypotenuse </a:t>
            </a:r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 the longest side”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3498" name="Line 9">
            <a:extLst>
              <a:ext uri="{FF2B5EF4-FFF2-40B4-BE49-F238E27FC236}">
                <a16:creationId xmlns:a16="http://schemas.microsoft.com/office/drawing/2014/main" id="{D8C2420E-1DB6-4D4A-B45C-0F96A6BBA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2A80A7A0-6710-4DCF-BC69-89FB5AA52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  <a:cs typeface="Arial" charset="0"/>
              </a:rPr>
              <a:t>We are revising Pythagoras Theorem 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E078B637-488C-4690-A858-A5C8ACDA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3894138"/>
            <a:ext cx="3641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Use Pythagoras Theorem to calculate both the hypotenuse and smaller sides of a right-angled triangle.</a:t>
            </a:r>
          </a:p>
        </p:txBody>
      </p:sp>
      <p:sp>
        <p:nvSpPr>
          <p:cNvPr id="63501" name="TextBox 13">
            <a:extLst>
              <a:ext uri="{FF2B5EF4-FFF2-40B4-BE49-F238E27FC236}">
                <a16:creationId xmlns:a16="http://schemas.microsoft.com/office/drawing/2014/main" id="{FF99378A-D370-4A9C-B460-E8269968E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71BE8C18-AB20-4DEA-971B-E65F94FF4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Revision of Pythagoras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4" grpId="0"/>
      <p:bldP spid="368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mso7BA47">
            <a:extLst>
              <a:ext uri="{FF2B5EF4-FFF2-40B4-BE49-F238E27FC236}">
                <a16:creationId xmlns:a16="http://schemas.microsoft.com/office/drawing/2014/main" id="{0C442D7C-F3C4-44F7-87AF-4FE81013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b="54016"/>
          <a:stretch>
            <a:fillRect/>
          </a:stretch>
        </p:blipFill>
        <p:spPr bwMode="auto">
          <a:xfrm>
            <a:off x="468313" y="333375"/>
            <a:ext cx="78486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mso15338">
            <a:extLst>
              <a:ext uri="{FF2B5EF4-FFF2-40B4-BE49-F238E27FC236}">
                <a16:creationId xmlns:a16="http://schemas.microsoft.com/office/drawing/2014/main" id="{3DF7FFEC-C84F-4D07-A7F4-A6ED1993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55504" r="9766" b="4077"/>
          <a:stretch>
            <a:fillRect/>
          </a:stretch>
        </p:blipFill>
        <p:spPr bwMode="auto">
          <a:xfrm>
            <a:off x="250825" y="260350"/>
            <a:ext cx="8497888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so3315A">
            <a:extLst>
              <a:ext uri="{FF2B5EF4-FFF2-40B4-BE49-F238E27FC236}">
                <a16:creationId xmlns:a16="http://schemas.microsoft.com/office/drawing/2014/main" id="{89DF056E-70F1-4D4B-82C4-B9E5DEA9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7559" r="14951" b="43689"/>
          <a:stretch>
            <a:fillRect/>
          </a:stretch>
        </p:blipFill>
        <p:spPr bwMode="auto">
          <a:xfrm>
            <a:off x="539750" y="260350"/>
            <a:ext cx="6624638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soDEFAA">
            <a:extLst>
              <a:ext uri="{FF2B5EF4-FFF2-40B4-BE49-F238E27FC236}">
                <a16:creationId xmlns:a16="http://schemas.microsoft.com/office/drawing/2014/main" id="{E7AEBF2E-5521-47D5-A58A-96B44E02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47665" r="22220" b="13144"/>
          <a:stretch>
            <a:fillRect/>
          </a:stretch>
        </p:blipFill>
        <p:spPr bwMode="auto">
          <a:xfrm>
            <a:off x="539750" y="188913"/>
            <a:ext cx="69119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3CE57353-3141-46C4-A5F9-7AE50525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45026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8DE189C9-70EA-4DEB-AA77-B5FCA152B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767763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D047CC38-2247-4F85-BF4E-94BAB777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0772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>
            <a:extLst>
              <a:ext uri="{FF2B5EF4-FFF2-40B4-BE49-F238E27FC236}">
                <a16:creationId xmlns:a16="http://schemas.microsoft.com/office/drawing/2014/main" id="{3817B0E3-FD1E-4CE5-B0B2-B52BB788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6250"/>
            <a:ext cx="26924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>
            <a:extLst>
              <a:ext uri="{FF2B5EF4-FFF2-40B4-BE49-F238E27FC236}">
                <a16:creationId xmlns:a16="http://schemas.microsoft.com/office/drawing/2014/main" id="{9DE03D61-9F25-40AC-922A-8B62936F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57788"/>
            <a:ext cx="82645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soC5E42">
            <a:extLst>
              <a:ext uri="{FF2B5EF4-FFF2-40B4-BE49-F238E27FC236}">
                <a16:creationId xmlns:a16="http://schemas.microsoft.com/office/drawing/2014/main" id="{EAD2C4A6-C040-4247-B31F-689EE46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5310" r="20258" b="37451"/>
          <a:stretch>
            <a:fillRect/>
          </a:stretch>
        </p:blipFill>
        <p:spPr bwMode="auto">
          <a:xfrm>
            <a:off x="611188" y="0"/>
            <a:ext cx="6948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0437CF60-A09F-47A9-8CA8-5999FED8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672465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DC9A50BB-94AD-4DE3-B8ED-0AD1DD3A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8804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CE897E06-80EB-4FC8-8689-565C185C000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BCC159-4151-4396-BA7D-013320C4279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0D26E55C-F52C-46B1-B164-562C04137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pic>
        <p:nvPicPr>
          <p:cNvPr id="64516" name="Picture 3" descr="scottishflag">
            <a:extLst>
              <a:ext uri="{FF2B5EF4-FFF2-40B4-BE49-F238E27FC236}">
                <a16:creationId xmlns:a16="http://schemas.microsoft.com/office/drawing/2014/main" id="{55F5A4BD-B147-4C55-A376-6C85F5CF99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4">
            <a:extLst>
              <a:ext uri="{FF2B5EF4-FFF2-40B4-BE49-F238E27FC236}">
                <a16:creationId xmlns:a16="http://schemas.microsoft.com/office/drawing/2014/main" id="{27377219-D498-4026-A397-6C7BF2233FF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64518" name="Picture 5" descr="Office Objects 0572">
            <a:extLst>
              <a:ext uri="{FF2B5EF4-FFF2-40B4-BE49-F238E27FC236}">
                <a16:creationId xmlns:a16="http://schemas.microsoft.com/office/drawing/2014/main" id="{013F4402-2C48-4D10-A89E-7F078A99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35F6D4-149E-4361-AE9A-57FDA6266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1803400"/>
            <a:ext cx="60182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Two key points when dealing with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right-angled triangles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3E9B7-30FB-40EB-A745-B7E45FA2A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921000"/>
            <a:ext cx="7446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</a:rPr>
              <a:t>The longest side in a right-angled triangle is called</a:t>
            </a:r>
          </a:p>
          <a:p>
            <a:pPr algn="ctr" eaLnBrk="1" hangingPunct="1"/>
            <a:r>
              <a:rPr lang="en-GB" altLang="en-US" sz="2400"/>
              <a:t>The HYPOTENUSE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9CF719-AE43-47F8-A370-92CC2DB19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937000"/>
            <a:ext cx="822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/>
              <a:t>The HYPOTENUSE </a:t>
            </a:r>
            <a:r>
              <a:rPr lang="en-GB" altLang="en-US" sz="2400">
                <a:solidFill>
                  <a:srgbClr val="FFFF00"/>
                </a:solidFill>
              </a:rPr>
              <a:t>is </a:t>
            </a:r>
            <a:r>
              <a:rPr lang="en-GB" altLang="en-US" sz="2400"/>
              <a:t>ALWAYS</a:t>
            </a:r>
            <a:r>
              <a:rPr lang="en-GB" altLang="en-US" sz="2400">
                <a:solidFill>
                  <a:srgbClr val="FFFF00"/>
                </a:solidFill>
              </a:rPr>
              <a:t> opposite the right angle</a:t>
            </a:r>
            <a:endParaRPr lang="en-GB" altLang="en-US" sz="2400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BD7EA45F-0DB4-4266-9DB6-74ABE7C1100A}"/>
              </a:ext>
            </a:extLst>
          </p:cNvPr>
          <p:cNvGrpSpPr>
            <a:grpSpLocks/>
          </p:cNvGrpSpPr>
          <p:nvPr/>
        </p:nvGrpSpPr>
        <p:grpSpPr bwMode="auto">
          <a:xfrm>
            <a:off x="952500" y="4737100"/>
            <a:ext cx="2057400" cy="1539875"/>
            <a:chOff x="1574800" y="4737100"/>
            <a:chExt cx="2057400" cy="1539220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63EBE7A7-E7B5-4312-BBE1-8B1E80C8039B}"/>
                </a:ext>
              </a:extLst>
            </p:cNvPr>
            <p:cNvSpPr/>
            <p:nvPr/>
          </p:nvSpPr>
          <p:spPr>
            <a:xfrm>
              <a:off x="2070100" y="4737100"/>
              <a:ext cx="1562100" cy="1028262"/>
            </a:xfrm>
            <a:prstGeom prst="rtTriangl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4534" name="TextBox 17">
              <a:extLst>
                <a:ext uri="{FF2B5EF4-FFF2-40B4-BE49-F238E27FC236}">
                  <a16:creationId xmlns:a16="http://schemas.microsoft.com/office/drawing/2014/main" id="{D3D84F3C-D113-4595-9F29-A8C170D6E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900" y="5753100"/>
              <a:ext cx="3690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a</a:t>
              </a:r>
              <a:endParaRPr lang="en-GB" altLang="en-US" baseline="30000"/>
            </a:p>
          </p:txBody>
        </p:sp>
        <p:sp>
          <p:nvSpPr>
            <p:cNvPr id="64535" name="TextBox 18">
              <a:extLst>
                <a:ext uri="{FF2B5EF4-FFF2-40B4-BE49-F238E27FC236}">
                  <a16:creationId xmlns:a16="http://schemas.microsoft.com/office/drawing/2014/main" id="{6991C590-777D-48F9-AB4F-9C9CCC55A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800" y="5016500"/>
              <a:ext cx="3978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b</a:t>
              </a:r>
              <a:endParaRPr lang="en-GB" altLang="en-US" baseline="30000"/>
            </a:p>
          </p:txBody>
        </p:sp>
        <p:sp>
          <p:nvSpPr>
            <p:cNvPr id="64536" name="TextBox 19">
              <a:extLst>
                <a:ext uri="{FF2B5EF4-FFF2-40B4-BE49-F238E27FC236}">
                  <a16:creationId xmlns:a16="http://schemas.microsoft.com/office/drawing/2014/main" id="{89620C50-DEC2-4634-A104-A22A7D370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813300"/>
              <a:ext cx="3690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c</a:t>
              </a:r>
              <a:endParaRPr lang="en-GB" altLang="en-US" baseline="30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27BC97-030A-43F4-8942-F78373874939}"/>
                </a:ext>
              </a:extLst>
            </p:cNvPr>
            <p:cNvSpPr/>
            <p:nvPr/>
          </p:nvSpPr>
          <p:spPr>
            <a:xfrm>
              <a:off x="2082800" y="5498776"/>
              <a:ext cx="241300" cy="241197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4B1069B-4545-43A3-B68A-8B475C65CBF5}"/>
              </a:ext>
            </a:extLst>
          </p:cNvPr>
          <p:cNvSpPr txBox="1"/>
          <p:nvPr/>
        </p:nvSpPr>
        <p:spPr>
          <a:xfrm>
            <a:off x="2679700" y="4508500"/>
            <a:ext cx="1954213" cy="523875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cs typeface="Arial" charset="0"/>
              </a:rPr>
              <a:t>c</a:t>
            </a:r>
            <a:r>
              <a:rPr lang="en-GB" baseline="30000" dirty="0">
                <a:cs typeface="Arial" charset="0"/>
              </a:rPr>
              <a:t>2 </a:t>
            </a:r>
            <a:r>
              <a:rPr lang="en-GB" dirty="0">
                <a:cs typeface="Arial" charset="0"/>
              </a:rPr>
              <a:t>= a</a:t>
            </a:r>
            <a:r>
              <a:rPr lang="en-GB" baseline="30000" dirty="0">
                <a:cs typeface="Arial" charset="0"/>
              </a:rPr>
              <a:t>2</a:t>
            </a:r>
            <a:r>
              <a:rPr lang="en-GB" dirty="0">
                <a:cs typeface="Arial" charset="0"/>
              </a:rPr>
              <a:t> + b</a:t>
            </a:r>
            <a:r>
              <a:rPr lang="en-GB" baseline="30000" dirty="0">
                <a:cs typeface="Arial" charset="0"/>
              </a:rPr>
              <a:t>2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CDD1DA9D-96A7-4628-B9A3-5150D1AF8527}"/>
              </a:ext>
            </a:extLst>
          </p:cNvPr>
          <p:cNvGrpSpPr>
            <a:grpSpLocks/>
          </p:cNvGrpSpPr>
          <p:nvPr/>
        </p:nvGrpSpPr>
        <p:grpSpPr bwMode="auto">
          <a:xfrm>
            <a:off x="6494463" y="4965700"/>
            <a:ext cx="2219325" cy="1831975"/>
            <a:chOff x="1625600" y="4406900"/>
            <a:chExt cx="2220130" cy="1831320"/>
          </a:xfrm>
        </p:grpSpPr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9720D499-E091-4251-8D19-E54CA8FEA0CA}"/>
                </a:ext>
              </a:extLst>
            </p:cNvPr>
            <p:cNvSpPr/>
            <p:nvPr/>
          </p:nvSpPr>
          <p:spPr>
            <a:xfrm>
              <a:off x="2070261" y="4736982"/>
              <a:ext cx="1562667" cy="1028332"/>
            </a:xfrm>
            <a:prstGeom prst="rtTriangl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4529" name="TextBox 25">
              <a:extLst>
                <a:ext uri="{FF2B5EF4-FFF2-40B4-BE49-F238E27FC236}">
                  <a16:creationId xmlns:a16="http://schemas.microsoft.com/office/drawing/2014/main" id="{B22FC5E7-6E28-41AD-AFC5-3B2134EDF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700" y="5715000"/>
              <a:ext cx="3722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y</a:t>
              </a:r>
              <a:endParaRPr lang="en-GB" altLang="en-US" baseline="30000"/>
            </a:p>
          </p:txBody>
        </p:sp>
        <p:sp>
          <p:nvSpPr>
            <p:cNvPr id="64530" name="TextBox 26">
              <a:extLst>
                <a:ext uri="{FF2B5EF4-FFF2-40B4-BE49-F238E27FC236}">
                  <a16:creationId xmlns:a16="http://schemas.microsoft.com/office/drawing/2014/main" id="{EDC8D13A-6624-4807-A36F-4927DC3F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4406900"/>
              <a:ext cx="3962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x</a:t>
              </a:r>
              <a:endParaRPr lang="en-GB" altLang="en-US" baseline="30000"/>
            </a:p>
          </p:txBody>
        </p:sp>
        <p:sp>
          <p:nvSpPr>
            <p:cNvPr id="64531" name="TextBox 27">
              <a:extLst>
                <a:ext uri="{FF2B5EF4-FFF2-40B4-BE49-F238E27FC236}">
                  <a16:creationId xmlns:a16="http://schemas.microsoft.com/office/drawing/2014/main" id="{904B7A3A-0B2A-4C6B-8684-133736317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7100" y="5702300"/>
              <a:ext cx="3786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z</a:t>
              </a:r>
              <a:endParaRPr lang="en-GB" altLang="en-US" baseline="300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72890B-5501-4D5F-8FA7-80244756FF1F}"/>
                </a:ext>
              </a:extLst>
            </p:cNvPr>
            <p:cNvSpPr/>
            <p:nvPr/>
          </p:nvSpPr>
          <p:spPr>
            <a:xfrm>
              <a:off x="2082966" y="5498709"/>
              <a:ext cx="241388" cy="241214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707CC06-C0B1-4624-AC63-ACA4D387EB9F}"/>
              </a:ext>
            </a:extLst>
          </p:cNvPr>
          <p:cNvSpPr txBox="1"/>
          <p:nvPr/>
        </p:nvSpPr>
        <p:spPr>
          <a:xfrm>
            <a:off x="5630863" y="4483100"/>
            <a:ext cx="3373437" cy="523875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cs typeface="Arial" charset="0"/>
              </a:rPr>
              <a:t>(</a:t>
            </a:r>
            <a:r>
              <a:rPr lang="en-GB" dirty="0" err="1">
                <a:cs typeface="Arial" charset="0"/>
              </a:rPr>
              <a:t>xz</a:t>
            </a:r>
            <a:r>
              <a:rPr lang="en-GB" dirty="0">
                <a:cs typeface="Arial" charset="0"/>
              </a:rPr>
              <a:t>)</a:t>
            </a:r>
            <a:r>
              <a:rPr lang="en-GB" baseline="30000" dirty="0">
                <a:cs typeface="Arial" charset="0"/>
              </a:rPr>
              <a:t>2 </a:t>
            </a:r>
            <a:r>
              <a:rPr lang="en-GB" dirty="0">
                <a:cs typeface="Arial" charset="0"/>
              </a:rPr>
              <a:t>= (</a:t>
            </a:r>
            <a:r>
              <a:rPr lang="en-GB" dirty="0" err="1">
                <a:cs typeface="Arial" charset="0"/>
              </a:rPr>
              <a:t>xy</a:t>
            </a:r>
            <a:r>
              <a:rPr lang="en-GB" dirty="0">
                <a:cs typeface="Arial" charset="0"/>
              </a:rPr>
              <a:t>)</a:t>
            </a:r>
            <a:r>
              <a:rPr lang="en-GB" baseline="30000" dirty="0">
                <a:cs typeface="Arial" charset="0"/>
              </a:rPr>
              <a:t>2</a:t>
            </a:r>
            <a:r>
              <a:rPr lang="en-GB" dirty="0">
                <a:cs typeface="Arial" charset="0"/>
              </a:rPr>
              <a:t> + (</a:t>
            </a:r>
            <a:r>
              <a:rPr lang="en-GB" dirty="0" err="1">
                <a:cs typeface="Arial" charset="0"/>
              </a:rPr>
              <a:t>yz</a:t>
            </a:r>
            <a:r>
              <a:rPr lang="en-GB" dirty="0">
                <a:cs typeface="Arial" charset="0"/>
              </a:rPr>
              <a:t>)</a:t>
            </a:r>
            <a:r>
              <a:rPr lang="en-GB" baseline="30000" dirty="0">
                <a:cs typeface="Arial" charset="0"/>
              </a:rPr>
              <a:t>2</a:t>
            </a:r>
          </a:p>
        </p:txBody>
      </p:sp>
      <p:sp>
        <p:nvSpPr>
          <p:cNvPr id="64526" name="TextBox 25">
            <a:extLst>
              <a:ext uri="{FF2B5EF4-FFF2-40B4-BE49-F238E27FC236}">
                <a16:creationId xmlns:a16="http://schemas.microsoft.com/office/drawing/2014/main" id="{EE34A523-6B3F-4176-9CD2-46ED4131F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EAED22A7-3AD1-4BB0-A7D1-004146BE5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Revision of Pythagoras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 animBg="1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mso7440">
            <a:extLst>
              <a:ext uri="{FF2B5EF4-FFF2-40B4-BE49-F238E27FC236}">
                <a16:creationId xmlns:a16="http://schemas.microsoft.com/office/drawing/2014/main" id="{5C2BA582-6825-43A5-9564-4E16D7A4D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6905" r="17979" b="51753"/>
          <a:stretch>
            <a:fillRect/>
          </a:stretch>
        </p:blipFill>
        <p:spPr bwMode="auto">
          <a:xfrm>
            <a:off x="250825" y="112713"/>
            <a:ext cx="7561263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so414DB">
            <a:extLst>
              <a:ext uri="{FF2B5EF4-FFF2-40B4-BE49-F238E27FC236}">
                <a16:creationId xmlns:a16="http://schemas.microsoft.com/office/drawing/2014/main" id="{7055EB4C-E0DA-4FE9-B428-0AE2A155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4927" r="16905" b="50543"/>
          <a:stretch>
            <a:fillRect/>
          </a:stretch>
        </p:blipFill>
        <p:spPr bwMode="auto">
          <a:xfrm>
            <a:off x="468313" y="188913"/>
            <a:ext cx="74168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msoFE5E8">
            <a:extLst>
              <a:ext uri="{FF2B5EF4-FFF2-40B4-BE49-F238E27FC236}">
                <a16:creationId xmlns:a16="http://schemas.microsoft.com/office/drawing/2014/main" id="{B95AFD3B-8740-4414-BEF0-51642E259B5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32990" r="18086" b="29364"/>
          <a:stretch>
            <a:fillRect/>
          </a:stretch>
        </p:blipFill>
        <p:spPr>
          <a:xfrm>
            <a:off x="395288" y="0"/>
            <a:ext cx="8137525" cy="6164263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mso193EB">
            <a:extLst>
              <a:ext uri="{FF2B5EF4-FFF2-40B4-BE49-F238E27FC236}">
                <a16:creationId xmlns:a16="http://schemas.microsoft.com/office/drawing/2014/main" id="{9217FBF4-DEF9-4317-BAF9-E6EDA2FD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28374" r="16864" b="38643"/>
          <a:stretch>
            <a:fillRect/>
          </a:stretch>
        </p:blipFill>
        <p:spPr bwMode="auto">
          <a:xfrm>
            <a:off x="539750" y="188913"/>
            <a:ext cx="7920038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>
            <a:extLst>
              <a:ext uri="{FF2B5EF4-FFF2-40B4-BE49-F238E27FC236}">
                <a16:creationId xmlns:a16="http://schemas.microsoft.com/office/drawing/2014/main" id="{267795A5-5751-44C7-98C5-490D3E463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75596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A3F1410C-B78A-48A8-927B-AC0476CB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129462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CE2C6B80-B44B-4AD8-960C-BFE9C14E12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8AAB25-DF07-42F0-9138-3CDBEAF21B4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E0FC2C92-F7FC-4614-AA1D-7E290C3E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110615" name="Text Box 23">
            <a:extLst>
              <a:ext uri="{FF2B5EF4-FFF2-40B4-BE49-F238E27FC236}">
                <a16:creationId xmlns:a16="http://schemas.microsoft.com/office/drawing/2014/main" id="{F272A19A-294E-4E2E-9FC8-40F2FDFD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467100"/>
            <a:ext cx="6650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u="sng">
                <a:solidFill>
                  <a:srgbClr val="FFFF00"/>
                </a:solidFill>
              </a:rPr>
              <a:t>Example</a:t>
            </a:r>
            <a:r>
              <a:rPr lang="en-GB" altLang="en-US" sz="2000">
                <a:solidFill>
                  <a:srgbClr val="FFFF00"/>
                </a:solidFill>
              </a:rPr>
              <a:t> : 	A steel rod is used to support a tree</a:t>
            </a:r>
          </a:p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		which is in danger of falling down.</a:t>
            </a:r>
          </a:p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		</a:t>
            </a:r>
          </a:p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		What is the height of the tree ?</a:t>
            </a:r>
            <a:endParaRPr lang="en-GB" altLang="en-US" sz="2000" u="sng">
              <a:solidFill>
                <a:srgbClr val="FFFF00"/>
              </a:solidFill>
            </a:endParaRP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9F0CDD75-E86C-4F2A-8EA1-C86E61472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01" name="Rectangle 9">
            <a:extLst>
              <a:ext uri="{FF2B5EF4-FFF2-40B4-BE49-F238E27FC236}">
                <a16:creationId xmlns:a16="http://schemas.microsoft.com/office/drawing/2014/main" id="{5DFD3630-FDF0-4DFD-8894-5C6EB9AE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19275"/>
            <a:ext cx="78914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en-GB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When coming across a problem involving finding a missing side in a right-angled triangle, you should consider using Pythagoras’ Theorem to calculate its length.</a:t>
            </a:r>
          </a:p>
        </p:txBody>
      </p:sp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8DDDA6EC-9278-4B02-BDDD-0DB605ED4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6163" y="3975100"/>
          <a:ext cx="1800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03040" progId="Equation.DSMT4">
                  <p:embed/>
                </p:oleObj>
              </mc:Choice>
              <mc:Fallback>
                <p:oleObj name="Equation" r:id="rId2" imgW="79992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3975100"/>
                        <a:ext cx="180022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7D367BC8-6C19-4DC0-BE08-67667B4736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6163" y="4522788"/>
          <a:ext cx="18573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203040" progId="Equation.DSMT4">
                  <p:embed/>
                </p:oleObj>
              </mc:Choice>
              <mc:Fallback>
                <p:oleObj name="Equation" r:id="rId4" imgW="8254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4522788"/>
                        <a:ext cx="185737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FBC109EE-2C1F-4A50-9FC7-CFD75C6E3C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6163" y="5072063"/>
          <a:ext cx="12287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5072063"/>
                        <a:ext cx="1228725" cy="434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7A9043FB-5D9D-4C64-BC16-2C13F33E3F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6163" y="5603875"/>
          <a:ext cx="22526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228600" progId="Equation.DSMT4">
                  <p:embed/>
                </p:oleObj>
              </mc:Choice>
              <mc:Fallback>
                <p:oleObj name="Equation" r:id="rId8" imgW="111744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5603875"/>
                        <a:ext cx="2252662" cy="490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6" descr="scottishflag">
            <a:extLst>
              <a:ext uri="{FF2B5EF4-FFF2-40B4-BE49-F238E27FC236}">
                <a16:creationId xmlns:a16="http://schemas.microsoft.com/office/drawing/2014/main" id="{DDDF99A2-52CA-412C-B631-EFA6DB853E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08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7">
            <a:extLst>
              <a:ext uri="{FF2B5EF4-FFF2-40B4-BE49-F238E27FC236}">
                <a16:creationId xmlns:a16="http://schemas.microsoft.com/office/drawing/2014/main" id="{3FDA982F-5EC2-40F1-87F4-D7F8CA00948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187C55A2-09A2-416E-B248-A950849A0281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4110038"/>
            <a:ext cx="4183063" cy="2249487"/>
            <a:chOff x="2980" y="2589"/>
            <a:chExt cx="2635" cy="1417"/>
          </a:xfrm>
        </p:grpSpPr>
        <p:sp>
          <p:nvSpPr>
            <p:cNvPr id="1045" name="Text Box 5">
              <a:extLst>
                <a:ext uri="{FF2B5EF4-FFF2-40B4-BE49-F238E27FC236}">
                  <a16:creationId xmlns:a16="http://schemas.microsoft.com/office/drawing/2014/main" id="{1652852C-3E0E-431E-9BF9-BFCA0ECF7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1" y="2980"/>
              <a:ext cx="53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FF00"/>
                  </a:solidFill>
                </a:rPr>
                <a:t>17m</a:t>
              </a:r>
              <a:endParaRPr lang="en-GB" altLang="en-US" sz="2400">
                <a:solidFill>
                  <a:srgbClr val="FFFF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46" name="Text Box 6">
              <a:extLst>
                <a:ext uri="{FF2B5EF4-FFF2-40B4-BE49-F238E27FC236}">
                  <a16:creationId xmlns:a16="http://schemas.microsoft.com/office/drawing/2014/main" id="{70C76383-548D-4754-8BBC-FF83E0EF3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776"/>
              <a:ext cx="40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FF00"/>
                  </a:solidFill>
                </a:rPr>
                <a:t>8m</a:t>
              </a:r>
            </a:p>
          </p:txBody>
        </p:sp>
        <p:sp>
          <p:nvSpPr>
            <p:cNvPr id="1047" name="Text Box 8">
              <a:extLst>
                <a:ext uri="{FF2B5EF4-FFF2-40B4-BE49-F238E27FC236}">
                  <a16:creationId xmlns:a16="http://schemas.microsoft.com/office/drawing/2014/main" id="{A6B264AC-81CF-47D0-AFE3-18C47E2E5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" y="3159"/>
              <a:ext cx="44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/>
                <a:t>rod</a:t>
              </a:r>
              <a:endParaRPr lang="en-GB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110611" name="Tree">
              <a:extLst>
                <a:ext uri="{FF2B5EF4-FFF2-40B4-BE49-F238E27FC236}">
                  <a16:creationId xmlns:a16="http://schemas.microsoft.com/office/drawing/2014/main" id="{A159DEA2-61C5-4D5C-B28C-6837C42AD4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260" y="2589"/>
              <a:ext cx="1140" cy="114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049" name="Line 20">
              <a:extLst>
                <a:ext uri="{FF2B5EF4-FFF2-40B4-BE49-F238E27FC236}">
                  <a16:creationId xmlns:a16="http://schemas.microsoft.com/office/drawing/2014/main" id="{ADC2210D-C514-404B-83AD-05ED9255E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6" y="2596"/>
              <a:ext cx="1445" cy="11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1">
              <a:extLst>
                <a:ext uri="{FF2B5EF4-FFF2-40B4-BE49-F238E27FC236}">
                  <a16:creationId xmlns:a16="http://schemas.microsoft.com/office/drawing/2014/main" id="{089DE144-0648-4173-8DF7-AEC24EFBB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0" y="3771"/>
              <a:ext cx="2635" cy="0"/>
            </a:xfrm>
            <a:prstGeom prst="lin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8" name="Picture 25" descr="Office Objects 0572">
            <a:extLst>
              <a:ext uri="{FF2B5EF4-FFF2-40B4-BE49-F238E27FC236}">
                <a16:creationId xmlns:a16="http://schemas.microsoft.com/office/drawing/2014/main" id="{1D2660FE-CF37-48CD-A0D9-F82AFD96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6">
            <a:extLst>
              <a:ext uri="{FF2B5EF4-FFF2-40B4-BE49-F238E27FC236}">
                <a16:creationId xmlns:a16="http://schemas.microsoft.com/office/drawing/2014/main" id="{A836C8D5-9270-42D2-81D2-ACCE3A7BA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6057900"/>
            <a:ext cx="365125" cy="482600"/>
          </a:xfrm>
          <a:prstGeom prst="rect">
            <a:avLst/>
          </a:prstGeom>
          <a:solidFill>
            <a:schemeClr val="tx1"/>
          </a:solidFill>
          <a:ln w="508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b="1" dirty="0">
                <a:solidFill>
                  <a:srgbClr val="FF0000"/>
                </a:solidFill>
                <a:latin typeface="MathSoftText" pitchFamily="2" charset="0"/>
                <a:cs typeface="Arial" charset="0"/>
              </a:rPr>
              <a:t>b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2C03E1-6874-4154-A864-DB996ED3CABB}"/>
              </a:ext>
            </a:extLst>
          </p:cNvPr>
          <p:cNvCxnSpPr/>
          <p:nvPr/>
        </p:nvCxnSpPr>
        <p:spPr>
          <a:xfrm rot="5400000" flipH="1" flipV="1">
            <a:off x="7588251" y="5035550"/>
            <a:ext cx="1689100" cy="3175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6">
            <a:extLst>
              <a:ext uri="{FF2B5EF4-FFF2-40B4-BE49-F238E27FC236}">
                <a16:creationId xmlns:a16="http://schemas.microsoft.com/office/drawing/2014/main" id="{F4A9F368-E0BD-47A2-BA8C-A5EDC2485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700" y="4648200"/>
            <a:ext cx="469900" cy="520700"/>
          </a:xfrm>
          <a:prstGeom prst="rect">
            <a:avLst/>
          </a:prstGeom>
          <a:solidFill>
            <a:schemeClr val="tx1"/>
          </a:solidFill>
          <a:ln w="508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latin typeface="MathSoftText" pitchFamily="2" charset="0"/>
                <a:cs typeface="Arial" charset="0"/>
              </a:rPr>
              <a:t>a</a:t>
            </a: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76B949F3-00A3-4802-B29E-A30514956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054600"/>
            <a:ext cx="422275" cy="508000"/>
          </a:xfrm>
          <a:prstGeom prst="rect">
            <a:avLst/>
          </a:prstGeom>
          <a:solidFill>
            <a:schemeClr val="tx1"/>
          </a:solidFill>
          <a:ln w="508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latin typeface="MathSoftText" pitchFamily="2" charset="0"/>
                <a:cs typeface="Arial" charset="0"/>
              </a:rPr>
              <a:t>c</a:t>
            </a:r>
          </a:p>
        </p:txBody>
      </p:sp>
      <p:sp>
        <p:nvSpPr>
          <p:cNvPr id="1043" name="TextBox 26">
            <a:extLst>
              <a:ext uri="{FF2B5EF4-FFF2-40B4-BE49-F238E27FC236}">
                <a16:creationId xmlns:a16="http://schemas.microsoft.com/office/drawing/2014/main" id="{718C3982-FED9-4B08-9C97-9C973A24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71DAC134-7A67-4D77-8813-28919D577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Revision of Pythagoras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5" grpId="0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9244DE2B-46E6-4AF7-A3EF-C868D4298F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C08DAB-F8B9-4A21-B733-1FD8D112632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667B866-D8A5-472E-96CF-8A513AB8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Compiled by Mr. Lafferty Maths Dept.</a:t>
            </a:r>
          </a:p>
        </p:txBody>
      </p:sp>
      <p:sp>
        <p:nvSpPr>
          <p:cNvPr id="2056" name="Rectangle 4">
            <a:extLst>
              <a:ext uri="{FF2B5EF4-FFF2-40B4-BE49-F238E27FC236}">
                <a16:creationId xmlns:a16="http://schemas.microsoft.com/office/drawing/2014/main" id="{6179442D-4317-4545-AB94-82A962C7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DF4ECF48-1503-49F8-8686-44EBBEB42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19275"/>
            <a:ext cx="78914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defRPr/>
            </a:pPr>
            <a:r>
              <a:rPr lang="en-GB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Example 2</a:t>
            </a:r>
          </a:p>
          <a:p>
            <a:pPr indent="457200">
              <a:defRPr/>
            </a:pPr>
            <a:r>
              <a:rPr lang="en-GB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garden has a fence around its perimeter and </a:t>
            </a:r>
          </a:p>
          <a:p>
            <a:pPr indent="457200">
              <a:defRPr/>
            </a:pPr>
            <a:r>
              <a:rPr lang="en-GB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along its diagonal as shown below. </a:t>
            </a:r>
          </a:p>
          <a:p>
            <a:pPr indent="457200" algn="just">
              <a:defRPr/>
            </a:pPr>
            <a:r>
              <a:rPr lang="en-GB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What is the length of the fence from D to C.</a:t>
            </a:r>
          </a:p>
        </p:txBody>
      </p:sp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734E66F7-A3E8-4FA3-8645-30CAB2EDA3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3650" y="3627438"/>
          <a:ext cx="34004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228600" progId="Equation.DSMT4">
                  <p:embed/>
                </p:oleObj>
              </mc:Choice>
              <mc:Fallback>
                <p:oleObj name="Equation" r:id="rId2" imgW="15112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627438"/>
                        <a:ext cx="3400425" cy="5064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E01DF653-BBF3-48D6-9A63-6F08C1EBB2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3650" y="4257675"/>
          <a:ext cx="240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257675"/>
                        <a:ext cx="2400300" cy="50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A2FDB5E2-766D-4CE9-92C4-C6F8759B89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3650" y="4887913"/>
          <a:ext cx="16891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228600" progId="Equation.DSMT4">
                  <p:embed/>
                </p:oleObj>
              </mc:Choice>
              <mc:Fallback>
                <p:oleObj name="Equation" r:id="rId6" imgW="8380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887913"/>
                        <a:ext cx="1689100" cy="488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>
            <a:extLst>
              <a:ext uri="{FF2B5EF4-FFF2-40B4-BE49-F238E27FC236}">
                <a16:creationId xmlns:a16="http://schemas.microsoft.com/office/drawing/2014/main" id="{8C19C37B-675F-4891-AEF4-B6372E235F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3650" y="5500688"/>
          <a:ext cx="250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15640" progId="Equation.DSMT4">
                  <p:embed/>
                </p:oleObj>
              </mc:Choice>
              <mc:Fallback>
                <p:oleObj name="Equation" r:id="rId8" imgW="1244520" imgH="215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5500688"/>
                        <a:ext cx="2505075" cy="463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10">
            <a:extLst>
              <a:ext uri="{FF2B5EF4-FFF2-40B4-BE49-F238E27FC236}">
                <a16:creationId xmlns:a16="http://schemas.microsoft.com/office/drawing/2014/main" id="{AC9DBCC9-B4AE-42B3-939B-F9B9D2EC5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9" name="Picture 11" descr="scottishflag">
            <a:extLst>
              <a:ext uri="{FF2B5EF4-FFF2-40B4-BE49-F238E27FC236}">
                <a16:creationId xmlns:a16="http://schemas.microsoft.com/office/drawing/2014/main" id="{340FF43C-90D1-4C06-AAFB-B953631C6C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6699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12">
            <a:extLst>
              <a:ext uri="{FF2B5EF4-FFF2-40B4-BE49-F238E27FC236}">
                <a16:creationId xmlns:a16="http://schemas.microsoft.com/office/drawing/2014/main" id="{1FAAE07E-0D5B-411F-936D-4CF449CC0D0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061" name="Picture 20" descr="Office Objects 0572">
            <a:extLst>
              <a:ext uri="{FF2B5EF4-FFF2-40B4-BE49-F238E27FC236}">
                <a16:creationId xmlns:a16="http://schemas.microsoft.com/office/drawing/2014/main" id="{E8D628E6-65F9-4585-B887-C5BEFDF9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21">
            <a:extLst>
              <a:ext uri="{FF2B5EF4-FFF2-40B4-BE49-F238E27FC236}">
                <a16:creationId xmlns:a16="http://schemas.microsoft.com/office/drawing/2014/main" id="{7C89C3A4-7282-4314-9D88-D261B27B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438" y="3779838"/>
            <a:ext cx="3133725" cy="1792287"/>
          </a:xfrm>
          <a:prstGeom prst="rect">
            <a:avLst/>
          </a:prstGeom>
          <a:solidFill>
            <a:srgbClr val="33CC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" name="Line 22">
            <a:extLst>
              <a:ext uri="{FF2B5EF4-FFF2-40B4-BE49-F238E27FC236}">
                <a16:creationId xmlns:a16="http://schemas.microsoft.com/office/drawing/2014/main" id="{B84D4432-F08F-4356-A429-1A206B709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613" y="3794125"/>
            <a:ext cx="3130550" cy="17780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Text Box 23">
            <a:extLst>
              <a:ext uri="{FF2B5EF4-FFF2-40B4-BE49-F238E27FC236}">
                <a16:creationId xmlns:a16="http://schemas.microsoft.com/office/drawing/2014/main" id="{27729187-D0BB-4A19-A8BD-7ABD2AE9A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4321175"/>
            <a:ext cx="682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5m</a:t>
            </a:r>
          </a:p>
        </p:txBody>
      </p:sp>
      <p:sp>
        <p:nvSpPr>
          <p:cNvPr id="2065" name="Text Box 24">
            <a:extLst>
              <a:ext uri="{FF2B5EF4-FFF2-40B4-BE49-F238E27FC236}">
                <a16:creationId xmlns:a16="http://schemas.microsoft.com/office/drawing/2014/main" id="{B23BBBDB-35E9-4E2C-A4F2-8C9C6BBA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5622925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 m</a:t>
            </a:r>
          </a:p>
        </p:txBody>
      </p:sp>
      <p:sp>
        <p:nvSpPr>
          <p:cNvPr id="2066" name="Text Box 23">
            <a:extLst>
              <a:ext uri="{FF2B5EF4-FFF2-40B4-BE49-F238E27FC236}">
                <a16:creationId xmlns:a16="http://schemas.microsoft.com/office/drawing/2014/main" id="{A3A28C1D-13E8-4E42-9BFF-955AB2011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4219575"/>
            <a:ext cx="84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13m</a:t>
            </a:r>
          </a:p>
        </p:txBody>
      </p:sp>
      <p:sp>
        <p:nvSpPr>
          <p:cNvPr id="2067" name="TextBox 20">
            <a:extLst>
              <a:ext uri="{FF2B5EF4-FFF2-40B4-BE49-F238E27FC236}">
                <a16:creationId xmlns:a16="http://schemas.microsoft.com/office/drawing/2014/main" id="{0C6ABF26-2607-419E-B4D6-5D42B4B14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3454400"/>
            <a:ext cx="44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</a:t>
            </a:r>
          </a:p>
        </p:txBody>
      </p:sp>
      <p:sp>
        <p:nvSpPr>
          <p:cNvPr id="2068" name="TextBox 21">
            <a:extLst>
              <a:ext uri="{FF2B5EF4-FFF2-40B4-BE49-F238E27FC236}">
                <a16:creationId xmlns:a16="http://schemas.microsoft.com/office/drawing/2014/main" id="{F2BA75F5-0380-4695-B252-F7FD9111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675" y="3454400"/>
            <a:ext cx="41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</a:t>
            </a:r>
          </a:p>
        </p:txBody>
      </p:sp>
      <p:sp>
        <p:nvSpPr>
          <p:cNvPr id="2069" name="TextBox 22">
            <a:extLst>
              <a:ext uri="{FF2B5EF4-FFF2-40B4-BE49-F238E27FC236}">
                <a16:creationId xmlns:a16="http://schemas.microsoft.com/office/drawing/2014/main" id="{3D1F4D62-A076-41DE-B075-AA790D2A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359400"/>
            <a:ext cx="40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</a:t>
            </a:r>
          </a:p>
        </p:txBody>
      </p:sp>
      <p:sp>
        <p:nvSpPr>
          <p:cNvPr id="2070" name="TextBox 23">
            <a:extLst>
              <a:ext uri="{FF2B5EF4-FFF2-40B4-BE49-F238E27FC236}">
                <a16:creationId xmlns:a16="http://schemas.microsoft.com/office/drawing/2014/main" id="{C5728B5F-5572-4D2E-B969-A74938CFF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53594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</a:t>
            </a:r>
          </a:p>
        </p:txBody>
      </p:sp>
      <p:sp>
        <p:nvSpPr>
          <p:cNvPr id="2071" name="TextBox 23">
            <a:extLst>
              <a:ext uri="{FF2B5EF4-FFF2-40B4-BE49-F238E27FC236}">
                <a16:creationId xmlns:a16="http://schemas.microsoft.com/office/drawing/2014/main" id="{D811B62A-294B-4692-8608-023C3BDEE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06DFBE5A-19CE-4871-8445-8E270FB2F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Revision of Pythagoras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49">
            <a:extLst>
              <a:ext uri="{FF2B5EF4-FFF2-40B4-BE49-F238E27FC236}">
                <a16:creationId xmlns:a16="http://schemas.microsoft.com/office/drawing/2014/main" id="{E1E667ED-6642-4161-BED4-F78463F1A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8563"/>
            <a:ext cx="977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0000"/>
                </a:solidFill>
              </a:rPr>
              <a:t>MTH 4-16a </a:t>
            </a:r>
          </a:p>
        </p:txBody>
      </p:sp>
      <p:sp>
        <p:nvSpPr>
          <p:cNvPr id="3080" name="Date Placeholder 1">
            <a:extLst>
              <a:ext uri="{FF2B5EF4-FFF2-40B4-BE49-F238E27FC236}">
                <a16:creationId xmlns:a16="http://schemas.microsoft.com/office/drawing/2014/main" id="{05E2F710-46B5-4B88-8B99-C1AA171F71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1149350" y="138113"/>
            <a:ext cx="114300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5A4F11-F8BB-4387-9E3E-8ADD6B6519C4}" type="datetime5">
              <a:rPr lang="en-GB" altLang="en-US" sz="1200" smtClean="0">
                <a:solidFill>
                  <a:srgbClr val="898989"/>
                </a:solidFill>
              </a:rPr>
              <a:pPr eaLnBrk="1" hangingPunct="1"/>
              <a:t>11-Jul-26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3081" name="Footer Placeholder 2">
            <a:extLst>
              <a:ext uri="{FF2B5EF4-FFF2-40B4-BE49-F238E27FC236}">
                <a16:creationId xmlns:a16="http://schemas.microsoft.com/office/drawing/2014/main" id="{55DEB22A-8061-4F1D-AAC6-552E4A88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359150" y="152400"/>
            <a:ext cx="2895600" cy="24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898989"/>
                </a:solidFill>
              </a:rPr>
              <a:t>Created by Mr. Lafferty Maths Dept.</a:t>
            </a:r>
          </a:p>
        </p:txBody>
      </p:sp>
      <p:pic>
        <p:nvPicPr>
          <p:cNvPr id="3082" name="Picture 5" descr="scottishflag">
            <a:extLst>
              <a:ext uri="{FF2B5EF4-FFF2-40B4-BE49-F238E27FC236}">
                <a16:creationId xmlns:a16="http://schemas.microsoft.com/office/drawing/2014/main" id="{2EB4C9DE-480F-41E9-BE1A-E55431054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7">
            <a:extLst>
              <a:ext uri="{FF2B5EF4-FFF2-40B4-BE49-F238E27FC236}">
                <a16:creationId xmlns:a16="http://schemas.microsoft.com/office/drawing/2014/main" id="{3B25711D-505E-4729-B0FD-2A34FBDFB2D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www.mathsrevision.com</a:t>
            </a:r>
          </a:p>
        </p:txBody>
      </p:sp>
      <p:pic>
        <p:nvPicPr>
          <p:cNvPr id="3084" name="Picture 35" descr="Office Objects 0572">
            <a:extLst>
              <a:ext uri="{FF2B5EF4-FFF2-40B4-BE49-F238E27FC236}">
                <a16:creationId xmlns:a16="http://schemas.microsoft.com/office/drawing/2014/main" id="{8FA47185-9118-4F6C-8399-87FE3A2B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20">
            <a:extLst>
              <a:ext uri="{FF2B5EF4-FFF2-40B4-BE49-F238E27FC236}">
                <a16:creationId xmlns:a16="http://schemas.microsoft.com/office/drawing/2014/main" id="{09D3FFFB-2053-450C-A8BE-B43063F3A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970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86" name="Rectangle 798">
            <a:extLst>
              <a:ext uri="{FF2B5EF4-FFF2-40B4-BE49-F238E27FC236}">
                <a16:creationId xmlns:a16="http://schemas.microsoft.com/office/drawing/2014/main" id="{570AD885-A787-4F6B-B517-B833A403F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970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87" name="Picture 1402">
            <a:extLst>
              <a:ext uri="{FF2B5EF4-FFF2-40B4-BE49-F238E27FC236}">
                <a16:creationId xmlns:a16="http://schemas.microsoft.com/office/drawing/2014/main" id="{34B15F33-F888-4454-9902-73782ED4F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1"/>
          <a:stretch>
            <a:fillRect/>
          </a:stretch>
        </p:blipFill>
        <p:spPr bwMode="auto">
          <a:xfrm>
            <a:off x="1328738" y="1962150"/>
            <a:ext cx="4986337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Line 1403">
            <a:extLst>
              <a:ext uri="{FF2B5EF4-FFF2-40B4-BE49-F238E27FC236}">
                <a16:creationId xmlns:a16="http://schemas.microsoft.com/office/drawing/2014/main" id="{B5F3755E-4DCE-4D1C-9FD3-74783D0D9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0325" y="5938838"/>
            <a:ext cx="5359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1404">
            <a:extLst>
              <a:ext uri="{FF2B5EF4-FFF2-40B4-BE49-F238E27FC236}">
                <a16:creationId xmlns:a16="http://schemas.microsoft.com/office/drawing/2014/main" id="{BBD7F850-8C05-4975-94D7-CD3041047B3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-838994" y="3771107"/>
            <a:ext cx="4378325" cy="111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Text Box 1405">
            <a:extLst>
              <a:ext uri="{FF2B5EF4-FFF2-40B4-BE49-F238E27FC236}">
                <a16:creationId xmlns:a16="http://schemas.microsoft.com/office/drawing/2014/main" id="{556E3554-39E5-483B-A7D5-6DD60C751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5938838"/>
            <a:ext cx="266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091" name="Text Box 1406">
            <a:extLst>
              <a:ext uri="{FF2B5EF4-FFF2-40B4-BE49-F238E27FC236}">
                <a16:creationId xmlns:a16="http://schemas.microsoft.com/office/drawing/2014/main" id="{635567A7-58E5-4C03-BD24-4ABC6EFF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092" name="Text Box 1407">
            <a:extLst>
              <a:ext uri="{FF2B5EF4-FFF2-40B4-BE49-F238E27FC236}">
                <a16:creationId xmlns:a16="http://schemas.microsoft.com/office/drawing/2014/main" id="{472C05EB-EBEC-4252-AF14-0DB6762B1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093" name="Text Box 1409">
            <a:extLst>
              <a:ext uri="{FF2B5EF4-FFF2-40B4-BE49-F238E27FC236}">
                <a16:creationId xmlns:a16="http://schemas.microsoft.com/office/drawing/2014/main" id="{B78A854B-F057-4D50-924E-61AA19714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094" name="Text Box 1410">
            <a:extLst>
              <a:ext uri="{FF2B5EF4-FFF2-40B4-BE49-F238E27FC236}">
                <a16:creationId xmlns:a16="http://schemas.microsoft.com/office/drawing/2014/main" id="{68D32D2E-5716-4F16-91D1-9A5E52687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95" name="Text Box 1411">
            <a:extLst>
              <a:ext uri="{FF2B5EF4-FFF2-40B4-BE49-F238E27FC236}">
                <a16:creationId xmlns:a16="http://schemas.microsoft.com/office/drawing/2014/main" id="{96D2F57C-3296-4B46-B2A9-939D19A2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5200650"/>
            <a:ext cx="266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096" name="Text Box 1412">
            <a:extLst>
              <a:ext uri="{FF2B5EF4-FFF2-40B4-BE49-F238E27FC236}">
                <a16:creationId xmlns:a16="http://schemas.microsoft.com/office/drawing/2014/main" id="{6904EB61-16EA-4439-9E41-2A7A3C49F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4202113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097" name="Text Box 1413">
            <a:extLst>
              <a:ext uri="{FF2B5EF4-FFF2-40B4-BE49-F238E27FC236}">
                <a16:creationId xmlns:a16="http://schemas.microsoft.com/office/drawing/2014/main" id="{896BAF0C-3416-4469-9A12-DA7E2E69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47005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098" name="Text Box 1414">
            <a:extLst>
              <a:ext uri="{FF2B5EF4-FFF2-40B4-BE49-F238E27FC236}">
                <a16:creationId xmlns:a16="http://schemas.microsoft.com/office/drawing/2014/main" id="{A2305345-0FE7-4C89-B5EB-7D5FCCD96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3203575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099" name="Text Box 1415">
            <a:extLst>
              <a:ext uri="{FF2B5EF4-FFF2-40B4-BE49-F238E27FC236}">
                <a16:creationId xmlns:a16="http://schemas.microsoft.com/office/drawing/2014/main" id="{F7EDB5D6-9638-427B-B940-CD7908097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37036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100" name="Text Box 1428">
            <a:extLst>
              <a:ext uri="{FF2B5EF4-FFF2-40B4-BE49-F238E27FC236}">
                <a16:creationId xmlns:a16="http://schemas.microsoft.com/office/drawing/2014/main" id="{A4321AE6-B729-406E-A842-1DACF490B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2705100"/>
            <a:ext cx="317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101" name="Text Box 1405">
            <a:extLst>
              <a:ext uri="{FF2B5EF4-FFF2-40B4-BE49-F238E27FC236}">
                <a16:creationId xmlns:a16="http://schemas.microsoft.com/office/drawing/2014/main" id="{84ADADF3-89F1-4444-9E0F-93F5F4B81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5938838"/>
            <a:ext cx="266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102" name="Text Box 1406">
            <a:extLst>
              <a:ext uri="{FF2B5EF4-FFF2-40B4-BE49-F238E27FC236}">
                <a16:creationId xmlns:a16="http://schemas.microsoft.com/office/drawing/2014/main" id="{ED7E1C97-7A6B-4568-973B-9C8DE8B64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103" name="Text Box 1407">
            <a:extLst>
              <a:ext uri="{FF2B5EF4-FFF2-40B4-BE49-F238E27FC236}">
                <a16:creationId xmlns:a16="http://schemas.microsoft.com/office/drawing/2014/main" id="{EDD7F411-DFAC-4F8E-92A5-5F1533D0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104" name="Text Box 1409">
            <a:extLst>
              <a:ext uri="{FF2B5EF4-FFF2-40B4-BE49-F238E27FC236}">
                <a16:creationId xmlns:a16="http://schemas.microsoft.com/office/drawing/2014/main" id="{90CD45E3-8982-46F8-BDDB-A9735F8D3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105" name="Text Box 1406">
            <a:extLst>
              <a:ext uri="{FF2B5EF4-FFF2-40B4-BE49-F238E27FC236}">
                <a16:creationId xmlns:a16="http://schemas.microsoft.com/office/drawing/2014/main" id="{4B36350C-808F-4B21-A370-145398988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3106" name="Text Box 1409">
            <a:extLst>
              <a:ext uri="{FF2B5EF4-FFF2-40B4-BE49-F238E27FC236}">
                <a16:creationId xmlns:a16="http://schemas.microsoft.com/office/drawing/2014/main" id="{D5E3B205-1A0A-43D6-9952-0123DCE43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938838"/>
            <a:ext cx="620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107" name="Text Box 1428">
            <a:extLst>
              <a:ext uri="{FF2B5EF4-FFF2-40B4-BE49-F238E27FC236}">
                <a16:creationId xmlns:a16="http://schemas.microsoft.com/office/drawing/2014/main" id="{AAC14D36-6DB1-4CFB-B1B5-167CD9F61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2205038"/>
            <a:ext cx="34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108" name="Text Box 1428">
            <a:extLst>
              <a:ext uri="{FF2B5EF4-FFF2-40B4-BE49-F238E27FC236}">
                <a16:creationId xmlns:a16="http://schemas.microsoft.com/office/drawing/2014/main" id="{67E33703-8C5C-46BE-98F2-E6B3BEF9A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1706563"/>
            <a:ext cx="33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84AAA2C-A1B5-4226-888F-7BC767DE7C86}"/>
              </a:ext>
            </a:extLst>
          </p:cNvPr>
          <p:cNvCxnSpPr/>
          <p:nvPr/>
        </p:nvCxnSpPr>
        <p:spPr>
          <a:xfrm rot="10800000" flipH="1">
            <a:off x="2252663" y="2463800"/>
            <a:ext cx="2576512" cy="155575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42" name="Oval 1426">
            <a:extLst>
              <a:ext uri="{FF2B5EF4-FFF2-40B4-BE49-F238E27FC236}">
                <a16:creationId xmlns:a16="http://schemas.microsoft.com/office/drawing/2014/main" id="{B5A3C030-6509-4356-A4B8-DB6A06D6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3883025"/>
            <a:ext cx="168275" cy="171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96890C5-3F3F-4222-8D45-1BBEA22F3D39}"/>
              </a:ext>
            </a:extLst>
          </p:cNvPr>
          <p:cNvCxnSpPr>
            <a:stCxn id="138642" idx="6"/>
          </p:cNvCxnSpPr>
          <p:nvPr/>
        </p:nvCxnSpPr>
        <p:spPr>
          <a:xfrm flipV="1">
            <a:off x="2408238" y="3954463"/>
            <a:ext cx="2382837" cy="14287"/>
          </a:xfrm>
          <a:prstGeom prst="line">
            <a:avLst/>
          </a:prstGeom>
          <a:ln w="571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A6E72B-24FD-4A9D-9227-EF64F28ADAA1}"/>
              </a:ext>
            </a:extLst>
          </p:cNvPr>
          <p:cNvCxnSpPr/>
          <p:nvPr/>
        </p:nvCxnSpPr>
        <p:spPr>
          <a:xfrm rot="16200000" flipH="1">
            <a:off x="4060825" y="3211513"/>
            <a:ext cx="1482725" cy="3175"/>
          </a:xfrm>
          <a:prstGeom prst="line">
            <a:avLst/>
          </a:prstGeom>
          <a:ln w="571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5A6E4209-D2C7-44DF-BCAE-4759B6B51794}"/>
              </a:ext>
            </a:extLst>
          </p:cNvPr>
          <p:cNvSpPr/>
          <p:nvPr/>
        </p:nvSpPr>
        <p:spPr>
          <a:xfrm>
            <a:off x="4624388" y="3748088"/>
            <a:ext cx="179387" cy="2063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063A325-F969-4889-BB2A-325AD338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1944688"/>
            <a:ext cx="987425" cy="523875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(7,7)</a:t>
            </a:r>
          </a:p>
        </p:txBody>
      </p:sp>
      <p:sp>
        <p:nvSpPr>
          <p:cNvPr id="138634" name="Oval 1418">
            <a:extLst>
              <a:ext uri="{FF2B5EF4-FFF2-40B4-BE49-F238E27FC236}">
                <a16:creationId xmlns:a16="http://schemas.microsoft.com/office/drawing/2014/main" id="{C773DAFF-AB13-4F89-9AE8-9B1DF7716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2411413"/>
            <a:ext cx="198438" cy="1603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BB6AAC-7277-40E2-AC4F-8C7FC2B46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4054475"/>
            <a:ext cx="985837" cy="523875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(2,4)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7DFDE5D-0174-4806-9E2C-A1CC0F526B5F}"/>
              </a:ext>
            </a:extLst>
          </p:cNvPr>
          <p:cNvCxnSpPr/>
          <p:nvPr/>
        </p:nvCxnSpPr>
        <p:spPr>
          <a:xfrm rot="5400000" flipH="1" flipV="1">
            <a:off x="4386263" y="3187700"/>
            <a:ext cx="142875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266435A-77CB-4F60-8836-5B301C2E0829}"/>
              </a:ext>
            </a:extLst>
          </p:cNvPr>
          <p:cNvCxnSpPr/>
          <p:nvPr/>
        </p:nvCxnSpPr>
        <p:spPr>
          <a:xfrm flipV="1">
            <a:off x="2309813" y="4121150"/>
            <a:ext cx="2519362" cy="476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DADAA20-7FA8-47CC-94A4-432C26C81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2936875"/>
            <a:ext cx="403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3E5FDA-B0E9-48D6-B0FB-573BADF99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3540125"/>
            <a:ext cx="404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21" name="Rectangle 5">
            <a:extLst>
              <a:ext uri="{FF2B5EF4-FFF2-40B4-BE49-F238E27FC236}">
                <a16:creationId xmlns:a16="http://schemas.microsoft.com/office/drawing/2014/main" id="{2CBB01B6-8749-40B5-9F4C-C32863BF2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25450"/>
            <a:ext cx="525621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000000"/>
                </a:solidFill>
              </a:rPr>
              <a:t> Finding the </a:t>
            </a:r>
          </a:p>
          <a:p>
            <a:pPr algn="ctr" eaLnBrk="1" hangingPunct="1"/>
            <a:r>
              <a:rPr lang="en-GB" altLang="en-US" sz="3200">
                <a:solidFill>
                  <a:srgbClr val="000000"/>
                </a:solidFill>
              </a:rPr>
              <a:t>Length of a Line</a:t>
            </a:r>
          </a:p>
        </p:txBody>
      </p:sp>
      <p:sp>
        <p:nvSpPr>
          <p:cNvPr id="77" name="Cloud 76">
            <a:extLst>
              <a:ext uri="{FF2B5EF4-FFF2-40B4-BE49-F238E27FC236}">
                <a16:creationId xmlns:a16="http://schemas.microsoft.com/office/drawing/2014/main" id="{9DB6CAF6-4D18-4003-B907-BAD89752F5AF}"/>
              </a:ext>
            </a:extLst>
          </p:cNvPr>
          <p:cNvSpPr/>
          <p:nvPr/>
        </p:nvSpPr>
        <p:spPr>
          <a:xfrm>
            <a:off x="342900" y="12700"/>
            <a:ext cx="6143625" cy="1982788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Discuss with your partner how we might find the length of the line.</a:t>
            </a:r>
          </a:p>
        </p:txBody>
      </p:sp>
      <p:graphicFrame>
        <p:nvGraphicFramePr>
          <p:cNvPr id="79" name="Object 2">
            <a:extLst>
              <a:ext uri="{FF2B5EF4-FFF2-40B4-BE49-F238E27FC236}">
                <a16:creationId xmlns:a16="http://schemas.microsoft.com/office/drawing/2014/main" id="{3E63AA7D-8F16-40B5-A7D2-00E3DDBD0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75" y="1862138"/>
          <a:ext cx="17811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1862138"/>
                        <a:ext cx="17811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C56598B1-E2D8-41C6-A5BF-CF5D15764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75" y="2654300"/>
          <a:ext cx="17494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203040" progId="Equation.DSMT4">
                  <p:embed/>
                </p:oleObj>
              </mc:Choice>
              <mc:Fallback>
                <p:oleObj name="Equation" r:id="rId7" imgW="7236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2654300"/>
                        <a:ext cx="17494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43D30EF4-D36A-479E-8FF4-54773151D0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75" y="3446463"/>
          <a:ext cx="177958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3446463"/>
                        <a:ext cx="177958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>
            <a:extLst>
              <a:ext uri="{FF2B5EF4-FFF2-40B4-BE49-F238E27FC236}">
                <a16:creationId xmlns:a16="http://schemas.microsoft.com/office/drawing/2014/main" id="{FBD6CBBB-5EB1-40FE-82DD-D9FD6308CB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75" y="4298950"/>
          <a:ext cx="12890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28600" progId="Equation.DSMT4">
                  <p:embed/>
                </p:oleObj>
              </mc:Choice>
              <mc:Fallback>
                <p:oleObj name="Equation" r:id="rId11" imgW="5331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298950"/>
                        <a:ext cx="12890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>
            <a:extLst>
              <a:ext uri="{FF2B5EF4-FFF2-40B4-BE49-F238E27FC236}">
                <a16:creationId xmlns:a16="http://schemas.microsoft.com/office/drawing/2014/main" id="{0C63CBFD-6299-4797-9058-3FBC715D78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75" y="5151438"/>
          <a:ext cx="1257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20560" imgH="177480" progId="Equation.DSMT4">
                  <p:embed/>
                </p:oleObj>
              </mc:Choice>
              <mc:Fallback>
                <p:oleObj name="Equation" r:id="rId13" imgW="52056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5151438"/>
                        <a:ext cx="12573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42" grpId="0" animBg="1"/>
      <p:bldP spid="67" grpId="0" animBg="1"/>
      <p:bldP spid="68" grpId="0" animBg="1"/>
      <p:bldP spid="138634" grpId="0" animBg="1"/>
      <p:bldP spid="69" grpId="0" animBg="1"/>
      <p:bldP spid="75" grpId="0"/>
      <p:bldP spid="76" grpId="0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Date Placeholder 1">
            <a:extLst>
              <a:ext uri="{FF2B5EF4-FFF2-40B4-BE49-F238E27FC236}">
                <a16:creationId xmlns:a16="http://schemas.microsoft.com/office/drawing/2014/main" id="{6A4B48B3-4243-47B5-B451-399D76F9DB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1149350" y="138113"/>
            <a:ext cx="114300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489302-ABC7-4D9B-B75B-4F22EF337911}" type="datetime5">
              <a:rPr lang="en-GB" altLang="en-US" sz="1200" smtClean="0">
                <a:solidFill>
                  <a:srgbClr val="898989"/>
                </a:solidFill>
              </a:rPr>
              <a:pPr eaLnBrk="1" hangingPunct="1"/>
              <a:t>11-Jul-26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4104" name="Footer Placeholder 2">
            <a:extLst>
              <a:ext uri="{FF2B5EF4-FFF2-40B4-BE49-F238E27FC236}">
                <a16:creationId xmlns:a16="http://schemas.microsoft.com/office/drawing/2014/main" id="{B5E9D5F4-83E0-4DA8-978A-A923B790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359150" y="152400"/>
            <a:ext cx="2895600" cy="24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898989"/>
                </a:solidFill>
              </a:rPr>
              <a:t>Created by Mr. Lafferty Maths Dept.</a:t>
            </a:r>
          </a:p>
        </p:txBody>
      </p:sp>
      <p:pic>
        <p:nvPicPr>
          <p:cNvPr id="4105" name="Picture 5" descr="scottishflag">
            <a:extLst>
              <a:ext uri="{FF2B5EF4-FFF2-40B4-BE49-F238E27FC236}">
                <a16:creationId xmlns:a16="http://schemas.microsoft.com/office/drawing/2014/main" id="{D07503E8-8088-4071-A578-4B0FA05DFF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7">
            <a:extLst>
              <a:ext uri="{FF2B5EF4-FFF2-40B4-BE49-F238E27FC236}">
                <a16:creationId xmlns:a16="http://schemas.microsoft.com/office/drawing/2014/main" id="{A08ADEEF-145A-4BAE-A90B-F5B3111FEAF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www.mathsrevision.com</a:t>
            </a:r>
          </a:p>
        </p:txBody>
      </p:sp>
      <p:pic>
        <p:nvPicPr>
          <p:cNvPr id="4107" name="Picture 35" descr="Office Objects 0572">
            <a:extLst>
              <a:ext uri="{FF2B5EF4-FFF2-40B4-BE49-F238E27FC236}">
                <a16:creationId xmlns:a16="http://schemas.microsoft.com/office/drawing/2014/main" id="{278BE31A-5277-4CEC-90EB-069588128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0">
            <a:extLst>
              <a:ext uri="{FF2B5EF4-FFF2-40B4-BE49-F238E27FC236}">
                <a16:creationId xmlns:a16="http://schemas.microsoft.com/office/drawing/2014/main" id="{D5D5E31A-CC29-4075-8D55-AB121FD1A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970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9" name="Rectangle 798">
            <a:extLst>
              <a:ext uri="{FF2B5EF4-FFF2-40B4-BE49-F238E27FC236}">
                <a16:creationId xmlns:a16="http://schemas.microsoft.com/office/drawing/2014/main" id="{0146A45A-EADE-45AC-B281-8B3AB4D9E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970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110" name="Picture 1402">
            <a:extLst>
              <a:ext uri="{FF2B5EF4-FFF2-40B4-BE49-F238E27FC236}">
                <a16:creationId xmlns:a16="http://schemas.microsoft.com/office/drawing/2014/main" id="{C78EC530-EA2A-425B-B7EB-009C350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1"/>
          <a:stretch>
            <a:fillRect/>
          </a:stretch>
        </p:blipFill>
        <p:spPr bwMode="auto">
          <a:xfrm>
            <a:off x="1328738" y="1962150"/>
            <a:ext cx="4986337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Line 1403">
            <a:extLst>
              <a:ext uri="{FF2B5EF4-FFF2-40B4-BE49-F238E27FC236}">
                <a16:creationId xmlns:a16="http://schemas.microsoft.com/office/drawing/2014/main" id="{6FF78BA3-5224-4228-BCE1-73146D7766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0325" y="5938838"/>
            <a:ext cx="5359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404">
            <a:extLst>
              <a:ext uri="{FF2B5EF4-FFF2-40B4-BE49-F238E27FC236}">
                <a16:creationId xmlns:a16="http://schemas.microsoft.com/office/drawing/2014/main" id="{A2080B1D-D18A-482C-A48A-DDBBEC3EC82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-838994" y="3771107"/>
            <a:ext cx="4378325" cy="111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Text Box 1405">
            <a:extLst>
              <a:ext uri="{FF2B5EF4-FFF2-40B4-BE49-F238E27FC236}">
                <a16:creationId xmlns:a16="http://schemas.microsoft.com/office/drawing/2014/main" id="{F2C18DE4-70C9-4AD0-BB13-C504E5113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5938838"/>
            <a:ext cx="266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14" name="Text Box 1406">
            <a:extLst>
              <a:ext uri="{FF2B5EF4-FFF2-40B4-BE49-F238E27FC236}">
                <a16:creationId xmlns:a16="http://schemas.microsoft.com/office/drawing/2014/main" id="{748C32D9-45A2-454E-A8A4-BD5363D4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115" name="Text Box 1407">
            <a:extLst>
              <a:ext uri="{FF2B5EF4-FFF2-40B4-BE49-F238E27FC236}">
                <a16:creationId xmlns:a16="http://schemas.microsoft.com/office/drawing/2014/main" id="{C62F134A-3D91-4A37-8A00-CE6A1B750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16" name="Text Box 1409">
            <a:extLst>
              <a:ext uri="{FF2B5EF4-FFF2-40B4-BE49-F238E27FC236}">
                <a16:creationId xmlns:a16="http://schemas.microsoft.com/office/drawing/2014/main" id="{1E926489-2535-4059-A0C8-4AC5EA6CA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117" name="Text Box 1410">
            <a:extLst>
              <a:ext uri="{FF2B5EF4-FFF2-40B4-BE49-F238E27FC236}">
                <a16:creationId xmlns:a16="http://schemas.microsoft.com/office/drawing/2014/main" id="{AA189A63-2D21-4892-840D-7DAAF9ADE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118" name="Text Box 1411">
            <a:extLst>
              <a:ext uri="{FF2B5EF4-FFF2-40B4-BE49-F238E27FC236}">
                <a16:creationId xmlns:a16="http://schemas.microsoft.com/office/drawing/2014/main" id="{222749C6-D6BB-410F-98F3-903E1E0BE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5200650"/>
            <a:ext cx="266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19" name="Text Box 1412">
            <a:extLst>
              <a:ext uri="{FF2B5EF4-FFF2-40B4-BE49-F238E27FC236}">
                <a16:creationId xmlns:a16="http://schemas.microsoft.com/office/drawing/2014/main" id="{1079E7BE-7173-4544-A237-FD44AC340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4202113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120" name="Text Box 1413">
            <a:extLst>
              <a:ext uri="{FF2B5EF4-FFF2-40B4-BE49-F238E27FC236}">
                <a16:creationId xmlns:a16="http://schemas.microsoft.com/office/drawing/2014/main" id="{1FB381C8-7A56-4CEB-A61C-65FFFCA64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47005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21" name="Text Box 1414">
            <a:extLst>
              <a:ext uri="{FF2B5EF4-FFF2-40B4-BE49-F238E27FC236}">
                <a16:creationId xmlns:a16="http://schemas.microsoft.com/office/drawing/2014/main" id="{D7636A2B-AD6A-4B38-AEB5-D75B348BB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3203575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122" name="Text Box 1415">
            <a:extLst>
              <a:ext uri="{FF2B5EF4-FFF2-40B4-BE49-F238E27FC236}">
                <a16:creationId xmlns:a16="http://schemas.microsoft.com/office/drawing/2014/main" id="{8CDB6EF4-832C-4463-A39C-5D1F4959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37036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123" name="Text Box 1428">
            <a:extLst>
              <a:ext uri="{FF2B5EF4-FFF2-40B4-BE49-F238E27FC236}">
                <a16:creationId xmlns:a16="http://schemas.microsoft.com/office/drawing/2014/main" id="{9E37DD77-6B30-4FCF-B1A7-6AA08F310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2705100"/>
            <a:ext cx="317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124" name="Text Box 1405">
            <a:extLst>
              <a:ext uri="{FF2B5EF4-FFF2-40B4-BE49-F238E27FC236}">
                <a16:creationId xmlns:a16="http://schemas.microsoft.com/office/drawing/2014/main" id="{1FA40CF1-30C5-4B65-B62E-597B717E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5938838"/>
            <a:ext cx="266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125" name="Text Box 1406">
            <a:extLst>
              <a:ext uri="{FF2B5EF4-FFF2-40B4-BE49-F238E27FC236}">
                <a16:creationId xmlns:a16="http://schemas.microsoft.com/office/drawing/2014/main" id="{895B5381-5342-49ED-BFF1-5B720145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126" name="Text Box 1407">
            <a:extLst>
              <a:ext uri="{FF2B5EF4-FFF2-40B4-BE49-F238E27FC236}">
                <a16:creationId xmlns:a16="http://schemas.microsoft.com/office/drawing/2014/main" id="{CCB9E9DC-5CD0-4E9E-8244-8D304E977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127" name="Text Box 1409">
            <a:extLst>
              <a:ext uri="{FF2B5EF4-FFF2-40B4-BE49-F238E27FC236}">
                <a16:creationId xmlns:a16="http://schemas.microsoft.com/office/drawing/2014/main" id="{0B6D4E7D-FE72-49E3-8B21-CC30C77A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128" name="Text Box 1406">
            <a:extLst>
              <a:ext uri="{FF2B5EF4-FFF2-40B4-BE49-F238E27FC236}">
                <a16:creationId xmlns:a16="http://schemas.microsoft.com/office/drawing/2014/main" id="{A3E7A247-53C9-4AB7-9E88-B334CC1C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5938838"/>
            <a:ext cx="323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129" name="Text Box 1409">
            <a:extLst>
              <a:ext uri="{FF2B5EF4-FFF2-40B4-BE49-F238E27FC236}">
                <a16:creationId xmlns:a16="http://schemas.microsoft.com/office/drawing/2014/main" id="{2828D669-F7F0-4637-9711-F36828F4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938838"/>
            <a:ext cx="620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130" name="Text Box 1428">
            <a:extLst>
              <a:ext uri="{FF2B5EF4-FFF2-40B4-BE49-F238E27FC236}">
                <a16:creationId xmlns:a16="http://schemas.microsoft.com/office/drawing/2014/main" id="{63E77C60-9659-407F-8AAF-48879412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2205038"/>
            <a:ext cx="34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131" name="Text Box 1428">
            <a:extLst>
              <a:ext uri="{FF2B5EF4-FFF2-40B4-BE49-F238E27FC236}">
                <a16:creationId xmlns:a16="http://schemas.microsoft.com/office/drawing/2014/main" id="{E407DC4B-D754-4485-8B6B-16E6AD4A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1706563"/>
            <a:ext cx="33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1DC2720-D3B4-4139-B04E-1C0A6D2BEFBD}"/>
              </a:ext>
            </a:extLst>
          </p:cNvPr>
          <p:cNvCxnSpPr/>
          <p:nvPr/>
        </p:nvCxnSpPr>
        <p:spPr>
          <a:xfrm>
            <a:off x="1371600" y="2971800"/>
            <a:ext cx="4424363" cy="251460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642" name="Oval 1426">
            <a:extLst>
              <a:ext uri="{FF2B5EF4-FFF2-40B4-BE49-F238E27FC236}">
                <a16:creationId xmlns:a16="http://schemas.microsoft.com/office/drawing/2014/main" id="{64FE27C9-9C60-4648-A889-D8B5A822D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2874963"/>
            <a:ext cx="168275" cy="1698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2FB25E-88CD-4D0E-BA58-B24361AD5EDE}"/>
              </a:ext>
            </a:extLst>
          </p:cNvPr>
          <p:cNvCxnSpPr/>
          <p:nvPr/>
        </p:nvCxnSpPr>
        <p:spPr>
          <a:xfrm>
            <a:off x="1358900" y="5459413"/>
            <a:ext cx="4346575" cy="0"/>
          </a:xfrm>
          <a:prstGeom prst="line">
            <a:avLst/>
          </a:prstGeom>
          <a:ln w="571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C57A08F-1F03-44C8-AAFA-A60DE22BAF3F}"/>
              </a:ext>
            </a:extLst>
          </p:cNvPr>
          <p:cNvSpPr/>
          <p:nvPr/>
        </p:nvSpPr>
        <p:spPr>
          <a:xfrm>
            <a:off x="1370013" y="5253038"/>
            <a:ext cx="179387" cy="2063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98E62B-9B0B-4F19-8673-C36973FF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4768850"/>
            <a:ext cx="927100" cy="522288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(9,1)</a:t>
            </a:r>
          </a:p>
        </p:txBody>
      </p:sp>
      <p:sp>
        <p:nvSpPr>
          <p:cNvPr id="138634" name="Oval 1418">
            <a:extLst>
              <a:ext uri="{FF2B5EF4-FFF2-40B4-BE49-F238E27FC236}">
                <a16:creationId xmlns:a16="http://schemas.microsoft.com/office/drawing/2014/main" id="{71BB1F7A-0B12-4D33-B2C9-4D3F5A88F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5383213"/>
            <a:ext cx="200025" cy="1603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9DA089F-6884-4956-B0A8-BE797E5F5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2535238"/>
            <a:ext cx="985838" cy="523875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(0,6)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81DBC1-BFA2-4CF8-92CF-4E1913AEE8B2}"/>
              </a:ext>
            </a:extLst>
          </p:cNvPr>
          <p:cNvCxnSpPr/>
          <p:nvPr/>
        </p:nvCxnSpPr>
        <p:spPr>
          <a:xfrm rot="16200000" flipV="1">
            <a:off x="-348456" y="4223544"/>
            <a:ext cx="2516187" cy="952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685B9F7-6A99-476E-BC78-823F896BEEF9}"/>
              </a:ext>
            </a:extLst>
          </p:cNvPr>
          <p:cNvCxnSpPr/>
          <p:nvPr/>
        </p:nvCxnSpPr>
        <p:spPr>
          <a:xfrm>
            <a:off x="1368425" y="5618163"/>
            <a:ext cx="4400550" cy="317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FF96348-E0DD-42D6-B856-07D7A765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944938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4D030A0-231B-4562-9A0F-0F69869F6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4938713"/>
            <a:ext cx="404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9</a:t>
            </a:r>
          </a:p>
        </p:txBody>
      </p:sp>
      <p:graphicFrame>
        <p:nvGraphicFramePr>
          <p:cNvPr id="79" name="Object 2">
            <a:extLst>
              <a:ext uri="{FF2B5EF4-FFF2-40B4-BE49-F238E27FC236}">
                <a16:creationId xmlns:a16="http://schemas.microsoft.com/office/drawing/2014/main" id="{EAD4B340-14A5-4059-A1D7-3FBB3A14C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4675" y="1862138"/>
          <a:ext cx="17811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1862138"/>
                        <a:ext cx="17811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C5E514EA-703E-4CA4-8BF7-0DDEBB9C77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0550" y="2654300"/>
          <a:ext cx="17494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203040" progId="Equation.DSMT4">
                  <p:embed/>
                </p:oleObj>
              </mc:Choice>
              <mc:Fallback>
                <p:oleObj name="Equation" r:id="rId7" imgW="7236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550" y="2654300"/>
                        <a:ext cx="17494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EFFBD767-DDE9-4B74-BC3A-9B691E397F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4675" y="3446463"/>
          <a:ext cx="19335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3446463"/>
                        <a:ext cx="193357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>
            <a:extLst>
              <a:ext uri="{FF2B5EF4-FFF2-40B4-BE49-F238E27FC236}">
                <a16:creationId xmlns:a16="http://schemas.microsoft.com/office/drawing/2014/main" id="{D011F8F1-F670-4C7C-900A-016DEE81A6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4675" y="4298950"/>
          <a:ext cx="14430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4298950"/>
                        <a:ext cx="144303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>
            <a:extLst>
              <a:ext uri="{FF2B5EF4-FFF2-40B4-BE49-F238E27FC236}">
                <a16:creationId xmlns:a16="http://schemas.microsoft.com/office/drawing/2014/main" id="{60EB4E58-B5A5-48D0-A4BF-6F61DCF2E4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0550" y="5151438"/>
          <a:ext cx="1225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07960" imgH="177480" progId="Equation.DSMT4">
                  <p:embed/>
                </p:oleObj>
              </mc:Choice>
              <mc:Fallback>
                <p:oleObj name="Equation" r:id="rId13" imgW="50796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550" y="5151438"/>
                        <a:ext cx="12255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3" name="Rectangle 5">
            <a:extLst>
              <a:ext uri="{FF2B5EF4-FFF2-40B4-BE49-F238E27FC236}">
                <a16:creationId xmlns:a16="http://schemas.microsoft.com/office/drawing/2014/main" id="{C259372C-934A-4D04-B4CD-5A986AE9A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09550"/>
            <a:ext cx="52562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000000"/>
                </a:solidFill>
              </a:rPr>
              <a:t>Pythagoras Theorem to find the length of a Line</a:t>
            </a:r>
          </a:p>
        </p:txBody>
      </p:sp>
      <p:sp>
        <p:nvSpPr>
          <p:cNvPr id="4144" name="Rectangle 47">
            <a:extLst>
              <a:ext uri="{FF2B5EF4-FFF2-40B4-BE49-F238E27FC236}">
                <a16:creationId xmlns:a16="http://schemas.microsoft.com/office/drawing/2014/main" id="{4A21805B-ADFC-4F17-8509-46EE23691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8563"/>
            <a:ext cx="977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0000"/>
                </a:solidFill>
              </a:rPr>
              <a:t>MTH 4-16a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42" grpId="0" animBg="1"/>
      <p:bldP spid="67" grpId="0" animBg="1"/>
      <p:bldP spid="68" grpId="0" animBg="1"/>
      <p:bldP spid="138634" grpId="0" animBg="1"/>
      <p:bldP spid="69" grpId="0" animBg="1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13AD9D42-0432-4E11-9988-17389530AABC}"/>
              </a:ext>
            </a:extLst>
          </p:cNvPr>
          <p:cNvSpPr/>
          <p:nvPr/>
        </p:nvSpPr>
        <p:spPr>
          <a:xfrm rot="18829116">
            <a:off x="6117431" y="2129632"/>
            <a:ext cx="2020887" cy="2368550"/>
          </a:xfrm>
          <a:prstGeom prst="rtTriangl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B8AB20-AE06-426F-B121-D896DBD8A4DD}"/>
              </a:ext>
            </a:extLst>
          </p:cNvPr>
          <p:cNvSpPr/>
          <p:nvPr/>
        </p:nvSpPr>
        <p:spPr>
          <a:xfrm rot="18778718">
            <a:off x="7161213" y="4616450"/>
            <a:ext cx="209550" cy="2000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08EFC2E2-FC23-4AD9-A417-0C689D5AE8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8AAB25-DF07-42F0-9138-3CDBEAF21B4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131" name="Rectangle 3">
            <a:extLst>
              <a:ext uri="{FF2B5EF4-FFF2-40B4-BE49-F238E27FC236}">
                <a16:creationId xmlns:a16="http://schemas.microsoft.com/office/drawing/2014/main" id="{9161B1DD-D50E-4838-B616-842854605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2" name="Rectangle 9">
            <a:extLst>
              <a:ext uri="{FF2B5EF4-FFF2-40B4-BE49-F238E27FC236}">
                <a16:creationId xmlns:a16="http://schemas.microsoft.com/office/drawing/2014/main" id="{957C7BA0-0A51-4173-B139-F469F0901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20875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Problem : Find the length of h.</a:t>
            </a:r>
          </a:p>
        </p:txBody>
      </p:sp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DB5D2589-EE12-4697-AAB7-640C16C409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538" y="3135313"/>
          <a:ext cx="33432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228600" progId="Equation.DSMT4">
                  <p:embed/>
                </p:oleObj>
              </mc:Choice>
              <mc:Fallback>
                <p:oleObj name="Equation" r:id="rId2" imgW="14857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3135313"/>
                        <a:ext cx="3343275" cy="5064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3C299D06-4799-48F0-934E-0D74C5D083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538" y="3859213"/>
          <a:ext cx="2628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228600" progId="Equation.DSMT4">
                  <p:embed/>
                </p:oleObj>
              </mc:Choice>
              <mc:Fallback>
                <p:oleObj name="Equation" r:id="rId4" imgW="11682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3859213"/>
                        <a:ext cx="2628900" cy="50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CAC8CEEE-09FD-48BA-8359-2C6A2A9E3C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538" y="4598988"/>
          <a:ext cx="16906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228600" progId="Equation.DSMT4">
                  <p:embed/>
                </p:oleObj>
              </mc:Choice>
              <mc:Fallback>
                <p:oleObj name="Equation" r:id="rId6" imgW="83808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4598988"/>
                        <a:ext cx="1690687" cy="490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7014B8B5-4CD4-454A-AEB4-CCCBE7A15D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538" y="5349875"/>
          <a:ext cx="15875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28600" progId="Equation.DSMT4">
                  <p:embed/>
                </p:oleObj>
              </mc:Choice>
              <mc:Fallback>
                <p:oleObj name="Equation" r:id="rId8" imgW="78732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349875"/>
                        <a:ext cx="1587500" cy="490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3" name="Picture 16" descr="scottishflag">
            <a:extLst>
              <a:ext uri="{FF2B5EF4-FFF2-40B4-BE49-F238E27FC236}">
                <a16:creationId xmlns:a16="http://schemas.microsoft.com/office/drawing/2014/main" id="{5B978297-4B49-40C1-BDEA-22057076B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708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17">
            <a:extLst>
              <a:ext uri="{FF2B5EF4-FFF2-40B4-BE49-F238E27FC236}">
                <a16:creationId xmlns:a16="http://schemas.microsoft.com/office/drawing/2014/main" id="{21663C56-192D-4EF6-8B54-15ACE33CEC1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6225" y="3954463"/>
            <a:ext cx="402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135" name="Picture 25" descr="Office Objects 0572">
            <a:extLst>
              <a:ext uri="{FF2B5EF4-FFF2-40B4-BE49-F238E27FC236}">
                <a16:creationId xmlns:a16="http://schemas.microsoft.com/office/drawing/2014/main" id="{6F435BDB-2E57-4609-9C2E-6D894DC4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893B8C07-2511-4431-B77F-D5A4C23B179A}"/>
              </a:ext>
            </a:extLst>
          </p:cNvPr>
          <p:cNvSpPr/>
          <p:nvPr/>
        </p:nvSpPr>
        <p:spPr>
          <a:xfrm>
            <a:off x="5549900" y="3213100"/>
            <a:ext cx="1689100" cy="1638300"/>
          </a:xfrm>
          <a:prstGeom prst="rtTriangl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1A1C8B-3B08-47A8-852E-821AD6015411}"/>
              </a:ext>
            </a:extLst>
          </p:cNvPr>
          <p:cNvSpPr/>
          <p:nvPr/>
        </p:nvSpPr>
        <p:spPr>
          <a:xfrm>
            <a:off x="5562600" y="4622800"/>
            <a:ext cx="228600" cy="2159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38" name="TextBox 30">
            <a:extLst>
              <a:ext uri="{FF2B5EF4-FFF2-40B4-BE49-F238E27FC236}">
                <a16:creationId xmlns:a16="http://schemas.microsoft.com/office/drawing/2014/main" id="{0D5AE2DD-052B-47F2-A298-38373B4C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2844800"/>
            <a:ext cx="392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h</a:t>
            </a:r>
          </a:p>
        </p:txBody>
      </p:sp>
      <p:sp>
        <p:nvSpPr>
          <p:cNvPr id="5139" name="TextBox 32">
            <a:extLst>
              <a:ext uri="{FF2B5EF4-FFF2-40B4-BE49-F238E27FC236}">
                <a16:creationId xmlns:a16="http://schemas.microsoft.com/office/drawing/2014/main" id="{8FD67974-5439-4B2B-AE25-CFBD6130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4700588"/>
            <a:ext cx="44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</a:t>
            </a:r>
          </a:p>
        </p:txBody>
      </p:sp>
      <p:sp>
        <p:nvSpPr>
          <p:cNvPr id="5140" name="TextBox 33">
            <a:extLst>
              <a:ext uri="{FF2B5EF4-FFF2-40B4-BE49-F238E27FC236}">
                <a16:creationId xmlns:a16="http://schemas.microsoft.com/office/drawing/2014/main" id="{DD46CD18-8B2F-4BD0-93CB-C9DDC1B9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2908300"/>
            <a:ext cx="41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</a:t>
            </a:r>
          </a:p>
        </p:txBody>
      </p:sp>
      <p:sp>
        <p:nvSpPr>
          <p:cNvPr id="5141" name="TextBox 34">
            <a:extLst>
              <a:ext uri="{FF2B5EF4-FFF2-40B4-BE49-F238E27FC236}">
                <a16:creationId xmlns:a16="http://schemas.microsoft.com/office/drawing/2014/main" id="{AE8902FA-55DF-4414-81DC-657721F2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086100"/>
            <a:ext cx="40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</a:t>
            </a:r>
          </a:p>
        </p:txBody>
      </p:sp>
      <p:sp>
        <p:nvSpPr>
          <p:cNvPr id="5142" name="TextBox 35">
            <a:extLst>
              <a:ext uri="{FF2B5EF4-FFF2-40B4-BE49-F238E27FC236}">
                <a16:creationId xmlns:a16="http://schemas.microsoft.com/office/drawing/2014/main" id="{31AB69C2-0CC0-437F-9712-FB2C0F9DA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47752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</a:t>
            </a:r>
          </a:p>
        </p:txBody>
      </p:sp>
      <p:sp>
        <p:nvSpPr>
          <p:cNvPr id="5143" name="TextBox 36">
            <a:extLst>
              <a:ext uri="{FF2B5EF4-FFF2-40B4-BE49-F238E27FC236}">
                <a16:creationId xmlns:a16="http://schemas.microsoft.com/office/drawing/2014/main" id="{A2994449-6FB7-4739-8490-EA994DF60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4013200"/>
            <a:ext cx="56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12</a:t>
            </a:r>
          </a:p>
        </p:txBody>
      </p:sp>
      <p:sp>
        <p:nvSpPr>
          <p:cNvPr id="5144" name="TextBox 37">
            <a:extLst>
              <a:ext uri="{FF2B5EF4-FFF2-40B4-BE49-F238E27FC236}">
                <a16:creationId xmlns:a16="http://schemas.microsoft.com/office/drawing/2014/main" id="{02708633-51A9-45F2-A9D4-CE963FE8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4876800"/>
            <a:ext cx="56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13</a:t>
            </a:r>
          </a:p>
        </p:txBody>
      </p:sp>
      <p:sp>
        <p:nvSpPr>
          <p:cNvPr id="5145" name="TextBox 38">
            <a:extLst>
              <a:ext uri="{FF2B5EF4-FFF2-40B4-BE49-F238E27FC236}">
                <a16:creationId xmlns:a16="http://schemas.microsoft.com/office/drawing/2014/main" id="{2B565508-627B-4C36-B95E-632A24F1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3708400"/>
            <a:ext cx="56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15</a:t>
            </a:r>
          </a:p>
        </p:txBody>
      </p:sp>
      <p:sp>
        <p:nvSpPr>
          <p:cNvPr id="4" name="TextBox 39">
            <a:extLst>
              <a:ext uri="{FF2B5EF4-FFF2-40B4-BE49-F238E27FC236}">
                <a16:creationId xmlns:a16="http://schemas.microsoft.com/office/drawing/2014/main" id="{C7DC4692-EFA4-4985-BCD1-F4631BBA5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52700"/>
            <a:ext cx="307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Find length BD first</a:t>
            </a:r>
          </a:p>
        </p:txBody>
      </p:sp>
      <p:sp>
        <p:nvSpPr>
          <p:cNvPr id="5147" name="TextBox 25">
            <a:extLst>
              <a:ext uri="{FF2B5EF4-FFF2-40B4-BE49-F238E27FC236}">
                <a16:creationId xmlns:a16="http://schemas.microsoft.com/office/drawing/2014/main" id="{8B27DE66-5B86-4B65-AE1F-9992CADE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27000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en-GB" altLang="en-US" sz="1600">
                <a:solidFill>
                  <a:srgbClr val="FFFF00"/>
                </a:solidFill>
              </a:rPr>
              <a:t>Nat 5</a:t>
            </a:r>
          </a:p>
        </p:txBody>
      </p:sp>
      <p:graphicFrame>
        <p:nvGraphicFramePr>
          <p:cNvPr id="3" name="Object 14">
            <a:extLst>
              <a:ext uri="{FF2B5EF4-FFF2-40B4-BE49-F238E27FC236}">
                <a16:creationId xmlns:a16="http://schemas.microsoft.com/office/drawing/2014/main" id="{BACBA96E-C6F8-4118-A971-26585BCC53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538" y="6067425"/>
          <a:ext cx="15875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177480" progId="Equation.DSMT4">
                  <p:embed/>
                </p:oleObj>
              </mc:Choice>
              <mc:Fallback>
                <p:oleObj name="Equation" r:id="rId12" imgW="78732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6067425"/>
                        <a:ext cx="1587500" cy="3825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1C1C1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6">
            <a:extLst>
              <a:ext uri="{FF2B5EF4-FFF2-40B4-BE49-F238E27FC236}">
                <a16:creationId xmlns:a16="http://schemas.microsoft.com/office/drawing/2014/main" id="{B844438E-EF18-43A0-8254-19E446686D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7788" y="3781425"/>
          <a:ext cx="7524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177480" progId="Equation.DSMT4">
                  <p:embed/>
                </p:oleObj>
              </mc:Choice>
              <mc:Fallback>
                <p:oleObj name="Equation" r:id="rId14" imgW="419040" imgH="177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3781425"/>
                        <a:ext cx="7524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1C1C1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7806EC-8F5B-4C96-8647-553ED34036CF}"/>
              </a:ext>
            </a:extLst>
          </p:cNvPr>
          <p:cNvCxnSpPr/>
          <p:nvPr/>
        </p:nvCxnSpPr>
        <p:spPr>
          <a:xfrm flipH="1">
            <a:off x="5556250" y="3170238"/>
            <a:ext cx="0" cy="1679575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7CA8D2-001C-43E2-A72D-112D0F4BC329}"/>
              </a:ext>
            </a:extLst>
          </p:cNvPr>
          <p:cNvCxnSpPr/>
          <p:nvPr/>
        </p:nvCxnSpPr>
        <p:spPr>
          <a:xfrm rot="10800000" flipH="1" flipV="1">
            <a:off x="5578475" y="3222625"/>
            <a:ext cx="1685925" cy="163988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BF2B45-47B9-4122-B85C-6FA155B95BAA}"/>
              </a:ext>
            </a:extLst>
          </p:cNvPr>
          <p:cNvCxnSpPr/>
          <p:nvPr/>
        </p:nvCxnSpPr>
        <p:spPr>
          <a:xfrm rot="16200000" flipH="1">
            <a:off x="6365875" y="4006851"/>
            <a:ext cx="3175" cy="16891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5">
            <a:extLst>
              <a:ext uri="{FF2B5EF4-FFF2-40B4-BE49-F238E27FC236}">
                <a16:creationId xmlns:a16="http://schemas.microsoft.com/office/drawing/2014/main" id="{2B4C1AA5-647A-4B15-A8AA-75261005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Revision of Pythagoras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1129</Words>
  <Application>Microsoft Office PowerPoint</Application>
  <PresentationFormat>On-screen Show (4:3)</PresentationFormat>
  <Paragraphs>362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76" baseType="lpstr">
      <vt:lpstr>Comic Sans MS</vt:lpstr>
      <vt:lpstr>Arial</vt:lpstr>
      <vt:lpstr>Tahoma</vt:lpstr>
      <vt:lpstr>Wingdings</vt:lpstr>
      <vt:lpstr>Calibri</vt:lpstr>
      <vt:lpstr>MathSoftText</vt:lpstr>
      <vt:lpstr>1_Shimmer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2_Office Theme</vt:lpstr>
      <vt:lpstr>MathType 5.0 Equation</vt:lpstr>
      <vt:lpstr>MathType 6.0 Equation</vt:lpstr>
      <vt:lpstr>Pythagoras Theorem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  Converse of Pythagoras Theorem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app</cp:lastModifiedBy>
  <cp:revision>285</cp:revision>
  <dcterms:created xsi:type="dcterms:W3CDTF">2005-04-06T16:52:43Z</dcterms:created>
  <dcterms:modified xsi:type="dcterms:W3CDTF">2026-07-11T16:41:54Z</dcterms:modified>
</cp:coreProperties>
</file>