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55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media/image32.emf" ContentType="image/x-emf"/>
  <Override PartName="/ppt/media/image24.emf" ContentType="image/x-emf"/>
  <Override PartName="/ppt/media/image14.wmf" ContentType="image/x-wmf"/>
  <Override PartName="/ppt/media/image1.gif" ContentType="image/gif"/>
  <Override PartName="/ppt/media/image29.wmf" ContentType="image/x-wmf"/>
  <Override PartName="/ppt/media/image5.gif" ContentType="image/gif"/>
  <Override PartName="/ppt/media/image8.wmf" ContentType="image/x-wmf"/>
  <Override PartName="/ppt/media/image13.wmf" ContentType="image/x-wmf"/>
  <Override PartName="/ppt/media/image18.wmf" ContentType="image/x-wmf"/>
  <Override PartName="/ppt/media/image11.wmf" ContentType="image/x-wmf"/>
  <Override PartName="/ppt/media/image9.wmf" ContentType="image/x-wmf"/>
  <Override PartName="/ppt/media/image3.wmf" ContentType="image/x-wmf"/>
  <Override PartName="/ppt/media/image16.emf" ContentType="image/x-emf"/>
  <Override PartName="/ppt/media/image6.wmf" ContentType="image/x-wmf"/>
  <Override PartName="/ppt/media/image52.wmf" ContentType="image/x-wmf"/>
  <Override PartName="/ppt/media/image4.wmf" ContentType="image/x-wmf"/>
  <Override PartName="/ppt/media/image31.emf" ContentType="image/x-emf"/>
  <Override PartName="/ppt/media/image7.wmf" ContentType="image/x-wmf"/>
  <Override PartName="/ppt/media/image10.wmf" ContentType="image/x-wmf"/>
  <Override PartName="/ppt/media/image12.wmf" ContentType="image/x-wmf"/>
  <Override PartName="/ppt/presentation.xml" ContentType="application/vnd.openxmlformats-officedocument.presentationml.presentation.main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45.xml" ContentType="application/vnd.openxmlformats-officedocument.presentationml.slide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0.xml" ContentType="application/vnd.openxmlformats-officedocument.presentationml.slide+xml"/>
  <Override PartName="/ppt/slides/slide8.xml" ContentType="application/vnd.openxmlformats-officedocument.presentationml.slide+xml"/>
  <Override PartName="/ppt/slides/slide46.xml" ContentType="application/vnd.openxmlformats-officedocument.presentationml.slide+xml"/>
  <Override PartName="/ppt/slides/slide27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66.xml" ContentType="application/vnd.openxmlformats-officedocument.presentationml.slide+xml"/>
  <Override PartName="/ppt/slides/slide7.xml" ContentType="application/vnd.openxmlformats-officedocument.presentationml.slide+xml"/>
  <Override PartName="/ppt/slides/slide58.xml" ContentType="application/vnd.openxmlformats-officedocument.presentationml.slide+xml"/>
  <Override PartName="/ppt/slides/slide15.xml" ContentType="application/vnd.openxmlformats-officedocument.presentationml.slide+xml"/>
  <Override PartName="/ppt/slides/slide65.xml" ContentType="application/vnd.openxmlformats-officedocument.presentationml.slide+xml"/>
  <Override PartName="/ppt/slides/slide16.xml" ContentType="application/vnd.openxmlformats-officedocument.presentationml.slide+xml"/>
  <Override PartName="/ppt/slides/slide47.xml" ContentType="application/vnd.openxmlformats-officedocument.presentationml.slide+xml"/>
  <Override PartName="/ppt/slides/slide61.xml" ContentType="application/vnd.openxmlformats-officedocument.presentationml.slide+xml"/>
  <Override PartName="/ppt/slides/slide14.xml" ContentType="application/vnd.openxmlformats-officedocument.presentationml.slide+xml"/>
  <Override PartName="/ppt/slides/slide37.xml" ContentType="application/vnd.openxmlformats-officedocument.presentationml.slide+xml"/>
  <Override PartName="/ppt/slides/slide69.xml" ContentType="application/vnd.openxmlformats-officedocument.presentationml.slide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29.xml" ContentType="application/vnd.openxmlformats-officedocument.presentationml.slide+xml"/>
  <Override PartName="/ppt/slides/slide10.xml" ContentType="application/vnd.openxmlformats-officedocument.presentationml.slide+xml"/>
  <Override PartName="/ppt/slides/slide63.xml" ContentType="application/vnd.openxmlformats-officedocument.presentationml.slide+xml"/>
  <Override PartName="/ppt/slides/slide67.xml" ContentType="application/vnd.openxmlformats-officedocument.presentationml.slide+xml"/>
  <Override PartName="/ppt/slides/slide28.xml" ContentType="application/vnd.openxmlformats-officedocument.presentationml.slide+xml"/>
  <Override PartName="/ppt/slides/slide12.xml" ContentType="application/vnd.openxmlformats-officedocument.presentationml.slide+xml"/>
  <Override PartName="/ppt/slides/slide42.xml" ContentType="application/vnd.openxmlformats-officedocument.presentationml.slide+xml"/>
  <Override PartName="/ppt/slides/slide62.xml" ContentType="application/vnd.openxmlformats-officedocument.presentationml.slide+xml"/>
  <Override PartName="/ppt/slides/slide48.xml" ContentType="application/vnd.openxmlformats-officedocument.presentationml.slide+xml"/>
  <Override PartName="/ppt/slides/slide31.xml" ContentType="application/vnd.openxmlformats-officedocument.presentationml.slide+xml"/>
  <Override PartName="/ppt/slides/slide60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51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49.xml" ContentType="application/vnd.openxmlformats-officedocument.presentationml.slide+xml"/>
  <Override PartName="/ppt/slides/slide68.xml" ContentType="application/vnd.openxmlformats-officedocument.presentationml.slide+xml"/>
  <Override PartName="/ppt/slides/slide21.xml" ContentType="application/vnd.openxmlformats-officedocument.presentationml.slide+xml"/>
  <Override PartName="/ppt/slides/slide26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slides/slide25.xml" ContentType="application/vnd.openxmlformats-officedocument.presentationml.slide+xml"/>
  <Override PartName="/ppt/slides/slide59.xml" ContentType="application/vnd.openxmlformats-officedocument.presentationml.slide+xml"/>
  <Override PartName="/ppt/slides/slide56.xml" ContentType="application/vnd.openxmlformats-officedocument.presentationml.slide+xml"/>
  <Override PartName="/ppt/slides/slide50.xml" ContentType="application/vnd.openxmlformats-officedocument.presentationml.slide+xml"/>
  <Override PartName="/ppt/slides/slide24.xml" ContentType="application/vnd.openxmlformats-officedocument.presentationml.slide+xml"/>
  <Override PartName="/ppt/slides/slide52.xml" ContentType="application/vnd.openxmlformats-officedocument.presentationml.slide+xml"/>
  <Override PartName="/ppt/slides/slide30.xml" ContentType="application/vnd.openxmlformats-officedocument.presentationml.slide+xml"/>
  <Override PartName="/ppt/slides/slide39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9.xml" ContentType="application/vnd.openxmlformats-officedocument.presentationml.slide+xml"/>
  <Override PartName="/ppt/slides/slide34.xml" ContentType="application/vnd.openxmlformats-officedocument.presentationml.slide+xml"/>
  <Override PartName="/ppt/slides/slide6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8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  <p:sldId id="319" r:id="rId67"/>
    <p:sldId id="320" r:id="rId68"/>
    <p:sldId id="321" r:id="rId69"/>
    <p:sldId id="322" r:id="rId70"/>
    <p:sldId id="323" r:id="rId71"/>
    <p:sldId id="324" r:id="rId7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slide" Target="slides/slide53.xml"/><Relationship Id="rId57" Type="http://schemas.openxmlformats.org/officeDocument/2006/relationships/slide" Target="slides/slide54.xml"/><Relationship Id="rId58" Type="http://schemas.openxmlformats.org/officeDocument/2006/relationships/slide" Target="slides/slide55.xml"/><Relationship Id="rId59" Type="http://schemas.openxmlformats.org/officeDocument/2006/relationships/slide" Target="slides/slide56.xml"/><Relationship Id="rId60" Type="http://schemas.openxmlformats.org/officeDocument/2006/relationships/slide" Target="slides/slide57.xml"/><Relationship Id="rId61" Type="http://schemas.openxmlformats.org/officeDocument/2006/relationships/slide" Target="slides/slide58.xml"/><Relationship Id="rId62" Type="http://schemas.openxmlformats.org/officeDocument/2006/relationships/slide" Target="slides/slide59.xml"/><Relationship Id="rId63" Type="http://schemas.openxmlformats.org/officeDocument/2006/relationships/slide" Target="slides/slide60.xml"/><Relationship Id="rId64" Type="http://schemas.openxmlformats.org/officeDocument/2006/relationships/slide" Target="slides/slide61.xml"/><Relationship Id="rId65" Type="http://schemas.openxmlformats.org/officeDocument/2006/relationships/slide" Target="slides/slide62.xml"/><Relationship Id="rId66" Type="http://schemas.openxmlformats.org/officeDocument/2006/relationships/slide" Target="slides/slide63.xml"/><Relationship Id="rId67" Type="http://schemas.openxmlformats.org/officeDocument/2006/relationships/slide" Target="slides/slide64.xml"/><Relationship Id="rId68" Type="http://schemas.openxmlformats.org/officeDocument/2006/relationships/slide" Target="slides/slide65.xml"/><Relationship Id="rId69" Type="http://schemas.openxmlformats.org/officeDocument/2006/relationships/slide" Target="slides/slide66.xml"/><Relationship Id="rId70" Type="http://schemas.openxmlformats.org/officeDocument/2006/relationships/slide" Target="slides/slide67.xml"/><Relationship Id="rId71" Type="http://schemas.openxmlformats.org/officeDocument/2006/relationships/slide" Target="slides/slide68.xml"/><Relationship Id="rId72" Type="http://schemas.openxmlformats.org/officeDocument/2006/relationships/slide" Target="slides/slide69.xml"/><Relationship Id="rId7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5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tIns="45000" rIns="90000" bIns="45000" anchor="ctr" anchorCtr="1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dt" idx="82"/>
          </p:nvPr>
        </p:nvSpPr>
        <p:spPr>
          <a:xfrm>
            <a:off x="388440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tIns="46800" rIns="90000" bIns="46800" anchor="ctr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move the slide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95" name="PlaceHolder 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PlaceHolder 5"/>
          <p:cNvSpPr>
            <a:spLocks noGrp="1"/>
          </p:cNvSpPr>
          <p:nvPr>
            <p:ph type="ftr" idx="83"/>
          </p:nvPr>
        </p:nvSpPr>
        <p:spPr>
          <a:xfrm>
            <a:off x="-3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" name="PlaceHolder 6"/>
          <p:cNvSpPr>
            <a:spLocks noGrp="1"/>
          </p:cNvSpPr>
          <p:nvPr>
            <p:ph type="sldNum" idx="84"/>
          </p:nvPr>
        </p:nvSpPr>
        <p:spPr>
          <a:xfrm>
            <a:off x="388440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48D8EAA-D75E-41CA-810B-0F666E0A287F}" type="slidenum">
              <a:rPr lang="en-GB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74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5" name="Slide Number Placeholder 3"/>
          <p:cNvSpPr/>
          <p:nvPr/>
        </p:nvSpPr>
        <p:spPr>
          <a:xfrm>
            <a:off x="38847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4D16818-6655-469F-AC7F-1E80CEC5FDD4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589EDF6-0FB9-446B-9212-75F3BA451C1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69B3C73-ED3D-413D-B1CE-6CC507000743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dt" idx="28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ftr" idx="29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 type="sldNum" idx="30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E6957EA-D33B-45D6-B612-85611633E478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dt" idx="31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ftr" idx="32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sldNum" idx="33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4C540DD-788C-412B-94D3-1155DA5E0A7D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dt" idx="34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ftr" idx="35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sldNum" idx="36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F4093F4-2CE0-4FBC-B9B8-275D73F26B96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dt" idx="37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ftr" idx="38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sldNum" idx="39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AAD3825-C3D6-4CA7-BFEE-67136910EE54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dt" idx="40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ftr" idx="41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sldNum" idx="42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D46E46A-BC77-41EF-82DE-5A8288F512E8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dt" idx="43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ftr" idx="44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sldNum" idx="45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26B8F5F-BB81-4A3D-A9EF-9D21807811F7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dt" idx="46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ftr" idx="47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sldNum" idx="48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39F0FFD-A2B3-4E1D-B129-350CD54CA9C9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dt" idx="49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ftr" idx="50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sldNum" idx="51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208355E-216A-410E-BDA3-50DAB9C2D730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dt" idx="52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0" name="PlaceHolder 4"/>
          <p:cNvSpPr>
            <a:spLocks noGrp="1"/>
          </p:cNvSpPr>
          <p:nvPr>
            <p:ph type="ftr" idx="53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" name="PlaceHolder 5"/>
          <p:cNvSpPr>
            <a:spLocks noGrp="1"/>
          </p:cNvSpPr>
          <p:nvPr>
            <p:ph type="sldNum" idx="54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4596DF7-6EAA-45EA-8DCF-A704E62F17FB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 type="dt" idx="55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" name="PlaceHolder 4"/>
          <p:cNvSpPr>
            <a:spLocks noGrp="1"/>
          </p:cNvSpPr>
          <p:nvPr>
            <p:ph type="ftr" idx="56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" name="PlaceHolder 5"/>
          <p:cNvSpPr>
            <a:spLocks noGrp="1"/>
          </p:cNvSpPr>
          <p:nvPr>
            <p:ph type="sldNum" idx="57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E8A47B7-FC28-4E9F-9DA9-4EE4F3B3B357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4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21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2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23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24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5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6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7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8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9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0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1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2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EF9EB9E-8094-487F-81F6-71B5AA99F39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ftr" idx="5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1BE5219-59F8-4893-AD15-BA0585F14E76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dt" idx="58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 type="ftr" idx="59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" name="PlaceHolder 5"/>
          <p:cNvSpPr>
            <a:spLocks noGrp="1"/>
          </p:cNvSpPr>
          <p:nvPr>
            <p:ph type="sldNum" idx="60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89F3EE5-17C5-4994-ACC6-2F0E8C9CAEDE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dt" idx="61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ftr" idx="62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6" name="PlaceHolder 5"/>
          <p:cNvSpPr>
            <a:spLocks noGrp="1"/>
          </p:cNvSpPr>
          <p:nvPr>
            <p:ph type="sldNum" idx="63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EBBFE45-984D-4607-ABC6-D950C40A4AA1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 type="dt" idx="64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0" name="PlaceHolder 4"/>
          <p:cNvSpPr>
            <a:spLocks noGrp="1"/>
          </p:cNvSpPr>
          <p:nvPr>
            <p:ph type="ftr" idx="65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1" name="PlaceHolder 5"/>
          <p:cNvSpPr>
            <a:spLocks noGrp="1"/>
          </p:cNvSpPr>
          <p:nvPr>
            <p:ph type="sldNum" idx="66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562196D-4B98-4629-BC57-06B9F737106B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dt" idx="67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 type="ftr" idx="68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6" name="PlaceHolder 5"/>
          <p:cNvSpPr>
            <a:spLocks noGrp="1"/>
          </p:cNvSpPr>
          <p:nvPr>
            <p:ph type="sldNum" idx="69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0207CEB-DDAB-4A01-B141-970514AF9434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 type="dt" idx="70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 type="ftr" idx="71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" name="PlaceHolder 5"/>
          <p:cNvSpPr>
            <a:spLocks noGrp="1"/>
          </p:cNvSpPr>
          <p:nvPr>
            <p:ph type="sldNum" idx="72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379B01D-E5CE-429A-84DC-775E5257945A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 type="dt" idx="73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5" name="PlaceHolder 4"/>
          <p:cNvSpPr>
            <a:spLocks noGrp="1"/>
          </p:cNvSpPr>
          <p:nvPr>
            <p:ph type="ftr" idx="74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6" name="PlaceHolder 5"/>
          <p:cNvSpPr>
            <a:spLocks noGrp="1"/>
          </p:cNvSpPr>
          <p:nvPr>
            <p:ph type="sldNum" idx="75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1E24937-C30D-4D11-88E8-E05440C05B70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dt" idx="76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ftr" idx="77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1" name="PlaceHolder 5"/>
          <p:cNvSpPr>
            <a:spLocks noGrp="1"/>
          </p:cNvSpPr>
          <p:nvPr>
            <p:ph type="sldNum" idx="78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97BECC3-D8D8-44F3-B5A5-201EA1ED304F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3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17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17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17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7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8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8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8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8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8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85" name="TextBox 19"/>
          <p:cNvSpPr/>
          <p:nvPr/>
        </p:nvSpPr>
        <p:spPr>
          <a:xfrm>
            <a:off x="43560" y="1490760"/>
            <a:ext cx="852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Level 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 type="dt" idx="79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6433F47-DE85-4312-BD90-DED95B1F5FA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 type="ftr" idx="80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190" name="PlaceHolder 5"/>
          <p:cNvSpPr>
            <a:spLocks noGrp="1"/>
          </p:cNvSpPr>
          <p:nvPr>
            <p:ph type="sldNum" idx="81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4EE125C-1446-497A-ABCD-44C313744FD0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7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9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0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41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42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3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4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5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6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7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9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0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51" name="TextBox 19"/>
          <p:cNvSpPr/>
          <p:nvPr/>
        </p:nvSpPr>
        <p:spPr>
          <a:xfrm>
            <a:off x="42840" y="1498680"/>
            <a:ext cx="59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dt" idx="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BF3EC2B-D589-4334-852F-9A5D3CD927F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ftr" idx="8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sldNum" idx="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A30B1FF-ED43-4A1C-A027-450CFBDEB4F8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dt" idx="10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ftr" idx="11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 type="sldNum" idx="12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5DE10F1-AA9B-40DC-BB3D-6EDE3A1C5D41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dt" idx="13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ftr" idx="14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sldNum" idx="15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C1EDB6F-43C1-4A45-AFED-141108FD7DC6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dt" idx="16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ftr" idx="17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sldNum" idx="18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80F3E17-2BAC-48AF-A87C-82503A556AC4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dt" idx="19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ftr" idx="20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sldNum" idx="21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D3F013A-6B49-453A-B263-11C675E183CB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dt" idx="22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ftr" idx="23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sldNum" idx="24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1A59112-A899-4FCA-9CEB-12B433894B93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5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6" indent="-228600" algn="l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25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ftr" idx="26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sldNum" idx="27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C43BBBD-C97B-40DB-B362-6105FD899508}" type="slidenum">
              <a:rPr lang="en-GB" sz="1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1.xml"/><Relationship Id="rId23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23.xml"/><Relationship Id="rId25" Type="http://schemas.openxmlformats.org/officeDocument/2006/relationships/slideLayout" Target="../slideLayouts/slideLayout24.xml"/><Relationship Id="rId26" Type="http://schemas.openxmlformats.org/officeDocument/2006/relationships/slideLayout" Target="../slideLayouts/slideLayout25.xml"/><Relationship Id="rId27" Type="http://schemas.openxmlformats.org/officeDocument/2006/relationships/slideLayout" Target="../slideLayouts/slideLayout26.xml"/><Relationship Id="rId28" Type="http://schemas.openxmlformats.org/officeDocument/2006/relationships/slideLayout" Target="../slideLayouts/slideLayout27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" Target="slide28.xml"/><Relationship Id="rId4" Type="http://schemas.openxmlformats.org/officeDocument/2006/relationships/slide" Target="slide35.xml"/><Relationship Id="rId5" Type="http://schemas.openxmlformats.org/officeDocument/2006/relationships/slide" Target="slide45.xml"/><Relationship Id="rId6" Type="http://schemas.openxmlformats.org/officeDocument/2006/relationships/slide" Target="slide52.xml"/><Relationship Id="rId7" Type="http://schemas.openxmlformats.org/officeDocument/2006/relationships/slide" Target="slide17.xml"/><Relationship Id="rId8" Type="http://schemas.openxmlformats.org/officeDocument/2006/relationships/slide" Target="slide9.xml"/><Relationship Id="rId9" Type="http://schemas.openxmlformats.org/officeDocument/2006/relationships/slide" Target="slide2.xml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gif"/><Relationship Id="rId3" Type="http://schemas.openxmlformats.org/officeDocument/2006/relationships/slideLayout" Target="../slideLayouts/slideLayout2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7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7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7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image" Target="../media/image1.gif"/><Relationship Id="rId5" Type="http://schemas.openxmlformats.org/officeDocument/2006/relationships/slideLayout" Target="../slideLayouts/slideLayout27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1.bin"/><Relationship Id="rId3" Type="http://schemas.openxmlformats.org/officeDocument/2006/relationships/image" Target="../media/image6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7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7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7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8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9.wmf"/><Relationship Id="rId9" Type="http://schemas.openxmlformats.org/officeDocument/2006/relationships/slideLayout" Target="../slideLayouts/slideLayout27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5.bin"/><Relationship Id="rId4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6" Type="http://schemas.openxmlformats.org/officeDocument/2006/relationships/image" Target="../media/image8.wmf"/><Relationship Id="rId7" Type="http://schemas.openxmlformats.org/officeDocument/2006/relationships/oleObject" Target="../embeddings/oleObject7.bin"/><Relationship Id="rId8" Type="http://schemas.openxmlformats.org/officeDocument/2006/relationships/image" Target="../media/image11.wmf"/><Relationship Id="rId9" Type="http://schemas.openxmlformats.org/officeDocument/2006/relationships/slideLayout" Target="../slideLayouts/slideLayout27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8.bin"/><Relationship Id="rId4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6" Type="http://schemas.openxmlformats.org/officeDocument/2006/relationships/image" Target="../media/image13.wmf"/><Relationship Id="rId7" Type="http://schemas.openxmlformats.org/officeDocument/2006/relationships/slideLayout" Target="../slideLayouts/slideLayout27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7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7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7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oleObject" Target="../embeddings/oleObject10.bin"/><Relationship Id="rId2" Type="http://schemas.openxmlformats.org/officeDocument/2006/relationships/image" Target="../media/image14.wmf"/><Relationship Id="rId3" Type="http://schemas.openxmlformats.org/officeDocument/2006/relationships/image" Target="../media/image1.gif"/><Relationship Id="rId4" Type="http://schemas.openxmlformats.org/officeDocument/2006/relationships/image" Target="../media/image2.png"/><Relationship Id="rId5" Type="http://schemas.openxmlformats.org/officeDocument/2006/relationships/image" Target="../media/image15.png"/><Relationship Id="rId6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gif"/><Relationship Id="rId3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gif"/><Relationship Id="rId3" Type="http://schemas.openxmlformats.org/officeDocument/2006/relationships/slideLayout" Target="../slideLayouts/slideLayout27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slideLayout" Target="../slideLayouts/slideLayout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16.e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16.e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oleObject" Target="../embeddings/oleObject11.bin"/><Relationship Id="rId3" Type="http://schemas.openxmlformats.org/officeDocument/2006/relationships/image" Target="../media/image18.wmf"/><Relationship Id="rId4" Type="http://schemas.openxmlformats.org/officeDocument/2006/relationships/image" Target="../media/image1.gif"/><Relationship Id="rId5" Type="http://schemas.openxmlformats.org/officeDocument/2006/relationships/image" Target="../media/image2.png"/><Relationship Id="rId6" Type="http://schemas.openxmlformats.org/officeDocument/2006/relationships/slideLayout" Target="../slideLayouts/slideLayout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gif"/><Relationship Id="rId3" Type="http://schemas.openxmlformats.org/officeDocument/2006/relationships/slideLayout" Target="../slideLayouts/slideLayout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19.jpeg"/><Relationship Id="rId2" Type="http://schemas.openxmlformats.org/officeDocument/2006/relationships/image" Target="../media/image20.jpeg"/><Relationship Id="rId3" Type="http://schemas.openxmlformats.org/officeDocument/2006/relationships/image" Target="../media/image21.jpeg"/><Relationship Id="rId4" Type="http://schemas.openxmlformats.org/officeDocument/2006/relationships/image" Target="../media/image22.jpeg"/><Relationship Id="rId5" Type="http://schemas.openxmlformats.org/officeDocument/2006/relationships/image" Target="../media/image23.jpeg"/><Relationship Id="rId6" Type="http://schemas.openxmlformats.org/officeDocument/2006/relationships/image" Target="../media/image24.emf"/><Relationship Id="rId7" Type="http://schemas.openxmlformats.org/officeDocument/2006/relationships/slideLayout" Target="../slideLayouts/slideLayout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25.jpeg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7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5.jpe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slideLayout" Target="../slideLayouts/slideLayout1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slideLayout" Target="../slideLayouts/slideLayout13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image" Target="../media/image28.png"/><Relationship Id="rId2" Type="http://schemas.openxmlformats.org/officeDocument/2006/relationships/slideLayout" Target="../slideLayouts/slideLayout8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image" Target="../media/image1.gif"/><Relationship Id="rId5" Type="http://schemas.openxmlformats.org/officeDocument/2006/relationships/slideLayout" Target="../slideLayouts/slideLayout3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oleObject" Target="../embeddings/oleObject12.bin"/><Relationship Id="rId2" Type="http://schemas.openxmlformats.org/officeDocument/2006/relationships/image" Target="../media/image29.wmf"/><Relationship Id="rId3" Type="http://schemas.openxmlformats.org/officeDocument/2006/relationships/image" Target="../media/image1.gif"/><Relationship Id="rId4" Type="http://schemas.openxmlformats.org/officeDocument/2006/relationships/image" Target="../media/image2.png"/><Relationship Id="rId5" Type="http://schemas.openxmlformats.org/officeDocument/2006/relationships/image" Target="../media/image30.png"/><Relationship Id="rId6" Type="http://schemas.openxmlformats.org/officeDocument/2006/relationships/slideLayout" Target="../slideLayouts/slideLayout3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gif"/><Relationship Id="rId3" Type="http://schemas.openxmlformats.org/officeDocument/2006/relationships/slideLayout" Target="../slideLayouts/slideLayout3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31.emf"/><Relationship Id="rId4" Type="http://schemas.openxmlformats.org/officeDocument/2006/relationships/slideLayout" Target="../slideLayouts/slideLayout3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32.emf"/><Relationship Id="rId4" Type="http://schemas.openxmlformats.org/officeDocument/2006/relationships/slideLayout" Target="../slideLayouts/slideLayout3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image" Target="../media/image33.png"/><Relationship Id="rId2" Type="http://schemas.openxmlformats.org/officeDocument/2006/relationships/slideLayout" Target="../slideLayouts/slideLayout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7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image" Target="../media/image34.png"/><Relationship Id="rId2" Type="http://schemas.openxmlformats.org/officeDocument/2006/relationships/slideLayout" Target="../slideLayouts/slideLayout12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image" Target="../media/image1.gif"/><Relationship Id="rId5" Type="http://schemas.openxmlformats.org/officeDocument/2006/relationships/slideLayout" Target="../slideLayouts/slideLayout3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image" Target="../media/image35.png"/><Relationship Id="rId2" Type="http://schemas.openxmlformats.org/officeDocument/2006/relationships/slideLayout" Target="../slideLayouts/slideLayout14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image" Target="../media/image36.png"/><Relationship Id="rId2" Type="http://schemas.openxmlformats.org/officeDocument/2006/relationships/slideLayout" Target="../slideLayouts/slideLayout4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image" Target="../media/image37.png"/><Relationship Id="rId2" Type="http://schemas.openxmlformats.org/officeDocument/2006/relationships/slideLayout" Target="../slideLayouts/slideLayout5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image" Target="../media/image38.png"/><Relationship Id="rId2" Type="http://schemas.openxmlformats.org/officeDocument/2006/relationships/slideLayout" Target="../slideLayouts/slideLayout7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image" Target="../media/image39.png"/><Relationship Id="rId2" Type="http://schemas.openxmlformats.org/officeDocument/2006/relationships/slideLayout" Target="../slideLayouts/slideLayout9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image" Target="../media/image40.png"/><Relationship Id="rId2" Type="http://schemas.openxmlformats.org/officeDocument/2006/relationships/slideLayout" Target="../slideLayouts/slideLayout10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image" Target="../media/image41.png"/><Relationship Id="rId2" Type="http://schemas.openxmlformats.org/officeDocument/2006/relationships/slideLayout" Target="../slideLayouts/slideLayout15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image" Target="../media/image42.png"/><Relationship Id="rId2" Type="http://schemas.openxmlformats.org/officeDocument/2006/relationships/slideLayout" Target="../slideLayouts/slideLayout16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27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image" Target="../media/image43.png"/><Relationship Id="rId2" Type="http://schemas.openxmlformats.org/officeDocument/2006/relationships/slideLayout" Target="../slideLayouts/slideLayout17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image" Target="../media/image44.png"/><Relationship Id="rId2" Type="http://schemas.openxmlformats.org/officeDocument/2006/relationships/slideLayout" Target="../slideLayouts/slideLayout18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image" Target="../media/image45.png"/><Relationship Id="rId2" Type="http://schemas.openxmlformats.org/officeDocument/2006/relationships/slideLayout" Target="../slideLayouts/slideLayout19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image" Target="../media/image46.png"/><Relationship Id="rId2" Type="http://schemas.openxmlformats.org/officeDocument/2006/relationships/slideLayout" Target="../slideLayouts/slideLayout20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image" Target="../media/image47.png"/><Relationship Id="rId2" Type="http://schemas.openxmlformats.org/officeDocument/2006/relationships/slideLayout" Target="../slideLayouts/slideLayout21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image" Target="../media/image48.png"/><Relationship Id="rId2" Type="http://schemas.openxmlformats.org/officeDocument/2006/relationships/slideLayout" Target="../slideLayouts/slideLayout22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image" Target="../media/image49.png"/><Relationship Id="rId2" Type="http://schemas.openxmlformats.org/officeDocument/2006/relationships/slideLayout" Target="../slideLayouts/slideLayout23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image" Target="../media/image50.png"/><Relationship Id="rId2" Type="http://schemas.openxmlformats.org/officeDocument/2006/relationships/slideLayout" Target="../slideLayouts/slideLayout24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image" Target="../media/image51.png"/><Relationship Id="rId2" Type="http://schemas.openxmlformats.org/officeDocument/2006/relationships/slideLayout" Target="../slideLayouts/slideLayout25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image" Target="../media/image52.wmf"/><Relationship Id="rId2" Type="http://schemas.openxmlformats.org/officeDocument/2006/relationships/slideLayout" Target="../slideLayouts/slideLayout2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2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gif"/><Relationship Id="rId2" Type="http://schemas.openxmlformats.org/officeDocument/2006/relationships/image" Target="../media/image2.png"/><Relationship Id="rId3" Type="http://schemas.openxmlformats.org/officeDocument/2006/relationships/image" Target="../media/image1.gif"/><Relationship Id="rId4" Type="http://schemas.openxmlformats.org/officeDocument/2006/relationships/slideLayout" Target="../slideLayouts/slideLayout2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Money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99" name="Picture 9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0" name="Text Box 1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01" name="Picture 11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2" name="Text Box 39"/>
          <p:cNvSpPr/>
          <p:nvPr/>
        </p:nvSpPr>
        <p:spPr>
          <a:xfrm>
            <a:off x="3264120" y="3568680"/>
            <a:ext cx="2967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Compound Interest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3" name="AutoShape 40">
            <a:hlinkClick r:id="rId3" action="ppaction://hlinksldjump"/>
          </p:cNvPr>
          <p:cNvSpPr/>
          <p:nvPr/>
        </p:nvSpPr>
        <p:spPr>
          <a:xfrm>
            <a:off x="2293920" y="3622680"/>
            <a:ext cx="453960" cy="351000"/>
          </a:xfrm>
          <a:custGeom>
            <a:avLst/>
            <a:gdLst>
              <a:gd name="textAreaLeft" fmla="*/ 22680 w 453960"/>
              <a:gd name="textAreaRight" fmla="*/ 431280 w 453960"/>
              <a:gd name="textAreaTop" fmla="*/ 22680 h 351000"/>
              <a:gd name="textAreaBottom" fmla="*/ 328320 h 351000"/>
            </a:gdLst>
            <a:ahLst/>
            <a:cxnLst/>
            <a:rect l="textAreaLeft" t="textAreaTop" r="textAreaRight" b="textAreaBottom"/>
            <a:pathLst>
              <a:path w="27930" h="21600">
                <a:moveTo>
                  <a:pt x="0" y="0"/>
                </a:moveTo>
                <a:lnTo>
                  <a:pt x="27930" y="0"/>
                </a:lnTo>
                <a:lnTo>
                  <a:pt x="27930" y="21600"/>
                </a:lnTo>
                <a:lnTo>
                  <a:pt x="0" y="21600"/>
                </a:lnTo>
                <a:close/>
              </a:path>
              <a:path fill="lightenLess" w="27930" h="21600">
                <a:moveTo>
                  <a:pt x="0" y="0"/>
                </a:moveTo>
                <a:lnTo>
                  <a:pt x="27930" y="0"/>
                </a:lnTo>
                <a:lnTo>
                  <a:pt x="26530" y="1400"/>
                </a:lnTo>
                <a:lnTo>
                  <a:pt x="1400" y="1400"/>
                </a:lnTo>
                <a:close/>
              </a:path>
              <a:path fill="darken" w="27930" h="21600">
                <a:moveTo>
                  <a:pt x="27930" y="0"/>
                </a:moveTo>
                <a:lnTo>
                  <a:pt x="27930" y="21600"/>
                </a:lnTo>
                <a:lnTo>
                  <a:pt x="26530" y="20200"/>
                </a:lnTo>
                <a:lnTo>
                  <a:pt x="26530" y="1400"/>
                </a:lnTo>
                <a:close/>
              </a:path>
              <a:path fill="darkenLess" w="27930" h="21600">
                <a:moveTo>
                  <a:pt x="27930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530" y="20200"/>
                </a:lnTo>
                <a:close/>
              </a:path>
              <a:path fill="lighten" w="27930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7930" h="21600">
                <a:moveTo>
                  <a:pt x="6958" y="3794"/>
                </a:moveTo>
                <a:lnTo>
                  <a:pt x="20971" y="10800"/>
                </a:lnTo>
                <a:lnTo>
                  <a:pt x="6958" y="17806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4" name="Text Box 39"/>
          <p:cNvSpPr/>
          <p:nvPr/>
        </p:nvSpPr>
        <p:spPr>
          <a:xfrm>
            <a:off x="3272400" y="4032360"/>
            <a:ext cx="4300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Appreciation &amp; Depreciation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5" name="AutoShape 40">
            <a:hlinkClick r:id="rId4" action="ppaction://hlinksldjump"/>
          </p:cNvPr>
          <p:cNvSpPr/>
          <p:nvPr/>
        </p:nvSpPr>
        <p:spPr>
          <a:xfrm>
            <a:off x="2293920" y="4086360"/>
            <a:ext cx="453960" cy="352440"/>
          </a:xfrm>
          <a:custGeom>
            <a:avLst/>
            <a:gdLst>
              <a:gd name="textAreaLeft" fmla="*/ 22680 w 453960"/>
              <a:gd name="textAreaRight" fmla="*/ 431280 w 453960"/>
              <a:gd name="textAreaTop" fmla="*/ 22680 h 352440"/>
              <a:gd name="textAreaBottom" fmla="*/ 329760 h 352440"/>
            </a:gdLst>
            <a:ahLst/>
            <a:cxnLst/>
            <a:rect l="textAreaLeft" t="textAreaTop" r="textAreaRight" b="textAreaBottom"/>
            <a:pathLst>
              <a:path w="27816" h="21600">
                <a:moveTo>
                  <a:pt x="0" y="0"/>
                </a:moveTo>
                <a:lnTo>
                  <a:pt x="27816" y="0"/>
                </a:lnTo>
                <a:lnTo>
                  <a:pt x="27816" y="21600"/>
                </a:lnTo>
                <a:lnTo>
                  <a:pt x="0" y="21600"/>
                </a:lnTo>
                <a:close/>
              </a:path>
              <a:path fill="lightenLess" w="27816" h="21600">
                <a:moveTo>
                  <a:pt x="0" y="0"/>
                </a:moveTo>
                <a:lnTo>
                  <a:pt x="27816" y="0"/>
                </a:lnTo>
                <a:lnTo>
                  <a:pt x="26416" y="1400"/>
                </a:lnTo>
                <a:lnTo>
                  <a:pt x="1400" y="1400"/>
                </a:lnTo>
                <a:close/>
              </a:path>
              <a:path fill="darken" w="27816" h="21600">
                <a:moveTo>
                  <a:pt x="27816" y="0"/>
                </a:moveTo>
                <a:lnTo>
                  <a:pt x="27816" y="21600"/>
                </a:lnTo>
                <a:lnTo>
                  <a:pt x="26416" y="20200"/>
                </a:lnTo>
                <a:lnTo>
                  <a:pt x="26416" y="1400"/>
                </a:lnTo>
                <a:close/>
              </a:path>
              <a:path fill="darkenLess" w="27816" h="21600">
                <a:moveTo>
                  <a:pt x="27816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416" y="20200"/>
                </a:lnTo>
                <a:close/>
              </a:path>
              <a:path fill="lighten" w="27816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7816" h="21600">
                <a:moveTo>
                  <a:pt x="6901" y="3794"/>
                </a:moveTo>
                <a:lnTo>
                  <a:pt x="20914" y="10800"/>
                </a:lnTo>
                <a:lnTo>
                  <a:pt x="6901" y="17806"/>
                </a:lnTo>
                <a:close/>
              </a:path>
            </a:pathLst>
          </a:custGeom>
          <a:solidFill>
            <a:srgbClr val="00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6" name="Text Box 39"/>
          <p:cNvSpPr/>
          <p:nvPr/>
        </p:nvSpPr>
        <p:spPr>
          <a:xfrm>
            <a:off x="3266640" y="4495680"/>
            <a:ext cx="3042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Working Backwards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7" name="AutoShape 40">
            <a:hlinkClick r:id="rId5" action="ppaction://hlinksldjump"/>
          </p:cNvPr>
          <p:cNvSpPr/>
          <p:nvPr/>
        </p:nvSpPr>
        <p:spPr>
          <a:xfrm>
            <a:off x="2293920" y="4549680"/>
            <a:ext cx="453960" cy="354240"/>
          </a:xfrm>
          <a:custGeom>
            <a:avLst/>
            <a:gdLst>
              <a:gd name="textAreaLeft" fmla="*/ 22680 w 453960"/>
              <a:gd name="textAreaRight" fmla="*/ 431280 w 453960"/>
              <a:gd name="textAreaTop" fmla="*/ 22680 h 354240"/>
              <a:gd name="textAreaBottom" fmla="*/ 331560 h 354240"/>
            </a:gdLst>
            <a:ahLst/>
            <a:cxnLst/>
            <a:rect l="textAreaLeft" t="textAreaTop" r="textAreaRight" b="textAreaBottom"/>
            <a:pathLst>
              <a:path w="27674" h="21600">
                <a:moveTo>
                  <a:pt x="0" y="0"/>
                </a:moveTo>
                <a:lnTo>
                  <a:pt x="27674" y="0"/>
                </a:lnTo>
                <a:lnTo>
                  <a:pt x="27674" y="21600"/>
                </a:lnTo>
                <a:lnTo>
                  <a:pt x="0" y="21600"/>
                </a:lnTo>
                <a:close/>
              </a:path>
              <a:path fill="lightenLess" w="27674" h="21600">
                <a:moveTo>
                  <a:pt x="0" y="0"/>
                </a:moveTo>
                <a:lnTo>
                  <a:pt x="27674" y="0"/>
                </a:lnTo>
                <a:lnTo>
                  <a:pt x="26274" y="1400"/>
                </a:lnTo>
                <a:lnTo>
                  <a:pt x="1400" y="1400"/>
                </a:lnTo>
                <a:close/>
              </a:path>
              <a:path fill="darken" w="27674" h="21600">
                <a:moveTo>
                  <a:pt x="27674" y="0"/>
                </a:moveTo>
                <a:lnTo>
                  <a:pt x="27674" y="21600"/>
                </a:lnTo>
                <a:lnTo>
                  <a:pt x="26274" y="20200"/>
                </a:lnTo>
                <a:lnTo>
                  <a:pt x="26274" y="1400"/>
                </a:lnTo>
                <a:close/>
              </a:path>
              <a:path fill="darkenLess" w="27674" h="21600">
                <a:moveTo>
                  <a:pt x="2767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274" y="20200"/>
                </a:lnTo>
                <a:close/>
              </a:path>
              <a:path fill="lighten" w="2767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7674" h="21600">
                <a:moveTo>
                  <a:pt x="6831" y="3794"/>
                </a:moveTo>
                <a:lnTo>
                  <a:pt x="20844" y="10800"/>
                </a:lnTo>
                <a:lnTo>
                  <a:pt x="6831" y="17806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8" name="AutoShape 40">
            <a:hlinkClick r:id="rId6" action="ppaction://hlinksldjump"/>
          </p:cNvPr>
          <p:cNvSpPr/>
          <p:nvPr/>
        </p:nvSpPr>
        <p:spPr>
          <a:xfrm>
            <a:off x="2243160" y="5556240"/>
            <a:ext cx="628560" cy="522360"/>
          </a:xfrm>
          <a:custGeom>
            <a:avLst/>
            <a:gdLst>
              <a:gd name="textAreaLeft" fmla="*/ 33840 w 628560"/>
              <a:gd name="textAreaRight" fmla="*/ 594720 w 628560"/>
              <a:gd name="textAreaTop" fmla="*/ 33840 h 522360"/>
              <a:gd name="textAreaBottom" fmla="*/ 488520 h 522360"/>
            </a:gdLst>
            <a:ahLst/>
            <a:cxnLst/>
            <a:rect l="textAreaLeft" t="textAreaTop" r="textAreaRight" b="textAreaBottom"/>
            <a:pathLst>
              <a:path w="25988" h="21600">
                <a:moveTo>
                  <a:pt x="0" y="0"/>
                </a:moveTo>
                <a:lnTo>
                  <a:pt x="25988" y="0"/>
                </a:lnTo>
                <a:lnTo>
                  <a:pt x="25988" y="21600"/>
                </a:lnTo>
                <a:lnTo>
                  <a:pt x="0" y="21600"/>
                </a:lnTo>
                <a:close/>
              </a:path>
              <a:path fill="lightenLess" w="25988" h="21600">
                <a:moveTo>
                  <a:pt x="0" y="0"/>
                </a:moveTo>
                <a:lnTo>
                  <a:pt x="25988" y="0"/>
                </a:lnTo>
                <a:lnTo>
                  <a:pt x="24588" y="1400"/>
                </a:lnTo>
                <a:lnTo>
                  <a:pt x="1400" y="1400"/>
                </a:lnTo>
                <a:close/>
              </a:path>
              <a:path fill="darken" w="25988" h="21600">
                <a:moveTo>
                  <a:pt x="25988" y="0"/>
                </a:moveTo>
                <a:lnTo>
                  <a:pt x="25988" y="21600"/>
                </a:lnTo>
                <a:lnTo>
                  <a:pt x="24588" y="20200"/>
                </a:lnTo>
                <a:lnTo>
                  <a:pt x="24588" y="1400"/>
                </a:lnTo>
                <a:close/>
              </a:path>
              <a:path fill="darkenLess" w="25988" h="21600">
                <a:moveTo>
                  <a:pt x="2598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88" y="20200"/>
                </a:lnTo>
                <a:close/>
              </a:path>
              <a:path fill="lighten" w="2598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88" h="21600">
                <a:moveTo>
                  <a:pt x="5988" y="3794"/>
                </a:moveTo>
                <a:lnTo>
                  <a:pt x="20001" y="10800"/>
                </a:lnTo>
                <a:lnTo>
                  <a:pt x="5988" y="17806"/>
                </a:lnTo>
                <a:close/>
              </a:path>
            </a:pathLst>
          </a:custGeom>
          <a:solidFill>
            <a:srgbClr val="D9D9D9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9" name="Text Box 39"/>
          <p:cNvSpPr/>
          <p:nvPr/>
        </p:nvSpPr>
        <p:spPr>
          <a:xfrm>
            <a:off x="3228480" y="5556240"/>
            <a:ext cx="3904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Exam Type Questions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0" name="Text Box 39"/>
          <p:cNvSpPr/>
          <p:nvPr/>
        </p:nvSpPr>
        <p:spPr>
          <a:xfrm>
            <a:off x="3271680" y="3105000"/>
            <a:ext cx="3895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1" name="AutoShape 40">
            <a:hlinkClick r:id="rId7" action="ppaction://hlinksldjump"/>
          </p:cNvPr>
          <p:cNvSpPr/>
          <p:nvPr/>
        </p:nvSpPr>
        <p:spPr>
          <a:xfrm>
            <a:off x="2293920" y="3159000"/>
            <a:ext cx="453960" cy="351000"/>
          </a:xfrm>
          <a:custGeom>
            <a:avLst/>
            <a:gdLst>
              <a:gd name="textAreaLeft" fmla="*/ 22680 w 453960"/>
              <a:gd name="textAreaRight" fmla="*/ 431280 w 453960"/>
              <a:gd name="textAreaTop" fmla="*/ 22680 h 351000"/>
              <a:gd name="textAreaBottom" fmla="*/ 328320 h 351000"/>
            </a:gdLst>
            <a:ahLst/>
            <a:cxnLst/>
            <a:rect l="textAreaLeft" t="textAreaTop" r="textAreaRight" b="textAreaBottom"/>
            <a:pathLst>
              <a:path w="27930" h="21600">
                <a:moveTo>
                  <a:pt x="0" y="0"/>
                </a:moveTo>
                <a:lnTo>
                  <a:pt x="27930" y="0"/>
                </a:lnTo>
                <a:lnTo>
                  <a:pt x="27930" y="21600"/>
                </a:lnTo>
                <a:lnTo>
                  <a:pt x="0" y="21600"/>
                </a:lnTo>
                <a:close/>
              </a:path>
              <a:path fill="lightenLess" w="27930" h="21600">
                <a:moveTo>
                  <a:pt x="0" y="0"/>
                </a:moveTo>
                <a:lnTo>
                  <a:pt x="27930" y="0"/>
                </a:lnTo>
                <a:lnTo>
                  <a:pt x="26530" y="1400"/>
                </a:lnTo>
                <a:lnTo>
                  <a:pt x="1400" y="1400"/>
                </a:lnTo>
                <a:close/>
              </a:path>
              <a:path fill="darken" w="27930" h="21600">
                <a:moveTo>
                  <a:pt x="27930" y="0"/>
                </a:moveTo>
                <a:lnTo>
                  <a:pt x="27930" y="21600"/>
                </a:lnTo>
                <a:lnTo>
                  <a:pt x="26530" y="20200"/>
                </a:lnTo>
                <a:lnTo>
                  <a:pt x="26530" y="1400"/>
                </a:lnTo>
                <a:close/>
              </a:path>
              <a:path fill="darkenLess" w="27930" h="21600">
                <a:moveTo>
                  <a:pt x="27930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530" y="20200"/>
                </a:lnTo>
                <a:close/>
              </a:path>
              <a:path fill="lighten" w="27930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7930" h="21600">
                <a:moveTo>
                  <a:pt x="6958" y="3794"/>
                </a:moveTo>
                <a:lnTo>
                  <a:pt x="20971" y="10800"/>
                </a:lnTo>
                <a:lnTo>
                  <a:pt x="6958" y="17806"/>
                </a:lnTo>
                <a:close/>
              </a:path>
            </a:pathLst>
          </a:custGeom>
          <a:solidFill>
            <a:srgbClr val="FFC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2" name="Text Box 39"/>
          <p:cNvSpPr/>
          <p:nvPr/>
        </p:nvSpPr>
        <p:spPr>
          <a:xfrm>
            <a:off x="3260520" y="2641680"/>
            <a:ext cx="1924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Income Tax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3" name="AutoShape 40">
            <a:hlinkClick r:id="rId8" action="ppaction://hlinksldjump"/>
          </p:cNvPr>
          <p:cNvSpPr/>
          <p:nvPr/>
        </p:nvSpPr>
        <p:spPr>
          <a:xfrm>
            <a:off x="2293920" y="2697120"/>
            <a:ext cx="453960" cy="351000"/>
          </a:xfrm>
          <a:custGeom>
            <a:avLst/>
            <a:gdLst>
              <a:gd name="textAreaLeft" fmla="*/ 22680 w 453960"/>
              <a:gd name="textAreaRight" fmla="*/ 431280 w 453960"/>
              <a:gd name="textAreaTop" fmla="*/ 22680 h 351000"/>
              <a:gd name="textAreaBottom" fmla="*/ 328320 h 351000"/>
            </a:gdLst>
            <a:ahLst/>
            <a:cxnLst/>
            <a:rect l="textAreaLeft" t="textAreaTop" r="textAreaRight" b="textAreaBottom"/>
            <a:pathLst>
              <a:path w="27930" h="21600">
                <a:moveTo>
                  <a:pt x="0" y="0"/>
                </a:moveTo>
                <a:lnTo>
                  <a:pt x="27930" y="0"/>
                </a:lnTo>
                <a:lnTo>
                  <a:pt x="27930" y="21600"/>
                </a:lnTo>
                <a:lnTo>
                  <a:pt x="0" y="21600"/>
                </a:lnTo>
                <a:close/>
              </a:path>
              <a:path fill="lightenLess" w="27930" h="21600">
                <a:moveTo>
                  <a:pt x="0" y="0"/>
                </a:moveTo>
                <a:lnTo>
                  <a:pt x="27930" y="0"/>
                </a:lnTo>
                <a:lnTo>
                  <a:pt x="26530" y="1400"/>
                </a:lnTo>
                <a:lnTo>
                  <a:pt x="1400" y="1400"/>
                </a:lnTo>
                <a:close/>
              </a:path>
              <a:path fill="darken" w="27930" h="21600">
                <a:moveTo>
                  <a:pt x="27930" y="0"/>
                </a:moveTo>
                <a:lnTo>
                  <a:pt x="27930" y="21600"/>
                </a:lnTo>
                <a:lnTo>
                  <a:pt x="26530" y="20200"/>
                </a:lnTo>
                <a:lnTo>
                  <a:pt x="26530" y="1400"/>
                </a:lnTo>
                <a:close/>
              </a:path>
              <a:path fill="darkenLess" w="27930" h="21600">
                <a:moveTo>
                  <a:pt x="27930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530" y="20200"/>
                </a:lnTo>
                <a:close/>
              </a:path>
              <a:path fill="lighten" w="27930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7930" h="21600">
                <a:moveTo>
                  <a:pt x="6958" y="3794"/>
                </a:moveTo>
                <a:lnTo>
                  <a:pt x="20971" y="10800"/>
                </a:lnTo>
                <a:lnTo>
                  <a:pt x="6958" y="17806"/>
                </a:lnTo>
                <a:close/>
              </a:path>
            </a:pathLst>
          </a:custGeom>
          <a:solidFill>
            <a:srgbClr val="7030A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4" name="Text Box 39"/>
          <p:cNvSpPr/>
          <p:nvPr/>
        </p:nvSpPr>
        <p:spPr>
          <a:xfrm>
            <a:off x="3276000" y="2178000"/>
            <a:ext cx="5568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Gross Pay , Net Pay and Deductions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5" name="AutoShape 40">
            <a:hlinkClick r:id="rId9" action="ppaction://hlinksldjump"/>
          </p:cNvPr>
          <p:cNvSpPr/>
          <p:nvPr/>
        </p:nvSpPr>
        <p:spPr>
          <a:xfrm>
            <a:off x="2293920" y="2233440"/>
            <a:ext cx="453960" cy="351000"/>
          </a:xfrm>
          <a:custGeom>
            <a:avLst/>
            <a:gdLst>
              <a:gd name="textAreaLeft" fmla="*/ 22680 w 453960"/>
              <a:gd name="textAreaRight" fmla="*/ 431280 w 453960"/>
              <a:gd name="textAreaTop" fmla="*/ 22680 h 351000"/>
              <a:gd name="textAreaBottom" fmla="*/ 328320 h 351000"/>
            </a:gdLst>
            <a:ahLst/>
            <a:cxnLst/>
            <a:rect l="textAreaLeft" t="textAreaTop" r="textAreaRight" b="textAreaBottom"/>
            <a:pathLst>
              <a:path w="27930" h="21600">
                <a:moveTo>
                  <a:pt x="0" y="0"/>
                </a:moveTo>
                <a:lnTo>
                  <a:pt x="27930" y="0"/>
                </a:lnTo>
                <a:lnTo>
                  <a:pt x="27930" y="21600"/>
                </a:lnTo>
                <a:lnTo>
                  <a:pt x="0" y="21600"/>
                </a:lnTo>
                <a:close/>
              </a:path>
              <a:path fill="lightenLess" w="27930" h="21600">
                <a:moveTo>
                  <a:pt x="0" y="0"/>
                </a:moveTo>
                <a:lnTo>
                  <a:pt x="27930" y="0"/>
                </a:lnTo>
                <a:lnTo>
                  <a:pt x="26530" y="1400"/>
                </a:lnTo>
                <a:lnTo>
                  <a:pt x="1400" y="1400"/>
                </a:lnTo>
                <a:close/>
              </a:path>
              <a:path fill="darken" w="27930" h="21600">
                <a:moveTo>
                  <a:pt x="27930" y="0"/>
                </a:moveTo>
                <a:lnTo>
                  <a:pt x="27930" y="21600"/>
                </a:lnTo>
                <a:lnTo>
                  <a:pt x="26530" y="20200"/>
                </a:lnTo>
                <a:lnTo>
                  <a:pt x="26530" y="1400"/>
                </a:lnTo>
                <a:close/>
              </a:path>
              <a:path fill="darkenLess" w="27930" h="21600">
                <a:moveTo>
                  <a:pt x="27930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6530" y="20200"/>
                </a:lnTo>
                <a:close/>
              </a:path>
              <a:path fill="lighten" w="27930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7930" h="21600">
                <a:moveTo>
                  <a:pt x="6958" y="3794"/>
                </a:moveTo>
                <a:lnTo>
                  <a:pt x="20971" y="10800"/>
                </a:lnTo>
                <a:lnTo>
                  <a:pt x="6958" y="17806"/>
                </a:lnTo>
                <a:close/>
              </a:path>
            </a:pathLst>
          </a:custGeom>
          <a:solidFill>
            <a:srgbClr val="0066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0D32B86-4D94-4203-8DB5-308D63C048D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7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98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9" name="Rectangle 3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0" name="Rectangle 4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1" name="Line 5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2" name="Rectangle 6"/>
          <p:cNvSpPr/>
          <p:nvPr/>
        </p:nvSpPr>
        <p:spPr>
          <a:xfrm>
            <a:off x="977760" y="3044880"/>
            <a:ext cx="388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explain how to work out Income Tax calculations.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3" name="Rectangle 7"/>
          <p:cNvSpPr/>
          <p:nvPr/>
        </p:nvSpPr>
        <p:spPr>
          <a:xfrm>
            <a:off x="5273640" y="3102120"/>
            <a:ext cx="3870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Understand the term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Income Tax.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04" name="Picture 8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5" name="Text Box 9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6" name="Rectangle 11"/>
          <p:cNvSpPr/>
          <p:nvPr/>
        </p:nvSpPr>
        <p:spPr>
          <a:xfrm>
            <a:off x="5300640" y="4284720"/>
            <a:ext cx="3870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Calculate Income Tax for a given salary.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7" name="Rectangle 9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Income Tax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3" dur="indefinite" restart="never" nodeType="tmRoot">
          <p:childTnLst>
            <p:seq>
              <p:cTn id="134" dur="indefinite" nodeType="mainSeq">
                <p:childTnLst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9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44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49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9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0" name="Text Box 4"/>
          <p:cNvSpPr/>
          <p:nvPr/>
        </p:nvSpPr>
        <p:spPr>
          <a:xfrm>
            <a:off x="934920" y="1947960"/>
            <a:ext cx="8209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If your income in a tax year is below a certain value you do not pay tax. The tax allowance is made up of a personal allowance plus other special allowances.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1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2" name="AutoShape 10"/>
          <p:cNvSpPr/>
          <p:nvPr/>
        </p:nvSpPr>
        <p:spPr>
          <a:xfrm>
            <a:off x="2933640" y="4870440"/>
            <a:ext cx="3813120" cy="1641600"/>
          </a:xfrm>
          <a:prstGeom prst="cloudCallout">
            <a:avLst>
              <a:gd name="adj1" fmla="val 19999"/>
              <a:gd name="adj2" fmla="val -149921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Membership of professional bodies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3" name="AutoShape 13"/>
          <p:cNvSpPr/>
          <p:nvPr/>
        </p:nvSpPr>
        <p:spPr>
          <a:xfrm>
            <a:off x="5376960" y="3778200"/>
            <a:ext cx="3456000" cy="1112760"/>
          </a:xfrm>
          <a:prstGeom prst="cloudCallout">
            <a:avLst>
              <a:gd name="adj1" fmla="val -28986"/>
              <a:gd name="adj2" fmla="val -109518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Special clothing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4" name="AutoShape 14"/>
          <p:cNvSpPr/>
          <p:nvPr/>
        </p:nvSpPr>
        <p:spPr>
          <a:xfrm>
            <a:off x="2016000" y="3929040"/>
            <a:ext cx="2805120" cy="754200"/>
          </a:xfrm>
          <a:prstGeom prst="cloudCallout">
            <a:avLst>
              <a:gd name="adj1" fmla="val 84625"/>
              <a:gd name="adj2" fmla="val -135629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equipment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5" name="Rectangle 9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Income Tax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0" dur="indefinite" restart="never" nodeType="tmRoot">
          <p:childTnLst>
            <p:seq>
              <p:cTn id="151" dur="indefinite" nodeType="mainSeq">
                <p:childTnLst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6" dur="80"/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7" dur="80"/>
                                        <p:tgtEl>
                                          <p:spTgt spid="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80"/>
                                        <p:tgtEl>
                                          <p:spTgt spid="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3"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8"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3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xit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 additive="repl">
                                        <p:cTn id="177"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7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8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319" name=""/>
          <p:cNvGraphicFramePr/>
          <p:nvPr/>
        </p:nvGraphicFramePr>
        <p:xfrm>
          <a:off x="1639800" y="3073320"/>
          <a:ext cx="6623280" cy="2359080"/>
        </p:xfrm>
        <a:graphic>
          <a:graphicData uri="http://schemas.openxmlformats.org/drawingml/2006/table">
            <a:tbl>
              <a:tblPr/>
              <a:tblGrid>
                <a:gridCol w="3824280"/>
                <a:gridCol w="2799000"/>
              </a:tblGrid>
              <a:tr h="59076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Taxable income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Rate of Tax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58896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First £32010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20%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58896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£32011 - £150000 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40%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59040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Over - £150000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45%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</a:tbl>
          </a:graphicData>
        </a:graphic>
      </p:graphicFrame>
      <p:sp>
        <p:nvSpPr>
          <p:cNvPr id="320" name="Rectangle 9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Income Tax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1" name="Text Box 8"/>
          <p:cNvSpPr/>
          <p:nvPr/>
        </p:nvSpPr>
        <p:spPr>
          <a:xfrm>
            <a:off x="2937600" y="2108160"/>
            <a:ext cx="39081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Rate of Tax 2014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2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3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4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5" name="Rectangle 9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6" name="TextBox 9"/>
          <p:cNvSpPr/>
          <p:nvPr/>
        </p:nvSpPr>
        <p:spPr>
          <a:xfrm>
            <a:off x="976320" y="3862440"/>
            <a:ext cx="71388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Calculate Paul’s Income Tax if his taxable income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is £27 000 a year.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7" name="TextBox 12"/>
          <p:cNvSpPr/>
          <p:nvPr/>
        </p:nvSpPr>
        <p:spPr>
          <a:xfrm>
            <a:off x="1824120" y="4849920"/>
            <a:ext cx="5306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Tax @ 20% :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20% of £27000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8" name="TextBox 15"/>
          <p:cNvSpPr/>
          <p:nvPr/>
        </p:nvSpPr>
        <p:spPr>
          <a:xfrm>
            <a:off x="4647600" y="5376960"/>
            <a:ext cx="18108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2700 x 2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£5400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329" name=""/>
          <p:cNvGraphicFramePr/>
          <p:nvPr/>
        </p:nvGraphicFramePr>
        <p:xfrm>
          <a:off x="1558800" y="1378080"/>
          <a:ext cx="6623280" cy="2358720"/>
        </p:xfrm>
        <a:graphic>
          <a:graphicData uri="http://schemas.openxmlformats.org/drawingml/2006/table">
            <a:tbl>
              <a:tblPr/>
              <a:tblGrid>
                <a:gridCol w="3824280"/>
                <a:gridCol w="2799000"/>
              </a:tblGrid>
              <a:tr h="59040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Taxable income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Rate of Tax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58896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First £32010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20%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58896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£32011 - £150000 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40%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59040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Over - £150000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45%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</a:tbl>
          </a:graphicData>
        </a:graphic>
      </p:graphicFrame>
      <p:sp>
        <p:nvSpPr>
          <p:cNvPr id="330" name="Text Box 8"/>
          <p:cNvSpPr/>
          <p:nvPr/>
        </p:nvSpPr>
        <p:spPr>
          <a:xfrm>
            <a:off x="2937600" y="684360"/>
            <a:ext cx="39081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Rate of Tax 2014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9" dur="indefinite" restart="never" nodeType="tmRoot">
          <p:childTnLst>
            <p:seq>
              <p:cTn id="180" dur="indefinite" nodeType="mainSeq">
                <p:childTnLst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5" dur="80"/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6" dur="80"/>
                                        <p:tgtEl>
                                          <p:spTgt spid="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80"/>
                                        <p:tgtEl>
                                          <p:spTgt spid="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2" dur="80"/>
                                        <p:tgtEl>
                                          <p:spTgt spid="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93" dur="80"/>
                                        <p:tgtEl>
                                          <p:spTgt spid="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4" dur="80"/>
                                        <p:tgtEl>
                                          <p:spTgt spid="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9" dur="80"/>
                                        <p:tgtEl>
                                          <p:spTgt spid="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00" dur="80"/>
                                        <p:tgtEl>
                                          <p:spTgt spid="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1" dur="80"/>
                                        <p:tgtEl>
                                          <p:spTgt spid="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1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2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3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4" name="Rectangle 9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5" name="TextBox 9"/>
          <p:cNvSpPr/>
          <p:nvPr/>
        </p:nvSpPr>
        <p:spPr>
          <a:xfrm>
            <a:off x="919440" y="4145040"/>
            <a:ext cx="83383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Calculate Mr Lafferty’s Income Tax if his taxable income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is £500 000 a year.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6" name="TextBox 12"/>
          <p:cNvSpPr/>
          <p:nvPr/>
        </p:nvSpPr>
        <p:spPr>
          <a:xfrm>
            <a:off x="828720" y="5013360"/>
            <a:ext cx="4525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Tax @ 20% :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 20% of £32010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7" name="TextBox 15"/>
          <p:cNvSpPr/>
          <p:nvPr/>
        </p:nvSpPr>
        <p:spPr>
          <a:xfrm>
            <a:off x="5377320" y="5013360"/>
            <a:ext cx="2994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3201 x 2 =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£6402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338" name=""/>
          <p:cNvGraphicFramePr/>
          <p:nvPr/>
        </p:nvGraphicFramePr>
        <p:xfrm>
          <a:off x="1558800" y="1646280"/>
          <a:ext cx="6623280" cy="2359080"/>
        </p:xfrm>
        <a:graphic>
          <a:graphicData uri="http://schemas.openxmlformats.org/drawingml/2006/table">
            <a:tbl>
              <a:tblPr/>
              <a:tblGrid>
                <a:gridCol w="3824280"/>
                <a:gridCol w="2799000"/>
              </a:tblGrid>
              <a:tr h="59040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Taxable income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Rate of Tax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58896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First £32010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20%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58896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£32011 - £150000 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40%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59076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Over - £150000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45%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</a:tbl>
          </a:graphicData>
        </a:graphic>
      </p:graphicFrame>
      <p:sp>
        <p:nvSpPr>
          <p:cNvPr id="339" name="Text Box 8"/>
          <p:cNvSpPr/>
          <p:nvPr/>
        </p:nvSpPr>
        <p:spPr>
          <a:xfrm>
            <a:off x="2937600" y="684360"/>
            <a:ext cx="39081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Rate of Tax 2014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0" name="TextBox 10"/>
          <p:cNvSpPr/>
          <p:nvPr/>
        </p:nvSpPr>
        <p:spPr>
          <a:xfrm>
            <a:off x="828000" y="5614920"/>
            <a:ext cx="491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£500000 - £32010 = £467990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1" name="TextBox 11"/>
          <p:cNvSpPr/>
          <p:nvPr/>
        </p:nvSpPr>
        <p:spPr>
          <a:xfrm>
            <a:off x="5357880" y="6218280"/>
            <a:ext cx="3808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= 0.4 x 117990 =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£47196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2" name="TextBox 13"/>
          <p:cNvSpPr/>
          <p:nvPr/>
        </p:nvSpPr>
        <p:spPr>
          <a:xfrm>
            <a:off x="829440" y="6218280"/>
            <a:ext cx="4662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Tax @ 40% :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 40% of £117990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3" name="Cloud 16"/>
          <p:cNvSpPr/>
          <p:nvPr/>
        </p:nvSpPr>
        <p:spPr>
          <a:xfrm>
            <a:off x="0" y="0"/>
            <a:ext cx="3038400" cy="2475000"/>
          </a:xfrm>
          <a:custGeom>
            <a:avLst/>
            <a:gdLst>
              <a:gd name="textAreaLeft" fmla="*/ 418680 w 3038400"/>
              <a:gd name="textAreaRight" fmla="*/ 2403720 w 3038400"/>
              <a:gd name="textAreaTop" fmla="*/ 373680 h 2475000"/>
              <a:gd name="textAreaBottom" fmla="*/ 1986480 h 2475000"/>
              <a:gd name="GluePoint1X" fmla="*/ 3035943 w 43200"/>
              <a:gd name="GluePoint1Y" fmla="*/ 1237457 h 43200"/>
              <a:gd name="GluePoint2X" fmla="*/ 1519238 w 43200"/>
              <a:gd name="GluePoint2Y" fmla="*/ 2472278 h 43200"/>
              <a:gd name="GluePoint3X" fmla="*/ 9425 w 43200"/>
              <a:gd name="GluePoint3Y" fmla="*/ 1237457 h 43200"/>
              <a:gd name="GluePoint4X" fmla="*/ 1519238 w 43200"/>
              <a:gd name="GluePoint4Y" fmla="*/ 141505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150000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– 32010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£117990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02" dur="indefinite" restart="never" nodeType="tmRoot">
          <p:childTnLst>
            <p:seq>
              <p:cTn id="203" dur="indefinite" nodeType="mainSeq">
                <p:childTnLst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8" dur="80"/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09" dur="80"/>
                                        <p:tgtEl>
                                          <p:spTgt spid="3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0" dur="80"/>
                                        <p:tgtEl>
                                          <p:spTgt spid="3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15" dur="80"/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16" dur="80"/>
                                        <p:tgtEl>
                                          <p:spTgt spid="3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7" dur="80"/>
                                        <p:tgtEl>
                                          <p:spTgt spid="3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22" dur="80"/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23" dur="80"/>
                                        <p:tgtEl>
                                          <p:spTgt spid="3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80"/>
                                        <p:tgtEl>
                                          <p:spTgt spid="3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29" dur="8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30" dur="8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1" dur="8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80"/>
                            </p:stCondLst>
                            <p:childTnLst>
                              <p:par>
                                <p:cTn id="233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35" dur="80"/>
                                        <p:tgtEl>
                                          <p:spTgt spid="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36" dur="80"/>
                                        <p:tgtEl>
                                          <p:spTgt spid="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7" dur="80"/>
                                        <p:tgtEl>
                                          <p:spTgt spid="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360"/>
                            </p:stCondLst>
                            <p:childTnLst>
                              <p:par>
                                <p:cTn id="239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41" dur="80"/>
                                        <p:tgtEl>
                                          <p:spTgt spid="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42" dur="80"/>
                                        <p:tgtEl>
                                          <p:spTgt spid="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3" dur="80"/>
                                        <p:tgtEl>
                                          <p:spTgt spid="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48" dur="80"/>
                                        <p:tgtEl>
                                          <p:spTgt spid="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49" dur="80"/>
                                        <p:tgtEl>
                                          <p:spTgt spid="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0" dur="80"/>
                                        <p:tgtEl>
                                          <p:spTgt spid="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55" dur="80"/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56" dur="80"/>
                                        <p:tgtEl>
                                          <p:spTgt spid="3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7" dur="80"/>
                                        <p:tgtEl>
                                          <p:spTgt spid="3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62" dur="80"/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63" dur="80"/>
                                        <p:tgtEl>
                                          <p:spTgt spid="3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4" dur="80"/>
                                        <p:tgtEl>
                                          <p:spTgt spid="3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4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5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6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7" name="Rectangle 9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8" name="Text Box 8"/>
          <p:cNvSpPr/>
          <p:nvPr/>
        </p:nvSpPr>
        <p:spPr>
          <a:xfrm>
            <a:off x="2937600" y="684360"/>
            <a:ext cx="39081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Rate of Tax 2014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9" name="TextBox 10"/>
          <p:cNvSpPr/>
          <p:nvPr/>
        </p:nvSpPr>
        <p:spPr>
          <a:xfrm>
            <a:off x="1122480" y="1984320"/>
            <a:ext cx="48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£467990 - £ 117990 = £350000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0" name="TextBox 11"/>
          <p:cNvSpPr/>
          <p:nvPr/>
        </p:nvSpPr>
        <p:spPr>
          <a:xfrm>
            <a:off x="3010680" y="3340080"/>
            <a:ext cx="27813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0.45 x £350000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£157500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1" name="TextBox 13"/>
          <p:cNvSpPr/>
          <p:nvPr/>
        </p:nvSpPr>
        <p:spPr>
          <a:xfrm>
            <a:off x="1018440" y="2662200"/>
            <a:ext cx="4760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Tax @ 45% :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 45% of £350000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2" name="TextBox 14"/>
          <p:cNvSpPr/>
          <p:nvPr/>
        </p:nvSpPr>
        <p:spPr>
          <a:xfrm>
            <a:off x="948960" y="5065560"/>
            <a:ext cx="7246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Total Income Tax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£157500 + £47196 + £6402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£211098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65" dur="indefinite" restart="never" nodeType="tmRoot">
          <p:childTnLst>
            <p:seq>
              <p:cTn id="266" dur="indefinite" nodeType="mainSeq">
                <p:childTnLst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71" dur="80"/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72" dur="80"/>
                                        <p:tgtEl>
                                          <p:spTgt spid="3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3" dur="80"/>
                                        <p:tgtEl>
                                          <p:spTgt spid="3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78" dur="80"/>
                                        <p:tgtEl>
                                          <p:spTgt spid="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79" dur="80"/>
                                        <p:tgtEl>
                                          <p:spTgt spid="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0" dur="80"/>
                                        <p:tgtEl>
                                          <p:spTgt spid="3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85" dur="80"/>
                                        <p:tgtEl>
                                          <p:spTgt spid="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86" dur="80"/>
                                        <p:tgtEl>
                                          <p:spTgt spid="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7" dur="80"/>
                                        <p:tgtEl>
                                          <p:spTgt spid="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92" dur="80"/>
                                        <p:tgtEl>
                                          <p:spTgt spid="3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93" dur="80"/>
                                        <p:tgtEl>
                                          <p:spTgt spid="3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4" dur="80"/>
                                        <p:tgtEl>
                                          <p:spTgt spid="3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99" dur="80"/>
                                        <p:tgtEl>
                                          <p:spTgt spid="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00" dur="80"/>
                                        <p:tgtEl>
                                          <p:spTgt spid="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1" dur="80"/>
                                        <p:tgtEl>
                                          <p:spTgt spid="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06" dur="80"/>
                                        <p:tgtEl>
                                          <p:spTgt spid="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07" dur="80"/>
                                        <p:tgtEl>
                                          <p:spTgt spid="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8" dur="80"/>
                                        <p:tgtEl>
                                          <p:spTgt spid="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40"/>
                            </p:stCondLst>
                            <p:childTnLst>
                              <p:par>
                                <p:cTn id="310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12" dur="80"/>
                                        <p:tgtEl>
                                          <p:spTgt spid="3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13" dur="80"/>
                                        <p:tgtEl>
                                          <p:spTgt spid="3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4" dur="80"/>
                                        <p:tgtEl>
                                          <p:spTgt spid="3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F0E427D-A5FA-4FB1-85DA-5B7FC097309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4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5" name="Rectangle 2"/>
          <p:cNvSpPr/>
          <p:nvPr/>
        </p:nvSpPr>
        <p:spPr>
          <a:xfrm>
            <a:off x="2133720" y="4738680"/>
            <a:ext cx="5626080" cy="982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6" name="Text Box 3"/>
          <p:cNvSpPr/>
          <p:nvPr/>
        </p:nvSpPr>
        <p:spPr>
          <a:xfrm>
            <a:off x="2340000" y="2419200"/>
            <a:ext cx="5195880" cy="228852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4+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 4.3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 4 (page 24)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57" name="Picture 4" descr="ag00463_"/>
          <p:cNvPicPr/>
          <p:nvPr/>
        </p:nvPicPr>
        <p:blipFill>
          <a:blip r:embed="rId1"/>
          <a:stretch/>
        </p:blipFill>
        <p:spPr>
          <a:xfrm>
            <a:off x="619200" y="3059280"/>
            <a:ext cx="301608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8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9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0" name="Picture 7" descr="scottishflag"/>
          <p:cNvPicPr/>
          <p:nvPr/>
        </p:nvPicPr>
        <p:blipFill>
          <a:blip r:embed="rId4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1" name="Text Box 8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2" name="Rectangle 9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Income Tax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6AAA4BE-D79E-448C-B733-F949EF9029F1}" type="datetime5"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4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Maths Dept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5" name="PlaceHolder 1"/>
          <p:cNvSpPr>
            <a:spLocks noGrp="1"/>
          </p:cNvSpPr>
          <p:nvPr>
            <p:ph type="title"/>
          </p:nvPr>
        </p:nvSpPr>
        <p:spPr>
          <a:xfrm>
            <a:off x="1787040" y="374400"/>
            <a:ext cx="68439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366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7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368" name="Object 2"/>
          <p:cNvGraphicFramePr/>
          <p:nvPr/>
        </p:nvGraphicFramePr>
        <p:xfrm>
          <a:off x="1217520" y="2206800"/>
          <a:ext cx="7926480" cy="25873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69" name="Object 2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217520" y="2206800"/>
                    <a:ext cx="7926480" cy="2587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370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63F6597-2162-4BF8-BFFE-6863C0C47FD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2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3" name="PlaceHolder 1"/>
          <p:cNvSpPr>
            <a:spLocks noGrp="1"/>
          </p:cNvSpPr>
          <p:nvPr>
            <p:ph type="title"/>
          </p:nvPr>
        </p:nvSpPr>
        <p:spPr>
          <a:xfrm>
            <a:off x="1912680" y="37440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374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5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76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7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8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9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0" name="Rectangle 9"/>
          <p:cNvSpPr/>
          <p:nvPr/>
        </p:nvSpPr>
        <p:spPr>
          <a:xfrm>
            <a:off x="977760" y="30052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calculate Building &amp; Life Insurance from a table of values taking account various factors.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1" name="Text Box 11"/>
          <p:cNvSpPr/>
          <p:nvPr/>
        </p:nvSpPr>
        <p:spPr>
          <a:xfrm>
            <a:off x="5057640" y="300528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1.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Read information from a chart.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2" name="Text Box 15"/>
          <p:cNvSpPr/>
          <p:nvPr/>
        </p:nvSpPr>
        <p:spPr>
          <a:xfrm>
            <a:off x="5070600" y="3817800"/>
            <a:ext cx="40860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Calculate Building &amp; Life Insurance taking in various factors.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5" dur="indefinite" restart="never" nodeType="tmRoot">
          <p:childTnLst>
            <p:seq>
              <p:cTn id="316" dur="indefinite" nodeType="mainSeq">
                <p:childTnLst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21"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26" dur="5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31"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Rectangle 12"/>
          <p:cNvSpPr/>
          <p:nvPr/>
        </p:nvSpPr>
        <p:spPr>
          <a:xfrm>
            <a:off x="191304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4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933F327-240A-4A32-8AEA-01833BB2CFA8}" type="datetime5"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5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Maths Dept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86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7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88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9" name="Text Box 13"/>
          <p:cNvSpPr/>
          <p:nvPr/>
        </p:nvSpPr>
        <p:spPr>
          <a:xfrm>
            <a:off x="1190160" y="2014560"/>
            <a:ext cx="75718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You </a:t>
            </a:r>
            <a:r>
              <a:rPr lang="en-GB" sz="24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NEED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to buy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insurance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in case anything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goes wrong with your house.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0" name="Text Box 13"/>
          <p:cNvSpPr/>
          <p:nvPr/>
        </p:nvSpPr>
        <p:spPr>
          <a:xfrm>
            <a:off x="1089720" y="3162240"/>
            <a:ext cx="79488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It is a good idea to buy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content insurance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in case your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house gets broken into or items breakdown.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1" name="Text Box 13"/>
          <p:cNvSpPr/>
          <p:nvPr/>
        </p:nvSpPr>
        <p:spPr>
          <a:xfrm>
            <a:off x="1033560" y="4202280"/>
            <a:ext cx="7551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It is a good idea to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valuables insurance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in case your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house gets broken into.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2" name="Cloud 17"/>
          <p:cNvSpPr/>
          <p:nvPr/>
        </p:nvSpPr>
        <p:spPr>
          <a:xfrm>
            <a:off x="4889520" y="0"/>
            <a:ext cx="2743200" cy="2093760"/>
          </a:xfrm>
          <a:custGeom>
            <a:avLst/>
            <a:gdLst>
              <a:gd name="textAreaLeft" fmla="*/ 378000 w 2743200"/>
              <a:gd name="textAreaRight" fmla="*/ 2170080 w 2743200"/>
              <a:gd name="textAreaTop" fmla="*/ 316080 h 2093760"/>
              <a:gd name="textAreaBottom" fmla="*/ 1680480 h 2093760"/>
              <a:gd name="GluePoint1X" fmla="*/ 2740914 w 43200"/>
              <a:gd name="GluePoint1Y" fmla="*/ 1046957 h 43200"/>
              <a:gd name="GluePoint2X" fmla="*/ 1371600 w 43200"/>
              <a:gd name="GluePoint2Y" fmla="*/ 2091683 h 43200"/>
              <a:gd name="GluePoint3X" fmla="*/ 8509 w 43200"/>
              <a:gd name="GluePoint3Y" fmla="*/ 1046957 h 43200"/>
              <a:gd name="GluePoint4X" fmla="*/ 1371600 w 43200"/>
              <a:gd name="GluePoint4Y" fmla="*/ 119721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Roof, walls, floor etc...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3" name="Cloud 18"/>
          <p:cNvSpPr/>
          <p:nvPr/>
        </p:nvSpPr>
        <p:spPr>
          <a:xfrm>
            <a:off x="5429160" y="1220760"/>
            <a:ext cx="2743200" cy="2094120"/>
          </a:xfrm>
          <a:custGeom>
            <a:avLst/>
            <a:gdLst>
              <a:gd name="textAreaLeft" fmla="*/ 378000 w 2743200"/>
              <a:gd name="textAreaRight" fmla="*/ 2170080 w 2743200"/>
              <a:gd name="textAreaTop" fmla="*/ 316080 h 2094120"/>
              <a:gd name="textAreaBottom" fmla="*/ 1680840 h 2094120"/>
              <a:gd name="GluePoint1X" fmla="*/ 2740914 w 43200"/>
              <a:gd name="GluePoint1Y" fmla="*/ 1046956 h 43200"/>
              <a:gd name="GluePoint2X" fmla="*/ 1371600 w 43200"/>
              <a:gd name="GluePoint2Y" fmla="*/ 2091682 h 43200"/>
              <a:gd name="GluePoint3X" fmla="*/ 8509 w 43200"/>
              <a:gd name="GluePoint3Y" fmla="*/ 1046956 h 43200"/>
              <a:gd name="GluePoint4X" fmla="*/ 1371600 w 43200"/>
              <a:gd name="GluePoint4Y" fmla="*/ 119721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TV, DVD, Washing Machine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4" name="Cloud 19"/>
          <p:cNvSpPr/>
          <p:nvPr/>
        </p:nvSpPr>
        <p:spPr>
          <a:xfrm>
            <a:off x="5499000" y="2249640"/>
            <a:ext cx="3645000" cy="2093760"/>
          </a:xfrm>
          <a:custGeom>
            <a:avLst/>
            <a:gdLst>
              <a:gd name="textAreaLeft" fmla="*/ 502200 w 3645000"/>
              <a:gd name="textAreaRight" fmla="*/ 2883600 w 3645000"/>
              <a:gd name="textAreaTop" fmla="*/ 316080 h 2093760"/>
              <a:gd name="textAreaBottom" fmla="*/ 1680480 h 2093760"/>
              <a:gd name="GluePoint1X" fmla="*/ 3641863 w 43200"/>
              <a:gd name="GluePoint1Y" fmla="*/ 1046956 h 43200"/>
              <a:gd name="GluePoint2X" fmla="*/ 1822450 w 43200"/>
              <a:gd name="GluePoint2Y" fmla="*/ 2091682 h 43200"/>
              <a:gd name="GluePoint3X" fmla="*/ 11306 w 43200"/>
              <a:gd name="GluePoint3Y" fmla="*/ 1046956 h 43200"/>
              <a:gd name="GluePoint4X" fmla="*/ 1822450 w 43200"/>
              <a:gd name="GluePoint4Y" fmla="*/ 119721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Jewellery,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very expensive gifts.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32" dur="indefinite" restart="never" nodeType="tmRoot">
          <p:childTnLst>
            <p:seq>
              <p:cTn id="333" dur="indefinite" nodeType="mainSeq">
                <p:childTnLst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38"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3" presetClass="exit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 additive="repl">
                                        <p:cTn id="342"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48" dur="80"/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49" dur="80"/>
                                        <p:tgtEl>
                                          <p:spTgt spid="3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0" dur="80"/>
                                        <p:tgtEl>
                                          <p:spTgt spid="3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55"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3" presetClass="exit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 additive="repl">
                                        <p:cTn id="359"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65" dur="8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66" dur="8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7" dur="8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72"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3" presetClass="exit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 additive="repl">
                                        <p:cTn id="376"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F7D82F5-76A3-46D8-8AFF-7EE11B68B5C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7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230040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219" name="Picture 3" descr="scottishflag"/>
          <p:cNvPicPr/>
          <p:nvPr/>
        </p:nvPicPr>
        <p:blipFill>
          <a:blip r:embed="rId1"/>
          <a:stretch/>
        </p:blipFill>
        <p:spPr>
          <a:xfrm>
            <a:off x="1317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0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21" name="Picture 5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2" name="Text Box 6"/>
          <p:cNvSpPr/>
          <p:nvPr/>
        </p:nvSpPr>
        <p:spPr>
          <a:xfrm>
            <a:off x="1033560" y="2154240"/>
            <a:ext cx="7918200" cy="399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numbers add to give 12 and divide to 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give 3. Find the two numbers.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2. Two numbers subtract to give 5 and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   multiply to 24. Find the two numbers.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3. Make your own question up.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24E5539-EB07-41F2-B1AD-4B2A88AD348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97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8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9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00" name=""/>
          <p:cNvGraphicFramePr/>
          <p:nvPr/>
        </p:nvGraphicFramePr>
        <p:xfrm>
          <a:off x="2703600" y="2060640"/>
          <a:ext cx="4605120" cy="2620800"/>
        </p:xfrm>
        <a:graphic>
          <a:graphicData uri="http://schemas.openxmlformats.org/drawingml/2006/table">
            <a:tbl>
              <a:tblPr/>
              <a:tblGrid>
                <a:gridCol w="2217600"/>
                <a:gridCol w="2387520"/>
              </a:tblGrid>
              <a:tr h="52092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Items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Charge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70380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Building per £1000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£0.73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70380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Contents per £1000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£3.57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70380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Valuables per £100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£4.75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01" name="Text Box 40"/>
          <p:cNvSpPr/>
          <p:nvPr/>
        </p:nvSpPr>
        <p:spPr>
          <a:xfrm>
            <a:off x="1190880" y="4784760"/>
            <a:ext cx="78109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* Building &amp; Contents 10% discount for each year no claims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2" name="Text Box 40"/>
          <p:cNvSpPr/>
          <p:nvPr/>
        </p:nvSpPr>
        <p:spPr>
          <a:xfrm>
            <a:off x="1158840" y="5162400"/>
            <a:ext cx="35956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** Maximum discount 30%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3" name="Rectangle 12"/>
          <p:cNvSpPr/>
          <p:nvPr/>
        </p:nvSpPr>
        <p:spPr>
          <a:xfrm>
            <a:off x="191304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Rectangle 12"/>
          <p:cNvSpPr/>
          <p:nvPr/>
        </p:nvSpPr>
        <p:spPr>
          <a:xfrm>
            <a:off x="191304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665D197-A0B2-4C72-B72E-1C6C0E62CE79}" type="datetime5"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6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Maths Dept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07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8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09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0" name="Text Box 7"/>
          <p:cNvSpPr/>
          <p:nvPr/>
        </p:nvSpPr>
        <p:spPr>
          <a:xfrm>
            <a:off x="1199520" y="2014560"/>
            <a:ext cx="7693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 :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How much is the House Insurance for a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house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valued at £40 000.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1" name="Cloud 21"/>
          <p:cNvSpPr/>
          <p:nvPr/>
        </p:nvSpPr>
        <p:spPr>
          <a:xfrm>
            <a:off x="1692360" y="3024360"/>
            <a:ext cx="6080040" cy="2850840"/>
          </a:xfrm>
          <a:custGeom>
            <a:avLst/>
            <a:gdLst>
              <a:gd name="textAreaLeft" fmla="*/ 837720 w 6080040"/>
              <a:gd name="textAreaRight" fmla="*/ 4809960 w 6080040"/>
              <a:gd name="textAreaTop" fmla="*/ 430560 h 2850840"/>
              <a:gd name="textAreaBottom" fmla="*/ 2288160 h 2850840"/>
              <a:gd name="GluePoint1X" fmla="*/ 6075058 w 43200"/>
              <a:gd name="GluePoint1Y" fmla="*/ 1425575 h 43200"/>
              <a:gd name="GluePoint2X" fmla="*/ 3040063 w 43200"/>
              <a:gd name="GluePoint2Y" fmla="*/ 2848114 h 43200"/>
              <a:gd name="GluePoint3X" fmla="*/ 18860 w 43200"/>
              <a:gd name="GluePoint3Y" fmla="*/ 1425575 h 43200"/>
              <a:gd name="GluePoint4X" fmla="*/ 3040063 w 43200"/>
              <a:gd name="GluePoint4Y" fmla="*/ 16301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 Value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   Premium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     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1000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Wingdings"/>
                <a:ea typeface="Wingdings"/>
              </a:rPr>
              <a:t>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0.73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 40000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12" name="Object 17"/>
          <p:cNvGraphicFramePr/>
          <p:nvPr/>
        </p:nvGraphicFramePr>
        <p:xfrm>
          <a:off x="2932200" y="4576680"/>
          <a:ext cx="1041480" cy="8971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13" name="Object 17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932200" y="4576680"/>
                    <a:ext cx="1041480" cy="897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14" name="Object 18"/>
          <p:cNvGraphicFramePr/>
          <p:nvPr/>
        </p:nvGraphicFramePr>
        <p:xfrm>
          <a:off x="3924360" y="4822920"/>
          <a:ext cx="952560" cy="4046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15" name="Object 18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924360" y="4822920"/>
                    <a:ext cx="952560" cy="40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16" name="Object 18"/>
          <p:cNvGraphicFramePr/>
          <p:nvPr/>
        </p:nvGraphicFramePr>
        <p:xfrm>
          <a:off x="5157720" y="4822920"/>
          <a:ext cx="1444680" cy="40464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417" name="Object 18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5157720" y="4822920"/>
                    <a:ext cx="1444680" cy="40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8" name="Cloud 25"/>
          <p:cNvSpPr/>
          <p:nvPr/>
        </p:nvSpPr>
        <p:spPr>
          <a:xfrm>
            <a:off x="0" y="0"/>
            <a:ext cx="3106800" cy="1538280"/>
          </a:xfrm>
          <a:custGeom>
            <a:avLst/>
            <a:gdLst>
              <a:gd name="textAreaLeft" fmla="*/ 428040 w 3106800"/>
              <a:gd name="textAreaRight" fmla="*/ 2457720 w 3106800"/>
              <a:gd name="textAreaTop" fmla="*/ 232200 h 1538280"/>
              <a:gd name="textAreaBottom" fmla="*/ 1234800 h 1538280"/>
              <a:gd name="GluePoint1X" fmla="*/ 3104149 w 43200"/>
              <a:gd name="GluePoint1Y" fmla="*/ 769144 h 43200"/>
              <a:gd name="GluePoint2X" fmla="*/ 1553369 w 43200"/>
              <a:gd name="GluePoint2Y" fmla="*/ 1536650 h 43200"/>
              <a:gd name="GluePoint3X" fmla="*/ 9637 w 43200"/>
              <a:gd name="GluePoint3Y" fmla="*/ 769144 h 43200"/>
              <a:gd name="GluePoint4X" fmla="*/ 1553369 w 43200"/>
              <a:gd name="GluePoint4Y" fmla="*/ 8795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Are we expecting more or less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78" dur="indefinite" restart="never" nodeType="tmRoot">
          <p:childTnLst>
            <p:seq>
              <p:cTn id="379" dur="indefinite" nodeType="mainSeq">
                <p:childTnLst>
                  <p:par>
                    <p:cTn id="380" fill="hold">
                      <p:stCondLst>
                        <p:cond delay="indefinite"/>
                      </p:stCondLst>
                      <p:childTnLst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4" dur="500" fill="hold"/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5" dur="500" fill="hold"/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500"/>
                            </p:stCondLst>
                            <p:childTnLst>
                              <p:par>
                                <p:cTn id="387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89" dur="80"/>
                                        <p:tgtEl>
                                          <p:spTgt spid="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90" dur="80"/>
                                        <p:tgtEl>
                                          <p:spTgt spid="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1" dur="80"/>
                                        <p:tgtEl>
                                          <p:spTgt spid="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>
                      <p:stCondLst>
                        <p:cond delay="indefinite"/>
                      </p:stCondLst>
                      <p:childTnLst>
                        <p:par>
                          <p:cTn id="393" fill="hold">
                            <p:stCondLst>
                              <p:cond delay="0"/>
                            </p:stCondLst>
                            <p:childTnLst>
                              <p:par>
                                <p:cTn id="39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96" dur="80"/>
                                        <p:tgtEl>
                                          <p:spTgt spid="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97" dur="80"/>
                                        <p:tgtEl>
                                          <p:spTgt spid="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8" dur="80"/>
                                        <p:tgtEl>
                                          <p:spTgt spid="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03" dur="80"/>
                                        <p:tgtEl>
                                          <p:spTgt spid="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04" dur="80"/>
                                        <p:tgtEl>
                                          <p:spTgt spid="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5" dur="80"/>
                                        <p:tgtEl>
                                          <p:spTgt spid="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6" fill="hold">
                      <p:stCondLst>
                        <p:cond delay="indefinite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2" presetClass="entr" fill="hold" nodeType="clickEffect" presetSubtype="8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0" dur="500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1" dur="500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2" fill="hold">
                      <p:stCondLst>
                        <p:cond delay="indefinite"/>
                      </p:stCondLst>
                      <p:childTnLst>
                        <p:par>
                          <p:cTn id="413" fill="hold">
                            <p:stCondLst>
                              <p:cond delay="0"/>
                            </p:stCondLst>
                            <p:childTnLst>
                              <p:par>
                                <p:cTn id="41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16"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>
                      <p:stCondLst>
                        <p:cond delay="indefinite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21"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2" fill="hold">
                      <p:stCondLst>
                        <p:cond delay="indefinite"/>
                      </p:stCondLst>
                      <p:childTnLst>
                        <p:par>
                          <p:cTn id="423" fill="hold">
                            <p:stCondLst>
                              <p:cond delay="0"/>
                            </p:stCondLst>
                            <p:childTnLst>
                              <p:par>
                                <p:cTn id="42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26"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Rectangle 12"/>
          <p:cNvSpPr/>
          <p:nvPr/>
        </p:nvSpPr>
        <p:spPr>
          <a:xfrm>
            <a:off x="191304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1E6DAD1-0B06-440E-B20E-3B6EBFCBED03}" type="datetime5"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1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Maths Dept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22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3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24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5" name="Text Box 7"/>
          <p:cNvSpPr/>
          <p:nvPr/>
        </p:nvSpPr>
        <p:spPr>
          <a:xfrm>
            <a:off x="1165320" y="2014560"/>
            <a:ext cx="78483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2 :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 decided to increase my insurance from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£40 000 to £50 000 cover.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How much more did it have to pay.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6" name="Cloud 19"/>
          <p:cNvSpPr/>
          <p:nvPr/>
        </p:nvSpPr>
        <p:spPr>
          <a:xfrm>
            <a:off x="1692360" y="3274920"/>
            <a:ext cx="6080040" cy="2851200"/>
          </a:xfrm>
          <a:custGeom>
            <a:avLst/>
            <a:gdLst>
              <a:gd name="textAreaLeft" fmla="*/ 837720 w 6080040"/>
              <a:gd name="textAreaRight" fmla="*/ 4809960 w 6080040"/>
              <a:gd name="textAreaTop" fmla="*/ 430560 h 2851200"/>
              <a:gd name="textAreaBottom" fmla="*/ 2288520 h 2851200"/>
              <a:gd name="GluePoint1X" fmla="*/ 6075058 w 43200"/>
              <a:gd name="GluePoint1Y" fmla="*/ 1425575 h 43200"/>
              <a:gd name="GluePoint2X" fmla="*/ 3040063 w 43200"/>
              <a:gd name="GluePoint2Y" fmla="*/ 2848114 h 43200"/>
              <a:gd name="GluePoint3X" fmla="*/ 18860 w 43200"/>
              <a:gd name="GluePoint3Y" fmla="*/ 1425575 h 43200"/>
              <a:gd name="GluePoint4X" fmla="*/ 3040063 w 43200"/>
              <a:gd name="GluePoint4Y" fmla="*/ 16301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 Value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   Premium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    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1000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Wingdings"/>
                <a:ea typeface="Wingdings"/>
              </a:rPr>
              <a:t>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0.73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 10000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27" name="Object 17"/>
          <p:cNvGraphicFramePr/>
          <p:nvPr/>
        </p:nvGraphicFramePr>
        <p:xfrm>
          <a:off x="2960640" y="4827600"/>
          <a:ext cx="984240" cy="8967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28" name="Object 17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960640" y="4827600"/>
                    <a:ext cx="984240" cy="896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29" name="Object 18"/>
          <p:cNvGraphicFramePr/>
          <p:nvPr/>
        </p:nvGraphicFramePr>
        <p:xfrm>
          <a:off x="3924360" y="5073480"/>
          <a:ext cx="952560" cy="4050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30" name="Object 18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924360" y="5073480"/>
                    <a:ext cx="952560" cy="405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31" name="Object 18"/>
          <p:cNvGraphicFramePr/>
          <p:nvPr/>
        </p:nvGraphicFramePr>
        <p:xfrm>
          <a:off x="5243400" y="5073480"/>
          <a:ext cx="1271880" cy="4050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432" name="Object 18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5243400" y="5073480"/>
                    <a:ext cx="1271880" cy="405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3" name="Cloud 24"/>
          <p:cNvSpPr/>
          <p:nvPr/>
        </p:nvSpPr>
        <p:spPr>
          <a:xfrm>
            <a:off x="0" y="0"/>
            <a:ext cx="3106800" cy="1538280"/>
          </a:xfrm>
          <a:custGeom>
            <a:avLst/>
            <a:gdLst>
              <a:gd name="textAreaLeft" fmla="*/ 428040 w 3106800"/>
              <a:gd name="textAreaRight" fmla="*/ 2457720 w 3106800"/>
              <a:gd name="textAreaTop" fmla="*/ 232200 h 1538280"/>
              <a:gd name="textAreaBottom" fmla="*/ 1234800 h 1538280"/>
              <a:gd name="GluePoint1X" fmla="*/ 3104149 w 43200"/>
              <a:gd name="GluePoint1Y" fmla="*/ 769144 h 43200"/>
              <a:gd name="GluePoint2X" fmla="*/ 1553369 w 43200"/>
              <a:gd name="GluePoint2Y" fmla="*/ 1536650 h 43200"/>
              <a:gd name="GluePoint3X" fmla="*/ 9637 w 43200"/>
              <a:gd name="GluePoint3Y" fmla="*/ 769144 h 43200"/>
              <a:gd name="GluePoint4X" fmla="*/ 1553369 w 43200"/>
              <a:gd name="GluePoint4Y" fmla="*/ 8795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Are we expecting more or less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27" dur="indefinite" restart="never" nodeType="tmRoot">
          <p:childTnLst>
            <p:seq>
              <p:cTn id="428" dur="indefinite" nodeType="mainSeq">
                <p:childTnLst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3" dur="50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4" dur="50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>
                            <p:stCondLst>
                              <p:cond delay="500"/>
                            </p:stCondLst>
                            <p:childTnLst>
                              <p:par>
                                <p:cTn id="436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38" dur="80"/>
                                        <p:tgtEl>
                                          <p:spTgt spid="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39" dur="80"/>
                                        <p:tgtEl>
                                          <p:spTgt spid="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0" dur="80"/>
                                        <p:tgtEl>
                                          <p:spTgt spid="4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1" fill="hold">
                      <p:stCondLst>
                        <p:cond delay="indefinite"/>
                      </p:stCondLst>
                      <p:childTnLst>
                        <p:par>
                          <p:cTn id="442" fill="hold">
                            <p:stCondLst>
                              <p:cond delay="0"/>
                            </p:stCondLst>
                            <p:childTnLst>
                              <p:par>
                                <p:cTn id="44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45" dur="80"/>
                                        <p:tgtEl>
                                          <p:spTgt spid="4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46" dur="80"/>
                                        <p:tgtEl>
                                          <p:spTgt spid="4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7" dur="80"/>
                                        <p:tgtEl>
                                          <p:spTgt spid="4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8" fill="hold">
                      <p:stCondLst>
                        <p:cond delay="indefinite"/>
                      </p:stCondLst>
                      <p:childTnLst>
                        <p:par>
                          <p:cTn id="449" fill="hold">
                            <p:stCondLst>
                              <p:cond delay="0"/>
                            </p:stCondLst>
                            <p:childTnLst>
                              <p:par>
                                <p:cTn id="45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52" dur="80"/>
                                        <p:tgtEl>
                                          <p:spTgt spid="4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53" dur="80"/>
                                        <p:tgtEl>
                                          <p:spTgt spid="4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4" dur="80"/>
                                        <p:tgtEl>
                                          <p:spTgt spid="4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>
                      <p:stCondLst>
                        <p:cond delay="indefinite"/>
                      </p:stCondLst>
                      <p:childTnLst>
                        <p:par>
                          <p:cTn id="456" fill="hold">
                            <p:stCondLst>
                              <p:cond delay="0"/>
                            </p:stCondLst>
                            <p:childTnLst>
                              <p:par>
                                <p:cTn id="457" presetID="2" presetClass="entr" fill="hold" nodeType="clickEffect" presetSubtype="8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9" dur="500" fill="hold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0" dur="500" fill="hold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1" fill="hold">
                      <p:stCondLst>
                        <p:cond delay="indefinite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65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fill="hold">
                      <p:stCondLst>
                        <p:cond delay="indefinite"/>
                      </p:stCondLst>
                      <p:childTnLst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70" dur="5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1" fill="hold">
                      <p:stCondLst>
                        <p:cond delay="indefinite"/>
                      </p:stCondLst>
                      <p:childTnLst>
                        <p:par>
                          <p:cTn id="472" fill="hold">
                            <p:stCondLst>
                              <p:cond delay="0"/>
                            </p:stCondLst>
                            <p:childTnLst>
                              <p:par>
                                <p:cTn id="47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75"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A917607-B055-4E34-918E-79815EC6061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36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7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8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9" name="Text Box 7"/>
          <p:cNvSpPr/>
          <p:nvPr/>
        </p:nvSpPr>
        <p:spPr>
          <a:xfrm>
            <a:off x="885960" y="1833480"/>
            <a:ext cx="82580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: How much for Buildings insurance and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contents insurance if a house is valued at £80 000 and contents are valued at £5 000 and no claims for 2 years.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0" name="Text Box 40"/>
          <p:cNvSpPr/>
          <p:nvPr/>
        </p:nvSpPr>
        <p:spPr>
          <a:xfrm>
            <a:off x="989640" y="3255840"/>
            <a:ext cx="3045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Buildings insurance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41" name="Object 2"/>
          <p:cNvGraphicFramePr/>
          <p:nvPr/>
        </p:nvGraphicFramePr>
        <p:xfrm>
          <a:off x="3995640" y="4129200"/>
          <a:ext cx="2635200" cy="8618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42" name="Object 2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995640" y="4129200"/>
                    <a:ext cx="2635200" cy="861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3" name="Text Box 42"/>
          <p:cNvSpPr/>
          <p:nvPr/>
        </p:nvSpPr>
        <p:spPr>
          <a:xfrm>
            <a:off x="6622560" y="4305240"/>
            <a:ext cx="1284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£ 17.85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44" name="Object 3"/>
          <p:cNvGraphicFramePr/>
          <p:nvPr/>
        </p:nvGraphicFramePr>
        <p:xfrm>
          <a:off x="4049640" y="3065400"/>
          <a:ext cx="2705040" cy="8622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45" name="Object 3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049640" y="3065400"/>
                    <a:ext cx="2705040" cy="86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6" name="Text Box 44"/>
          <p:cNvSpPr/>
          <p:nvPr/>
        </p:nvSpPr>
        <p:spPr>
          <a:xfrm>
            <a:off x="6913800" y="3243240"/>
            <a:ext cx="1242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£58.40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7" name="Text Box 45"/>
          <p:cNvSpPr/>
          <p:nvPr/>
        </p:nvSpPr>
        <p:spPr>
          <a:xfrm>
            <a:off x="1053360" y="4330800"/>
            <a:ext cx="3057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Contents insurance 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8" name="Text Box 46"/>
          <p:cNvSpPr/>
          <p:nvPr/>
        </p:nvSpPr>
        <p:spPr>
          <a:xfrm>
            <a:off x="6708240" y="4808520"/>
            <a:ext cx="226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Total : £76.25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9" name="Text Box 45"/>
          <p:cNvSpPr/>
          <p:nvPr/>
        </p:nvSpPr>
        <p:spPr>
          <a:xfrm>
            <a:off x="1132560" y="5397480"/>
            <a:ext cx="7245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Discount 20% of £76.25 = 0.2 x £76.26 = £15.25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0" name="Text Box 46"/>
          <p:cNvSpPr/>
          <p:nvPr/>
        </p:nvSpPr>
        <p:spPr>
          <a:xfrm>
            <a:off x="6498360" y="6016680"/>
            <a:ext cx="2217600" cy="459720"/>
          </a:xfrm>
          <a:prstGeom prst="rect">
            <a:avLst/>
          </a:prstGeom>
          <a:solidFill>
            <a:srgbClr val="363636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Total : £61.00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1" name="Rectangle 12"/>
          <p:cNvSpPr/>
          <p:nvPr/>
        </p:nvSpPr>
        <p:spPr>
          <a:xfrm>
            <a:off x="191304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476" dur="indefinite" restart="never" nodeType="tmRoot">
          <p:childTnLst>
            <p:seq>
              <p:cTn id="477" dur="indefinite" nodeType="mainSeq">
                <p:childTnLst>
                  <p:par>
                    <p:cTn id="478" fill="hold">
                      <p:stCondLst>
                        <p:cond delay="indefinite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82" dur="80"/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83" dur="80"/>
                                        <p:tgtEl>
                                          <p:spTgt spid="4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4" dur="80"/>
                                        <p:tgtEl>
                                          <p:spTgt spid="4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5" fill="hold">
                      <p:stCondLst>
                        <p:cond delay="indefinite"/>
                      </p:stCondLst>
                      <p:childTnLst>
                        <p:par>
                          <p:cTn id="486" fill="hold">
                            <p:stCondLst>
                              <p:cond delay="0"/>
                            </p:stCondLst>
                            <p:childTnLst>
                              <p:par>
                                <p:cTn id="48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89" dur="50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0" fill="hold">
                      <p:stCondLst>
                        <p:cond delay="indefinite"/>
                      </p:stCondLst>
                      <p:childTnLst>
                        <p:par>
                          <p:cTn id="491" fill="hold">
                            <p:stCondLst>
                              <p:cond delay="0"/>
                            </p:stCondLst>
                            <p:childTnLst>
                              <p:par>
                                <p:cTn id="49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94" dur="80"/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95" dur="80"/>
                                        <p:tgtEl>
                                          <p:spTgt spid="4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6" dur="80"/>
                                        <p:tgtEl>
                                          <p:spTgt spid="4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7" fill="hold">
                      <p:stCondLst>
                        <p:cond delay="indefinite"/>
                      </p:stCondLst>
                      <p:childTnLst>
                        <p:par>
                          <p:cTn id="498" fill="hold">
                            <p:stCondLst>
                              <p:cond delay="0"/>
                            </p:stCondLst>
                            <p:childTnLst>
                              <p:par>
                                <p:cTn id="49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01" dur="80"/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02" dur="80"/>
                                        <p:tgtEl>
                                          <p:spTgt spid="4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3" dur="80"/>
                                        <p:tgtEl>
                                          <p:spTgt spid="4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4" fill="hold">
                      <p:stCondLst>
                        <p:cond delay="indefinite"/>
                      </p:stCondLst>
                      <p:childTnLst>
                        <p:par>
                          <p:cTn id="505" fill="hold">
                            <p:stCondLst>
                              <p:cond delay="0"/>
                            </p:stCondLst>
                            <p:childTnLst>
                              <p:par>
                                <p:cTn id="50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08" dur="5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9" fill="hold">
                      <p:stCondLst>
                        <p:cond delay="indefinite"/>
                      </p:stCondLst>
                      <p:childTnLst>
                        <p:par>
                          <p:cTn id="510" fill="hold">
                            <p:stCondLst>
                              <p:cond delay="0"/>
                            </p:stCondLst>
                            <p:childTnLst>
                              <p:par>
                                <p:cTn id="51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13" dur="80"/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14" dur="80"/>
                                        <p:tgtEl>
                                          <p:spTgt spid="4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5" dur="80"/>
                                        <p:tgtEl>
                                          <p:spTgt spid="4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6" fill="hold">
                      <p:stCondLst>
                        <p:cond delay="indefinite"/>
                      </p:stCondLst>
                      <p:childTnLst>
                        <p:par>
                          <p:cTn id="517" fill="hold">
                            <p:stCondLst>
                              <p:cond delay="0"/>
                            </p:stCondLst>
                            <p:childTnLst>
                              <p:par>
                                <p:cTn id="51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20" dur="80"/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21" dur="80"/>
                                        <p:tgtEl>
                                          <p:spTgt spid="4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2" dur="80"/>
                                        <p:tgtEl>
                                          <p:spTgt spid="4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3" fill="hold">
                      <p:stCondLst>
                        <p:cond delay="indefinite"/>
                      </p:stCondLst>
                      <p:childTnLst>
                        <p:par>
                          <p:cTn id="524" fill="hold">
                            <p:stCondLst>
                              <p:cond delay="0"/>
                            </p:stCondLst>
                            <p:childTnLst>
                              <p:par>
                                <p:cTn id="52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27" dur="80"/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28" dur="80"/>
                                        <p:tgtEl>
                                          <p:spTgt spid="4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9" dur="80"/>
                                        <p:tgtEl>
                                          <p:spTgt spid="4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0" fill="hold">
                      <p:stCondLst>
                        <p:cond delay="indefinite"/>
                      </p:stCondLst>
                      <p:childTnLst>
                        <p:par>
                          <p:cTn id="531" fill="hold">
                            <p:stCondLst>
                              <p:cond delay="0"/>
                            </p:stCondLst>
                            <p:childTnLst>
                              <p:par>
                                <p:cTn id="53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34" dur="80"/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35" dur="80"/>
                                        <p:tgtEl>
                                          <p:spTgt spid="4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6" dur="80"/>
                                        <p:tgtEl>
                                          <p:spTgt spid="4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Rectangle 12"/>
          <p:cNvSpPr/>
          <p:nvPr/>
        </p:nvSpPr>
        <p:spPr>
          <a:xfrm>
            <a:off x="191304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3" name="Text Box 7"/>
          <p:cNvSpPr/>
          <p:nvPr/>
        </p:nvSpPr>
        <p:spPr>
          <a:xfrm>
            <a:off x="914400" y="1809720"/>
            <a:ext cx="82296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Table shows monthly premiums. 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sum assured is £10000 </a:t>
            </a: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(with Profits) </a:t>
            </a: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for the term 20 years.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8FC207A-ED6B-4496-84AF-C436281C034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56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7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8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59" name=""/>
          <p:cNvGraphicFramePr/>
          <p:nvPr/>
        </p:nvGraphicFramePr>
        <p:xfrm>
          <a:off x="992160" y="3044880"/>
          <a:ext cx="7907400" cy="2414520"/>
        </p:xfrm>
        <a:graphic>
          <a:graphicData uri="http://schemas.openxmlformats.org/drawingml/2006/table">
            <a:tbl>
              <a:tblPr/>
              <a:tblGrid>
                <a:gridCol w="849240"/>
                <a:gridCol w="1351080"/>
                <a:gridCol w="1917720"/>
                <a:gridCol w="1895400"/>
                <a:gridCol w="1893960"/>
              </a:tblGrid>
              <a:tr h="90180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Age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Male smoker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Female smoker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Male 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  <a:p>
                      <a:pPr algn="ctr">
                        <a:spcBef>
                          <a:spcPts val="60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non-smoker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Female 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  <a:p>
                      <a:pPr algn="ctr">
                        <a:spcBef>
                          <a:spcPts val="601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4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non-smoker</a:t>
                      </a: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0436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20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1.25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1.02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0.77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0.57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0436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25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1.36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1.11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0.86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0.66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50400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30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1.48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1.20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0.96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0.75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60" name="Cloud 13"/>
          <p:cNvSpPr/>
          <p:nvPr/>
        </p:nvSpPr>
        <p:spPr>
          <a:xfrm>
            <a:off x="5769000" y="231840"/>
            <a:ext cx="3309840" cy="2446200"/>
          </a:xfrm>
          <a:custGeom>
            <a:avLst/>
            <a:gdLst>
              <a:gd name="textAreaLeft" fmla="*/ 456120 w 3309840"/>
              <a:gd name="textAreaRight" fmla="*/ 2618280 w 3309840"/>
              <a:gd name="textAreaTop" fmla="*/ 369360 h 2446200"/>
              <a:gd name="textAreaBottom" fmla="*/ 1963440 h 2446200"/>
              <a:gd name="GluePoint1X" fmla="*/ 3307180 w 43200"/>
              <a:gd name="GluePoint1Y" fmla="*/ 1223169 h 43200"/>
              <a:gd name="GluePoint2X" fmla="*/ 1654969 w 43200"/>
              <a:gd name="GluePoint2Y" fmla="*/ 2443733 h 43200"/>
              <a:gd name="GluePoint3X" fmla="*/ 10267 w 43200"/>
              <a:gd name="GluePoint3Y" fmla="*/ 1223169 h 43200"/>
              <a:gd name="GluePoint4X" fmla="*/ 1654969 w 43200"/>
              <a:gd name="GluePoint4Y" fmla="*/ 13987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What factors affect the cost of Life Insurance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1" name="Cloud 14"/>
          <p:cNvSpPr/>
          <p:nvPr/>
        </p:nvSpPr>
        <p:spPr>
          <a:xfrm>
            <a:off x="0" y="0"/>
            <a:ext cx="4095720" cy="2435400"/>
          </a:xfrm>
          <a:custGeom>
            <a:avLst/>
            <a:gdLst>
              <a:gd name="textAreaLeft" fmla="*/ 564480 w 4095720"/>
              <a:gd name="textAreaRight" fmla="*/ 3240000 w 4095720"/>
              <a:gd name="textAreaTop" fmla="*/ 367560 h 2435400"/>
              <a:gd name="textAreaBottom" fmla="*/ 1954800 h 2435400"/>
              <a:gd name="GluePoint1X" fmla="*/ 4092337 w 43200"/>
              <a:gd name="GluePoint1Y" fmla="*/ 1217613 h 43200"/>
              <a:gd name="GluePoint2X" fmla="*/ 2047875 w 43200"/>
              <a:gd name="GluePoint2Y" fmla="*/ 2432632 h 43200"/>
              <a:gd name="GluePoint3X" fmla="*/ 12704 w 43200"/>
              <a:gd name="GluePoint3Y" fmla="*/ 1217613 h 43200"/>
              <a:gd name="GluePoint4X" fmla="*/ 2047875 w 43200"/>
              <a:gd name="GluePoint4Y" fmla="*/ 139236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Age,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Male or Female, smoker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or Non- smoker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537" dur="indefinite" restart="never" nodeType="tmRoot">
          <p:childTnLst>
            <p:seq>
              <p:cTn id="538" dur="indefinite" nodeType="mainSeq">
                <p:childTnLst>
                  <p:par>
                    <p:cTn id="539" fill="hold">
                      <p:stCondLst>
                        <p:cond delay="indefinite"/>
                      </p:stCondLst>
                      <p:childTnLst>
                        <p:par>
                          <p:cTn id="540" fill="hold">
                            <p:stCondLst>
                              <p:cond delay="0"/>
                            </p:stCondLst>
                            <p:childTnLst>
                              <p:par>
                                <p:cTn id="541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3" dur="500" fill="hold"/>
                                        <p:tgtEl>
                                          <p:spTgt spid="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4" dur="500" fill="hold"/>
                                        <p:tgtEl>
                                          <p:spTgt spid="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5" fill="hold">
                      <p:stCondLst>
                        <p:cond delay="indefinite"/>
                      </p:stCondLst>
                      <p:childTnLst>
                        <p:par>
                          <p:cTn id="546" fill="hold">
                            <p:stCondLst>
                              <p:cond delay="0"/>
                            </p:stCondLst>
                            <p:childTnLst>
                              <p:par>
                                <p:cTn id="547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9" dur="500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0" dur="500" fill="hold"/>
                                        <p:tgtEl>
                                          <p:spTgt spid="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1" fill="hold">
                      <p:stCondLst>
                        <p:cond delay="indefinite"/>
                      </p:stCondLst>
                      <p:childTnLst>
                        <p:par>
                          <p:cTn id="552" fill="hold">
                            <p:stCondLst>
                              <p:cond delay="0"/>
                            </p:stCondLst>
                            <p:childTnLst>
                              <p:par>
                                <p:cTn id="553" presetID="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4" dur="500"/>
                                        <p:tgtEl>
                                          <p:spTgt spid="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5" dur="500"/>
                                        <p:tgtEl>
                                          <p:spTgt spid="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7" presetID="2" presetClass="exit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8" dur="500"/>
                                        <p:tgtEl>
                                          <p:spTgt spid="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9" dur="500"/>
                                        <p:tgtEl>
                                          <p:spTgt spid="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Text Box 7"/>
          <p:cNvSpPr/>
          <p:nvPr/>
        </p:nvSpPr>
        <p:spPr>
          <a:xfrm>
            <a:off x="914400" y="1809720"/>
            <a:ext cx="82296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Table shows monthly premiums. 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sum assured is £10000 </a:t>
            </a: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(with Profits) </a:t>
            </a: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for the term 20 years.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3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5D8F08F-3558-400C-9C41-2E27409952E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4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65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6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7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468" name=""/>
          <p:cNvGraphicFramePr/>
          <p:nvPr/>
        </p:nvGraphicFramePr>
        <p:xfrm>
          <a:off x="992160" y="2660760"/>
          <a:ext cx="7907400" cy="1950840"/>
        </p:xfrm>
        <a:graphic>
          <a:graphicData uri="http://schemas.openxmlformats.org/drawingml/2006/table">
            <a:tbl>
              <a:tblPr/>
              <a:tblGrid>
                <a:gridCol w="849240"/>
                <a:gridCol w="1351080"/>
                <a:gridCol w="1917720"/>
                <a:gridCol w="1895400"/>
                <a:gridCol w="1893960"/>
              </a:tblGrid>
              <a:tr h="76716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Age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Male smoker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Female smoker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Male 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non-smoker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Female 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non-smoker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20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1.25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1.02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0.77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0.57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25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1.36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1.11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0.86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0.66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30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1.48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1.20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0.96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0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0.75</a:t>
                      </a:r>
                      <a:endParaRPr lang="en-US" sz="20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69" name="Text Box 7"/>
          <p:cNvSpPr/>
          <p:nvPr/>
        </p:nvSpPr>
        <p:spPr>
          <a:xfrm>
            <a:off x="914400" y="4718160"/>
            <a:ext cx="822960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Kerry is 25 years old and takes out a fixed term policy. She does not smoke. She wants to leave £150 000 to her dependants should she die. </a:t>
            </a: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What is her monthly premium and how much will she pay over 20 years.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0" name="Rectangle 12"/>
          <p:cNvSpPr/>
          <p:nvPr/>
        </p:nvSpPr>
        <p:spPr>
          <a:xfrm>
            <a:off x="191304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Text Box 7"/>
          <p:cNvSpPr/>
          <p:nvPr/>
        </p:nvSpPr>
        <p:spPr>
          <a:xfrm>
            <a:off x="1284480" y="2684520"/>
            <a:ext cx="7532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Monthly premium  = 150000 ÷ 10000 x 0.66 = £9.90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06F0A48-EAD2-465E-B2CB-5627CA3B4B4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74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5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6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7" name="Text Box 7"/>
          <p:cNvSpPr/>
          <p:nvPr/>
        </p:nvSpPr>
        <p:spPr>
          <a:xfrm>
            <a:off x="1272600" y="3543480"/>
            <a:ext cx="7697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Total paid over 20 years = £9.90 x 12 x 20 =  £2376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8" name="Rectangle 12"/>
          <p:cNvSpPr/>
          <p:nvPr/>
        </p:nvSpPr>
        <p:spPr>
          <a:xfrm>
            <a:off x="191304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561" dur="indefinite" restart="never" nodeType="tmRoot">
          <p:childTnLst>
            <p:seq>
              <p:cTn id="562" dur="indefinite" nodeType="mainSeq">
                <p:childTnLst>
                  <p:par>
                    <p:cTn id="563" fill="hold">
                      <p:stCondLst>
                        <p:cond delay="indefinite"/>
                      </p:stCondLst>
                      <p:childTnLst>
                        <p:par>
                          <p:cTn id="564" fill="hold">
                            <p:stCondLst>
                              <p:cond delay="0"/>
                            </p:stCondLst>
                            <p:childTnLst>
                              <p:par>
                                <p:cTn id="56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67" dur="8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68" dur="8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9" dur="8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0" fill="hold">
                      <p:stCondLst>
                        <p:cond delay="indefinite"/>
                      </p:stCondLst>
                      <p:childTnLst>
                        <p:par>
                          <p:cTn id="571" fill="hold">
                            <p:stCondLst>
                              <p:cond delay="0"/>
                            </p:stCondLst>
                            <p:childTnLst>
                              <p:par>
                                <p:cTn id="57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74" dur="80"/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75" dur="80"/>
                                        <p:tgtEl>
                                          <p:spTgt spid="4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6" dur="80"/>
                                        <p:tgtEl>
                                          <p:spTgt spid="4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51AF88F-0A95-46D9-9A61-66CFDF8D7BC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0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1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2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4+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Ex4.6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Ch4 (page 28)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83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4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5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6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7" name="Rectangle 12"/>
          <p:cNvSpPr/>
          <p:nvPr/>
        </p:nvSpPr>
        <p:spPr>
          <a:xfrm>
            <a:off x="191304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Building &amp; Life Insurance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Date Placeholder 4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B07F679-C5EA-4A8A-9D3F-EC6E0D1EF1D7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 11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9" name="PlaceHolder 1"/>
          <p:cNvSpPr>
            <a:spLocks noGrp="1"/>
          </p:cNvSpPr>
          <p:nvPr>
            <p:ph type="title"/>
          </p:nvPr>
        </p:nvSpPr>
        <p:spPr>
          <a:xfrm>
            <a:off x="1599840" y="304560"/>
            <a:ext cx="598788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490" name="Object 3"/>
          <p:cNvGraphicFramePr/>
          <p:nvPr/>
        </p:nvGraphicFramePr>
        <p:xfrm>
          <a:off x="3646440" y="2597040"/>
          <a:ext cx="2411640" cy="525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91" name="Object 3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646440" y="2597040"/>
                    <a:ext cx="2411640" cy="525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492" name="Picture 4" descr="scottishflag"/>
          <p:cNvPicPr/>
          <p:nvPr/>
        </p:nvPicPr>
        <p:blipFill>
          <a:blip r:embed="rId3"/>
          <a:stretch/>
        </p:blipFill>
        <p:spPr>
          <a:xfrm>
            <a:off x="1103400" y="77472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3" name="Text Box 5"/>
          <p:cNvSpPr/>
          <p:nvPr/>
        </p:nvSpPr>
        <p:spPr>
          <a:xfrm>
            <a:off x="951840" y="1855800"/>
            <a:ext cx="7764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Find the standard deviation for the data below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4" name="Text Box 8"/>
          <p:cNvSpPr/>
          <p:nvPr/>
        </p:nvSpPr>
        <p:spPr>
          <a:xfrm>
            <a:off x="962280" y="3578400"/>
            <a:ext cx="333900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Find the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coordinates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where the line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 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and curve meet.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5" name="Text Box 21"/>
          <p:cNvSpPr/>
          <p:nvPr/>
        </p:nvSpPr>
        <p:spPr>
          <a:xfrm rot="16200000">
            <a:off x="-1352520" y="3672000"/>
            <a:ext cx="34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96" name="Picture 2" descr="Office Objects 0572"/>
          <p:cNvPicPr/>
          <p:nvPr/>
        </p:nvPicPr>
        <p:blipFill>
          <a:blip r:embed="rId4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7" name="Picture 3"/>
          <p:cNvPicPr/>
          <p:nvPr/>
        </p:nvPicPr>
        <p:blipFill>
          <a:blip r:embed="rId5"/>
          <a:stretch/>
        </p:blipFill>
        <p:spPr>
          <a:xfrm>
            <a:off x="4173480" y="3274920"/>
            <a:ext cx="4924440" cy="3384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8" name="Oval 10"/>
          <p:cNvSpPr/>
          <p:nvPr/>
        </p:nvSpPr>
        <p:spPr>
          <a:xfrm>
            <a:off x="5376960" y="4205160"/>
            <a:ext cx="123840" cy="1098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31320" rIns="90000" bIns="3132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9" name="Oval 11"/>
          <p:cNvSpPr/>
          <p:nvPr/>
        </p:nvSpPr>
        <p:spPr>
          <a:xfrm>
            <a:off x="8423280" y="4219560"/>
            <a:ext cx="122400" cy="10944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30960" rIns="90000" bIns="3096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0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1" name="Rectangle 3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2" name="Rectangle 4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3" name="Text Box 5"/>
          <p:cNvSpPr/>
          <p:nvPr/>
        </p:nvSpPr>
        <p:spPr>
          <a:xfrm>
            <a:off x="5029200" y="3025800"/>
            <a:ext cx="3833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know when to use compound formula.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4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5" name="Rectangle 7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use the compound formula for appropriate problems.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6" name="Rectangle 8"/>
          <p:cNvSpPr/>
          <p:nvPr/>
        </p:nvSpPr>
        <p:spPr>
          <a:xfrm>
            <a:off x="5508720" y="4005360"/>
            <a:ext cx="3360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Solve problems involving compound formula.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07" name="Picture 9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8" name="Text Box 1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9" name="Date Placeholder 15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4CE572C-A316-4810-A859-C8E630A0EA47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0" name="Footer Placeholder 14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1" name="Slide Number Placeholder 16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DAF6097-96D2-43BE-B5E1-186C9DD698DF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2" name="Rectangle 6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Compound Interest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77" dur="indefinite" restart="never" nodeType="tmRoot">
          <p:childTnLst>
            <p:seq>
              <p:cTn id="578" dur="indefinite" nodeType="mainSeq">
                <p:childTnLst>
                  <p:par>
                    <p:cTn id="579" fill="hold">
                      <p:stCondLst>
                        <p:cond delay="indefinite"/>
                      </p:stCondLst>
                      <p:childTnLst>
                        <p:par>
                          <p:cTn id="580" fill="hold">
                            <p:stCondLst>
                              <p:cond delay="0"/>
                            </p:stCondLst>
                            <p:childTnLst>
                              <p:par>
                                <p:cTn id="58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83" dur="5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4" fill="hold">
                      <p:stCondLst>
                        <p:cond delay="indefinite"/>
                      </p:stCondLst>
                      <p:childTnLst>
                        <p:par>
                          <p:cTn id="585" fill="hold">
                            <p:stCondLst>
                              <p:cond delay="0"/>
                            </p:stCondLst>
                            <p:childTnLst>
                              <p:par>
                                <p:cTn id="58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88" dur="5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9" fill="hold">
                      <p:stCondLst>
                        <p:cond delay="indefinite"/>
                      </p:stCondLst>
                      <p:childTnLst>
                        <p:par>
                          <p:cTn id="590" fill="hold">
                            <p:stCondLst>
                              <p:cond delay="0"/>
                            </p:stCondLst>
                            <p:childTnLst>
                              <p:par>
                                <p:cTn id="59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93" dur="5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DAC8E7C-997B-4587-A02E-85117819EEB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4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25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6" name="Rectangle 3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7" name="Rectangle 4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8" name="Line 5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9" name="Rectangle 6"/>
          <p:cNvSpPr/>
          <p:nvPr/>
        </p:nvSpPr>
        <p:spPr>
          <a:xfrm>
            <a:off x="977760" y="3044880"/>
            <a:ext cx="388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explain how to work out NET pay.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0" name="Rectangle 7"/>
          <p:cNvSpPr/>
          <p:nvPr/>
        </p:nvSpPr>
        <p:spPr>
          <a:xfrm>
            <a:off x="5273640" y="3102120"/>
            <a:ext cx="3870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Understand the terms Gross, Deductions and NET pay.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31" name="Picture 8" descr="scottishflag"/>
          <p:cNvPicPr/>
          <p:nvPr/>
        </p:nvPicPr>
        <p:blipFill>
          <a:blip r:embed="rId2"/>
          <a:stretch/>
        </p:blipFill>
        <p:spPr>
          <a:xfrm>
            <a:off x="117360" y="61740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2" name="Text Box 9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3" name="Rectangle 11"/>
          <p:cNvSpPr/>
          <p:nvPr/>
        </p:nvSpPr>
        <p:spPr>
          <a:xfrm>
            <a:off x="5300640" y="4284720"/>
            <a:ext cx="3870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Calculate NET pay.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4" name="Rectangle 9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Gross Pay , Net Pay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4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15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6" name="Rectangle 6"/>
          <p:cNvSpPr/>
          <p:nvPr/>
        </p:nvSpPr>
        <p:spPr>
          <a:xfrm>
            <a:off x="1042920" y="260280"/>
            <a:ext cx="62722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Compound Interest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7" name="AutoShape 29"/>
          <p:cNvSpPr/>
          <p:nvPr/>
        </p:nvSpPr>
        <p:spPr>
          <a:xfrm>
            <a:off x="0" y="0"/>
            <a:ext cx="3529080" cy="2160720"/>
          </a:xfrm>
          <a:prstGeom prst="cloudCallout">
            <a:avLst>
              <a:gd name="adj1" fmla="val 73138"/>
              <a:gd name="adj2" fmla="val 10337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Interest calculated on new value every year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8" name="Text Box 30"/>
          <p:cNvSpPr/>
          <p:nvPr/>
        </p:nvSpPr>
        <p:spPr>
          <a:xfrm>
            <a:off x="1042920" y="2268360"/>
            <a:ext cx="785016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Real life Interest is not a fixed quantity year after year. One year’s interest becomes part of the next year’s amount. Each year’s interest is calculated on the amount at the start of the year.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519" name="Group 34"/>
          <p:cNvGrpSpPr/>
          <p:nvPr/>
        </p:nvGrpSpPr>
        <p:grpSpPr>
          <a:xfrm>
            <a:off x="1116000" y="4059360"/>
            <a:ext cx="7634160" cy="1585080"/>
            <a:chOff x="1116000" y="4059360"/>
            <a:chExt cx="7634160" cy="1585080"/>
          </a:xfrm>
        </p:grpSpPr>
        <p:sp>
          <p:nvSpPr>
            <p:cNvPr id="520" name="Text Box 31"/>
            <p:cNvSpPr/>
            <p:nvPr/>
          </p:nvSpPr>
          <p:spPr>
            <a:xfrm>
              <a:off x="1193040" y="4059360"/>
              <a:ext cx="11631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sng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Example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21" name="Text Box 32"/>
            <p:cNvSpPr/>
            <p:nvPr/>
          </p:nvSpPr>
          <p:spPr>
            <a:xfrm>
              <a:off x="1116000" y="4635720"/>
              <a:ext cx="7634160" cy="100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just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Daniel has £400 in the bank. He leaves it in the bank for 3 years. </a:t>
              </a:r>
              <a:r>
                <a:rPr lang="en-GB" sz="20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The interest is 7% </a:t>
              </a: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each year. Calculate the simply interest and then the </a:t>
              </a:r>
              <a:r>
                <a:rPr lang="en-GB" sz="20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compound interest </a:t>
              </a:r>
              <a:r>
                <a:rPr lang="en-GB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after 3 years.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522" name="AutoShape 33"/>
          <p:cNvSpPr/>
          <p:nvPr/>
        </p:nvSpPr>
        <p:spPr>
          <a:xfrm>
            <a:off x="3132000" y="3375000"/>
            <a:ext cx="2087640" cy="1260360"/>
          </a:xfrm>
          <a:prstGeom prst="wedgeEllipseCallout">
            <a:avLst>
              <a:gd name="adj1" fmla="val -41027"/>
              <a:gd name="adj2" fmla="val 53300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Initial value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3" name="Date Placeholder 16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C6A1A97-1BED-41C4-9734-47BF42A9ECC4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4" name="Footer Placeholder 15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5" name="Slide Number Placeholder 17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E00C442-424D-47E7-AB97-351CE6ED0BFA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94" dur="indefinite" restart="never" nodeType="tmRoot">
          <p:childTnLst>
            <p:seq>
              <p:cTn id="595" dur="indefinite" nodeType="mainSeq">
                <p:childTnLst>
                  <p:par>
                    <p:cTn id="596" fill="hold">
                      <p:stCondLst>
                        <p:cond delay="indefinite"/>
                      </p:stCondLst>
                      <p:childTnLst>
                        <p:par>
                          <p:cTn id="597" fill="hold">
                            <p:stCondLst>
                              <p:cond delay="0"/>
                            </p:stCondLst>
                            <p:childTnLst>
                              <p:par>
                                <p:cTn id="59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00" dur="500" fill="hold"/>
                                        <p:tgtEl>
                                          <p:spTgt spid="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1" dur="500" fill="hold"/>
                                        <p:tgtEl>
                                          <p:spTgt spid="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02" dur="500"/>
                                        <p:tgtEl>
                                          <p:spTgt spid="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3" fill="hold">
                      <p:stCondLst>
                        <p:cond delay="indefinite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07" dur="500" fill="hold"/>
                                        <p:tgtEl>
                                          <p:spTgt spid="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8" dur="500" fill="hold"/>
                                        <p:tgtEl>
                                          <p:spTgt spid="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09" dur="5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0" fill="hold">
                      <p:stCondLst>
                        <p:cond delay="indefinite"/>
                      </p:stCondLst>
                      <p:childTnLst>
                        <p:par>
                          <p:cTn id="611" fill="hold">
                            <p:stCondLst>
                              <p:cond delay="0"/>
                            </p:stCondLst>
                            <p:childTnLst>
                              <p:par>
                                <p:cTn id="61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14" dur="500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6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7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8" name="Text Box 9"/>
          <p:cNvSpPr/>
          <p:nvPr/>
        </p:nvSpPr>
        <p:spPr>
          <a:xfrm>
            <a:off x="900000" y="1876320"/>
            <a:ext cx="763452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Daniel has £400 in the bank. He leaves it in the bank for 3 years.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interest is 7% 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each year. Calculate the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compound</a:t>
            </a:r>
            <a:r>
              <a:rPr lang="en-GB" sz="2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interest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and the amount he has in the bank after 3 years.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9" name="Text Box 10"/>
          <p:cNvSpPr/>
          <p:nvPr/>
        </p:nvSpPr>
        <p:spPr>
          <a:xfrm>
            <a:off x="5224320" y="3143160"/>
            <a:ext cx="3900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Y1 :  Interest = 7% of £400 = £28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0" name="Text Box 12"/>
          <p:cNvSpPr/>
          <p:nvPr/>
        </p:nvSpPr>
        <p:spPr>
          <a:xfrm>
            <a:off x="5738040" y="3489480"/>
            <a:ext cx="3405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Amount = £400 + £28 = £428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1" name="Text Box 13"/>
          <p:cNvSpPr/>
          <p:nvPr/>
        </p:nvSpPr>
        <p:spPr>
          <a:xfrm>
            <a:off x="4780800" y="3835440"/>
            <a:ext cx="4341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Y 2 :  Interest = 7% of £428 = £29.96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2" name="Text Box 14"/>
          <p:cNvSpPr/>
          <p:nvPr/>
        </p:nvSpPr>
        <p:spPr>
          <a:xfrm>
            <a:off x="5065200" y="4183200"/>
            <a:ext cx="4077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Amount = £428 + £29.96 = £457.96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3" name="Text Box 15"/>
          <p:cNvSpPr/>
          <p:nvPr/>
        </p:nvSpPr>
        <p:spPr>
          <a:xfrm>
            <a:off x="4429080" y="4529160"/>
            <a:ext cx="4714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Y 3 :  Interest = 7% of £457.96 = £32.06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4" name="Text Box 16"/>
          <p:cNvSpPr/>
          <p:nvPr/>
        </p:nvSpPr>
        <p:spPr>
          <a:xfrm>
            <a:off x="4728960" y="4875120"/>
            <a:ext cx="4413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Amount = £457.06 + £32.06 = </a:t>
            </a: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£490.02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5" name="Text Box 17"/>
          <p:cNvSpPr/>
          <p:nvPr/>
        </p:nvSpPr>
        <p:spPr>
          <a:xfrm>
            <a:off x="4666320" y="5500800"/>
            <a:ext cx="4361040" cy="368280"/>
          </a:xfrm>
          <a:prstGeom prst="rect">
            <a:avLst/>
          </a:prstGeom>
          <a:noFill/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Compound is £490.02 - £400 = £90.02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6" name="Text Box 18"/>
          <p:cNvSpPr/>
          <p:nvPr/>
        </p:nvSpPr>
        <p:spPr>
          <a:xfrm>
            <a:off x="944280" y="5500800"/>
            <a:ext cx="3153240" cy="368280"/>
          </a:xfrm>
          <a:prstGeom prst="rect">
            <a:avLst/>
          </a:prstGeom>
          <a:noFill/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Simple Interest is only £84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7" name="Straight Connector 19"/>
          <p:cNvSpPr/>
          <p:nvPr/>
        </p:nvSpPr>
        <p:spPr>
          <a:xfrm flipH="1">
            <a:off x="4284720" y="3287880"/>
            <a:ext cx="1440" cy="192852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8" name="Text Box 10"/>
          <p:cNvSpPr/>
          <p:nvPr/>
        </p:nvSpPr>
        <p:spPr>
          <a:xfrm>
            <a:off x="945720" y="3630600"/>
            <a:ext cx="3379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Interest = 7% of £400 = £28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9" name="Text Box 10"/>
          <p:cNvSpPr/>
          <p:nvPr/>
        </p:nvSpPr>
        <p:spPr>
          <a:xfrm>
            <a:off x="1580400" y="4143240"/>
            <a:ext cx="1652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 x 28 =  £84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0" name="Text Box 10"/>
          <p:cNvSpPr/>
          <p:nvPr/>
        </p:nvSpPr>
        <p:spPr>
          <a:xfrm>
            <a:off x="1581840" y="3143160"/>
            <a:ext cx="189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Simple Interest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1" name="AutoShape 8"/>
          <p:cNvSpPr/>
          <p:nvPr/>
        </p:nvSpPr>
        <p:spPr>
          <a:xfrm>
            <a:off x="5857920" y="785880"/>
            <a:ext cx="3286080" cy="1562040"/>
          </a:xfrm>
          <a:prstGeom prst="cloudCallout">
            <a:avLst>
              <a:gd name="adj1" fmla="val -84250"/>
              <a:gd name="adj2" fmla="val 4532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Interest calculated on new value every year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2" name="Date Placeholder 24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E7DBE40-E09C-4636-B4B0-FF58FD8EE4D1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3" name="Footer Placeholder 23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4" name="Slide Number Placeholder 25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64878FF-FE40-4245-89F6-4F3C1BB5C7C2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5" name="Rectangle 6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Compound Interest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15" dur="indefinite" restart="never" nodeType="tmRoot">
          <p:childTnLst>
            <p:seq>
              <p:cTn id="616" dur="indefinite" nodeType="mainSeq">
                <p:childTnLst>
                  <p:par>
                    <p:cTn id="617" fill="hold">
                      <p:stCondLst>
                        <p:cond delay="indefinite"/>
                      </p:stCondLst>
                      <p:childTnLst>
                        <p:par>
                          <p:cTn id="618" fill="hold">
                            <p:stCondLst>
                              <p:cond delay="0"/>
                            </p:stCondLst>
                            <p:childTnLst>
                              <p:par>
                                <p:cTn id="61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21" dur="500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2" dur="500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23" dur="5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4" fill="hold">
                      <p:stCondLst>
                        <p:cond delay="indefinite"/>
                      </p:stCondLst>
                      <p:childTnLst>
                        <p:par>
                          <p:cTn id="625" fill="hold">
                            <p:stCondLst>
                              <p:cond delay="0"/>
                            </p:stCondLst>
                            <p:childTnLst>
                              <p:par>
                                <p:cTn id="62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28" dur="5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9" fill="hold">
                      <p:stCondLst>
                        <p:cond delay="indefinite"/>
                      </p:stCondLst>
                      <p:childTnLst>
                        <p:par>
                          <p:cTn id="630" fill="hold">
                            <p:stCondLst>
                              <p:cond delay="0"/>
                            </p:stCondLst>
                            <p:childTnLst>
                              <p:par>
                                <p:cTn id="63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33" dur="5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4" fill="hold">
                      <p:stCondLst>
                        <p:cond delay="indefinite"/>
                      </p:stCondLst>
                      <p:childTnLst>
                        <p:par>
                          <p:cTn id="635" fill="hold">
                            <p:stCondLst>
                              <p:cond delay="0"/>
                            </p:stCondLst>
                            <p:childTnLst>
                              <p:par>
                                <p:cTn id="63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38" dur="50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9" fill="hold">
                      <p:stCondLst>
                        <p:cond delay="indefinite"/>
                      </p:stCondLst>
                      <p:childTnLst>
                        <p:par>
                          <p:cTn id="640" fill="hold">
                            <p:stCondLst>
                              <p:cond delay="0"/>
                            </p:stCondLst>
                            <p:childTnLst>
                              <p:par>
                                <p:cTn id="64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43" dur="500"/>
                                        <p:tgtEl>
                                          <p:spTgt spid="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4" fill="hold">
                      <p:stCondLst>
                        <p:cond delay="indefinite"/>
                      </p:stCondLst>
                      <p:childTnLst>
                        <p:par>
                          <p:cTn id="645" fill="hold">
                            <p:stCondLst>
                              <p:cond delay="0"/>
                            </p:stCondLst>
                            <p:childTnLst>
                              <p:par>
                                <p:cTn id="64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48" dur="500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9" fill="hold">
                      <p:stCondLst>
                        <p:cond delay="indefinite"/>
                      </p:stCondLst>
                      <p:childTnLst>
                        <p:par>
                          <p:cTn id="650" fill="hold">
                            <p:stCondLst>
                              <p:cond delay="0"/>
                            </p:stCondLst>
                            <p:childTnLst>
                              <p:par>
                                <p:cTn id="65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53" dur="500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4" fill="hold">
                      <p:stCondLst>
                        <p:cond delay="indefinite"/>
                      </p:stCondLst>
                      <p:childTnLst>
                        <p:par>
                          <p:cTn id="655" fill="hold">
                            <p:stCondLst>
                              <p:cond delay="0"/>
                            </p:stCondLst>
                            <p:childTnLst>
                              <p:par>
                                <p:cTn id="65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58" dur="500"/>
                                        <p:tgtEl>
                                          <p:spTgt spid="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9" fill="hold">
                      <p:stCondLst>
                        <p:cond delay="indefinite"/>
                      </p:stCondLst>
                      <p:childTnLst>
                        <p:par>
                          <p:cTn id="660" fill="hold">
                            <p:stCondLst>
                              <p:cond delay="0"/>
                            </p:stCondLst>
                            <p:childTnLst>
                              <p:par>
                                <p:cTn id="66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63" dur="5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4" fill="hold">
                      <p:stCondLst>
                        <p:cond delay="indefinite"/>
                      </p:stCondLst>
                      <p:childTnLst>
                        <p:par>
                          <p:cTn id="665" fill="hold">
                            <p:stCondLst>
                              <p:cond delay="0"/>
                            </p:stCondLst>
                            <p:childTnLst>
                              <p:par>
                                <p:cTn id="66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68" dur="5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9" fill="hold">
                      <p:stCondLst>
                        <p:cond delay="indefinite"/>
                      </p:stCondLst>
                      <p:childTnLst>
                        <p:par>
                          <p:cTn id="670" fill="hold">
                            <p:stCondLst>
                              <p:cond delay="0"/>
                            </p:stCondLst>
                            <p:childTnLst>
                              <p:par>
                                <p:cTn id="67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73" dur="500" fill="hold"/>
                                        <p:tgtEl>
                                          <p:spTgt spid="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74" dur="500" fill="hold"/>
                                        <p:tgtEl>
                                          <p:spTgt spid="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75" dur="500"/>
                                        <p:tgtEl>
                                          <p:spTgt spid="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6" fill="hold">
                      <p:stCondLst>
                        <p:cond delay="indefinite"/>
                      </p:stCondLst>
                      <p:childTnLst>
                        <p:par>
                          <p:cTn id="677" fill="hold">
                            <p:stCondLst>
                              <p:cond delay="0"/>
                            </p:stCondLst>
                            <p:childTnLst>
                              <p:par>
                                <p:cTn id="67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80" dur="500" fill="hold"/>
                                        <p:tgtEl>
                                          <p:spTgt spid="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1" dur="500" fill="hold"/>
                                        <p:tgtEl>
                                          <p:spTgt spid="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82" dur="50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6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7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8" name="Text Box 17"/>
          <p:cNvSpPr/>
          <p:nvPr/>
        </p:nvSpPr>
        <p:spPr>
          <a:xfrm>
            <a:off x="1214640" y="1785960"/>
            <a:ext cx="2260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Easier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9" name="Date Placeholder 15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8931FF4-5CF1-41AF-8675-1FE50CF8DD1B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0" name="Footer Placeholder 14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1" name="Slide Number Placeholder 16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E9C6921-86AE-4044-8EB1-A5BB5D0EF650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52" name="Object 2"/>
              <p:cNvSpPr txBox="1"/>
              <p:nvPr/>
            </p:nvSpPr>
            <p:spPr>
              <a:xfrm>
                <a:off x="2428920" y="2428920"/>
                <a:ext cx="2452680" cy="1163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V</m:t>
                    </m:r>
                    <m:r>
                      <m:t xml:space="preserve">=</m:t>
                    </m:r>
                    <m:r>
                      <m:t xml:space="preserve">I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±</m:t>
                            </m:r>
                            <m:f>
                              <m:num>
                                <m:r>
                                  <m:rPr>
                                    <m:lit/>
                                    <m:nor/>
                                  </m:rPr>
                                  <m:t xml:space="preserve">%</m:t>
                                </m:r>
                              </m:num>
                              <m:den>
                                <m:r>
                                  <m:rPr>
                                    <m:lit/>
                                    <m:nor/>
                                  </m:rPr>
                                  <m:t xml:space="preserve">100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</m:oMath>
                </a14:m>
              </a:p>
            </p:txBody>
          </p:sp>
        </mc:Choice>
        <mc:Fallback>
          <p:sp>
            <p:nvSpPr>
              <p:cNvPr id="552" name="Object 2"/>
              <p:cNvSpPr txBox="1"/>
              <p:nvPr/>
            </p:nvSpPr>
            <p:spPr>
              <a:xfrm>
                <a:off x="2428920" y="2428920"/>
                <a:ext cx="2452680" cy="11635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p:sp>
        <p:nvSpPr>
          <p:cNvPr id="553" name="TextBox 18"/>
          <p:cNvSpPr/>
          <p:nvPr/>
        </p:nvSpPr>
        <p:spPr>
          <a:xfrm>
            <a:off x="5614560" y="3214800"/>
            <a:ext cx="2931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 = period of time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Days, months years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4" name="TextBox 19"/>
          <p:cNvSpPr/>
          <p:nvPr/>
        </p:nvSpPr>
        <p:spPr>
          <a:xfrm>
            <a:off x="5572080" y="4929120"/>
            <a:ext cx="362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± = increase or decrease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5" name="TextBox 20"/>
          <p:cNvSpPr/>
          <p:nvPr/>
        </p:nvSpPr>
        <p:spPr>
          <a:xfrm>
            <a:off x="5567760" y="4255920"/>
            <a:ext cx="2288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 = initial value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6" name="TextBox 21"/>
          <p:cNvSpPr/>
          <p:nvPr/>
        </p:nvSpPr>
        <p:spPr>
          <a:xfrm>
            <a:off x="5564160" y="5429160"/>
            <a:ext cx="1479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 = Value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7" name="AutoShape 2"/>
          <p:cNvSpPr/>
          <p:nvPr/>
        </p:nvSpPr>
        <p:spPr>
          <a:xfrm>
            <a:off x="1143000" y="4286160"/>
            <a:ext cx="3630600" cy="2000520"/>
          </a:xfrm>
          <a:prstGeom prst="cloudCallout">
            <a:avLst>
              <a:gd name="adj1" fmla="val 6287"/>
              <a:gd name="adj2" fmla="val -87212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IMPORTANT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Can only use this when percentage is fixed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58" name="Picture 5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9" name="AutoShape 2"/>
          <p:cNvSpPr/>
          <p:nvPr/>
        </p:nvSpPr>
        <p:spPr>
          <a:xfrm>
            <a:off x="6084720" y="1482840"/>
            <a:ext cx="3059280" cy="936360"/>
          </a:xfrm>
          <a:prstGeom prst="cloudCallout">
            <a:avLst>
              <a:gd name="adj1" fmla="val -103921"/>
              <a:gd name="adj2" fmla="val 112435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This is called the multiplier.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0" name="Rectangle 6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Compound Interest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83" dur="indefinite" restart="never" nodeType="tmRoot">
          <p:childTnLst>
            <p:seq>
              <p:cTn id="684" dur="indefinite" nodeType="mainSeq">
                <p:childTnLst>
                  <p:par>
                    <p:cTn id="685" fill="hold">
                      <p:stCondLst>
                        <p:cond delay="indefinite"/>
                      </p:stCondLst>
                      <p:childTnLst>
                        <p:par>
                          <p:cTn id="686" fill="hold">
                            <p:stCondLst>
                              <p:cond delay="0"/>
                            </p:stCondLst>
                            <p:childTnLst>
                              <p:par>
                                <p:cTn id="687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89" dur="500" fill="hold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90" dur="500" fill="hold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91" dur="500"/>
                                        <p:tgtEl>
                                          <p:spTgt spid="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2" fill="hold">
                      <p:stCondLst>
                        <p:cond delay="indefinite"/>
                      </p:stCondLst>
                      <p:childTnLst>
                        <p:par>
                          <p:cTn id="693" fill="hold">
                            <p:stCondLst>
                              <p:cond delay="0"/>
                            </p:stCondLst>
                            <p:childTnLst>
                              <p:par>
                                <p:cTn id="69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96" dur="500" fill="hold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97" dur="500" fill="hold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98" dur="5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9" fill="hold">
                      <p:stCondLst>
                        <p:cond delay="indefinite"/>
                      </p:stCondLst>
                      <p:childTnLst>
                        <p:par>
                          <p:cTn id="700" fill="hold">
                            <p:stCondLst>
                              <p:cond delay="0"/>
                            </p:stCondLst>
                            <p:childTnLst>
                              <p:par>
                                <p:cTn id="70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03" dur="80"/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04" dur="80"/>
                                        <p:tgtEl>
                                          <p:spTgt spid="5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5" dur="80"/>
                                        <p:tgtEl>
                                          <p:spTgt spid="5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6" fill="hold">
                      <p:stCondLst>
                        <p:cond delay="indefinite"/>
                      </p:stCondLst>
                      <p:childTnLst>
                        <p:par>
                          <p:cTn id="707" fill="hold">
                            <p:stCondLst>
                              <p:cond delay="0"/>
                            </p:stCondLst>
                            <p:childTnLst>
                              <p:par>
                                <p:cTn id="70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10" dur="80"/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11" dur="80"/>
                                        <p:tgtEl>
                                          <p:spTgt spid="5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2" dur="80"/>
                                        <p:tgtEl>
                                          <p:spTgt spid="5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3" fill="hold">
                      <p:stCondLst>
                        <p:cond delay="indefinite"/>
                      </p:stCondLst>
                      <p:childTnLst>
                        <p:par>
                          <p:cTn id="714" fill="hold">
                            <p:stCondLst>
                              <p:cond delay="0"/>
                            </p:stCondLst>
                            <p:childTnLst>
                              <p:par>
                                <p:cTn id="71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17" dur="80"/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18" dur="80"/>
                                        <p:tgtEl>
                                          <p:spTgt spid="5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9" dur="80"/>
                                        <p:tgtEl>
                                          <p:spTgt spid="5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0" fill="hold">
                      <p:stCondLst>
                        <p:cond delay="indefinite"/>
                      </p:stCondLst>
                      <p:childTnLst>
                        <p:par>
                          <p:cTn id="721" fill="hold">
                            <p:stCondLst>
                              <p:cond delay="0"/>
                            </p:stCondLst>
                            <p:childTnLst>
                              <p:par>
                                <p:cTn id="7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24" dur="80"/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25" dur="80"/>
                                        <p:tgtEl>
                                          <p:spTgt spid="5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6" dur="80"/>
                                        <p:tgtEl>
                                          <p:spTgt spid="5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1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2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3" name="Text Box 19"/>
          <p:cNvSpPr/>
          <p:nvPr/>
        </p:nvSpPr>
        <p:spPr>
          <a:xfrm>
            <a:off x="900000" y="1981080"/>
            <a:ext cx="82440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just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Calculate the money in the bank after 3 years if the compound interest rate is 7% and the initial value is £400.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4" name="Text Box 27"/>
          <p:cNvSpPr/>
          <p:nvPr/>
        </p:nvSpPr>
        <p:spPr>
          <a:xfrm>
            <a:off x="1428840" y="5162400"/>
            <a:ext cx="42796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V= 400 x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(1.07)</a:t>
            </a:r>
            <a:r>
              <a:rPr lang="en-GB" sz="2400" b="0" u="none" strike="noStrike" baseline="6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</a:t>
            </a:r>
            <a:r>
              <a:rPr lang="en-GB" sz="2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490.02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5" name="Date Placeholder 15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297F521-6F8A-490A-A7A6-644B942D2880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6" name="Footer Placeholder 14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7" name="Slide Number Placeholder 16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809CB85-31DB-46FD-9E6E-26B6957F4B85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68" name="Object 2"/>
              <p:cNvSpPr txBox="1"/>
              <p:nvPr/>
            </p:nvSpPr>
            <p:spPr>
              <a:xfrm>
                <a:off x="1785960" y="3624120"/>
                <a:ext cx="2452680" cy="11638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V</m:t>
                    </m:r>
                    <m:r>
                      <m:t xml:space="preserve">=</m:t>
                    </m:r>
                    <m:r>
                      <m:t xml:space="preserve">I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±</m:t>
                            </m:r>
                            <m:f>
                              <m:num>
                                <m:r>
                                  <m:rPr>
                                    <m:lit/>
                                    <m:nor/>
                                  </m:rPr>
                                  <m:t xml:space="preserve">%</m:t>
                                </m:r>
                              </m:num>
                              <m:den>
                                <m:r>
                                  <m:rPr>
                                    <m:lit/>
                                    <m:nor/>
                                  </m:rPr>
                                  <m:t xml:space="preserve">100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m:t xml:space="preserve">n</m:t>
                        </m:r>
                      </m:sup>
                    </m:sSup>
                  </m:oMath>
                </a14:m>
              </a:p>
            </p:txBody>
          </p:sp>
        </mc:Choice>
        <mc:Fallback>
          <p:sp>
            <p:nvSpPr>
              <p:cNvPr id="568" name="Object 2"/>
              <p:cNvSpPr txBox="1"/>
              <p:nvPr/>
            </p:nvSpPr>
            <p:spPr>
              <a:xfrm>
                <a:off x="1785960" y="3624120"/>
                <a:ext cx="2452680" cy="11638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p:sp>
        <p:nvSpPr>
          <p:cNvPr id="569" name="TextBox 19"/>
          <p:cNvSpPr/>
          <p:nvPr/>
        </p:nvSpPr>
        <p:spPr>
          <a:xfrm>
            <a:off x="6099840" y="3267000"/>
            <a:ext cx="86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 = 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0" name="TextBox 20"/>
          <p:cNvSpPr/>
          <p:nvPr/>
        </p:nvSpPr>
        <p:spPr>
          <a:xfrm>
            <a:off x="5527440" y="4195800"/>
            <a:ext cx="360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± = increase 1+0.07=1.07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1" name="TextBox 21"/>
          <p:cNvSpPr/>
          <p:nvPr/>
        </p:nvSpPr>
        <p:spPr>
          <a:xfrm>
            <a:off x="6077880" y="3767040"/>
            <a:ext cx="1152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 =400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72" name="Picture 5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3" name="Rectangle 6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Compound Interest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27" dur="indefinite" restart="never" nodeType="tmRoot">
          <p:childTnLst>
            <p:seq>
              <p:cTn id="728" dur="indefinite" nodeType="mainSeq">
                <p:childTnLst>
                  <p:par>
                    <p:cTn id="729" fill="hold">
                      <p:stCondLst>
                        <p:cond delay="indefinite"/>
                      </p:stCondLst>
                      <p:childTnLst>
                        <p:par>
                          <p:cTn id="730" fill="hold">
                            <p:stCondLst>
                              <p:cond delay="0"/>
                            </p:stCondLst>
                            <p:childTnLst>
                              <p:par>
                                <p:cTn id="73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33" dur="80"/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34" dur="80"/>
                                        <p:tgtEl>
                                          <p:spTgt spid="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5" dur="80"/>
                                        <p:tgtEl>
                                          <p:spTgt spid="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6" fill="hold">
                      <p:stCondLst>
                        <p:cond delay="indefinite"/>
                      </p:stCondLst>
                      <p:childTnLst>
                        <p:par>
                          <p:cTn id="737" fill="hold">
                            <p:stCondLst>
                              <p:cond delay="0"/>
                            </p:stCondLst>
                            <p:childTnLst>
                              <p:par>
                                <p:cTn id="73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40" dur="80"/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41" dur="80"/>
                                        <p:tgtEl>
                                          <p:spTgt spid="5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2" dur="80"/>
                                        <p:tgtEl>
                                          <p:spTgt spid="5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3" fill="hold">
                      <p:stCondLst>
                        <p:cond delay="indefinite"/>
                      </p:stCondLst>
                      <p:childTnLst>
                        <p:par>
                          <p:cTn id="744" fill="hold">
                            <p:stCondLst>
                              <p:cond delay="0"/>
                            </p:stCondLst>
                            <p:childTnLst>
                              <p:par>
                                <p:cTn id="74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47" dur="80"/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48" dur="80"/>
                                        <p:tgtEl>
                                          <p:spTgt spid="5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9" dur="80"/>
                                        <p:tgtEl>
                                          <p:spTgt spid="5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0" fill="hold">
                      <p:stCondLst>
                        <p:cond delay="indefinite"/>
                      </p:stCondLst>
                      <p:childTnLst>
                        <p:par>
                          <p:cTn id="751" fill="hold">
                            <p:stCondLst>
                              <p:cond delay="0"/>
                            </p:stCondLst>
                            <p:childTnLst>
                              <p:par>
                                <p:cTn id="75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54" dur="80"/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55" dur="80"/>
                                        <p:tgtEl>
                                          <p:spTgt spid="5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6" dur="80"/>
                                        <p:tgtEl>
                                          <p:spTgt spid="5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Text Box 2"/>
          <p:cNvSpPr/>
          <p:nvPr/>
        </p:nvSpPr>
        <p:spPr>
          <a:xfrm>
            <a:off x="2131920" y="200016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N5 TJ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 2.4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Ch2 (page 24)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5" name="Rectangle 3"/>
          <p:cNvSpPr/>
          <p:nvPr/>
        </p:nvSpPr>
        <p:spPr>
          <a:xfrm>
            <a:off x="1971720" y="4562640"/>
            <a:ext cx="5626080" cy="982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76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7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8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9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0" name="Date Placeholder 12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B2BD198-6D84-4F48-880C-FDD8B353C7F0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1" name="Footer Placeholder 11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2" name="Slide Number Placeholder 13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C9216B8-E2D3-4910-858C-8C92ACC9BE41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3" name="Rectangle 6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Compound Interest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4" name="Picture 11"/>
          <p:cNvPicPr/>
          <p:nvPr/>
        </p:nvPicPr>
        <p:blipFill>
          <a:blip r:embed="rId1"/>
          <a:stretch/>
        </p:blipFill>
        <p:spPr>
          <a:xfrm>
            <a:off x="4119480" y="3321000"/>
            <a:ext cx="4921200" cy="3311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85" name="Date Placeholder 4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98902C6-2D73-4122-9558-7CE69F260A7D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 11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6" name="PlaceHolder 1"/>
          <p:cNvSpPr>
            <a:spLocks noGrp="1"/>
          </p:cNvSpPr>
          <p:nvPr>
            <p:ph type="title"/>
          </p:nvPr>
        </p:nvSpPr>
        <p:spPr>
          <a:xfrm>
            <a:off x="1599840" y="304560"/>
            <a:ext cx="598788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587" name="Object 3"/>
          <p:cNvGraphicFramePr/>
          <p:nvPr/>
        </p:nvGraphicFramePr>
        <p:xfrm>
          <a:off x="5046840" y="1949400"/>
          <a:ext cx="1653840" cy="10810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88" name="Object 3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5046840" y="1949400"/>
                    <a:ext cx="1653840" cy="108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589" name="Picture 4" descr="scottishflag"/>
          <p:cNvPicPr/>
          <p:nvPr/>
        </p:nvPicPr>
        <p:blipFill>
          <a:blip r:embed="rId4"/>
          <a:stretch/>
        </p:blipFill>
        <p:spPr>
          <a:xfrm>
            <a:off x="1103400" y="77472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0" name="Text Box 5"/>
          <p:cNvSpPr/>
          <p:nvPr/>
        </p:nvSpPr>
        <p:spPr>
          <a:xfrm>
            <a:off x="855360" y="1855800"/>
            <a:ext cx="396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Solve the equations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1" name="Text Box 8"/>
          <p:cNvSpPr/>
          <p:nvPr/>
        </p:nvSpPr>
        <p:spPr>
          <a:xfrm>
            <a:off x="962280" y="3578400"/>
            <a:ext cx="333900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Find the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coordinates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where the line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 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and curve meet.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2" name="Text Box 21"/>
          <p:cNvSpPr/>
          <p:nvPr/>
        </p:nvSpPr>
        <p:spPr>
          <a:xfrm rot="16200000">
            <a:off x="-1352520" y="3672000"/>
            <a:ext cx="34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93" name="Picture 2" descr="Office Objects 0572"/>
          <p:cNvPicPr/>
          <p:nvPr/>
        </p:nvPicPr>
        <p:blipFill>
          <a:blip r:embed="rId5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4" name="Oval 10"/>
          <p:cNvSpPr/>
          <p:nvPr/>
        </p:nvSpPr>
        <p:spPr>
          <a:xfrm>
            <a:off x="5842080" y="4533840"/>
            <a:ext cx="122040" cy="1080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29520" rIns="90000" bIns="2952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5" name="Oval 11"/>
          <p:cNvSpPr/>
          <p:nvPr/>
        </p:nvSpPr>
        <p:spPr>
          <a:xfrm>
            <a:off x="7494480" y="4533840"/>
            <a:ext cx="123840" cy="1080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29520" rIns="90000" bIns="2952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6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7" name="Rectangle 3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8" name="Rectangle 4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9" name="Text Box 5"/>
          <p:cNvSpPr/>
          <p:nvPr/>
        </p:nvSpPr>
        <p:spPr>
          <a:xfrm>
            <a:off x="5029200" y="3025800"/>
            <a:ext cx="3833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know the terms appreciation and depreciation.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0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1" name="Rectangle 7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about the terms appreciation and depreciation.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2" name="Rectangle 8"/>
          <p:cNvSpPr/>
          <p:nvPr/>
        </p:nvSpPr>
        <p:spPr>
          <a:xfrm>
            <a:off x="5508720" y="4005360"/>
            <a:ext cx="33606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Show appropriate working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when solving problems containing appreciation and depreciation.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03" name="Picture 9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4" name="Text Box 1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5" name="Rectangle 12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Appreciation &amp; Depreciation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6" name="Date Placeholder 15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ED0E77A-9DF4-406E-9ECE-081176EAD0A8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7" name="Footer Placeholder 14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8" name="Slide Number Placeholder 16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AE91DC8-C382-4B74-A161-50BACD55D514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57" dur="indefinite" restart="never" nodeType="tmRoot">
          <p:childTnLst>
            <p:seq>
              <p:cTn id="758" dur="indefinite" nodeType="mainSeq">
                <p:childTnLst>
                  <p:par>
                    <p:cTn id="759" fill="hold">
                      <p:stCondLst>
                        <p:cond delay="indefinite"/>
                      </p:stCondLst>
                      <p:childTnLst>
                        <p:par>
                          <p:cTn id="760" fill="hold">
                            <p:stCondLst>
                              <p:cond delay="0"/>
                            </p:stCondLst>
                            <p:childTnLst>
                              <p:par>
                                <p:cTn id="76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63" dur="500"/>
                                        <p:tgtEl>
                                          <p:spTgt spid="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4" fill="hold">
                      <p:stCondLst>
                        <p:cond delay="indefinite"/>
                      </p:stCondLst>
                      <p:childTnLst>
                        <p:par>
                          <p:cTn id="765" fill="hold">
                            <p:stCondLst>
                              <p:cond delay="0"/>
                            </p:stCondLst>
                            <p:childTnLst>
                              <p:par>
                                <p:cTn id="76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68" dur="500"/>
                                        <p:tgtEl>
                                          <p:spTgt spid="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9" fill="hold">
                      <p:stCondLst>
                        <p:cond delay="indefinite"/>
                      </p:stCondLst>
                      <p:childTnLst>
                        <p:par>
                          <p:cTn id="770" fill="hold">
                            <p:stCondLst>
                              <p:cond delay="0"/>
                            </p:stCondLst>
                            <p:childTnLst>
                              <p:par>
                                <p:cTn id="77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73" dur="50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9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0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11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2" name="Text Box 9"/>
          <p:cNvSpPr/>
          <p:nvPr/>
        </p:nvSpPr>
        <p:spPr>
          <a:xfrm>
            <a:off x="910080" y="2778120"/>
            <a:ext cx="8145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Appreciation : Going 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up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in value e.g. House value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3" name="Text Box 10"/>
          <p:cNvSpPr/>
          <p:nvPr/>
        </p:nvSpPr>
        <p:spPr>
          <a:xfrm>
            <a:off x="897120" y="4365720"/>
            <a:ext cx="8279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Depreciation : Going 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down</a:t>
            </a: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 value e.g. car value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4" name="Text Box 11"/>
          <p:cNvSpPr/>
          <p:nvPr/>
        </p:nvSpPr>
        <p:spPr>
          <a:xfrm>
            <a:off x="1890720" y="4956120"/>
            <a:ext cx="249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5" name="Date Placeholder 13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F6ABA74-68AB-4268-96D4-14680ACB724A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6" name="Footer Placeholder 1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7" name="Slide Number Placeholder 14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32D2CE6-D574-4331-9CC3-BCA5160ED748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8" name="Rectangle 12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Appreciation &amp; Depreciation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74" dur="indefinite" restart="never" nodeType="tmRoot">
          <p:childTnLst>
            <p:seq>
              <p:cTn id="775" dur="indefinite" nodeType="mainSeq">
                <p:childTnLst>
                  <p:par>
                    <p:cTn id="776" fill="hold">
                      <p:stCondLst>
                        <p:cond delay="indefinite"/>
                      </p:stCondLst>
                      <p:childTnLst>
                        <p:par>
                          <p:cTn id="777" fill="hold">
                            <p:stCondLst>
                              <p:cond delay="0"/>
                            </p:stCondLst>
                            <p:childTnLst>
                              <p:par>
                                <p:cTn id="77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80" dur="500" fill="hold"/>
                                        <p:tgtEl>
                                          <p:spTgt spid="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1" dur="500" fill="hold"/>
                                        <p:tgtEl>
                                          <p:spTgt spid="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82" dur="50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3" fill="hold">
                      <p:stCondLst>
                        <p:cond delay="indefinite"/>
                      </p:stCondLst>
                      <p:childTnLst>
                        <p:par>
                          <p:cTn id="784" fill="hold">
                            <p:stCondLst>
                              <p:cond delay="0"/>
                            </p:stCondLst>
                            <p:childTnLst>
                              <p:par>
                                <p:cTn id="78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87" dur="500" fill="hold"/>
                                        <p:tgtEl>
                                          <p:spTgt spid="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8" dur="500" fill="hold"/>
                                        <p:tgtEl>
                                          <p:spTgt spid="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89" dur="50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Rectangle 4"/>
          <p:cNvSpPr/>
          <p:nvPr/>
        </p:nvSpPr>
        <p:spPr>
          <a:xfrm>
            <a:off x="971640" y="1857240"/>
            <a:ext cx="7993080" cy="467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Average house price in Ayr has appreciated by 79% over past 10 years.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If you bought the house for £64995 ten years ago in 1994 how much would the house be worth now ?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Appreciation 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79% x £ 64995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>
              <a:lnSpc>
                <a:spcPct val="9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= 0.79 x £64995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>
              <a:lnSpc>
                <a:spcPct val="90000"/>
              </a:lnSpc>
              <a:spcBef>
                <a:spcPts val="601"/>
              </a:spcBef>
              <a:tabLst>
                <a:tab pos="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= </a:t>
            </a:r>
            <a:r>
              <a:rPr lang="en-GB" sz="24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£ 51346.05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New value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Old Value + Appreciation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£64995 + £51346.05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>
              <a:lnSpc>
                <a:spcPct val="90000"/>
              </a:lnSpc>
              <a:spcBef>
                <a:spcPts val="601"/>
              </a:spcBef>
              <a:tabLst>
                <a:tab pos="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= </a:t>
            </a:r>
            <a:r>
              <a:rPr lang="en-GB" sz="24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£ 116341.05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20" name="Picture 5" descr="house"/>
          <p:cNvPicPr/>
          <p:nvPr/>
        </p:nvPicPr>
        <p:blipFill>
          <a:blip r:embed="rId1"/>
          <a:stretch/>
        </p:blipFill>
        <p:spPr>
          <a:xfrm>
            <a:off x="5565600" y="333360"/>
            <a:ext cx="1798920" cy="1346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1" name="Picture 6" descr="house2"/>
          <p:cNvPicPr/>
          <p:nvPr/>
        </p:nvPicPr>
        <p:blipFill>
          <a:blip r:embed="rId2"/>
          <a:stretch/>
        </p:blipFill>
        <p:spPr>
          <a:xfrm>
            <a:off x="7365960" y="333360"/>
            <a:ext cx="1778040" cy="1333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2" name="Picture 7" descr="house3"/>
          <p:cNvPicPr/>
          <p:nvPr/>
        </p:nvPicPr>
        <p:blipFill>
          <a:blip r:embed="rId3"/>
          <a:stretch/>
        </p:blipFill>
        <p:spPr>
          <a:xfrm>
            <a:off x="3765600" y="333360"/>
            <a:ext cx="1778040" cy="1333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3" name="Picture 8" descr="house5"/>
          <p:cNvPicPr/>
          <p:nvPr/>
        </p:nvPicPr>
        <p:blipFill>
          <a:blip r:embed="rId4"/>
          <a:stretch/>
        </p:blipFill>
        <p:spPr>
          <a:xfrm>
            <a:off x="1965240" y="333360"/>
            <a:ext cx="1778040" cy="1333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4" name="Picture 9" descr="house4"/>
          <p:cNvPicPr/>
          <p:nvPr/>
        </p:nvPicPr>
        <p:blipFill>
          <a:blip r:embed="rId5"/>
          <a:stretch/>
        </p:blipFill>
        <p:spPr>
          <a:xfrm>
            <a:off x="201600" y="333360"/>
            <a:ext cx="1778040" cy="1333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5" name="AutoShape 10"/>
          <p:cNvSpPr/>
          <p:nvPr/>
        </p:nvSpPr>
        <p:spPr>
          <a:xfrm>
            <a:off x="6372360" y="3284640"/>
            <a:ext cx="2663640" cy="1439640"/>
          </a:xfrm>
          <a:prstGeom prst="cloudCallout">
            <a:avLst>
              <a:gd name="adj1" fmla="val -73421"/>
              <a:gd name="adj2" fmla="val -31916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Just working out percentages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6" name="Date Placeholder 1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47F32E7-560A-4A8C-B029-E16DE4EA1F65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7" name="Footer Placeholder 10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8" name="Slide Number Placeholder 12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4456AE3-4C53-419F-9782-83FA453DF67B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9" name="Cloud 13"/>
          <p:cNvSpPr/>
          <p:nvPr/>
        </p:nvSpPr>
        <p:spPr>
          <a:xfrm>
            <a:off x="0" y="203040"/>
            <a:ext cx="5800680" cy="3754440"/>
          </a:xfrm>
          <a:custGeom>
            <a:avLst/>
            <a:gdLst>
              <a:gd name="textAreaLeft" fmla="*/ 799200 w 5800680"/>
              <a:gd name="textAreaRight" fmla="*/ 4588920 w 5800680"/>
              <a:gd name="textAreaTop" fmla="*/ 567000 h 3754440"/>
              <a:gd name="textAreaBottom" fmla="*/ 3013560 h 3754440"/>
              <a:gd name="GluePoint1X" fmla="*/ 5795891 w 43200"/>
              <a:gd name="GluePoint1Y" fmla="*/ 1877219 h 43200"/>
              <a:gd name="GluePoint2X" fmla="*/ 2900363 w 43200"/>
              <a:gd name="GluePoint2Y" fmla="*/ 3750440 h 43200"/>
              <a:gd name="GluePoint3X" fmla="*/ 17993 w 43200"/>
              <a:gd name="GluePoint3Y" fmla="*/ 1877219 h 43200"/>
              <a:gd name="GluePoint4X" fmla="*/ 2900363 w 43200"/>
              <a:gd name="GluePoint4Y" fmla="*/ 21466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1A2C"/>
                </a:solidFill>
                <a:effectLst/>
                <a:uFillTx/>
                <a:latin typeface="Comic Sans MS"/>
              </a:rPr>
              <a:t>Quicker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1A2C"/>
                </a:solidFill>
                <a:effectLst/>
                <a:uFillTx/>
                <a:latin typeface="Comic Sans MS"/>
              </a:rPr>
              <a:t>Easier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1A2C"/>
                </a:solidFill>
                <a:effectLst/>
                <a:uFillTx/>
                <a:latin typeface="Comic Sans MS"/>
              </a:rPr>
              <a:t>   %   </a:t>
            </a:r>
            <a:r>
              <a:rPr lang="en-GB" sz="2400" b="0" u="none" strike="noStrike">
                <a:solidFill>
                  <a:srgbClr val="001A2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01A2C"/>
                </a:solidFill>
                <a:effectLst/>
                <a:uFillTx/>
                <a:latin typeface="Comic Sans MS"/>
              </a:rPr>
              <a:t>   £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1A2C"/>
                </a:solidFill>
                <a:effectLst/>
                <a:uFillTx/>
                <a:latin typeface="Comic Sans MS"/>
              </a:rPr>
              <a:t>100 </a:t>
            </a:r>
            <a:r>
              <a:rPr lang="en-GB" sz="2400" b="0" u="none" strike="noStrike">
                <a:solidFill>
                  <a:srgbClr val="001A2C"/>
                </a:solidFill>
                <a:effectLst/>
                <a:uFillTx/>
                <a:latin typeface="Wingdings"/>
                <a:ea typeface="Wingdings"/>
              </a:rPr>
              <a:t></a:t>
            </a:r>
            <a:r>
              <a:rPr lang="en-GB" sz="2400" b="0" u="none" strike="noStrike">
                <a:solidFill>
                  <a:srgbClr val="001A2C"/>
                </a:solidFill>
                <a:effectLst/>
                <a:uFillTx/>
                <a:latin typeface="Comic Sans MS"/>
              </a:rPr>
              <a:t> 64995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1A2C"/>
                </a:solidFill>
                <a:effectLst/>
                <a:uFillTx/>
                <a:latin typeface="Comic Sans MS"/>
              </a:rPr>
              <a:t>179 </a:t>
            </a:r>
            <a:r>
              <a:rPr lang="en-GB" sz="2400" b="0" u="none" strike="noStrike">
                <a:solidFill>
                  <a:srgbClr val="001A2C"/>
                </a:solidFill>
                <a:effectLst/>
                <a:uFillTx/>
                <a:latin typeface="Wingdings"/>
                <a:ea typeface="Wingdings"/>
              </a:rPr>
              <a:t></a:t>
            </a:r>
            <a:r>
              <a:rPr lang="en-GB" sz="2400" b="0" u="none" strike="noStrike">
                <a:solidFill>
                  <a:srgbClr val="001A2C"/>
                </a:solidFill>
                <a:effectLst/>
                <a:uFillTx/>
                <a:latin typeface="Comic Sans MS"/>
              </a:rPr>
              <a:t>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30" name="Object 13"/>
              <p:cNvSpPr txBox="1"/>
              <p:nvPr/>
            </p:nvSpPr>
            <p:spPr>
              <a:xfrm>
                <a:off x="1716120" y="2473200"/>
                <a:ext cx="3230640" cy="765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rPr>
                            <m:lit/>
                            <m:nor/>
                          </m:rPr>
                          <m:t xml:space="preserve">179</m:t>
                        </m:r>
                      </m:num>
                      <m:den>
                        <m:r>
                          <m:rPr>
                            <m:lit/>
                            <m:nor/>
                          </m:rPr>
                          <m:t xml:space="preserve">100</m:t>
                        </m:r>
                      </m:den>
                    </m:f>
                    <m:r>
                      <m:t xml:space="preserve">×</m:t>
                    </m:r>
                    <m:r>
                      <m:rPr>
                        <m:lit/>
                        <m:nor/>
                      </m:rPr>
                      <m:t xml:space="preserve">64995</m:t>
                    </m:r>
                    <m:r>
                      <m:t xml:space="preserve">=</m:t>
                    </m:r>
                    <m:r>
                      <m:t xml:space="preserve">£</m:t>
                    </m:r>
                    <m:r>
                      <m:rPr>
                        <m:lit/>
                        <m:nor/>
                      </m:rPr>
                      <m:t xml:space="preserve">116341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rPr>
                        <m:lit/>
                        <m:nor/>
                      </m:rPr>
                      <m:t xml:space="preserve">05</m:t>
                    </m:r>
                  </m:oMath>
                </a14:m>
              </a:p>
            </p:txBody>
          </p:sp>
        </mc:Choice>
        <mc:Fallback>
          <p:sp>
            <p:nvSpPr>
              <p:cNvPr id="630" name="Object 13"/>
              <p:cNvSpPr txBox="1"/>
              <p:nvPr/>
            </p:nvSpPr>
            <p:spPr>
              <a:xfrm>
                <a:off x="1716120" y="2473200"/>
                <a:ext cx="3230640" cy="76536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90" dur="indefinite" restart="never" nodeType="tmRoot">
          <p:childTnLst>
            <p:seq>
              <p:cTn id="791" dur="indefinite" nodeType="mainSeq">
                <p:childTnLst>
                  <p:par>
                    <p:cTn id="792" fill="hold">
                      <p:stCondLst>
                        <p:cond delay="indefinite"/>
                      </p:stCondLst>
                      <p:childTnLst>
                        <p:par>
                          <p:cTn id="793" fill="hold">
                            <p:stCondLst>
                              <p:cond delay="0"/>
                            </p:stCondLst>
                            <p:childTnLst>
                              <p:par>
                                <p:cTn id="79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96" dur="500" fill="hold"/>
                                        <p:tgtEl>
                                          <p:spTgt spid="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97" dur="500" fill="hold"/>
                                        <p:tgtEl>
                                          <p:spTgt spid="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98" dur="500"/>
                                        <p:tgtEl>
                                          <p:spTgt spid="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9" fill="hold">
                      <p:stCondLst>
                        <p:cond delay="indefinite"/>
                      </p:stCondLst>
                      <p:childTnLst>
                        <p:par>
                          <p:cTn id="800" fill="hold">
                            <p:stCondLst>
                              <p:cond delay="0"/>
                            </p:stCondLst>
                            <p:childTnLst>
                              <p:par>
                                <p:cTn id="80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03" dur="80"/>
                                        <p:tgtEl>
                                          <p:spTgt spid="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04" dur="80"/>
                                        <p:tgtEl>
                                          <p:spTgt spid="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5" dur="80"/>
                                        <p:tgtEl>
                                          <p:spTgt spid="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6" fill="hold">
                      <p:stCondLst>
                        <p:cond delay="indefinite"/>
                      </p:stCondLst>
                      <p:childTnLst>
                        <p:par>
                          <p:cTn id="807" fill="hold">
                            <p:stCondLst>
                              <p:cond delay="0"/>
                            </p:stCondLst>
                            <p:childTnLst>
                              <p:par>
                                <p:cTn id="80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10" dur="80"/>
                                        <p:tgtEl>
                                          <p:spTgt spid="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11" dur="80"/>
                                        <p:tgtEl>
                                          <p:spTgt spid="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2" dur="80"/>
                                        <p:tgtEl>
                                          <p:spTgt spid="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3" fill="hold">
                      <p:stCondLst>
                        <p:cond delay="indefinite"/>
                      </p:stCondLst>
                      <p:childTnLst>
                        <p:par>
                          <p:cTn id="814" fill="hold">
                            <p:stCondLst>
                              <p:cond delay="0"/>
                            </p:stCondLst>
                            <p:childTnLst>
                              <p:par>
                                <p:cTn id="81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17" dur="80"/>
                                        <p:tgtEl>
                                          <p:spTgt spid="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18" dur="80"/>
                                        <p:tgtEl>
                                          <p:spTgt spid="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9" dur="80"/>
                                        <p:tgtEl>
                                          <p:spTgt spid="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0" fill="hold">
                      <p:stCondLst>
                        <p:cond delay="indefinite"/>
                      </p:stCondLst>
                      <p:childTnLst>
                        <p:par>
                          <p:cTn id="821" fill="hold">
                            <p:stCondLst>
                              <p:cond delay="0"/>
                            </p:stCondLst>
                            <p:childTnLst>
                              <p:par>
                                <p:cTn id="8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24" dur="80"/>
                                        <p:tgtEl>
                                          <p:spTgt spid="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25" dur="80"/>
                                        <p:tgtEl>
                                          <p:spTgt spid="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6" dur="80"/>
                                        <p:tgtEl>
                                          <p:spTgt spid="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7" fill="hold">
                      <p:stCondLst>
                        <p:cond delay="indefinite"/>
                      </p:stCondLst>
                      <p:childTnLst>
                        <p:par>
                          <p:cTn id="828" fill="hold">
                            <p:stCondLst>
                              <p:cond delay="0"/>
                            </p:stCondLst>
                            <p:childTnLst>
                              <p:par>
                                <p:cTn id="82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31" dur="80"/>
                                        <p:tgtEl>
                                          <p:spTgt spid="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32" dur="80"/>
                                        <p:tgtEl>
                                          <p:spTgt spid="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3" dur="80"/>
                                        <p:tgtEl>
                                          <p:spTgt spid="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4" fill="hold">
                      <p:stCondLst>
                        <p:cond delay="indefinite"/>
                      </p:stCondLst>
                      <p:childTnLst>
                        <p:par>
                          <p:cTn id="835" fill="hold">
                            <p:stCondLst>
                              <p:cond delay="0"/>
                            </p:stCondLst>
                            <p:childTnLst>
                              <p:par>
                                <p:cTn id="83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38" dur="80"/>
                                        <p:tgtEl>
                                          <p:spTgt spid="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39" dur="80"/>
                                        <p:tgtEl>
                                          <p:spTgt spid="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0" dur="80"/>
                                        <p:tgtEl>
                                          <p:spTgt spid="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1" fill="hold">
                      <p:stCondLst>
                        <p:cond delay="indefinite"/>
                      </p:stCondLst>
                      <p:childTnLst>
                        <p:par>
                          <p:cTn id="842" fill="hold">
                            <p:stCondLst>
                              <p:cond delay="0"/>
                            </p:stCondLst>
                            <p:childTnLst>
                              <p:par>
                                <p:cTn id="84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45" dur="80"/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46" dur="80"/>
                                        <p:tgtEl>
                                          <p:spTgt spid="6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7" dur="80"/>
                                        <p:tgtEl>
                                          <p:spTgt spid="6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8" fill="hold">
                            <p:stCondLst>
                              <p:cond delay="80"/>
                            </p:stCondLst>
                            <p:childTnLst>
                              <p:par>
                                <p:cTn id="849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51" dur="80"/>
                                        <p:tgtEl>
                                          <p:spTgt spid="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52" dur="80"/>
                                        <p:tgtEl>
                                          <p:spTgt spid="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3" dur="80"/>
                                        <p:tgtEl>
                                          <p:spTgt spid="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4" fill="hold">
                            <p:stCondLst>
                              <p:cond delay="640"/>
                            </p:stCondLst>
                            <p:childTnLst>
                              <p:par>
                                <p:cTn id="855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57" dur="80"/>
                                        <p:tgtEl>
                                          <p:spTgt spid="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58" dur="80"/>
                                        <p:tgtEl>
                                          <p:spTgt spid="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9" dur="80"/>
                                        <p:tgtEl>
                                          <p:spTgt spid="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0" fill="hold">
                            <p:stCondLst>
                              <p:cond delay="920"/>
                            </p:stCondLst>
                            <p:childTnLst>
                              <p:par>
                                <p:cTn id="861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63" dur="80"/>
                                        <p:tgtEl>
                                          <p:spTgt spid="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64" dur="80"/>
                                        <p:tgtEl>
                                          <p:spTgt spid="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5" dur="80"/>
                                        <p:tgtEl>
                                          <p:spTgt spid="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6" fill="hold">
                            <p:stCondLst>
                              <p:cond delay="1040"/>
                            </p:stCondLst>
                            <p:childTnLst>
                              <p:par>
                                <p:cTn id="867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69" dur="80"/>
                                        <p:tgtEl>
                                          <p:spTgt spid="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70" dur="80"/>
                                        <p:tgtEl>
                                          <p:spTgt spid="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1" dur="80"/>
                                        <p:tgtEl>
                                          <p:spTgt spid="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2" fill="hold">
                      <p:stCondLst>
                        <p:cond delay="indefinite"/>
                      </p:stCondLst>
                      <p:childTnLst>
                        <p:par>
                          <p:cTn id="873" fill="hold">
                            <p:stCondLst>
                              <p:cond delay="0"/>
                            </p:stCondLst>
                            <p:childTnLst>
                              <p:par>
                                <p:cTn id="87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76" dur="80"/>
                                        <p:tgtEl>
                                          <p:spTgt spid="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77" dur="80"/>
                                        <p:tgtEl>
                                          <p:spTgt spid="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8" dur="80"/>
                                        <p:tgtEl>
                                          <p:spTgt spid="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9" fill="hold">
                      <p:stCondLst>
                        <p:cond delay="indefinite"/>
                      </p:stCondLst>
                      <p:childTnLst>
                        <p:par>
                          <p:cTn id="880" fill="hold">
                            <p:stCondLst>
                              <p:cond delay="0"/>
                            </p:stCondLst>
                            <p:childTnLst>
                              <p:par>
                                <p:cTn id="88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83" dur="500"/>
                                        <p:tgtEl>
                                          <p:spTgt spid="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Date Placeholder 10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11AC214-3352-403D-A56C-E2717B82E3F5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2" name="Footer Placeholder 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3" name="Slide Number Placeholder 11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4E4A54-1B57-4344-B2DC-17656810B930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4" name="PlaceHolder 1"/>
          <p:cNvSpPr>
            <a:spLocks noGrp="1"/>
          </p:cNvSpPr>
          <p:nvPr>
            <p:ph/>
          </p:nvPr>
        </p:nvSpPr>
        <p:spPr>
          <a:xfrm>
            <a:off x="914400" y="1962000"/>
            <a:ext cx="8229600" cy="4896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p>
            <a:pPr marL="343080" indent="-343080" algn="l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 Mini Cooper cost £14 625 in 2002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 algn="l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At the end 2003 it 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depreciated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by 23%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 algn="l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At the end 2004 it will depreciate by a further 16%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 algn="l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What will the mini cooper worth at end 2004?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 algn="l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End 2003 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 algn="l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Depreciation 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23% x £14625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0.23 x £14625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£3363.75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 algn="l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New value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Old value - Depreciation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£14625 - £3363.75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 algn="l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</a:t>
            </a:r>
            <a:r>
              <a:rPr lang="en-GB" sz="20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£11261.25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635" name="Picture 5" descr="mini"/>
          <p:cNvPicPr/>
          <p:nvPr/>
        </p:nvPicPr>
        <p:blipFill>
          <a:blip r:embed="rId1"/>
          <a:stretch/>
        </p:blipFill>
        <p:spPr>
          <a:xfrm>
            <a:off x="6877080" y="1700280"/>
            <a:ext cx="1979640" cy="1025280"/>
          </a:xfrm>
          <a:prstGeom prst="rect">
            <a:avLst/>
          </a:prstGeom>
          <a:noFill/>
          <a:ln w="38160">
            <a:solidFill>
              <a:srgbClr val="777777"/>
            </a:solidFill>
            <a:miter/>
          </a:ln>
        </p:spPr>
      </p:pic>
      <p:sp>
        <p:nvSpPr>
          <p:cNvPr id="636" name="Text Box 6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37" name="Picture 9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8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9" name="Rectangle 12"/>
          <p:cNvSpPr/>
          <p:nvPr/>
        </p:nvSpPr>
        <p:spPr>
          <a:xfrm>
            <a:off x="1028880" y="260280"/>
            <a:ext cx="72007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Appreciation &amp; Depreciation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84" dur="indefinite" restart="never" nodeType="tmRoot">
          <p:childTnLst>
            <p:seq>
              <p:cTn id="885" dur="indefinite" nodeType="mainSeq">
                <p:childTnLst>
                  <p:par>
                    <p:cTn id="886" fill="hold">
                      <p:stCondLst>
                        <p:cond delay="indefinite"/>
                      </p:stCondLst>
                      <p:childTnLst>
                        <p:par>
                          <p:cTn id="887" fill="hold">
                            <p:stCondLst>
                              <p:cond delay="0"/>
                            </p:stCondLst>
                            <p:childTnLst>
                              <p:par>
                                <p:cTn id="888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0" dur="500" fill="hold"/>
                                        <p:tgtEl>
                                          <p:spTgt spid="6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1" dur="500" fill="hold"/>
                                        <p:tgtEl>
                                          <p:spTgt spid="6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2" fill="hold">
                      <p:stCondLst>
                        <p:cond delay="indefinite"/>
                      </p:stCondLst>
                      <p:childTnLst>
                        <p:par>
                          <p:cTn id="893" fill="hold">
                            <p:stCondLst>
                              <p:cond delay="0"/>
                            </p:stCondLst>
                            <p:childTnLst>
                              <p:par>
                                <p:cTn id="894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6" dur="500" fill="hold"/>
                                        <p:tgtEl>
                                          <p:spTgt spid="6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7" dur="500" fill="hold"/>
                                        <p:tgtEl>
                                          <p:spTgt spid="6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8" fill="hold">
                      <p:stCondLst>
                        <p:cond delay="indefinite"/>
                      </p:stCondLst>
                      <p:childTnLst>
                        <p:par>
                          <p:cTn id="899" fill="hold">
                            <p:stCondLst>
                              <p:cond delay="0"/>
                            </p:stCondLst>
                            <p:childTnLst>
                              <p:par>
                                <p:cTn id="900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2" dur="500" fill="hold"/>
                                        <p:tgtEl>
                                          <p:spTgt spid="6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3" dur="500" fill="hold"/>
                                        <p:tgtEl>
                                          <p:spTgt spid="6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4" fill="hold">
                      <p:stCondLst>
                        <p:cond delay="indefinite"/>
                      </p:stCondLst>
                      <p:childTnLst>
                        <p:par>
                          <p:cTn id="905" fill="hold">
                            <p:stCondLst>
                              <p:cond delay="0"/>
                            </p:stCondLst>
                            <p:childTnLst>
                              <p:par>
                                <p:cTn id="906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8" dur="500" fill="hold"/>
                                        <p:tgtEl>
                                          <p:spTgt spid="6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9" dur="500" fill="hold"/>
                                        <p:tgtEl>
                                          <p:spTgt spid="6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0" fill="hold">
                      <p:stCondLst>
                        <p:cond delay="indefinite"/>
                      </p:stCondLst>
                      <p:childTnLst>
                        <p:par>
                          <p:cTn id="911" fill="hold">
                            <p:stCondLst>
                              <p:cond delay="0"/>
                            </p:stCondLst>
                            <p:childTnLst>
                              <p:par>
                                <p:cTn id="912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4" dur="500" fill="hold"/>
                                        <p:tgtEl>
                                          <p:spTgt spid="6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5" dur="500" fill="hold"/>
                                        <p:tgtEl>
                                          <p:spTgt spid="6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6" fill="hold">
                      <p:stCondLst>
                        <p:cond delay="indefinite"/>
                      </p:stCondLst>
                      <p:childTnLst>
                        <p:par>
                          <p:cTn id="917" fill="hold">
                            <p:stCondLst>
                              <p:cond delay="0"/>
                            </p:stCondLst>
                            <p:childTnLst>
                              <p:par>
                                <p:cTn id="918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0" dur="500" fill="hold"/>
                                        <p:tgtEl>
                                          <p:spTgt spid="6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1" dur="500" fill="hold"/>
                                        <p:tgtEl>
                                          <p:spTgt spid="6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2" fill="hold">
                      <p:stCondLst>
                        <p:cond delay="indefinite"/>
                      </p:stCondLst>
                      <p:childTnLst>
                        <p:par>
                          <p:cTn id="923" fill="hold">
                            <p:stCondLst>
                              <p:cond delay="0"/>
                            </p:stCondLst>
                            <p:childTnLst>
                              <p:par>
                                <p:cTn id="924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6" dur="500" fill="hold"/>
                                        <p:tgtEl>
                                          <p:spTgt spid="6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7" dur="500" fill="hold"/>
                                        <p:tgtEl>
                                          <p:spTgt spid="6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Rectangle 9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Gross Pay , Net Pay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6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7435D68-4FF0-40A5-80EA-01542641978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7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38" name="Picture 2" descr="scottishflag"/>
          <p:cNvPicPr/>
          <p:nvPr/>
        </p:nvPicPr>
        <p:blipFill>
          <a:blip r:embed="rId1"/>
          <a:stretch/>
        </p:blipFill>
        <p:spPr>
          <a:xfrm>
            <a:off x="131760" y="576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9" name="Picture 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0" name="Text Box 4"/>
          <p:cNvSpPr/>
          <p:nvPr/>
        </p:nvSpPr>
        <p:spPr>
          <a:xfrm>
            <a:off x="934920" y="1947960"/>
            <a:ext cx="8209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Gross Pay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: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What you are paid by the employer.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1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2" name="AutoShape 9"/>
          <p:cNvSpPr/>
          <p:nvPr/>
        </p:nvSpPr>
        <p:spPr>
          <a:xfrm>
            <a:off x="1359000" y="4132440"/>
            <a:ext cx="1949400" cy="615600"/>
          </a:xfrm>
          <a:prstGeom prst="cloudCallout">
            <a:avLst>
              <a:gd name="adj1" fmla="val 110421"/>
              <a:gd name="adj2" fmla="val -60824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Tax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3" name="AutoShape 10"/>
          <p:cNvSpPr/>
          <p:nvPr/>
        </p:nvSpPr>
        <p:spPr>
          <a:xfrm>
            <a:off x="5565600" y="4287960"/>
            <a:ext cx="2971800" cy="1228680"/>
          </a:xfrm>
          <a:prstGeom prst="cloudCallout">
            <a:avLst>
              <a:gd name="adj1" fmla="val -78365"/>
              <a:gd name="adj2" fmla="val -66277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National Insurance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4" name="Text Box 11"/>
          <p:cNvSpPr/>
          <p:nvPr/>
        </p:nvSpPr>
        <p:spPr>
          <a:xfrm>
            <a:off x="934920" y="2465280"/>
            <a:ext cx="8209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Deductions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: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Taken off your wages.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5" name="Text Box 12"/>
          <p:cNvSpPr/>
          <p:nvPr/>
        </p:nvSpPr>
        <p:spPr>
          <a:xfrm>
            <a:off x="934920" y="3024360"/>
            <a:ext cx="8209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Net Pay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: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Your take home pay.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6" name="AutoShape 13"/>
          <p:cNvSpPr/>
          <p:nvPr/>
        </p:nvSpPr>
        <p:spPr>
          <a:xfrm>
            <a:off x="5929200" y="798480"/>
            <a:ext cx="2971800" cy="1228680"/>
          </a:xfrm>
          <a:prstGeom prst="cloudCallout">
            <a:avLst>
              <a:gd name="adj1" fmla="val -63462"/>
              <a:gd name="adj2" fmla="val 102069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Write down some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7" name="AutoShape 14"/>
          <p:cNvSpPr/>
          <p:nvPr/>
        </p:nvSpPr>
        <p:spPr>
          <a:xfrm>
            <a:off x="3317760" y="5148360"/>
            <a:ext cx="2027520" cy="636480"/>
          </a:xfrm>
          <a:prstGeom prst="cloudCallout">
            <a:avLst>
              <a:gd name="adj1" fmla="val 29953"/>
              <a:gd name="adj2" fmla="val -182666"/>
            </a:avLst>
          </a:prstGeom>
          <a:solidFill>
            <a:srgbClr val="66CCFF"/>
          </a:solidFill>
          <a:ln w="93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Pension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" dur="indefinite" restart="never" nodeType="tmRoot">
          <p:childTnLst>
            <p:seq>
              <p:cTn id="19" dur="indefinite" nodeType="mainSeq">
                <p:childTnLst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4" dur="8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5" dur="8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1" dur="8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2" dur="8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8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3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8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3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xit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 additive="repl">
                                        <p:cTn id="57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1" dur="8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2" dur="8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41" name="Picture 7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2" name="Date Placeholder 10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2B0146F-1BE1-41FA-83FD-6BC5D5C38D96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3" name="Footer Placeholder 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4" name="Slide Number Placeholder 11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03347CE-E1FD-4FB5-B979-CD05455A3488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5" name="PlaceHolder 1"/>
          <p:cNvSpPr>
            <a:spLocks noGrp="1"/>
          </p:cNvSpPr>
          <p:nvPr>
            <p:ph/>
          </p:nvPr>
        </p:nvSpPr>
        <p:spPr>
          <a:xfrm>
            <a:off x="914400" y="1785960"/>
            <a:ext cx="8229600" cy="4618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p>
            <a:pPr marL="343080" indent="-343080" algn="l">
              <a:lnSpc>
                <a:spcPct val="100000"/>
              </a:lnSpc>
              <a:spcBef>
                <a:spcPts val="4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9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End 2003  </a:t>
            </a:r>
            <a:endParaRPr lang="en-US" sz="19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 algn="l">
              <a:lnSpc>
                <a:spcPct val="100000"/>
              </a:lnSpc>
              <a:spcBef>
                <a:spcPts val="4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Depreciation 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23% x £14625</a:t>
            </a:r>
            <a:endParaRPr lang="en-US" sz="19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lnSpc>
                <a:spcPct val="100000"/>
              </a:lnSpc>
              <a:spcBef>
                <a:spcPts val="476"/>
              </a:spcBef>
              <a:buNone/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0.23 x £14625</a:t>
            </a:r>
            <a:endParaRPr lang="en-US" sz="19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lnSpc>
                <a:spcPct val="100000"/>
              </a:lnSpc>
              <a:spcBef>
                <a:spcPts val="476"/>
              </a:spcBef>
              <a:buNone/>
              <a:tabLst>
                <a:tab pos="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£3363.75</a:t>
            </a:r>
            <a:endParaRPr lang="en-US" sz="19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 algn="l">
              <a:lnSpc>
                <a:spcPct val="100000"/>
              </a:lnSpc>
              <a:spcBef>
                <a:spcPts val="4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New value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Old value - Depreciation</a:t>
            </a:r>
            <a:endParaRPr lang="en-US" sz="19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lnSpc>
                <a:spcPct val="100000"/>
              </a:lnSpc>
              <a:spcBef>
                <a:spcPts val="476"/>
              </a:spcBef>
              <a:buNone/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£14625 - £3363.75</a:t>
            </a:r>
            <a:endParaRPr lang="en-US" sz="19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lnSpc>
                <a:spcPct val="100000"/>
              </a:lnSpc>
              <a:spcBef>
                <a:spcPts val="476"/>
              </a:spcBef>
              <a:buNone/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£11261.25</a:t>
            </a:r>
            <a:endParaRPr lang="en-US" sz="19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 algn="l">
              <a:lnSpc>
                <a:spcPct val="100000"/>
              </a:lnSpc>
              <a:spcBef>
                <a:spcPts val="4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9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End 2004  </a:t>
            </a:r>
            <a:endParaRPr lang="en-US" sz="19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 algn="l">
              <a:lnSpc>
                <a:spcPct val="100000"/>
              </a:lnSpc>
              <a:spcBef>
                <a:spcPts val="4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Depreciation 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16% x £11261.25</a:t>
            </a:r>
            <a:endParaRPr lang="en-US" sz="19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lnSpc>
                <a:spcPct val="100000"/>
              </a:lnSpc>
              <a:spcBef>
                <a:spcPts val="476"/>
              </a:spcBef>
              <a:buNone/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 0.16 x  £11261.25</a:t>
            </a:r>
            <a:endParaRPr lang="en-US" sz="19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lnSpc>
                <a:spcPct val="100000"/>
              </a:lnSpc>
              <a:spcBef>
                <a:spcPts val="476"/>
              </a:spcBef>
              <a:buNone/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£1801.80</a:t>
            </a:r>
            <a:endParaRPr lang="en-US" sz="19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 algn="l">
              <a:lnSpc>
                <a:spcPct val="100000"/>
              </a:lnSpc>
              <a:spcBef>
                <a:spcPts val="476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New Value 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£11261.25 - £1801.80</a:t>
            </a:r>
            <a:endParaRPr lang="en-US" sz="19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lnSpc>
                <a:spcPct val="100000"/>
              </a:lnSpc>
              <a:spcBef>
                <a:spcPts val="476"/>
              </a:spcBef>
              <a:buNone/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9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£9459.45</a:t>
            </a:r>
            <a:endParaRPr lang="en-US" sz="19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0" algn="l">
              <a:lnSpc>
                <a:spcPct val="80000"/>
              </a:lnSpc>
              <a:spcBef>
                <a:spcPts val="476"/>
              </a:spcBef>
              <a:buNone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9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646" name="Picture 10" descr="mini"/>
          <p:cNvPicPr/>
          <p:nvPr/>
        </p:nvPicPr>
        <p:blipFill>
          <a:blip r:embed="rId2"/>
          <a:stretch/>
        </p:blipFill>
        <p:spPr>
          <a:xfrm>
            <a:off x="6516720" y="2421000"/>
            <a:ext cx="2044800" cy="1201680"/>
          </a:xfrm>
          <a:prstGeom prst="rect">
            <a:avLst/>
          </a:prstGeom>
          <a:noFill/>
          <a:ln w="38160">
            <a:solidFill>
              <a:srgbClr val="777777"/>
            </a:solidFill>
            <a:miter/>
          </a:ln>
        </p:spPr>
      </p:pic>
      <p:pic>
        <p:nvPicPr>
          <p:cNvPr id="647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8" name="Rectangle 12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Appreciation &amp; Depreciation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28" dur="indefinite" restart="never" nodeType="tmRoot">
          <p:childTnLst>
            <p:seq>
              <p:cTn id="929" dur="indefinite" nodeType="mainSeq">
                <p:childTnLst>
                  <p:par>
                    <p:cTn id="930" fill="hold">
                      <p:stCondLst>
                        <p:cond delay="indefinite"/>
                      </p:stCondLst>
                      <p:childTnLst>
                        <p:par>
                          <p:cTn id="931" fill="hold">
                            <p:stCondLst>
                              <p:cond delay="0"/>
                            </p:stCondLst>
                            <p:childTnLst>
                              <p:par>
                                <p:cTn id="932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4" dur="500" fill="hold"/>
                                        <p:tgtEl>
                                          <p:spTgt spid="6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5" dur="500" fill="hold"/>
                                        <p:tgtEl>
                                          <p:spTgt spid="6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6" fill="hold">
                      <p:stCondLst>
                        <p:cond delay="indefinite"/>
                      </p:stCondLst>
                      <p:childTnLst>
                        <p:par>
                          <p:cTn id="937" fill="hold">
                            <p:stCondLst>
                              <p:cond delay="0"/>
                            </p:stCondLst>
                            <p:childTnLst>
                              <p:par>
                                <p:cTn id="938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0" dur="500" fill="hold"/>
                                        <p:tgtEl>
                                          <p:spTgt spid="6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1" dur="500" fill="hold"/>
                                        <p:tgtEl>
                                          <p:spTgt spid="6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2" fill="hold">
                      <p:stCondLst>
                        <p:cond delay="indefinite"/>
                      </p:stCondLst>
                      <p:childTnLst>
                        <p:par>
                          <p:cTn id="943" fill="hold">
                            <p:stCondLst>
                              <p:cond delay="0"/>
                            </p:stCondLst>
                            <p:childTnLst>
                              <p:par>
                                <p:cTn id="944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6" dur="500" fill="hold"/>
                                        <p:tgtEl>
                                          <p:spTgt spid="6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7" dur="500" fill="hold"/>
                                        <p:tgtEl>
                                          <p:spTgt spid="6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8" fill="hold">
                      <p:stCondLst>
                        <p:cond delay="indefinite"/>
                      </p:stCondLst>
                      <p:childTnLst>
                        <p:par>
                          <p:cTn id="949" fill="hold">
                            <p:stCondLst>
                              <p:cond delay="0"/>
                            </p:stCondLst>
                            <p:childTnLst>
                              <p:par>
                                <p:cTn id="950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2" dur="500" fill="hold"/>
                                        <p:tgtEl>
                                          <p:spTgt spid="6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3" dur="500" fill="hold"/>
                                        <p:tgtEl>
                                          <p:spTgt spid="6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4" fill="hold">
                      <p:stCondLst>
                        <p:cond delay="indefinite"/>
                      </p:stCondLst>
                      <p:childTnLst>
                        <p:par>
                          <p:cTn id="955" fill="hold">
                            <p:stCondLst>
                              <p:cond delay="0"/>
                            </p:stCondLst>
                            <p:childTnLst>
                              <p:par>
                                <p:cTn id="956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8" dur="500" fill="hold"/>
                                        <p:tgtEl>
                                          <p:spTgt spid="64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9" dur="500" fill="hold"/>
                                        <p:tgtEl>
                                          <p:spTgt spid="64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0" fill="hold">
                      <p:stCondLst>
                        <p:cond delay="indefinite"/>
                      </p:stCondLst>
                      <p:childTnLst>
                        <p:par>
                          <p:cTn id="961" fill="hold">
                            <p:stCondLst>
                              <p:cond delay="0"/>
                            </p:stCondLst>
                            <p:childTnLst>
                              <p:par>
                                <p:cTn id="962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4" dur="500" fill="hold"/>
                                        <p:tgtEl>
                                          <p:spTgt spid="6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5" dur="500" fill="hold"/>
                                        <p:tgtEl>
                                          <p:spTgt spid="64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9" name="Picture 2"/>
          <p:cNvPicPr/>
          <p:nvPr/>
        </p:nvPicPr>
        <p:blipFill>
          <a:blip r:embed="rId1"/>
          <a:stretch/>
        </p:blipFill>
        <p:spPr>
          <a:xfrm>
            <a:off x="539640" y="549360"/>
            <a:ext cx="8191440" cy="1584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0" name="Picture 2"/>
          <p:cNvPicPr/>
          <p:nvPr/>
        </p:nvPicPr>
        <p:blipFill>
          <a:blip r:embed="rId1"/>
          <a:stretch/>
        </p:blipFill>
        <p:spPr>
          <a:xfrm>
            <a:off x="250920" y="620640"/>
            <a:ext cx="8594640" cy="3003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1" name="Picture 2"/>
          <p:cNvPicPr/>
          <p:nvPr/>
        </p:nvPicPr>
        <p:blipFill>
          <a:blip r:embed="rId1"/>
          <a:stretch/>
        </p:blipFill>
        <p:spPr>
          <a:xfrm>
            <a:off x="457200" y="457200"/>
            <a:ext cx="8686800" cy="3487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Text Box 3"/>
          <p:cNvSpPr/>
          <p:nvPr/>
        </p:nvSpPr>
        <p:spPr>
          <a:xfrm>
            <a:off x="2340000" y="2421000"/>
            <a:ext cx="5195880" cy="228852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N5 TJ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Ex 2.5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Ch2 (page 26)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53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4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5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6" name="Picture 9" descr="scottishflag"/>
          <p:cNvPicPr/>
          <p:nvPr/>
        </p:nvPicPr>
        <p:blipFill>
          <a:blip r:embed="rId4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7" name="Text Box 1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8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9" name="Date Placeholder 13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73F2447-0C62-4C9C-83BB-7226A3502AEB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0" name="Footer Placeholder 1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1" name="Slide Number Placeholder 14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77E6315-1A03-4D69-B5C7-5B0A7D8F2365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2" name="Rectangle 12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Appreciation &amp; Depreciation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Date Placeholder 4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F3578DB-8196-470D-9CAF-84638408007E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 11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4" name="PlaceHolder 1"/>
          <p:cNvSpPr>
            <a:spLocks noGrp="1"/>
          </p:cNvSpPr>
          <p:nvPr>
            <p:ph type="title"/>
          </p:nvPr>
        </p:nvSpPr>
        <p:spPr>
          <a:xfrm>
            <a:off x="1599840" y="304560"/>
            <a:ext cx="598788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665" name="Object 3"/>
          <p:cNvGraphicFramePr/>
          <p:nvPr/>
        </p:nvGraphicFramePr>
        <p:xfrm>
          <a:off x="4857840" y="1924200"/>
          <a:ext cx="2033640" cy="1133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66" name="Object 3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57840" y="1924200"/>
                    <a:ext cx="2033640" cy="1133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667" name="Picture 4" descr="scottishflag"/>
          <p:cNvPicPr/>
          <p:nvPr/>
        </p:nvPicPr>
        <p:blipFill>
          <a:blip r:embed="rId3"/>
          <a:stretch/>
        </p:blipFill>
        <p:spPr>
          <a:xfrm>
            <a:off x="1103400" y="77472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8" name="Text Box 5"/>
          <p:cNvSpPr/>
          <p:nvPr/>
        </p:nvSpPr>
        <p:spPr>
          <a:xfrm>
            <a:off x="855360" y="1855800"/>
            <a:ext cx="396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Solve the equations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9" name="Text Box 8"/>
          <p:cNvSpPr/>
          <p:nvPr/>
        </p:nvSpPr>
        <p:spPr>
          <a:xfrm>
            <a:off x="962280" y="3578400"/>
            <a:ext cx="333900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Solve the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coordinates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where the line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 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and curve meet.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0" name="Text Box 21"/>
          <p:cNvSpPr/>
          <p:nvPr/>
        </p:nvSpPr>
        <p:spPr>
          <a:xfrm rot="16200000">
            <a:off x="-1352520" y="3672000"/>
            <a:ext cx="34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71" name="Picture 2" descr="Office Objects 0572"/>
          <p:cNvPicPr/>
          <p:nvPr/>
        </p:nvPicPr>
        <p:blipFill>
          <a:blip r:embed="rId4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2" name="Picture 3"/>
          <p:cNvPicPr/>
          <p:nvPr/>
        </p:nvPicPr>
        <p:blipFill>
          <a:blip r:embed="rId5"/>
          <a:stretch/>
        </p:blipFill>
        <p:spPr>
          <a:xfrm>
            <a:off x="4208400" y="3274920"/>
            <a:ext cx="4899240" cy="3375000"/>
          </a:xfrm>
          <a:prstGeom prst="rect">
            <a:avLst/>
          </a:prstGeom>
          <a:noFill/>
          <a:ln w="25560">
            <a:solidFill>
              <a:srgbClr val="7F7F7F"/>
            </a:solidFill>
            <a:miter/>
          </a:ln>
        </p:spPr>
      </p:pic>
      <p:sp>
        <p:nvSpPr>
          <p:cNvPr id="673" name="Oval 10"/>
          <p:cNvSpPr/>
          <p:nvPr/>
        </p:nvSpPr>
        <p:spPr>
          <a:xfrm>
            <a:off x="5459400" y="4397400"/>
            <a:ext cx="122400" cy="1080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29520" rIns="90000" bIns="2952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4" name="Oval 11"/>
          <p:cNvSpPr/>
          <p:nvPr/>
        </p:nvSpPr>
        <p:spPr>
          <a:xfrm>
            <a:off x="6526080" y="4397400"/>
            <a:ext cx="122400" cy="108000"/>
          </a:xfrm>
          <a:prstGeom prst="ellipse">
            <a:avLst/>
          </a:prstGeom>
          <a:solidFill>
            <a:srgbClr val="FF0000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29520" rIns="90000" bIns="2952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76" name="Rectangle 3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7" name="Rectangle 4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8" name="Text Box 5"/>
          <p:cNvSpPr/>
          <p:nvPr/>
        </p:nvSpPr>
        <p:spPr>
          <a:xfrm>
            <a:off x="5029200" y="3025800"/>
            <a:ext cx="411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understand the process of work backwards.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9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0" name="Rectangle 7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work backwards to find the original/Initial value.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1" name="Rectangle 8"/>
          <p:cNvSpPr/>
          <p:nvPr/>
        </p:nvSpPr>
        <p:spPr>
          <a:xfrm>
            <a:off x="5508720" y="4005360"/>
            <a:ext cx="3635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Solve problems using backwards process.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82" name="Picture 9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3" name="Text Box 1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4" name="Rectangle 12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Work Backwards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5" name="Date Placeholder 15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F1F7996-CB8F-4928-9B86-E5228CAC1AC3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6" name="Footer Placeholder 14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7" name="Slide Number Placeholder 16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0722729-A013-4199-A108-0D7D5538476F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66" dur="indefinite" restart="never" nodeType="tmRoot">
          <p:childTnLst>
            <p:seq>
              <p:cTn id="967" dur="indefinite" nodeType="mainSeq">
                <p:childTnLst>
                  <p:par>
                    <p:cTn id="968" fill="hold">
                      <p:stCondLst>
                        <p:cond delay="indefinite"/>
                      </p:stCondLst>
                      <p:childTnLst>
                        <p:par>
                          <p:cTn id="969" fill="hold">
                            <p:stCondLst>
                              <p:cond delay="0"/>
                            </p:stCondLst>
                            <p:childTnLst>
                              <p:par>
                                <p:cTn id="97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72" dur="500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3" fill="hold">
                      <p:stCondLst>
                        <p:cond delay="indefinite"/>
                      </p:stCondLst>
                      <p:childTnLst>
                        <p:par>
                          <p:cTn id="974" fill="hold">
                            <p:stCondLst>
                              <p:cond delay="0"/>
                            </p:stCondLst>
                            <p:childTnLst>
                              <p:par>
                                <p:cTn id="97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77" dur="5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8" fill="hold">
                      <p:stCondLst>
                        <p:cond delay="indefinite"/>
                      </p:stCondLst>
                      <p:childTnLst>
                        <p:par>
                          <p:cTn id="979" fill="hold">
                            <p:stCondLst>
                              <p:cond delay="0"/>
                            </p:stCondLst>
                            <p:childTnLst>
                              <p:par>
                                <p:cTn id="98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82" dur="500"/>
                                        <p:tgtEl>
                                          <p:spTgt spid="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8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9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0" name="Text Box 10"/>
          <p:cNvSpPr/>
          <p:nvPr/>
        </p:nvSpPr>
        <p:spPr>
          <a:xfrm>
            <a:off x="1065240" y="2133720"/>
            <a:ext cx="80834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After a 10% increase the price of a house is £88 000. 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What was the price before the increase.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1" name="Date Placeholder 23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996B6F7-59D3-4E49-B035-00D06C11D02D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2" name="Footer Placeholder 2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3" name="Slide Number Placeholder 24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ACF2820-98FC-435B-B62B-1FE10C54A351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94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5" name="Rectangle 12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Work Backwards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6" name="Cloud 26"/>
          <p:cNvSpPr/>
          <p:nvPr/>
        </p:nvSpPr>
        <p:spPr>
          <a:xfrm>
            <a:off x="2282760" y="3305160"/>
            <a:ext cx="6080040" cy="3309840"/>
          </a:xfrm>
          <a:custGeom>
            <a:avLst/>
            <a:gdLst>
              <a:gd name="textAreaLeft" fmla="*/ 837720 w 6080040"/>
              <a:gd name="textAreaRight" fmla="*/ 4809960 w 6080040"/>
              <a:gd name="textAreaTop" fmla="*/ 499680 h 3309840"/>
              <a:gd name="textAreaBottom" fmla="*/ 2656800 h 3309840"/>
              <a:gd name="GluePoint1X" fmla="*/ 6075058 w 43200"/>
              <a:gd name="GluePoint1Y" fmla="*/ 1654969 h 43200"/>
              <a:gd name="GluePoint2X" fmla="*/ 3040063 w 43200"/>
              <a:gd name="GluePoint2Y" fmla="*/ 3306414 h 43200"/>
              <a:gd name="GluePoint3X" fmla="*/ 18860 w 43200"/>
              <a:gd name="GluePoint3Y" fmla="*/ 1654969 h 43200"/>
              <a:gd name="GluePoint4X" fmla="*/ 3040063 w 43200"/>
              <a:gd name="GluePoint4Y" fmla="*/ 18924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%    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£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110</a:t>
            </a: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Wingdings"/>
                <a:ea typeface="Wingdings"/>
              </a:rPr>
              <a:t></a:t>
            </a: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88 000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     100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7" name="Cloud 27"/>
          <p:cNvSpPr/>
          <p:nvPr/>
        </p:nvSpPr>
        <p:spPr>
          <a:xfrm>
            <a:off x="509760" y="853920"/>
            <a:ext cx="3106440" cy="1538280"/>
          </a:xfrm>
          <a:custGeom>
            <a:avLst/>
            <a:gdLst>
              <a:gd name="textAreaLeft" fmla="*/ 428040 w 3106440"/>
              <a:gd name="textAreaRight" fmla="*/ 2457360 w 3106440"/>
              <a:gd name="textAreaTop" fmla="*/ 232200 h 1538280"/>
              <a:gd name="textAreaBottom" fmla="*/ 1234800 h 1538280"/>
              <a:gd name="GluePoint1X" fmla="*/ 3104148 w 43200"/>
              <a:gd name="GluePoint1Y" fmla="*/ 769144 h 43200"/>
              <a:gd name="GluePoint2X" fmla="*/ 1553369 w 43200"/>
              <a:gd name="GluePoint2Y" fmla="*/ 1536650 h 43200"/>
              <a:gd name="GluePoint3X" fmla="*/ 9637 w 43200"/>
              <a:gd name="GluePoint3Y" fmla="*/ 769144 h 43200"/>
              <a:gd name="GluePoint4X" fmla="*/ 1553369 w 43200"/>
              <a:gd name="GluePoint4Y" fmla="*/ 8795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Are we expecting more or less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98" name="Object 26"/>
              <p:cNvSpPr txBox="1"/>
              <p:nvPr/>
            </p:nvSpPr>
            <p:spPr>
              <a:xfrm>
                <a:off x="4389480" y="5156280"/>
                <a:ext cx="3084480" cy="869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rPr>
                            <m:lit/>
                            <m:nor/>
                          </m:rPr>
                          <m:t xml:space="preserve">100</m:t>
                        </m:r>
                      </m:num>
                      <m:den>
                        <m:r>
                          <m:rPr>
                            <m:lit/>
                            <m:nor/>
                          </m:rPr>
                          <m:t xml:space="preserve">110</m:t>
                        </m:r>
                      </m:den>
                    </m:f>
                    <m:r>
                      <m:t xml:space="preserve">×</m:t>
                    </m:r>
                    <m:r>
                      <m:rPr>
                        <m:lit/>
                        <m:nor/>
                      </m:rPr>
                      <m:t xml:space="preserve">88000</m:t>
                    </m:r>
                    <m:r>
                      <m:t xml:space="preserve">=</m:t>
                    </m:r>
                    <m:r>
                      <m:t xml:space="preserve">£</m:t>
                    </m:r>
                    <m:r>
                      <m:rPr>
                        <m:lit/>
                        <m:nor/>
                      </m:rPr>
                      <m:t xml:space="preserve">80000</m:t>
                    </m:r>
                  </m:oMath>
                </a14:m>
              </a:p>
            </p:txBody>
          </p:sp>
        </mc:Choice>
        <mc:Fallback>
          <p:sp>
            <p:nvSpPr>
              <p:cNvPr id="698" name="Object 26"/>
              <p:cNvSpPr txBox="1"/>
              <p:nvPr/>
            </p:nvSpPr>
            <p:spPr>
              <a:xfrm>
                <a:off x="4389480" y="5156280"/>
                <a:ext cx="3084480" cy="8697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83" dur="indefinite" restart="never" nodeType="tmRoot">
          <p:childTnLst>
            <p:seq>
              <p:cTn id="984" dur="indefinite" nodeType="mainSeq">
                <p:childTnLst>
                  <p:par>
                    <p:cTn id="985" fill="hold">
                      <p:stCondLst>
                        <p:cond delay="indefinite"/>
                      </p:stCondLst>
                      <p:childTnLst>
                        <p:par>
                          <p:cTn id="986" fill="hold">
                            <p:stCondLst>
                              <p:cond delay="0"/>
                            </p:stCondLst>
                            <p:childTnLst>
                              <p:par>
                                <p:cTn id="987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9" dur="500" fill="hold"/>
                                        <p:tgtEl>
                                          <p:spTgt spid="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0" dur="500" fill="hold"/>
                                        <p:tgtEl>
                                          <p:spTgt spid="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1" fill="hold">
                            <p:stCondLst>
                              <p:cond delay="500"/>
                            </p:stCondLst>
                            <p:childTnLst>
                              <p:par>
                                <p:cTn id="992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94" dur="80"/>
                                        <p:tgtEl>
                                          <p:spTgt spid="6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95" dur="80"/>
                                        <p:tgtEl>
                                          <p:spTgt spid="6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6" dur="80"/>
                                        <p:tgtEl>
                                          <p:spTgt spid="6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7" fill="hold">
                            <p:stCondLst>
                              <p:cond delay="780"/>
                            </p:stCondLst>
                            <p:childTnLst>
                              <p:par>
                                <p:cTn id="998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00" dur="80"/>
                                        <p:tgtEl>
                                          <p:spTgt spid="6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01" dur="80"/>
                                        <p:tgtEl>
                                          <p:spTgt spid="6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2" dur="80"/>
                                        <p:tgtEl>
                                          <p:spTgt spid="6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3" fill="hold">
                      <p:stCondLst>
                        <p:cond delay="indefinite"/>
                      </p:stCondLst>
                      <p:childTnLst>
                        <p:par>
                          <p:cTn id="1004" fill="hold">
                            <p:stCondLst>
                              <p:cond delay="0"/>
                            </p:stCondLst>
                            <p:childTnLst>
                              <p:par>
                                <p:cTn id="100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07" dur="80"/>
                                        <p:tgtEl>
                                          <p:spTgt spid="6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08" dur="80"/>
                                        <p:tgtEl>
                                          <p:spTgt spid="6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9" dur="80"/>
                                        <p:tgtEl>
                                          <p:spTgt spid="6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0" fill="hold">
                      <p:stCondLst>
                        <p:cond delay="indefinite"/>
                      </p:stCondLst>
                      <p:childTnLst>
                        <p:par>
                          <p:cTn id="1011" fill="hold">
                            <p:stCondLst>
                              <p:cond delay="0"/>
                            </p:stCondLst>
                            <p:childTnLst>
                              <p:par>
                                <p:cTn id="1012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4" dur="500" fill="hold"/>
                                        <p:tgtEl>
                                          <p:spTgt spid="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5" dur="500" fill="hold"/>
                                        <p:tgtEl>
                                          <p:spTgt spid="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6" fill="hold">
                      <p:stCondLst>
                        <p:cond delay="indefinite"/>
                      </p:stCondLst>
                      <p:childTnLst>
                        <p:par>
                          <p:cTn id="1017" fill="hold">
                            <p:stCondLst>
                              <p:cond delay="0"/>
                            </p:stCondLst>
                            <p:childTnLst>
                              <p:par>
                                <p:cTn id="101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20" dur="80"/>
                                        <p:tgtEl>
                                          <p:spTgt spid="6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21" dur="80"/>
                                        <p:tgtEl>
                                          <p:spTgt spid="6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2" dur="80"/>
                                        <p:tgtEl>
                                          <p:spTgt spid="6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3" fill="hold">
                      <p:stCondLst>
                        <p:cond delay="indefinite"/>
                      </p:stCondLst>
                      <p:childTnLst>
                        <p:par>
                          <p:cTn id="1024" fill="hold">
                            <p:stCondLst>
                              <p:cond delay="0"/>
                            </p:stCondLst>
                            <p:childTnLst>
                              <p:par>
                                <p:cTn id="102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27" dur="500"/>
                                        <p:tgtEl>
                                          <p:spTgt spid="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9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0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1" name="Text Box 6"/>
          <p:cNvSpPr/>
          <p:nvPr/>
        </p:nvSpPr>
        <p:spPr>
          <a:xfrm>
            <a:off x="972720" y="1978200"/>
            <a:ext cx="1394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2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2" name="Text Box 7"/>
          <p:cNvSpPr/>
          <p:nvPr/>
        </p:nvSpPr>
        <p:spPr>
          <a:xfrm>
            <a:off x="969480" y="2378160"/>
            <a:ext cx="81306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value of a car depreciated by 15%.  It is now valued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at £2550. What was it’s original price.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3" name="Date Placeholder 23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D32D861-70BE-4D24-948A-B54158A57EBD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4" name="Footer Placeholder 2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5" name="Slide Number Placeholder 24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A323ECB-5F93-4F21-B4D5-E5C3F35AEFF0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06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7" name="Rectangle 12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Work Backwards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8" name="Cloud 26"/>
          <p:cNvSpPr/>
          <p:nvPr/>
        </p:nvSpPr>
        <p:spPr>
          <a:xfrm>
            <a:off x="2282760" y="3305160"/>
            <a:ext cx="6080040" cy="3309840"/>
          </a:xfrm>
          <a:custGeom>
            <a:avLst/>
            <a:gdLst>
              <a:gd name="textAreaLeft" fmla="*/ 837720 w 6080040"/>
              <a:gd name="textAreaRight" fmla="*/ 4809960 w 6080040"/>
              <a:gd name="textAreaTop" fmla="*/ 499680 h 3309840"/>
              <a:gd name="textAreaBottom" fmla="*/ 2656800 h 3309840"/>
              <a:gd name="GluePoint1X" fmla="*/ 6075058 w 43200"/>
              <a:gd name="GluePoint1Y" fmla="*/ 1654969 h 43200"/>
              <a:gd name="GluePoint2X" fmla="*/ 3040063 w 43200"/>
              <a:gd name="GluePoint2Y" fmla="*/ 3306414 h 43200"/>
              <a:gd name="GluePoint3X" fmla="*/ 18860 w 43200"/>
              <a:gd name="GluePoint3Y" fmla="*/ 1654969 h 43200"/>
              <a:gd name="GluePoint4X" fmla="*/ 3040063 w 43200"/>
              <a:gd name="GluePoint4Y" fmla="*/ 18924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%    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    £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85</a:t>
            </a: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Wingdings"/>
                <a:ea typeface="Wingdings"/>
              </a:rPr>
              <a:t></a:t>
            </a: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2550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171717"/>
                </a:solidFill>
                <a:effectLst/>
                <a:uFillTx/>
                <a:latin typeface="Comic Sans MS"/>
              </a:rPr>
              <a:t>       100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9" name="Cloud 27"/>
          <p:cNvSpPr/>
          <p:nvPr/>
        </p:nvSpPr>
        <p:spPr>
          <a:xfrm>
            <a:off x="509760" y="853920"/>
            <a:ext cx="3106440" cy="1538280"/>
          </a:xfrm>
          <a:custGeom>
            <a:avLst/>
            <a:gdLst>
              <a:gd name="textAreaLeft" fmla="*/ 428040 w 3106440"/>
              <a:gd name="textAreaRight" fmla="*/ 2457360 w 3106440"/>
              <a:gd name="textAreaTop" fmla="*/ 232200 h 1538280"/>
              <a:gd name="textAreaBottom" fmla="*/ 1234800 h 1538280"/>
              <a:gd name="GluePoint1X" fmla="*/ 3104148 w 43200"/>
              <a:gd name="GluePoint1Y" fmla="*/ 769144 h 43200"/>
              <a:gd name="GluePoint2X" fmla="*/ 1553369 w 43200"/>
              <a:gd name="GluePoint2Y" fmla="*/ 1536650 h 43200"/>
              <a:gd name="GluePoint3X" fmla="*/ 9637 w 43200"/>
              <a:gd name="GluePoint3Y" fmla="*/ 769144 h 43200"/>
              <a:gd name="GluePoint4X" fmla="*/ 1553369 w 43200"/>
              <a:gd name="GluePoint4Y" fmla="*/ 87953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Are we expecting more or less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710" name="Object 23"/>
              <p:cNvSpPr txBox="1"/>
              <p:nvPr/>
            </p:nvSpPr>
            <p:spPr>
              <a:xfrm>
                <a:off x="4543560" y="5156280"/>
                <a:ext cx="2774880" cy="869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rPr>
                            <m:lit/>
                            <m:nor/>
                          </m:rPr>
                          <m:t xml:space="preserve">100</m:t>
                        </m:r>
                      </m:num>
                      <m:den>
                        <m:r>
                          <m:rPr>
                            <m:lit/>
                            <m:nor/>
                          </m:rPr>
                          <m:t xml:space="preserve">85</m:t>
                        </m:r>
                      </m:den>
                    </m:f>
                    <m:r>
                      <m:t xml:space="preserve">×</m:t>
                    </m:r>
                    <m:r>
                      <m:rPr>
                        <m:lit/>
                        <m:nor/>
                      </m:rPr>
                      <m:t xml:space="preserve">2550</m:t>
                    </m:r>
                    <m:r>
                      <m:t xml:space="preserve">=</m:t>
                    </m:r>
                    <m:r>
                      <m:t xml:space="preserve">£</m:t>
                    </m:r>
                    <m:r>
                      <m:rPr>
                        <m:lit/>
                        <m:nor/>
                      </m:rPr>
                      <m:t xml:space="preserve">3000</m:t>
                    </m:r>
                  </m:oMath>
                </a14:m>
              </a:p>
            </p:txBody>
          </p:sp>
        </mc:Choice>
        <mc:Fallback>
          <p:sp>
            <p:nvSpPr>
              <p:cNvPr id="710" name="Object 23"/>
              <p:cNvSpPr txBox="1"/>
              <p:nvPr/>
            </p:nvSpPr>
            <p:spPr>
              <a:xfrm>
                <a:off x="4543560" y="5156280"/>
                <a:ext cx="2774880" cy="8697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28" dur="indefinite" restart="never" nodeType="tmRoot">
          <p:childTnLst>
            <p:seq>
              <p:cTn id="1029" dur="indefinite" nodeType="mainSeq">
                <p:childTnLst>
                  <p:par>
                    <p:cTn id="1030" fill="hold">
                      <p:stCondLst>
                        <p:cond delay="indefinite"/>
                      </p:stCondLst>
                      <p:childTnLst>
                        <p:par>
                          <p:cTn id="1031" fill="hold">
                            <p:stCondLst>
                              <p:cond delay="0"/>
                            </p:stCondLst>
                            <p:childTnLst>
                              <p:par>
                                <p:cTn id="103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34" dur="500"/>
                                        <p:tgtEl>
                                          <p:spTgt spid="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5" fill="hold">
                      <p:stCondLst>
                        <p:cond delay="indefinite"/>
                      </p:stCondLst>
                      <p:childTnLst>
                        <p:par>
                          <p:cTn id="1036" fill="hold">
                            <p:stCondLst>
                              <p:cond delay="0"/>
                            </p:stCondLst>
                            <p:childTnLst>
                              <p:par>
                                <p:cTn id="103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39" dur="80"/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40" dur="80"/>
                                        <p:tgtEl>
                                          <p:spTgt spid="7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1" dur="80"/>
                                        <p:tgtEl>
                                          <p:spTgt spid="7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2" fill="hold">
                      <p:stCondLst>
                        <p:cond delay="indefinite"/>
                      </p:stCondLst>
                      <p:childTnLst>
                        <p:par>
                          <p:cTn id="1043" fill="hold">
                            <p:stCondLst>
                              <p:cond delay="0"/>
                            </p:stCondLst>
                            <p:childTnLst>
                              <p:par>
                                <p:cTn id="1044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6" dur="500" fill="hold"/>
                                        <p:tgtEl>
                                          <p:spTgt spid="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7" dur="500" fill="hold"/>
                                        <p:tgtEl>
                                          <p:spTgt spid="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8" fill="hold">
                            <p:stCondLst>
                              <p:cond delay="500"/>
                            </p:stCondLst>
                            <p:childTnLst>
                              <p:par>
                                <p:cTn id="1049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51" dur="80"/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52" dur="80"/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3" dur="80"/>
                                        <p:tgtEl>
                                          <p:spTgt spid="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4" fill="hold">
                            <p:stCondLst>
                              <p:cond delay="780"/>
                            </p:stCondLst>
                            <p:childTnLst>
                              <p:par>
                                <p:cTn id="1055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57" dur="80"/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58" dur="80"/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9" dur="80"/>
                                        <p:tgtEl>
                                          <p:spTgt spid="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0" fill="hold">
                            <p:stCondLst>
                              <p:cond delay="900"/>
                            </p:stCondLst>
                            <p:childTnLst>
                              <p:par>
                                <p:cTn id="1061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63" dur="80"/>
                                        <p:tgtEl>
                                          <p:spTgt spid="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64" dur="80"/>
                                        <p:tgtEl>
                                          <p:spTgt spid="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5" dur="80"/>
                                        <p:tgtEl>
                                          <p:spTgt spid="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6" fill="hold">
                      <p:stCondLst>
                        <p:cond delay="indefinite"/>
                      </p:stCondLst>
                      <p:childTnLst>
                        <p:par>
                          <p:cTn id="1067" fill="hold">
                            <p:stCondLst>
                              <p:cond delay="0"/>
                            </p:stCondLst>
                            <p:childTnLst>
                              <p:par>
                                <p:cTn id="1068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0" dur="500" fill="hold"/>
                                        <p:tgtEl>
                                          <p:spTgt spid="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1" dur="500" fill="hold"/>
                                        <p:tgtEl>
                                          <p:spTgt spid="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2" fill="hold">
                      <p:stCondLst>
                        <p:cond delay="indefinite"/>
                      </p:stCondLst>
                      <p:childTnLst>
                        <p:par>
                          <p:cTn id="1073" fill="hold">
                            <p:stCondLst>
                              <p:cond delay="0"/>
                            </p:stCondLst>
                            <p:childTnLst>
                              <p:par>
                                <p:cTn id="107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76" dur="80"/>
                                        <p:tgtEl>
                                          <p:spTgt spid="7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77" dur="80"/>
                                        <p:tgtEl>
                                          <p:spTgt spid="7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8" dur="80"/>
                                        <p:tgtEl>
                                          <p:spTgt spid="7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9" fill="hold">
                      <p:stCondLst>
                        <p:cond delay="indefinite"/>
                      </p:stCondLst>
                      <p:childTnLst>
                        <p:par>
                          <p:cTn id="1080" fill="hold">
                            <p:stCondLst>
                              <p:cond delay="0"/>
                            </p:stCondLst>
                            <p:childTnLst>
                              <p:par>
                                <p:cTn id="108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83" dur="500"/>
                                        <p:tgtEl>
                                          <p:spTgt spid="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1" name="Picture 2"/>
          <p:cNvPicPr/>
          <p:nvPr/>
        </p:nvPicPr>
        <p:blipFill>
          <a:blip r:embed="rId1"/>
          <a:stretch/>
        </p:blipFill>
        <p:spPr>
          <a:xfrm>
            <a:off x="324000" y="476280"/>
            <a:ext cx="8512200" cy="1800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1457268-1828-4312-8A7D-DD04312B606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9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50" name="Picture 2" descr="scottishflag"/>
          <p:cNvPicPr/>
          <p:nvPr/>
        </p:nvPicPr>
        <p:blipFill>
          <a:blip r:embed="rId1"/>
          <a:stretch/>
        </p:blipFill>
        <p:spPr>
          <a:xfrm>
            <a:off x="117360" y="5889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1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2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3" name="Text Box 8"/>
          <p:cNvSpPr/>
          <p:nvPr/>
        </p:nvSpPr>
        <p:spPr>
          <a:xfrm>
            <a:off x="1029240" y="1830240"/>
            <a:ext cx="71200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Example 1 :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Calculate the Net wage for the following :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254" name=""/>
          <p:cNvGraphicFramePr/>
          <p:nvPr/>
        </p:nvGraphicFramePr>
        <p:xfrm>
          <a:off x="1533600" y="3225960"/>
          <a:ext cx="6095880" cy="2358720"/>
        </p:xfrm>
        <a:graphic>
          <a:graphicData uri="http://schemas.openxmlformats.org/drawingml/2006/table">
            <a:tbl>
              <a:tblPr/>
              <a:tblGrid>
                <a:gridCol w="2031840"/>
                <a:gridCol w="2032200"/>
                <a:gridCol w="2031840"/>
              </a:tblGrid>
              <a:tr h="59040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Gross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Deductions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Comic Sans MS"/>
                        </a:rPr>
                        <a:t>Net Wage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1368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58896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£15 550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£3 400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59040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£13 025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£2 905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  <a:tr h="588960"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£22 430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sz="2800" b="0" u="none" strike="noStrike">
                          <a:solidFill>
                            <a:srgbClr val="FFFF00"/>
                          </a:solidFill>
                          <a:effectLst/>
                          <a:uFillTx/>
                          <a:latin typeface="Comic Sans MS"/>
                        </a:rPr>
                        <a:t>£5 094</a:t>
                      </a: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  <a:tc>
                  <a:txBody>
                    <a:bodyPr lIns="90000" tIns="46800" rIns="900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Comic Sans MS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FFFFFF"/>
                      </a:solidFill>
                      <a:prstDash val="solid"/>
                    </a:lnL>
                    <a:lnR w="1368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3680">
                      <a:solidFill>
                        <a:srgbClr val="FFFFFF"/>
                      </a:solidFill>
                      <a:prstDash val="solid"/>
                    </a:lnB>
                    <a:solidFill>
                      <a:srgbClr val="4D4D4D"/>
                    </a:solidFill>
                  </a:tcPr>
                </a:tc>
              </a:tr>
            </a:tbl>
          </a:graphicData>
        </a:graphic>
      </p:graphicFrame>
      <p:sp>
        <p:nvSpPr>
          <p:cNvPr id="255" name="Text Box 53"/>
          <p:cNvSpPr/>
          <p:nvPr/>
        </p:nvSpPr>
        <p:spPr>
          <a:xfrm>
            <a:off x="5956200" y="3855960"/>
            <a:ext cx="1346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£12 150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6" name="Text Box 54"/>
          <p:cNvSpPr/>
          <p:nvPr/>
        </p:nvSpPr>
        <p:spPr>
          <a:xfrm>
            <a:off x="5956200" y="4443480"/>
            <a:ext cx="1346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£10 120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7" name="Text Box 55"/>
          <p:cNvSpPr/>
          <p:nvPr/>
        </p:nvSpPr>
        <p:spPr>
          <a:xfrm>
            <a:off x="5956200" y="5059440"/>
            <a:ext cx="1395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£17 336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8" name="Rectangle 9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Gross Pay , Net Pay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4" dur="indefinite" restart="never" nodeType="tmRoot">
          <p:childTnLst>
            <p:seq>
              <p:cTn id="65" dur="indefinite" nodeType="mainSeq">
                <p:childTnLst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0" dur="80"/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1" dur="80"/>
                                        <p:tgtEl>
                                          <p:spTgt spid="2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2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7" dur="80"/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8" dur="80"/>
                                        <p:tgtEl>
                                          <p:spTgt spid="2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2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4" dur="8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5" dur="8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2" name="Picture 2"/>
          <p:cNvPicPr/>
          <p:nvPr/>
        </p:nvPicPr>
        <p:blipFill>
          <a:blip r:embed="rId1"/>
          <a:stretch/>
        </p:blipFill>
        <p:spPr>
          <a:xfrm>
            <a:off x="684360" y="404640"/>
            <a:ext cx="7200720" cy="5972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Text Box 3"/>
          <p:cNvSpPr/>
          <p:nvPr/>
        </p:nvSpPr>
        <p:spPr>
          <a:xfrm>
            <a:off x="2340000" y="2476440"/>
            <a:ext cx="5195880" cy="228852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N5 TJ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 2.6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Ch2 (page 27)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14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5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6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7" name="Picture 9" descr="scottishflag"/>
          <p:cNvPicPr/>
          <p:nvPr/>
        </p:nvPicPr>
        <p:blipFill>
          <a:blip r:embed="rId4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8" name="Text Box 1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9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0" name="Date Placeholder 13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084CFBB-8A72-4A80-92A7-EC3AC96D426B}" type="datetime2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Saturday, July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1" name="Footer Placeholder 1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@ 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2" name="Slide Number Placeholder 14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EA3F50E-E4B3-4396-AB55-5AFE05352252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3" name="Rectangle 12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Work Backwards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4" name="Picture 2" descr="mso62996"/>
          <p:cNvPicPr/>
          <p:nvPr/>
        </p:nvPicPr>
        <p:blipFill>
          <a:blip r:embed="rId1"/>
          <a:srcRect l="3605" t="0" r="7059" b="42955"/>
          <a:stretch/>
        </p:blipFill>
        <p:spPr>
          <a:xfrm>
            <a:off x="611280" y="404640"/>
            <a:ext cx="7345440" cy="5646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5" name="Picture 2"/>
          <p:cNvPicPr/>
          <p:nvPr/>
        </p:nvPicPr>
        <p:blipFill>
          <a:blip r:embed="rId1"/>
          <a:stretch/>
        </p:blipFill>
        <p:spPr>
          <a:xfrm>
            <a:off x="457200" y="457200"/>
            <a:ext cx="8686800" cy="1906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6" name="Picture 2"/>
          <p:cNvPicPr/>
          <p:nvPr/>
        </p:nvPicPr>
        <p:blipFill>
          <a:blip r:embed="rId1"/>
          <a:stretch/>
        </p:blipFill>
        <p:spPr>
          <a:xfrm>
            <a:off x="468360" y="549360"/>
            <a:ext cx="8318520" cy="1584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" name="Picture 2"/>
          <p:cNvPicPr/>
          <p:nvPr/>
        </p:nvPicPr>
        <p:blipFill>
          <a:blip r:embed="rId1"/>
          <a:stretch/>
        </p:blipFill>
        <p:spPr>
          <a:xfrm>
            <a:off x="395280" y="476280"/>
            <a:ext cx="8696160" cy="2305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8" name="Picture 2"/>
          <p:cNvPicPr/>
          <p:nvPr/>
        </p:nvPicPr>
        <p:blipFill>
          <a:blip r:embed="rId1"/>
          <a:stretch/>
        </p:blipFill>
        <p:spPr>
          <a:xfrm>
            <a:off x="324000" y="549360"/>
            <a:ext cx="8634240" cy="2303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9" name="Picture 2"/>
          <p:cNvPicPr/>
          <p:nvPr/>
        </p:nvPicPr>
        <p:blipFill>
          <a:blip r:embed="rId1"/>
          <a:stretch/>
        </p:blipFill>
        <p:spPr>
          <a:xfrm>
            <a:off x="324000" y="404640"/>
            <a:ext cx="8513640" cy="1944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0" name="Picture 2" descr="mso86C1B"/>
          <p:cNvPicPr/>
          <p:nvPr/>
        </p:nvPicPr>
        <p:blipFill>
          <a:blip r:embed="rId1"/>
          <a:srcRect l="9041" t="0" r="2080" b="81869"/>
          <a:stretch/>
        </p:blipFill>
        <p:spPr>
          <a:xfrm>
            <a:off x="395280" y="404640"/>
            <a:ext cx="8748720" cy="2232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1" name="Picture 4" descr="msoC5E42"/>
          <p:cNvPicPr/>
          <p:nvPr/>
        </p:nvPicPr>
        <p:blipFill>
          <a:blip r:embed="rId1"/>
          <a:srcRect l="8152" t="67345" r="10207" b="19151"/>
          <a:stretch/>
        </p:blipFill>
        <p:spPr>
          <a:xfrm>
            <a:off x="468360" y="404640"/>
            <a:ext cx="8351640" cy="4091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FE5D71B-1C4B-40B0-B1D4-F93A75CB473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0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61" name="Picture 253"/>
          <p:cNvPicPr/>
          <p:nvPr/>
        </p:nvPicPr>
        <p:blipFill>
          <a:blip r:embed="rId1"/>
          <a:stretch/>
        </p:blipFill>
        <p:spPr>
          <a:xfrm>
            <a:off x="892080" y="3448080"/>
            <a:ext cx="8251920" cy="134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2" name="Picture 2" descr="scottishflag"/>
          <p:cNvPicPr/>
          <p:nvPr/>
        </p:nvPicPr>
        <p:blipFill>
          <a:blip r:embed="rId2"/>
          <a:stretch/>
        </p:blipFill>
        <p:spPr>
          <a:xfrm>
            <a:off x="144360" y="6033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3" name="Picture 3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4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5" name="Text Box 5"/>
          <p:cNvSpPr/>
          <p:nvPr/>
        </p:nvSpPr>
        <p:spPr>
          <a:xfrm>
            <a:off x="1028520" y="1830240"/>
            <a:ext cx="68482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Example 2 :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Calculate the Net wage for this payslip :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6" name="Text Box 80"/>
          <p:cNvSpPr/>
          <p:nvPr/>
        </p:nvSpPr>
        <p:spPr>
          <a:xfrm>
            <a:off x="8115840" y="3776760"/>
            <a:ext cx="1020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704.00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7" name="Text Box 81"/>
          <p:cNvSpPr/>
          <p:nvPr/>
        </p:nvSpPr>
        <p:spPr>
          <a:xfrm>
            <a:off x="8187480" y="4103640"/>
            <a:ext cx="979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149.00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8" name="Text Box 82"/>
          <p:cNvSpPr/>
          <p:nvPr/>
        </p:nvSpPr>
        <p:spPr>
          <a:xfrm>
            <a:off x="8150760" y="4414680"/>
            <a:ext cx="1020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555.00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9" name="Rectangle 9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Gross Pay , Net Pay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7" dur="indefinite" restart="never" nodeType="tmRoot">
          <p:childTnLst>
            <p:seq>
              <p:cTn id="88" dur="indefinite" nodeType="mainSeq">
                <p:childTnLst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3" dur="8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4" dur="8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0" dur="8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1" dur="8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7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8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2" name="Picture 4" descr="mso72CFD"/>
          <p:cNvPicPr/>
          <p:nvPr/>
        </p:nvPicPr>
        <p:blipFill>
          <a:blip r:embed="rId1"/>
          <a:srcRect l="9790" t="10335" r="7039" b="79328"/>
          <a:stretch/>
        </p:blipFill>
        <p:spPr>
          <a:xfrm>
            <a:off x="0" y="907920"/>
            <a:ext cx="9144000" cy="2881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3" name="Picture 2"/>
          <p:cNvPicPr/>
          <p:nvPr/>
        </p:nvPicPr>
        <p:blipFill>
          <a:blip r:embed="rId1"/>
          <a:stretch/>
        </p:blipFill>
        <p:spPr>
          <a:xfrm>
            <a:off x="324000" y="404640"/>
            <a:ext cx="8648640" cy="2303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4" name="Picture 2"/>
          <p:cNvPicPr/>
          <p:nvPr/>
        </p:nvPicPr>
        <p:blipFill>
          <a:blip r:embed="rId1"/>
          <a:stretch/>
        </p:blipFill>
        <p:spPr>
          <a:xfrm>
            <a:off x="324000" y="333360"/>
            <a:ext cx="8681760" cy="3672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5" name="Rectangle 4"/>
          <p:cNvSpPr/>
          <p:nvPr/>
        </p:nvSpPr>
        <p:spPr>
          <a:xfrm>
            <a:off x="8459640" y="260280"/>
            <a:ext cx="684360" cy="360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6" name="Picture 2"/>
          <p:cNvPicPr/>
          <p:nvPr/>
        </p:nvPicPr>
        <p:blipFill>
          <a:blip r:embed="rId1"/>
          <a:stretch/>
        </p:blipFill>
        <p:spPr>
          <a:xfrm>
            <a:off x="755640" y="620640"/>
            <a:ext cx="8047080" cy="1584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" name="Picture 2" descr="mso94394"/>
          <p:cNvPicPr/>
          <p:nvPr/>
        </p:nvPicPr>
        <p:blipFill>
          <a:blip r:embed="rId1"/>
          <a:srcRect l="8237" t="8626" r="11107" b="82496"/>
          <a:stretch/>
        </p:blipFill>
        <p:spPr>
          <a:xfrm>
            <a:off x="611280" y="333360"/>
            <a:ext cx="8353440" cy="272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8" name="Picture 3"/>
          <p:cNvPicPr/>
          <p:nvPr/>
        </p:nvPicPr>
        <p:blipFill>
          <a:blip r:embed="rId1"/>
          <a:stretch/>
        </p:blipFill>
        <p:spPr>
          <a:xfrm>
            <a:off x="250920" y="260280"/>
            <a:ext cx="8793000" cy="2737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9" name="Picture 2" descr="mso6807D"/>
          <p:cNvPicPr/>
          <p:nvPr/>
        </p:nvPicPr>
        <p:blipFill>
          <a:blip r:embed="rId1"/>
          <a:srcRect l="12060" t="8024" r="7443" b="76125"/>
          <a:stretch/>
        </p:blipFill>
        <p:spPr>
          <a:xfrm>
            <a:off x="324000" y="189000"/>
            <a:ext cx="8569080" cy="3728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0" name="Picture 2" descr="mso363FF"/>
          <p:cNvPicPr/>
          <p:nvPr/>
        </p:nvPicPr>
        <p:blipFill>
          <a:blip r:embed="rId1"/>
          <a:srcRect l="9213" t="8384" r="10250" b="80549"/>
          <a:stretch/>
        </p:blipFill>
        <p:spPr>
          <a:xfrm>
            <a:off x="179280" y="260280"/>
            <a:ext cx="8496360" cy="3816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1" name="Picture 2" descr="mso19527"/>
          <p:cNvPicPr/>
          <p:nvPr/>
        </p:nvPicPr>
        <p:blipFill>
          <a:blip r:embed="rId1"/>
          <a:srcRect l="11200" t="8486" r="8413" b="81770"/>
          <a:stretch/>
        </p:blipFill>
        <p:spPr>
          <a:xfrm>
            <a:off x="0" y="333360"/>
            <a:ext cx="9144000" cy="324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2" name="Picture 2"/>
          <p:cNvPicPr/>
          <p:nvPr/>
        </p:nvPicPr>
        <p:blipFill>
          <a:blip r:embed="rId1"/>
          <a:stretch/>
        </p:blipFill>
        <p:spPr>
          <a:xfrm>
            <a:off x="250920" y="404640"/>
            <a:ext cx="8642160" cy="2670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A14A604-34F0-4EB7-97DF-9FADF285E8D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1" name="Rectangle 19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72" name="Picture 11"/>
          <p:cNvPicPr/>
          <p:nvPr/>
        </p:nvPicPr>
        <p:blipFill>
          <a:blip r:embed="rId1"/>
          <a:stretch/>
        </p:blipFill>
        <p:spPr>
          <a:xfrm>
            <a:off x="950760" y="3459240"/>
            <a:ext cx="8193240" cy="1338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3" name="Picture 2" descr="scottishflag"/>
          <p:cNvPicPr/>
          <p:nvPr/>
        </p:nvPicPr>
        <p:blipFill>
          <a:blip r:embed="rId2"/>
          <a:stretch/>
        </p:blipFill>
        <p:spPr>
          <a:xfrm>
            <a:off x="144360" y="61740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4" name="Picture 3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5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6" name="Text Box 5"/>
          <p:cNvSpPr/>
          <p:nvPr/>
        </p:nvSpPr>
        <p:spPr>
          <a:xfrm>
            <a:off x="1028520" y="1830240"/>
            <a:ext cx="68482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Example 3 :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Calculate the Net wage for this payslip :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7" name="Text Box 8"/>
          <p:cNvSpPr/>
          <p:nvPr/>
        </p:nvSpPr>
        <p:spPr>
          <a:xfrm>
            <a:off x="8115840" y="3776760"/>
            <a:ext cx="979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739.15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8" name="Text Box 9"/>
          <p:cNvSpPr/>
          <p:nvPr/>
        </p:nvSpPr>
        <p:spPr>
          <a:xfrm>
            <a:off x="8131680" y="4103640"/>
            <a:ext cx="1020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207.76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9" name="Text Box 10"/>
          <p:cNvSpPr/>
          <p:nvPr/>
        </p:nvSpPr>
        <p:spPr>
          <a:xfrm>
            <a:off x="8150760" y="4414680"/>
            <a:ext cx="979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531.39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0" name="Rectangle 9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Gross Pay , Net Pay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0" dur="indefinite" restart="never" nodeType="tmRoot">
          <p:childTnLst>
            <p:seq>
              <p:cTn id="111" dur="indefinite" nodeType="mainSeq">
                <p:childTnLst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6" dur="80"/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7" dur="80"/>
                                        <p:tgtEl>
                                          <p:spTgt spid="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80"/>
                                        <p:tgtEl>
                                          <p:spTgt spid="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3" dur="80"/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4" dur="80"/>
                                        <p:tgtEl>
                                          <p:spTgt spid="2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80"/>
                                        <p:tgtEl>
                                          <p:spTgt spid="2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0" dur="80"/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1" dur="80"/>
                                        <p:tgtEl>
                                          <p:spTgt spid="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0D6911A-162D-4206-A689-F141A7F8E6B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2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3" name="Rectangle 2"/>
          <p:cNvSpPr/>
          <p:nvPr/>
        </p:nvSpPr>
        <p:spPr>
          <a:xfrm>
            <a:off x="2133720" y="469728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4" name="Text Box 3"/>
          <p:cNvSpPr/>
          <p:nvPr/>
        </p:nvSpPr>
        <p:spPr>
          <a:xfrm>
            <a:off x="2340000" y="2349360"/>
            <a:ext cx="5195880" cy="228852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4+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 4.2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 4 (page 23)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85" name="Picture 4" descr="ag00463_"/>
          <p:cNvPicPr/>
          <p:nvPr/>
        </p:nvPicPr>
        <p:blipFill>
          <a:blip r:embed="rId1"/>
          <a:stretch/>
        </p:blipFill>
        <p:spPr>
          <a:xfrm>
            <a:off x="619200" y="3059280"/>
            <a:ext cx="301608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6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7" name="Picture 7" descr="scottishflag"/>
          <p:cNvPicPr/>
          <p:nvPr/>
        </p:nvPicPr>
        <p:blipFill>
          <a:blip r:embed="rId3"/>
          <a:stretch/>
        </p:blipFill>
        <p:spPr>
          <a:xfrm>
            <a:off x="158760" y="5889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8" name="Text Box 8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9" name="Rectangle 9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Gross Pay , Net Pay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Date Placeholder 4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38C5043-407A-4BBF-916D-F1E22F8A1D97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Saturday 11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1" name="PlaceHolder 1"/>
          <p:cNvSpPr>
            <a:spLocks noGrp="1"/>
          </p:cNvSpPr>
          <p:nvPr>
            <p:ph type="title"/>
          </p:nvPr>
        </p:nvSpPr>
        <p:spPr>
          <a:xfrm>
            <a:off x="1622160" y="304560"/>
            <a:ext cx="598788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292" name="Picture 4" descr="scottishflag"/>
          <p:cNvPicPr/>
          <p:nvPr/>
        </p:nvPicPr>
        <p:blipFill>
          <a:blip r:embed="rId1"/>
          <a:stretch/>
        </p:blipFill>
        <p:spPr>
          <a:xfrm>
            <a:off x="1103400" y="77472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3" name="Text Box 21"/>
          <p:cNvSpPr/>
          <p:nvPr/>
        </p:nvSpPr>
        <p:spPr>
          <a:xfrm rot="16200000">
            <a:off x="-1352520" y="3672000"/>
            <a:ext cx="34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94" name="Picture 2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5" name="TextBox 11"/>
          <p:cNvSpPr/>
          <p:nvPr/>
        </p:nvSpPr>
        <p:spPr>
          <a:xfrm>
            <a:off x="1270080" y="2297160"/>
            <a:ext cx="73130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In pairs, write down important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Points about Pythagoras Theorem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55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2734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2005-04-06T16:52:43Z</dcterms:created>
  <dc:creator>UOS</dc:creator>
  <dc:description/>
  <dc:language>en-US</dc:language>
  <cp:lastModifiedBy>Bernie</cp:lastModifiedBy>
  <dcterms:modified xsi:type="dcterms:W3CDTF">2017-01-30T21:24:04Z</dcterms:modified>
  <cp:revision>317</cp:revision>
  <dc:subject/>
  <dc:title>Slide 1</dc:title>
</cp:coreProperties>
</file>