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19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media/image6.wmf" ContentType="image/x-wmf"/>
  <Override PartName="/ppt/media/image3.gif" ContentType="image/gif"/>
  <Override PartName="/ppt/media/image5.wmf" ContentType="image/x-wmf"/>
  <Override PartName="/ppt/media/image20.wmf" ContentType="image/x-wmf"/>
  <Override PartName="/ppt/media/image1.gif" ContentType="image/gif"/>
  <Override PartName="/ppt/media/image4.wmf" ContentType="image/x-wmf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5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40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27.xml" ContentType="application/vnd.openxmlformats-officedocument.presentationml.slide+xml"/>
  <Override PartName="/ppt/slides/slide43.xml" ContentType="application/vnd.openxmlformats-officedocument.presentationml.slide+xml"/>
  <Override PartName="/ppt/slides/slide63.xml" ContentType="application/vnd.openxmlformats-officedocument.presentationml.slide+xml"/>
  <Override PartName="/ppt/slides/slide61.xml" ContentType="application/vnd.openxmlformats-officedocument.presentationml.slide+xml"/>
  <Override PartName="/ppt/slides/slide2.xml" ContentType="application/vnd.openxmlformats-officedocument.presentationml.slide+xml"/>
  <Override PartName="/ppt/slides/slide41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62.xml" ContentType="application/vnd.openxmlformats-officedocument.presentationml.slide+xml"/>
  <Override PartName="/ppt/slides/slide48.xml" ContentType="application/vnd.openxmlformats-officedocument.presentationml.slide+xml"/>
  <Override PartName="/ppt/slides/slide31.xml" ContentType="application/vnd.openxmlformats-officedocument.presentationml.slide+xml"/>
  <Override PartName="/ppt/slides/slide60.xml" ContentType="application/vnd.openxmlformats-officedocument.presentationml.slide+xml"/>
  <Override PartName="/ppt/slides/slide57.xml" ContentType="application/vnd.openxmlformats-officedocument.presentationml.slide+xml"/>
  <Override PartName="/ppt/slides/slide29.xml" ContentType="application/vnd.openxmlformats-officedocument.presentationml.slide+xml"/>
  <Override PartName="/ppt/slides/slide12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1.xml" ContentType="application/vnd.openxmlformats-officedocument.presentationml.slide+xml"/>
  <Override PartName="/ppt/slides/slide16.xml" ContentType="application/vnd.openxmlformats-officedocument.presentationml.slide+xml"/>
  <Override PartName="/ppt/slides/slide47.xml" ContentType="application/vnd.openxmlformats-officedocument.presentationml.slide+xml"/>
  <Override PartName="/ppt/slides/slide37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58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59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8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dt" idx="49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ftr" idx="50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</a:pPr>
            <a:endParaRPr lang="en-US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sldNum" idx="51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96371C-04F2-49F8-BBF1-13DC96F40BEF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15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9817CEC-F222-47FF-9985-012982344410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ECC17A-067E-4119-B1A0-E1ADC3E45B7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953958-580F-4A64-B679-CEF46657405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59CD961-1EBE-4851-AFC4-4F3E0C7ECAD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F51CB5D-C5C7-447A-9965-D8C9801926D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6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75" name="TextBox 19"/>
          <p:cNvSpPr/>
          <p:nvPr/>
        </p:nvSpPr>
        <p:spPr>
          <a:xfrm rot="16200000">
            <a:off x="-1308240" y="399492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6" name="Picture 2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Picture 21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Text Box 20"/>
          <p:cNvSpPr/>
          <p:nvPr/>
        </p:nvSpPr>
        <p:spPr>
          <a:xfrm>
            <a:off x="91800" y="129852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 idx="3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EB4CC73-1D61-4B50-8659-912FFE148869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3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 idx="3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0629235-5578-4B1E-A0DC-124435BD7D6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8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8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8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4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C3F46BF-616D-443E-A427-BCFA802B862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4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4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C6EC00-22CF-4EC8-801C-042C09E884E4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0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0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0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1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4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C200C4B-C2E8-46BB-928F-CE795F63882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ftr" idx="4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sldNum" idx="4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33624A-2BAA-4A2B-90F1-D9203C31123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dt" idx="4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ftr" idx="4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sldNum" idx="4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B1EE940-E1C5-41D6-8540-0762A6E5D61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A13E1E-6ACC-4CCA-A218-307C6B51416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8F1A544-38C2-42DB-B37E-36A80F07BB1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B451FB4-C1F1-47BF-80CA-DF20F0EEA47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9BAB91-F87C-4E52-866D-804E8BA9318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0CC847F-B25B-49F6-861A-F16236D001F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2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2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4911F81-5677-4156-80D5-2F8138036E5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2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6ED16C-1B57-4BFF-B091-398471B8AE8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770E99-84FB-4CA5-9F0C-AE6C9F105C8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3.xml"/><Relationship Id="rId3" Type="http://schemas.openxmlformats.org/officeDocument/2006/relationships/slide" Target="slide24.xml"/><Relationship Id="rId4" Type="http://schemas.openxmlformats.org/officeDocument/2006/relationships/slide" Target="slide38.xml"/><Relationship Id="rId5" Type="http://schemas.openxmlformats.org/officeDocument/2006/relationships/slide" Target="slide18.xml"/><Relationship Id="rId6" Type="http://schemas.openxmlformats.org/officeDocument/2006/relationships/slide" Target="slide33.xml"/><Relationship Id="rId7" Type="http://schemas.openxmlformats.org/officeDocument/2006/relationships/slide" Target="slide44.xml"/><Relationship Id="rId8" Type="http://schemas.openxmlformats.org/officeDocument/2006/relationships/slideLayout" Target="../slideLayouts/slideLayout13.xml"/><Relationship Id="rId9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4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5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7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9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0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1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6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8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8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8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8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6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8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847880" y="304560"/>
            <a:ext cx="54864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Algebraic Operations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34" name="Text Box 3"/>
          <p:cNvSpPr/>
          <p:nvPr/>
        </p:nvSpPr>
        <p:spPr>
          <a:xfrm>
            <a:off x="2072520" y="2122560"/>
            <a:ext cx="641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Single Brackets - Revision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Text Box 5"/>
          <p:cNvSpPr/>
          <p:nvPr/>
        </p:nvSpPr>
        <p:spPr>
          <a:xfrm>
            <a:off x="2076480" y="2743200"/>
            <a:ext cx="6988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Double Brackets (ax+b)(cx+d)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Text Box 7"/>
          <p:cNvSpPr/>
          <p:nvPr/>
        </p:nvSpPr>
        <p:spPr>
          <a:xfrm>
            <a:off x="2075400" y="3365640"/>
            <a:ext cx="662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Alternative Method FOIL – </a:t>
            </a:r>
            <a:r>
              <a:rPr lang="en-GB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</a:t>
            </a:r>
            <a:r>
              <a:rPr lang="en-GB" sz="16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NOT TAUGHT)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AutoShape 8">
            <a:hlinkClick r:id="rId1" action="ppaction://hlinksldjump"/>
          </p:cNvPr>
          <p:cNvSpPr/>
          <p:nvPr/>
        </p:nvSpPr>
        <p:spPr>
          <a:xfrm>
            <a:off x="1274760" y="2193840"/>
            <a:ext cx="457200" cy="38124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1240"/>
              <a:gd name="textAreaBottom" fmla="*/ 356760 h 381240"/>
            </a:gdLst>
            <a:ahLst/>
            <a:cxnLst/>
            <a:rect l="textAreaLeft" t="textAreaTop" r="textAreaRight" b="textAreaBottom"/>
            <a:pathLst>
              <a:path w="25900" h="21600">
                <a:moveTo>
                  <a:pt x="0" y="0"/>
                </a:moveTo>
                <a:lnTo>
                  <a:pt x="25900" y="0"/>
                </a:lnTo>
                <a:lnTo>
                  <a:pt x="25900" y="21600"/>
                </a:lnTo>
                <a:lnTo>
                  <a:pt x="0" y="21600"/>
                </a:lnTo>
                <a:close/>
              </a:path>
              <a:path fill="lightenLess" w="25900" h="21600">
                <a:moveTo>
                  <a:pt x="0" y="0"/>
                </a:moveTo>
                <a:lnTo>
                  <a:pt x="25900" y="0"/>
                </a:lnTo>
                <a:lnTo>
                  <a:pt x="24500" y="1400"/>
                </a:lnTo>
                <a:lnTo>
                  <a:pt x="1400" y="1400"/>
                </a:lnTo>
                <a:close/>
              </a:path>
              <a:path fill="darken" w="25900" h="21600">
                <a:moveTo>
                  <a:pt x="25900" y="0"/>
                </a:moveTo>
                <a:lnTo>
                  <a:pt x="25900" y="21600"/>
                </a:lnTo>
                <a:lnTo>
                  <a:pt x="24500" y="20200"/>
                </a:lnTo>
                <a:lnTo>
                  <a:pt x="24500" y="1400"/>
                </a:lnTo>
                <a:close/>
              </a:path>
              <a:path fill="darkenLess" w="25900" h="21600">
                <a:moveTo>
                  <a:pt x="259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0" y="20200"/>
                </a:lnTo>
                <a:close/>
              </a:path>
              <a:path fill="lighten" w="259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0" h="21600">
                <a:moveTo>
                  <a:pt x="5943" y="3794"/>
                </a:moveTo>
                <a:lnTo>
                  <a:pt x="19956" y="10800"/>
                </a:lnTo>
                <a:lnTo>
                  <a:pt x="5943" y="17806"/>
                </a:lnTo>
                <a:close/>
              </a:path>
            </a:pathLst>
          </a:custGeom>
          <a:solidFill>
            <a:srgbClr val="0066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" name="AutoShape 9">
            <a:hlinkClick r:id="rId2" action="ppaction://hlinksldjump"/>
          </p:cNvPr>
          <p:cNvSpPr/>
          <p:nvPr/>
        </p:nvSpPr>
        <p:spPr>
          <a:xfrm>
            <a:off x="1274760" y="2814480"/>
            <a:ext cx="457200" cy="38124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1240"/>
              <a:gd name="textAreaBottom" fmla="*/ 356760 h 381240"/>
            </a:gdLst>
            <a:ahLst/>
            <a:cxnLst/>
            <a:rect l="textAreaLeft" t="textAreaTop" r="textAreaRight" b="textAreaBottom"/>
            <a:pathLst>
              <a:path w="25900" h="21600">
                <a:moveTo>
                  <a:pt x="0" y="0"/>
                </a:moveTo>
                <a:lnTo>
                  <a:pt x="25900" y="0"/>
                </a:lnTo>
                <a:lnTo>
                  <a:pt x="25900" y="21600"/>
                </a:lnTo>
                <a:lnTo>
                  <a:pt x="0" y="21600"/>
                </a:lnTo>
                <a:close/>
              </a:path>
              <a:path fill="lightenLess" w="25900" h="21600">
                <a:moveTo>
                  <a:pt x="0" y="0"/>
                </a:moveTo>
                <a:lnTo>
                  <a:pt x="25900" y="0"/>
                </a:lnTo>
                <a:lnTo>
                  <a:pt x="24500" y="1400"/>
                </a:lnTo>
                <a:lnTo>
                  <a:pt x="1400" y="1400"/>
                </a:lnTo>
                <a:close/>
              </a:path>
              <a:path fill="darken" w="25900" h="21600">
                <a:moveTo>
                  <a:pt x="25900" y="0"/>
                </a:moveTo>
                <a:lnTo>
                  <a:pt x="25900" y="21600"/>
                </a:lnTo>
                <a:lnTo>
                  <a:pt x="24500" y="20200"/>
                </a:lnTo>
                <a:lnTo>
                  <a:pt x="24500" y="1400"/>
                </a:lnTo>
                <a:close/>
              </a:path>
              <a:path fill="darkenLess" w="25900" h="21600">
                <a:moveTo>
                  <a:pt x="259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0" y="20200"/>
                </a:lnTo>
                <a:close/>
              </a:path>
              <a:path fill="lighten" w="259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0" h="21600">
                <a:moveTo>
                  <a:pt x="5943" y="3794"/>
                </a:moveTo>
                <a:lnTo>
                  <a:pt x="19956" y="10800"/>
                </a:lnTo>
                <a:lnTo>
                  <a:pt x="5943" y="17806"/>
                </a:lnTo>
                <a:close/>
              </a:path>
            </a:pathLst>
          </a:custGeom>
          <a:solidFill>
            <a:srgbClr val="7F7F7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" name="AutoShape 11">
            <a:hlinkClick r:id="rId3" action="ppaction://hlinksldjump"/>
          </p:cNvPr>
          <p:cNvSpPr/>
          <p:nvPr/>
        </p:nvSpPr>
        <p:spPr>
          <a:xfrm>
            <a:off x="1274760" y="343692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FF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" name="Text Box 16"/>
          <p:cNvSpPr/>
          <p:nvPr/>
        </p:nvSpPr>
        <p:spPr>
          <a:xfrm>
            <a:off x="2094840" y="5230800"/>
            <a:ext cx="6805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More equations (x+2)</a:t>
            </a:r>
            <a:r>
              <a:rPr lang="en-GB" sz="2800" b="1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=x</a:t>
            </a:r>
            <a:r>
              <a:rPr lang="en-GB" sz="2800" b="1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+64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" name="AutoShape 17">
            <a:hlinkClick r:id="rId4" action="ppaction://hlinksldjump"/>
          </p:cNvPr>
          <p:cNvSpPr/>
          <p:nvPr/>
        </p:nvSpPr>
        <p:spPr>
          <a:xfrm>
            <a:off x="1274760" y="5302080"/>
            <a:ext cx="457200" cy="38124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1240"/>
              <a:gd name="textAreaBottom" fmla="*/ 356760 h 381240"/>
            </a:gdLst>
            <a:ahLst/>
            <a:cxnLst/>
            <a:rect l="textAreaLeft" t="textAreaTop" r="textAreaRight" b="textAreaBottom"/>
            <a:pathLst>
              <a:path w="25900" h="21600">
                <a:moveTo>
                  <a:pt x="0" y="0"/>
                </a:moveTo>
                <a:lnTo>
                  <a:pt x="25900" y="0"/>
                </a:lnTo>
                <a:lnTo>
                  <a:pt x="25900" y="21600"/>
                </a:lnTo>
                <a:lnTo>
                  <a:pt x="0" y="21600"/>
                </a:lnTo>
                <a:close/>
              </a:path>
              <a:path fill="lightenLess" w="25900" h="21600">
                <a:moveTo>
                  <a:pt x="0" y="0"/>
                </a:moveTo>
                <a:lnTo>
                  <a:pt x="25900" y="0"/>
                </a:lnTo>
                <a:lnTo>
                  <a:pt x="24500" y="1400"/>
                </a:lnTo>
                <a:lnTo>
                  <a:pt x="1400" y="1400"/>
                </a:lnTo>
                <a:close/>
              </a:path>
              <a:path fill="darken" w="25900" h="21600">
                <a:moveTo>
                  <a:pt x="25900" y="0"/>
                </a:moveTo>
                <a:lnTo>
                  <a:pt x="25900" y="21600"/>
                </a:lnTo>
                <a:lnTo>
                  <a:pt x="24500" y="20200"/>
                </a:lnTo>
                <a:lnTo>
                  <a:pt x="24500" y="1400"/>
                </a:lnTo>
                <a:close/>
              </a:path>
              <a:path fill="darkenLess" w="25900" h="21600">
                <a:moveTo>
                  <a:pt x="259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0" y="20200"/>
                </a:lnTo>
                <a:close/>
              </a:path>
              <a:path fill="lighten" w="259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0" h="21600">
                <a:moveTo>
                  <a:pt x="5943" y="3794"/>
                </a:moveTo>
                <a:lnTo>
                  <a:pt x="19956" y="10800"/>
                </a:lnTo>
                <a:lnTo>
                  <a:pt x="5943" y="17806"/>
                </a:lnTo>
                <a:close/>
              </a:path>
            </a:pathLst>
          </a:cu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" name="Date Placeholder 16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F42213F-45FB-4D0E-9AEB-B1FD3BEC22AF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" name="Footer Placeholder 17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" name="AutoShape 10">
            <a:hlinkClick r:id="rId5" action="ppaction://hlinksldjump"/>
          </p:cNvPr>
          <p:cNvSpPr/>
          <p:nvPr/>
        </p:nvSpPr>
        <p:spPr>
          <a:xfrm>
            <a:off x="1274760" y="4057560"/>
            <a:ext cx="457200" cy="38124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1240"/>
              <a:gd name="textAreaBottom" fmla="*/ 356760 h 381240"/>
            </a:gdLst>
            <a:ahLst/>
            <a:cxnLst/>
            <a:rect l="textAreaLeft" t="textAreaTop" r="textAreaRight" b="textAreaBottom"/>
            <a:pathLst>
              <a:path w="25900" h="21600">
                <a:moveTo>
                  <a:pt x="0" y="0"/>
                </a:moveTo>
                <a:lnTo>
                  <a:pt x="25900" y="0"/>
                </a:lnTo>
                <a:lnTo>
                  <a:pt x="25900" y="21600"/>
                </a:lnTo>
                <a:lnTo>
                  <a:pt x="0" y="21600"/>
                </a:lnTo>
                <a:close/>
              </a:path>
              <a:path fill="lightenLess" w="25900" h="21600">
                <a:moveTo>
                  <a:pt x="0" y="0"/>
                </a:moveTo>
                <a:lnTo>
                  <a:pt x="25900" y="0"/>
                </a:lnTo>
                <a:lnTo>
                  <a:pt x="24500" y="1400"/>
                </a:lnTo>
                <a:lnTo>
                  <a:pt x="1400" y="1400"/>
                </a:lnTo>
                <a:close/>
              </a:path>
              <a:path fill="darken" w="25900" h="21600">
                <a:moveTo>
                  <a:pt x="25900" y="0"/>
                </a:moveTo>
                <a:lnTo>
                  <a:pt x="25900" y="21600"/>
                </a:lnTo>
                <a:lnTo>
                  <a:pt x="24500" y="20200"/>
                </a:lnTo>
                <a:lnTo>
                  <a:pt x="24500" y="1400"/>
                </a:lnTo>
                <a:close/>
              </a:path>
              <a:path fill="darkenLess" w="25900" h="21600">
                <a:moveTo>
                  <a:pt x="259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0" y="20200"/>
                </a:lnTo>
                <a:close/>
              </a:path>
              <a:path fill="lighten" w="259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0" h="21600">
                <a:moveTo>
                  <a:pt x="5943" y="3794"/>
                </a:moveTo>
                <a:lnTo>
                  <a:pt x="19956" y="10800"/>
                </a:lnTo>
                <a:lnTo>
                  <a:pt x="5943" y="17806"/>
                </a:lnTo>
                <a:close/>
              </a:path>
            </a:pathLst>
          </a:custGeom>
          <a:solidFill>
            <a:srgbClr val="0BC738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Text Box 5"/>
          <p:cNvSpPr/>
          <p:nvPr/>
        </p:nvSpPr>
        <p:spPr>
          <a:xfrm>
            <a:off x="2071440" y="3987720"/>
            <a:ext cx="6034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Harder Double Brackets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" name="Text Box 16"/>
          <p:cNvSpPr/>
          <p:nvPr/>
        </p:nvSpPr>
        <p:spPr>
          <a:xfrm>
            <a:off x="2153880" y="4608360"/>
            <a:ext cx="5105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Tidying up and Cubing (x+2)</a:t>
            </a:r>
            <a:r>
              <a:rPr lang="en-GB" sz="2800" b="1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" name="AutoShape 17">
            <a:hlinkClick r:id="rId6" action="ppaction://hlinksldjump"/>
          </p:cNvPr>
          <p:cNvSpPr/>
          <p:nvPr/>
        </p:nvSpPr>
        <p:spPr>
          <a:xfrm>
            <a:off x="1274760" y="468000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FFC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" name="Text Box 16"/>
          <p:cNvSpPr/>
          <p:nvPr/>
        </p:nvSpPr>
        <p:spPr>
          <a:xfrm>
            <a:off x="2055960" y="5773680"/>
            <a:ext cx="2918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 Questions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" name="AutoShape 17">
            <a:hlinkClick r:id="rId7" action="ppaction://hlinksldjump"/>
          </p:cNvPr>
          <p:cNvSpPr/>
          <p:nvPr/>
        </p:nvSpPr>
        <p:spPr>
          <a:xfrm>
            <a:off x="1278000" y="584532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C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 Box 84"/>
          <p:cNvSpPr/>
          <p:nvPr/>
        </p:nvSpPr>
        <p:spPr>
          <a:xfrm>
            <a:off x="2639520" y="2806560"/>
            <a:ext cx="3218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 + 3(4 - y)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Text Box 87"/>
          <p:cNvSpPr/>
          <p:nvPr/>
        </p:nvSpPr>
        <p:spPr>
          <a:xfrm>
            <a:off x="5816520" y="28065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 +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Arc 7"/>
          <p:cNvSpPr/>
          <p:nvPr/>
        </p:nvSpPr>
        <p:spPr>
          <a:xfrm rot="16200000">
            <a:off x="3400200" y="261936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Arc 8"/>
          <p:cNvSpPr/>
          <p:nvPr/>
        </p:nvSpPr>
        <p:spPr>
          <a:xfrm rot="16200000">
            <a:off x="3895920" y="2162160"/>
            <a:ext cx="799920" cy="1238400"/>
          </a:xfrm>
          <a:custGeom>
            <a:avLst/>
            <a:gdLst>
              <a:gd name="textAreaLeft" fmla="*/ 348840 w 799920"/>
              <a:gd name="textAreaRight" fmla="*/ 800280 w 799920"/>
              <a:gd name="textAreaTop" fmla="*/ 0 h 1238400"/>
              <a:gd name="textAreaBottom" fmla="*/ 1238760 h 1238400"/>
              <a:gd name="GluePoint1X" fmla="*/ 400051 w 800100"/>
              <a:gd name="GluePoint1Y" fmla="*/ 0 h 1238250"/>
              <a:gd name="GluePoint2X" fmla="*/ 400050 w 800100"/>
              <a:gd name="GluePoint2Y" fmla="*/ 619125 h 1238250"/>
              <a:gd name="GluePoint3X" fmla="*/ 348769 w 800100"/>
              <a:gd name="GluePoint3Y" fmla="*/ 1233142 h 1238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  <a:lnTo>
                  <a:pt x="400050" y="619125"/>
                </a:lnTo>
                <a:close/>
              </a:path>
              <a:path fill="none" w="800100" h="1238250">
                <a:moveTo>
                  <a:pt x="400051" y="0"/>
                </a:moveTo>
                <a:lnTo>
                  <a:pt x="400051" y="0"/>
                </a:lnTo>
                <a:arcTo wR="400050" hR="619125" stAng="-5399994" swAng="1108644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3" name="Text Box 87"/>
          <p:cNvSpPr/>
          <p:nvPr/>
        </p:nvSpPr>
        <p:spPr>
          <a:xfrm>
            <a:off x="6521040" y="2800440"/>
            <a:ext cx="870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TextBox 10"/>
          <p:cNvSpPr/>
          <p:nvPr/>
        </p:nvSpPr>
        <p:spPr>
          <a:xfrm>
            <a:off x="924840" y="1905120"/>
            <a:ext cx="230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Text Box 84"/>
          <p:cNvSpPr/>
          <p:nvPr/>
        </p:nvSpPr>
        <p:spPr>
          <a:xfrm>
            <a:off x="2734560" y="5054760"/>
            <a:ext cx="3185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9 - 3(8 - y)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Text Box 87"/>
          <p:cNvSpPr/>
          <p:nvPr/>
        </p:nvSpPr>
        <p:spPr>
          <a:xfrm>
            <a:off x="5890680" y="5054760"/>
            <a:ext cx="642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9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7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8" name="Arc 14"/>
          <p:cNvSpPr/>
          <p:nvPr/>
        </p:nvSpPr>
        <p:spPr>
          <a:xfrm rot="16200000">
            <a:off x="3962520" y="4381560"/>
            <a:ext cx="876240" cy="1295280"/>
          </a:xfrm>
          <a:custGeom>
            <a:avLst/>
            <a:gdLst>
              <a:gd name="textAreaLeft" fmla="*/ 384480 w 876240"/>
              <a:gd name="textAreaRight" fmla="*/ 876600 w 876240"/>
              <a:gd name="textAreaTop" fmla="*/ 0 h 1295280"/>
              <a:gd name="textAreaBottom" fmla="*/ 1295640 h 1295280"/>
              <a:gd name="GluePoint1X" fmla="*/ 438151 w 876300"/>
              <a:gd name="GluePoint1Y" fmla="*/ 0 h 1295400"/>
              <a:gd name="GluePoint2X" fmla="*/ 438150 w 876300"/>
              <a:gd name="GluePoint2Y" fmla="*/ 647700 h 1295400"/>
              <a:gd name="GluePoint3X" fmla="*/ 384464 w 876300"/>
              <a:gd name="GluePoint3Y" fmla="*/ 1290519 h 1295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  <a:lnTo>
                  <a:pt x="438150" y="647700"/>
                </a:lnTo>
                <a:close/>
              </a:path>
              <a:path fill="none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9" name="Text Box 87"/>
          <p:cNvSpPr/>
          <p:nvPr/>
        </p:nvSpPr>
        <p:spPr>
          <a:xfrm>
            <a:off x="6311880" y="5048280"/>
            <a:ext cx="1163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0" name="TextBox 16"/>
          <p:cNvSpPr/>
          <p:nvPr/>
        </p:nvSpPr>
        <p:spPr>
          <a:xfrm>
            <a:off x="963000" y="4152960"/>
            <a:ext cx="2239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E3DC3BF-2F3F-4F9D-B68A-AE797902B7A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3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 Box 87"/>
          <p:cNvSpPr/>
          <p:nvPr/>
        </p:nvSpPr>
        <p:spPr>
          <a:xfrm>
            <a:off x="7285320" y="2781360"/>
            <a:ext cx="1269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Text Box 87"/>
          <p:cNvSpPr/>
          <p:nvPr/>
        </p:nvSpPr>
        <p:spPr>
          <a:xfrm>
            <a:off x="5385600" y="3486240"/>
            <a:ext cx="2217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19 - 3y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Cloud 21"/>
          <p:cNvSpPr/>
          <p:nvPr/>
        </p:nvSpPr>
        <p:spPr>
          <a:xfrm>
            <a:off x="6705720" y="116208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Text Box 87"/>
          <p:cNvSpPr/>
          <p:nvPr/>
        </p:nvSpPr>
        <p:spPr>
          <a:xfrm>
            <a:off x="7436880" y="5048280"/>
            <a:ext cx="115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Cloud 23"/>
          <p:cNvSpPr/>
          <p:nvPr/>
        </p:nvSpPr>
        <p:spPr>
          <a:xfrm>
            <a:off x="6705720" y="352440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Text Box 87"/>
          <p:cNvSpPr/>
          <p:nvPr/>
        </p:nvSpPr>
        <p:spPr>
          <a:xfrm>
            <a:off x="5443560" y="5695920"/>
            <a:ext cx="2462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-15 + 3y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5" dur="indefinite" restart="never" nodeType="tmRoot">
          <p:childTnLst>
            <p:seq>
              <p:cTn id="236" dur="indefinite" nodeType="mainSeq">
                <p:childTnLst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1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6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51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6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61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2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3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9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9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4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0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1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 Box 84"/>
          <p:cNvSpPr/>
          <p:nvPr/>
        </p:nvSpPr>
        <p:spPr>
          <a:xfrm>
            <a:off x="914400" y="2806560"/>
            <a:ext cx="4628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4(m - 3) - (m + 2)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1" name="Text Box 87"/>
          <p:cNvSpPr/>
          <p:nvPr/>
        </p:nvSpPr>
        <p:spPr>
          <a:xfrm>
            <a:off x="5421600" y="2806560"/>
            <a:ext cx="193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4m - 12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Text Box 87"/>
          <p:cNvSpPr/>
          <p:nvPr/>
        </p:nvSpPr>
        <p:spPr>
          <a:xfrm>
            <a:off x="7174800" y="2800440"/>
            <a:ext cx="1914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m - 2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Box 10"/>
          <p:cNvSpPr/>
          <p:nvPr/>
        </p:nvSpPr>
        <p:spPr>
          <a:xfrm>
            <a:off x="924840" y="1905120"/>
            <a:ext cx="230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4" name="TextBox 16"/>
          <p:cNvSpPr/>
          <p:nvPr/>
        </p:nvSpPr>
        <p:spPr>
          <a:xfrm>
            <a:off x="963000" y="4152960"/>
            <a:ext cx="230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7C5E163-0D15-495F-AD80-A94E175DEAB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7" name="Text Box 87"/>
          <p:cNvSpPr/>
          <p:nvPr/>
        </p:nvSpPr>
        <p:spPr>
          <a:xfrm>
            <a:off x="5006160" y="3486240"/>
            <a:ext cx="249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3m - 14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8" name="Cloud 19"/>
          <p:cNvSpPr/>
          <p:nvPr/>
        </p:nvSpPr>
        <p:spPr>
          <a:xfrm>
            <a:off x="6705720" y="116208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Text Box 84"/>
          <p:cNvSpPr/>
          <p:nvPr/>
        </p:nvSpPr>
        <p:spPr>
          <a:xfrm>
            <a:off x="957240" y="4863960"/>
            <a:ext cx="459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7(y - 1) - 2(y + 4)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0" name="Text Box 87"/>
          <p:cNvSpPr/>
          <p:nvPr/>
        </p:nvSpPr>
        <p:spPr>
          <a:xfrm>
            <a:off x="5462640" y="4863960"/>
            <a:ext cx="1578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7y - 7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1" name="Text Box 87"/>
          <p:cNvSpPr/>
          <p:nvPr/>
        </p:nvSpPr>
        <p:spPr>
          <a:xfrm>
            <a:off x="6932520" y="4857840"/>
            <a:ext cx="2093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- 2y - 8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Text Box 87"/>
          <p:cNvSpPr/>
          <p:nvPr/>
        </p:nvSpPr>
        <p:spPr>
          <a:xfrm>
            <a:off x="5048280" y="5543640"/>
            <a:ext cx="236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5y - 15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Cloud 25"/>
          <p:cNvSpPr/>
          <p:nvPr/>
        </p:nvSpPr>
        <p:spPr>
          <a:xfrm>
            <a:off x="6705720" y="3486240"/>
            <a:ext cx="2438280" cy="1581120"/>
          </a:xfrm>
          <a:custGeom>
            <a:avLst/>
            <a:gdLst>
              <a:gd name="textAreaLeft" fmla="*/ 335880 w 2438280"/>
              <a:gd name="textAreaRight" fmla="*/ 1928880 w 2438280"/>
              <a:gd name="textAreaTop" fmla="*/ 238680 h 1581120"/>
              <a:gd name="textAreaBottom" fmla="*/ 1269000 h 1581120"/>
              <a:gd name="GluePoint1X" fmla="*/ 2436368 w 43200"/>
              <a:gd name="GluePoint1Y" fmla="*/ 790575 h 43200"/>
              <a:gd name="GluePoint2X" fmla="*/ 1219200 w 43200"/>
              <a:gd name="GluePoint2Y" fmla="*/ 1579466 h 43200"/>
              <a:gd name="GluePoint3X" fmla="*/ 7564 w 43200"/>
              <a:gd name="GluePoint3Y" fmla="*/ 790575 h 43200"/>
              <a:gd name="GluePoint4X" fmla="*/ 1219200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Title 1"/>
          <p:cNvSpPr/>
          <p:nvPr/>
        </p:nvSpPr>
        <p:spPr>
          <a:xfrm>
            <a:off x="1847880" y="609480"/>
            <a:ext cx="5486400" cy="68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Two Single Brackets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3" dur="indefinite" restart="never" nodeType="tmRoot">
          <p:childTnLst>
            <p:seq>
              <p:cTn id="314" dur="indefinite" nodeType="mainSeq">
                <p:childTnLst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19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24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35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0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5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56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F52929-FA36-4D16-B372-44774426A1B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13)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4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7EE17F4-74A7-4F25-8EC6-46FFC48243DB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0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9" name="Text Box 7"/>
          <p:cNvSpPr/>
          <p:nvPr/>
        </p:nvSpPr>
        <p:spPr>
          <a:xfrm>
            <a:off x="874800" y="1898640"/>
            <a:ext cx="8116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area of the shape given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0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1" name="Text Box 18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2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Rectangle 14"/>
          <p:cNvSpPr/>
          <p:nvPr/>
        </p:nvSpPr>
        <p:spPr>
          <a:xfrm>
            <a:off x="5657760" y="2928960"/>
            <a:ext cx="1238400" cy="609480"/>
          </a:xfrm>
          <a:prstGeom prst="rect">
            <a:avLst/>
          </a:prstGeom>
          <a:solidFill>
            <a:srgbClr val="FFC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4" name="TextBox 17"/>
          <p:cNvSpPr/>
          <p:nvPr/>
        </p:nvSpPr>
        <p:spPr>
          <a:xfrm>
            <a:off x="5735520" y="2452680"/>
            <a:ext cx="120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(w – 5)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TextBox 18"/>
          <p:cNvSpPr/>
          <p:nvPr/>
        </p:nvSpPr>
        <p:spPr>
          <a:xfrm>
            <a:off x="6917400" y="30243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6" name="Text Box 8"/>
          <p:cNvSpPr/>
          <p:nvPr/>
        </p:nvSpPr>
        <p:spPr>
          <a:xfrm>
            <a:off x="888840" y="3673440"/>
            <a:ext cx="46357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Is the following true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-2a( b – a) = -2ab +4a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Text Box 8"/>
          <p:cNvSpPr/>
          <p:nvPr/>
        </p:nvSpPr>
        <p:spPr>
          <a:xfrm>
            <a:off x="961920" y="5273640"/>
            <a:ext cx="8134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Write down the two numbers that multiply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to give 8 and subtract to give 2.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03A498-5446-48E9-8F3B-2E2E2224013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2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5" name="Rectangle 9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multiply out a pair of brackets using the multiplication table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keypoints of multiplying out paired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Text Box 11"/>
          <p:cNvSpPr/>
          <p:nvPr/>
        </p:nvSpPr>
        <p:spPr>
          <a:xfrm>
            <a:off x="5400" y="1125360"/>
            <a:ext cx="67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 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 Box 13"/>
          <p:cNvSpPr/>
          <p:nvPr/>
        </p:nvSpPr>
        <p:spPr>
          <a:xfrm>
            <a:off x="5070600" y="3941640"/>
            <a:ext cx="4073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multiply out paired brackets using the multiplication table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9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0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7" dur="indefinite" restart="never" nodeType="tmRoot">
          <p:childTnLst>
            <p:seq>
              <p:cTn id="358" dur="indefinite" nodeType="mainSeq">
                <p:childTnLst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3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68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3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Box 10"/>
          <p:cNvSpPr/>
          <p:nvPr/>
        </p:nvSpPr>
        <p:spPr>
          <a:xfrm>
            <a:off x="838080" y="2019240"/>
            <a:ext cx="822960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Below is a floor plan of the down stairs of a house.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A13E852-6AF9-4357-BB69-173CB2EC21B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Rectangle 29"/>
          <p:cNvSpPr/>
          <p:nvPr/>
        </p:nvSpPr>
        <p:spPr>
          <a:xfrm>
            <a:off x="1790640" y="3238560"/>
            <a:ext cx="1447920" cy="1466640"/>
          </a:xfrm>
          <a:prstGeom prst="rect">
            <a:avLst/>
          </a:pr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Rectangle 30"/>
          <p:cNvSpPr/>
          <p:nvPr/>
        </p:nvSpPr>
        <p:spPr>
          <a:xfrm>
            <a:off x="3238560" y="3238560"/>
            <a:ext cx="1781280" cy="1466640"/>
          </a:xfrm>
          <a:prstGeom prst="rect">
            <a:avLst/>
          </a:pr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Rectangle 31"/>
          <p:cNvSpPr/>
          <p:nvPr/>
        </p:nvSpPr>
        <p:spPr>
          <a:xfrm>
            <a:off x="1790640" y="4686480"/>
            <a:ext cx="1467000" cy="723600"/>
          </a:xfrm>
          <a:prstGeom prst="rect">
            <a:avLst/>
          </a:pr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Rectangle 32"/>
          <p:cNvSpPr/>
          <p:nvPr/>
        </p:nvSpPr>
        <p:spPr>
          <a:xfrm>
            <a:off x="3238560" y="4686480"/>
            <a:ext cx="1781280" cy="723600"/>
          </a:xfrm>
          <a:prstGeom prst="rect">
            <a:avLst/>
          </a:pr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TextBox 33"/>
          <p:cNvSpPr/>
          <p:nvPr/>
        </p:nvSpPr>
        <p:spPr>
          <a:xfrm>
            <a:off x="2326320" y="2495520"/>
            <a:ext cx="39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TextBox 34"/>
          <p:cNvSpPr/>
          <p:nvPr/>
        </p:nvSpPr>
        <p:spPr>
          <a:xfrm>
            <a:off x="3945600" y="258444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TextBox 40"/>
          <p:cNvSpPr/>
          <p:nvPr/>
        </p:nvSpPr>
        <p:spPr>
          <a:xfrm>
            <a:off x="1218960" y="3600360"/>
            <a:ext cx="39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Box 42"/>
          <p:cNvSpPr/>
          <p:nvPr/>
        </p:nvSpPr>
        <p:spPr>
          <a:xfrm>
            <a:off x="1158480" y="4743360"/>
            <a:ext cx="42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Text Box 84"/>
          <p:cNvSpPr/>
          <p:nvPr/>
        </p:nvSpPr>
        <p:spPr>
          <a:xfrm>
            <a:off x="6067800" y="5054760"/>
            <a:ext cx="62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 Box 84"/>
          <p:cNvSpPr/>
          <p:nvPr/>
        </p:nvSpPr>
        <p:spPr>
          <a:xfrm>
            <a:off x="6685920" y="5054760"/>
            <a:ext cx="115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+ 8y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 Box 84"/>
          <p:cNvSpPr/>
          <p:nvPr/>
        </p:nvSpPr>
        <p:spPr>
          <a:xfrm>
            <a:off x="7658280" y="5054760"/>
            <a:ext cx="126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346" name="Straight Arrow Connector 68"/>
          <p:cNvCxnSpPr/>
          <p:nvPr/>
        </p:nvCxnSpPr>
        <p:spPr>
          <a:xfrm flipH="1" flipV="1">
            <a:off x="3303360" y="3126600"/>
            <a:ext cx="1653120" cy="2520"/>
          </a:xfrm>
          <a:prstGeom prst="straightConnector1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47" name="Straight Arrow Connector 73"/>
          <p:cNvCxnSpPr/>
          <p:nvPr/>
        </p:nvCxnSpPr>
        <p:spPr>
          <a:xfrm flipH="1">
            <a:off x="1665000" y="3274920"/>
            <a:ext cx="2160" cy="1402560"/>
          </a:xfrm>
          <a:prstGeom prst="straightConnector1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48" name="Straight Arrow Connector 74"/>
          <p:cNvCxnSpPr/>
          <p:nvPr/>
        </p:nvCxnSpPr>
        <p:spPr>
          <a:xfrm flipH="1">
            <a:off x="1666080" y="4709880"/>
            <a:ext cx="5400" cy="717840"/>
          </a:xfrm>
          <a:prstGeom prst="straightConnector1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49" name="Straight Arrow Connector 76"/>
          <p:cNvCxnSpPr/>
          <p:nvPr/>
        </p:nvCxnSpPr>
        <p:spPr>
          <a:xfrm flipH="1" flipV="1">
            <a:off x="1784520" y="3120840"/>
            <a:ext cx="1435320" cy="8640"/>
          </a:xfrm>
          <a:prstGeom prst="straightConnector1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50" name="Rectangle 78"/>
          <p:cNvSpPr/>
          <p:nvPr/>
        </p:nvSpPr>
        <p:spPr>
          <a:xfrm>
            <a:off x="2067480" y="3583080"/>
            <a:ext cx="1080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Living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Room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1" name="Rectangle 79"/>
          <p:cNvSpPr/>
          <p:nvPr/>
        </p:nvSpPr>
        <p:spPr>
          <a:xfrm>
            <a:off x="3488760" y="4807080"/>
            <a:ext cx="125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Kitchen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2" name="Rectangle 80"/>
          <p:cNvSpPr/>
          <p:nvPr/>
        </p:nvSpPr>
        <p:spPr>
          <a:xfrm>
            <a:off x="1728720" y="4821120"/>
            <a:ext cx="155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Bathroom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3" name="Rectangle 81"/>
          <p:cNvSpPr/>
          <p:nvPr/>
        </p:nvSpPr>
        <p:spPr>
          <a:xfrm>
            <a:off x="3404880" y="3745080"/>
            <a:ext cx="142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Bedroom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Cloud 82"/>
          <p:cNvSpPr/>
          <p:nvPr/>
        </p:nvSpPr>
        <p:spPr>
          <a:xfrm>
            <a:off x="4262400" y="252360"/>
            <a:ext cx="4660920" cy="1733760"/>
          </a:xfrm>
          <a:custGeom>
            <a:avLst/>
            <a:gdLst>
              <a:gd name="textAreaLeft" fmla="*/ 642240 w 4660920"/>
              <a:gd name="textAreaRight" fmla="*/ 3687120 w 4660920"/>
              <a:gd name="textAreaTop" fmla="*/ 261720 h 1733760"/>
              <a:gd name="textAreaBottom" fmla="*/ 1391760 h 1733760"/>
              <a:gd name="GluePoint1X" fmla="*/ 4657016 w 43200"/>
              <a:gd name="GluePoint1Y" fmla="*/ 866775 h 43200"/>
              <a:gd name="GluePoint2X" fmla="*/ 2330450 w 43200"/>
              <a:gd name="GluePoint2Y" fmla="*/ 1731704 h 43200"/>
              <a:gd name="GluePoint3X" fmla="*/ 14457 w 43200"/>
              <a:gd name="GluePoint3Y" fmla="*/ 866775 h 43200"/>
              <a:gd name="GluePoint4X" fmla="*/ 2330450 w 43200"/>
              <a:gd name="GluePoint4Y" fmla="*/ 991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is the total area of the downstairs house?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5" name="Text Box 84"/>
          <p:cNvSpPr/>
          <p:nvPr/>
        </p:nvSpPr>
        <p:spPr>
          <a:xfrm>
            <a:off x="2176920" y="3602160"/>
            <a:ext cx="62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</a:t>
            </a:r>
            <a:r>
              <a:rPr lang="en-GB" sz="40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6" name="Text Box 84"/>
          <p:cNvSpPr/>
          <p:nvPr/>
        </p:nvSpPr>
        <p:spPr>
          <a:xfrm>
            <a:off x="3850200" y="3602160"/>
            <a:ext cx="754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Text Box 84"/>
          <p:cNvSpPr/>
          <p:nvPr/>
        </p:nvSpPr>
        <p:spPr>
          <a:xfrm>
            <a:off x="2111760" y="4687920"/>
            <a:ext cx="754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8" name="Text Box 84"/>
          <p:cNvSpPr/>
          <p:nvPr/>
        </p:nvSpPr>
        <p:spPr>
          <a:xfrm>
            <a:off x="3867840" y="4687920"/>
            <a:ext cx="718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Oval 88"/>
          <p:cNvSpPr/>
          <p:nvPr/>
        </p:nvSpPr>
        <p:spPr>
          <a:xfrm rot="19809000">
            <a:off x="1681200" y="3849480"/>
            <a:ext cx="3317760" cy="1296720"/>
          </a:xfrm>
          <a:prstGeom prst="ellipse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Cloud 33"/>
          <p:cNvSpPr/>
          <p:nvPr/>
        </p:nvSpPr>
        <p:spPr>
          <a:xfrm>
            <a:off x="5951520" y="365760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4" dur="indefinite" restart="never" nodeType="tmRoot">
          <p:childTnLst>
            <p:seq>
              <p:cTn id="375" dur="indefinite" nodeType="mainSeq">
                <p:childTnLst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1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85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6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387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500"/>
                            </p:stCondLst>
                            <p:childTnLst>
                              <p:par>
                                <p:cTn id="390" presetID="53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2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3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4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98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9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00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500"/>
                            </p:stCondLst>
                            <p:childTnLst>
                              <p:par>
                                <p:cTn id="403" presetID="53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5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6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7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411" dur="50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2" dur="50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13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500"/>
                            </p:stCondLst>
                            <p:childTnLst>
                              <p:par>
                                <p:cTn id="416" presetID="53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8" dur="5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9" dur="5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0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424" dur="500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5" dur="500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26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500"/>
                            </p:stCondLst>
                            <p:childTnLst>
                              <p:par>
                                <p:cTn id="429" presetID="53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1" dur="5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33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8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9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0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5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6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52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7" dur="8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8" dur="8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9" dur="8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4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5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6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roup 47"/>
          <p:cNvGrpSpPr/>
          <p:nvPr/>
        </p:nvGrpSpPr>
        <p:grpSpPr>
          <a:xfrm>
            <a:off x="3828960" y="4133880"/>
            <a:ext cx="1505160" cy="1428840"/>
            <a:chOff x="3828960" y="4133880"/>
            <a:chExt cx="1505160" cy="1428840"/>
          </a:xfrm>
        </p:grpSpPr>
        <p:grpSp>
          <p:nvGrpSpPr>
            <p:cNvPr id="362" name="Group 43"/>
            <p:cNvGrpSpPr/>
            <p:nvPr/>
          </p:nvGrpSpPr>
          <p:grpSpPr>
            <a:xfrm>
              <a:off x="3828960" y="4133880"/>
              <a:ext cx="1505160" cy="704880"/>
              <a:chOff x="3828960" y="4133880"/>
              <a:chExt cx="1505160" cy="704880"/>
            </a:xfrm>
          </p:grpSpPr>
          <p:sp>
            <p:nvSpPr>
              <p:cNvPr id="363" name="Rectangle 39"/>
              <p:cNvSpPr/>
              <p:nvPr/>
            </p:nvSpPr>
            <p:spPr>
              <a:xfrm>
                <a:off x="382896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4" name="Rectangle 41"/>
              <p:cNvSpPr/>
              <p:nvPr/>
            </p:nvSpPr>
            <p:spPr>
              <a:xfrm>
                <a:off x="4591080" y="413388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365" name="Group 44"/>
            <p:cNvGrpSpPr/>
            <p:nvPr/>
          </p:nvGrpSpPr>
          <p:grpSpPr>
            <a:xfrm>
              <a:off x="3828960" y="4857840"/>
              <a:ext cx="1505160" cy="704880"/>
              <a:chOff x="3828960" y="4857840"/>
              <a:chExt cx="1505160" cy="704880"/>
            </a:xfrm>
          </p:grpSpPr>
          <p:sp>
            <p:nvSpPr>
              <p:cNvPr id="366" name="Rectangle 45"/>
              <p:cNvSpPr/>
              <p:nvPr/>
            </p:nvSpPr>
            <p:spPr>
              <a:xfrm>
                <a:off x="382896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7" name="Rectangle 46"/>
              <p:cNvSpPr/>
              <p:nvPr/>
            </p:nvSpPr>
            <p:spPr>
              <a:xfrm>
                <a:off x="4591080" y="485784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68" name="TextBox 10"/>
          <p:cNvSpPr/>
          <p:nvPr/>
        </p:nvSpPr>
        <p:spPr>
          <a:xfrm>
            <a:off x="954000" y="1905120"/>
            <a:ext cx="6405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Multiplication table for brackets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07FCC3A-66A0-48EB-92D7-E18978C6F294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1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Text Box 84"/>
          <p:cNvSpPr/>
          <p:nvPr/>
        </p:nvSpPr>
        <p:spPr>
          <a:xfrm>
            <a:off x="3060720" y="2540160"/>
            <a:ext cx="3317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(y + 3)(y + 5)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3" name="Text Box 84"/>
          <p:cNvSpPr/>
          <p:nvPr/>
        </p:nvSpPr>
        <p:spPr>
          <a:xfrm>
            <a:off x="3232800" y="2540160"/>
            <a:ext cx="444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4" name="Text Box 84"/>
          <p:cNvSpPr/>
          <p:nvPr/>
        </p:nvSpPr>
        <p:spPr>
          <a:xfrm>
            <a:off x="3655800" y="25401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5" name="Text Box 84"/>
          <p:cNvSpPr/>
          <p:nvPr/>
        </p:nvSpPr>
        <p:spPr>
          <a:xfrm>
            <a:off x="4707360" y="2540160"/>
            <a:ext cx="444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6" name="Text Box 84"/>
          <p:cNvSpPr/>
          <p:nvPr/>
        </p:nvSpPr>
        <p:spPr>
          <a:xfrm>
            <a:off x="5137560" y="25401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7" name="Cloud 48"/>
          <p:cNvSpPr/>
          <p:nvPr/>
        </p:nvSpPr>
        <p:spPr>
          <a:xfrm>
            <a:off x="5753160" y="1096920"/>
            <a:ext cx="3390840" cy="2084400"/>
          </a:xfrm>
          <a:custGeom>
            <a:avLst/>
            <a:gdLst>
              <a:gd name="textAreaLeft" fmla="*/ 467280 w 3390840"/>
              <a:gd name="textAreaRight" fmla="*/ 2682360 w 3390840"/>
              <a:gd name="textAreaTop" fmla="*/ 314640 h 2084400"/>
              <a:gd name="textAreaBottom" fmla="*/ 1673280 h 2084400"/>
              <a:gd name="GluePoint1X" fmla="*/ 3388074 w 43200"/>
              <a:gd name="GluePoint1Y" fmla="*/ 1042194 h 43200"/>
              <a:gd name="GluePoint2X" fmla="*/ 1695450 w 43200"/>
              <a:gd name="GluePoint2Y" fmla="*/ 2082168 h 43200"/>
              <a:gd name="GluePoint3X" fmla="*/ 10518 w 43200"/>
              <a:gd name="GluePoint3Y" fmla="*/ 1042194 h 43200"/>
              <a:gd name="GluePoint4X" fmla="*/ 1695450 w 43200"/>
              <a:gd name="GluePoint4Y" fmla="*/ 11917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Double brackets are used in AREA calculations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Rectangle 50"/>
          <p:cNvSpPr/>
          <p:nvPr/>
        </p:nvSpPr>
        <p:spPr>
          <a:xfrm>
            <a:off x="4576320" y="4257720"/>
            <a:ext cx="752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+5y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9" name="Rectangle 51"/>
          <p:cNvSpPr/>
          <p:nvPr/>
        </p:nvSpPr>
        <p:spPr>
          <a:xfrm>
            <a:off x="4579200" y="4924440"/>
            <a:ext cx="72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+15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0" name="Rectangle 52"/>
          <p:cNvSpPr/>
          <p:nvPr/>
        </p:nvSpPr>
        <p:spPr>
          <a:xfrm>
            <a:off x="3836880" y="4924440"/>
            <a:ext cx="752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+3y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1" name="Rectangle 53"/>
          <p:cNvSpPr/>
          <p:nvPr/>
        </p:nvSpPr>
        <p:spPr>
          <a:xfrm>
            <a:off x="3974040" y="4200480"/>
            <a:ext cx="49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2" name="Text Box 84"/>
          <p:cNvSpPr/>
          <p:nvPr/>
        </p:nvSpPr>
        <p:spPr>
          <a:xfrm>
            <a:off x="6067800" y="5054760"/>
            <a:ext cx="62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3" name="Oval 25"/>
          <p:cNvSpPr/>
          <p:nvPr/>
        </p:nvSpPr>
        <p:spPr>
          <a:xfrm rot="19041600">
            <a:off x="3333600" y="4457880"/>
            <a:ext cx="2476800" cy="78084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Text Box 84"/>
          <p:cNvSpPr/>
          <p:nvPr/>
        </p:nvSpPr>
        <p:spPr>
          <a:xfrm>
            <a:off x="6685920" y="5054760"/>
            <a:ext cx="115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+ 8y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5" name="Text Box 84"/>
          <p:cNvSpPr/>
          <p:nvPr/>
        </p:nvSpPr>
        <p:spPr>
          <a:xfrm>
            <a:off x="7658280" y="5054760"/>
            <a:ext cx="126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6" name="TextBox 10"/>
          <p:cNvSpPr/>
          <p:nvPr/>
        </p:nvSpPr>
        <p:spPr>
          <a:xfrm>
            <a:off x="909360" y="251928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7" name="Cloud 28"/>
          <p:cNvSpPr/>
          <p:nvPr/>
        </p:nvSpPr>
        <p:spPr>
          <a:xfrm>
            <a:off x="5816520" y="392760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7" dur="indefinite" restart="never" nodeType="tmRoot">
          <p:childTnLst>
            <p:seq>
              <p:cTn id="468" dur="indefinite" nodeType="mainSeq">
                <p:childTnLst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-7.40741E-007 L -1.38889E-006 0.21667 E">
                                      <p:cBhvr>
                                        <p:cTn id="472" dur="2000" fill="hold"/>
                                        <p:tgtEl>
                                          <p:spTgt spid="3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-7.40741E-007 L -0.07291 0.34445 E">
                                      <p:cBhvr>
                                        <p:cTn id="476" dur="2000" fill="hold"/>
                                        <p:tgtEl>
                                          <p:spTgt spid="37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7.40741E-007 L -0.07708 0.125 E">
                                      <p:cBhvr>
                                        <p:cTn id="480" dur="2000" fill="hold"/>
                                        <p:tgtEl>
                                          <p:spTgt spid="37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>
                      <p:stCondLst>
                        <p:cond delay="indefinite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-7.40741E-007 L -0.0625 0.13611 E">
                                      <p:cBhvr>
                                        <p:cTn id="484" dur="2000" fill="hold"/>
                                        <p:tgtEl>
                                          <p:spTgt spid="37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9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0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5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6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7" dur="8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2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3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4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9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0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1" dur="8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6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7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8" dur="8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3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4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5" dur="8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0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1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2" dur="8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37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2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3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4" dur="8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9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0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1" dur="8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roup 47"/>
          <p:cNvGrpSpPr/>
          <p:nvPr/>
        </p:nvGrpSpPr>
        <p:grpSpPr>
          <a:xfrm>
            <a:off x="3828960" y="4133880"/>
            <a:ext cx="1790640" cy="1695600"/>
            <a:chOff x="3828960" y="4133880"/>
            <a:chExt cx="1790640" cy="1695600"/>
          </a:xfrm>
        </p:grpSpPr>
        <p:grpSp>
          <p:nvGrpSpPr>
            <p:cNvPr id="389" name="Group 43"/>
            <p:cNvGrpSpPr/>
            <p:nvPr/>
          </p:nvGrpSpPr>
          <p:grpSpPr>
            <a:xfrm>
              <a:off x="3828960" y="4133880"/>
              <a:ext cx="1790640" cy="836640"/>
              <a:chOff x="3828960" y="4133880"/>
              <a:chExt cx="1790640" cy="836640"/>
            </a:xfrm>
          </p:grpSpPr>
          <p:sp>
            <p:nvSpPr>
              <p:cNvPr id="390" name="Rectangle 39"/>
              <p:cNvSpPr/>
              <p:nvPr/>
            </p:nvSpPr>
            <p:spPr>
              <a:xfrm>
                <a:off x="3828960" y="4133880"/>
                <a:ext cx="884160" cy="836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91" name="Rectangle 41"/>
              <p:cNvSpPr/>
              <p:nvPr/>
            </p:nvSpPr>
            <p:spPr>
              <a:xfrm>
                <a:off x="4735440" y="4133880"/>
                <a:ext cx="884160" cy="836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392" name="Group 44"/>
            <p:cNvGrpSpPr/>
            <p:nvPr/>
          </p:nvGrpSpPr>
          <p:grpSpPr>
            <a:xfrm>
              <a:off x="3828960" y="4992840"/>
              <a:ext cx="1790640" cy="836640"/>
              <a:chOff x="3828960" y="4992840"/>
              <a:chExt cx="1790640" cy="836640"/>
            </a:xfrm>
          </p:grpSpPr>
          <p:sp>
            <p:nvSpPr>
              <p:cNvPr id="393" name="Rectangle 45"/>
              <p:cNvSpPr/>
              <p:nvPr/>
            </p:nvSpPr>
            <p:spPr>
              <a:xfrm>
                <a:off x="3828960" y="4992840"/>
                <a:ext cx="884160" cy="836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94" name="Rectangle 46"/>
              <p:cNvSpPr/>
              <p:nvPr/>
            </p:nvSpPr>
            <p:spPr>
              <a:xfrm>
                <a:off x="4735440" y="4992840"/>
                <a:ext cx="884160" cy="836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95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6BE045B-1011-4623-BF98-29ED72AB7B41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Text Box 84"/>
          <p:cNvSpPr/>
          <p:nvPr/>
        </p:nvSpPr>
        <p:spPr>
          <a:xfrm>
            <a:off x="2738880" y="2540160"/>
            <a:ext cx="3584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(2x - 1)(x + 3)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Text Box 84"/>
          <p:cNvSpPr/>
          <p:nvPr/>
        </p:nvSpPr>
        <p:spPr>
          <a:xfrm>
            <a:off x="2927520" y="2540160"/>
            <a:ext cx="79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Text Box 84"/>
          <p:cNvSpPr/>
          <p:nvPr/>
        </p:nvSpPr>
        <p:spPr>
          <a:xfrm>
            <a:off x="3689640" y="2540160"/>
            <a:ext cx="772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Text Box 84"/>
          <p:cNvSpPr/>
          <p:nvPr/>
        </p:nvSpPr>
        <p:spPr>
          <a:xfrm>
            <a:off x="4642200" y="254016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Text Box 84"/>
          <p:cNvSpPr/>
          <p:nvPr/>
        </p:nvSpPr>
        <p:spPr>
          <a:xfrm>
            <a:off x="5099760" y="25401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Cloud 48"/>
          <p:cNvSpPr/>
          <p:nvPr/>
        </p:nvSpPr>
        <p:spPr>
          <a:xfrm>
            <a:off x="5753160" y="1066680"/>
            <a:ext cx="3390840" cy="1733760"/>
          </a:xfrm>
          <a:custGeom>
            <a:avLst/>
            <a:gdLst>
              <a:gd name="textAreaLeft" fmla="*/ 467280 w 3390840"/>
              <a:gd name="textAreaRight" fmla="*/ 2682360 w 3390840"/>
              <a:gd name="textAreaTop" fmla="*/ 261720 h 1733760"/>
              <a:gd name="textAreaBottom" fmla="*/ 1391760 h 1733760"/>
              <a:gd name="GluePoint1X" fmla="*/ 3388074 w 43200"/>
              <a:gd name="GluePoint1Y" fmla="*/ 866775 h 43200"/>
              <a:gd name="GluePoint2X" fmla="*/ 1695450 w 43200"/>
              <a:gd name="GluePoint2Y" fmla="*/ 1731704 h 43200"/>
              <a:gd name="GluePoint3X" fmla="*/ 10518 w 43200"/>
              <a:gd name="GluePoint3Y" fmla="*/ 866775 h 43200"/>
              <a:gd name="GluePoint4X" fmla="*/ 1695450 w 43200"/>
              <a:gd name="GluePoint4Y" fmla="*/ 991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Be careful with the negative signs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Rectangle 50"/>
          <p:cNvSpPr/>
          <p:nvPr/>
        </p:nvSpPr>
        <p:spPr>
          <a:xfrm>
            <a:off x="4747680" y="4257720"/>
            <a:ext cx="777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+6x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Rectangle 51"/>
          <p:cNvSpPr/>
          <p:nvPr/>
        </p:nvSpPr>
        <p:spPr>
          <a:xfrm>
            <a:off x="4821480" y="5114880"/>
            <a:ext cx="545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7" name="Rectangle 52"/>
          <p:cNvSpPr/>
          <p:nvPr/>
        </p:nvSpPr>
        <p:spPr>
          <a:xfrm>
            <a:off x="3963960" y="5133960"/>
            <a:ext cx="538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8" name="Rectangle 53"/>
          <p:cNvSpPr/>
          <p:nvPr/>
        </p:nvSpPr>
        <p:spPr>
          <a:xfrm>
            <a:off x="3899160" y="4276800"/>
            <a:ext cx="732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9" name="Text Box 84"/>
          <p:cNvSpPr/>
          <p:nvPr/>
        </p:nvSpPr>
        <p:spPr>
          <a:xfrm>
            <a:off x="5916600" y="5054760"/>
            <a:ext cx="96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0" name="Oval 24"/>
          <p:cNvSpPr/>
          <p:nvPr/>
        </p:nvSpPr>
        <p:spPr>
          <a:xfrm rot="19041600">
            <a:off x="3504960" y="4533480"/>
            <a:ext cx="2476440" cy="78120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1" name="Text Box 84"/>
          <p:cNvSpPr/>
          <p:nvPr/>
        </p:nvSpPr>
        <p:spPr>
          <a:xfrm>
            <a:off x="6869160" y="5054760"/>
            <a:ext cx="1185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+ 5x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2" name="Text Box 84"/>
          <p:cNvSpPr/>
          <p:nvPr/>
        </p:nvSpPr>
        <p:spPr>
          <a:xfrm>
            <a:off x="7876800" y="505476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Cloud 27"/>
          <p:cNvSpPr/>
          <p:nvPr/>
        </p:nvSpPr>
        <p:spPr>
          <a:xfrm>
            <a:off x="6340320" y="391320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2" dur="indefinite" restart="never" nodeType="tmRoot">
          <p:childTnLst>
            <p:seq>
              <p:cTn id="553" dur="indefinite" nodeType="mainSeq">
                <p:childTnLst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7.40741E-007 L -0.00208 0.23611 E">
                                      <p:cBhvr>
                                        <p:cTn id="557" dur="2000" fill="hold"/>
                                        <p:tgtEl>
                                          <p:spTgt spid="40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7 2.22222E-006 L -0.07917 0.37222 E">
                                      <p:cBhvr>
                                        <p:cTn id="561" dur="2000" fill="hold"/>
                                        <p:tgtEl>
                                          <p:spTgt spid="40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2" fill="hold">
                      <p:stCondLst>
                        <p:cond delay="indefinite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-7.40741E-007 L -0.06042 0.13611 E">
                                      <p:cBhvr>
                                        <p:cTn id="565" dur="2000" fill="hold"/>
                                        <p:tgtEl>
                                          <p:spTgt spid="40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6 -7.40741E-007 L -0.03959 0.14167 E">
                                      <p:cBhvr>
                                        <p:cTn id="569" dur="2000" fill="hold"/>
                                        <p:tgtEl>
                                          <p:spTgt spid="40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4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0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1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7" dur="8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8" dur="8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9" dur="8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4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5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6" dur="8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1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2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3" dur="8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4" fill="hold">
                      <p:stCondLst>
                        <p:cond delay="indefinite"/>
                      </p:stCondLst>
                      <p:childTnLst>
                        <p:par>
                          <p:cTn id="605" fill="hold">
                            <p:stCondLst>
                              <p:cond delay="0"/>
                            </p:stCondLst>
                            <p:childTnLst>
                              <p:par>
                                <p:cTn id="6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8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9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>
                      <p:stCondLst>
                        <p:cond delay="indefinite"/>
                      </p:stCondLst>
                      <p:childTnLst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5" dur="8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6" dur="8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7" dur="8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22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7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8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9" dur="8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0" fill="hold">
                      <p:stCondLst>
                        <p:cond delay="indefinite"/>
                      </p:stCondLst>
                      <p:childTnLst>
                        <p:par>
                          <p:cTn id="631" fill="hold">
                            <p:stCondLst>
                              <p:cond delay="0"/>
                            </p:stCondLst>
                            <p:childTnLst>
                              <p:par>
                                <p:cTn id="6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4" dur="8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5" dur="8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6" dur="8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 Box 84"/>
          <p:cNvSpPr/>
          <p:nvPr/>
        </p:nvSpPr>
        <p:spPr>
          <a:xfrm>
            <a:off x="5251680" y="1868400"/>
            <a:ext cx="3636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(x + 1)(x + 1)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5" name="TextBox 10"/>
          <p:cNvSpPr/>
          <p:nvPr/>
        </p:nvSpPr>
        <p:spPr>
          <a:xfrm>
            <a:off x="942840" y="1905120"/>
            <a:ext cx="5667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3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</a:t>
            </a:r>
            <a:r>
              <a:rPr lang="en-GB" sz="36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out the brackets and Simplify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0EFADC-987F-45CB-ACD6-D7E03684657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8" name="Title 1"/>
          <p:cNvSpPr/>
          <p:nvPr/>
        </p:nvSpPr>
        <p:spPr>
          <a:xfrm>
            <a:off x="1847880" y="552600"/>
            <a:ext cx="548640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Squaring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19" name="Group 47"/>
          <p:cNvGrpSpPr/>
          <p:nvPr/>
        </p:nvGrpSpPr>
        <p:grpSpPr>
          <a:xfrm>
            <a:off x="3475080" y="4473720"/>
            <a:ext cx="1504800" cy="1428480"/>
            <a:chOff x="3475080" y="4473720"/>
            <a:chExt cx="1504800" cy="1428480"/>
          </a:xfrm>
        </p:grpSpPr>
        <p:grpSp>
          <p:nvGrpSpPr>
            <p:cNvPr id="420" name="Group 43"/>
            <p:cNvGrpSpPr/>
            <p:nvPr/>
          </p:nvGrpSpPr>
          <p:grpSpPr>
            <a:xfrm>
              <a:off x="3475080" y="4473720"/>
              <a:ext cx="1504800" cy="704880"/>
              <a:chOff x="3475080" y="4473720"/>
              <a:chExt cx="1504800" cy="704880"/>
            </a:xfrm>
          </p:grpSpPr>
          <p:sp>
            <p:nvSpPr>
              <p:cNvPr id="421" name="Rectangle 30"/>
              <p:cNvSpPr/>
              <p:nvPr/>
            </p:nvSpPr>
            <p:spPr>
              <a:xfrm>
                <a:off x="3475080" y="4473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2" name="Rectangle 31"/>
              <p:cNvSpPr/>
              <p:nvPr/>
            </p:nvSpPr>
            <p:spPr>
              <a:xfrm>
                <a:off x="4236840" y="4473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423" name="Group 44"/>
            <p:cNvGrpSpPr/>
            <p:nvPr/>
          </p:nvGrpSpPr>
          <p:grpSpPr>
            <a:xfrm>
              <a:off x="3475080" y="5197320"/>
              <a:ext cx="1504800" cy="704880"/>
              <a:chOff x="3475080" y="5197320"/>
              <a:chExt cx="1504800" cy="704880"/>
            </a:xfrm>
          </p:grpSpPr>
          <p:sp>
            <p:nvSpPr>
              <p:cNvPr id="424" name="Rectangle 28"/>
              <p:cNvSpPr/>
              <p:nvPr/>
            </p:nvSpPr>
            <p:spPr>
              <a:xfrm>
                <a:off x="3475080" y="51973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25" name="Rectangle 29"/>
              <p:cNvSpPr/>
              <p:nvPr/>
            </p:nvSpPr>
            <p:spPr>
              <a:xfrm>
                <a:off x="4236840" y="51973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26" name="Text Box 84"/>
          <p:cNvSpPr/>
          <p:nvPr/>
        </p:nvSpPr>
        <p:spPr>
          <a:xfrm>
            <a:off x="2705400" y="2879640"/>
            <a:ext cx="3226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(x + 1)(x + 1)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Text Box 84"/>
          <p:cNvSpPr/>
          <p:nvPr/>
        </p:nvSpPr>
        <p:spPr>
          <a:xfrm>
            <a:off x="2875320" y="287964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Text Box 84"/>
          <p:cNvSpPr/>
          <p:nvPr/>
        </p:nvSpPr>
        <p:spPr>
          <a:xfrm>
            <a:off x="3330720" y="2879640"/>
            <a:ext cx="80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9" name="Text Box 84"/>
          <p:cNvSpPr/>
          <p:nvPr/>
        </p:nvSpPr>
        <p:spPr>
          <a:xfrm>
            <a:off x="4316040" y="287964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0" name="Text Box 84"/>
          <p:cNvSpPr/>
          <p:nvPr/>
        </p:nvSpPr>
        <p:spPr>
          <a:xfrm>
            <a:off x="4782240" y="2879640"/>
            <a:ext cx="80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1" name="Rectangle 37"/>
          <p:cNvSpPr/>
          <p:nvPr/>
        </p:nvSpPr>
        <p:spPr>
          <a:xfrm>
            <a:off x="4224240" y="4597560"/>
            <a:ext cx="667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 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2" name="Rectangle 38"/>
          <p:cNvSpPr/>
          <p:nvPr/>
        </p:nvSpPr>
        <p:spPr>
          <a:xfrm>
            <a:off x="4224240" y="5264280"/>
            <a:ext cx="61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3" name="Rectangle 39"/>
          <p:cNvSpPr/>
          <p:nvPr/>
        </p:nvSpPr>
        <p:spPr>
          <a:xfrm>
            <a:off x="3481200" y="5264280"/>
            <a:ext cx="667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 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4" name="Rectangle 40"/>
          <p:cNvSpPr/>
          <p:nvPr/>
        </p:nvSpPr>
        <p:spPr>
          <a:xfrm>
            <a:off x="3620160" y="4540320"/>
            <a:ext cx="515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5" name="Text Box 84"/>
          <p:cNvSpPr/>
          <p:nvPr/>
        </p:nvSpPr>
        <p:spPr>
          <a:xfrm>
            <a:off x="5713560" y="539424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6" name="Text Box 84"/>
          <p:cNvSpPr/>
          <p:nvPr/>
        </p:nvSpPr>
        <p:spPr>
          <a:xfrm>
            <a:off x="6332400" y="5394240"/>
            <a:ext cx="1185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7" name="Text Box 84"/>
          <p:cNvSpPr/>
          <p:nvPr/>
        </p:nvSpPr>
        <p:spPr>
          <a:xfrm>
            <a:off x="7302960" y="5394240"/>
            <a:ext cx="956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8" name="Oval 26"/>
          <p:cNvSpPr/>
          <p:nvPr/>
        </p:nvSpPr>
        <p:spPr>
          <a:xfrm rot="19041600">
            <a:off x="3176640" y="4735080"/>
            <a:ext cx="2028600" cy="83988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Cloud 27"/>
          <p:cNvSpPr/>
          <p:nvPr/>
        </p:nvSpPr>
        <p:spPr>
          <a:xfrm>
            <a:off x="5516640" y="425772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7" dur="indefinite" restart="never" nodeType="tmRoot">
          <p:childTnLst>
            <p:seq>
              <p:cTn id="638" dur="indefinite" nodeType="mainSeq">
                <p:childTnLst>
                  <p:par>
                    <p:cTn id="639" fill="hold">
                      <p:stCondLst>
                        <p:cond delay="indefinite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3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4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5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0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1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2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5" dur="8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6" dur="8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7" dur="8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0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61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2" dur="8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5" dur="8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66" dur="8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7" dur="8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0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1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2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>
                      <p:stCondLst>
                        <p:cond delay="indefinite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1.38889E-006 -7.40741E-007 L -1.38889E-006 0.21667 E">
                                      <p:cBhvr>
                                        <p:cTn id="676" dur="2000" fill="hold"/>
                                        <p:tgtEl>
                                          <p:spTgt spid="42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88889E-006 -7.40741E-007 L -0.07291 0.34445 E">
                                      <p:cBhvr>
                                        <p:cTn id="680" dur="2000" fill="hold"/>
                                        <p:tgtEl>
                                          <p:spTgt spid="42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4.72222E-006 -7.40741E-007 L -0.07708 0.125 E">
                                      <p:cBhvr>
                                        <p:cTn id="684" dur="2000" fill="hold"/>
                                        <p:tgtEl>
                                          <p:spTgt spid="42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5" fill="hold">
                      <p:stCondLst>
                        <p:cond delay="indefinite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88889E-006 2.22222E-006 L -0.06145 0.12708 E">
                                      <p:cBhvr>
                                        <p:cTn id="688" dur="2000" fill="hold"/>
                                        <p:tgtEl>
                                          <p:spTgt spid="43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9" fill="hold">
                      <p:stCondLst>
                        <p:cond delay="indefinite"/>
                      </p:stCondLst>
                      <p:childTnLst>
                        <p:par>
                          <p:cTn id="690" fill="hold">
                            <p:stCondLst>
                              <p:cond delay="0"/>
                            </p:stCondLst>
                            <p:childTnLst>
                              <p:par>
                                <p:cTn id="6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3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4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5" dur="8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0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1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2" dur="8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3" fill="hold">
                      <p:stCondLst>
                        <p:cond delay="indefinite"/>
                      </p:stCondLst>
                      <p:childTnLst>
                        <p:par>
                          <p:cTn id="704" fill="hold">
                            <p:stCondLst>
                              <p:cond delay="0"/>
                            </p:stCondLst>
                            <p:childTnLst>
                              <p:par>
                                <p:cTn id="7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7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8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9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4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5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6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7" fill="hold">
                      <p:stCondLst>
                        <p:cond delay="indefinite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1" dur="8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2" dur="8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3" dur="8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4" fill="hold">
                      <p:stCondLst>
                        <p:cond delay="indefinite"/>
                      </p:stCondLst>
                      <p:childTnLst>
                        <p:par>
                          <p:cTn id="725" fill="hold">
                            <p:stCondLst>
                              <p:cond delay="0"/>
                            </p:stCondLst>
                            <p:childTnLst>
                              <p:par>
                                <p:cTn id="7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8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9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0" dur="8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35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0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1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2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7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8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9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TextBox 10"/>
          <p:cNvSpPr/>
          <p:nvPr/>
        </p:nvSpPr>
        <p:spPr>
          <a:xfrm>
            <a:off x="954360" y="1905120"/>
            <a:ext cx="8249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4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area of the square.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806A4F-DF73-4C2F-99AE-E5DA45C13CB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3" name="Title 1"/>
          <p:cNvSpPr/>
          <p:nvPr/>
        </p:nvSpPr>
        <p:spPr>
          <a:xfrm>
            <a:off x="1847880" y="552600"/>
            <a:ext cx="548640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Harder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44" name="Group 47"/>
          <p:cNvGrpSpPr/>
          <p:nvPr/>
        </p:nvGrpSpPr>
        <p:grpSpPr>
          <a:xfrm>
            <a:off x="3475080" y="4473720"/>
            <a:ext cx="1504800" cy="1428480"/>
            <a:chOff x="3475080" y="4473720"/>
            <a:chExt cx="1504800" cy="1428480"/>
          </a:xfrm>
        </p:grpSpPr>
        <p:grpSp>
          <p:nvGrpSpPr>
            <p:cNvPr id="445" name="Group 43"/>
            <p:cNvGrpSpPr/>
            <p:nvPr/>
          </p:nvGrpSpPr>
          <p:grpSpPr>
            <a:xfrm>
              <a:off x="3475080" y="4473720"/>
              <a:ext cx="1504800" cy="704880"/>
              <a:chOff x="3475080" y="4473720"/>
              <a:chExt cx="1504800" cy="704880"/>
            </a:xfrm>
          </p:grpSpPr>
          <p:sp>
            <p:nvSpPr>
              <p:cNvPr id="446" name="Rectangle 31"/>
              <p:cNvSpPr/>
              <p:nvPr/>
            </p:nvSpPr>
            <p:spPr>
              <a:xfrm>
                <a:off x="3475080" y="4473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7" name="Rectangle 32"/>
              <p:cNvSpPr/>
              <p:nvPr/>
            </p:nvSpPr>
            <p:spPr>
              <a:xfrm>
                <a:off x="4236840" y="4473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448" name="Group 44"/>
            <p:cNvGrpSpPr/>
            <p:nvPr/>
          </p:nvGrpSpPr>
          <p:grpSpPr>
            <a:xfrm>
              <a:off x="3475080" y="5197320"/>
              <a:ext cx="1504800" cy="704880"/>
              <a:chOff x="3475080" y="5197320"/>
              <a:chExt cx="1504800" cy="704880"/>
            </a:xfrm>
          </p:grpSpPr>
          <p:sp>
            <p:nvSpPr>
              <p:cNvPr id="449" name="Rectangle 29"/>
              <p:cNvSpPr/>
              <p:nvPr/>
            </p:nvSpPr>
            <p:spPr>
              <a:xfrm>
                <a:off x="3475080" y="51973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50" name="Rectangle 30"/>
              <p:cNvSpPr/>
              <p:nvPr/>
            </p:nvSpPr>
            <p:spPr>
              <a:xfrm>
                <a:off x="4236840" y="51973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51" name="Text Box 84"/>
          <p:cNvSpPr/>
          <p:nvPr/>
        </p:nvSpPr>
        <p:spPr>
          <a:xfrm>
            <a:off x="2788560" y="2879640"/>
            <a:ext cx="4471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(2x - 3y)(2x - 3y)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2" name="Text Box 84"/>
          <p:cNvSpPr/>
          <p:nvPr/>
        </p:nvSpPr>
        <p:spPr>
          <a:xfrm>
            <a:off x="2876760" y="2879640"/>
            <a:ext cx="79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Text Box 84"/>
          <p:cNvSpPr/>
          <p:nvPr/>
        </p:nvSpPr>
        <p:spPr>
          <a:xfrm>
            <a:off x="3631320" y="2879640"/>
            <a:ext cx="1117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Text Box 84"/>
          <p:cNvSpPr/>
          <p:nvPr/>
        </p:nvSpPr>
        <p:spPr>
          <a:xfrm>
            <a:off x="4924440" y="2879640"/>
            <a:ext cx="79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Text Box 84"/>
          <p:cNvSpPr/>
          <p:nvPr/>
        </p:nvSpPr>
        <p:spPr>
          <a:xfrm>
            <a:off x="5701320" y="2879640"/>
            <a:ext cx="1117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6" name="Rectangle 38"/>
          <p:cNvSpPr/>
          <p:nvPr/>
        </p:nvSpPr>
        <p:spPr>
          <a:xfrm>
            <a:off x="4182120" y="4597560"/>
            <a:ext cx="83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-6xy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7" name="Rectangle 39"/>
          <p:cNvSpPr/>
          <p:nvPr/>
        </p:nvSpPr>
        <p:spPr>
          <a:xfrm>
            <a:off x="4228920" y="5264280"/>
            <a:ext cx="77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+9y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Rectangle 40"/>
          <p:cNvSpPr/>
          <p:nvPr/>
        </p:nvSpPr>
        <p:spPr>
          <a:xfrm>
            <a:off x="3439080" y="5308560"/>
            <a:ext cx="83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-6xy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Rectangle 41"/>
          <p:cNvSpPr/>
          <p:nvPr/>
        </p:nvSpPr>
        <p:spPr>
          <a:xfrm>
            <a:off x="3550680" y="4600440"/>
            <a:ext cx="65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4x</a:t>
            </a:r>
            <a:r>
              <a:rPr lang="en-GB" sz="24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 Box 84"/>
          <p:cNvSpPr/>
          <p:nvPr/>
        </p:nvSpPr>
        <p:spPr>
          <a:xfrm>
            <a:off x="5385600" y="5394240"/>
            <a:ext cx="96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 Box 84"/>
          <p:cNvSpPr/>
          <p:nvPr/>
        </p:nvSpPr>
        <p:spPr>
          <a:xfrm>
            <a:off x="6304320" y="5394240"/>
            <a:ext cx="1645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- 12xy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Text Box 84"/>
          <p:cNvSpPr/>
          <p:nvPr/>
        </p:nvSpPr>
        <p:spPr>
          <a:xfrm>
            <a:off x="7704720" y="5394240"/>
            <a:ext cx="1481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+ 9y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Rectangle 26"/>
          <p:cNvSpPr/>
          <p:nvPr/>
        </p:nvSpPr>
        <p:spPr>
          <a:xfrm>
            <a:off x="7480440" y="2693880"/>
            <a:ext cx="1063440" cy="1035000"/>
          </a:xfrm>
          <a:prstGeom prst="rect">
            <a:avLst/>
          </a:prstGeom>
          <a:solidFill>
            <a:srgbClr val="66CC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TextBox 27"/>
          <p:cNvSpPr/>
          <p:nvPr/>
        </p:nvSpPr>
        <p:spPr>
          <a:xfrm>
            <a:off x="7278480" y="3794040"/>
            <a:ext cx="1416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(2x-3y)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Oval 27"/>
          <p:cNvSpPr/>
          <p:nvPr/>
        </p:nvSpPr>
        <p:spPr>
          <a:xfrm rot="19041600">
            <a:off x="3176640" y="4735080"/>
            <a:ext cx="2028600" cy="83988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Cloud 28"/>
          <p:cNvSpPr/>
          <p:nvPr/>
        </p:nvSpPr>
        <p:spPr>
          <a:xfrm>
            <a:off x="5516640" y="440676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0" dur="indefinite" restart="never" nodeType="tmRoot">
          <p:childTnLst>
            <p:seq>
              <p:cTn id="751" dur="indefinite" nodeType="mainSeq">
                <p:childTnLst>
                  <p:par>
                    <p:cTn id="752" fill="hold">
                      <p:stCondLst>
                        <p:cond delay="indefinite"/>
                      </p:stCondLst>
                      <p:childTnLst>
                        <p:par>
                          <p:cTn id="753" fill="hold">
                            <p:stCondLst>
                              <p:cond delay="0"/>
                            </p:stCondLst>
                            <p:childTnLst>
                              <p:par>
                                <p:cTn id="7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6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7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8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1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2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3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4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6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7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8" dur="8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1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2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3" dur="8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4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6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7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8" dur="8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2.77778E-007 -1.7341E-006 L -0.02118 0.23653 E">
                                      <p:cBhvr>
                                        <p:cTn id="782" dur="2000" fill="hold"/>
                                        <p:tgtEl>
                                          <p:spTgt spid="45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77778E-007 -2.65896E-006 L -0.13368 0.33804 E">
                                      <p:cBhvr>
                                        <p:cTn id="786" dur="2000" fill="hold"/>
                                        <p:tgtEl>
                                          <p:spTgt spid="45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8.33333E-007 -2.65896E-006 L -0.16059 0.13827 E">
                                      <p:cBhvr>
                                        <p:cTn id="790" dur="2000" fill="hold"/>
                                        <p:tgtEl>
                                          <p:spTgt spid="45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42" presetClass="path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1.38889E-006 -2.65896E-006 L -0.18281 0.13526 E">
                                      <p:cBhvr>
                                        <p:cTn id="794" dur="2000" fill="hold"/>
                                        <p:tgtEl>
                                          <p:spTgt spid="45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9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0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1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2" fill="hold">
                      <p:stCondLst>
                        <p:cond delay="indefinite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6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7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8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3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4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5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6" fill="hold">
                      <p:stCondLst>
                        <p:cond delay="indefinite"/>
                      </p:stCondLst>
                      <p:childTnLst>
                        <p:par>
                          <p:cTn id="817" fill="hold">
                            <p:stCondLst>
                              <p:cond delay="0"/>
                            </p:stCondLst>
                            <p:childTnLst>
                              <p:par>
                                <p:cTn id="8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0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1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2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7" dur="80"/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8" dur="80"/>
                                        <p:tgtEl>
                                          <p:spTgt spid="4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9" dur="80"/>
                                        <p:tgtEl>
                                          <p:spTgt spid="4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0" fill="hold">
                      <p:stCondLst>
                        <p:cond delay="indefinite"/>
                      </p:stCondLst>
                      <p:childTnLst>
                        <p:par>
                          <p:cTn id="831" fill="hold">
                            <p:stCondLst>
                              <p:cond delay="0"/>
                            </p:stCondLst>
                            <p:childTnLst>
                              <p:par>
                                <p:cTn id="8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4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5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6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7" fill="hold">
                      <p:stCondLst>
                        <p:cond delay="indefinite"/>
                      </p:stCondLst>
                      <p:childTnLst>
                        <p:par>
                          <p:cTn id="838" fill="hold">
                            <p:stCondLst>
                              <p:cond delay="0"/>
                            </p:stCondLst>
                            <p:childTnLst>
                              <p:par>
                                <p:cTn id="83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841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2" fill="hold">
                      <p:stCondLst>
                        <p:cond delay="indefinite"/>
                      </p:stCondLst>
                      <p:childTnLst>
                        <p:par>
                          <p:cTn id="843" fill="hold">
                            <p:stCondLst>
                              <p:cond delay="0"/>
                            </p:stCondLst>
                            <p:childTnLst>
                              <p:par>
                                <p:cTn id="8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6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7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8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3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4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5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DDB9DDF-E20E-4C48-883F-BFC3C58E72F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5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Text Box 7"/>
          <p:cNvSpPr/>
          <p:nvPr/>
        </p:nvSpPr>
        <p:spPr>
          <a:xfrm>
            <a:off x="861840" y="1879560"/>
            <a:ext cx="8282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the following true or false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(-3a) 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5a = -15a    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 (-6x) 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(-7y) =-42xy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Text Box 8"/>
          <p:cNvSpPr/>
          <p:nvPr/>
        </p:nvSpPr>
        <p:spPr>
          <a:xfrm>
            <a:off x="882000" y="3618000"/>
            <a:ext cx="6039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Are the 2 answers the same 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(-3h)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=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(b)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-(3d)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6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7" name="Text Box 18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" name="Text Box 8"/>
          <p:cNvSpPr/>
          <p:nvPr/>
        </p:nvSpPr>
        <p:spPr>
          <a:xfrm>
            <a:off x="871560" y="4822920"/>
            <a:ext cx="692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Spilt £64 pounds into the ratio 7:9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Text Box 8"/>
          <p:cNvSpPr/>
          <p:nvPr/>
        </p:nvSpPr>
        <p:spPr>
          <a:xfrm>
            <a:off x="953640" y="5600880"/>
            <a:ext cx="7668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Q4.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Explain why 0.0675 is equal to 6.75</a:t>
            </a:r>
            <a:r>
              <a:rPr lang="en-GB" sz="20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10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-2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7" name="Group 30"/>
          <p:cNvGrpSpPr/>
          <p:nvPr/>
        </p:nvGrpSpPr>
        <p:grpSpPr>
          <a:xfrm>
            <a:off x="1638360" y="4191120"/>
            <a:ext cx="3162240" cy="1695240"/>
            <a:chOff x="1638360" y="4191120"/>
            <a:chExt cx="3162240" cy="1695240"/>
          </a:xfrm>
        </p:grpSpPr>
        <p:sp>
          <p:nvSpPr>
            <p:cNvPr id="468" name="Rectangle 39"/>
            <p:cNvSpPr/>
            <p:nvPr/>
          </p:nvSpPr>
          <p:spPr>
            <a:xfrm>
              <a:off x="163836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9" name="Rectangle 41"/>
            <p:cNvSpPr/>
            <p:nvPr/>
          </p:nvSpPr>
          <p:spPr>
            <a:xfrm>
              <a:off x="269064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0" name="Rectangle 45"/>
            <p:cNvSpPr/>
            <p:nvPr/>
          </p:nvSpPr>
          <p:spPr>
            <a:xfrm>
              <a:off x="163836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1" name="Rectangle 46"/>
            <p:cNvSpPr/>
            <p:nvPr/>
          </p:nvSpPr>
          <p:spPr>
            <a:xfrm>
              <a:off x="269064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2" name="Rectangle 24"/>
            <p:cNvSpPr/>
            <p:nvPr/>
          </p:nvSpPr>
          <p:spPr>
            <a:xfrm>
              <a:off x="375300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3" name="Rectangle 25"/>
            <p:cNvSpPr/>
            <p:nvPr/>
          </p:nvSpPr>
          <p:spPr>
            <a:xfrm>
              <a:off x="375300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74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61B10D-0314-4F89-9271-E4DADB8E2AF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7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Harder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8" name="Text Box 84"/>
          <p:cNvSpPr/>
          <p:nvPr/>
        </p:nvSpPr>
        <p:spPr>
          <a:xfrm>
            <a:off x="850680" y="2577960"/>
            <a:ext cx="4724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+ 4)(x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9" name="Text Box 84"/>
          <p:cNvSpPr/>
          <p:nvPr/>
        </p:nvSpPr>
        <p:spPr>
          <a:xfrm>
            <a:off x="1022400" y="2597040"/>
            <a:ext cx="480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Text Box 84"/>
          <p:cNvSpPr/>
          <p:nvPr/>
        </p:nvSpPr>
        <p:spPr>
          <a:xfrm>
            <a:off x="1470600" y="25779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1" name="Text Box 84"/>
          <p:cNvSpPr/>
          <p:nvPr/>
        </p:nvSpPr>
        <p:spPr>
          <a:xfrm>
            <a:off x="2561760" y="257796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2" name="Text Box 84"/>
          <p:cNvSpPr/>
          <p:nvPr/>
        </p:nvSpPr>
        <p:spPr>
          <a:xfrm>
            <a:off x="3214080" y="2577960"/>
            <a:ext cx="1185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3" name="Cloud 48"/>
          <p:cNvSpPr/>
          <p:nvPr/>
        </p:nvSpPr>
        <p:spPr>
          <a:xfrm>
            <a:off x="5753160" y="1066680"/>
            <a:ext cx="3390840" cy="1733760"/>
          </a:xfrm>
          <a:custGeom>
            <a:avLst/>
            <a:gdLst>
              <a:gd name="textAreaLeft" fmla="*/ 467280 w 3390840"/>
              <a:gd name="textAreaRight" fmla="*/ 2682360 w 3390840"/>
              <a:gd name="textAreaTop" fmla="*/ 261720 h 1733760"/>
              <a:gd name="textAreaBottom" fmla="*/ 1391760 h 1733760"/>
              <a:gd name="GluePoint1X" fmla="*/ 3388074 w 43200"/>
              <a:gd name="GluePoint1Y" fmla="*/ 866775 h 43200"/>
              <a:gd name="GluePoint2X" fmla="*/ 1695450 w 43200"/>
              <a:gd name="GluePoint2Y" fmla="*/ 1731704 h 43200"/>
              <a:gd name="GluePoint3X" fmla="*/ 10518 w 43200"/>
              <a:gd name="GluePoint3Y" fmla="*/ 866775 h 43200"/>
              <a:gd name="GluePoint4X" fmla="*/ 1695450 w 43200"/>
              <a:gd name="GluePoint4Y" fmla="*/ 991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Just a bigger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Multiplication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4" name="Rectangle 50"/>
          <p:cNvSpPr/>
          <p:nvPr/>
        </p:nvSpPr>
        <p:spPr>
          <a:xfrm>
            <a:off x="2775600" y="4314960"/>
            <a:ext cx="90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+3x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5" name="Rectangle 51"/>
          <p:cNvSpPr/>
          <p:nvPr/>
        </p:nvSpPr>
        <p:spPr>
          <a:xfrm>
            <a:off x="2747520" y="5191200"/>
            <a:ext cx="93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+12x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6" name="Rectangle 52"/>
          <p:cNvSpPr/>
          <p:nvPr/>
        </p:nvSpPr>
        <p:spPr>
          <a:xfrm>
            <a:off x="1765800" y="5210280"/>
            <a:ext cx="90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+4x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7" name="Rectangle 53"/>
          <p:cNvSpPr/>
          <p:nvPr/>
        </p:nvSpPr>
        <p:spPr>
          <a:xfrm>
            <a:off x="1954080" y="4334040"/>
            <a:ext cx="515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8" name="Text Box 84"/>
          <p:cNvSpPr/>
          <p:nvPr/>
        </p:nvSpPr>
        <p:spPr>
          <a:xfrm>
            <a:off x="4943520" y="505476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9" name="Text Box 84"/>
          <p:cNvSpPr/>
          <p:nvPr/>
        </p:nvSpPr>
        <p:spPr>
          <a:xfrm>
            <a:off x="4356720" y="25779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0" name="Rectangle 28"/>
          <p:cNvSpPr/>
          <p:nvPr/>
        </p:nvSpPr>
        <p:spPr>
          <a:xfrm>
            <a:off x="3814200" y="4334040"/>
            <a:ext cx="777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1" name="Rectangle 29"/>
          <p:cNvSpPr/>
          <p:nvPr/>
        </p:nvSpPr>
        <p:spPr>
          <a:xfrm>
            <a:off x="3965040" y="5191200"/>
            <a:ext cx="568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2" name="Oval 30"/>
          <p:cNvSpPr/>
          <p:nvPr/>
        </p:nvSpPr>
        <p:spPr>
          <a:xfrm rot="19653600">
            <a:off x="1379520" y="4578120"/>
            <a:ext cx="2476440" cy="95076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3" name="Oval 31"/>
          <p:cNvSpPr/>
          <p:nvPr/>
        </p:nvSpPr>
        <p:spPr>
          <a:xfrm rot="19653600">
            <a:off x="2350800" y="4673160"/>
            <a:ext cx="2476440" cy="95112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4" name="Text Box 84"/>
          <p:cNvSpPr/>
          <p:nvPr/>
        </p:nvSpPr>
        <p:spPr>
          <a:xfrm>
            <a:off x="5463720" y="5054760"/>
            <a:ext cx="1516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+ 7x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5" name="Text Box 84"/>
          <p:cNvSpPr/>
          <p:nvPr/>
        </p:nvSpPr>
        <p:spPr>
          <a:xfrm>
            <a:off x="6935040" y="5054760"/>
            <a:ext cx="141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+ 14x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6" name="Text Box 84"/>
          <p:cNvSpPr/>
          <p:nvPr/>
        </p:nvSpPr>
        <p:spPr>
          <a:xfrm>
            <a:off x="8327880" y="5054760"/>
            <a:ext cx="885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7" name="Cloud 40"/>
          <p:cNvSpPr/>
          <p:nvPr/>
        </p:nvSpPr>
        <p:spPr>
          <a:xfrm>
            <a:off x="6205680" y="397188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56" dur="indefinite" restart="never" nodeType="tmRoot">
          <p:childTnLst>
            <p:seq>
              <p:cTn id="857" dur="indefinite" nodeType="mainSeq">
                <p:childTnLst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7.40741E-007 L -0.00208 0.23611 E">
                                      <p:cBhvr>
                                        <p:cTn id="861" dur="2000" fill="hold"/>
                                        <p:tgtEl>
                                          <p:spTgt spid="47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2" fill="hold">
                      <p:stCondLst>
                        <p:cond delay="indefinite"/>
                      </p:stCondLst>
                      <p:childTnLst>
                        <p:par>
                          <p:cTn id="863" fill="hold">
                            <p:stCondLst>
                              <p:cond delay="0"/>
                            </p:stCondLst>
                            <p:childTnLst>
                              <p:par>
                                <p:cTn id="864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3333 L -0.06875 0.37778 E">
                                      <p:cBhvr>
                                        <p:cTn id="865" dur="2000" fill="hold"/>
                                        <p:tgtEl>
                                          <p:spTgt spid="48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6" fill="hold">
                      <p:stCondLst>
                        <p:cond delay="indefinite"/>
                      </p:stCondLst>
                      <p:childTnLst>
                        <p:par>
                          <p:cTn id="867" fill="hold">
                            <p:stCondLst>
                              <p:cond delay="0"/>
                            </p:stCondLst>
                            <p:childTnLst>
                              <p:par>
                                <p:cTn id="868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7.40741E-007 L -0.07708 0.125 E">
                                      <p:cBhvr>
                                        <p:cTn id="869" dur="2000" fill="hold"/>
                                        <p:tgtEl>
                                          <p:spTgt spid="48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0" fill="hold">
                      <p:stCondLst>
                        <p:cond delay="indefinite"/>
                      </p:stCondLst>
                      <p:childTnLst>
                        <p:par>
                          <p:cTn id="871" fill="hold">
                            <p:stCondLst>
                              <p:cond delay="0"/>
                            </p:stCondLst>
                            <p:childTnLst>
                              <p:par>
                                <p:cTn id="872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4.07407E-006 L -0.0625 0.13612 E">
                                      <p:cBhvr>
                                        <p:cTn id="873" dur="2000" fill="hold"/>
                                        <p:tgtEl>
                                          <p:spTgt spid="48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4" fill="hold">
                      <p:stCondLst>
                        <p:cond delay="indefinite"/>
                      </p:stCondLst>
                      <p:childTnLst>
                        <p:par>
                          <p:cTn id="875" fill="hold">
                            <p:stCondLst>
                              <p:cond delay="0"/>
                            </p:stCondLst>
                            <p:childTnLst>
                              <p:par>
                                <p:cTn id="876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4.07407E-006 L -0.0625 0.13612 E">
                                      <p:cBhvr>
                                        <p:cTn id="877" dur="2000" fill="hold"/>
                                        <p:tgtEl>
                                          <p:spTgt spid="48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8" fill="hold">
                      <p:stCondLst>
                        <p:cond delay="indefinite"/>
                      </p:stCondLst>
                      <p:childTnLst>
                        <p:par>
                          <p:cTn id="879" fill="hold">
                            <p:stCondLst>
                              <p:cond delay="0"/>
                            </p:stCondLst>
                            <p:childTnLst>
                              <p:par>
                                <p:cTn id="88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2" dur="5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3" dur="5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4" fill="hold">
                      <p:stCondLst>
                        <p:cond delay="indefinite"/>
                      </p:stCondLst>
                      <p:childTnLst>
                        <p:par>
                          <p:cTn id="885" fill="hold">
                            <p:stCondLst>
                              <p:cond delay="0"/>
                            </p:stCondLst>
                            <p:childTnLst>
                              <p:par>
                                <p:cTn id="8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8" dur="8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89" dur="8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0" dur="8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1" fill="hold">
                      <p:stCondLst>
                        <p:cond delay="indefinite"/>
                      </p:stCondLst>
                      <p:childTnLst>
                        <p:par>
                          <p:cTn id="892" fill="hold">
                            <p:stCondLst>
                              <p:cond delay="0"/>
                            </p:stCondLst>
                            <p:childTnLst>
                              <p:par>
                                <p:cTn id="8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5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6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7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8" fill="hold">
                      <p:stCondLst>
                        <p:cond delay="indefinite"/>
                      </p:stCondLst>
                      <p:childTnLst>
                        <p:par>
                          <p:cTn id="899" fill="hold">
                            <p:stCondLst>
                              <p:cond delay="0"/>
                            </p:stCondLst>
                            <p:childTnLst>
                              <p:par>
                                <p:cTn id="9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2" dur="8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3" dur="8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4" dur="8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9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0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1" dur="8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6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7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8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9" fill="hold">
                      <p:stCondLst>
                        <p:cond delay="indefinite"/>
                      </p:stCondLst>
                      <p:childTnLst>
                        <p:par>
                          <p:cTn id="920" fill="hold">
                            <p:stCondLst>
                              <p:cond delay="0"/>
                            </p:stCondLst>
                            <p:childTnLst>
                              <p:par>
                                <p:cTn id="9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3" dur="8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4" dur="8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5" dur="8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6" fill="hold">
                      <p:stCondLst>
                        <p:cond delay="indefinite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0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1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2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3" fill="hold">
                      <p:stCondLst>
                        <p:cond delay="indefinite"/>
                      </p:stCondLst>
                      <p:childTnLst>
                        <p:par>
                          <p:cTn id="934" fill="hold">
                            <p:stCondLst>
                              <p:cond delay="0"/>
                            </p:stCondLst>
                            <p:childTnLst>
                              <p:par>
                                <p:cTn id="9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7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8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9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44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>
                      <p:stCondLst>
                        <p:cond delay="indefinite"/>
                      </p:stCondLst>
                      <p:childTnLst>
                        <p:par>
                          <p:cTn id="946" fill="hold">
                            <p:stCondLst>
                              <p:cond delay="0"/>
                            </p:stCondLst>
                            <p:childTnLst>
                              <p:par>
                                <p:cTn id="9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9" dur="8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0" dur="8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1" dur="8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2" fill="hold">
                      <p:stCondLst>
                        <p:cond delay="indefinite"/>
                      </p:stCondLst>
                      <p:childTnLst>
                        <p:par>
                          <p:cTn id="953" fill="hold">
                            <p:stCondLst>
                              <p:cond delay="0"/>
                            </p:stCondLst>
                            <p:childTnLst>
                              <p:par>
                                <p:cTn id="954" presetID="22" presetClass="exit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 additive="repl">
                                        <p:cTn id="955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7" fill="hold">
                      <p:stCondLst>
                        <p:cond delay="indefinite"/>
                      </p:stCondLst>
                      <p:childTnLst>
                        <p:par>
                          <p:cTn id="958" fill="hold">
                            <p:stCondLst>
                              <p:cond delay="0"/>
                            </p:stCondLst>
                            <p:childTnLst>
                              <p:par>
                                <p:cTn id="95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61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2" fill="hold">
                      <p:stCondLst>
                        <p:cond delay="indefinite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6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67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8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9" fill="hold">
                      <p:stCondLst>
                        <p:cond delay="indefinite"/>
                      </p:stCondLst>
                      <p:childTnLst>
                        <p:par>
                          <p:cTn id="970" fill="hold">
                            <p:stCondLst>
                              <p:cond delay="0"/>
                            </p:stCondLst>
                            <p:childTnLst>
                              <p:par>
                                <p:cTn id="9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3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4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5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 Box 84"/>
          <p:cNvSpPr/>
          <p:nvPr/>
        </p:nvSpPr>
        <p:spPr>
          <a:xfrm>
            <a:off x="1011240" y="2597040"/>
            <a:ext cx="790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99" name="Group 30"/>
          <p:cNvGrpSpPr/>
          <p:nvPr/>
        </p:nvGrpSpPr>
        <p:grpSpPr>
          <a:xfrm>
            <a:off x="1638360" y="4191120"/>
            <a:ext cx="3162240" cy="1695240"/>
            <a:chOff x="1638360" y="4191120"/>
            <a:chExt cx="3162240" cy="1695240"/>
          </a:xfrm>
        </p:grpSpPr>
        <p:sp>
          <p:nvSpPr>
            <p:cNvPr id="500" name="Rectangle 39"/>
            <p:cNvSpPr/>
            <p:nvPr/>
          </p:nvSpPr>
          <p:spPr>
            <a:xfrm>
              <a:off x="163836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1" name="Rectangle 41"/>
            <p:cNvSpPr/>
            <p:nvPr/>
          </p:nvSpPr>
          <p:spPr>
            <a:xfrm>
              <a:off x="269064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2" name="Rectangle 45"/>
            <p:cNvSpPr/>
            <p:nvPr/>
          </p:nvSpPr>
          <p:spPr>
            <a:xfrm>
              <a:off x="163836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3" name="Rectangle 46"/>
            <p:cNvSpPr/>
            <p:nvPr/>
          </p:nvSpPr>
          <p:spPr>
            <a:xfrm>
              <a:off x="269064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4" name="Rectangle 24"/>
            <p:cNvSpPr/>
            <p:nvPr/>
          </p:nvSpPr>
          <p:spPr>
            <a:xfrm>
              <a:off x="3753000" y="41911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5" name="Rectangle 25"/>
            <p:cNvSpPr/>
            <p:nvPr/>
          </p:nvSpPr>
          <p:spPr>
            <a:xfrm>
              <a:off x="3753000" y="5049720"/>
              <a:ext cx="1047600" cy="836640"/>
            </a:xfrm>
            <a:prstGeom prst="rect">
              <a:avLst/>
            </a:prstGeom>
            <a:solidFill>
              <a:srgbClr val="FFFFFF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06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7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ED4CE9-52A5-490C-A286-43AE08636C0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8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Text Box 84"/>
          <p:cNvSpPr/>
          <p:nvPr/>
        </p:nvSpPr>
        <p:spPr>
          <a:xfrm>
            <a:off x="871200" y="2577960"/>
            <a:ext cx="4807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(2x - 1)(x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+ 2x - 1)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Text Box 84"/>
          <p:cNvSpPr/>
          <p:nvPr/>
        </p:nvSpPr>
        <p:spPr>
          <a:xfrm>
            <a:off x="1805400" y="2577960"/>
            <a:ext cx="772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2" name="Text Box 84"/>
          <p:cNvSpPr/>
          <p:nvPr/>
        </p:nvSpPr>
        <p:spPr>
          <a:xfrm>
            <a:off x="2760120" y="257796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3" name="Text Box 84"/>
          <p:cNvSpPr/>
          <p:nvPr/>
        </p:nvSpPr>
        <p:spPr>
          <a:xfrm>
            <a:off x="3414600" y="2583000"/>
            <a:ext cx="1185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Cloud 48"/>
          <p:cNvSpPr/>
          <p:nvPr/>
        </p:nvSpPr>
        <p:spPr>
          <a:xfrm>
            <a:off x="5753160" y="1066680"/>
            <a:ext cx="3390840" cy="1733760"/>
          </a:xfrm>
          <a:custGeom>
            <a:avLst/>
            <a:gdLst>
              <a:gd name="textAreaLeft" fmla="*/ 467280 w 3390840"/>
              <a:gd name="textAreaRight" fmla="*/ 2682360 w 3390840"/>
              <a:gd name="textAreaTop" fmla="*/ 261720 h 1733760"/>
              <a:gd name="textAreaBottom" fmla="*/ 1391760 h 1733760"/>
              <a:gd name="GluePoint1X" fmla="*/ 3388074 w 43200"/>
              <a:gd name="GluePoint1Y" fmla="*/ 866775 h 43200"/>
              <a:gd name="GluePoint2X" fmla="*/ 1695450 w 43200"/>
              <a:gd name="GluePoint2Y" fmla="*/ 1731704 h 43200"/>
              <a:gd name="GluePoint3X" fmla="*/ 10518 w 43200"/>
              <a:gd name="GluePoint3Y" fmla="*/ 866775 h 43200"/>
              <a:gd name="GluePoint4X" fmla="*/ 1695450 w 43200"/>
              <a:gd name="GluePoint4Y" fmla="*/ 991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Just a bigger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Multiplication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5" name="Rectangle 50"/>
          <p:cNvSpPr/>
          <p:nvPr/>
        </p:nvSpPr>
        <p:spPr>
          <a:xfrm>
            <a:off x="2775600" y="4314960"/>
            <a:ext cx="90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+4x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6" name="Rectangle 51"/>
          <p:cNvSpPr/>
          <p:nvPr/>
        </p:nvSpPr>
        <p:spPr>
          <a:xfrm>
            <a:off x="2838600" y="5191200"/>
            <a:ext cx="75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Rectangle 52"/>
          <p:cNvSpPr/>
          <p:nvPr/>
        </p:nvSpPr>
        <p:spPr>
          <a:xfrm>
            <a:off x="1885680" y="5210280"/>
            <a:ext cx="663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Rectangle 53"/>
          <p:cNvSpPr/>
          <p:nvPr/>
        </p:nvSpPr>
        <p:spPr>
          <a:xfrm>
            <a:off x="1845720" y="4334040"/>
            <a:ext cx="732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2x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Text Box 84"/>
          <p:cNvSpPr/>
          <p:nvPr/>
        </p:nvSpPr>
        <p:spPr>
          <a:xfrm>
            <a:off x="4944960" y="5054760"/>
            <a:ext cx="969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0" name="Text Box 84"/>
          <p:cNvSpPr/>
          <p:nvPr/>
        </p:nvSpPr>
        <p:spPr>
          <a:xfrm>
            <a:off x="4569120" y="2577960"/>
            <a:ext cx="772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1" name="Rectangle 28"/>
          <p:cNvSpPr/>
          <p:nvPr/>
        </p:nvSpPr>
        <p:spPr>
          <a:xfrm>
            <a:off x="3825360" y="4334040"/>
            <a:ext cx="75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Rectangle 29"/>
          <p:cNvSpPr/>
          <p:nvPr/>
        </p:nvSpPr>
        <p:spPr>
          <a:xfrm>
            <a:off x="3993480" y="5191200"/>
            <a:ext cx="511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+1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Oval 30"/>
          <p:cNvSpPr/>
          <p:nvPr/>
        </p:nvSpPr>
        <p:spPr>
          <a:xfrm rot="19653600">
            <a:off x="1379520" y="4578120"/>
            <a:ext cx="2476440" cy="95076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4" name="Oval 31"/>
          <p:cNvSpPr/>
          <p:nvPr/>
        </p:nvSpPr>
        <p:spPr>
          <a:xfrm rot="19653600">
            <a:off x="2350800" y="4673160"/>
            <a:ext cx="2476440" cy="95112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5" name="Text Box 84"/>
          <p:cNvSpPr/>
          <p:nvPr/>
        </p:nvSpPr>
        <p:spPr>
          <a:xfrm>
            <a:off x="5569560" y="5054760"/>
            <a:ext cx="1668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+ 3x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Text Box 84"/>
          <p:cNvSpPr/>
          <p:nvPr/>
        </p:nvSpPr>
        <p:spPr>
          <a:xfrm>
            <a:off x="7263360" y="5054760"/>
            <a:ext cx="1153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- 4x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7" name="Text Box 84"/>
          <p:cNvSpPr/>
          <p:nvPr/>
        </p:nvSpPr>
        <p:spPr>
          <a:xfrm>
            <a:off x="8327160" y="5054760"/>
            <a:ext cx="80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8" name="Cloud 40"/>
          <p:cNvSpPr/>
          <p:nvPr/>
        </p:nvSpPr>
        <p:spPr>
          <a:xfrm>
            <a:off x="6386400" y="382284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76" dur="indefinite" restart="never" nodeType="tmRoot">
          <p:childTnLst>
            <p:seq>
              <p:cTn id="977" dur="indefinite" nodeType="mainSeq">
                <p:childTnLst>
                  <p:par>
                    <p:cTn id="978" fill="hold">
                      <p:stCondLst>
                        <p:cond delay="indefinite"/>
                      </p:stCondLst>
                      <p:childTnLst>
                        <p:par>
                          <p:cTn id="979" fill="hold">
                            <p:stCondLst>
                              <p:cond delay="0"/>
                            </p:stCondLst>
                            <p:childTnLst>
                              <p:par>
                                <p:cTn id="980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07 3.4104E-006 L -0.01858 0.23167 E">
                                      <p:cBhvr>
                                        <p:cTn id="981" dur="2000" fill="hold"/>
                                        <p:tgtEl>
                                          <p:spTgt spid="49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2" fill="hold">
                      <p:stCondLst>
                        <p:cond delay="indefinite"/>
                      </p:stCondLst>
                      <p:childTnLst>
                        <p:par>
                          <p:cTn id="983" fill="hold">
                            <p:stCondLst>
                              <p:cond delay="0"/>
                            </p:stCondLst>
                            <p:childTnLst>
                              <p:par>
                                <p:cTn id="984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-2.02312E-006 L -0.10746 0.36879 E">
                                      <p:cBhvr>
                                        <p:cTn id="985" dur="2000" fill="hold"/>
                                        <p:tgtEl>
                                          <p:spTgt spid="51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6" fill="hold">
                      <p:stCondLst>
                        <p:cond delay="indefinite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4.04624E-007 L -0.08698 0.13387 E">
                                      <p:cBhvr>
                                        <p:cTn id="989" dur="2000" fill="hold"/>
                                        <p:tgtEl>
                                          <p:spTgt spid="51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0" fill="hold">
                      <p:stCondLst>
                        <p:cond delay="indefinite"/>
                      </p:stCondLst>
                      <p:childTnLst>
                        <p:par>
                          <p:cTn id="991" fill="hold">
                            <p:stCondLst>
                              <p:cond delay="0"/>
                            </p:stCondLst>
                            <p:childTnLst>
                              <p:par>
                                <p:cTn id="992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006 -2.02312E-006 L -0.07396 0.13619 E">
                                      <p:cBhvr>
                                        <p:cTn id="993" dur="2000" fill="hold"/>
                                        <p:tgtEl>
                                          <p:spTgt spid="51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>
                      <p:stCondLst>
                        <p:cond delay="indefinite"/>
                      </p:stCondLst>
                      <p:childTnLst>
                        <p:par>
                          <p:cTn id="995" fill="hold">
                            <p:stCondLst>
                              <p:cond delay="0"/>
                            </p:stCondLst>
                            <p:childTnLst>
                              <p:par>
                                <p:cTn id="996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4.07407E-006 L -0.0625 0.13612 E">
                                      <p:cBhvr>
                                        <p:cTn id="997" dur="2000" fill="hold"/>
                                        <p:tgtEl>
                                          <p:spTgt spid="52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>
                      <p:stCondLst>
                        <p:cond delay="indefinite"/>
                      </p:stCondLst>
                      <p:childTnLst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2" dur="5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3" dur="5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4" fill="hold">
                      <p:stCondLst>
                        <p:cond delay="indefinite"/>
                      </p:stCondLst>
                      <p:childTnLst>
                        <p:par>
                          <p:cTn id="1005" fill="hold">
                            <p:stCondLst>
                              <p:cond delay="0"/>
                            </p:stCondLst>
                            <p:childTnLst>
                              <p:par>
                                <p:cTn id="10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8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9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0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1" fill="hold">
                      <p:stCondLst>
                        <p:cond delay="indefinite"/>
                      </p:stCondLst>
                      <p:childTnLst>
                        <p:par>
                          <p:cTn id="1012" fill="hold">
                            <p:stCondLst>
                              <p:cond delay="0"/>
                            </p:stCondLst>
                            <p:childTnLst>
                              <p:par>
                                <p:cTn id="10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15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6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7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8" fill="hold">
                      <p:stCondLst>
                        <p:cond delay="indefinite"/>
                      </p:stCondLst>
                      <p:childTnLst>
                        <p:par>
                          <p:cTn id="1019" fill="hold">
                            <p:stCondLst>
                              <p:cond delay="0"/>
                            </p:stCondLst>
                            <p:childTnLst>
                              <p:par>
                                <p:cTn id="10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2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3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4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5" fill="hold">
                      <p:stCondLst>
                        <p:cond delay="indefinite"/>
                      </p:stCondLst>
                      <p:childTnLst>
                        <p:par>
                          <p:cTn id="1026" fill="hold">
                            <p:stCondLst>
                              <p:cond delay="0"/>
                            </p:stCondLst>
                            <p:childTnLst>
                              <p:par>
                                <p:cTn id="10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9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0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1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2" fill="hold">
                      <p:stCondLst>
                        <p:cond delay="indefinite"/>
                      </p:stCondLst>
                      <p:childTnLst>
                        <p:par>
                          <p:cTn id="1033" fill="hold">
                            <p:stCondLst>
                              <p:cond delay="0"/>
                            </p:stCondLst>
                            <p:childTnLst>
                              <p:par>
                                <p:cTn id="10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6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7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8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9" fill="hold">
                      <p:stCondLst>
                        <p:cond delay="indefinite"/>
                      </p:stCondLst>
                      <p:childTnLst>
                        <p:par>
                          <p:cTn id="1040" fill="hold">
                            <p:stCondLst>
                              <p:cond delay="0"/>
                            </p:stCondLst>
                            <p:childTnLst>
                              <p:par>
                                <p:cTn id="10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3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4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5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6" fill="hold">
                      <p:stCondLst>
                        <p:cond delay="indefinite"/>
                      </p:stCondLst>
                      <p:childTnLst>
                        <p:par>
                          <p:cTn id="1047" fill="hold">
                            <p:stCondLst>
                              <p:cond delay="0"/>
                            </p:stCondLst>
                            <p:childTnLst>
                              <p:par>
                                <p:cTn id="10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0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1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2" dur="8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3" fill="hold">
                      <p:stCondLst>
                        <p:cond delay="indefinite"/>
                      </p:stCondLst>
                      <p:childTnLst>
                        <p:par>
                          <p:cTn id="1054" fill="hold">
                            <p:stCondLst>
                              <p:cond delay="0"/>
                            </p:stCondLst>
                            <p:childTnLst>
                              <p:par>
                                <p:cTn id="10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7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8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9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0" fill="hold">
                      <p:stCondLst>
                        <p:cond delay="indefinite"/>
                      </p:stCondLst>
                      <p:childTnLst>
                        <p:par>
                          <p:cTn id="1061" fill="hold">
                            <p:stCondLst>
                              <p:cond delay="0"/>
                            </p:stCondLst>
                            <p:childTnLst>
                              <p:par>
                                <p:cTn id="106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064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5" fill="hold">
                      <p:stCondLst>
                        <p:cond delay="indefinite"/>
                      </p:stCondLst>
                      <p:childTnLst>
                        <p:par>
                          <p:cTn id="1066" fill="hold">
                            <p:stCondLst>
                              <p:cond delay="0"/>
                            </p:stCondLst>
                            <p:childTnLst>
                              <p:par>
                                <p:cTn id="10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9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0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1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2" fill="hold">
                      <p:stCondLst>
                        <p:cond delay="indefinite"/>
                      </p:stCondLst>
                      <p:childTnLst>
                        <p:par>
                          <p:cTn id="1073" fill="hold">
                            <p:stCondLst>
                              <p:cond delay="0"/>
                            </p:stCondLst>
                            <p:childTnLst>
                              <p:par>
                                <p:cTn id="1074" presetID="22" presetClass="exit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 additive="repl">
                                        <p:cTn id="1075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7" fill="hold">
                      <p:stCondLst>
                        <p:cond delay="indefinite"/>
                      </p:stCondLst>
                      <p:childTnLst>
                        <p:par>
                          <p:cTn id="1078" fill="hold">
                            <p:stCondLst>
                              <p:cond delay="0"/>
                            </p:stCondLst>
                            <p:childTnLst>
                              <p:par>
                                <p:cTn id="107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081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2" fill="hold">
                      <p:stCondLst>
                        <p:cond delay="indefinite"/>
                      </p:stCondLst>
                      <p:childTnLst>
                        <p:par>
                          <p:cTn id="1083" fill="hold">
                            <p:stCondLst>
                              <p:cond delay="0"/>
                            </p:stCondLst>
                            <p:childTnLst>
                              <p:par>
                                <p:cTn id="10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6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7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8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9" fill="hold">
                      <p:stCondLst>
                        <p:cond delay="indefinite"/>
                      </p:stCondLst>
                      <p:childTnLst>
                        <p:par>
                          <p:cTn id="1090" fill="hold">
                            <p:stCondLst>
                              <p:cond delay="0"/>
                            </p:stCondLst>
                            <p:childTnLst>
                              <p:par>
                                <p:cTn id="10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3" dur="8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4" dur="8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5" dur="8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extBox 10"/>
          <p:cNvSpPr/>
          <p:nvPr/>
        </p:nvSpPr>
        <p:spPr>
          <a:xfrm>
            <a:off x="928080" y="1905120"/>
            <a:ext cx="2485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7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B6BAEEE-F565-4CB6-B427-0329B9235100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itle 1"/>
          <p:cNvSpPr/>
          <p:nvPr/>
        </p:nvSpPr>
        <p:spPr>
          <a:xfrm>
            <a:off x="1847880" y="552600"/>
            <a:ext cx="548640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Harder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33" name="Group 47"/>
          <p:cNvGrpSpPr/>
          <p:nvPr/>
        </p:nvGrpSpPr>
        <p:grpSpPr>
          <a:xfrm>
            <a:off x="3849840" y="4622760"/>
            <a:ext cx="1504800" cy="1428840"/>
            <a:chOff x="3849840" y="4622760"/>
            <a:chExt cx="1504800" cy="1428840"/>
          </a:xfrm>
        </p:grpSpPr>
        <p:grpSp>
          <p:nvGrpSpPr>
            <p:cNvPr id="534" name="Group 43"/>
            <p:cNvGrpSpPr/>
            <p:nvPr/>
          </p:nvGrpSpPr>
          <p:grpSpPr>
            <a:xfrm>
              <a:off x="3849840" y="4622760"/>
              <a:ext cx="1504800" cy="704880"/>
              <a:chOff x="3849840" y="4622760"/>
              <a:chExt cx="1504800" cy="704880"/>
            </a:xfrm>
          </p:grpSpPr>
          <p:sp>
            <p:nvSpPr>
              <p:cNvPr id="535" name="Rectangle 30"/>
              <p:cNvSpPr/>
              <p:nvPr/>
            </p:nvSpPr>
            <p:spPr>
              <a:xfrm>
                <a:off x="3849840" y="462276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6" name="Rectangle 31"/>
              <p:cNvSpPr/>
              <p:nvPr/>
            </p:nvSpPr>
            <p:spPr>
              <a:xfrm>
                <a:off x="4611600" y="462276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537" name="Group 44"/>
            <p:cNvGrpSpPr/>
            <p:nvPr/>
          </p:nvGrpSpPr>
          <p:grpSpPr>
            <a:xfrm>
              <a:off x="3849840" y="5346720"/>
              <a:ext cx="1504800" cy="704880"/>
              <a:chOff x="3849840" y="5346720"/>
              <a:chExt cx="1504800" cy="704880"/>
            </a:xfrm>
          </p:grpSpPr>
          <p:sp>
            <p:nvSpPr>
              <p:cNvPr id="538" name="Rectangle 28"/>
              <p:cNvSpPr/>
              <p:nvPr/>
            </p:nvSpPr>
            <p:spPr>
              <a:xfrm>
                <a:off x="3849840" y="5346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9" name="Rectangle 29"/>
              <p:cNvSpPr/>
              <p:nvPr/>
            </p:nvSpPr>
            <p:spPr>
              <a:xfrm>
                <a:off x="4611600" y="5346720"/>
                <a:ext cx="743040" cy="70488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40" name="Rectangle 37"/>
          <p:cNvSpPr/>
          <p:nvPr/>
        </p:nvSpPr>
        <p:spPr>
          <a:xfrm>
            <a:off x="4687920" y="4746600"/>
            <a:ext cx="488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1" name="Rectangle 39"/>
          <p:cNvSpPr/>
          <p:nvPr/>
        </p:nvSpPr>
        <p:spPr>
          <a:xfrm>
            <a:off x="3891960" y="5413320"/>
            <a:ext cx="594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2" name="Rectangle 40"/>
          <p:cNvSpPr/>
          <p:nvPr/>
        </p:nvSpPr>
        <p:spPr>
          <a:xfrm>
            <a:off x="3900240" y="4689360"/>
            <a:ext cx="704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4a</a:t>
            </a:r>
            <a:r>
              <a:rPr lang="en-GB" sz="2800" b="0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43" name="Group 91"/>
          <p:cNvGrpSpPr/>
          <p:nvPr/>
        </p:nvGrpSpPr>
        <p:grpSpPr>
          <a:xfrm>
            <a:off x="3630600" y="1724040"/>
            <a:ext cx="2314800" cy="1092960"/>
            <a:chOff x="3630600" y="1724040"/>
            <a:chExt cx="2314800" cy="1092960"/>
          </a:xfrm>
        </p:grpSpPr>
        <p:sp>
          <p:nvSpPr>
            <p:cNvPr id="544" name="TextBox 26"/>
            <p:cNvSpPr/>
            <p:nvPr/>
          </p:nvSpPr>
          <p:spPr>
            <a:xfrm>
              <a:off x="3930480" y="1994400"/>
              <a:ext cx="6372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2a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5" name="TextBox 51"/>
            <p:cNvSpPr/>
            <p:nvPr/>
          </p:nvSpPr>
          <p:spPr>
            <a:xfrm>
              <a:off x="3630600" y="1870920"/>
              <a:ext cx="4039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</a:t>
              </a:r>
              <a:endParaRPr lang="en-US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6" name="TextBox 52"/>
            <p:cNvSpPr/>
            <p:nvPr/>
          </p:nvSpPr>
          <p:spPr>
            <a:xfrm flipH="1" flipV="1">
              <a:off x="5326920" y="1965960"/>
              <a:ext cx="4039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</a:t>
              </a:r>
              <a:endParaRPr lang="en-US" sz="4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7" name="TextBox 53"/>
            <p:cNvSpPr/>
            <p:nvPr/>
          </p:nvSpPr>
          <p:spPr>
            <a:xfrm>
              <a:off x="5578560" y="172404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48" name="Group 90"/>
            <p:cNvGrpSpPr/>
            <p:nvPr/>
          </p:nvGrpSpPr>
          <p:grpSpPr>
            <a:xfrm>
              <a:off x="4499640" y="1783800"/>
              <a:ext cx="883440" cy="1033200"/>
              <a:chOff x="4499640" y="1783800"/>
              <a:chExt cx="883440" cy="1033200"/>
            </a:xfrm>
          </p:grpSpPr>
          <p:sp>
            <p:nvSpPr>
              <p:cNvPr id="549" name="TextBox 27"/>
              <p:cNvSpPr/>
              <p:nvPr/>
            </p:nvSpPr>
            <p:spPr>
              <a:xfrm>
                <a:off x="4919400" y="1783800"/>
                <a:ext cx="3405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0" name="TextBox 45"/>
              <p:cNvSpPr/>
              <p:nvPr/>
            </p:nvSpPr>
            <p:spPr>
              <a:xfrm>
                <a:off x="4803840" y="2296080"/>
                <a:ext cx="5792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2a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1" name="Straight Connector 49"/>
              <p:cNvSpPr/>
              <p:nvPr/>
            </p:nvSpPr>
            <p:spPr>
              <a:xfrm>
                <a:off x="4916520" y="2308320"/>
                <a:ext cx="360360" cy="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2" name="TextBox 89"/>
              <p:cNvSpPr/>
              <p:nvPr/>
            </p:nvSpPr>
            <p:spPr>
              <a:xfrm>
                <a:off x="4499640" y="1993680"/>
                <a:ext cx="35028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-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53" name="TextBox 125"/>
          <p:cNvSpPr/>
          <p:nvPr/>
        </p:nvSpPr>
        <p:spPr>
          <a:xfrm>
            <a:off x="3319920" y="3063960"/>
            <a:ext cx="637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TextBox 128"/>
          <p:cNvSpPr/>
          <p:nvPr/>
        </p:nvSpPr>
        <p:spPr>
          <a:xfrm>
            <a:off x="4965840" y="2792520"/>
            <a:ext cx="1839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Box 116"/>
          <p:cNvSpPr/>
          <p:nvPr/>
        </p:nvSpPr>
        <p:spPr>
          <a:xfrm>
            <a:off x="5331240" y="3063960"/>
            <a:ext cx="637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Box 119"/>
          <p:cNvSpPr/>
          <p:nvPr/>
        </p:nvSpPr>
        <p:spPr>
          <a:xfrm>
            <a:off x="6977160" y="2792520"/>
            <a:ext cx="1839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57" name="Group 90"/>
          <p:cNvGrpSpPr/>
          <p:nvPr/>
        </p:nvGrpSpPr>
        <p:grpSpPr>
          <a:xfrm>
            <a:off x="5900400" y="2852640"/>
            <a:ext cx="883080" cy="1032840"/>
            <a:chOff x="5900400" y="2852640"/>
            <a:chExt cx="883080" cy="1032840"/>
          </a:xfrm>
        </p:grpSpPr>
        <p:sp>
          <p:nvSpPr>
            <p:cNvPr id="558" name="TextBox 121"/>
            <p:cNvSpPr/>
            <p:nvPr/>
          </p:nvSpPr>
          <p:spPr>
            <a:xfrm>
              <a:off x="6320160" y="2852640"/>
              <a:ext cx="340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59" name="TextBox 122"/>
            <p:cNvSpPr/>
            <p:nvPr/>
          </p:nvSpPr>
          <p:spPr>
            <a:xfrm>
              <a:off x="6204240" y="3364560"/>
              <a:ext cx="579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2a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0" name="Straight Connector 123"/>
            <p:cNvSpPr/>
            <p:nvPr/>
          </p:nvSpPr>
          <p:spPr>
            <a:xfrm>
              <a:off x="6316560" y="3376440"/>
              <a:ext cx="36036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1" name="TextBox 124"/>
            <p:cNvSpPr/>
            <p:nvPr/>
          </p:nvSpPr>
          <p:spPr>
            <a:xfrm>
              <a:off x="5900400" y="3062160"/>
              <a:ext cx="3502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62" name="Group 90"/>
          <p:cNvGrpSpPr/>
          <p:nvPr/>
        </p:nvGrpSpPr>
        <p:grpSpPr>
          <a:xfrm>
            <a:off x="3903840" y="2852640"/>
            <a:ext cx="883800" cy="1032840"/>
            <a:chOff x="3903840" y="2852640"/>
            <a:chExt cx="883800" cy="1032840"/>
          </a:xfrm>
        </p:grpSpPr>
        <p:sp>
          <p:nvSpPr>
            <p:cNvPr id="563" name="TextBox 131"/>
            <p:cNvSpPr/>
            <p:nvPr/>
          </p:nvSpPr>
          <p:spPr>
            <a:xfrm>
              <a:off x="4208400" y="3364560"/>
              <a:ext cx="579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2a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4" name="TextBox 130"/>
            <p:cNvSpPr/>
            <p:nvPr/>
          </p:nvSpPr>
          <p:spPr>
            <a:xfrm>
              <a:off x="4323960" y="2852640"/>
              <a:ext cx="340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5" name="Straight Connector 132"/>
            <p:cNvSpPr/>
            <p:nvPr/>
          </p:nvSpPr>
          <p:spPr>
            <a:xfrm>
              <a:off x="4321080" y="3376440"/>
              <a:ext cx="36036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6" name="TextBox 133"/>
            <p:cNvSpPr/>
            <p:nvPr/>
          </p:nvSpPr>
          <p:spPr>
            <a:xfrm>
              <a:off x="3903840" y="3062160"/>
              <a:ext cx="3502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-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67" name="Group 112"/>
          <p:cNvGrpSpPr/>
          <p:nvPr/>
        </p:nvGrpSpPr>
        <p:grpSpPr>
          <a:xfrm>
            <a:off x="3019320" y="2792520"/>
            <a:ext cx="4141800" cy="1092960"/>
            <a:chOff x="3019320" y="2792520"/>
            <a:chExt cx="4141800" cy="1092960"/>
          </a:xfrm>
        </p:grpSpPr>
        <p:grpSp>
          <p:nvGrpSpPr>
            <p:cNvPr id="568" name="Group 92"/>
            <p:cNvGrpSpPr/>
            <p:nvPr/>
          </p:nvGrpSpPr>
          <p:grpSpPr>
            <a:xfrm>
              <a:off x="3019320" y="2792520"/>
              <a:ext cx="2130480" cy="1092960"/>
              <a:chOff x="3019320" y="2792520"/>
              <a:chExt cx="2130480" cy="1092960"/>
            </a:xfrm>
          </p:grpSpPr>
          <p:sp>
            <p:nvSpPr>
              <p:cNvPr id="569" name="TextBox 93"/>
              <p:cNvSpPr/>
              <p:nvPr/>
            </p:nvSpPr>
            <p:spPr>
              <a:xfrm>
                <a:off x="3319560" y="3062520"/>
                <a:ext cx="63720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2a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0" name="TextBox 94"/>
              <p:cNvSpPr/>
              <p:nvPr/>
            </p:nvSpPr>
            <p:spPr>
              <a:xfrm>
                <a:off x="3019320" y="2939400"/>
                <a:ext cx="403920" cy="82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4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(</a:t>
                </a:r>
                <a:endParaRPr lang="en-US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1" name="TextBox 95"/>
              <p:cNvSpPr/>
              <p:nvPr/>
            </p:nvSpPr>
            <p:spPr>
              <a:xfrm flipH="1" flipV="1">
                <a:off x="4716000" y="3034440"/>
                <a:ext cx="403920" cy="82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4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(</a:t>
                </a:r>
                <a:endParaRPr lang="en-US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72" name="TextBox 96"/>
              <p:cNvSpPr/>
              <p:nvPr/>
            </p:nvSpPr>
            <p:spPr>
              <a:xfrm>
                <a:off x="4965120" y="2792520"/>
                <a:ext cx="184680" cy="461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grpSp>
            <p:nvGrpSpPr>
              <p:cNvPr id="573" name="Group 90"/>
              <p:cNvGrpSpPr/>
              <p:nvPr/>
            </p:nvGrpSpPr>
            <p:grpSpPr>
              <a:xfrm>
                <a:off x="3888360" y="2852280"/>
                <a:ext cx="883440" cy="1033200"/>
                <a:chOff x="3888360" y="2852280"/>
                <a:chExt cx="883440" cy="1033200"/>
              </a:xfrm>
            </p:grpSpPr>
            <p:sp>
              <p:nvSpPr>
                <p:cNvPr id="574" name="TextBox 98"/>
                <p:cNvSpPr/>
                <p:nvPr/>
              </p:nvSpPr>
              <p:spPr>
                <a:xfrm>
                  <a:off x="4308120" y="2852280"/>
                  <a:ext cx="340560" cy="5209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1</a:t>
                  </a: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5" name="TextBox 99"/>
                <p:cNvSpPr/>
                <p:nvPr/>
              </p:nvSpPr>
              <p:spPr>
                <a:xfrm>
                  <a:off x="4192560" y="3364560"/>
                  <a:ext cx="579240" cy="5209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2a</a:t>
                  </a: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6" name="Straight Connector 100"/>
                <p:cNvSpPr/>
                <p:nvPr/>
              </p:nvSpPr>
              <p:spPr>
                <a:xfrm>
                  <a:off x="4304880" y="3376440"/>
                  <a:ext cx="360360" cy="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-46800" rIns="90000" bIns="-46800" anchor="t">
                  <a:noAutofit/>
                </a:bodyPr>
                <a:p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77" name="TextBox 101"/>
                <p:cNvSpPr/>
                <p:nvPr/>
              </p:nvSpPr>
              <p:spPr>
                <a:xfrm>
                  <a:off x="3888360" y="3062160"/>
                  <a:ext cx="35028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-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grpSp>
          <p:nvGrpSpPr>
            <p:cNvPr id="578" name="Group 102"/>
            <p:cNvGrpSpPr/>
            <p:nvPr/>
          </p:nvGrpSpPr>
          <p:grpSpPr>
            <a:xfrm>
              <a:off x="5030640" y="2792520"/>
              <a:ext cx="2130480" cy="1092960"/>
              <a:chOff x="5030640" y="2792520"/>
              <a:chExt cx="2130480" cy="1092960"/>
            </a:xfrm>
          </p:grpSpPr>
          <p:sp>
            <p:nvSpPr>
              <p:cNvPr id="579" name="TextBox 103"/>
              <p:cNvSpPr/>
              <p:nvPr/>
            </p:nvSpPr>
            <p:spPr>
              <a:xfrm>
                <a:off x="5330880" y="3062520"/>
                <a:ext cx="63720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2a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80" name="TextBox 104"/>
              <p:cNvSpPr/>
              <p:nvPr/>
            </p:nvSpPr>
            <p:spPr>
              <a:xfrm>
                <a:off x="5030640" y="2939400"/>
                <a:ext cx="403920" cy="82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4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(</a:t>
                </a:r>
                <a:endParaRPr lang="en-US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81" name="TextBox 105"/>
              <p:cNvSpPr/>
              <p:nvPr/>
            </p:nvSpPr>
            <p:spPr>
              <a:xfrm flipH="1" flipV="1">
                <a:off x="6727320" y="3034440"/>
                <a:ext cx="403920" cy="82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4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(</a:t>
                </a:r>
                <a:endParaRPr lang="en-US" sz="4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82" name="TextBox 106"/>
              <p:cNvSpPr/>
              <p:nvPr/>
            </p:nvSpPr>
            <p:spPr>
              <a:xfrm>
                <a:off x="6976440" y="2792520"/>
                <a:ext cx="184680" cy="461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grpSp>
            <p:nvGrpSpPr>
              <p:cNvPr id="583" name="Group 90"/>
              <p:cNvGrpSpPr/>
              <p:nvPr/>
            </p:nvGrpSpPr>
            <p:grpSpPr>
              <a:xfrm>
                <a:off x="5899680" y="2852280"/>
                <a:ext cx="883440" cy="1033200"/>
                <a:chOff x="5899680" y="2852280"/>
                <a:chExt cx="883440" cy="1033200"/>
              </a:xfrm>
            </p:grpSpPr>
            <p:sp>
              <p:nvSpPr>
                <p:cNvPr id="584" name="TextBox 108"/>
                <p:cNvSpPr/>
                <p:nvPr/>
              </p:nvSpPr>
              <p:spPr>
                <a:xfrm>
                  <a:off x="6319440" y="2852280"/>
                  <a:ext cx="340560" cy="5209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1</a:t>
                  </a: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5" name="TextBox 109"/>
                <p:cNvSpPr/>
                <p:nvPr/>
              </p:nvSpPr>
              <p:spPr>
                <a:xfrm>
                  <a:off x="6203880" y="3364560"/>
                  <a:ext cx="579240" cy="5209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2a</a:t>
                  </a: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6" name="Straight Connector 110"/>
                <p:cNvSpPr/>
                <p:nvPr/>
              </p:nvSpPr>
              <p:spPr>
                <a:xfrm>
                  <a:off x="6316200" y="3376440"/>
                  <a:ext cx="360360" cy="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-46800" rIns="90000" bIns="-46800" anchor="t">
                  <a:noAutofit/>
                </a:bodyPr>
                <a:p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587" name="TextBox 111"/>
                <p:cNvSpPr/>
                <p:nvPr/>
              </p:nvSpPr>
              <p:spPr>
                <a:xfrm>
                  <a:off x="5899680" y="3062160"/>
                  <a:ext cx="35028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rPr>
                    <a:t>-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</p:grpSp>
      <p:grpSp>
        <p:nvGrpSpPr>
          <p:cNvPr id="588" name="Group 140"/>
          <p:cNvGrpSpPr/>
          <p:nvPr/>
        </p:nvGrpSpPr>
        <p:grpSpPr>
          <a:xfrm>
            <a:off x="4749120" y="5291280"/>
            <a:ext cx="556560" cy="851040"/>
            <a:chOff x="4749120" y="5291280"/>
            <a:chExt cx="556560" cy="851040"/>
          </a:xfrm>
        </p:grpSpPr>
        <p:sp>
          <p:nvSpPr>
            <p:cNvPr id="589" name="TextBox 134"/>
            <p:cNvSpPr/>
            <p:nvPr/>
          </p:nvSpPr>
          <p:spPr>
            <a:xfrm>
              <a:off x="4843440" y="529128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66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0" name="TextBox 135"/>
            <p:cNvSpPr/>
            <p:nvPr/>
          </p:nvSpPr>
          <p:spPr>
            <a:xfrm>
              <a:off x="4749120" y="5743440"/>
              <a:ext cx="5565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66"/>
                  </a:solidFill>
                  <a:effectLst/>
                  <a:uFillTx/>
                  <a:latin typeface="Comic Sans MS"/>
                </a:rPr>
                <a:t>4a</a:t>
              </a:r>
              <a:r>
                <a:rPr lang="en-GB" sz="2000" b="0" u="none" strike="noStrike" baseline="30000">
                  <a:solidFill>
                    <a:srgbClr val="000066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1" name="Straight Connector 137"/>
            <p:cNvSpPr/>
            <p:nvPr/>
          </p:nvSpPr>
          <p:spPr>
            <a:xfrm>
              <a:off x="4841640" y="5726160"/>
              <a:ext cx="344520" cy="0"/>
            </a:xfrm>
            <a:prstGeom prst="line">
              <a:avLst/>
            </a:prstGeom>
            <a:ln w="28440">
              <a:solidFill>
                <a:srgbClr val="00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92" name="TextBox 141"/>
          <p:cNvSpPr/>
          <p:nvPr/>
        </p:nvSpPr>
        <p:spPr>
          <a:xfrm>
            <a:off x="6325560" y="5337000"/>
            <a:ext cx="780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4a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TextBox 142"/>
          <p:cNvSpPr/>
          <p:nvPr/>
        </p:nvSpPr>
        <p:spPr>
          <a:xfrm>
            <a:off x="7140240" y="530712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94" name="Group 143"/>
          <p:cNvGrpSpPr/>
          <p:nvPr/>
        </p:nvGrpSpPr>
        <p:grpSpPr>
          <a:xfrm>
            <a:off x="8114760" y="5024520"/>
            <a:ext cx="780480" cy="1094040"/>
            <a:chOff x="8114760" y="5024520"/>
            <a:chExt cx="780480" cy="1094040"/>
          </a:xfrm>
        </p:grpSpPr>
        <p:sp>
          <p:nvSpPr>
            <p:cNvPr id="595" name="TextBox 144"/>
            <p:cNvSpPr/>
            <p:nvPr/>
          </p:nvSpPr>
          <p:spPr>
            <a:xfrm>
              <a:off x="8264160" y="5024520"/>
              <a:ext cx="36396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6" name="TextBox 145"/>
            <p:cNvSpPr/>
            <p:nvPr/>
          </p:nvSpPr>
          <p:spPr>
            <a:xfrm>
              <a:off x="8114760" y="5536800"/>
              <a:ext cx="7804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4a</a:t>
              </a:r>
              <a:r>
                <a:rPr lang="en-GB" sz="32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7" name="Straight Connector 146"/>
            <p:cNvSpPr/>
            <p:nvPr/>
          </p:nvSpPr>
          <p:spPr>
            <a:xfrm>
              <a:off x="8202240" y="5564160"/>
              <a:ext cx="53676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98" name="TextBox 148"/>
          <p:cNvSpPr/>
          <p:nvPr/>
        </p:nvSpPr>
        <p:spPr>
          <a:xfrm>
            <a:off x="7752600" y="5307120"/>
            <a:ext cx="37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Oval 149"/>
          <p:cNvSpPr/>
          <p:nvPr/>
        </p:nvSpPr>
        <p:spPr>
          <a:xfrm rot="19653600">
            <a:off x="3618000" y="5008320"/>
            <a:ext cx="1819080" cy="71100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Cloud 72"/>
          <p:cNvSpPr/>
          <p:nvPr/>
        </p:nvSpPr>
        <p:spPr>
          <a:xfrm>
            <a:off x="5516640" y="4406760"/>
            <a:ext cx="1828800" cy="91440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37880 h 914400"/>
              <a:gd name="textAreaBottom" fmla="*/ 734040 h 914400"/>
              <a:gd name="GluePoint1X" fmla="*/ 1827276 w 43200"/>
              <a:gd name="GluePoint1Y" fmla="*/ 457200 h 43200"/>
              <a:gd name="GluePoint2X" fmla="*/ 914400 w 43200"/>
              <a:gd name="GluePoint2Y" fmla="*/ 913426 h 43200"/>
              <a:gd name="GluePoint3X" fmla="*/ 5673 w 43200"/>
              <a:gd name="GluePoint3Y" fmla="*/ 457200 h 43200"/>
              <a:gd name="GluePoint4X" fmla="*/ 91440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6" dur="indefinite" restart="never" nodeType="tmRoot">
          <p:childTnLst>
            <p:seq>
              <p:cTn id="1097" dur="indefinite" nodeType="mainSeq">
                <p:childTnLst>
                  <p:par>
                    <p:cTn id="1098" fill="hold">
                      <p:stCondLst>
                        <p:cond delay="indefinite"/>
                      </p:stCondLst>
                      <p:childTnLst>
                        <p:par>
                          <p:cTn id="1099" fill="hold">
                            <p:stCondLst>
                              <p:cond delay="0"/>
                            </p:stCondLst>
                            <p:childTnLst>
                              <p:par>
                                <p:cTn id="11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02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3" fill="hold">
                      <p:stCondLst>
                        <p:cond delay="indefinite"/>
                      </p:stCondLst>
                      <p:childTnLst>
                        <p:par>
                          <p:cTn id="1104" fill="hold">
                            <p:stCondLst>
                              <p:cond delay="0"/>
                            </p:stCondLst>
                            <p:childTnLst>
                              <p:par>
                                <p:cTn id="110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7" fill="hold">
                            <p:stCondLst>
                              <p:cond delay="0"/>
                            </p:stCondLst>
                            <p:childTnLst>
                              <p:par>
                                <p:cTn id="1108" presetID="42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1.85185E-006 L -0.02188 0.23056 E">
                                      <p:cBhvr>
                                        <p:cTn id="1109" dur="2000" fill="hold"/>
                                        <p:tgtEl>
                                          <p:spTgt spid="55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0" fill="hold">
                      <p:stCondLst>
                        <p:cond delay="indefinite"/>
                      </p:stCondLst>
                      <p:childTnLst>
                        <p:par>
                          <p:cTn id="1111" fill="hold">
                            <p:stCondLst>
                              <p:cond delay="0"/>
                            </p:stCondLst>
                            <p:childTnLst>
                              <p:par>
                                <p:cTn id="11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4" fill="hold">
                            <p:stCondLst>
                              <p:cond delay="0"/>
                            </p:stCondLst>
                            <p:childTnLst>
                              <p:par>
                                <p:cTn id="1115" presetID="42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4.81481E-006 L -0.09896 0.34444 E">
                                      <p:cBhvr>
                                        <p:cTn id="1116" dur="2000" fill="hold"/>
                                        <p:tgtEl>
                                          <p:spTgt spid="56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7" fill="hold">
                      <p:stCondLst>
                        <p:cond delay="indefinite"/>
                      </p:stCondLst>
                      <p:childTnLst>
                        <p:par>
                          <p:cTn id="1118" fill="hold">
                            <p:stCondLst>
                              <p:cond delay="0"/>
                            </p:stCondLst>
                            <p:childTnLst>
                              <p:par>
                                <p:cTn id="11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42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006 3.87283E-006 L -0.15903 0.1452 E">
                                      <p:cBhvr>
                                        <p:cTn id="1123" dur="2000" fill="hold"/>
                                        <p:tgtEl>
                                          <p:spTgt spid="55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4" fill="hold">
                      <p:stCondLst>
                        <p:cond delay="indefinite"/>
                      </p:stCondLst>
                      <p:childTnLst>
                        <p:par>
                          <p:cTn id="1125" fill="hold">
                            <p:stCondLst>
                              <p:cond delay="0"/>
                            </p:stCondLst>
                            <p:childTnLst>
                              <p:par>
                                <p:cTn id="11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42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2.94798E-006 L -0.14427 0.12763 E">
                                      <p:cBhvr>
                                        <p:cTn id="1130" dur="2000" fill="hold"/>
                                        <p:tgtEl>
                                          <p:spTgt spid="55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1" fill="hold">
                      <p:stCondLst>
                        <p:cond delay="indefinite"/>
                      </p:stCondLst>
                      <p:childTnLst>
                        <p:par>
                          <p:cTn id="1132" fill="hold">
                            <p:stCondLst>
                              <p:cond delay="0"/>
                            </p:stCondLst>
                            <p:childTnLst>
                              <p:par>
                                <p:cTn id="113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35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6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7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8" fill="hold">
                      <p:stCondLst>
                        <p:cond delay="indefinite"/>
                      </p:stCondLst>
                      <p:childTnLst>
                        <p:par>
                          <p:cTn id="1139" fill="hold">
                            <p:stCondLst>
                              <p:cond delay="0"/>
                            </p:stCondLst>
                            <p:childTnLst>
                              <p:par>
                                <p:cTn id="11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2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43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4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5" fill="hold">
                      <p:stCondLst>
                        <p:cond delay="indefinite"/>
                      </p:stCondLst>
                      <p:childTnLst>
                        <p:par>
                          <p:cTn id="1146" fill="hold">
                            <p:stCondLst>
                              <p:cond delay="0"/>
                            </p:stCondLst>
                            <p:childTnLst>
                              <p:par>
                                <p:cTn id="11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9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50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1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2" fill="hold">
                      <p:stCondLst>
                        <p:cond delay="indefinite"/>
                      </p:stCondLst>
                      <p:childTnLst>
                        <p:par>
                          <p:cTn id="1153" fill="hold">
                            <p:stCondLst>
                              <p:cond delay="0"/>
                            </p:stCondLst>
                            <p:childTnLst>
                              <p:par>
                                <p:cTn id="11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6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7" fill="hold">
                      <p:stCondLst>
                        <p:cond delay="indefinite"/>
                      </p:stCondLst>
                      <p:childTnLst>
                        <p:par>
                          <p:cTn id="1158" fill="hold">
                            <p:stCondLst>
                              <p:cond delay="0"/>
                            </p:stCondLst>
                            <p:childTnLst>
                              <p:par>
                                <p:cTn id="11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1" dur="80"/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2" dur="80"/>
                                        <p:tgtEl>
                                          <p:spTgt spid="6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3" dur="80"/>
                                        <p:tgtEl>
                                          <p:spTgt spid="6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4" fill="hold">
                      <p:stCondLst>
                        <p:cond delay="indefinite"/>
                      </p:stCondLst>
                      <p:childTnLst>
                        <p:par>
                          <p:cTn id="1165" fill="hold">
                            <p:stCondLst>
                              <p:cond delay="0"/>
                            </p:stCondLst>
                            <p:childTnLst>
                              <p:par>
                                <p:cTn id="11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8" dur="8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9" dur="8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0" dur="8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1" fill="hold">
                      <p:stCondLst>
                        <p:cond delay="indefinite"/>
                      </p:stCondLst>
                      <p:childTnLst>
                        <p:par>
                          <p:cTn id="1172" fill="hold">
                            <p:stCondLst>
                              <p:cond delay="0"/>
                            </p:stCondLst>
                            <p:childTnLst>
                              <p:par>
                                <p:cTn id="1173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175"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6" fill="hold">
                      <p:stCondLst>
                        <p:cond delay="indefinite"/>
                      </p:stCondLst>
                      <p:childTnLst>
                        <p:par>
                          <p:cTn id="1177" fill="hold">
                            <p:stCondLst>
                              <p:cond delay="0"/>
                            </p:stCondLst>
                            <p:childTnLst>
                              <p:par>
                                <p:cTn id="11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80" dur="8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81" dur="8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2" dur="8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3" fill="hold">
                      <p:stCondLst>
                        <p:cond delay="indefinite"/>
                      </p:stCondLst>
                      <p:childTnLst>
                        <p:par>
                          <p:cTn id="1184" fill="hold">
                            <p:stCondLst>
                              <p:cond delay="0"/>
                            </p:stCondLst>
                            <p:childTnLst>
                              <p:par>
                                <p:cTn id="11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87" dur="8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88" dur="8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9" dur="8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0" fill="hold">
                            <p:stCondLst>
                              <p:cond delay="80"/>
                            </p:stCondLst>
                            <p:childTnLst>
                              <p:par>
                                <p:cTn id="1191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93"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A48734-9C82-49B7-B2F2-126D102141E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9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0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62E709-D3CB-41F8-A2EC-D662C73C6FBF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1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5" name="Text Box 7"/>
          <p:cNvSpPr/>
          <p:nvPr/>
        </p:nvSpPr>
        <p:spPr>
          <a:xfrm>
            <a:off x="874800" y="1974960"/>
            <a:ext cx="8116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0.00897  is in scientific notation is this statement True or False?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6" name="Text Box 8"/>
          <p:cNvSpPr/>
          <p:nvPr/>
        </p:nvSpPr>
        <p:spPr>
          <a:xfrm>
            <a:off x="1173240" y="3409920"/>
            <a:ext cx="6364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Does (w + 2)(w + 1) = w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+ 3w + 2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17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8" name="Text Box 18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 Box 8"/>
          <p:cNvSpPr/>
          <p:nvPr/>
        </p:nvSpPr>
        <p:spPr>
          <a:xfrm>
            <a:off x="906480" y="5143680"/>
            <a:ext cx="1095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21" name="Object 2"/>
          <p:cNvGraphicFramePr/>
          <p:nvPr/>
        </p:nvGraphicFramePr>
        <p:xfrm>
          <a:off x="2135160" y="4737240"/>
          <a:ext cx="1312920" cy="1130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22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135160" y="4737240"/>
                    <a:ext cx="1312920" cy="113004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04C24A-D712-4F06-8DC0-66B389C09400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7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9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0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multiply out a pair of brackets using FOIL.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1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keypoints of multiplying out double brackets using FOIL.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Text Box 11"/>
          <p:cNvSpPr/>
          <p:nvPr/>
        </p:nvSpPr>
        <p:spPr>
          <a:xfrm>
            <a:off x="5400" y="1125360"/>
            <a:ext cx="677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 2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3" name="Text Box 13"/>
          <p:cNvSpPr/>
          <p:nvPr/>
        </p:nvSpPr>
        <p:spPr>
          <a:xfrm>
            <a:off x="5070600" y="3941640"/>
            <a:ext cx="4073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multiply out double brackets using  FOIL.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94" dur="indefinite" restart="never" nodeType="tmRoot">
          <p:childTnLst>
            <p:seq>
              <p:cTn id="1195" dur="indefinite" nodeType="mainSeq">
                <p:childTnLst>
                  <p:par>
                    <p:cTn id="1196" fill="hold">
                      <p:stCondLst>
                        <p:cond delay="indefinite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00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1" fill="hold">
                      <p:stCondLst>
                        <p:cond delay="indefinite"/>
                      </p:stCondLst>
                      <p:childTnLst>
                        <p:par>
                          <p:cTn id="1202" fill="hold">
                            <p:stCondLst>
                              <p:cond delay="0"/>
                            </p:stCondLst>
                            <p:childTnLst>
                              <p:par>
                                <p:cTn id="120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05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6" fill="hold">
                      <p:stCondLst>
                        <p:cond delay="indefinite"/>
                      </p:stCondLst>
                      <p:childTnLst>
                        <p:par>
                          <p:cTn id="1207" fill="hold">
                            <p:stCondLst>
                              <p:cond delay="0"/>
                            </p:stCondLst>
                            <p:childTnLst>
                              <p:par>
                                <p:cTn id="120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10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7B42EEC-3101-4669-A526-6248B67C223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9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0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TextBox 10"/>
          <p:cNvSpPr/>
          <p:nvPr/>
        </p:nvSpPr>
        <p:spPr>
          <a:xfrm>
            <a:off x="914400" y="1905120"/>
            <a:ext cx="8001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can use the F O I L method to multiply out DOUBLE brackets.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7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165963-23D9-4285-8014-879D185B58D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8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9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0" name="TextBox 16"/>
          <p:cNvSpPr/>
          <p:nvPr/>
        </p:nvSpPr>
        <p:spPr>
          <a:xfrm>
            <a:off x="2076480" y="3124080"/>
            <a:ext cx="5308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Simply remember the word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1" name="TextBox 19"/>
          <p:cNvSpPr/>
          <p:nvPr/>
        </p:nvSpPr>
        <p:spPr>
          <a:xfrm>
            <a:off x="3315960" y="3867120"/>
            <a:ext cx="6433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2" name="TextBox 21"/>
          <p:cNvSpPr/>
          <p:nvPr/>
        </p:nvSpPr>
        <p:spPr>
          <a:xfrm>
            <a:off x="4025880" y="3867120"/>
            <a:ext cx="789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3" name="TextBox 22"/>
          <p:cNvSpPr/>
          <p:nvPr/>
        </p:nvSpPr>
        <p:spPr>
          <a:xfrm>
            <a:off x="4881240" y="3867120"/>
            <a:ext cx="5972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4" name="TextBox 23"/>
          <p:cNvSpPr/>
          <p:nvPr/>
        </p:nvSpPr>
        <p:spPr>
          <a:xfrm>
            <a:off x="5544720" y="3867120"/>
            <a:ext cx="600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655" name="Straight Arrow Connector 25"/>
          <p:cNvCxnSpPr/>
          <p:nvPr/>
        </p:nvCxnSpPr>
        <p:spPr>
          <a:xfrm flipH="1">
            <a:off x="2418840" y="4513680"/>
            <a:ext cx="953280" cy="2671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656" name="Straight Arrow Connector 27"/>
          <p:cNvCxnSpPr/>
          <p:nvPr/>
        </p:nvCxnSpPr>
        <p:spPr>
          <a:xfrm>
            <a:off x="6134040" y="4419720"/>
            <a:ext cx="1372320" cy="30528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657" name="Straight Arrow Connector 28"/>
          <p:cNvCxnSpPr/>
          <p:nvPr/>
        </p:nvCxnSpPr>
        <p:spPr>
          <a:xfrm>
            <a:off x="5219640" y="4686480"/>
            <a:ext cx="1239120" cy="62928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658" name="Straight Arrow Connector 30"/>
          <p:cNvCxnSpPr/>
          <p:nvPr/>
        </p:nvCxnSpPr>
        <p:spPr>
          <a:xfrm flipH="1">
            <a:off x="3447360" y="4723200"/>
            <a:ext cx="934200" cy="5911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659" name="TextBox 31"/>
          <p:cNvSpPr/>
          <p:nvPr/>
        </p:nvSpPr>
        <p:spPr>
          <a:xfrm>
            <a:off x="917280" y="4438800"/>
            <a:ext cx="1621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First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0" name="TextBox 32"/>
          <p:cNvSpPr/>
          <p:nvPr/>
        </p:nvSpPr>
        <p:spPr>
          <a:xfrm>
            <a:off x="7470360" y="4324320"/>
            <a:ext cx="1621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Last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1" name="TextBox 33"/>
          <p:cNvSpPr/>
          <p:nvPr/>
        </p:nvSpPr>
        <p:spPr>
          <a:xfrm>
            <a:off x="2213640" y="5334120"/>
            <a:ext cx="18144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Outside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2" name="TextBox 34"/>
          <p:cNvSpPr/>
          <p:nvPr/>
        </p:nvSpPr>
        <p:spPr>
          <a:xfrm>
            <a:off x="6441840" y="5353200"/>
            <a:ext cx="1621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Inside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3" name="TextBox 24"/>
          <p:cNvSpPr/>
          <p:nvPr/>
        </p:nvSpPr>
        <p:spPr>
          <a:xfrm>
            <a:off x="940680" y="2685960"/>
            <a:ext cx="1807920" cy="398880"/>
          </a:xfrm>
          <a:prstGeom prst="rect">
            <a:avLst/>
          </a:prstGeom>
          <a:solidFill>
            <a:srgbClr val="3B3B3B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FOIL Method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11" dur="indefinite" restart="never" nodeType="tmRoot">
          <p:childTnLst>
            <p:seq>
              <p:cTn id="1212" dur="indefinite" nodeType="mainSeq">
                <p:childTnLst>
                  <p:par>
                    <p:cTn id="1213" fill="hold">
                      <p:stCondLst>
                        <p:cond delay="indefinite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7" dur="8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18" dur="8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9" dur="8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0" fill="hold">
                      <p:stCondLst>
                        <p:cond delay="indefinite"/>
                      </p:stCondLst>
                      <p:childTnLst>
                        <p:par>
                          <p:cTn id="1221" fill="hold">
                            <p:stCondLst>
                              <p:cond delay="0"/>
                            </p:stCondLst>
                            <p:childTnLst>
                              <p:par>
                                <p:cTn id="1222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7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0" presetID="38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5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8" presetID="38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3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6" presetID="38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1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3" fill="hold">
                      <p:stCondLst>
                        <p:cond delay="indefinite"/>
                      </p:stCondLst>
                      <p:childTnLst>
                        <p:par>
                          <p:cTn id="1254" fill="hold">
                            <p:stCondLst>
                              <p:cond delay="0"/>
                            </p:stCondLst>
                            <p:childTnLst>
                              <p:par>
                                <p:cTn id="1255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257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8" fill="hold">
                      <p:stCondLst>
                        <p:cond delay="indefinite"/>
                      </p:stCondLst>
                      <p:childTnLst>
                        <p:par>
                          <p:cTn id="1259" fill="hold">
                            <p:stCondLst>
                              <p:cond delay="0"/>
                            </p:stCondLst>
                            <p:childTnLst>
                              <p:par>
                                <p:cTn id="12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62" dur="8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63" dur="8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4" dur="8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5" fill="hold">
                      <p:stCondLst>
                        <p:cond delay="indefinite"/>
                      </p:stCondLst>
                      <p:childTnLst>
                        <p:par>
                          <p:cTn id="1266" fill="hold">
                            <p:stCondLst>
                              <p:cond delay="0"/>
                            </p:stCondLst>
                            <p:childTnLst>
                              <p:par>
                                <p:cTn id="12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69"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0" fill="hold">
                      <p:stCondLst>
                        <p:cond delay="indefinite"/>
                      </p:stCondLst>
                      <p:childTnLst>
                        <p:par>
                          <p:cTn id="1271" fill="hold">
                            <p:stCondLst>
                              <p:cond delay="0"/>
                            </p:stCondLst>
                            <p:childTnLst>
                              <p:par>
                                <p:cTn id="12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74" dur="8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75" dur="8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6" dur="8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1"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2" fill="hold">
                      <p:stCondLst>
                        <p:cond delay="indefinite"/>
                      </p:stCondLst>
                      <p:childTnLst>
                        <p:par>
                          <p:cTn id="1283" fill="hold">
                            <p:stCondLst>
                              <p:cond delay="0"/>
                            </p:stCondLst>
                            <p:childTnLst>
                              <p:par>
                                <p:cTn id="12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86" dur="8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7" dur="8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8" dur="8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93"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4" fill="hold">
                      <p:stCondLst>
                        <p:cond delay="indefinite"/>
                      </p:stCondLst>
                      <p:childTnLst>
                        <p:par>
                          <p:cTn id="1295" fill="hold">
                            <p:stCondLst>
                              <p:cond delay="0"/>
                            </p:stCondLst>
                            <p:childTnLst>
                              <p:par>
                                <p:cTn id="12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98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99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0" dur="8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Text Box 84"/>
          <p:cNvSpPr/>
          <p:nvPr/>
        </p:nvSpPr>
        <p:spPr>
          <a:xfrm>
            <a:off x="3330000" y="3416400"/>
            <a:ext cx="3307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+ 1)(x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5" name="Text Box 87"/>
          <p:cNvSpPr/>
          <p:nvPr/>
        </p:nvSpPr>
        <p:spPr>
          <a:xfrm>
            <a:off x="3750840" y="484488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6" name="Arc 8"/>
          <p:cNvSpPr/>
          <p:nvPr/>
        </p:nvSpPr>
        <p:spPr>
          <a:xfrm rot="16200000">
            <a:off x="4000680" y="27810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7" name="Text Box 87"/>
          <p:cNvSpPr/>
          <p:nvPr/>
        </p:nvSpPr>
        <p:spPr>
          <a:xfrm>
            <a:off x="4311360" y="4844880"/>
            <a:ext cx="133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8" name="TextBox 10"/>
          <p:cNvSpPr/>
          <p:nvPr/>
        </p:nvSpPr>
        <p:spPr>
          <a:xfrm>
            <a:off x="915120" y="1905120"/>
            <a:ext cx="7505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out the brackets and Simplify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7DA1A52-B81F-4230-8FFC-3CB6B2BC45C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1" name="TextBox 11"/>
          <p:cNvSpPr/>
          <p:nvPr/>
        </p:nvSpPr>
        <p:spPr>
          <a:xfrm>
            <a:off x="856080" y="4305240"/>
            <a:ext cx="6570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Write down 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O   I    L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2" name="Text Box 87"/>
          <p:cNvSpPr/>
          <p:nvPr/>
        </p:nvSpPr>
        <p:spPr>
          <a:xfrm>
            <a:off x="5657040" y="4844880"/>
            <a:ext cx="875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3" name="Text Box 87"/>
          <p:cNvSpPr/>
          <p:nvPr/>
        </p:nvSpPr>
        <p:spPr>
          <a:xfrm>
            <a:off x="6460560" y="4844880"/>
            <a:ext cx="103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Arc 19"/>
          <p:cNvSpPr/>
          <p:nvPr/>
        </p:nvSpPr>
        <p:spPr>
          <a:xfrm rot="16200000">
            <a:off x="4534200" y="2305080"/>
            <a:ext cx="761760" cy="2286000"/>
          </a:xfrm>
          <a:custGeom>
            <a:avLst/>
            <a:gdLst>
              <a:gd name="textAreaLeft" fmla="*/ 344880 w 761760"/>
              <a:gd name="textAreaRight" fmla="*/ 762120 w 761760"/>
              <a:gd name="textAreaTop" fmla="*/ 0 h 2286000"/>
              <a:gd name="textAreaBottom" fmla="*/ 2286360 h 2286000"/>
              <a:gd name="GluePoint1X" fmla="*/ 381001 w 762000"/>
              <a:gd name="GluePoint1Y" fmla="*/ 0 h 2286000"/>
              <a:gd name="GluePoint2X" fmla="*/ 381000 w 762000"/>
              <a:gd name="GluePoint2Y" fmla="*/ 1143000 h 2286000"/>
              <a:gd name="GluePoint3X" fmla="*/ 344938 w 762000"/>
              <a:gd name="GluePoint3Y" fmla="*/ 2280869 h 2286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  <a:lnTo>
                  <a:pt x="381000" y="1143000"/>
                </a:lnTo>
                <a:close/>
              </a:path>
              <a:path fill="none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5" name="Arc 21"/>
          <p:cNvSpPr/>
          <p:nvPr/>
        </p:nvSpPr>
        <p:spPr>
          <a:xfrm flipV="1" rot="5400000">
            <a:off x="4524120" y="3589560"/>
            <a:ext cx="723960" cy="704880"/>
          </a:xfrm>
          <a:custGeom>
            <a:avLst/>
            <a:gdLst>
              <a:gd name="textAreaLeft" fmla="*/ 332640 w 723960"/>
              <a:gd name="textAreaRight" fmla="*/ 724320 w 723960"/>
              <a:gd name="textAreaTop" fmla="*/ 360 h 704880"/>
              <a:gd name="textAreaBottom" fmla="*/ 705600 h 704880"/>
              <a:gd name="GluePoint1X" fmla="*/ 361950 w 723900"/>
              <a:gd name="GluePoint1Y" fmla="*/ 0 h 704850"/>
              <a:gd name="GluePoint2X" fmla="*/ 361950 w 723900"/>
              <a:gd name="GluePoint2Y" fmla="*/ 352425 h 704850"/>
              <a:gd name="GluePoint3X" fmla="*/ 332613 w 723900"/>
              <a:gd name="GluePoint3Y" fmla="*/ 703690 h 7048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  <a:lnTo>
                  <a:pt x="361950" y="352425"/>
                </a:lnTo>
                <a:close/>
              </a:path>
              <a:path fill="none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6" name="Arc 22"/>
          <p:cNvSpPr/>
          <p:nvPr/>
        </p:nvSpPr>
        <p:spPr>
          <a:xfrm flipV="1" rot="5400000">
            <a:off x="4905360" y="3380400"/>
            <a:ext cx="647640" cy="1352520"/>
          </a:xfrm>
          <a:custGeom>
            <a:avLst/>
            <a:gdLst>
              <a:gd name="textAreaLeft" fmla="*/ 268200 w 647640"/>
              <a:gd name="textAreaRight" fmla="*/ 648000 w 647640"/>
              <a:gd name="textAreaTop" fmla="*/ -360 h 1352520"/>
              <a:gd name="textAreaBottom" fmla="*/ 1352520 h 1352520"/>
              <a:gd name="GluePoint1X" fmla="*/ 323851 w 647700"/>
              <a:gd name="GluePoint1Y" fmla="*/ 0 h 1352550"/>
              <a:gd name="GluePoint2X" fmla="*/ 323850 w 647700"/>
              <a:gd name="GluePoint2Y" fmla="*/ 676275 h 1352550"/>
              <a:gd name="GluePoint3X" fmla="*/ 268209 w 647700"/>
              <a:gd name="GluePoint3Y" fmla="*/ 134249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  <a:lnTo>
                  <a:pt x="323850" y="676275"/>
                </a:lnTo>
                <a:close/>
              </a:path>
              <a:path fill="none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TextBox 23"/>
          <p:cNvSpPr/>
          <p:nvPr/>
        </p:nvSpPr>
        <p:spPr>
          <a:xfrm>
            <a:off x="879120" y="5619600"/>
            <a:ext cx="250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 up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8" name="Text Box 87"/>
          <p:cNvSpPr/>
          <p:nvPr/>
        </p:nvSpPr>
        <p:spPr>
          <a:xfrm>
            <a:off x="3571920" y="5511960"/>
            <a:ext cx="2673360" cy="703440"/>
          </a:xfrm>
          <a:prstGeom prst="rect">
            <a:avLst/>
          </a:prstGeom>
          <a:solidFill>
            <a:srgbClr val="171717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 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9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Cloud 20"/>
          <p:cNvSpPr/>
          <p:nvPr/>
        </p:nvSpPr>
        <p:spPr>
          <a:xfrm>
            <a:off x="5500800" y="324000"/>
            <a:ext cx="3406680" cy="1828800"/>
          </a:xfrm>
          <a:custGeom>
            <a:avLst/>
            <a:gdLst>
              <a:gd name="textAreaLeft" fmla="*/ 469440 w 3406680"/>
              <a:gd name="textAreaRight" fmla="*/ 2694960 w 3406680"/>
              <a:gd name="textAreaTop" fmla="*/ 276120 h 1828800"/>
              <a:gd name="textAreaBottom" fmla="*/ 1468080 h 1828800"/>
              <a:gd name="GluePoint1X" fmla="*/ 3403936 w 43200"/>
              <a:gd name="GluePoint1Y" fmla="*/ 914400 h 43200"/>
              <a:gd name="GluePoint2X" fmla="*/ 1703388 w 43200"/>
              <a:gd name="GluePoint2Y" fmla="*/ 1826853 h 43200"/>
              <a:gd name="GluePoint3X" fmla="*/ 10567 w 43200"/>
              <a:gd name="GluePoint3Y" fmla="*/ 914400 h 43200"/>
              <a:gd name="GluePoint4X" fmla="*/ 1703388 w 43200"/>
              <a:gd name="GluePoint4Y" fmla="*/ 10456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Try again using multiplication table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01" dur="indefinite" restart="never" nodeType="tmRoot">
          <p:childTnLst>
            <p:seq>
              <p:cTn id="1302" dur="indefinite" nodeType="mainSeq">
                <p:childTnLst>
                  <p:par>
                    <p:cTn id="1303" fill="hold">
                      <p:stCondLst>
                        <p:cond delay="indefinite"/>
                      </p:stCondLst>
                      <p:childTnLst>
                        <p:par>
                          <p:cTn id="1304" fill="hold">
                            <p:stCondLst>
                              <p:cond delay="0"/>
                            </p:stCondLst>
                            <p:childTnLst>
                              <p:par>
                                <p:cTn id="13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07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08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9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0" fill="hold">
                      <p:stCondLst>
                        <p:cond delay="indefinite"/>
                      </p:stCondLst>
                      <p:childTnLst>
                        <p:par>
                          <p:cTn id="1311" fill="hold">
                            <p:stCondLst>
                              <p:cond delay="0"/>
                            </p:stCondLst>
                            <p:childTnLst>
                              <p:par>
                                <p:cTn id="13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4"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5" fill="hold">
                      <p:stCondLst>
                        <p:cond delay="indefinite"/>
                      </p:stCondLst>
                      <p:childTnLst>
                        <p:par>
                          <p:cTn id="1316" fill="hold">
                            <p:stCondLst>
                              <p:cond delay="0"/>
                            </p:stCondLst>
                            <p:childTnLst>
                              <p:par>
                                <p:cTn id="131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19"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0" fill="hold">
                            <p:stCondLst>
                              <p:cond delay="500"/>
                            </p:stCondLst>
                            <p:childTnLst>
                              <p:par>
                                <p:cTn id="1321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322"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4" fill="hold">
                      <p:stCondLst>
                        <p:cond delay="indefinite"/>
                      </p:stCondLst>
                      <p:childTnLst>
                        <p:par>
                          <p:cTn id="1325" fill="hold">
                            <p:stCondLst>
                              <p:cond delay="0"/>
                            </p:stCondLst>
                            <p:childTnLst>
                              <p:par>
                                <p:cTn id="13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8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9" fill="hold">
                      <p:stCondLst>
                        <p:cond delay="indefinite"/>
                      </p:stCondLst>
                      <p:childTnLst>
                        <p:par>
                          <p:cTn id="1330" fill="hold">
                            <p:stCondLst>
                              <p:cond delay="0"/>
                            </p:stCondLst>
                            <p:childTnLst>
                              <p:par>
                                <p:cTn id="133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33"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35" presetID="22" presetClass="exit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336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8" fill="hold">
                      <p:stCondLst>
                        <p:cond delay="indefinite"/>
                      </p:stCondLst>
                      <p:childTnLst>
                        <p:par>
                          <p:cTn id="1339" fill="hold">
                            <p:stCondLst>
                              <p:cond delay="0"/>
                            </p:stCondLst>
                            <p:childTnLst>
                              <p:par>
                                <p:cTn id="13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2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3" fill="hold">
                      <p:stCondLst>
                        <p:cond delay="indefinite"/>
                      </p:stCondLst>
                      <p:childTnLst>
                        <p:par>
                          <p:cTn id="1344" fill="hold">
                            <p:stCondLst>
                              <p:cond delay="0"/>
                            </p:stCondLst>
                            <p:childTnLst>
                              <p:par>
                                <p:cTn id="13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47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8" fill="hold">
                            <p:stCondLst>
                              <p:cond delay="500"/>
                            </p:stCondLst>
                            <p:childTnLst>
                              <p:par>
                                <p:cTn id="1349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350"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2" fill="hold">
                      <p:stCondLst>
                        <p:cond delay="indefinite"/>
                      </p:stCondLst>
                      <p:childTnLst>
                        <p:par>
                          <p:cTn id="1353" fill="hold">
                            <p:stCondLst>
                              <p:cond delay="0"/>
                            </p:stCondLst>
                            <p:childTnLst>
                              <p:par>
                                <p:cTn id="13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6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7" fill="hold">
                      <p:stCondLst>
                        <p:cond delay="indefinite"/>
                      </p:stCondLst>
                      <p:childTnLst>
                        <p:par>
                          <p:cTn id="1358" fill="hold">
                            <p:stCondLst>
                              <p:cond delay="0"/>
                            </p:stCondLst>
                            <p:childTnLst>
                              <p:par>
                                <p:cTn id="135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61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2" fill="hold">
                            <p:stCondLst>
                              <p:cond delay="500"/>
                            </p:stCondLst>
                            <p:childTnLst>
                              <p:par>
                                <p:cTn id="1363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364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6" fill="hold">
                      <p:stCondLst>
                        <p:cond delay="indefinite"/>
                      </p:stCondLst>
                      <p:childTnLst>
                        <p:par>
                          <p:cTn id="1367" fill="hold">
                            <p:stCondLst>
                              <p:cond delay="0"/>
                            </p:stCondLst>
                            <p:childTnLst>
                              <p:par>
                                <p:cTn id="13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0" dur="8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71" dur="8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2" dur="8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3" fill="hold">
                      <p:stCondLst>
                        <p:cond delay="indefinite"/>
                      </p:stCondLst>
                      <p:childTnLst>
                        <p:par>
                          <p:cTn id="1374" fill="hold">
                            <p:stCondLst>
                              <p:cond delay="0"/>
                            </p:stCondLst>
                            <p:childTnLst>
                              <p:par>
                                <p:cTn id="13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77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8" fill="hold">
                      <p:stCondLst>
                        <p:cond delay="indefinite"/>
                      </p:stCondLst>
                      <p:childTnLst>
                        <p:par>
                          <p:cTn id="1379" fill="hold">
                            <p:stCondLst>
                              <p:cond delay="0"/>
                            </p:stCondLst>
                            <p:childTnLst>
                              <p:par>
                                <p:cTn id="1380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2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3" dur="500" fill="hold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Text Box 84"/>
          <p:cNvSpPr/>
          <p:nvPr/>
        </p:nvSpPr>
        <p:spPr>
          <a:xfrm>
            <a:off x="3329640" y="3416400"/>
            <a:ext cx="327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- 1)(x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2" name="Text Box 87"/>
          <p:cNvSpPr/>
          <p:nvPr/>
        </p:nvSpPr>
        <p:spPr>
          <a:xfrm>
            <a:off x="3731760" y="484488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3" name="Arc 8"/>
          <p:cNvSpPr/>
          <p:nvPr/>
        </p:nvSpPr>
        <p:spPr>
          <a:xfrm rot="16200000">
            <a:off x="4000680" y="27810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4" name="Text Box 87"/>
          <p:cNvSpPr/>
          <p:nvPr/>
        </p:nvSpPr>
        <p:spPr>
          <a:xfrm>
            <a:off x="4292280" y="4844880"/>
            <a:ext cx="133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5" name="TextBox 10"/>
          <p:cNvSpPr/>
          <p:nvPr/>
        </p:nvSpPr>
        <p:spPr>
          <a:xfrm>
            <a:off x="915120" y="1905120"/>
            <a:ext cx="7505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out the brackets and Simplify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7EDA4ED-D1B4-4C2D-8418-59CD98D27D9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8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    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9" name="TextBox 11"/>
          <p:cNvSpPr/>
          <p:nvPr/>
        </p:nvSpPr>
        <p:spPr>
          <a:xfrm>
            <a:off x="859680" y="4267080"/>
            <a:ext cx="6549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Write down 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O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I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4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L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0" name="Text Box 87"/>
          <p:cNvSpPr/>
          <p:nvPr/>
        </p:nvSpPr>
        <p:spPr>
          <a:xfrm>
            <a:off x="5637600" y="4844880"/>
            <a:ext cx="843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1" name="Text Box 87"/>
          <p:cNvSpPr/>
          <p:nvPr/>
        </p:nvSpPr>
        <p:spPr>
          <a:xfrm>
            <a:off x="6441120" y="484488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2" name="Arc 19"/>
          <p:cNvSpPr/>
          <p:nvPr/>
        </p:nvSpPr>
        <p:spPr>
          <a:xfrm rot="16200000">
            <a:off x="4534200" y="2305080"/>
            <a:ext cx="761760" cy="2286000"/>
          </a:xfrm>
          <a:custGeom>
            <a:avLst/>
            <a:gdLst>
              <a:gd name="textAreaLeft" fmla="*/ 344880 w 761760"/>
              <a:gd name="textAreaRight" fmla="*/ 762120 w 761760"/>
              <a:gd name="textAreaTop" fmla="*/ 0 h 2286000"/>
              <a:gd name="textAreaBottom" fmla="*/ 2286360 h 2286000"/>
              <a:gd name="GluePoint1X" fmla="*/ 381001 w 762000"/>
              <a:gd name="GluePoint1Y" fmla="*/ 0 h 2286000"/>
              <a:gd name="GluePoint2X" fmla="*/ 381000 w 762000"/>
              <a:gd name="GluePoint2Y" fmla="*/ 1143000 h 2286000"/>
              <a:gd name="GluePoint3X" fmla="*/ 344938 w 762000"/>
              <a:gd name="GluePoint3Y" fmla="*/ 2280869 h 2286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  <a:lnTo>
                  <a:pt x="381000" y="1143000"/>
                </a:lnTo>
                <a:close/>
              </a:path>
              <a:path fill="none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Arc 21"/>
          <p:cNvSpPr/>
          <p:nvPr/>
        </p:nvSpPr>
        <p:spPr>
          <a:xfrm flipV="1" rot="5400000">
            <a:off x="4524120" y="3589560"/>
            <a:ext cx="723960" cy="704880"/>
          </a:xfrm>
          <a:custGeom>
            <a:avLst/>
            <a:gdLst>
              <a:gd name="textAreaLeft" fmla="*/ 332640 w 723960"/>
              <a:gd name="textAreaRight" fmla="*/ 724320 w 723960"/>
              <a:gd name="textAreaTop" fmla="*/ 360 h 704880"/>
              <a:gd name="textAreaBottom" fmla="*/ 705600 h 704880"/>
              <a:gd name="GluePoint1X" fmla="*/ 361950 w 723900"/>
              <a:gd name="GluePoint1Y" fmla="*/ 0 h 704850"/>
              <a:gd name="GluePoint2X" fmla="*/ 361950 w 723900"/>
              <a:gd name="GluePoint2Y" fmla="*/ 352425 h 704850"/>
              <a:gd name="GluePoint3X" fmla="*/ 332613 w 723900"/>
              <a:gd name="GluePoint3Y" fmla="*/ 703690 h 7048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  <a:lnTo>
                  <a:pt x="361950" y="352425"/>
                </a:lnTo>
                <a:close/>
              </a:path>
              <a:path fill="none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4" name="Arc 22"/>
          <p:cNvSpPr/>
          <p:nvPr/>
        </p:nvSpPr>
        <p:spPr>
          <a:xfrm flipV="1" rot="5400000">
            <a:off x="4905360" y="3380400"/>
            <a:ext cx="647640" cy="1352520"/>
          </a:xfrm>
          <a:custGeom>
            <a:avLst/>
            <a:gdLst>
              <a:gd name="textAreaLeft" fmla="*/ 268200 w 647640"/>
              <a:gd name="textAreaRight" fmla="*/ 648000 w 647640"/>
              <a:gd name="textAreaTop" fmla="*/ -360 h 1352520"/>
              <a:gd name="textAreaBottom" fmla="*/ 1352520 h 1352520"/>
              <a:gd name="GluePoint1X" fmla="*/ 323851 w 647700"/>
              <a:gd name="GluePoint1Y" fmla="*/ 0 h 1352550"/>
              <a:gd name="GluePoint2X" fmla="*/ 323850 w 647700"/>
              <a:gd name="GluePoint2Y" fmla="*/ 676275 h 1352550"/>
              <a:gd name="GluePoint3X" fmla="*/ 268209 w 647700"/>
              <a:gd name="GluePoint3Y" fmla="*/ 134249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  <a:lnTo>
                  <a:pt x="323850" y="676275"/>
                </a:lnTo>
                <a:close/>
              </a:path>
              <a:path fill="none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5" name="TextBox 23"/>
          <p:cNvSpPr/>
          <p:nvPr/>
        </p:nvSpPr>
        <p:spPr>
          <a:xfrm>
            <a:off x="879120" y="5619600"/>
            <a:ext cx="250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 up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6" name="Text Box 87"/>
          <p:cNvSpPr/>
          <p:nvPr/>
        </p:nvSpPr>
        <p:spPr>
          <a:xfrm>
            <a:off x="3571560" y="5511960"/>
            <a:ext cx="2331000" cy="703440"/>
          </a:xfrm>
          <a:prstGeom prst="rect">
            <a:avLst/>
          </a:prstGeom>
          <a:solidFill>
            <a:srgbClr val="171717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x - 2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7" name="Cloud 25"/>
          <p:cNvSpPr/>
          <p:nvPr/>
        </p:nvSpPr>
        <p:spPr>
          <a:xfrm>
            <a:off x="5500800" y="324000"/>
            <a:ext cx="3406680" cy="1828800"/>
          </a:xfrm>
          <a:custGeom>
            <a:avLst/>
            <a:gdLst>
              <a:gd name="textAreaLeft" fmla="*/ 469440 w 3406680"/>
              <a:gd name="textAreaRight" fmla="*/ 2694960 w 3406680"/>
              <a:gd name="textAreaTop" fmla="*/ 276120 h 1828800"/>
              <a:gd name="textAreaBottom" fmla="*/ 1468080 h 1828800"/>
              <a:gd name="GluePoint1X" fmla="*/ 3403936 w 43200"/>
              <a:gd name="GluePoint1Y" fmla="*/ 914400 h 43200"/>
              <a:gd name="GluePoint2X" fmla="*/ 1703388 w 43200"/>
              <a:gd name="GluePoint2Y" fmla="*/ 1826853 h 43200"/>
              <a:gd name="GluePoint3X" fmla="*/ 10567 w 43200"/>
              <a:gd name="GluePoint3Y" fmla="*/ 914400 h 43200"/>
              <a:gd name="GluePoint4X" fmla="*/ 1703388 w 43200"/>
              <a:gd name="GluePoint4Y" fmla="*/ 10456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Try again using multiplication table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84" dur="indefinite" restart="never" nodeType="tmRoot">
          <p:childTnLst>
            <p:seq>
              <p:cTn id="1385" dur="indefinite" nodeType="mainSeq">
                <p:childTnLst>
                  <p:par>
                    <p:cTn id="1386" fill="hold">
                      <p:stCondLst>
                        <p:cond delay="indefinite"/>
                      </p:stCondLst>
                      <p:childTnLst>
                        <p:par>
                          <p:cTn id="1387" fill="hold">
                            <p:stCondLst>
                              <p:cond delay="0"/>
                            </p:stCondLst>
                            <p:childTnLst>
                              <p:par>
                                <p:cTn id="13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0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91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2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3" fill="hold">
                      <p:stCondLst>
                        <p:cond delay="indefinite"/>
                      </p:stCondLst>
                      <p:childTnLst>
                        <p:par>
                          <p:cTn id="1394" fill="hold">
                            <p:stCondLst>
                              <p:cond delay="0"/>
                            </p:stCondLst>
                            <p:childTnLst>
                              <p:par>
                                <p:cTn id="13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97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8" fill="hold">
                      <p:stCondLst>
                        <p:cond delay="indefinite"/>
                      </p:stCondLst>
                      <p:childTnLst>
                        <p:par>
                          <p:cTn id="1399" fill="hold">
                            <p:stCondLst>
                              <p:cond delay="0"/>
                            </p:stCondLst>
                            <p:childTnLst>
                              <p:par>
                                <p:cTn id="140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02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3" fill="hold">
                            <p:stCondLst>
                              <p:cond delay="500"/>
                            </p:stCondLst>
                            <p:childTnLst>
                              <p:par>
                                <p:cTn id="1404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405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7" fill="hold">
                      <p:stCondLst>
                        <p:cond delay="indefinite"/>
                      </p:stCondLst>
                      <p:childTnLst>
                        <p:par>
                          <p:cTn id="1408" fill="hold">
                            <p:stCondLst>
                              <p:cond delay="0"/>
                            </p:stCondLst>
                            <p:childTnLst>
                              <p:par>
                                <p:cTn id="14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11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2" fill="hold">
                      <p:stCondLst>
                        <p:cond delay="indefinite"/>
                      </p:stCondLst>
                      <p:childTnLst>
                        <p:par>
                          <p:cTn id="1413" fill="hold">
                            <p:stCondLst>
                              <p:cond delay="0"/>
                            </p:stCondLst>
                            <p:childTnLst>
                              <p:par>
                                <p:cTn id="141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16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7" fill="hold">
                            <p:stCondLst>
                              <p:cond delay="500"/>
                            </p:stCondLst>
                            <p:childTnLst>
                              <p:par>
                                <p:cTn id="1418" presetID="22" presetClass="exit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419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1" fill="hold">
                      <p:stCondLst>
                        <p:cond delay="indefinite"/>
                      </p:stCondLst>
                      <p:childTnLst>
                        <p:par>
                          <p:cTn id="1422" fill="hold">
                            <p:stCondLst>
                              <p:cond delay="0"/>
                            </p:stCondLst>
                            <p:childTnLst>
                              <p:par>
                                <p:cTn id="14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25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6" fill="hold">
                      <p:stCondLst>
                        <p:cond delay="indefinite"/>
                      </p:stCondLst>
                      <p:childTnLst>
                        <p:par>
                          <p:cTn id="1427" fill="hold">
                            <p:stCondLst>
                              <p:cond delay="0"/>
                            </p:stCondLst>
                            <p:childTnLst>
                              <p:par>
                                <p:cTn id="14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30" dur="5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1" fill="hold">
                            <p:stCondLst>
                              <p:cond delay="500"/>
                            </p:stCondLst>
                            <p:childTnLst>
                              <p:par>
                                <p:cTn id="1432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433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5" fill="hold">
                      <p:stCondLst>
                        <p:cond delay="indefinite"/>
                      </p:stCondLst>
                      <p:childTnLst>
                        <p:par>
                          <p:cTn id="1436" fill="hold">
                            <p:stCondLst>
                              <p:cond delay="0"/>
                            </p:stCondLst>
                            <p:childTnLst>
                              <p:par>
                                <p:cTn id="14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39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0" fill="hold">
                      <p:stCondLst>
                        <p:cond delay="indefinite"/>
                      </p:stCondLst>
                      <p:childTnLst>
                        <p:par>
                          <p:cTn id="1441" fill="hold">
                            <p:stCondLst>
                              <p:cond delay="0"/>
                            </p:stCondLst>
                            <p:childTnLst>
                              <p:par>
                                <p:cTn id="14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44"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46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1447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9" fill="hold">
                      <p:stCondLst>
                        <p:cond delay="indefinite"/>
                      </p:stCondLst>
                      <p:childTnLst>
                        <p:par>
                          <p:cTn id="1450" fill="hold">
                            <p:stCondLst>
                              <p:cond delay="0"/>
                            </p:stCondLst>
                            <p:childTnLst>
                              <p:par>
                                <p:cTn id="14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53" dur="8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4" dur="8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5" dur="8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6" fill="hold">
                      <p:stCondLst>
                        <p:cond delay="indefinite"/>
                      </p:stCondLst>
                      <p:childTnLst>
                        <p:par>
                          <p:cTn id="1457" fill="hold">
                            <p:stCondLst>
                              <p:cond delay="0"/>
                            </p:stCondLst>
                            <p:childTnLst>
                              <p:par>
                                <p:cTn id="145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60" dur="5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1" fill="hold">
                      <p:stCondLst>
                        <p:cond delay="indefinite"/>
                      </p:stCondLst>
                      <p:childTnLst>
                        <p:par>
                          <p:cTn id="1462" fill="hold">
                            <p:stCondLst>
                              <p:cond delay="0"/>
                            </p:stCondLst>
                            <p:childTnLst>
                              <p:par>
                                <p:cTn id="1463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5" dur="500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6" dur="500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2A620BD-3535-4C58-B02A-BEE7A541BC5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Rectangle 9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multiply out (remove) various single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keypoints of multiplying out an expression with a single bracket.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" name="Text Box 11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extBox 10"/>
          <p:cNvSpPr/>
          <p:nvPr/>
        </p:nvSpPr>
        <p:spPr>
          <a:xfrm>
            <a:off x="914400" y="2484360"/>
            <a:ext cx="777240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FOIL method is very limited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therefore from now on we will use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multiplication table method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299F4C-6395-4A57-B2CD-AC5392569FC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1" name="Title 1"/>
          <p:cNvSpPr/>
          <p:nvPr/>
        </p:nvSpPr>
        <p:spPr>
          <a:xfrm>
            <a:off x="1847880" y="552600"/>
            <a:ext cx="548640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Squaring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67" dur="indefinite" restart="never" nodeType="tmRoot">
          <p:childTnLst>
            <p:seq>
              <p:cTn id="1468" dur="indefinite" nodeType="mainSeq">
                <p:childTnLst>
                  <p:par>
                    <p:cTn id="1469" fill="hold">
                      <p:stCondLst>
                        <p:cond delay="0"/>
                      </p:stCondLst>
                      <p:childTnLst>
                        <p:par>
                          <p:cTn id="1470" fill="hold">
                            <p:stCondLst>
                              <p:cond delay="0"/>
                            </p:stCondLst>
                            <p:childTnLst>
                              <p:par>
                                <p:cTn id="1471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3" dur="80"/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4" dur="80"/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5" dur="80"/>
                                        <p:tgtEl>
                                          <p:spTgt spid="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6" fill="hold">
                      <p:stCondLst>
                        <p:cond delay="indefinite"/>
                      </p:stCondLst>
                      <p:childTnLst>
                        <p:par>
                          <p:cTn id="1477" fill="hold">
                            <p:stCondLst>
                              <p:cond delay="0"/>
                            </p:stCondLst>
                            <p:childTnLst>
                              <p:par>
                                <p:cTn id="14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80" dur="80"/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1" dur="80"/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2" dur="80"/>
                                        <p:tgtEl>
                                          <p:spTgt spid="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3" fill="hold">
                            <p:stCondLst>
                              <p:cond delay="1120"/>
                            </p:stCondLst>
                            <p:childTnLst>
                              <p:par>
                                <p:cTn id="1484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86" dur="80"/>
                                        <p:tgtEl>
                                          <p:spTgt spid="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7" dur="80"/>
                                        <p:tgtEl>
                                          <p:spTgt spid="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8" dur="80"/>
                                        <p:tgtEl>
                                          <p:spTgt spid="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9" fill="hold">
                            <p:stCondLst>
                              <p:cond delay="1160"/>
                            </p:stCondLst>
                            <p:childTnLst>
                              <p:par>
                                <p:cTn id="1490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2" dur="80"/>
                                        <p:tgtEl>
                                          <p:spTgt spid="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93" dur="80"/>
                                        <p:tgtEl>
                                          <p:spTgt spid="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4" dur="80"/>
                                        <p:tgtEl>
                                          <p:spTgt spid="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0DF5FE-828E-4097-8AEE-DA94C9776721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3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4" name="Text Box 84"/>
          <p:cNvSpPr/>
          <p:nvPr/>
        </p:nvSpPr>
        <p:spPr>
          <a:xfrm>
            <a:off x="1043640" y="1911240"/>
            <a:ext cx="327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+ 1)(x - 2)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5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6" name="Text Box 84"/>
          <p:cNvSpPr/>
          <p:nvPr/>
        </p:nvSpPr>
        <p:spPr>
          <a:xfrm>
            <a:off x="1043280" y="2754360"/>
            <a:ext cx="3242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- 1)(x - 2)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7" name="Text Box 84"/>
          <p:cNvSpPr/>
          <p:nvPr/>
        </p:nvSpPr>
        <p:spPr>
          <a:xfrm>
            <a:off x="1044000" y="3597120"/>
            <a:ext cx="3388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+ 3)(x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8" name="Text Box 84"/>
          <p:cNvSpPr/>
          <p:nvPr/>
        </p:nvSpPr>
        <p:spPr>
          <a:xfrm>
            <a:off x="1043640" y="4440240"/>
            <a:ext cx="3356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- 3)(x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9" name="Text Box 84"/>
          <p:cNvSpPr/>
          <p:nvPr/>
        </p:nvSpPr>
        <p:spPr>
          <a:xfrm>
            <a:off x="1043640" y="5283360"/>
            <a:ext cx="3356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+ 3)(x - 2)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0" name="Text Box 84"/>
          <p:cNvSpPr/>
          <p:nvPr/>
        </p:nvSpPr>
        <p:spPr>
          <a:xfrm>
            <a:off x="5802120" y="2025720"/>
            <a:ext cx="2450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x - 2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1" name="Text Box 84"/>
          <p:cNvSpPr/>
          <p:nvPr/>
        </p:nvSpPr>
        <p:spPr>
          <a:xfrm>
            <a:off x="5802120" y="2840040"/>
            <a:ext cx="2792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- 3x + 2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2" name="Text Box 84"/>
          <p:cNvSpPr/>
          <p:nvPr/>
        </p:nvSpPr>
        <p:spPr>
          <a:xfrm>
            <a:off x="5802840" y="3654360"/>
            <a:ext cx="282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+ 5x + 6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3" name="Text Box 84"/>
          <p:cNvSpPr/>
          <p:nvPr/>
        </p:nvSpPr>
        <p:spPr>
          <a:xfrm>
            <a:off x="5802120" y="4468680"/>
            <a:ext cx="2450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x - 6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4" name="Text Box 84"/>
          <p:cNvSpPr/>
          <p:nvPr/>
        </p:nvSpPr>
        <p:spPr>
          <a:xfrm>
            <a:off x="5802480" y="5283360"/>
            <a:ext cx="2482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x - 6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95" dur="indefinite" restart="never" nodeType="tmRoot">
          <p:childTnLst>
            <p:seq>
              <p:cTn id="1496" dur="indefinite" nodeType="mainSeq">
                <p:childTnLst>
                  <p:par>
                    <p:cTn id="1497" fill="hold">
                      <p:stCondLst>
                        <p:cond delay="indefinite"/>
                      </p:stCondLst>
                      <p:childTnLst>
                        <p:par>
                          <p:cTn id="1498" fill="hold">
                            <p:stCondLst>
                              <p:cond delay="0"/>
                            </p:stCondLst>
                            <p:childTnLst>
                              <p:par>
                                <p:cTn id="14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1" dur="80"/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2" dur="80"/>
                                        <p:tgtEl>
                                          <p:spTgt spid="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3" dur="80"/>
                                        <p:tgtEl>
                                          <p:spTgt spid="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4" fill="hold">
                      <p:stCondLst>
                        <p:cond delay="indefinite"/>
                      </p:stCondLst>
                      <p:childTnLst>
                        <p:par>
                          <p:cTn id="1505" fill="hold">
                            <p:stCondLst>
                              <p:cond delay="0"/>
                            </p:stCondLst>
                            <p:childTnLst>
                              <p:par>
                                <p:cTn id="15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8" dur="8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9" dur="8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0" dur="8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1" fill="hold">
                      <p:stCondLst>
                        <p:cond delay="indefinite"/>
                      </p:stCondLst>
                      <p:childTnLst>
                        <p:par>
                          <p:cTn id="1512" fill="hold">
                            <p:stCondLst>
                              <p:cond delay="0"/>
                            </p:stCondLst>
                            <p:childTnLst>
                              <p:par>
                                <p:cTn id="15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15" dur="8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16" dur="8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7" dur="8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8" fill="hold">
                      <p:stCondLst>
                        <p:cond delay="indefinite"/>
                      </p:stCondLst>
                      <p:childTnLst>
                        <p:par>
                          <p:cTn id="1519" fill="hold">
                            <p:stCondLst>
                              <p:cond delay="0"/>
                            </p:stCondLst>
                            <p:childTnLst>
                              <p:par>
                                <p:cTn id="15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2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23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4" dur="8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5" fill="hold">
                      <p:stCondLst>
                        <p:cond delay="indefinite"/>
                      </p:stCondLst>
                      <p:childTnLst>
                        <p:par>
                          <p:cTn id="1526" fill="hold">
                            <p:stCondLst>
                              <p:cond delay="0"/>
                            </p:stCondLst>
                            <p:childTnLst>
                              <p:par>
                                <p:cTn id="15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9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0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1" dur="8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A44011B-154F-4FB9-9FB8-8D66B7140BB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1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3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4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18F6C2C-2380-4BDC-B5CB-5B563482F07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2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9" name="Text Box 7"/>
          <p:cNvSpPr/>
          <p:nvPr/>
        </p:nvSpPr>
        <p:spPr>
          <a:xfrm>
            <a:off x="874800" y="1974960"/>
            <a:ext cx="8116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Does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(x - 4)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= x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+ 8x + 16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0" name="Text Box 8"/>
          <p:cNvSpPr/>
          <p:nvPr/>
        </p:nvSpPr>
        <p:spPr>
          <a:xfrm>
            <a:off x="924120" y="3105000"/>
            <a:ext cx="2958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3 + (-4) x 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31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2" name="Text Box 18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3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4" name="Text Box 8"/>
          <p:cNvSpPr/>
          <p:nvPr/>
        </p:nvSpPr>
        <p:spPr>
          <a:xfrm>
            <a:off x="915120" y="4724280"/>
            <a:ext cx="292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it true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735" name="Object 2"/>
          <p:cNvGraphicFramePr/>
          <p:nvPr/>
        </p:nvGraphicFramePr>
        <p:xfrm>
          <a:off x="3728880" y="4317840"/>
          <a:ext cx="1787760" cy="1130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6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728880" y="4317840"/>
                    <a:ext cx="1787760" cy="113040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C21386-4768-4E30-AD05-9E1A49D04A5B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3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40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1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2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3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4" name="Rectangle 9"/>
          <p:cNvSpPr/>
          <p:nvPr/>
        </p:nvSpPr>
        <p:spPr>
          <a:xfrm>
            <a:off x="977760" y="30052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expand and tidy up complicated expressions that include squared and cubed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5" name="Text Box 10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techniques learned so far to simplify complicated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6" name="Text Box 11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7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8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Simplifying Expressions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32" dur="indefinite" restart="never" nodeType="tmRoot">
          <p:childTnLst>
            <p:seq>
              <p:cTn id="1533" dur="indefinite" nodeType="mainSeq">
                <p:childTnLst>
                  <p:par>
                    <p:cTn id="1534" fill="hold">
                      <p:stCondLst>
                        <p:cond delay="indefinite"/>
                      </p:stCondLst>
                      <p:childTnLst>
                        <p:par>
                          <p:cTn id="1535" fill="hold">
                            <p:stCondLst>
                              <p:cond delay="0"/>
                            </p:stCondLst>
                            <p:childTnLst>
                              <p:par>
                                <p:cTn id="15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38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9" fill="hold">
                      <p:stCondLst>
                        <p:cond delay="indefinite"/>
                      </p:stCondLst>
                      <p:childTnLst>
                        <p:par>
                          <p:cTn id="1540" fill="hold">
                            <p:stCondLst>
                              <p:cond delay="0"/>
                            </p:stCondLst>
                            <p:childTnLst>
                              <p:par>
                                <p:cTn id="15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543"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Oval 35"/>
          <p:cNvSpPr/>
          <p:nvPr/>
        </p:nvSpPr>
        <p:spPr>
          <a:xfrm>
            <a:off x="4827600" y="2652840"/>
            <a:ext cx="388800" cy="40464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0" name="Text Box 87"/>
          <p:cNvSpPr/>
          <p:nvPr/>
        </p:nvSpPr>
        <p:spPr>
          <a:xfrm>
            <a:off x="2196000" y="3375000"/>
            <a:ext cx="2648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6m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- 7m 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1" name="TextBox 10"/>
          <p:cNvSpPr/>
          <p:nvPr/>
        </p:nvSpPr>
        <p:spPr>
          <a:xfrm>
            <a:off x="937440" y="1924200"/>
            <a:ext cx="181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2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5693647-FB03-4875-8A40-36CF43194F0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3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4" name="Text Box 87"/>
          <p:cNvSpPr/>
          <p:nvPr/>
        </p:nvSpPr>
        <p:spPr>
          <a:xfrm>
            <a:off x="5273640" y="3375000"/>
            <a:ext cx="27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2m + 1 )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5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Simplifying Expressions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6" name="Cloud 24"/>
          <p:cNvSpPr/>
          <p:nvPr/>
        </p:nvSpPr>
        <p:spPr>
          <a:xfrm>
            <a:off x="3757680" y="390600"/>
            <a:ext cx="4876560" cy="2190600"/>
          </a:xfrm>
          <a:custGeom>
            <a:avLst/>
            <a:gdLst>
              <a:gd name="textAreaLeft" fmla="*/ 672120 w 4876560"/>
              <a:gd name="textAreaRight" fmla="*/ 3857760 w 4876560"/>
              <a:gd name="textAreaTop" fmla="*/ 330840 h 2190600"/>
              <a:gd name="textAreaBottom" fmla="*/ 1758240 h 2190600"/>
              <a:gd name="GluePoint1X" fmla="*/ 4872736 w 43200"/>
              <a:gd name="GluePoint1Y" fmla="*/ 1095375 h 43200"/>
              <a:gd name="GluePoint2X" fmla="*/ 2438400 w 43200"/>
              <a:gd name="GluePoint2Y" fmla="*/ 2188417 h 43200"/>
              <a:gd name="GluePoint3X" fmla="*/ 15127 w 43200"/>
              <a:gd name="GluePoint3Y" fmla="*/ 1095375 h 43200"/>
              <a:gd name="GluePoint4X" fmla="*/ 2438400 w 43200"/>
              <a:gd name="GluePoint4Y" fmla="*/ 12525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Use multiplication table to remove brackets.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7" name="Cloud 20"/>
          <p:cNvSpPr/>
          <p:nvPr/>
        </p:nvSpPr>
        <p:spPr>
          <a:xfrm>
            <a:off x="0" y="4827600"/>
            <a:ext cx="2492280" cy="1303200"/>
          </a:xfrm>
          <a:custGeom>
            <a:avLst/>
            <a:gdLst>
              <a:gd name="textAreaLeft" fmla="*/ 343440 w 2492280"/>
              <a:gd name="textAreaRight" fmla="*/ 1971720 w 2492280"/>
              <a:gd name="textAreaTop" fmla="*/ 196560 h 1303200"/>
              <a:gd name="textAreaBottom" fmla="*/ 1046160 h 1303200"/>
              <a:gd name="GluePoint1X" fmla="*/ 2490298 w 43200"/>
              <a:gd name="GluePoint1Y" fmla="*/ 651669 h 43200"/>
              <a:gd name="GluePoint2X" fmla="*/ 1246188 w 43200"/>
              <a:gd name="GluePoint2Y" fmla="*/ 1301949 h 43200"/>
              <a:gd name="GluePoint3X" fmla="*/ 7731 w 43200"/>
              <a:gd name="GluePoint3Y" fmla="*/ 651669 h 43200"/>
              <a:gd name="GluePoint4X" fmla="*/ 1246188 w 43200"/>
              <a:gd name="GluePoint4Y" fmla="*/ 7452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Tidy up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8" name="Text Box 87"/>
          <p:cNvSpPr/>
          <p:nvPr/>
        </p:nvSpPr>
        <p:spPr>
          <a:xfrm>
            <a:off x="4862520" y="3375000"/>
            <a:ext cx="35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9" name="Text Box 87"/>
          <p:cNvSpPr/>
          <p:nvPr/>
        </p:nvSpPr>
        <p:spPr>
          <a:xfrm>
            <a:off x="2213640" y="4127400"/>
            <a:ext cx="2648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6m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- 7m 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0" name="Text Box 87"/>
          <p:cNvSpPr/>
          <p:nvPr/>
        </p:nvSpPr>
        <p:spPr>
          <a:xfrm>
            <a:off x="4895640" y="4127400"/>
            <a:ext cx="2662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+ 2m – 1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1" name="Text Box 87"/>
          <p:cNvSpPr/>
          <p:nvPr/>
        </p:nvSpPr>
        <p:spPr>
          <a:xfrm>
            <a:off x="3354480" y="5164200"/>
            <a:ext cx="2658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5m - 4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62" name="Group 39"/>
          <p:cNvGrpSpPr/>
          <p:nvPr/>
        </p:nvGrpSpPr>
        <p:grpSpPr>
          <a:xfrm>
            <a:off x="3252960" y="512640"/>
            <a:ext cx="3765240" cy="2109960"/>
            <a:chOff x="3252960" y="512640"/>
            <a:chExt cx="3765240" cy="2109960"/>
          </a:xfrm>
        </p:grpSpPr>
        <p:cxnSp>
          <p:nvCxnSpPr>
            <p:cNvPr id="763" name="Straight Arrow Connector 38"/>
            <p:cNvCxnSpPr/>
            <p:nvPr/>
          </p:nvCxnSpPr>
          <p:spPr>
            <a:xfrm flipH="1">
              <a:off x="5020920" y="1812600"/>
              <a:ext cx="10080" cy="810360"/>
            </a:xfrm>
            <a:prstGeom prst="straightConnector1">
              <a:avLst/>
            </a:prstGeom>
            <a:ln w="38160">
              <a:solidFill>
                <a:srgbClr val="FFFF00"/>
              </a:solidFill>
              <a:miter/>
              <a:tailEnd len="med" type="arrow" w="med"/>
            </a:ln>
          </p:spPr>
        </p:cxnSp>
        <p:sp>
          <p:nvSpPr>
            <p:cNvPr id="764" name="Cloud 36"/>
            <p:cNvSpPr/>
            <p:nvPr/>
          </p:nvSpPr>
          <p:spPr>
            <a:xfrm>
              <a:off x="3252960" y="512640"/>
              <a:ext cx="3765240" cy="1303560"/>
            </a:xfrm>
            <a:custGeom>
              <a:avLst/>
              <a:gdLst>
                <a:gd name="textAreaLeft" fmla="*/ 518760 w 3765240"/>
                <a:gd name="textAreaRight" fmla="*/ 2978640 w 3765240"/>
                <a:gd name="textAreaTop" fmla="*/ 196560 h 1303560"/>
                <a:gd name="textAreaBottom" fmla="*/ 1046520 h 1303560"/>
                <a:gd name="GluePoint1X" fmla="*/ 3121720 w 43200"/>
                <a:gd name="GluePoint1Y" fmla="*/ 652161 h 43200"/>
                <a:gd name="GluePoint2X" fmla="*/ 1562162 w 43200"/>
                <a:gd name="GluePoint2Y" fmla="*/ 1302933 h 43200"/>
                <a:gd name="GluePoint3X" fmla="*/ 9691 w 43200"/>
                <a:gd name="GluePoint3Y" fmla="*/ 652161 h 43200"/>
                <a:gd name="GluePoint4X" fmla="*/ 1562162 w 43200"/>
                <a:gd name="GluePoint4Y" fmla="*/ 74576 h 432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43200" h="43200">
                  <a:moveTo>
                    <a:pt x="3900" y="14370"/>
                  </a:moveTo>
                  <a:lnTo>
                    <a:pt x="3900" y="14370"/>
                  </a:lnTo>
                  <a:arcTo wR="6753" hR="9190" stAng="10170548" swAng="7427171"/>
                  <a:lnTo>
                    <a:pt x="14005" y="5202"/>
                  </a:lnTo>
                  <a:arcTo wR="5333" hR="7267" stAng="-8646226" swAng="5396752"/>
                  <a:lnTo>
                    <a:pt x="22456" y="3432"/>
                  </a:lnTo>
                  <a:arcTo wR="4365" hR="5945" stAng="-8748310" swAng="5983216"/>
                  <a:lnTo>
                    <a:pt x="29833" y="2481"/>
                  </a:lnTo>
                  <a:arcTo wR="4857" hR="6595" stAng="-7859247" swAng="7034694"/>
                  <a:lnTo>
                    <a:pt x="38318" y="5576"/>
                  </a:lnTo>
                  <a:arcTo wR="5333" hR="7273" stAng="-4722629" swAng="6541720"/>
                  <a:lnTo>
                    <a:pt x="41818" y="15460"/>
                  </a:lnTo>
                  <a:arcTo wR="6775" hR="9220" stAng="-2776007" swAng="7816113"/>
                  <a:lnTo>
                    <a:pt x="37404" y="30203"/>
                  </a:lnTo>
                  <a:arcTo wR="5785" hR="7867" stAng="37436" swAng="6841911"/>
                  <a:lnTo>
                    <a:pt x="28556" y="36813"/>
                  </a:lnTo>
                  <a:arcTo wR="6752" hR="9215" stAng="1346980" swAng="6910786"/>
                  <a:lnTo>
                    <a:pt x="16480" y="39264"/>
                  </a:lnTo>
                  <a:arcTo wR="7720" hR="10543" stAng="3974661" swAng="4542738"/>
                  <a:lnTo>
                    <a:pt x="5804" y="35470"/>
                  </a:lnTo>
                  <a:arcTo wR="4360" hR="5918" stAng="5103633" swAng="8804007"/>
                  <a:lnTo>
                    <a:pt x="2113" y="25548"/>
                  </a:lnTo>
                  <a:arcTo wR="4345" hR="5945" stAng="6790459" swAng="9150775"/>
                  <a:close/>
                </a:path>
                <a:path fill="none" w="43200" h="43200">
                  <a:moveTo>
                    <a:pt x="4693" y="26177"/>
                  </a:moveTo>
                  <a:lnTo>
                    <a:pt x="4693" y="26177"/>
                  </a:lnTo>
                  <a:arcTo wR="4345" hR="5945" stAng="5204745" swAng="1585714"/>
                  <a:moveTo>
                    <a:pt x="6928" y="34899"/>
                  </a:moveTo>
                  <a:lnTo>
                    <a:pt x="6928" y="34899"/>
                  </a:lnTo>
                  <a:arcTo wR="4360" hR="5918" stAng="4416323" swAng="686679"/>
                  <a:moveTo>
                    <a:pt x="16478" y="39090"/>
                  </a:moveTo>
                  <a:lnTo>
                    <a:pt x="16478" y="39090"/>
                  </a:lnTo>
                  <a:arcTo wR="6752" hR="9215" stAng="8257461" swAng="844950"/>
                  <a:moveTo>
                    <a:pt x="28827" y="34751"/>
                  </a:moveTo>
                  <a:lnTo>
                    <a:pt x="28827" y="34751"/>
                  </a:lnTo>
                  <a:arcTo wR="6752" hR="9215" stAng="387139" swAng="959841"/>
                  <a:moveTo>
                    <a:pt x="34129" y="22954"/>
                  </a:moveTo>
                  <a:lnTo>
                    <a:pt x="34129" y="22954"/>
                  </a:lnTo>
                  <a:arcTo wR="5785" hR="7867" stAng="-4217785" swAng="4255228"/>
                  <a:moveTo>
                    <a:pt x="41798" y="15354"/>
                  </a:moveTo>
                  <a:lnTo>
                    <a:pt x="41798" y="15354"/>
                  </a:lnTo>
                  <a:arcTo wR="5333" hR="7273" stAng="1819091" swAng="1665385"/>
                  <a:moveTo>
                    <a:pt x="38324" y="5426"/>
                  </a:moveTo>
                  <a:lnTo>
                    <a:pt x="38324" y="5426"/>
                  </a:lnTo>
                  <a:arcTo wR="4857" hR="6595" stAng="-824553" swAng="891799"/>
                  <a:moveTo>
                    <a:pt x="29078" y="3952"/>
                  </a:moveTo>
                  <a:lnTo>
                    <a:pt x="29078" y="3952"/>
                  </a:lnTo>
                  <a:arcTo wR="4857" hR="6595" stAng="-8950828" swAng="1091979"/>
                  <a:moveTo>
                    <a:pt x="22141" y="4720"/>
                  </a:moveTo>
                  <a:lnTo>
                    <a:pt x="22141" y="4720"/>
                  </a:lnTo>
                  <a:arcTo wR="4365" hR="5945" stAng="-9809519" swAng="1061209"/>
                  <a:moveTo>
                    <a:pt x="14000" y="5192"/>
                  </a:moveTo>
                  <a:lnTo>
                    <a:pt x="14000" y="5192"/>
                  </a:lnTo>
                  <a:arcTo wR="6753" hR="9190" stAng="-4002280" swAng="739132"/>
                  <a:moveTo>
                    <a:pt x="4127" y="15789"/>
                  </a:moveTo>
                  <a:lnTo>
                    <a:pt x="4127" y="15789"/>
                  </a:lnTo>
                  <a:arcTo wR="6753" hR="9190" stAng="9459493" swAng="711644"/>
                </a:path>
              </a:pathLst>
            </a:custGeom>
            <a:solidFill>
              <a:srgbClr val="66CC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YOU need to be VERY CAREFUL !!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65" name="Text Box 84"/>
          <p:cNvSpPr/>
          <p:nvPr/>
        </p:nvSpPr>
        <p:spPr>
          <a:xfrm>
            <a:off x="1757160" y="2543040"/>
            <a:ext cx="4964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(2m - 3)(3m + 1) – (m - 1)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44" dur="indefinite" restart="never" nodeType="tmRoot">
          <p:childTnLst>
            <p:seq>
              <p:cTn id="1545" dur="indefinite" nodeType="mainSeq">
                <p:childTnLst>
                  <p:par>
                    <p:cTn id="1546" fill="hold">
                      <p:stCondLst>
                        <p:cond delay="indefinite"/>
                      </p:stCondLst>
                      <p:childTnLst>
                        <p:par>
                          <p:cTn id="1547" fill="hold">
                            <p:stCondLst>
                              <p:cond delay="0"/>
                            </p:stCondLst>
                            <p:childTnLst>
                              <p:par>
                                <p:cTn id="1548" presetID="53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0" dur="500" fill="hold"/>
                                        <p:tgtEl>
                                          <p:spTgt spid="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1" dur="500" fill="hold"/>
                                        <p:tgtEl>
                                          <p:spTgt spid="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52" dur="5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3" presetID="53" presetClass="entr" fill="hold" nodeType="with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5" dur="5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6" dur="5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57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8" fill="hold">
                      <p:stCondLst>
                        <p:cond delay="indefinite"/>
                      </p:stCondLst>
                      <p:childTnLst>
                        <p:par>
                          <p:cTn id="1559" fill="hold">
                            <p:stCondLst>
                              <p:cond delay="0"/>
                            </p:stCondLst>
                            <p:childTnLst>
                              <p:par>
                                <p:cTn id="1560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2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4" fill="hold">
                      <p:stCondLst>
                        <p:cond delay="indefinite"/>
                      </p:stCondLst>
                      <p:childTnLst>
                        <p:par>
                          <p:cTn id="1565" fill="hold">
                            <p:stCondLst>
                              <p:cond delay="0"/>
                            </p:stCondLst>
                            <p:childTnLst>
                              <p:par>
                                <p:cTn id="1566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8" dur="500" fill="hold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9" dur="500" fill="hold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0" fill="hold">
                      <p:stCondLst>
                        <p:cond delay="indefinite"/>
                      </p:stCondLst>
                      <p:childTnLst>
                        <p:par>
                          <p:cTn id="1571" fill="hold">
                            <p:stCondLst>
                              <p:cond delay="0"/>
                            </p:stCondLst>
                            <p:childTnLst>
                              <p:par>
                                <p:cTn id="157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74"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5" fill="hold">
                      <p:stCondLst>
                        <p:cond delay="indefinite"/>
                      </p:stCondLst>
                      <p:childTnLst>
                        <p:par>
                          <p:cTn id="1576" fill="hold">
                            <p:stCondLst>
                              <p:cond delay="0"/>
                            </p:stCondLst>
                            <p:childTnLst>
                              <p:par>
                                <p:cTn id="15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79" dur="8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0" dur="8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1" dur="8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2" fill="hold">
                      <p:stCondLst>
                        <p:cond delay="indefinite"/>
                      </p:stCondLst>
                      <p:childTnLst>
                        <p:par>
                          <p:cTn id="1583" fill="hold">
                            <p:stCondLst>
                              <p:cond delay="0"/>
                            </p:stCondLst>
                            <p:childTnLst>
                              <p:par>
                                <p:cTn id="15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6" dur="8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7" dur="8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8" dur="8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9" fill="hold">
                      <p:stCondLst>
                        <p:cond delay="indefinite"/>
                      </p:stCondLst>
                      <p:childTnLst>
                        <p:par>
                          <p:cTn id="1590" fill="hold">
                            <p:stCondLst>
                              <p:cond delay="0"/>
                            </p:stCondLst>
                            <p:childTnLst>
                              <p:par>
                                <p:cTn id="159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93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4" fill="hold">
                      <p:stCondLst>
                        <p:cond delay="indefinite"/>
                      </p:stCondLst>
                      <p:childTnLst>
                        <p:par>
                          <p:cTn id="1595" fill="hold">
                            <p:stCondLst>
                              <p:cond delay="0"/>
                            </p:stCondLst>
                            <p:childTnLst>
                              <p:par>
                                <p:cTn id="15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8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9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0" dur="8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1" fill="hold">
                      <p:stCondLst>
                        <p:cond delay="indefinite"/>
                      </p:stCondLst>
                      <p:childTnLst>
                        <p:par>
                          <p:cTn id="1602" fill="hold">
                            <p:stCondLst>
                              <p:cond delay="0"/>
                            </p:stCondLst>
                            <p:childTnLst>
                              <p:par>
                                <p:cTn id="1603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5" dur="500" fill="hold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6" dur="500" fill="hold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7" fill="hold">
                      <p:stCondLst>
                        <p:cond delay="indefinite"/>
                      </p:stCondLst>
                      <p:childTnLst>
                        <p:par>
                          <p:cTn id="1608" fill="hold">
                            <p:stCondLst>
                              <p:cond delay="0"/>
                            </p:stCondLst>
                            <p:childTnLst>
                              <p:par>
                                <p:cTn id="160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11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Text Box 84"/>
          <p:cNvSpPr/>
          <p:nvPr/>
        </p:nvSpPr>
        <p:spPr>
          <a:xfrm>
            <a:off x="4229640" y="1868400"/>
            <a:ext cx="175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(5y – 2)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7" name="Text Box 87"/>
          <p:cNvSpPr/>
          <p:nvPr/>
        </p:nvSpPr>
        <p:spPr>
          <a:xfrm>
            <a:off x="4296960" y="3600360"/>
            <a:ext cx="3148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(25y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20y + 4)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8" name="TextBox 10"/>
          <p:cNvSpPr/>
          <p:nvPr/>
        </p:nvSpPr>
        <p:spPr>
          <a:xfrm>
            <a:off x="937440" y="1924200"/>
            <a:ext cx="181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1BFEA9E-0323-4CBD-BB58-28AD0E984E4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1" name="Text Box 87"/>
          <p:cNvSpPr/>
          <p:nvPr/>
        </p:nvSpPr>
        <p:spPr>
          <a:xfrm>
            <a:off x="7235280" y="3600360"/>
            <a:ext cx="1731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( 5y – 2)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2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Simplifying Expressions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3" name="Cloud 24"/>
          <p:cNvSpPr/>
          <p:nvPr/>
        </p:nvSpPr>
        <p:spPr>
          <a:xfrm>
            <a:off x="0" y="299880"/>
            <a:ext cx="4876920" cy="2190960"/>
          </a:xfrm>
          <a:custGeom>
            <a:avLst/>
            <a:gdLst>
              <a:gd name="textAreaLeft" fmla="*/ 672120 w 4876920"/>
              <a:gd name="textAreaRight" fmla="*/ 3858120 w 4876920"/>
              <a:gd name="textAreaTop" fmla="*/ 330840 h 2190960"/>
              <a:gd name="textAreaBottom" fmla="*/ 1758600 h 2190960"/>
              <a:gd name="GluePoint1X" fmla="*/ 4872736 w 43200"/>
              <a:gd name="GluePoint1Y" fmla="*/ 1095375 h 43200"/>
              <a:gd name="GluePoint2X" fmla="*/ 2438400 w 43200"/>
              <a:gd name="GluePoint2Y" fmla="*/ 2188417 h 43200"/>
              <a:gd name="GluePoint3X" fmla="*/ 15127 w 43200"/>
              <a:gd name="GluePoint3Y" fmla="*/ 1095375 h 43200"/>
              <a:gd name="GluePoint4X" fmla="*/ 2438400 w 43200"/>
              <a:gd name="GluePoint4Y" fmla="*/ 12525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Use multiplication table for first two brackets.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4" name="Text Box 87"/>
          <p:cNvSpPr/>
          <p:nvPr/>
        </p:nvSpPr>
        <p:spPr>
          <a:xfrm>
            <a:off x="4252320" y="4697280"/>
            <a:ext cx="4603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125y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150y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+ 60y - 8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5" name="Text Box 84"/>
          <p:cNvSpPr/>
          <p:nvPr/>
        </p:nvSpPr>
        <p:spPr>
          <a:xfrm>
            <a:off x="4230720" y="2575080"/>
            <a:ext cx="4468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(5y – 2)(5y – 2)(5y – 2)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6" name="Cloud 26"/>
          <p:cNvSpPr/>
          <p:nvPr/>
        </p:nvSpPr>
        <p:spPr>
          <a:xfrm>
            <a:off x="0" y="3327480"/>
            <a:ext cx="3954600" cy="1758960"/>
          </a:xfrm>
          <a:custGeom>
            <a:avLst/>
            <a:gdLst>
              <a:gd name="textAreaLeft" fmla="*/ 545040 w 3954600"/>
              <a:gd name="textAreaRight" fmla="*/ 3128400 w 3954600"/>
              <a:gd name="textAreaTop" fmla="*/ 265680 h 1758960"/>
              <a:gd name="textAreaBottom" fmla="*/ 1411920 h 1758960"/>
              <a:gd name="GluePoint1X" fmla="*/ 3951168 w 43200"/>
              <a:gd name="GluePoint1Y" fmla="*/ 879475 h 43200"/>
              <a:gd name="GluePoint2X" fmla="*/ 1977232 w 43200"/>
              <a:gd name="GluePoint2Y" fmla="*/ 1757077 h 43200"/>
              <a:gd name="GluePoint3X" fmla="*/ 12266 w 43200"/>
              <a:gd name="GluePoint3Y" fmla="*/ 879475 h 43200"/>
              <a:gd name="GluePoint4X" fmla="*/ 1977232 w 43200"/>
              <a:gd name="GluePoint4Y" fmla="*/ 10057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Use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multiplication table again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12" dur="indefinite" restart="never" nodeType="tmRoot">
          <p:childTnLst>
            <p:seq>
              <p:cTn id="1613" dur="indefinite" nodeType="mainSeq">
                <p:childTnLst>
                  <p:par>
                    <p:cTn id="1614" fill="hold">
                      <p:stCondLst>
                        <p:cond delay="indefinite"/>
                      </p:stCondLst>
                      <p:childTnLst>
                        <p:par>
                          <p:cTn id="1615" fill="hold">
                            <p:stCondLst>
                              <p:cond delay="0"/>
                            </p:stCondLst>
                            <p:childTnLst>
                              <p:par>
                                <p:cTn id="16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18" dur="8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19" dur="8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0" dur="8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1" fill="hold">
                      <p:stCondLst>
                        <p:cond delay="indefinite"/>
                      </p:stCondLst>
                      <p:childTnLst>
                        <p:par>
                          <p:cTn id="1622" fill="hold">
                            <p:stCondLst>
                              <p:cond delay="0"/>
                            </p:stCondLst>
                            <p:childTnLst>
                              <p:par>
                                <p:cTn id="1623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5" dur="500" fill="hold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6" dur="500" fill="hold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7" fill="hold">
                      <p:stCondLst>
                        <p:cond delay="indefinite"/>
                      </p:stCondLst>
                      <p:childTnLst>
                        <p:par>
                          <p:cTn id="1628" fill="hold">
                            <p:stCondLst>
                              <p:cond delay="0"/>
                            </p:stCondLst>
                            <p:childTnLst>
                              <p:par>
                                <p:cTn id="162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31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2" fill="hold">
                      <p:stCondLst>
                        <p:cond delay="indefinite"/>
                      </p:stCondLst>
                      <p:childTnLst>
                        <p:par>
                          <p:cTn id="1633" fill="hold">
                            <p:stCondLst>
                              <p:cond delay="0"/>
                            </p:stCondLst>
                            <p:childTnLst>
                              <p:par>
                                <p:cTn id="16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36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37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8" dur="8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9" fill="hold">
                      <p:stCondLst>
                        <p:cond delay="indefinite"/>
                      </p:stCondLst>
                      <p:childTnLst>
                        <p:par>
                          <p:cTn id="1640" fill="hold">
                            <p:stCondLst>
                              <p:cond delay="0"/>
                            </p:stCondLst>
                            <p:childTnLst>
                              <p:par>
                                <p:cTn id="164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3" dur="5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4" dur="5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5" fill="hold">
                      <p:stCondLst>
                        <p:cond delay="indefinite"/>
                      </p:stCondLst>
                      <p:childTnLst>
                        <p:par>
                          <p:cTn id="1646" fill="hold">
                            <p:stCondLst>
                              <p:cond delay="0"/>
                            </p:stCondLst>
                            <p:childTnLst>
                              <p:par>
                                <p:cTn id="164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49"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0D6166-4048-4B8E-999B-74D67222C8A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2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5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6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Simplifying Expressions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6F66B42-4289-47D8-AB5F-11445C7FE4D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8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8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1" name="Text Box 7"/>
          <p:cNvSpPr/>
          <p:nvPr/>
        </p:nvSpPr>
        <p:spPr>
          <a:xfrm>
            <a:off x="874800" y="1974960"/>
            <a:ext cx="8116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Does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(x + 3)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= x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+ 9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2" name="Text Box 8"/>
          <p:cNvSpPr/>
          <p:nvPr/>
        </p:nvSpPr>
        <p:spPr>
          <a:xfrm>
            <a:off x="910080" y="3105000"/>
            <a:ext cx="7617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The sun is 92 million mile away from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the earth. Write this in standard form.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3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4" name="Text Box 18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5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6" name="Text Box 8"/>
          <p:cNvSpPr/>
          <p:nvPr/>
        </p:nvSpPr>
        <p:spPr>
          <a:xfrm>
            <a:off x="915120" y="4724280"/>
            <a:ext cx="292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it true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797" name="Object 2"/>
          <p:cNvGraphicFramePr/>
          <p:nvPr/>
        </p:nvGraphicFramePr>
        <p:xfrm>
          <a:off x="3728880" y="4317840"/>
          <a:ext cx="1787760" cy="1130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98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728880" y="4317840"/>
                    <a:ext cx="1787760" cy="113040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18BD67-FAC8-419C-B636-2664ADC0ADF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0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0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3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4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5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6" name="Rectangle 9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solve equations that have paired or squared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7" name="Text Box 10"/>
          <p:cNvSpPr/>
          <p:nvPr/>
        </p:nvSpPr>
        <p:spPr>
          <a:xfrm>
            <a:off x="5057640" y="3005280"/>
            <a:ext cx="40863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solve equations that contain paired or squared brackets using multiplication table and balancing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8" name="Text Box 11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9" name="Footer Placeholder 15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0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50" dur="indefinite" restart="never" nodeType="tmRoot">
          <p:childTnLst>
            <p:seq>
              <p:cTn id="1651" dur="indefinite" nodeType="mainSeq">
                <p:childTnLst>
                  <p:par>
                    <p:cTn id="1652" fill="hold">
                      <p:stCondLst>
                        <p:cond delay="indefinite"/>
                      </p:stCondLst>
                      <p:childTnLst>
                        <p:par>
                          <p:cTn id="1653" fill="hold">
                            <p:stCondLst>
                              <p:cond delay="0"/>
                            </p:stCondLst>
                            <p:childTnLst>
                              <p:par>
                                <p:cTn id="165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56" dur="5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7" fill="hold">
                      <p:stCondLst>
                        <p:cond delay="indefinite"/>
                      </p:stCondLst>
                      <p:childTnLst>
                        <p:par>
                          <p:cTn id="1658" fill="hold">
                            <p:stCondLst>
                              <p:cond delay="0"/>
                            </p:stCondLst>
                            <p:childTnLst>
                              <p:par>
                                <p:cTn id="165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61" dur="500"/>
                                        <p:tgtEl>
                                          <p:spTgt spid="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 Box 84"/>
          <p:cNvSpPr/>
          <p:nvPr/>
        </p:nvSpPr>
        <p:spPr>
          <a:xfrm>
            <a:off x="3462120" y="2806560"/>
            <a:ext cx="2430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3(b + 5)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4" name="Text Box 87"/>
          <p:cNvSpPr/>
          <p:nvPr/>
        </p:nvSpPr>
        <p:spPr>
          <a:xfrm>
            <a:off x="5812200" y="2806560"/>
            <a:ext cx="791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3b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5" name="Arc 7"/>
          <p:cNvSpPr/>
          <p:nvPr/>
        </p:nvSpPr>
        <p:spPr>
          <a:xfrm rot="16200000">
            <a:off x="3448080" y="257148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Arc 8"/>
          <p:cNvSpPr/>
          <p:nvPr/>
        </p:nvSpPr>
        <p:spPr>
          <a:xfrm rot="16200000">
            <a:off x="3924360" y="20952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Text Box 87"/>
          <p:cNvSpPr/>
          <p:nvPr/>
        </p:nvSpPr>
        <p:spPr>
          <a:xfrm>
            <a:off x="6523560" y="2800440"/>
            <a:ext cx="126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TextBox 10"/>
          <p:cNvSpPr/>
          <p:nvPr/>
        </p:nvSpPr>
        <p:spPr>
          <a:xfrm>
            <a:off x="924480" y="1905120"/>
            <a:ext cx="205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Text Box 84"/>
          <p:cNvSpPr/>
          <p:nvPr/>
        </p:nvSpPr>
        <p:spPr>
          <a:xfrm>
            <a:off x="3548880" y="5054760"/>
            <a:ext cx="2444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4(w - 2)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" name="Text Box 87"/>
          <p:cNvSpPr/>
          <p:nvPr/>
        </p:nvSpPr>
        <p:spPr>
          <a:xfrm>
            <a:off x="5891400" y="5054760"/>
            <a:ext cx="837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" name="Arc 14"/>
          <p:cNvSpPr/>
          <p:nvPr/>
        </p:nvSpPr>
        <p:spPr>
          <a:xfrm rot="16200000">
            <a:off x="4010040" y="4333680"/>
            <a:ext cx="799920" cy="1314360"/>
          </a:xfrm>
          <a:custGeom>
            <a:avLst/>
            <a:gdLst>
              <a:gd name="textAreaLeft" fmla="*/ 345600 w 799920"/>
              <a:gd name="textAreaRight" fmla="*/ 800280 w 799920"/>
              <a:gd name="textAreaTop" fmla="*/ 0 h 1314360"/>
              <a:gd name="textAreaBottom" fmla="*/ 1314720 h 1314360"/>
              <a:gd name="GluePoint1X" fmla="*/ 400051 w 800100"/>
              <a:gd name="GluePoint1Y" fmla="*/ 0 h 1314450"/>
              <a:gd name="GluePoint2X" fmla="*/ 400050 w 800100"/>
              <a:gd name="GluePoint2Y" fmla="*/ 657225 h 1314450"/>
              <a:gd name="GluePoint3X" fmla="*/ 345670 w 800100"/>
              <a:gd name="GluePoint3Y" fmla="*/ 1308350 h 1314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  <a:lnTo>
                  <a:pt x="400050" y="657225"/>
                </a:lnTo>
                <a:close/>
              </a:path>
              <a:path fill="none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Text Box 87"/>
          <p:cNvSpPr/>
          <p:nvPr/>
        </p:nvSpPr>
        <p:spPr>
          <a:xfrm>
            <a:off x="6597360" y="5048280"/>
            <a:ext cx="1005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E314B8-99EE-430E-9E23-48460AFF662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Text Box 84"/>
          <p:cNvSpPr/>
          <p:nvPr/>
        </p:nvSpPr>
        <p:spPr>
          <a:xfrm>
            <a:off x="3338640" y="2073240"/>
            <a:ext cx="2248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m(m + 4) 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2" name="Text Box 87"/>
          <p:cNvSpPr/>
          <p:nvPr/>
        </p:nvSpPr>
        <p:spPr>
          <a:xfrm>
            <a:off x="5479920" y="2054160"/>
            <a:ext cx="2474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(m + 1)(m+2)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3" name="Text Box 87"/>
          <p:cNvSpPr/>
          <p:nvPr/>
        </p:nvSpPr>
        <p:spPr>
          <a:xfrm>
            <a:off x="3371760" y="2903400"/>
            <a:ext cx="1765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+ 4m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4" name="TextBox 10"/>
          <p:cNvSpPr/>
          <p:nvPr/>
        </p:nvSpPr>
        <p:spPr>
          <a:xfrm>
            <a:off x="1192320" y="2009880"/>
            <a:ext cx="181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ABEB9D-3E66-47D8-9649-DB11AEF6BDF1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7" name="Text Box 87"/>
          <p:cNvSpPr/>
          <p:nvPr/>
        </p:nvSpPr>
        <p:spPr>
          <a:xfrm>
            <a:off x="5207400" y="2903400"/>
            <a:ext cx="2659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m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+ 3m 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8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9" name="Text Box 87"/>
          <p:cNvSpPr/>
          <p:nvPr/>
        </p:nvSpPr>
        <p:spPr>
          <a:xfrm>
            <a:off x="4288320" y="3759120"/>
            <a:ext cx="866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0" name="Rectangle 33"/>
          <p:cNvSpPr/>
          <p:nvPr/>
        </p:nvSpPr>
        <p:spPr>
          <a:xfrm>
            <a:off x="4667400" y="4668840"/>
            <a:ext cx="1317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  =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1" name="Text Box 87"/>
          <p:cNvSpPr/>
          <p:nvPr/>
        </p:nvSpPr>
        <p:spPr>
          <a:xfrm>
            <a:off x="5191200" y="3759120"/>
            <a:ext cx="1761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3m 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2" name="Oval 29"/>
          <p:cNvSpPr/>
          <p:nvPr/>
        </p:nvSpPr>
        <p:spPr>
          <a:xfrm>
            <a:off x="4000680" y="1400040"/>
            <a:ext cx="799920" cy="72396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3" name="Oval 32"/>
          <p:cNvSpPr/>
          <p:nvPr/>
        </p:nvSpPr>
        <p:spPr>
          <a:xfrm>
            <a:off x="5905440" y="1380960"/>
            <a:ext cx="800280" cy="72396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24" name="Picture 34" descr="TICK.jpg"/>
          <p:cNvPicPr/>
          <p:nvPr/>
        </p:nvPicPr>
        <p:blipFill>
          <a:blip r:embed="rId1"/>
          <a:stretch/>
        </p:blipFill>
        <p:spPr>
          <a:xfrm>
            <a:off x="4896000" y="1279440"/>
            <a:ext cx="907920" cy="89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5" name="Cloud 20"/>
          <p:cNvSpPr/>
          <p:nvPr/>
        </p:nvSpPr>
        <p:spPr>
          <a:xfrm>
            <a:off x="0" y="625320"/>
            <a:ext cx="3417840" cy="1581480"/>
          </a:xfrm>
          <a:custGeom>
            <a:avLst/>
            <a:gdLst>
              <a:gd name="textAreaLeft" fmla="*/ 470880 w 3417840"/>
              <a:gd name="textAreaRight" fmla="*/ 2703960 w 3417840"/>
              <a:gd name="textAreaTop" fmla="*/ 238680 h 1581480"/>
              <a:gd name="textAreaBottom" fmla="*/ 1269360 h 1581480"/>
              <a:gd name="GluePoint1X" fmla="*/ 3415040 w 43200"/>
              <a:gd name="GluePoint1Y" fmla="*/ 790575 h 43200"/>
              <a:gd name="GluePoint2X" fmla="*/ 1708944 w 43200"/>
              <a:gd name="GluePoint2Y" fmla="*/ 1579466 h 43200"/>
              <a:gd name="GluePoint3X" fmla="*/ 10602 w 43200"/>
              <a:gd name="GluePoint3Y" fmla="*/ 790575 h 43200"/>
              <a:gd name="GluePoint4X" fmla="*/ 1708944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Multiplication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6" name="Cloud 22"/>
          <p:cNvSpPr/>
          <p:nvPr/>
        </p:nvSpPr>
        <p:spPr>
          <a:xfrm>
            <a:off x="479520" y="2532240"/>
            <a:ext cx="2547720" cy="1581120"/>
          </a:xfrm>
          <a:custGeom>
            <a:avLst/>
            <a:gdLst>
              <a:gd name="textAreaLeft" fmla="*/ 351000 w 2547720"/>
              <a:gd name="textAreaRight" fmla="*/ 2015640 w 2547720"/>
              <a:gd name="textAreaTop" fmla="*/ 238680 h 1581120"/>
              <a:gd name="textAreaBottom" fmla="*/ 1269000 h 1581120"/>
              <a:gd name="GluePoint1X" fmla="*/ 2545815 w 43200"/>
              <a:gd name="GluePoint1Y" fmla="*/ 790575 h 43200"/>
              <a:gd name="GluePoint2X" fmla="*/ 1273969 w 43200"/>
              <a:gd name="GluePoint2Y" fmla="*/ 1579466 h 43200"/>
              <a:gd name="GluePoint3X" fmla="*/ 7903 w 43200"/>
              <a:gd name="GluePoint3Y" fmla="*/ 790575 h 43200"/>
              <a:gd name="GluePoint4X" fmla="*/ 1273969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Balancing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7" name="Cloud 23"/>
          <p:cNvSpPr/>
          <p:nvPr/>
        </p:nvSpPr>
        <p:spPr>
          <a:xfrm>
            <a:off x="482760" y="4243320"/>
            <a:ext cx="2230200" cy="1198800"/>
          </a:xfrm>
          <a:custGeom>
            <a:avLst/>
            <a:gdLst>
              <a:gd name="textAreaLeft" fmla="*/ 307080 w 2230200"/>
              <a:gd name="textAreaRight" fmla="*/ 1764360 w 2230200"/>
              <a:gd name="textAreaTop" fmla="*/ 181080 h 1198800"/>
              <a:gd name="textAreaBottom" fmla="*/ 962280 h 1198800"/>
              <a:gd name="GluePoint1X" fmla="*/ 2228579 w 43200"/>
              <a:gd name="GluePoint1Y" fmla="*/ 599281 h 43200"/>
              <a:gd name="GluePoint2X" fmla="*/ 1115219 w 43200"/>
              <a:gd name="GluePoint2Y" fmla="*/ 1197286 h 43200"/>
              <a:gd name="GluePoint3X" fmla="*/ 6918 w 43200"/>
              <a:gd name="GluePoint3Y" fmla="*/ 599281 h 43200"/>
              <a:gd name="GluePoint4X" fmla="*/ 1115219 w 43200"/>
              <a:gd name="GluePoint4Y" fmla="*/ 6852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62" dur="indefinite" restart="never" nodeType="tmRoot">
          <p:childTnLst>
            <p:seq>
              <p:cTn id="1663" dur="indefinite" nodeType="mainSeq">
                <p:childTnLst>
                  <p:par>
                    <p:cTn id="1664" fill="hold">
                      <p:stCondLst>
                        <p:cond delay="indefinite"/>
                      </p:stCondLst>
                      <p:childTnLst>
                        <p:par>
                          <p:cTn id="1665" fill="hold">
                            <p:stCondLst>
                              <p:cond delay="0"/>
                            </p:stCondLst>
                            <p:childTnLst>
                              <p:par>
                                <p:cTn id="166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8" dur="500" fill="hold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9" dur="500" fill="hold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0" fill="hold">
                      <p:stCondLst>
                        <p:cond delay="indefinite"/>
                      </p:stCondLst>
                      <p:childTnLst>
                        <p:par>
                          <p:cTn id="1671" fill="hold">
                            <p:stCondLst>
                              <p:cond delay="0"/>
                            </p:stCondLst>
                            <p:childTnLst>
                              <p:par>
                                <p:cTn id="167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74"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5" fill="hold">
                      <p:stCondLst>
                        <p:cond delay="indefinite"/>
                      </p:stCondLst>
                      <p:childTnLst>
                        <p:par>
                          <p:cTn id="1676" fill="hold">
                            <p:stCondLst>
                              <p:cond delay="0"/>
                            </p:stCondLst>
                            <p:childTnLst>
                              <p:par>
                                <p:cTn id="16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79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0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1" dur="8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5" dur="50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6" dur="50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8" fill="hold">
                      <p:stCondLst>
                        <p:cond delay="indefinite"/>
                      </p:stCondLst>
                      <p:childTnLst>
                        <p:par>
                          <p:cTn id="1689" fill="hold">
                            <p:stCondLst>
                              <p:cond delay="0"/>
                            </p:stCondLst>
                            <p:childTnLst>
                              <p:par>
                                <p:cTn id="169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2" dur="500" fill="hold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3" dur="500" fill="hold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4" fill="hold">
                      <p:stCondLst>
                        <p:cond delay="indefinite"/>
                      </p:stCondLst>
                      <p:childTnLst>
                        <p:par>
                          <p:cTn id="1695" fill="hold">
                            <p:stCondLst>
                              <p:cond delay="0"/>
                            </p:stCondLst>
                            <p:childTnLst>
                              <p:par>
                                <p:cTn id="169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98" dur="5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9" fill="hold">
                      <p:stCondLst>
                        <p:cond delay="indefinite"/>
                      </p:stCondLst>
                      <p:childTnLst>
                        <p:par>
                          <p:cTn id="1700" fill="hold">
                            <p:stCondLst>
                              <p:cond delay="0"/>
                            </p:stCondLst>
                            <p:childTnLst>
                              <p:par>
                                <p:cTn id="17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03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04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5" dur="8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6" fill="hold">
                      <p:stCondLst>
                        <p:cond delay="indefinite"/>
                      </p:stCondLst>
                      <p:childTnLst>
                        <p:par>
                          <p:cTn id="1707" fill="hold">
                            <p:stCondLst>
                              <p:cond delay="0"/>
                            </p:stCondLst>
                            <p:childTnLst>
                              <p:par>
                                <p:cTn id="17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10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11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2" dur="80"/>
                                        <p:tgtEl>
                                          <p:spTgt spid="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3" fill="hold">
                      <p:stCondLst>
                        <p:cond delay="indefinite"/>
                      </p:stCondLst>
                      <p:childTnLst>
                        <p:par>
                          <p:cTn id="1714" fill="hold">
                            <p:stCondLst>
                              <p:cond delay="0"/>
                            </p:stCondLst>
                            <p:childTnLst>
                              <p:par>
                                <p:cTn id="1715" presetID="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16" dur="500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7" dur="500"/>
                                        <p:tgtEl>
                                          <p:spTgt spid="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9" fill="hold">
                      <p:stCondLst>
                        <p:cond delay="indefinite"/>
                      </p:stCondLst>
                      <p:childTnLst>
                        <p:par>
                          <p:cTn id="1720" fill="hold">
                            <p:stCondLst>
                              <p:cond delay="0"/>
                            </p:stCondLst>
                            <p:childTnLst>
                              <p:par>
                                <p:cTn id="172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3" dur="500" fill="hold"/>
                                        <p:tgtEl>
                                          <p:spTgt spid="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4" dur="500" fill="hold"/>
                                        <p:tgtEl>
                                          <p:spTgt spid="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5" fill="hold">
                      <p:stCondLst>
                        <p:cond delay="indefinite"/>
                      </p:stCondLst>
                      <p:childTnLst>
                        <p:par>
                          <p:cTn id="1726" fill="hold">
                            <p:stCondLst>
                              <p:cond delay="0"/>
                            </p:stCondLst>
                            <p:childTnLst>
                              <p:par>
                                <p:cTn id="172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29" dur="500" fill="hold"/>
                                        <p:tgtEl>
                                          <p:spTgt spid="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30" dur="500" fill="hold"/>
                                        <p:tgtEl>
                                          <p:spTgt spid="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731"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2" fill="hold">
                      <p:stCondLst>
                        <p:cond delay="indefinite"/>
                      </p:stCondLst>
                      <p:childTnLst>
                        <p:par>
                          <p:cTn id="1733" fill="hold">
                            <p:stCondLst>
                              <p:cond delay="0"/>
                            </p:stCondLst>
                            <p:childTnLst>
                              <p:par>
                                <p:cTn id="173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6" dur="500" fill="hold"/>
                                        <p:tgtEl>
                                          <p:spTgt spid="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37" dur="500" fill="hold"/>
                                        <p:tgtEl>
                                          <p:spTgt spid="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738"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9" fill="hold">
                      <p:stCondLst>
                        <p:cond delay="indefinite"/>
                      </p:stCondLst>
                      <p:childTnLst>
                        <p:par>
                          <p:cTn id="1740" fill="hold">
                            <p:stCondLst>
                              <p:cond delay="0"/>
                            </p:stCondLst>
                            <p:childTnLst>
                              <p:par>
                                <p:cTn id="174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43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4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745" dur="5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Text Box 84"/>
          <p:cNvSpPr/>
          <p:nvPr/>
        </p:nvSpPr>
        <p:spPr>
          <a:xfrm>
            <a:off x="3442680" y="2295360"/>
            <a:ext cx="1878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+ 5)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9" name="Text Box 87"/>
          <p:cNvSpPr/>
          <p:nvPr/>
        </p:nvSpPr>
        <p:spPr>
          <a:xfrm>
            <a:off x="5220720" y="2276640"/>
            <a:ext cx="1523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- 5)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0" name="Text Box 87"/>
          <p:cNvSpPr/>
          <p:nvPr/>
        </p:nvSpPr>
        <p:spPr>
          <a:xfrm>
            <a:off x="2203920" y="2870280"/>
            <a:ext cx="2752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(x + 5)(x + 5)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1" name="TextBox 10"/>
          <p:cNvSpPr/>
          <p:nvPr/>
        </p:nvSpPr>
        <p:spPr>
          <a:xfrm>
            <a:off x="926640" y="2232000"/>
            <a:ext cx="1874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2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F1E54B-1833-488C-8453-6D587BD8E0F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3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4" name="Text Box 87"/>
          <p:cNvSpPr/>
          <p:nvPr/>
        </p:nvSpPr>
        <p:spPr>
          <a:xfrm>
            <a:off x="4931640" y="2870280"/>
            <a:ext cx="290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(x - 5)(x - 5)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5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6" name="Text Box 87"/>
          <p:cNvSpPr/>
          <p:nvPr/>
        </p:nvSpPr>
        <p:spPr>
          <a:xfrm>
            <a:off x="2260800" y="3425760"/>
            <a:ext cx="2731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x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+ 10x + 25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7" name="Text Box 87"/>
          <p:cNvSpPr/>
          <p:nvPr/>
        </p:nvSpPr>
        <p:spPr>
          <a:xfrm>
            <a:off x="3892680" y="4537080"/>
            <a:ext cx="1039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20x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8" name="Text Box 87"/>
          <p:cNvSpPr/>
          <p:nvPr/>
        </p:nvSpPr>
        <p:spPr>
          <a:xfrm>
            <a:off x="4944960" y="4537080"/>
            <a:ext cx="879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 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9" name="Rectangle 33"/>
          <p:cNvSpPr/>
          <p:nvPr/>
        </p:nvSpPr>
        <p:spPr>
          <a:xfrm>
            <a:off x="4478040" y="568800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0" name="Cloud 20"/>
          <p:cNvSpPr/>
          <p:nvPr/>
        </p:nvSpPr>
        <p:spPr>
          <a:xfrm>
            <a:off x="0" y="625320"/>
            <a:ext cx="3417840" cy="1581480"/>
          </a:xfrm>
          <a:custGeom>
            <a:avLst/>
            <a:gdLst>
              <a:gd name="textAreaLeft" fmla="*/ 470880 w 3417840"/>
              <a:gd name="textAreaRight" fmla="*/ 2703960 w 3417840"/>
              <a:gd name="textAreaTop" fmla="*/ 238680 h 1581480"/>
              <a:gd name="textAreaBottom" fmla="*/ 1269360 h 1581480"/>
              <a:gd name="GluePoint1X" fmla="*/ 3415040 w 43200"/>
              <a:gd name="GluePoint1Y" fmla="*/ 790575 h 43200"/>
              <a:gd name="GluePoint2X" fmla="*/ 1708944 w 43200"/>
              <a:gd name="GluePoint2Y" fmla="*/ 1579466 h 43200"/>
              <a:gd name="GluePoint3X" fmla="*/ 10602 w 43200"/>
              <a:gd name="GluePoint3Y" fmla="*/ 790575 h 43200"/>
              <a:gd name="GluePoint4X" fmla="*/ 1708944 w 43200"/>
              <a:gd name="GluePoint4Y" fmla="*/ 904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Multiplication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1" name="Text Box 87"/>
          <p:cNvSpPr/>
          <p:nvPr/>
        </p:nvSpPr>
        <p:spPr>
          <a:xfrm>
            <a:off x="4940640" y="3425760"/>
            <a:ext cx="2923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x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10x + 25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2" name="Text Box 87"/>
          <p:cNvSpPr/>
          <p:nvPr/>
        </p:nvSpPr>
        <p:spPr>
          <a:xfrm>
            <a:off x="3191400" y="3981600"/>
            <a:ext cx="1787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10x + 25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3" name="Text Box 87"/>
          <p:cNvSpPr/>
          <p:nvPr/>
        </p:nvSpPr>
        <p:spPr>
          <a:xfrm>
            <a:off x="4926600" y="3975120"/>
            <a:ext cx="228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-10x + 25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4" name="Cloud 24"/>
          <p:cNvSpPr/>
          <p:nvPr/>
        </p:nvSpPr>
        <p:spPr>
          <a:xfrm>
            <a:off x="0" y="3170160"/>
            <a:ext cx="2422440" cy="1611360"/>
          </a:xfrm>
          <a:custGeom>
            <a:avLst/>
            <a:gdLst>
              <a:gd name="textAreaLeft" fmla="*/ 333720 w 2422440"/>
              <a:gd name="textAreaRight" fmla="*/ 1916280 w 2422440"/>
              <a:gd name="textAreaTop" fmla="*/ 243360 h 1611360"/>
              <a:gd name="textAreaBottom" fmla="*/ 1293480 h 1611360"/>
              <a:gd name="GluePoint1X" fmla="*/ 2420506 w 43200"/>
              <a:gd name="GluePoint1Y" fmla="*/ 805656 h 43200"/>
              <a:gd name="GluePoint2X" fmla="*/ 1211263 w 43200"/>
              <a:gd name="GluePoint2Y" fmla="*/ 1609596 h 43200"/>
              <a:gd name="GluePoint3X" fmla="*/ 7514 w 43200"/>
              <a:gd name="GluePoint3Y" fmla="*/ 805656 h 43200"/>
              <a:gd name="GluePoint4X" fmla="*/ 1211263 w 43200"/>
              <a:gd name="GluePoint4Y" fmla="*/ 9212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Balancing Method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5" name="Oval 34"/>
          <p:cNvSpPr/>
          <p:nvPr/>
        </p:nvSpPr>
        <p:spPr>
          <a:xfrm>
            <a:off x="3257640" y="1413000"/>
            <a:ext cx="1333440" cy="76176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6" name="Oval 35"/>
          <p:cNvSpPr/>
          <p:nvPr/>
        </p:nvSpPr>
        <p:spPr>
          <a:xfrm>
            <a:off x="5695920" y="1432080"/>
            <a:ext cx="1238400" cy="72360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47" name="Picture 36" descr="TICK.jpg"/>
          <p:cNvPicPr/>
          <p:nvPr/>
        </p:nvPicPr>
        <p:blipFill>
          <a:blip r:embed="rId1"/>
          <a:stretch/>
        </p:blipFill>
        <p:spPr>
          <a:xfrm>
            <a:off x="4681440" y="1328760"/>
            <a:ext cx="908280" cy="89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8" name="Cloud 29"/>
          <p:cNvSpPr/>
          <p:nvPr/>
        </p:nvSpPr>
        <p:spPr>
          <a:xfrm>
            <a:off x="1903320" y="5121360"/>
            <a:ext cx="1739880" cy="888840"/>
          </a:xfrm>
          <a:custGeom>
            <a:avLst/>
            <a:gdLst>
              <a:gd name="textAreaLeft" fmla="*/ 239760 w 1739880"/>
              <a:gd name="textAreaRight" fmla="*/ 1376640 w 1739880"/>
              <a:gd name="textAreaTop" fmla="*/ 134280 h 888840"/>
              <a:gd name="textAreaBottom" fmla="*/ 713520 h 888840"/>
              <a:gd name="GluePoint1X" fmla="*/ 1738450 w 43200"/>
              <a:gd name="GluePoint1Y" fmla="*/ 444500 h 43200"/>
              <a:gd name="GluePoint2X" fmla="*/ 869950 w 43200"/>
              <a:gd name="GluePoint2Y" fmla="*/ 888053 h 43200"/>
              <a:gd name="GluePoint3X" fmla="*/ 5397 w 43200"/>
              <a:gd name="GluePoint3Y" fmla="*/ 444500 h 43200"/>
              <a:gd name="GluePoint4X" fmla="*/ 869950 w 43200"/>
              <a:gd name="GluePoint4Y" fmla="*/ 5082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49" name="Group 39"/>
          <p:cNvGrpSpPr/>
          <p:nvPr/>
        </p:nvGrpSpPr>
        <p:grpSpPr>
          <a:xfrm>
            <a:off x="4079880" y="5121360"/>
            <a:ext cx="709560" cy="588600"/>
            <a:chOff x="4079880" y="5121360"/>
            <a:chExt cx="709560" cy="588600"/>
          </a:xfrm>
        </p:grpSpPr>
        <p:sp>
          <p:nvSpPr>
            <p:cNvPr id="850" name="Text Box 87"/>
            <p:cNvSpPr/>
            <p:nvPr/>
          </p:nvSpPr>
          <p:spPr>
            <a:xfrm>
              <a:off x="4095720" y="5128200"/>
              <a:ext cx="6775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20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51" name="Straight Connector 26"/>
            <p:cNvSpPr/>
            <p:nvPr/>
          </p:nvSpPr>
          <p:spPr>
            <a:xfrm>
              <a:off x="4079880" y="5121360"/>
              <a:ext cx="70956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852" name="Group 40"/>
          <p:cNvGrpSpPr/>
          <p:nvPr/>
        </p:nvGrpSpPr>
        <p:grpSpPr>
          <a:xfrm>
            <a:off x="5162400" y="5121360"/>
            <a:ext cx="709920" cy="588600"/>
            <a:chOff x="5162400" y="5121360"/>
            <a:chExt cx="709920" cy="588600"/>
          </a:xfrm>
        </p:grpSpPr>
        <p:sp>
          <p:nvSpPr>
            <p:cNvPr id="853" name="Text Box 87"/>
            <p:cNvSpPr/>
            <p:nvPr/>
          </p:nvSpPr>
          <p:spPr>
            <a:xfrm>
              <a:off x="5178600" y="5128200"/>
              <a:ext cx="6775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20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54" name="Straight Connector 42"/>
            <p:cNvSpPr/>
            <p:nvPr/>
          </p:nvSpPr>
          <p:spPr>
            <a:xfrm>
              <a:off x="5162400" y="5121360"/>
              <a:ext cx="70992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46" dur="indefinite" restart="never" nodeType="tmRoot">
          <p:childTnLst>
            <p:seq>
              <p:cTn id="1747" dur="indefinite" nodeType="mainSeq">
                <p:childTnLst>
                  <p:par>
                    <p:cTn id="1748" fill="hold">
                      <p:stCondLst>
                        <p:cond delay="indefinite"/>
                      </p:stCondLst>
                      <p:childTnLst>
                        <p:par>
                          <p:cTn id="1749" fill="hold">
                            <p:stCondLst>
                              <p:cond delay="0"/>
                            </p:stCondLst>
                            <p:childTnLst>
                              <p:par>
                                <p:cTn id="175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52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3" fill="hold">
                      <p:stCondLst>
                        <p:cond delay="indefinite"/>
                      </p:stCondLst>
                      <p:childTnLst>
                        <p:par>
                          <p:cTn id="1754" fill="hold">
                            <p:stCondLst>
                              <p:cond delay="0"/>
                            </p:stCondLst>
                            <p:childTnLst>
                              <p:par>
                                <p:cTn id="17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57" dur="8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58" dur="8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9" dur="8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0" fill="hold">
                      <p:stCondLst>
                        <p:cond delay="indefinite"/>
                      </p:stCondLst>
                      <p:childTnLst>
                        <p:par>
                          <p:cTn id="1761" fill="hold">
                            <p:stCondLst>
                              <p:cond delay="0"/>
                            </p:stCondLst>
                            <p:childTnLst>
                              <p:par>
                                <p:cTn id="176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4" dur="500" fill="hold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5" dur="500" fill="hold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6" fill="hold">
                      <p:stCondLst>
                        <p:cond delay="indefinite"/>
                      </p:stCondLst>
                      <p:childTnLst>
                        <p:par>
                          <p:cTn id="1767" fill="hold">
                            <p:stCondLst>
                              <p:cond delay="0"/>
                            </p:stCondLst>
                            <p:childTnLst>
                              <p:par>
                                <p:cTn id="176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70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1" fill="hold">
                      <p:stCondLst>
                        <p:cond delay="indefinite"/>
                      </p:stCondLst>
                      <p:childTnLst>
                        <p:par>
                          <p:cTn id="1772" fill="hold">
                            <p:stCondLst>
                              <p:cond delay="0"/>
                            </p:stCondLst>
                            <p:childTnLst>
                              <p:par>
                                <p:cTn id="177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5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6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7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8" fill="hold">
                      <p:stCondLst>
                        <p:cond delay="indefinite"/>
                      </p:stCondLst>
                      <p:childTnLst>
                        <p:par>
                          <p:cTn id="1779" fill="hold">
                            <p:stCondLst>
                              <p:cond delay="0"/>
                            </p:stCondLst>
                            <p:childTnLst>
                              <p:par>
                                <p:cTn id="1780" presetID="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1" dur="5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2" dur="5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4" fill="hold">
                      <p:stCondLst>
                        <p:cond delay="indefinite"/>
                      </p:stCondLst>
                      <p:childTnLst>
                        <p:par>
                          <p:cTn id="1785" fill="hold">
                            <p:stCondLst>
                              <p:cond delay="0"/>
                            </p:stCondLst>
                            <p:childTnLst>
                              <p:par>
                                <p:cTn id="1786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8" dur="500" fill="hold"/>
                                        <p:tgtEl>
                                          <p:spTgt spid="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9" dur="500" fill="hold"/>
                                        <p:tgtEl>
                                          <p:spTgt spid="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0" fill="hold">
                      <p:stCondLst>
                        <p:cond delay="indefinite"/>
                      </p:stCondLst>
                      <p:childTnLst>
                        <p:par>
                          <p:cTn id="1791" fill="hold">
                            <p:stCondLst>
                              <p:cond delay="0"/>
                            </p:stCondLst>
                            <p:childTnLst>
                              <p:par>
                                <p:cTn id="179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94"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5" fill="hold">
                      <p:stCondLst>
                        <p:cond delay="indefinite"/>
                      </p:stCondLst>
                      <p:childTnLst>
                        <p:par>
                          <p:cTn id="1796" fill="hold">
                            <p:stCondLst>
                              <p:cond delay="0"/>
                            </p:stCondLst>
                            <p:childTnLst>
                              <p:par>
                                <p:cTn id="17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99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00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1" dur="8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2" fill="hold">
                      <p:stCondLst>
                        <p:cond delay="indefinite"/>
                      </p:stCondLst>
                      <p:childTnLst>
                        <p:par>
                          <p:cTn id="1803" fill="hold">
                            <p:stCondLst>
                              <p:cond delay="0"/>
                            </p:stCondLst>
                            <p:childTnLst>
                              <p:par>
                                <p:cTn id="180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06"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7" fill="hold">
                      <p:stCondLst>
                        <p:cond delay="indefinite"/>
                      </p:stCondLst>
                      <p:childTnLst>
                        <p:par>
                          <p:cTn id="1808" fill="hold">
                            <p:stCondLst>
                              <p:cond delay="0"/>
                            </p:stCondLst>
                            <p:childTnLst>
                              <p:par>
                                <p:cTn id="18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11" dur="80"/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12" dur="80"/>
                                        <p:tgtEl>
                                          <p:spTgt spid="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3" dur="80"/>
                                        <p:tgtEl>
                                          <p:spTgt spid="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4" fill="hold">
                      <p:stCondLst>
                        <p:cond delay="indefinite"/>
                      </p:stCondLst>
                      <p:childTnLst>
                        <p:par>
                          <p:cTn id="1815" fill="hold">
                            <p:stCondLst>
                              <p:cond delay="0"/>
                            </p:stCondLst>
                            <p:childTnLst>
                              <p:par>
                                <p:cTn id="181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818" dur="50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821" dur="50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2" fill="hold">
                      <p:stCondLst>
                        <p:cond delay="indefinite"/>
                      </p:stCondLst>
                      <p:childTnLst>
                        <p:par>
                          <p:cTn id="1823" fill="hold">
                            <p:stCondLst>
                              <p:cond delay="0"/>
                            </p:stCondLst>
                            <p:childTnLst>
                              <p:par>
                                <p:cTn id="18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6" dur="80"/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27" dur="80"/>
                                        <p:tgtEl>
                                          <p:spTgt spid="8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8" dur="80"/>
                                        <p:tgtEl>
                                          <p:spTgt spid="8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9" fill="hold">
                            <p:stCondLst>
                              <p:cond delay="160"/>
                            </p:stCondLst>
                            <p:childTnLst>
                              <p:par>
                                <p:cTn id="1830" presetID="2" presetClass="exit" fill="hold" nodeType="after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31" dur="500"/>
                                        <p:tgtEl>
                                          <p:spTgt spid="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2" dur="500"/>
                                        <p:tgtEl>
                                          <p:spTgt spid="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8" dur="500" fill="hold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9" dur="500" fill="hold"/>
                                        <p:tgtEl>
                                          <p:spTgt spid="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0" fill="hold">
                      <p:stCondLst>
                        <p:cond delay="indefinite"/>
                      </p:stCondLst>
                      <p:childTnLst>
                        <p:par>
                          <p:cTn id="1841" fill="hold">
                            <p:stCondLst>
                              <p:cond delay="0"/>
                            </p:stCondLst>
                            <p:childTnLst>
                              <p:par>
                                <p:cTn id="184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44" dur="500" fill="hold"/>
                                        <p:tgtEl>
                                          <p:spTgt spid="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5" dur="500" fill="hold"/>
                                        <p:tgtEl>
                                          <p:spTgt spid="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846"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7" fill="hold">
                      <p:stCondLst>
                        <p:cond delay="indefinite"/>
                      </p:stCondLst>
                      <p:childTnLst>
                        <p:par>
                          <p:cTn id="1848" fill="hold">
                            <p:stCondLst>
                              <p:cond delay="0"/>
                            </p:stCondLst>
                            <p:childTnLst>
                              <p:par>
                                <p:cTn id="184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51" dur="500" fill="hold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52" dur="500" fill="hold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853" dur="50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4" fill="hold">
                      <p:stCondLst>
                        <p:cond delay="indefinite"/>
                      </p:stCondLst>
                      <p:childTnLst>
                        <p:par>
                          <p:cTn id="1855" fill="hold">
                            <p:stCondLst>
                              <p:cond delay="0"/>
                            </p:stCondLst>
                            <p:childTnLst>
                              <p:par>
                                <p:cTn id="185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58" dur="500" fill="hold"/>
                                        <p:tgtEl>
                                          <p:spTgt spid="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59" dur="500" fill="hold"/>
                                        <p:tgtEl>
                                          <p:spTgt spid="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860" dur="50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Cloud 26"/>
          <p:cNvSpPr/>
          <p:nvPr/>
        </p:nvSpPr>
        <p:spPr>
          <a:xfrm>
            <a:off x="6940440" y="4667400"/>
            <a:ext cx="2203560" cy="1085760"/>
          </a:xfrm>
          <a:custGeom>
            <a:avLst/>
            <a:gdLst>
              <a:gd name="textAreaLeft" fmla="*/ 303480 w 2203560"/>
              <a:gd name="textAreaRight" fmla="*/ 1743120 w 2203560"/>
              <a:gd name="textAreaTop" fmla="*/ 163800 h 1085760"/>
              <a:gd name="textAreaBottom" fmla="*/ 871560 h 1085760"/>
              <a:gd name="GluePoint1X" fmla="*/ 2201614 w 43200"/>
              <a:gd name="GluePoint1Y" fmla="*/ 542925 h 43200"/>
              <a:gd name="GluePoint2X" fmla="*/ 1101725 w 43200"/>
              <a:gd name="GluePoint2Y" fmla="*/ 1084694 h 43200"/>
              <a:gd name="GluePoint3X" fmla="*/ 6835 w 43200"/>
              <a:gd name="GluePoint3Y" fmla="*/ 542925 h 43200"/>
              <a:gd name="GluePoint4X" fmla="*/ 1101725 w 43200"/>
              <a:gd name="GluePoint4Y" fmla="*/ 6208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Balancing Method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6" name="Rectangle 21"/>
          <p:cNvSpPr/>
          <p:nvPr/>
        </p:nvSpPr>
        <p:spPr>
          <a:xfrm>
            <a:off x="4686480" y="2476440"/>
            <a:ext cx="3105000" cy="800280"/>
          </a:xfrm>
          <a:prstGeom prst="rect">
            <a:avLst/>
          </a:prstGeom>
          <a:solidFill>
            <a:srgbClr val="0BC738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7" name="Text Box 84"/>
          <p:cNvSpPr/>
          <p:nvPr/>
        </p:nvSpPr>
        <p:spPr>
          <a:xfrm>
            <a:off x="4748400" y="2616120"/>
            <a:ext cx="2958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 = (x + 7)(x – 2)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8" name="TextBox 10"/>
          <p:cNvSpPr/>
          <p:nvPr/>
        </p:nvSpPr>
        <p:spPr>
          <a:xfrm>
            <a:off x="1044360" y="1905120"/>
            <a:ext cx="821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The two areas are equal. Find the value of x.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E9818D8-5E8B-4CB1-855E-08F3BA7143B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1" name="TextBox 22"/>
          <p:cNvSpPr/>
          <p:nvPr/>
        </p:nvSpPr>
        <p:spPr>
          <a:xfrm>
            <a:off x="5759640" y="3257640"/>
            <a:ext cx="1249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+ 7)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2" name="TextBox 23"/>
          <p:cNvSpPr/>
          <p:nvPr/>
        </p:nvSpPr>
        <p:spPr>
          <a:xfrm>
            <a:off x="7775640" y="2705040"/>
            <a:ext cx="123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– 2)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3" name="Rectangle 13"/>
          <p:cNvSpPr/>
          <p:nvPr/>
        </p:nvSpPr>
        <p:spPr>
          <a:xfrm>
            <a:off x="1905120" y="2438280"/>
            <a:ext cx="1496880" cy="142884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4" name="TextBox 22"/>
          <p:cNvSpPr/>
          <p:nvPr/>
        </p:nvSpPr>
        <p:spPr>
          <a:xfrm>
            <a:off x="707760" y="2857680"/>
            <a:ext cx="1249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+ 2)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5" name="TextBox 16"/>
          <p:cNvSpPr/>
          <p:nvPr/>
        </p:nvSpPr>
        <p:spPr>
          <a:xfrm>
            <a:off x="1892880" y="2990880"/>
            <a:ext cx="164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 = (x + 2)</a:t>
            </a:r>
            <a:r>
              <a:rPr lang="en-GB" sz="1800" b="1" u="none" strike="noStrike" baseline="3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r>
              <a:rPr lang="en-GB" sz="1800" b="1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6" name="TextBox 22"/>
          <p:cNvSpPr/>
          <p:nvPr/>
        </p:nvSpPr>
        <p:spPr>
          <a:xfrm>
            <a:off x="2003400" y="3838680"/>
            <a:ext cx="109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+ 2)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7" name="TextBox 22"/>
          <p:cNvSpPr/>
          <p:nvPr/>
        </p:nvSpPr>
        <p:spPr>
          <a:xfrm>
            <a:off x="3252960" y="4000680"/>
            <a:ext cx="48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(x + 2)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(x + 7)(x - 2)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8" name="Rectangle 23"/>
          <p:cNvSpPr/>
          <p:nvPr/>
        </p:nvSpPr>
        <p:spPr>
          <a:xfrm>
            <a:off x="2778120" y="4486320"/>
            <a:ext cx="167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+ 4x + 4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9" name="Rectangle 24"/>
          <p:cNvSpPr/>
          <p:nvPr/>
        </p:nvSpPr>
        <p:spPr>
          <a:xfrm>
            <a:off x="4102200" y="5724360"/>
            <a:ext cx="1021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18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0" name="Cloud 25"/>
          <p:cNvSpPr/>
          <p:nvPr/>
        </p:nvSpPr>
        <p:spPr>
          <a:xfrm>
            <a:off x="6550200" y="3581280"/>
            <a:ext cx="2593800" cy="1105200"/>
          </a:xfrm>
          <a:custGeom>
            <a:avLst/>
            <a:gdLst>
              <a:gd name="textAreaLeft" fmla="*/ 357480 w 2593800"/>
              <a:gd name="textAreaRight" fmla="*/ 2052000 w 2593800"/>
              <a:gd name="textAreaTop" fmla="*/ 166680 h 1105200"/>
              <a:gd name="textAreaBottom" fmla="*/ 887040 h 1105200"/>
              <a:gd name="GluePoint1X" fmla="*/ 2591813 w 43200"/>
              <a:gd name="GluePoint1Y" fmla="*/ 552450 h 43200"/>
              <a:gd name="GluePoint2X" fmla="*/ 1296988 w 43200"/>
              <a:gd name="GluePoint2Y" fmla="*/ 1103723 h 43200"/>
              <a:gd name="GluePoint3X" fmla="*/ 8046 w 43200"/>
              <a:gd name="GluePoint3Y" fmla="*/ 552450 h 43200"/>
              <a:gd name="GluePoint4X" fmla="*/ 1296988 w 43200"/>
              <a:gd name="GluePoint4Y" fmla="*/ 6317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Multiplication table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1" name="Title 1"/>
          <p:cNvSpPr/>
          <p:nvPr/>
        </p:nvSpPr>
        <p:spPr>
          <a:xfrm>
            <a:off x="1847880" y="628560"/>
            <a:ext cx="54864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2" name="Rectangle 28"/>
          <p:cNvSpPr/>
          <p:nvPr/>
        </p:nvSpPr>
        <p:spPr>
          <a:xfrm>
            <a:off x="4380840" y="4467240"/>
            <a:ext cx="213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x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+ 5x - 14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3" name="Rectangle 29"/>
          <p:cNvSpPr/>
          <p:nvPr/>
        </p:nvSpPr>
        <p:spPr>
          <a:xfrm>
            <a:off x="3301920" y="4924440"/>
            <a:ext cx="115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4x + 4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4" name="Rectangle 30"/>
          <p:cNvSpPr/>
          <p:nvPr/>
        </p:nvSpPr>
        <p:spPr>
          <a:xfrm>
            <a:off x="4370760" y="4924440"/>
            <a:ext cx="151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5x - 14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5" name="Rectangle 31"/>
          <p:cNvSpPr/>
          <p:nvPr/>
        </p:nvSpPr>
        <p:spPr>
          <a:xfrm>
            <a:off x="3188160" y="5324400"/>
            <a:ext cx="127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5x - 14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6" name="Rectangle 32"/>
          <p:cNvSpPr/>
          <p:nvPr/>
        </p:nvSpPr>
        <p:spPr>
          <a:xfrm>
            <a:off x="4370040" y="5324400"/>
            <a:ext cx="139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4x + 4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7" name="Oval 34"/>
          <p:cNvSpPr/>
          <p:nvPr/>
        </p:nvSpPr>
        <p:spPr>
          <a:xfrm>
            <a:off x="2963880" y="3390840"/>
            <a:ext cx="1238400" cy="57168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8" name="Oval 35"/>
          <p:cNvSpPr/>
          <p:nvPr/>
        </p:nvSpPr>
        <p:spPr>
          <a:xfrm>
            <a:off x="5192640" y="3333600"/>
            <a:ext cx="1104840" cy="609840"/>
          </a:xfrm>
          <a:prstGeom prst="ellipse">
            <a:avLst/>
          </a:prstGeom>
          <a:solidFill>
            <a:srgbClr val="66CCFF"/>
          </a:solidFill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9" name="Picture 36" descr="TICK.jpg"/>
          <p:cNvPicPr/>
          <p:nvPr/>
        </p:nvPicPr>
        <p:blipFill>
          <a:blip r:embed="rId1"/>
          <a:stretch/>
        </p:blipFill>
        <p:spPr>
          <a:xfrm>
            <a:off x="4181400" y="3121200"/>
            <a:ext cx="908280" cy="89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0" name="Cloud 37"/>
          <p:cNvSpPr/>
          <p:nvPr/>
        </p:nvSpPr>
        <p:spPr>
          <a:xfrm>
            <a:off x="1663560" y="5361120"/>
            <a:ext cx="1738440" cy="890280"/>
          </a:xfrm>
          <a:custGeom>
            <a:avLst/>
            <a:gdLst>
              <a:gd name="textAreaLeft" fmla="*/ 239400 w 1738440"/>
              <a:gd name="textAreaRight" fmla="*/ 1375200 w 1738440"/>
              <a:gd name="textAreaTop" fmla="*/ 134280 h 890280"/>
              <a:gd name="textAreaBottom" fmla="*/ 714600 h 890280"/>
              <a:gd name="GluePoint1X" fmla="*/ 1736864 w 43200"/>
              <a:gd name="GluePoint1Y" fmla="*/ 445294 h 43200"/>
              <a:gd name="GluePoint2X" fmla="*/ 869157 w 43200"/>
              <a:gd name="GluePoint2Y" fmla="*/ 889639 h 43200"/>
              <a:gd name="GluePoint3X" fmla="*/ 5392 w 43200"/>
              <a:gd name="GluePoint3Y" fmla="*/ 445294 h 43200"/>
              <a:gd name="GluePoint4X" fmla="*/ 869157 w 43200"/>
              <a:gd name="GluePoint4Y" fmla="*/ 5092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1" name="Cloud 33"/>
          <p:cNvSpPr/>
          <p:nvPr/>
        </p:nvSpPr>
        <p:spPr>
          <a:xfrm>
            <a:off x="1058760" y="4614840"/>
            <a:ext cx="1738440" cy="890640"/>
          </a:xfrm>
          <a:custGeom>
            <a:avLst/>
            <a:gdLst>
              <a:gd name="textAreaLeft" fmla="*/ 239400 w 1738440"/>
              <a:gd name="textAreaRight" fmla="*/ 1375200 w 1738440"/>
              <a:gd name="textAreaTop" fmla="*/ 134280 h 890640"/>
              <a:gd name="textAreaBottom" fmla="*/ 714960 h 890640"/>
              <a:gd name="GluePoint1X" fmla="*/ 1736863 w 43200"/>
              <a:gd name="GluePoint1Y" fmla="*/ 445294 h 43200"/>
              <a:gd name="GluePoint2X" fmla="*/ 869156 w 43200"/>
              <a:gd name="GluePoint2Y" fmla="*/ 889639 h 43200"/>
              <a:gd name="GluePoint3X" fmla="*/ 5392 w 43200"/>
              <a:gd name="GluePoint3Y" fmla="*/ 445294 h 43200"/>
              <a:gd name="GluePoint4X" fmla="*/ 869156 w 43200"/>
              <a:gd name="GluePoint4Y" fmla="*/ 5092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Swap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61" dur="indefinite" restart="never" nodeType="tmRoot">
          <p:childTnLst>
            <p:seq>
              <p:cTn id="1862" dur="indefinite" nodeType="mainSeq">
                <p:childTnLst>
                  <p:par>
                    <p:cTn id="1863" fill="hold">
                      <p:stCondLst>
                        <p:cond delay="indefinite"/>
                      </p:stCondLst>
                      <p:childTnLst>
                        <p:par>
                          <p:cTn id="1864" fill="hold">
                            <p:stCondLst>
                              <p:cond delay="0"/>
                            </p:stCondLst>
                            <p:childTnLst>
                              <p:par>
                                <p:cTn id="18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67" dur="8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68" dur="8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9" dur="8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0" fill="hold">
                      <p:stCondLst>
                        <p:cond delay="indefinite"/>
                      </p:stCondLst>
                      <p:childTnLst>
                        <p:par>
                          <p:cTn id="1871" fill="hold">
                            <p:stCondLst>
                              <p:cond delay="0"/>
                            </p:stCondLst>
                            <p:childTnLst>
                              <p:par>
                                <p:cTn id="18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74" dur="80"/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75" dur="80"/>
                                        <p:tgtEl>
                                          <p:spTgt spid="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6" dur="80"/>
                                        <p:tgtEl>
                                          <p:spTgt spid="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7" fill="hold">
                      <p:stCondLst>
                        <p:cond delay="indefinite"/>
                      </p:stCondLst>
                      <p:childTnLst>
                        <p:par>
                          <p:cTn id="1878" fill="hold">
                            <p:stCondLst>
                              <p:cond delay="0"/>
                            </p:stCondLst>
                            <p:childTnLst>
                              <p:par>
                                <p:cTn id="18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1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82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3" dur="80"/>
                                        <p:tgtEl>
                                          <p:spTgt spid="8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4" fill="hold">
                      <p:stCondLst>
                        <p:cond delay="indefinite"/>
                      </p:stCondLst>
                      <p:childTnLst>
                        <p:par>
                          <p:cTn id="1885" fill="hold">
                            <p:stCondLst>
                              <p:cond delay="0"/>
                            </p:stCondLst>
                            <p:childTnLst>
                              <p:par>
                                <p:cTn id="18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8" dur="8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89" dur="8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0" dur="8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1" fill="hold">
                      <p:stCondLst>
                        <p:cond delay="indefinite"/>
                      </p:stCondLst>
                      <p:childTnLst>
                        <p:par>
                          <p:cTn id="1892" fill="hold">
                            <p:stCondLst>
                              <p:cond delay="0"/>
                            </p:stCondLst>
                            <p:childTnLst>
                              <p:par>
                                <p:cTn id="18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95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96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7" dur="80"/>
                                        <p:tgtEl>
                                          <p:spTgt spid="8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8" fill="hold">
                      <p:stCondLst>
                        <p:cond delay="indefinite"/>
                      </p:stCondLst>
                      <p:childTnLst>
                        <p:par>
                          <p:cTn id="1899" fill="hold">
                            <p:stCondLst>
                              <p:cond delay="0"/>
                            </p:stCondLst>
                            <p:childTnLst>
                              <p:par>
                                <p:cTn id="19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02" dur="80"/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03" dur="80"/>
                                        <p:tgtEl>
                                          <p:spTgt spid="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4" dur="80"/>
                                        <p:tgtEl>
                                          <p:spTgt spid="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5" fill="hold">
                      <p:stCondLst>
                        <p:cond delay="indefinite"/>
                      </p:stCondLst>
                      <p:childTnLst>
                        <p:par>
                          <p:cTn id="1906" fill="hold">
                            <p:stCondLst>
                              <p:cond delay="0"/>
                            </p:stCondLst>
                            <p:childTnLst>
                              <p:par>
                                <p:cTn id="1907" presetID="53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1908" dur="50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9" dur="500"/>
                                        <p:tgtEl>
                                          <p:spTgt spid="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910" dur="500"/>
                                        <p:tgtEl>
                                          <p:spTgt spid="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2" fill="hold">
                      <p:stCondLst>
                        <p:cond delay="indefinite"/>
                      </p:stCondLst>
                      <p:childTnLst>
                        <p:par>
                          <p:cTn id="1913" fill="hold">
                            <p:stCondLst>
                              <p:cond delay="0"/>
                            </p:stCondLst>
                            <p:childTnLst>
                              <p:par>
                                <p:cTn id="19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16" dur="8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17" dur="8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8" dur="8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9" fill="hold">
                      <p:stCondLst>
                        <p:cond delay="indefinite"/>
                      </p:stCondLst>
                      <p:childTnLst>
                        <p:par>
                          <p:cTn id="1920" fill="hold">
                            <p:stCondLst>
                              <p:cond delay="0"/>
                            </p:stCondLst>
                            <p:childTnLst>
                              <p:par>
                                <p:cTn id="19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23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24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5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6" fill="hold">
                      <p:stCondLst>
                        <p:cond delay="indefinite"/>
                      </p:stCondLst>
                      <p:childTnLst>
                        <p:par>
                          <p:cTn id="1927" fill="hold">
                            <p:stCondLst>
                              <p:cond delay="0"/>
                            </p:stCondLst>
                            <p:childTnLst>
                              <p:par>
                                <p:cTn id="19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30" dur="8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31" dur="8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2" dur="8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3" fill="hold">
                      <p:stCondLst>
                        <p:cond delay="indefinite"/>
                      </p:stCondLst>
                      <p:childTnLst>
                        <p:par>
                          <p:cTn id="1934" fill="hold">
                            <p:stCondLst>
                              <p:cond delay="0"/>
                            </p:stCondLst>
                            <p:childTnLst>
                              <p:par>
                                <p:cTn id="19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37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38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9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0" fill="hold">
                      <p:stCondLst>
                        <p:cond delay="indefinite"/>
                      </p:stCondLst>
                      <p:childTnLst>
                        <p:par>
                          <p:cTn id="1941" fill="hold">
                            <p:stCondLst>
                              <p:cond delay="0"/>
                            </p:stCondLst>
                            <p:childTnLst>
                              <p:par>
                                <p:cTn id="19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44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45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6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7" fill="hold">
                      <p:stCondLst>
                        <p:cond delay="indefinite"/>
                      </p:stCondLst>
                      <p:childTnLst>
                        <p:par>
                          <p:cTn id="1948" fill="hold">
                            <p:stCondLst>
                              <p:cond delay="0"/>
                            </p:stCondLst>
                            <p:childTnLst>
                              <p:par>
                                <p:cTn id="1949" presetID="53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1950" dur="50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51" dur="50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952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4" fill="hold">
                      <p:stCondLst>
                        <p:cond delay="indefinite"/>
                      </p:stCondLst>
                      <p:childTnLst>
                        <p:par>
                          <p:cTn id="1955" fill="hold">
                            <p:stCondLst>
                              <p:cond delay="0"/>
                            </p:stCondLst>
                            <p:childTnLst>
                              <p:par>
                                <p:cTn id="19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58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59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0" dur="8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1" fill="hold">
                      <p:stCondLst>
                        <p:cond delay="indefinite"/>
                      </p:stCondLst>
                      <p:childTnLst>
                        <p:par>
                          <p:cTn id="1962" fill="hold">
                            <p:stCondLst>
                              <p:cond delay="0"/>
                            </p:stCondLst>
                            <p:childTnLst>
                              <p:par>
                                <p:cTn id="1963" presetID="53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1964"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65"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1966"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8" fill="hold">
                      <p:stCondLst>
                        <p:cond delay="indefinite"/>
                      </p:stCondLst>
                      <p:childTnLst>
                        <p:par>
                          <p:cTn id="1969" fill="hold">
                            <p:stCondLst>
                              <p:cond delay="0"/>
                            </p:stCondLst>
                            <p:childTnLst>
                              <p:par>
                                <p:cTn id="19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72" dur="80"/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73" dur="80"/>
                                        <p:tgtEl>
                                          <p:spTgt spid="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4" dur="80"/>
                                        <p:tgtEl>
                                          <p:spTgt spid="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5" fill="hold">
                      <p:stCondLst>
                        <p:cond delay="indefinite"/>
                      </p:stCondLst>
                      <p:childTnLst>
                        <p:par>
                          <p:cTn id="1976" fill="hold">
                            <p:stCondLst>
                              <p:cond delay="0"/>
                            </p:stCondLst>
                            <p:childTnLst>
                              <p:par>
                                <p:cTn id="19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79" dur="80"/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80" dur="80"/>
                                        <p:tgtEl>
                                          <p:spTgt spid="8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1" dur="80"/>
                                        <p:tgtEl>
                                          <p:spTgt spid="8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2" fill="hold">
                      <p:stCondLst>
                        <p:cond delay="indefinite"/>
                      </p:stCondLst>
                      <p:childTnLst>
                        <p:par>
                          <p:cTn id="1983" fill="hold">
                            <p:stCondLst>
                              <p:cond delay="0"/>
                            </p:stCondLst>
                            <p:childTnLst>
                              <p:par>
                                <p:cTn id="198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86" dur="500" fill="hold"/>
                                        <p:tgtEl>
                                          <p:spTgt spid="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87" dur="500" fill="hold"/>
                                        <p:tgtEl>
                                          <p:spTgt spid="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88" dur="5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9" fill="hold">
                      <p:stCondLst>
                        <p:cond delay="indefinite"/>
                      </p:stCondLst>
                      <p:childTnLst>
                        <p:par>
                          <p:cTn id="1990" fill="hold">
                            <p:stCondLst>
                              <p:cond delay="0"/>
                            </p:stCondLst>
                            <p:childTnLst>
                              <p:par>
                                <p:cTn id="199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93" dur="500" fill="hold"/>
                                        <p:tgtEl>
                                          <p:spTgt spid="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94" dur="500" fill="hold"/>
                                        <p:tgtEl>
                                          <p:spTgt spid="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95" dur="5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6" fill="hold">
                      <p:stCondLst>
                        <p:cond delay="indefinite"/>
                      </p:stCondLst>
                      <p:childTnLst>
                        <p:par>
                          <p:cTn id="1997" fill="hold">
                            <p:stCondLst>
                              <p:cond delay="0"/>
                            </p:stCondLst>
                            <p:childTnLst>
                              <p:par>
                                <p:cTn id="199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00" dur="500" fill="hold"/>
                                        <p:tgtEl>
                                          <p:spTgt spid="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01" dur="500" fill="hold"/>
                                        <p:tgtEl>
                                          <p:spTgt spid="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002" dur="5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E5FE6B6-BD32-4443-BE25-81402BD8468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4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5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Ex 1.4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Ch1 N5 TJ (page 18)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0" name="Text Box 9"/>
          <p:cNvSpPr/>
          <p:nvPr/>
        </p:nvSpPr>
        <p:spPr>
          <a:xfrm>
            <a:off x="-19080" y="112536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1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and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2" name="Picture 3" descr="mso76AE0"/>
          <p:cNvPicPr/>
          <p:nvPr/>
        </p:nvPicPr>
        <p:blipFill>
          <a:blip r:embed="rId1"/>
          <a:srcRect l="13681" t="43184" r="43466" b="51453"/>
          <a:stretch/>
        </p:blipFill>
        <p:spPr>
          <a:xfrm>
            <a:off x="0" y="0"/>
            <a:ext cx="8470800" cy="1498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3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144000" cy="1676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4" name="Picture 2" descr="mso4B6A4"/>
          <p:cNvPicPr/>
          <p:nvPr/>
        </p:nvPicPr>
        <p:blipFill>
          <a:blip r:embed="rId1"/>
          <a:srcRect l="16393" t="10463" r="41239" b="84339"/>
          <a:stretch/>
        </p:blipFill>
        <p:spPr>
          <a:xfrm>
            <a:off x="0" y="0"/>
            <a:ext cx="8734320" cy="151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5" name="Picture 2"/>
          <p:cNvPicPr/>
          <p:nvPr/>
        </p:nvPicPr>
        <p:blipFill>
          <a:blip r:embed="rId1"/>
          <a:srcRect l="2213" t="12062" r="5621" b="13174"/>
          <a:stretch/>
        </p:blipFill>
        <p:spPr>
          <a:xfrm>
            <a:off x="0" y="0"/>
            <a:ext cx="8666280" cy="151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6" name="Picture 2" descr="mso72CFD"/>
          <p:cNvPicPr/>
          <p:nvPr/>
        </p:nvPicPr>
        <p:blipFill>
          <a:blip r:embed="rId1"/>
          <a:srcRect l="19701" t="62902" r="37014" b="31887"/>
          <a:stretch/>
        </p:blipFill>
        <p:spPr>
          <a:xfrm>
            <a:off x="0" y="0"/>
            <a:ext cx="8369280" cy="142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7" name="Picture 2"/>
          <p:cNvPicPr/>
          <p:nvPr/>
        </p:nvPicPr>
        <p:blipFill>
          <a:blip r:embed="rId1"/>
          <a:stretch/>
        </p:blipFill>
        <p:spPr>
          <a:xfrm>
            <a:off x="0" y="0"/>
            <a:ext cx="8875800" cy="151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8" name="Picture 3"/>
          <p:cNvPicPr/>
          <p:nvPr/>
        </p:nvPicPr>
        <p:blipFill>
          <a:blip r:embed="rId2"/>
          <a:stretch/>
        </p:blipFill>
        <p:spPr>
          <a:xfrm>
            <a:off x="8513640" y="1155600"/>
            <a:ext cx="306360" cy="30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Box 10"/>
          <p:cNvSpPr/>
          <p:nvPr/>
        </p:nvSpPr>
        <p:spPr>
          <a:xfrm>
            <a:off x="922320" y="1905120"/>
            <a:ext cx="78868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3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an expression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amount indicate below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two difference ways.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" name="Text Box 84"/>
          <p:cNvSpPr/>
          <p:nvPr/>
        </p:nvSpPr>
        <p:spPr>
          <a:xfrm>
            <a:off x="3804840" y="4216320"/>
            <a:ext cx="201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3(x + 3)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" name="Text Box 87"/>
          <p:cNvSpPr/>
          <p:nvPr/>
        </p:nvSpPr>
        <p:spPr>
          <a:xfrm>
            <a:off x="6097680" y="4216320"/>
            <a:ext cx="1049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=3x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" name="Arc 7"/>
          <p:cNvSpPr/>
          <p:nvPr/>
        </p:nvSpPr>
        <p:spPr>
          <a:xfrm rot="16200000">
            <a:off x="3809880" y="401904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4" y="0"/>
                </a:lnTo>
                <a:cubicBezTo>
                  <a:pt x="724490" y="0"/>
                  <a:pt x="933450" y="106612"/>
                  <a:pt x="933450" y="238125"/>
                </a:cubicBezTo>
                <a:cubicBezTo>
                  <a:pt x="933450" y="360278"/>
                  <a:pt x="752286" y="462619"/>
                  <a:pt x="514102" y="475019"/>
                </a:cubicBezTo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4" y="0"/>
                </a:lnTo>
                <a:cubicBezTo>
                  <a:pt x="724490" y="0"/>
                  <a:pt x="933450" y="106612"/>
                  <a:pt x="933450" y="238125"/>
                </a:cubicBezTo>
                <a:cubicBezTo>
                  <a:pt x="933450" y="360278"/>
                  <a:pt x="752286" y="462619"/>
                  <a:pt x="514102" y="475019"/>
                </a:cubicBezTo>
              </a:path>
            </a:pathLst>
          </a:cu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tIns="90000" rIns="468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" name="Arc 8"/>
          <p:cNvSpPr/>
          <p:nvPr/>
        </p:nvSpPr>
        <p:spPr>
          <a:xfrm rot="16200000">
            <a:off x="4304880" y="3543120"/>
            <a:ext cx="857520" cy="1352520"/>
          </a:xfrm>
          <a:custGeom>
            <a:avLst/>
            <a:gdLst>
              <a:gd name="textAreaLeft" fmla="*/ 372600 w 857520"/>
              <a:gd name="textAreaRight" fmla="*/ 857880 w 85752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5" y="0"/>
                </a:lnTo>
                <a:cubicBezTo>
                  <a:pt x="665348" y="0"/>
                  <a:pt x="857250" y="302779"/>
                  <a:pt x="857250" y="676275"/>
                </a:cubicBezTo>
                <a:cubicBezTo>
                  <a:pt x="857250" y="1049771"/>
                  <a:pt x="665348" y="1352550"/>
                  <a:pt x="428625" y="1352550"/>
                </a:cubicBezTo>
                <a:cubicBezTo>
                  <a:pt x="409898" y="1352550"/>
                  <a:pt x="391192" y="1350613"/>
                  <a:pt x="372627" y="1346753"/>
                </a:cubicBezTo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5" y="0"/>
                </a:lnTo>
                <a:cubicBezTo>
                  <a:pt x="665348" y="0"/>
                  <a:pt x="857250" y="302779"/>
                  <a:pt x="857250" y="676275"/>
                </a:cubicBezTo>
                <a:cubicBezTo>
                  <a:pt x="857250" y="1049771"/>
                  <a:pt x="665348" y="1352550"/>
                  <a:pt x="428625" y="1352550"/>
                </a:cubicBezTo>
                <a:cubicBezTo>
                  <a:pt x="409898" y="1352550"/>
                  <a:pt x="391192" y="1350613"/>
                  <a:pt x="372627" y="1346753"/>
                </a:cubicBezTo>
              </a:path>
            </a:pathLst>
          </a:cu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tIns="90000" rIns="468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" name="Text Box 87"/>
          <p:cNvSpPr/>
          <p:nvPr/>
        </p:nvSpPr>
        <p:spPr>
          <a:xfrm>
            <a:off x="6917760" y="4210200"/>
            <a:ext cx="103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+ 9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204529C-5494-4603-AD0A-28CC1CC32B6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AutoShape 19"/>
          <p:cNvSpPr/>
          <p:nvPr/>
        </p:nvSpPr>
        <p:spPr>
          <a:xfrm>
            <a:off x="1352520" y="3162240"/>
            <a:ext cx="914400" cy="1143000"/>
          </a:xfrm>
          <a:prstGeom prst="flowChartMagneticDisk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x+3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AutoShape 20"/>
          <p:cNvSpPr/>
          <p:nvPr/>
        </p:nvSpPr>
        <p:spPr>
          <a:xfrm>
            <a:off x="2330280" y="3759120"/>
            <a:ext cx="914400" cy="1143000"/>
          </a:xfrm>
          <a:prstGeom prst="flowChartMagneticDisk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x+3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" name="AutoShape 21"/>
          <p:cNvSpPr/>
          <p:nvPr/>
        </p:nvSpPr>
        <p:spPr>
          <a:xfrm>
            <a:off x="1308240" y="4756320"/>
            <a:ext cx="914400" cy="1143000"/>
          </a:xfrm>
          <a:prstGeom prst="flowChartMagneticDisk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x+3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Picture 2"/>
          <p:cNvPicPr/>
          <p:nvPr/>
        </p:nvPicPr>
        <p:blipFill>
          <a:blip r:embed="rId1"/>
          <a:srcRect l="11159" t="51959" r="1688" b="9121"/>
          <a:stretch/>
        </p:blipFill>
        <p:spPr>
          <a:xfrm>
            <a:off x="0" y="0"/>
            <a:ext cx="8540640" cy="1498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0" name="Picture 2" descr="msoFB5C7"/>
          <p:cNvPicPr/>
          <p:nvPr/>
        </p:nvPicPr>
        <p:blipFill>
          <a:blip r:embed="rId1"/>
          <a:srcRect l="14876" t="5868" r="42767" b="88812"/>
          <a:stretch/>
        </p:blipFill>
        <p:spPr>
          <a:xfrm>
            <a:off x="0" y="0"/>
            <a:ext cx="8704440" cy="1544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" name="Picture 2" descr="mso8E540"/>
          <p:cNvPicPr/>
          <p:nvPr/>
        </p:nvPicPr>
        <p:blipFill>
          <a:blip r:embed="rId1"/>
          <a:srcRect l="14271" t="46955" r="43323" b="47907"/>
          <a:stretch/>
        </p:blipFill>
        <p:spPr>
          <a:xfrm>
            <a:off x="0" y="0"/>
            <a:ext cx="8753400" cy="1498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2" name="Picture 2" descr="mso6E111"/>
          <p:cNvPicPr/>
          <p:nvPr/>
        </p:nvPicPr>
        <p:blipFill>
          <a:blip r:embed="rId1"/>
          <a:srcRect l="15808" t="20107" r="41675" b="74668"/>
          <a:stretch/>
        </p:blipFill>
        <p:spPr>
          <a:xfrm>
            <a:off x="0" y="0"/>
            <a:ext cx="8977320" cy="155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3" name="Picture 2"/>
          <p:cNvPicPr/>
          <p:nvPr/>
        </p:nvPicPr>
        <p:blipFill>
          <a:blip r:embed="rId1"/>
          <a:srcRect l="0" t="15605" r="3002" b="11409"/>
          <a:stretch/>
        </p:blipFill>
        <p:spPr>
          <a:xfrm>
            <a:off x="0" y="0"/>
            <a:ext cx="9091440" cy="1589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4" name="Picture 2"/>
          <p:cNvPicPr/>
          <p:nvPr/>
        </p:nvPicPr>
        <p:blipFill>
          <a:blip r:embed="rId1"/>
          <a:stretch/>
        </p:blipFill>
        <p:spPr>
          <a:xfrm>
            <a:off x="324000" y="476280"/>
            <a:ext cx="8820000" cy="144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5" name="Picture 2"/>
          <p:cNvPicPr/>
          <p:nvPr/>
        </p:nvPicPr>
        <p:blipFill>
          <a:blip r:embed="rId1"/>
          <a:stretch/>
        </p:blipFill>
        <p:spPr>
          <a:xfrm>
            <a:off x="539640" y="620640"/>
            <a:ext cx="8510760" cy="1944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6" name="Picture 2"/>
          <p:cNvPicPr/>
          <p:nvPr/>
        </p:nvPicPr>
        <p:blipFill>
          <a:blip r:embed="rId1"/>
          <a:stretch/>
        </p:blipFill>
        <p:spPr>
          <a:xfrm>
            <a:off x="539640" y="692280"/>
            <a:ext cx="7761240" cy="1657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7" name="Picture 2"/>
          <p:cNvPicPr/>
          <p:nvPr/>
        </p:nvPicPr>
        <p:blipFill>
          <a:blip r:embed="rId1"/>
          <a:stretch/>
        </p:blipFill>
        <p:spPr>
          <a:xfrm>
            <a:off x="684360" y="692280"/>
            <a:ext cx="6127560" cy="3024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8" name="Picture 2"/>
          <p:cNvPicPr/>
          <p:nvPr/>
        </p:nvPicPr>
        <p:blipFill>
          <a:blip r:embed="rId1"/>
          <a:stretch/>
        </p:blipFill>
        <p:spPr>
          <a:xfrm>
            <a:off x="468360" y="476280"/>
            <a:ext cx="8015400" cy="237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Box 10"/>
          <p:cNvSpPr/>
          <p:nvPr/>
        </p:nvSpPr>
        <p:spPr>
          <a:xfrm>
            <a:off x="922320" y="1905120"/>
            <a:ext cx="78868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8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an expression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amount indicate below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two difference ways.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" name="Text Box 84"/>
          <p:cNvSpPr/>
          <p:nvPr/>
        </p:nvSpPr>
        <p:spPr>
          <a:xfrm>
            <a:off x="3813120" y="4216320"/>
            <a:ext cx="1950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5(y - 2)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Text Box 87"/>
          <p:cNvSpPr/>
          <p:nvPr/>
        </p:nvSpPr>
        <p:spPr>
          <a:xfrm>
            <a:off x="5964840" y="4216320"/>
            <a:ext cx="1165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5y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Arc 7"/>
          <p:cNvSpPr/>
          <p:nvPr/>
        </p:nvSpPr>
        <p:spPr>
          <a:xfrm rot="16200000">
            <a:off x="3809880" y="401904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4" y="0"/>
                </a:lnTo>
                <a:cubicBezTo>
                  <a:pt x="724490" y="0"/>
                  <a:pt x="933450" y="106612"/>
                  <a:pt x="933450" y="238125"/>
                </a:cubicBezTo>
                <a:cubicBezTo>
                  <a:pt x="933450" y="360278"/>
                  <a:pt x="752286" y="462619"/>
                  <a:pt x="514102" y="475019"/>
                </a:cubicBezTo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4" y="0"/>
                </a:lnTo>
                <a:cubicBezTo>
                  <a:pt x="724490" y="0"/>
                  <a:pt x="933450" y="106612"/>
                  <a:pt x="933450" y="238125"/>
                </a:cubicBezTo>
                <a:cubicBezTo>
                  <a:pt x="933450" y="360278"/>
                  <a:pt x="752286" y="462619"/>
                  <a:pt x="514102" y="475019"/>
                </a:cubicBezTo>
              </a:path>
            </a:pathLst>
          </a:cu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tIns="90000" rIns="468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Arc 8"/>
          <p:cNvSpPr/>
          <p:nvPr/>
        </p:nvSpPr>
        <p:spPr>
          <a:xfrm rot="16200000">
            <a:off x="4257360" y="3590640"/>
            <a:ext cx="857520" cy="1257480"/>
          </a:xfrm>
          <a:custGeom>
            <a:avLst/>
            <a:gdLst>
              <a:gd name="textAreaLeft" fmla="*/ 372600 w 857520"/>
              <a:gd name="textAreaRight" fmla="*/ 857880 w 857520"/>
              <a:gd name="textAreaTop" fmla="*/ 0 h 1257480"/>
              <a:gd name="textAreaBottom" fmla="*/ 1257840 h 1257480"/>
              <a:gd name="GluePoint1X" fmla="*/ 428626 w 857250"/>
              <a:gd name="GluePoint1Y" fmla="*/ 0 h 1352550"/>
              <a:gd name="GluePoint2X" fmla="*/ 428625 w 857250"/>
              <a:gd name="GluePoint2Y" fmla="*/ 628650 h 1352550"/>
              <a:gd name="GluePoint3X" fmla="*/ 372629 w 857250"/>
              <a:gd name="GluePoint3Y" fmla="*/ 1251912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5" y="0"/>
                </a:lnTo>
                <a:cubicBezTo>
                  <a:pt x="665348" y="0"/>
                  <a:pt x="857250" y="302779"/>
                  <a:pt x="857250" y="676275"/>
                </a:cubicBezTo>
                <a:cubicBezTo>
                  <a:pt x="857250" y="1049771"/>
                  <a:pt x="665348" y="1352550"/>
                  <a:pt x="428625" y="1352550"/>
                </a:cubicBezTo>
                <a:cubicBezTo>
                  <a:pt x="409898" y="1352550"/>
                  <a:pt x="391192" y="1350613"/>
                  <a:pt x="372627" y="1346753"/>
                </a:cubicBezTo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5" y="0"/>
                </a:lnTo>
                <a:cubicBezTo>
                  <a:pt x="665348" y="0"/>
                  <a:pt x="857250" y="302779"/>
                  <a:pt x="857250" y="676275"/>
                </a:cubicBezTo>
                <a:cubicBezTo>
                  <a:pt x="857250" y="1049771"/>
                  <a:pt x="665348" y="1352550"/>
                  <a:pt x="428625" y="1352550"/>
                </a:cubicBezTo>
                <a:cubicBezTo>
                  <a:pt x="409898" y="1352550"/>
                  <a:pt x="391192" y="1350613"/>
                  <a:pt x="372627" y="1346753"/>
                </a:cubicBezTo>
              </a:path>
            </a:pathLst>
          </a:custGeom>
          <a:noFill/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tIns="90000" rIns="468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Text Box 87"/>
          <p:cNvSpPr/>
          <p:nvPr/>
        </p:nvSpPr>
        <p:spPr>
          <a:xfrm>
            <a:off x="7088760" y="4210200"/>
            <a:ext cx="1233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- 10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9DAD968-62B9-4358-901B-0C3C0FC0BB8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" name="AutoShape 14"/>
          <p:cNvSpPr/>
          <p:nvPr/>
        </p:nvSpPr>
        <p:spPr>
          <a:xfrm>
            <a:off x="1238400" y="2685960"/>
            <a:ext cx="1333440" cy="876240"/>
          </a:xfrm>
          <a:prstGeom prst="flowChartPunchedTap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y-2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" name="AutoShape 16"/>
          <p:cNvSpPr/>
          <p:nvPr/>
        </p:nvSpPr>
        <p:spPr>
          <a:xfrm>
            <a:off x="939960" y="3701880"/>
            <a:ext cx="1333440" cy="876600"/>
          </a:xfrm>
          <a:prstGeom prst="flowChartPunchedTap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y-2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" name="AutoShape 17"/>
          <p:cNvSpPr/>
          <p:nvPr/>
        </p:nvSpPr>
        <p:spPr>
          <a:xfrm>
            <a:off x="1994040" y="3841920"/>
            <a:ext cx="1333440" cy="876240"/>
          </a:xfrm>
          <a:prstGeom prst="flowChartPunchedTap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y-2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2" name="AutoShape 18"/>
          <p:cNvSpPr/>
          <p:nvPr/>
        </p:nvSpPr>
        <p:spPr>
          <a:xfrm>
            <a:off x="1066680" y="4800600"/>
            <a:ext cx="1333800" cy="876240"/>
          </a:xfrm>
          <a:prstGeom prst="flowChartPunchedTap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y-2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3" name="AutoShape 19"/>
          <p:cNvSpPr/>
          <p:nvPr/>
        </p:nvSpPr>
        <p:spPr>
          <a:xfrm>
            <a:off x="2641680" y="5041800"/>
            <a:ext cx="1333440" cy="876240"/>
          </a:xfrm>
          <a:prstGeom prst="flowChartPunchedTap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y-2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2" dur="indefinite" restart="never" nodeType="tmRoot">
          <p:childTnLst>
            <p:seq>
              <p:cTn id="83" dur="indefinite" nodeType="mainSeq">
                <p:childTnLst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9" name="Picture 2" descr="msoC1D09"/>
          <p:cNvPicPr/>
          <p:nvPr/>
        </p:nvPicPr>
        <p:blipFill>
          <a:blip r:embed="rId1"/>
          <a:srcRect l="12358" t="6114" r="22490" b="49372"/>
          <a:stretch/>
        </p:blipFill>
        <p:spPr>
          <a:xfrm>
            <a:off x="684360" y="0"/>
            <a:ext cx="7489800" cy="667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0" name="Picture 2" descr="msoB2119"/>
          <p:cNvPicPr/>
          <p:nvPr/>
        </p:nvPicPr>
        <p:blipFill>
          <a:blip r:embed="rId1"/>
          <a:srcRect l="6318" t="39668" r="0" b="0"/>
          <a:stretch/>
        </p:blipFill>
        <p:spPr>
          <a:xfrm>
            <a:off x="395280" y="404640"/>
            <a:ext cx="8209080" cy="489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" name="Picture 2"/>
          <p:cNvPicPr/>
          <p:nvPr/>
        </p:nvPicPr>
        <p:blipFill>
          <a:blip r:embed="rId1"/>
          <a:stretch/>
        </p:blipFill>
        <p:spPr>
          <a:xfrm>
            <a:off x="468360" y="333360"/>
            <a:ext cx="8450280" cy="4608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2" name="Picture 2" descr="msoE2794"/>
          <p:cNvPicPr/>
          <p:nvPr/>
        </p:nvPicPr>
        <p:blipFill>
          <a:blip r:embed="rId1"/>
          <a:srcRect l="5484" t="59980" r="0" b="0"/>
          <a:stretch/>
        </p:blipFill>
        <p:spPr>
          <a:xfrm>
            <a:off x="324000" y="333360"/>
            <a:ext cx="8496000" cy="474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 Box 84"/>
          <p:cNvSpPr/>
          <p:nvPr/>
        </p:nvSpPr>
        <p:spPr>
          <a:xfrm>
            <a:off x="3473640" y="2806560"/>
            <a:ext cx="2380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a(b + 5)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5" name="Text Box 87"/>
          <p:cNvSpPr/>
          <p:nvPr/>
        </p:nvSpPr>
        <p:spPr>
          <a:xfrm>
            <a:off x="5815800" y="2806560"/>
            <a:ext cx="741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ab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6" name="Arc 7"/>
          <p:cNvSpPr/>
          <p:nvPr/>
        </p:nvSpPr>
        <p:spPr>
          <a:xfrm rot="16200000">
            <a:off x="3448080" y="257148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Arc 8"/>
          <p:cNvSpPr/>
          <p:nvPr/>
        </p:nvSpPr>
        <p:spPr>
          <a:xfrm rot="16200000">
            <a:off x="3924360" y="20952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Text Box 87"/>
          <p:cNvSpPr/>
          <p:nvPr/>
        </p:nvSpPr>
        <p:spPr>
          <a:xfrm>
            <a:off x="6523560" y="2800440"/>
            <a:ext cx="1297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+ 5a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9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0" name="Text Box 84"/>
          <p:cNvSpPr/>
          <p:nvPr/>
        </p:nvSpPr>
        <p:spPr>
          <a:xfrm>
            <a:off x="3549240" y="5054760"/>
            <a:ext cx="2405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p(w - 2)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1" name="Text Box 87"/>
          <p:cNvSpPr/>
          <p:nvPr/>
        </p:nvSpPr>
        <p:spPr>
          <a:xfrm>
            <a:off x="5891400" y="5054760"/>
            <a:ext cx="799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2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3" name="Arc 14"/>
          <p:cNvSpPr/>
          <p:nvPr/>
        </p:nvSpPr>
        <p:spPr>
          <a:xfrm rot="16200000">
            <a:off x="4010040" y="4333680"/>
            <a:ext cx="799920" cy="1314360"/>
          </a:xfrm>
          <a:custGeom>
            <a:avLst/>
            <a:gdLst>
              <a:gd name="textAreaLeft" fmla="*/ 345600 w 799920"/>
              <a:gd name="textAreaRight" fmla="*/ 800280 w 799920"/>
              <a:gd name="textAreaTop" fmla="*/ 0 h 1314360"/>
              <a:gd name="textAreaBottom" fmla="*/ 1314720 h 1314360"/>
              <a:gd name="GluePoint1X" fmla="*/ 400051 w 800100"/>
              <a:gd name="GluePoint1Y" fmla="*/ 0 h 1314450"/>
              <a:gd name="GluePoint2X" fmla="*/ 400050 w 800100"/>
              <a:gd name="GluePoint2Y" fmla="*/ 657225 h 1314450"/>
              <a:gd name="GluePoint3X" fmla="*/ 345670 w 800100"/>
              <a:gd name="GluePoint3Y" fmla="*/ 1308350 h 1314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  <a:lnTo>
                  <a:pt x="400050" y="657225"/>
                </a:lnTo>
                <a:close/>
              </a:path>
              <a:path fill="none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Text Box 87"/>
          <p:cNvSpPr/>
          <p:nvPr/>
        </p:nvSpPr>
        <p:spPr>
          <a:xfrm>
            <a:off x="6599160" y="5048280"/>
            <a:ext cx="1276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- 2p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D7F92AB-FFF6-475A-B40E-8AFB80884C1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4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5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 Box 84"/>
          <p:cNvSpPr/>
          <p:nvPr/>
        </p:nvSpPr>
        <p:spPr>
          <a:xfrm>
            <a:off x="3472920" y="2806560"/>
            <a:ext cx="2234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y(y - 1)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Text Box 87"/>
          <p:cNvSpPr/>
          <p:nvPr/>
        </p:nvSpPr>
        <p:spPr>
          <a:xfrm>
            <a:off x="5828040" y="2806560"/>
            <a:ext cx="62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Arc 7"/>
          <p:cNvSpPr/>
          <p:nvPr/>
        </p:nvSpPr>
        <p:spPr>
          <a:xfrm rot="16200000">
            <a:off x="3400200" y="2619360"/>
            <a:ext cx="952560" cy="399960"/>
          </a:xfrm>
          <a:custGeom>
            <a:avLst/>
            <a:gdLst>
              <a:gd name="textAreaLeft" fmla="*/ 476280 w 952560"/>
              <a:gd name="textAreaRight" fmla="*/ 952920 w 952560"/>
              <a:gd name="textAreaTop" fmla="*/ 0 h 399960"/>
              <a:gd name="textAreaBottom" fmla="*/ 399600 h 399960"/>
              <a:gd name="GluePoint1X" fmla="*/ 476250 w 952500"/>
              <a:gd name="GluePoint1Y" fmla="*/ 0 h 400050"/>
              <a:gd name="GluePoint2X" fmla="*/ 476250 w 952500"/>
              <a:gd name="GluePoint2Y" fmla="*/ 200025 h 400050"/>
              <a:gd name="GluePoint3X" fmla="*/ 516114 w 952500"/>
              <a:gd name="GluePoint3Y" fmla="*/ 399348 h 4000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  <a:lnTo>
                  <a:pt x="476250" y="200025"/>
                </a:lnTo>
                <a:close/>
              </a:path>
              <a:path fill="none" w="952500" h="400050">
                <a:moveTo>
                  <a:pt x="476250" y="0"/>
                </a:moveTo>
                <a:lnTo>
                  <a:pt x="476250" y="0"/>
                </a:lnTo>
                <a:arcTo wR="476250" hR="200025" stAng="-5400000" swAng="10121414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Arc 8"/>
          <p:cNvSpPr/>
          <p:nvPr/>
        </p:nvSpPr>
        <p:spPr>
          <a:xfrm rot="16200000">
            <a:off x="3819600" y="2200320"/>
            <a:ext cx="838080" cy="1123920"/>
          </a:xfrm>
          <a:custGeom>
            <a:avLst/>
            <a:gdLst>
              <a:gd name="textAreaLeft" fmla="*/ 372240 w 838080"/>
              <a:gd name="textAreaRight" fmla="*/ 838440 w 838080"/>
              <a:gd name="textAreaTop" fmla="*/ 0 h 1123920"/>
              <a:gd name="textAreaBottom" fmla="*/ 1124280 h 1123920"/>
              <a:gd name="GluePoint1X" fmla="*/ 419101 w 838200"/>
              <a:gd name="GluePoint1Y" fmla="*/ 0 h 1123950"/>
              <a:gd name="GluePoint2X" fmla="*/ 419100 w 838200"/>
              <a:gd name="GluePoint2Y" fmla="*/ 561975 h 1123950"/>
              <a:gd name="GluePoint3X" fmla="*/ 372457 w 838200"/>
              <a:gd name="GluePoint3Y" fmla="*/ 1120459 h 11239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38200" h="1123950">
                <a:moveTo>
                  <a:pt x="419101" y="0"/>
                </a:moveTo>
                <a:lnTo>
                  <a:pt x="419101" y="0"/>
                </a:lnTo>
                <a:arcTo wR="419100" hR="561975" stAng="-5399994" swAng="11086446"/>
                <a:lnTo>
                  <a:pt x="419100" y="561975"/>
                </a:lnTo>
                <a:close/>
              </a:path>
              <a:path fill="none" w="838200" h="1123950">
                <a:moveTo>
                  <a:pt x="419101" y="0"/>
                </a:moveTo>
                <a:lnTo>
                  <a:pt x="419101" y="0"/>
                </a:lnTo>
                <a:arcTo wR="419100" hR="561975" stAng="-5399994" swAng="1108644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Text Box 87"/>
          <p:cNvSpPr/>
          <p:nvPr/>
        </p:nvSpPr>
        <p:spPr>
          <a:xfrm>
            <a:off x="6520680" y="2800440"/>
            <a:ext cx="807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4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5" name="Text Box 84"/>
          <p:cNvSpPr/>
          <p:nvPr/>
        </p:nvSpPr>
        <p:spPr>
          <a:xfrm>
            <a:off x="3150720" y="5054760"/>
            <a:ext cx="2791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7w(w - 3)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Text Box 87"/>
          <p:cNvSpPr/>
          <p:nvPr/>
        </p:nvSpPr>
        <p:spPr>
          <a:xfrm>
            <a:off x="5906160" y="5054760"/>
            <a:ext cx="1017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7w</a:t>
            </a:r>
            <a:r>
              <a:rPr lang="en-GB" sz="40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8" name="Arc 14"/>
          <p:cNvSpPr/>
          <p:nvPr/>
        </p:nvSpPr>
        <p:spPr>
          <a:xfrm rot="16200000">
            <a:off x="3962520" y="4381560"/>
            <a:ext cx="876240" cy="1295280"/>
          </a:xfrm>
          <a:custGeom>
            <a:avLst/>
            <a:gdLst>
              <a:gd name="textAreaLeft" fmla="*/ 384480 w 876240"/>
              <a:gd name="textAreaRight" fmla="*/ 876600 w 876240"/>
              <a:gd name="textAreaTop" fmla="*/ 0 h 1295280"/>
              <a:gd name="textAreaBottom" fmla="*/ 1295640 h 1295280"/>
              <a:gd name="GluePoint1X" fmla="*/ 438151 w 876300"/>
              <a:gd name="GluePoint1Y" fmla="*/ 0 h 1295400"/>
              <a:gd name="GluePoint2X" fmla="*/ 438150 w 876300"/>
              <a:gd name="GluePoint2Y" fmla="*/ 647700 h 1295400"/>
              <a:gd name="GluePoint3X" fmla="*/ 384464 w 876300"/>
              <a:gd name="GluePoint3Y" fmla="*/ 1290519 h 1295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  <a:lnTo>
                  <a:pt x="438150" y="647700"/>
                </a:lnTo>
                <a:close/>
              </a:path>
              <a:path fill="none" w="876300" h="1295400">
                <a:moveTo>
                  <a:pt x="438151" y="0"/>
                </a:moveTo>
                <a:lnTo>
                  <a:pt x="438151" y="0"/>
                </a:lnTo>
                <a:arcTo wR="438150" hR="647700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9" name="Text Box 87"/>
          <p:cNvSpPr/>
          <p:nvPr/>
        </p:nvSpPr>
        <p:spPr>
          <a:xfrm>
            <a:off x="6923520" y="5048280"/>
            <a:ext cx="1429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- 21w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0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E12DA0-00AA-4528-84F7-F020155DB674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1" dur="indefinite" restart="never" nodeType="tmRoot">
          <p:childTnLst>
            <p:seq>
              <p:cTn id="152" dur="indefinite" nodeType="mainSeq">
                <p:childTnLst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7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6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2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 Box 84"/>
          <p:cNvSpPr/>
          <p:nvPr/>
        </p:nvSpPr>
        <p:spPr>
          <a:xfrm>
            <a:off x="3530160" y="2806560"/>
            <a:ext cx="2285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-(x + y)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5" name="Text Box 87"/>
          <p:cNvSpPr/>
          <p:nvPr/>
        </p:nvSpPr>
        <p:spPr>
          <a:xfrm>
            <a:off x="5947920" y="2806560"/>
            <a:ext cx="691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6" name="Arc 7"/>
          <p:cNvSpPr/>
          <p:nvPr/>
        </p:nvSpPr>
        <p:spPr>
          <a:xfrm rot="16200000">
            <a:off x="3448080" y="2571480"/>
            <a:ext cx="933480" cy="476280"/>
          </a:xfrm>
          <a:custGeom>
            <a:avLst/>
            <a:gdLst>
              <a:gd name="textAreaLeft" fmla="*/ 466920 w 933480"/>
              <a:gd name="textAreaRight" fmla="*/ 933840 w 933480"/>
              <a:gd name="textAreaTop" fmla="*/ 0 h 476280"/>
              <a:gd name="textAreaBottom" fmla="*/ 475200 h 476280"/>
              <a:gd name="GluePoint1X" fmla="*/ 466725 w 933450"/>
              <a:gd name="GluePoint1Y" fmla="*/ 0 h 476250"/>
              <a:gd name="GluePoint2X" fmla="*/ 466725 w 933450"/>
              <a:gd name="GluePoint2Y" fmla="*/ 238125 h 476250"/>
              <a:gd name="GluePoint3X" fmla="*/ 514104 w 933450"/>
              <a:gd name="GluePoint3Y" fmla="*/ 475020 h 4762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  <a:lnTo>
                  <a:pt x="466725" y="238125"/>
                </a:lnTo>
                <a:close/>
              </a:path>
              <a:path fill="none" w="933450" h="476250">
                <a:moveTo>
                  <a:pt x="466725" y="0"/>
                </a:moveTo>
                <a:lnTo>
                  <a:pt x="466725" y="0"/>
                </a:lnTo>
                <a:arcTo wR="466725" hR="238125" stAng="-5400000" swAng="10121418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7" name="Arc 8"/>
          <p:cNvSpPr/>
          <p:nvPr/>
        </p:nvSpPr>
        <p:spPr>
          <a:xfrm rot="16200000">
            <a:off x="3924360" y="20952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8" name="Text Box 87"/>
          <p:cNvSpPr/>
          <p:nvPr/>
        </p:nvSpPr>
        <p:spPr>
          <a:xfrm>
            <a:off x="6522120" y="2800440"/>
            <a:ext cx="959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9" name="TextBox 10"/>
          <p:cNvSpPr/>
          <p:nvPr/>
        </p:nvSpPr>
        <p:spPr>
          <a:xfrm>
            <a:off x="924480" y="190512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0" name="Text Box 84"/>
          <p:cNvSpPr/>
          <p:nvPr/>
        </p:nvSpPr>
        <p:spPr>
          <a:xfrm>
            <a:off x="3435480" y="5054760"/>
            <a:ext cx="2568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-5(a - 7)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1" name="Text Box 87"/>
          <p:cNvSpPr/>
          <p:nvPr/>
        </p:nvSpPr>
        <p:spPr>
          <a:xfrm>
            <a:off x="5892120" y="5054760"/>
            <a:ext cx="961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-5a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Arc 13"/>
          <p:cNvSpPr/>
          <p:nvPr/>
        </p:nvSpPr>
        <p:spPr>
          <a:xfrm rot="16200000">
            <a:off x="3571920" y="4772160"/>
            <a:ext cx="914400" cy="55224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552240"/>
              <a:gd name="textAreaBottom" fmla="*/ 550440 h 552240"/>
              <a:gd name="GluePoint1X" fmla="*/ 457200 w 914400"/>
              <a:gd name="GluePoint1Y" fmla="*/ 0 h 552450"/>
              <a:gd name="GluePoint2X" fmla="*/ 457200 w 914400"/>
              <a:gd name="GluePoint2Y" fmla="*/ 276225 h 552450"/>
              <a:gd name="GluePoint3X" fmla="*/ 512046 w 914400"/>
              <a:gd name="GluePoint3Y" fmla="*/ 550455 h 552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  <a:lnTo>
                  <a:pt x="457200" y="276225"/>
                </a:lnTo>
                <a:close/>
              </a:path>
              <a:path fill="none" w="914400" h="552450">
                <a:moveTo>
                  <a:pt x="457200" y="0"/>
                </a:moveTo>
                <a:lnTo>
                  <a:pt x="457200" y="0"/>
                </a:lnTo>
                <a:arcTo wR="457200" hR="276225" stAng="-5400000" swAng="1012141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Arc 14"/>
          <p:cNvSpPr/>
          <p:nvPr/>
        </p:nvSpPr>
        <p:spPr>
          <a:xfrm rot="16200000">
            <a:off x="4010040" y="4333680"/>
            <a:ext cx="799920" cy="1314360"/>
          </a:xfrm>
          <a:custGeom>
            <a:avLst/>
            <a:gdLst>
              <a:gd name="textAreaLeft" fmla="*/ 345600 w 799920"/>
              <a:gd name="textAreaRight" fmla="*/ 800280 w 799920"/>
              <a:gd name="textAreaTop" fmla="*/ 0 h 1314360"/>
              <a:gd name="textAreaBottom" fmla="*/ 1314720 h 1314360"/>
              <a:gd name="GluePoint1X" fmla="*/ 400051 w 800100"/>
              <a:gd name="GluePoint1Y" fmla="*/ 0 h 1314450"/>
              <a:gd name="GluePoint2X" fmla="*/ 400050 w 800100"/>
              <a:gd name="GluePoint2Y" fmla="*/ 657225 h 1314450"/>
              <a:gd name="GluePoint3X" fmla="*/ 345670 w 800100"/>
              <a:gd name="GluePoint3Y" fmla="*/ 1308350 h 13144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  <a:lnTo>
                  <a:pt x="400050" y="657225"/>
                </a:lnTo>
                <a:close/>
              </a:path>
              <a:path fill="none" w="800100" h="1314450">
                <a:moveTo>
                  <a:pt x="400051" y="0"/>
                </a:moveTo>
                <a:lnTo>
                  <a:pt x="400051" y="0"/>
                </a:lnTo>
                <a:arcTo wR="400050" hR="657225" stAng="-5399995" swAng="11086446"/>
              </a:path>
            </a:pathLst>
          </a:custGeom>
          <a:noFill/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Text Box 87"/>
          <p:cNvSpPr/>
          <p:nvPr/>
        </p:nvSpPr>
        <p:spPr>
          <a:xfrm>
            <a:off x="6752520" y="5048280"/>
            <a:ext cx="134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+ 35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5" name="TextBox 16"/>
          <p:cNvSpPr/>
          <p:nvPr/>
        </p:nvSpPr>
        <p:spPr>
          <a:xfrm>
            <a:off x="962640" y="4152960"/>
            <a:ext cx="212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31064F1-DB8A-49DE-B1E3-D4BAC83AF360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 a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Single Bracket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3" dur="indefinite" restart="never" nodeType="tmRoot">
          <p:childTnLst>
            <p:seq>
              <p:cTn id="194" dur="indefinite" nodeType="mainSeq">
                <p:childTnLst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9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04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14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9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3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5505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2002-01-28T14:58:41Z</dcterms:created>
  <dc:creator>Project 2002</dc:creator>
  <dc:description/>
  <dc:language>en-US</dc:language>
  <cp:lastModifiedBy>Bernie</cp:lastModifiedBy>
  <dcterms:modified xsi:type="dcterms:W3CDTF">2017-02-25T23:50:29Z</dcterms:modified>
  <cp:revision>578</cp:revision>
  <dc:subject/>
  <dc:title>PowerPoint Presentation</dc:title>
</cp:coreProperties>
</file>